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4" r:id="rId5"/>
    <p:sldId id="258" r:id="rId6"/>
    <p:sldId id="259" r:id="rId7"/>
    <p:sldId id="260" r:id="rId8"/>
    <p:sldId id="261" r:id="rId9"/>
    <p:sldId id="262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C451-7510-4A9B-A62D-F398C5E7879A}" type="datetime5">
              <a:rPr lang="en-US" smtClean="0"/>
              <a:pPr/>
              <a:t>24-Jul-18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DIRECŢIA GENERALĂ ANTICORUPŢIE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8A1D9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8A1D9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759787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D437-CB79-49D2-B017-18743A1D5B8F}" type="datetime5">
              <a:rPr lang="en-US" smtClean="0"/>
              <a:pPr/>
              <a:t>24-Jul-18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DIRECŢIA GENERALĂ ANTICORUPŢIE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8A1D9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8A1D9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03058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1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DIRECŢIA GENERALĂ ANTICORUPŢIE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8ED8-A110-446B-9050-96AE2A10CC11}" type="datetime5">
              <a:rPr lang="en-US" smtClean="0"/>
              <a:pPr/>
              <a:t>24-Jul-18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8A1D9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8A1D9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932497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80B027B-D7B9-4E28-9471-4126D4446E69}" type="datetime5">
              <a:rPr lang="en-US" smtClean="0"/>
              <a:pPr/>
              <a:t>24-Jul-18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DIRECŢIA GENERALĂ ANTICORUPŢIE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8A1D9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8A1D9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2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97710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1"/>
            <a:ext cx="4040188" cy="732975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5FAD-01A3-4C00-B426-2B7A433CACBB}" type="datetime5">
              <a:rPr lang="en-US" smtClean="0"/>
              <a:pPr/>
              <a:t>24-Jul-18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dirty="0" smtClean="0"/>
              <a:t>DIRECŢIA GENERALĂ ANTICORUPŢIE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8A1D9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8A1D9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64529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8562-5272-4717-80C1-9C21FE21F3C0}" type="datetime5">
              <a:rPr lang="en-US" smtClean="0"/>
              <a:pPr/>
              <a:t>24-Jul-18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DIRECŢIA GENERALĂ ANTICORUPŢIE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8A1D9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8A1D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6502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6773-3580-4E2D-BC59-D08855E89515}" type="datetime5">
              <a:rPr lang="en-US" smtClean="0"/>
              <a:pPr/>
              <a:t>24-Jul-18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DIRECŢIA GENERALĂ ANTICORUPŢIE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1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214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8A1D9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8A1D9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7D04-7595-4E2A-8C93-1CD527EFD7DD}" type="datetime5">
              <a:rPr lang="en-US" smtClean="0"/>
              <a:pPr/>
              <a:t>24-Jul-18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dirty="0" smtClean="0"/>
              <a:t>DIRECŢIA GENERALĂ ANTICORUPŢIE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863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8A1D9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8A1D9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78AB4B7-6172-4E16-9BBB-6EFA14B713B9}" type="datetime5">
              <a:rPr lang="en-US" smtClean="0"/>
              <a:pPr/>
              <a:t>24-Jul-18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dirty="0" smtClean="0"/>
              <a:t>DIRECŢIA GENERALĂ ANTICORUPŢIE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3925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DD3E-BFCE-4BCD-BF03-307EF2ACFD50}" type="datetime5">
              <a:rPr lang="en-US" smtClean="0"/>
              <a:pPr/>
              <a:t>24-Jul-18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DIRECŢIA GENERALĂ ANTICORUPŢIE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8A1D9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8A1D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75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8A1D9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8A1D9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1"/>
            <a:ext cx="6553200" cy="582136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958B-4CF1-4E57-A67B-D3AAFE27C58B}" type="datetime5">
              <a:rPr lang="en-US" smtClean="0"/>
              <a:pPr/>
              <a:t>24-Jul-18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DIRECŢIA GENERALĂ ANTICORUPŢIE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68366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F7CAAD5-ED05-4A54-A52B-597D1D1BB247}" type="datetime5">
              <a:rPr lang="en-US" smtClean="0"/>
              <a:pPr/>
              <a:t>24-Jul-18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DIRECŢIA GENERALĂ ANTICORUPŢIE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8A1D9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8A1D9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4202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" y="135982"/>
            <a:ext cx="9070848" cy="886404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OMAI 62/2018 </a:t>
            </a:r>
            <a:r>
              <a:rPr lang="en-US" sz="1800" dirty="0" err="1" smtClean="0"/>
              <a:t>privind</a:t>
            </a:r>
            <a:r>
              <a:rPr lang="en-US" sz="1800" dirty="0" smtClean="0"/>
              <a:t> </a:t>
            </a:r>
            <a:r>
              <a:rPr lang="en-US" sz="1800" dirty="0" err="1" smtClean="0"/>
              <a:t>organizarea</a:t>
            </a:r>
            <a:r>
              <a:rPr lang="en-US" sz="1800" dirty="0" smtClean="0"/>
              <a:t> </a:t>
            </a:r>
            <a:r>
              <a:rPr lang="ro-RO" sz="1800" dirty="0" smtClean="0"/>
              <a:t>și desfășurarea activităților de prevenire a corupției și de educație pentru promovarea integrității în cadrul M.A.I.</a:t>
            </a: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o-RO" dirty="0" smtClean="0"/>
              <a:t>26 iulie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DIRECŢIA GENERALĂ ANTICORUPŢIE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o-RO" b="1" dirty="0" smtClean="0"/>
              <a:t>Abrogă OMAI 86/2013.</a:t>
            </a:r>
          </a:p>
          <a:p>
            <a:r>
              <a:rPr lang="ro-RO" b="1" dirty="0" smtClean="0"/>
              <a:t>Conform OMAI 62/13.06.2018, prevenirea corupției </a:t>
            </a:r>
            <a:r>
              <a:rPr lang="ro-RO" dirty="0" smtClean="0"/>
              <a:t>se realizează prin:</a:t>
            </a:r>
          </a:p>
          <a:p>
            <a:pPr marL="0" indent="0" algn="just">
              <a:buNone/>
            </a:pPr>
            <a:r>
              <a:rPr lang="ro-RO" dirty="0" smtClean="0"/>
              <a:t>1. activități de informare și instruire</a:t>
            </a:r>
            <a:r>
              <a:rPr lang="en-US" dirty="0" smtClean="0"/>
              <a:t> </a:t>
            </a:r>
            <a:r>
              <a:rPr lang="en-US" dirty="0" err="1" smtClean="0"/>
              <a:t>anticorup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ro-RO" dirty="0" smtClean="0"/>
              <a:t> a personalului M.A.I.;</a:t>
            </a:r>
          </a:p>
          <a:p>
            <a:pPr marL="0" indent="0" algn="just">
              <a:buNone/>
            </a:pPr>
            <a:r>
              <a:rPr lang="ro-RO" dirty="0" smtClean="0"/>
              <a:t>2. campanii/acțiuni de prevenire a corupției pentru conștientizarea cauzelor și consecințelor implicării în fapte de corupție, adresate personalului M.A.I și cetățenilor;</a:t>
            </a:r>
          </a:p>
          <a:p>
            <a:pPr marL="0" indent="0" algn="just">
              <a:buNone/>
            </a:pPr>
            <a:r>
              <a:rPr lang="ro-RO" dirty="0" smtClean="0"/>
              <a:t>3. managementul riscurilor de corupție;</a:t>
            </a:r>
          </a:p>
          <a:p>
            <a:pPr marL="0" indent="0" algn="just">
              <a:buNone/>
            </a:pPr>
            <a:r>
              <a:rPr lang="ro-RO" dirty="0" smtClean="0"/>
              <a:t>4. evaluarea reacției instituționale la corupție;</a:t>
            </a:r>
          </a:p>
          <a:p>
            <a:pPr marL="0" indent="0" algn="just">
              <a:buNone/>
            </a:pPr>
            <a:r>
              <a:rPr lang="ro-RO" dirty="0" smtClean="0"/>
              <a:t>5. activități de educație pentru promovarea integrității;</a:t>
            </a:r>
          </a:p>
          <a:p>
            <a:pPr marL="0" indent="0" algn="just">
              <a:buNone/>
            </a:pPr>
            <a:r>
              <a:rPr lang="ro-RO" dirty="0" smtClean="0"/>
              <a:t>6. efectuarea testelor de integritate.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172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o-RO" dirty="0" smtClean="0"/>
              <a:t>26 iulie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DIRECŢIA GENERALĂ ANTICORUPŢIE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o-RO" dirty="0" smtClean="0"/>
          </a:p>
          <a:p>
            <a:pPr marL="0" indent="0" algn="ctr">
              <a:buNone/>
            </a:pPr>
            <a:endParaRPr lang="ro-RO" dirty="0"/>
          </a:p>
          <a:p>
            <a:pPr marL="0" indent="0" algn="ctr">
              <a:buNone/>
            </a:pPr>
            <a:endParaRPr lang="ro-RO" dirty="0" smtClean="0"/>
          </a:p>
          <a:p>
            <a:pPr marL="0" indent="0" algn="ctr">
              <a:buNone/>
            </a:pPr>
            <a:r>
              <a:rPr lang="ro-RO" sz="4000" dirty="0" smtClean="0"/>
              <a:t>Vă mulțumim pentru atenția acordată!</a:t>
            </a:r>
            <a:endParaRPr lang="en-US" sz="40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rgbClr val="08A1D9">
                    <a:shade val="75000"/>
                  </a:srgbClr>
                </a:solidFill>
              </a:rPr>
              <a:t>OMAI 62/2018 </a:t>
            </a:r>
            <a:r>
              <a:rPr lang="en-US" sz="2000" dirty="0" err="1">
                <a:solidFill>
                  <a:srgbClr val="08A1D9">
                    <a:shade val="75000"/>
                  </a:srgbClr>
                </a:solidFill>
              </a:rPr>
              <a:t>privind</a:t>
            </a:r>
            <a:r>
              <a:rPr lang="en-US" sz="2000" dirty="0">
                <a:solidFill>
                  <a:srgbClr val="08A1D9">
                    <a:shade val="75000"/>
                  </a:srgbClr>
                </a:solidFill>
              </a:rPr>
              <a:t> </a:t>
            </a:r>
            <a:r>
              <a:rPr lang="en-US" sz="2000" dirty="0" err="1">
                <a:solidFill>
                  <a:srgbClr val="08A1D9">
                    <a:shade val="75000"/>
                  </a:srgbClr>
                </a:solidFill>
              </a:rPr>
              <a:t>organizarea</a:t>
            </a:r>
            <a:r>
              <a:rPr lang="en-US" sz="2000" dirty="0">
                <a:solidFill>
                  <a:srgbClr val="08A1D9">
                    <a:shade val="75000"/>
                  </a:srgbClr>
                </a:solidFill>
              </a:rPr>
              <a:t> </a:t>
            </a:r>
            <a:r>
              <a:rPr lang="ro-RO" sz="2000" dirty="0">
                <a:solidFill>
                  <a:srgbClr val="08A1D9">
                    <a:shade val="75000"/>
                  </a:srgbClr>
                </a:solidFill>
              </a:rPr>
              <a:t>și desfășurarea activităților de prevenire a corupției și de educație pentru promovarea integrității în cadrul M.A.I.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07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rgbClr val="08A1D9">
                    <a:shade val="75000"/>
                  </a:srgbClr>
                </a:solidFill>
              </a:rPr>
              <a:t>OMAI 62/2018 </a:t>
            </a:r>
            <a:r>
              <a:rPr lang="en-US" sz="2000" dirty="0" err="1">
                <a:solidFill>
                  <a:srgbClr val="08A1D9">
                    <a:shade val="75000"/>
                  </a:srgbClr>
                </a:solidFill>
              </a:rPr>
              <a:t>privind</a:t>
            </a:r>
            <a:r>
              <a:rPr lang="en-US" sz="2000" dirty="0">
                <a:solidFill>
                  <a:srgbClr val="08A1D9">
                    <a:shade val="75000"/>
                  </a:srgbClr>
                </a:solidFill>
              </a:rPr>
              <a:t> </a:t>
            </a:r>
            <a:r>
              <a:rPr lang="en-US" sz="2000" dirty="0" err="1">
                <a:solidFill>
                  <a:srgbClr val="08A1D9">
                    <a:shade val="75000"/>
                  </a:srgbClr>
                </a:solidFill>
              </a:rPr>
              <a:t>organizarea</a:t>
            </a:r>
            <a:r>
              <a:rPr lang="en-US" sz="2000" dirty="0">
                <a:solidFill>
                  <a:srgbClr val="08A1D9">
                    <a:shade val="75000"/>
                  </a:srgbClr>
                </a:solidFill>
              </a:rPr>
              <a:t> </a:t>
            </a:r>
            <a:r>
              <a:rPr lang="ro-RO" sz="2000" dirty="0">
                <a:solidFill>
                  <a:srgbClr val="08A1D9">
                    <a:shade val="75000"/>
                  </a:srgbClr>
                </a:solidFill>
              </a:rPr>
              <a:t>și desfășurarea activităților de prevenire a corupției și de educație pentru promovarea integrității în cadrul M.A.I.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o-RO" dirty="0" smtClean="0"/>
              <a:t>26 iulie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DIRECŢIA GENERALĂ ANTICORUPŢIE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o-RO" sz="3200" b="1" dirty="0" smtClean="0"/>
              <a:t>   Evaluarea reacției instituționale la incidente de integritate (1)</a:t>
            </a:r>
          </a:p>
          <a:p>
            <a:pPr marL="0" indent="0" algn="just">
              <a:buNone/>
            </a:pPr>
            <a:endParaRPr lang="ro-RO" sz="3200" b="1" dirty="0" smtClean="0"/>
          </a:p>
          <a:p>
            <a:pPr algn="just"/>
            <a:r>
              <a:rPr lang="ro-RO" sz="2900" b="1" dirty="0" smtClean="0"/>
              <a:t>Incidentul de integritate</a:t>
            </a:r>
            <a:r>
              <a:rPr lang="vi-VN" sz="2900" dirty="0" smtClean="0"/>
              <a:t> </a:t>
            </a:r>
            <a:r>
              <a:rPr lang="vi-VN" sz="2900" dirty="0"/>
              <a:t>- situaţia în care </a:t>
            </a:r>
            <a:r>
              <a:rPr lang="ro-RO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asupra unui </a:t>
            </a:r>
            <a:r>
              <a:rPr lang="vi-VN" sz="2900" dirty="0" smtClean="0"/>
              <a:t>angajat </a:t>
            </a:r>
            <a:r>
              <a:rPr lang="ro-RO" sz="2900" dirty="0" smtClean="0"/>
              <a:t>M.A.I. </a:t>
            </a:r>
            <a:r>
              <a:rPr lang="vi-VN" sz="2900" dirty="0" smtClean="0"/>
              <a:t>a </a:t>
            </a:r>
            <a:r>
              <a:rPr lang="vi-VN" sz="2900" dirty="0"/>
              <a:t>fost </a:t>
            </a:r>
            <a:r>
              <a:rPr lang="vi-VN" sz="2900" dirty="0" smtClean="0"/>
              <a:t>dispusă </a:t>
            </a:r>
            <a:r>
              <a:rPr lang="vi-VN" sz="2900" dirty="0"/>
              <a:t>cel puţin una dintre următoarele măsuri</a:t>
            </a:r>
            <a:r>
              <a:rPr lang="vi-VN" sz="2900" dirty="0" smtClean="0"/>
              <a:t>:</a:t>
            </a:r>
            <a:endParaRPr lang="ro-RO" sz="2900" dirty="0" smtClean="0"/>
          </a:p>
          <a:p>
            <a:pPr marL="0" indent="0" algn="just">
              <a:buNone/>
            </a:pPr>
            <a:endParaRPr lang="vi-VN" sz="2900" dirty="0"/>
          </a:p>
          <a:p>
            <a:pPr algn="just"/>
            <a:r>
              <a:rPr lang="vi-VN" sz="2900" b="1" dirty="0" smtClean="0"/>
              <a:t>a</a:t>
            </a:r>
            <a:r>
              <a:rPr lang="vi-VN" sz="2900" b="1" dirty="0"/>
              <a:t>) încetarea disciplinară a raporturilor de </a:t>
            </a:r>
            <a:r>
              <a:rPr lang="ro-RO" sz="2900" b="1" dirty="0" smtClean="0"/>
              <a:t>serviciu/</a:t>
            </a:r>
            <a:r>
              <a:rPr lang="vi-VN" sz="2900" b="1" dirty="0" smtClean="0"/>
              <a:t>muncă</a:t>
            </a:r>
            <a:r>
              <a:rPr lang="vi-VN" sz="2900" dirty="0"/>
              <a:t>, ca urmare a săvârşirii unei abateri de la normele deontologice sau de la alte prevederi similare menite să protejeze integritatea funcţiei publice</a:t>
            </a:r>
            <a:r>
              <a:rPr lang="vi-VN" sz="2900" dirty="0" smtClean="0"/>
              <a:t>;</a:t>
            </a:r>
            <a:endParaRPr lang="vi-VN" sz="2900" dirty="0"/>
          </a:p>
          <a:p>
            <a:pPr algn="just"/>
            <a:r>
              <a:rPr lang="vi-VN" sz="2900" b="1" dirty="0" smtClean="0"/>
              <a:t>b</a:t>
            </a:r>
            <a:r>
              <a:rPr lang="vi-VN" sz="2900" b="1" dirty="0"/>
              <a:t>) trimiterea în judecată sau condamnarea </a:t>
            </a:r>
            <a:r>
              <a:rPr lang="vi-VN" sz="2900" dirty="0"/>
              <a:t>pentru săvârşirea unei infracţiuni de corupţie sau a unei fapte legate de nerespectarea regimului interdicţiilor, incompatibilităţilor, conflictului de interese sau declarării averilor;</a:t>
            </a:r>
          </a:p>
          <a:p>
            <a:pPr algn="just"/>
            <a:r>
              <a:rPr lang="vi-VN" sz="2900" b="1" dirty="0"/>
              <a:t>c) rămânerea definitivă a unui act de constatare emis de către Agenţia Naţională de Integritate</a:t>
            </a:r>
            <a:r>
              <a:rPr lang="vi-VN" sz="2900" dirty="0"/>
              <a:t>, referitor la încălcarea obligaţiilor legale privind averile nejustificate, conflictul de interese sau regimul incompatibilităţilor;</a:t>
            </a:r>
          </a:p>
          <a:p>
            <a:pPr algn="just"/>
            <a:r>
              <a:rPr lang="vi-VN" sz="2900" b="1" dirty="0"/>
              <a:t>d) rămânerea definitivă a unei decizii emise </a:t>
            </a:r>
            <a:r>
              <a:rPr lang="vi-VN" sz="2900" b="1" dirty="0" smtClean="0"/>
              <a:t>de</a:t>
            </a:r>
            <a:r>
              <a:rPr lang="ro-RO" sz="2900" b="1" dirty="0" smtClean="0"/>
              <a:t> Consiliul general al</a:t>
            </a:r>
            <a:r>
              <a:rPr lang="vi-VN" sz="2900" b="1" dirty="0" smtClean="0"/>
              <a:t> </a:t>
            </a:r>
            <a:r>
              <a:rPr lang="vi-VN" sz="2900" b="1" dirty="0"/>
              <a:t>Consiliul Naţional de Atestare a Titlurilor, Diplomelor şi Certificatelor Universitare (CNATDCU) </a:t>
            </a:r>
            <a:r>
              <a:rPr lang="vi-VN" sz="2900" dirty="0"/>
              <a:t>privind o lucrare ştiinţifică.</a:t>
            </a:r>
          </a:p>
          <a:p>
            <a:pPr marL="0" indent="0">
              <a:buNone/>
            </a:pPr>
            <a:r>
              <a:rPr lang="vi-VN" dirty="0"/>
              <a:t> 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637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o-RO" dirty="0" smtClean="0"/>
              <a:t>26 iulie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DIRECŢIA GENERALĂ ANTICORUPŢIE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o-RO" sz="2000" b="1" dirty="0" smtClean="0"/>
              <a:t>  Evaluarea </a:t>
            </a:r>
            <a:r>
              <a:rPr lang="ro-RO" sz="2000" b="1" dirty="0"/>
              <a:t>reacției instituționale la incidente de integritate </a:t>
            </a:r>
            <a:r>
              <a:rPr lang="ro-RO" sz="2000" b="1" dirty="0" smtClean="0"/>
              <a:t>(2)</a:t>
            </a:r>
          </a:p>
          <a:p>
            <a:r>
              <a:rPr lang="en-US" sz="2000" b="1" dirty="0" err="1"/>
              <a:t>Obiectivele</a:t>
            </a:r>
            <a:r>
              <a:rPr lang="en-US" sz="2000" dirty="0"/>
              <a:t> </a:t>
            </a:r>
            <a:r>
              <a:rPr lang="en-US" sz="2000" dirty="0" err="1"/>
              <a:t>evaluării</a:t>
            </a:r>
            <a:r>
              <a:rPr lang="en-US" sz="2000" dirty="0"/>
              <a:t> </a:t>
            </a:r>
            <a:r>
              <a:rPr lang="en-US" sz="2000" dirty="0" err="1"/>
              <a:t>reacţiei</a:t>
            </a:r>
            <a:r>
              <a:rPr lang="en-US" sz="2000" dirty="0"/>
              <a:t> </a:t>
            </a:r>
            <a:r>
              <a:rPr lang="en-US" sz="2000" dirty="0" err="1"/>
              <a:t>instituţionale</a:t>
            </a:r>
            <a:r>
              <a:rPr lang="en-US" sz="2000" dirty="0"/>
              <a:t> la </a:t>
            </a:r>
            <a:r>
              <a:rPr lang="en-US" sz="2000" dirty="0" err="1"/>
              <a:t>incidentele</a:t>
            </a:r>
            <a:r>
              <a:rPr lang="en-US" sz="2000" dirty="0"/>
              <a:t> de </a:t>
            </a:r>
            <a:r>
              <a:rPr lang="en-US" sz="2000" dirty="0" err="1"/>
              <a:t>integritate</a:t>
            </a:r>
            <a:r>
              <a:rPr lang="en-US" sz="2000" dirty="0"/>
              <a:t> </a:t>
            </a:r>
            <a:r>
              <a:rPr lang="en-US" sz="2000" dirty="0" err="1"/>
              <a:t>sunt</a:t>
            </a:r>
            <a:r>
              <a:rPr lang="en-US" sz="2000" dirty="0"/>
              <a:t>: </a:t>
            </a:r>
            <a:endParaRPr lang="ro-RO" sz="2000" dirty="0" smtClean="0"/>
          </a:p>
          <a:p>
            <a:pPr algn="just"/>
            <a:r>
              <a:rPr lang="en-US" sz="2000" dirty="0" smtClean="0"/>
              <a:t>a</a:t>
            </a:r>
            <a:r>
              <a:rPr lang="en-US" sz="2000" dirty="0"/>
              <a:t>) </a:t>
            </a:r>
            <a:r>
              <a:rPr lang="en-US" sz="2000" dirty="0" err="1"/>
              <a:t>identificarea</a:t>
            </a:r>
            <a:r>
              <a:rPr lang="en-US" sz="2000" dirty="0"/>
              <a:t> </a:t>
            </a:r>
            <a:r>
              <a:rPr lang="en-US" sz="2000" dirty="0" err="1"/>
              <a:t>factorilor</a:t>
            </a:r>
            <a:r>
              <a:rPr lang="en-US" sz="2000" dirty="0"/>
              <a:t> </a:t>
            </a:r>
            <a:r>
              <a:rPr lang="en-US" sz="2000" dirty="0" err="1"/>
              <a:t>individuali</a:t>
            </a:r>
            <a:r>
              <a:rPr lang="en-US" sz="2000" dirty="0"/>
              <a:t> </a:t>
            </a:r>
            <a:r>
              <a:rPr lang="en-US" sz="2000" dirty="0" err="1"/>
              <a:t>şi</a:t>
            </a:r>
            <a:r>
              <a:rPr lang="en-US" sz="2000" dirty="0"/>
              <a:t> </a:t>
            </a:r>
            <a:r>
              <a:rPr lang="en-US" sz="2000" dirty="0" err="1"/>
              <a:t>organizaţionali</a:t>
            </a:r>
            <a:r>
              <a:rPr lang="en-US" sz="2000" dirty="0"/>
              <a:t> care au </a:t>
            </a:r>
            <a:r>
              <a:rPr lang="en-US" sz="2000" dirty="0" err="1"/>
              <a:t>favorizat</a:t>
            </a:r>
            <a:r>
              <a:rPr lang="en-US" sz="2000" dirty="0"/>
              <a:t> </a:t>
            </a:r>
            <a:r>
              <a:rPr lang="en-US" sz="2000" dirty="0" err="1"/>
              <a:t>producerea</a:t>
            </a:r>
            <a:r>
              <a:rPr lang="en-US" sz="2000" dirty="0"/>
              <a:t> </a:t>
            </a:r>
            <a:r>
              <a:rPr lang="en-US" sz="2000" dirty="0" err="1"/>
              <a:t>incidentelor</a:t>
            </a:r>
            <a:r>
              <a:rPr lang="en-US" sz="2000" dirty="0"/>
              <a:t> de </a:t>
            </a:r>
            <a:r>
              <a:rPr lang="en-US" sz="2000" dirty="0" err="1"/>
              <a:t>integritate</a:t>
            </a:r>
            <a:r>
              <a:rPr lang="en-US" sz="2000" dirty="0"/>
              <a:t>; </a:t>
            </a:r>
            <a:endParaRPr lang="ro-RO" sz="2000" dirty="0" smtClean="0"/>
          </a:p>
          <a:p>
            <a:pPr algn="just"/>
            <a:r>
              <a:rPr lang="en-US" sz="2000" dirty="0" smtClean="0"/>
              <a:t>b</a:t>
            </a:r>
            <a:r>
              <a:rPr lang="en-US" sz="2000" dirty="0"/>
              <a:t>) </a:t>
            </a:r>
            <a:r>
              <a:rPr lang="en-US" sz="2000" dirty="0" err="1"/>
              <a:t>identificarea</a:t>
            </a:r>
            <a:r>
              <a:rPr lang="en-US" sz="2000" dirty="0"/>
              <a:t> </a:t>
            </a:r>
            <a:r>
              <a:rPr lang="en-US" sz="2000" dirty="0" err="1"/>
              <a:t>punctelor</a:t>
            </a:r>
            <a:r>
              <a:rPr lang="en-US" sz="2000" dirty="0"/>
              <a:t> </a:t>
            </a:r>
            <a:r>
              <a:rPr lang="en-US" sz="2000" dirty="0" err="1"/>
              <a:t>tari</a:t>
            </a:r>
            <a:r>
              <a:rPr lang="en-US" sz="2000" dirty="0"/>
              <a:t> </a:t>
            </a:r>
            <a:r>
              <a:rPr lang="en-US" sz="2000" dirty="0" err="1"/>
              <a:t>şi</a:t>
            </a:r>
            <a:r>
              <a:rPr lang="en-US" sz="2000" dirty="0"/>
              <a:t> a </a:t>
            </a:r>
            <a:r>
              <a:rPr lang="en-US" sz="2000" dirty="0" err="1"/>
              <a:t>punctelor</a:t>
            </a:r>
            <a:r>
              <a:rPr lang="en-US" sz="2000" dirty="0"/>
              <a:t> </a:t>
            </a:r>
            <a:r>
              <a:rPr lang="en-US" sz="2000" dirty="0" err="1"/>
              <a:t>slabe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implementarea</a:t>
            </a:r>
            <a:r>
              <a:rPr lang="en-US" sz="2000" dirty="0"/>
              <a:t> </a:t>
            </a:r>
            <a:r>
              <a:rPr lang="en-US" sz="2000" dirty="0" err="1"/>
              <a:t>măsurilor</a:t>
            </a:r>
            <a:r>
              <a:rPr lang="en-US" sz="2000" dirty="0"/>
              <a:t> de </a:t>
            </a:r>
            <a:r>
              <a:rPr lang="en-US" sz="2000" dirty="0" err="1"/>
              <a:t>prevenire</a:t>
            </a:r>
            <a:r>
              <a:rPr lang="en-US" sz="2000" dirty="0"/>
              <a:t>/control a/al </a:t>
            </a:r>
            <a:r>
              <a:rPr lang="en-US" sz="2000" dirty="0" err="1"/>
              <a:t>riscurilor</a:t>
            </a:r>
            <a:r>
              <a:rPr lang="en-US" sz="2000" dirty="0"/>
              <a:t> de </a:t>
            </a:r>
            <a:r>
              <a:rPr lang="en-US" sz="2000" dirty="0" err="1"/>
              <a:t>corupţie</a:t>
            </a:r>
            <a:r>
              <a:rPr lang="en-US" sz="2000" dirty="0" smtClean="0"/>
              <a:t>;</a:t>
            </a:r>
            <a:endParaRPr lang="ro-RO" sz="2000" dirty="0" smtClean="0"/>
          </a:p>
          <a:p>
            <a:pPr algn="just"/>
            <a:r>
              <a:rPr lang="en-US" sz="2000" dirty="0" smtClean="0"/>
              <a:t>c</a:t>
            </a:r>
            <a:r>
              <a:rPr lang="en-US" sz="2000" dirty="0"/>
              <a:t>) </a:t>
            </a:r>
            <a:r>
              <a:rPr lang="en-US" sz="2000" dirty="0" err="1"/>
              <a:t>verificarea</a:t>
            </a:r>
            <a:r>
              <a:rPr lang="en-US" sz="2000" dirty="0"/>
              <a:t> </a:t>
            </a:r>
            <a:r>
              <a:rPr lang="en-US" sz="2000" dirty="0" err="1"/>
              <a:t>gradului</a:t>
            </a:r>
            <a:r>
              <a:rPr lang="en-US" sz="2000" dirty="0"/>
              <a:t> de </a:t>
            </a:r>
            <a:r>
              <a:rPr lang="en-US" sz="2000" dirty="0" err="1"/>
              <a:t>eficacitate</a:t>
            </a:r>
            <a:r>
              <a:rPr lang="en-US" sz="2000" dirty="0"/>
              <a:t> </a:t>
            </a:r>
            <a:r>
              <a:rPr lang="en-US" sz="2000" dirty="0" err="1"/>
              <a:t>şi</a:t>
            </a:r>
            <a:r>
              <a:rPr lang="en-US" sz="2000" dirty="0"/>
              <a:t> a </a:t>
            </a:r>
            <a:r>
              <a:rPr lang="en-US" sz="2000" dirty="0" err="1"/>
              <a:t>conformităţii</a:t>
            </a:r>
            <a:r>
              <a:rPr lang="en-US" sz="2000" dirty="0"/>
              <a:t> </a:t>
            </a:r>
            <a:r>
              <a:rPr lang="en-US" sz="2000" dirty="0" err="1"/>
              <a:t>măsurilor</a:t>
            </a:r>
            <a:r>
              <a:rPr lang="en-US" sz="2000" dirty="0"/>
              <a:t> </a:t>
            </a:r>
            <a:r>
              <a:rPr lang="en-US" sz="2000" dirty="0" err="1"/>
              <a:t>stabilite</a:t>
            </a:r>
            <a:r>
              <a:rPr lang="en-US" sz="2000" dirty="0"/>
              <a:t> la </a:t>
            </a:r>
            <a:r>
              <a:rPr lang="en-US" sz="2000" dirty="0" err="1"/>
              <a:t>nivelul</a:t>
            </a:r>
            <a:r>
              <a:rPr lang="en-US" sz="2000" dirty="0"/>
              <a:t> </a:t>
            </a:r>
            <a:r>
              <a:rPr lang="en-US" sz="2000" dirty="0" err="1"/>
              <a:t>structurii</a:t>
            </a:r>
            <a:r>
              <a:rPr lang="en-US" sz="2000" dirty="0"/>
              <a:t> evaluate cu </a:t>
            </a:r>
            <a:r>
              <a:rPr lang="en-US" sz="2000" dirty="0" err="1"/>
              <a:t>bunele</a:t>
            </a:r>
            <a:r>
              <a:rPr lang="en-US" sz="2000" dirty="0"/>
              <a:t> </a:t>
            </a:r>
            <a:r>
              <a:rPr lang="en-US" sz="2000" dirty="0" err="1"/>
              <a:t>practici</a:t>
            </a:r>
            <a:r>
              <a:rPr lang="en-US" sz="2000" dirty="0"/>
              <a:t> din </a:t>
            </a:r>
            <a:r>
              <a:rPr lang="en-US" sz="2000" dirty="0" err="1"/>
              <a:t>domeniul</a:t>
            </a:r>
            <a:r>
              <a:rPr lang="en-US" sz="2000" dirty="0"/>
              <a:t> de </a:t>
            </a:r>
            <a:r>
              <a:rPr lang="en-US" sz="2000" dirty="0" err="1"/>
              <a:t>activitate</a:t>
            </a:r>
            <a:r>
              <a:rPr lang="en-US" sz="2000" dirty="0"/>
              <a:t>; </a:t>
            </a:r>
            <a:endParaRPr lang="ro-RO" sz="2000" dirty="0" smtClean="0"/>
          </a:p>
          <a:p>
            <a:pPr algn="just"/>
            <a:r>
              <a:rPr lang="it-IT" sz="2000" dirty="0" smtClean="0"/>
              <a:t>d</a:t>
            </a:r>
            <a:r>
              <a:rPr lang="it-IT" sz="2000" dirty="0"/>
              <a:t>) identificarea de criterii/indicatori care să permită </a:t>
            </a:r>
            <a:r>
              <a:rPr lang="en-US" sz="2000" dirty="0" err="1" smtClean="0"/>
              <a:t>anticiparea</a:t>
            </a:r>
            <a:r>
              <a:rPr lang="en-US" sz="2000" dirty="0" smtClean="0"/>
              <a:t> </a:t>
            </a:r>
            <a:r>
              <a:rPr lang="en-US" sz="2000" dirty="0" err="1"/>
              <a:t>prezenţei</a:t>
            </a:r>
            <a:r>
              <a:rPr lang="en-US" sz="2000" dirty="0"/>
              <a:t> </a:t>
            </a:r>
            <a:r>
              <a:rPr lang="en-US" sz="2000" dirty="0" err="1"/>
              <a:t>unor</a:t>
            </a:r>
            <a:r>
              <a:rPr lang="en-US" sz="2000" dirty="0"/>
              <a:t> </a:t>
            </a:r>
            <a:r>
              <a:rPr lang="en-US" sz="2000" dirty="0" err="1"/>
              <a:t>riscuri</a:t>
            </a:r>
            <a:r>
              <a:rPr lang="en-US" sz="2000" dirty="0"/>
              <a:t> de </a:t>
            </a:r>
            <a:r>
              <a:rPr lang="en-US" sz="2000" dirty="0" err="1"/>
              <a:t>corupţie</a:t>
            </a:r>
            <a:r>
              <a:rPr lang="en-US" sz="2000" dirty="0"/>
              <a:t>; </a:t>
            </a:r>
            <a:endParaRPr lang="ro-RO" sz="2000" dirty="0" smtClean="0"/>
          </a:p>
          <a:p>
            <a:pPr algn="just"/>
            <a:r>
              <a:rPr lang="en-US" sz="2000" dirty="0" smtClean="0"/>
              <a:t>e</a:t>
            </a:r>
            <a:r>
              <a:rPr lang="en-US" sz="2000" dirty="0"/>
              <a:t>) </a:t>
            </a:r>
            <a:r>
              <a:rPr lang="en-US" sz="2000" dirty="0" err="1"/>
              <a:t>identificarea</a:t>
            </a:r>
            <a:r>
              <a:rPr lang="en-US" sz="2000" dirty="0"/>
              <a:t> </a:t>
            </a:r>
            <a:r>
              <a:rPr lang="en-US" sz="2000" dirty="0" err="1"/>
              <a:t>segmentelor</a:t>
            </a:r>
            <a:r>
              <a:rPr lang="en-US" sz="2000" dirty="0"/>
              <a:t> de </a:t>
            </a:r>
            <a:r>
              <a:rPr lang="en-US" sz="2000" dirty="0" err="1"/>
              <a:t>activitate</a:t>
            </a:r>
            <a:r>
              <a:rPr lang="en-US" sz="2000" dirty="0"/>
              <a:t> </a:t>
            </a:r>
            <a:r>
              <a:rPr lang="en-US" sz="2000" dirty="0" err="1"/>
              <a:t>unde</a:t>
            </a:r>
            <a:r>
              <a:rPr lang="en-US" sz="2000" dirty="0"/>
              <a:t> pot fi </a:t>
            </a:r>
            <a:r>
              <a:rPr lang="en-US" sz="2000" dirty="0" err="1"/>
              <a:t>aduse</a:t>
            </a:r>
            <a:r>
              <a:rPr lang="en-US" sz="2000" dirty="0"/>
              <a:t> </a:t>
            </a:r>
            <a:r>
              <a:rPr lang="en-US" sz="2000" dirty="0" err="1"/>
              <a:t>îmbunătăţiri</a:t>
            </a:r>
            <a:r>
              <a:rPr lang="en-US" sz="2000" dirty="0"/>
              <a:t> care </a:t>
            </a:r>
            <a:r>
              <a:rPr lang="en-US" sz="2000" dirty="0" err="1"/>
              <a:t>să</a:t>
            </a:r>
            <a:r>
              <a:rPr lang="en-US" sz="2000" dirty="0"/>
              <a:t> </a:t>
            </a:r>
            <a:r>
              <a:rPr lang="en-US" sz="2000" dirty="0" err="1"/>
              <a:t>conducă</a:t>
            </a:r>
            <a:r>
              <a:rPr lang="en-US" sz="2000" dirty="0"/>
              <a:t> la o </a:t>
            </a:r>
            <a:r>
              <a:rPr lang="en-US" sz="2000" dirty="0" err="1"/>
              <a:t>mai</a:t>
            </a:r>
            <a:r>
              <a:rPr lang="en-US" sz="2000" dirty="0"/>
              <a:t> </a:t>
            </a:r>
            <a:r>
              <a:rPr lang="en-US" sz="2000" dirty="0" err="1"/>
              <a:t>bună</a:t>
            </a:r>
            <a:r>
              <a:rPr lang="en-US" sz="2000" dirty="0"/>
              <a:t> </a:t>
            </a:r>
            <a:r>
              <a:rPr lang="en-US" sz="2000" dirty="0" err="1"/>
              <a:t>prevenire</a:t>
            </a:r>
            <a:r>
              <a:rPr lang="en-US" sz="2000" dirty="0"/>
              <a:t>/la un </a:t>
            </a:r>
            <a:r>
              <a:rPr lang="en-US" sz="2000" dirty="0" err="1"/>
              <a:t>mai</a:t>
            </a:r>
            <a:r>
              <a:rPr lang="en-US" sz="2000" dirty="0"/>
              <a:t> bun control a/al </a:t>
            </a:r>
            <a:r>
              <a:rPr lang="en-US" sz="2000" dirty="0" err="1"/>
              <a:t>riscurilor</a:t>
            </a:r>
            <a:r>
              <a:rPr lang="en-US" sz="2000" dirty="0"/>
              <a:t> de </a:t>
            </a:r>
            <a:r>
              <a:rPr lang="en-US" sz="2000" dirty="0" err="1"/>
              <a:t>corupţie</a:t>
            </a:r>
            <a:r>
              <a:rPr lang="en-US" sz="2000" dirty="0"/>
              <a:t>. </a:t>
            </a:r>
            <a:endParaRPr lang="ro-RO" sz="2000" b="1" dirty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rgbClr val="08A1D9">
                    <a:shade val="75000"/>
                  </a:srgbClr>
                </a:solidFill>
              </a:rPr>
              <a:t>OMAI 62/2018 </a:t>
            </a:r>
            <a:r>
              <a:rPr lang="en-US" sz="2000" dirty="0" err="1">
                <a:solidFill>
                  <a:srgbClr val="08A1D9">
                    <a:shade val="75000"/>
                  </a:srgbClr>
                </a:solidFill>
              </a:rPr>
              <a:t>privind</a:t>
            </a:r>
            <a:r>
              <a:rPr lang="en-US" sz="2000" dirty="0">
                <a:solidFill>
                  <a:srgbClr val="08A1D9">
                    <a:shade val="75000"/>
                  </a:srgbClr>
                </a:solidFill>
              </a:rPr>
              <a:t> </a:t>
            </a:r>
            <a:r>
              <a:rPr lang="en-US" sz="2000" dirty="0" err="1">
                <a:solidFill>
                  <a:srgbClr val="08A1D9">
                    <a:shade val="75000"/>
                  </a:srgbClr>
                </a:solidFill>
              </a:rPr>
              <a:t>organizarea</a:t>
            </a:r>
            <a:r>
              <a:rPr lang="en-US" sz="2000" dirty="0">
                <a:solidFill>
                  <a:srgbClr val="08A1D9">
                    <a:shade val="75000"/>
                  </a:srgbClr>
                </a:solidFill>
              </a:rPr>
              <a:t> </a:t>
            </a:r>
            <a:r>
              <a:rPr lang="ro-RO" sz="2000" dirty="0">
                <a:solidFill>
                  <a:srgbClr val="08A1D9">
                    <a:shade val="75000"/>
                  </a:srgbClr>
                </a:solidFill>
              </a:rPr>
              <a:t>și desfășurarea activităților de prevenire a corupției și de educație pentru promovarea integrității în cadrul M.A.I.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94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o-RO" dirty="0" smtClean="0"/>
              <a:t>26 iulie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DIRECŢIA GENERALĂ ANTICORUPŢIE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b="1" dirty="0" err="1"/>
              <a:t>Activităţi</a:t>
            </a:r>
            <a:r>
              <a:rPr lang="en-US" sz="2200" b="1" dirty="0"/>
              <a:t> de </a:t>
            </a:r>
            <a:r>
              <a:rPr lang="en-US" sz="2200" b="1" dirty="0" err="1"/>
              <a:t>educaţie</a:t>
            </a:r>
            <a:r>
              <a:rPr lang="en-US" sz="2200" b="1" dirty="0"/>
              <a:t> </a:t>
            </a:r>
            <a:r>
              <a:rPr lang="en-US" sz="2200" b="1" dirty="0" err="1"/>
              <a:t>pentru</a:t>
            </a:r>
            <a:r>
              <a:rPr lang="en-US" sz="2200" b="1" dirty="0"/>
              <a:t> </a:t>
            </a:r>
            <a:r>
              <a:rPr lang="en-US" sz="2200" b="1" dirty="0" err="1"/>
              <a:t>promovarea</a:t>
            </a:r>
            <a:r>
              <a:rPr lang="en-US" sz="2200" b="1" dirty="0"/>
              <a:t> </a:t>
            </a:r>
            <a:r>
              <a:rPr lang="en-US" sz="2200" b="1" dirty="0" err="1"/>
              <a:t>integrităţii</a:t>
            </a:r>
            <a:r>
              <a:rPr lang="en-US" sz="2200" b="1" dirty="0"/>
              <a:t> </a:t>
            </a:r>
            <a:r>
              <a:rPr lang="en-US" dirty="0" smtClean="0"/>
              <a:t> </a:t>
            </a:r>
          </a:p>
          <a:p>
            <a:pPr marL="0" indent="0" algn="just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Educaţia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promovarea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integrităţii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constituie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ansamblul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măsurilor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aplicate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vederea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însuşirii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cunoştinţelor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formării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dezvoltării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capacităţilor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atitudinilor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deprinderilor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comportamentelor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copiilor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adolescenţilor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tinerilor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adulţilor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contribuind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creştere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cunoaşterea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drepturilor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obligaţiilor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dezvoltarea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comportamentului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creşterea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gradului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conştientizare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nivelului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educaţie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anticorupţie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Educaţia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domeniul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eticii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integrităţii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realizează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atât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rândul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cetăţenilor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DGA.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25701" y="159736"/>
            <a:ext cx="8534400" cy="758952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5701" y="230530"/>
            <a:ext cx="8534400" cy="760412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rgbClr val="08A1D9">
                    <a:shade val="75000"/>
                  </a:srgbClr>
                </a:solidFill>
              </a:rPr>
              <a:t>OMAI 62/2018 </a:t>
            </a:r>
            <a:r>
              <a:rPr lang="en-US" sz="2000" dirty="0" err="1">
                <a:solidFill>
                  <a:srgbClr val="08A1D9">
                    <a:shade val="75000"/>
                  </a:srgbClr>
                </a:solidFill>
              </a:rPr>
              <a:t>privind</a:t>
            </a:r>
            <a:r>
              <a:rPr lang="en-US" sz="2000" dirty="0">
                <a:solidFill>
                  <a:srgbClr val="08A1D9">
                    <a:shade val="75000"/>
                  </a:srgbClr>
                </a:solidFill>
              </a:rPr>
              <a:t> </a:t>
            </a:r>
            <a:r>
              <a:rPr lang="en-US" sz="2000" dirty="0" err="1">
                <a:solidFill>
                  <a:srgbClr val="08A1D9">
                    <a:shade val="75000"/>
                  </a:srgbClr>
                </a:solidFill>
              </a:rPr>
              <a:t>organizarea</a:t>
            </a:r>
            <a:r>
              <a:rPr lang="en-US" sz="2000" dirty="0">
                <a:solidFill>
                  <a:srgbClr val="08A1D9">
                    <a:shade val="75000"/>
                  </a:srgbClr>
                </a:solidFill>
              </a:rPr>
              <a:t> </a:t>
            </a:r>
            <a:r>
              <a:rPr lang="ro-RO" sz="2000" dirty="0">
                <a:solidFill>
                  <a:srgbClr val="08A1D9">
                    <a:shade val="75000"/>
                  </a:srgbClr>
                </a:solidFill>
              </a:rPr>
              <a:t>și desfășurarea activităților de prevenire a corupției și de educație pentru promovarea integrității în cadrul M.A.I.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661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o-RO" dirty="0" smtClean="0"/>
              <a:t>26 iulie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DIRECŢIA GENERALĂ ANTICORUPŢIE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sz="2800" b="1" dirty="0" err="1"/>
              <a:t>Activităţile</a:t>
            </a:r>
            <a:r>
              <a:rPr lang="en-US" sz="2800" b="1" dirty="0"/>
              <a:t> de </a:t>
            </a:r>
            <a:r>
              <a:rPr lang="en-US" sz="2800" b="1" dirty="0" err="1"/>
              <a:t>educaţie</a:t>
            </a:r>
            <a:r>
              <a:rPr lang="en-US" sz="2800" b="1" dirty="0"/>
              <a:t> </a:t>
            </a:r>
            <a:r>
              <a:rPr lang="en-US" sz="2800" b="1" dirty="0" err="1"/>
              <a:t>pentru</a:t>
            </a:r>
            <a:r>
              <a:rPr lang="en-US" sz="2800" b="1" dirty="0"/>
              <a:t> </a:t>
            </a:r>
            <a:r>
              <a:rPr lang="en-US" sz="2800" b="1" dirty="0" err="1"/>
              <a:t>promovarea</a:t>
            </a:r>
            <a:r>
              <a:rPr lang="en-US" sz="2800" b="1" dirty="0"/>
              <a:t> </a:t>
            </a:r>
            <a:r>
              <a:rPr lang="en-US" sz="2800" b="1" dirty="0" err="1"/>
              <a:t>integrităţii</a:t>
            </a:r>
            <a:r>
              <a:rPr lang="en-US" sz="2800" b="1" dirty="0"/>
              <a:t> la </a:t>
            </a:r>
            <a:r>
              <a:rPr lang="en-US" sz="2800" b="1" dirty="0" err="1"/>
              <a:t>nivelul</a:t>
            </a:r>
            <a:r>
              <a:rPr lang="en-US" sz="2800" b="1" dirty="0"/>
              <a:t> MAI se </a:t>
            </a:r>
            <a:r>
              <a:rPr lang="en-US" sz="2800" b="1" dirty="0" err="1"/>
              <a:t>realizează</a:t>
            </a:r>
            <a:r>
              <a:rPr lang="en-US" sz="2800" b="1" dirty="0"/>
              <a:t> </a:t>
            </a:r>
            <a:r>
              <a:rPr lang="en-US" sz="2800" b="1" dirty="0" err="1"/>
              <a:t>prin</a:t>
            </a:r>
            <a:r>
              <a:rPr lang="en-US" sz="2800" b="1" dirty="0"/>
              <a:t>: </a:t>
            </a:r>
            <a:endParaRPr lang="en-US" sz="2800" b="1" dirty="0" smtClean="0"/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introducerea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curriculumul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instituţiilor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formare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iniţială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centrelor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pregătire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aflate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subordinea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 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/discipline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etica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integritatea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personalul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DGA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participa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susţinerea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temelor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activităţile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formare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discipline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etica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integritatea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prezentarea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reprezentanţii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DGA 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etica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integritatea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instituţiilor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învăţământ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pregătesc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personal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nevoile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MAI, la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solicitarea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instituţiilor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iniţiativa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DGA, cu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acordul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acestora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acordarea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DGA 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sprijinului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specialitate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vederea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pregătirii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cadre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domeniul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prevenirii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corupţiei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solicitarea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instituţiilor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formare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iniţială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centrelor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pregătire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aflate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subordinea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MAI;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sesiuni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comunicări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ştiinţifice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incidente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domeniului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anticorupţie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cursuri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seminare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ateliere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lucru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anticorupţie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rgbClr val="08A1D9">
                    <a:shade val="75000"/>
                  </a:srgbClr>
                </a:solidFill>
              </a:rPr>
              <a:t>OMAI 62/2018 </a:t>
            </a:r>
            <a:r>
              <a:rPr lang="en-US" sz="2000" dirty="0" err="1">
                <a:solidFill>
                  <a:srgbClr val="08A1D9">
                    <a:shade val="75000"/>
                  </a:srgbClr>
                </a:solidFill>
              </a:rPr>
              <a:t>privind</a:t>
            </a:r>
            <a:r>
              <a:rPr lang="en-US" sz="2000" dirty="0">
                <a:solidFill>
                  <a:srgbClr val="08A1D9">
                    <a:shade val="75000"/>
                  </a:srgbClr>
                </a:solidFill>
              </a:rPr>
              <a:t> </a:t>
            </a:r>
            <a:r>
              <a:rPr lang="en-US" sz="2000" dirty="0" err="1">
                <a:solidFill>
                  <a:srgbClr val="08A1D9">
                    <a:shade val="75000"/>
                  </a:srgbClr>
                </a:solidFill>
              </a:rPr>
              <a:t>organizarea</a:t>
            </a:r>
            <a:r>
              <a:rPr lang="en-US" sz="2000" dirty="0">
                <a:solidFill>
                  <a:srgbClr val="08A1D9">
                    <a:shade val="75000"/>
                  </a:srgbClr>
                </a:solidFill>
              </a:rPr>
              <a:t> </a:t>
            </a:r>
            <a:r>
              <a:rPr lang="ro-RO" sz="2000" dirty="0">
                <a:solidFill>
                  <a:srgbClr val="08A1D9">
                    <a:shade val="75000"/>
                  </a:srgbClr>
                </a:solidFill>
              </a:rPr>
              <a:t>și desfășurarea activităților de prevenire a corupției și de educație pentru promovarea integrității în cadrul M.A.I.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492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o-RO" dirty="0" smtClean="0"/>
              <a:t>26 iulie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DIRECŢIA GENERALĂ ANTICORUPŢIE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en-US" sz="7200" b="1" dirty="0" err="1"/>
              <a:t>Activităţile</a:t>
            </a:r>
            <a:r>
              <a:rPr lang="en-US" sz="7200" b="1" dirty="0"/>
              <a:t> de </a:t>
            </a:r>
            <a:r>
              <a:rPr lang="en-US" sz="7200" b="1" dirty="0" err="1"/>
              <a:t>educaţie</a:t>
            </a:r>
            <a:r>
              <a:rPr lang="en-US" sz="7200" b="1" dirty="0"/>
              <a:t> </a:t>
            </a:r>
            <a:r>
              <a:rPr lang="en-US" sz="7200" b="1" dirty="0" err="1"/>
              <a:t>pentru</a:t>
            </a:r>
            <a:r>
              <a:rPr lang="en-US" sz="7200" b="1" dirty="0"/>
              <a:t> </a:t>
            </a:r>
            <a:r>
              <a:rPr lang="en-US" sz="7200" b="1" dirty="0" err="1"/>
              <a:t>promovarea</a:t>
            </a:r>
            <a:r>
              <a:rPr lang="en-US" sz="7200" b="1" dirty="0"/>
              <a:t> </a:t>
            </a:r>
            <a:r>
              <a:rPr lang="en-US" sz="7200" b="1" dirty="0" err="1"/>
              <a:t>integrităţii</a:t>
            </a:r>
            <a:r>
              <a:rPr lang="en-US" sz="7200" b="1" dirty="0"/>
              <a:t> </a:t>
            </a:r>
            <a:r>
              <a:rPr lang="en-US" sz="7200" b="1" dirty="0" err="1"/>
              <a:t>adresate</a:t>
            </a:r>
            <a:r>
              <a:rPr lang="en-US" sz="7200" b="1" dirty="0"/>
              <a:t> </a:t>
            </a:r>
            <a:r>
              <a:rPr lang="en-US" sz="7200" b="1" dirty="0" err="1"/>
              <a:t>cetăţenilor</a:t>
            </a:r>
            <a:r>
              <a:rPr lang="en-US" sz="7200" b="1" dirty="0"/>
              <a:t> </a:t>
            </a:r>
            <a:r>
              <a:rPr lang="en-US" sz="7200" b="1" dirty="0" err="1"/>
              <a:t>sunt</a:t>
            </a:r>
            <a:r>
              <a:rPr lang="en-US" sz="7200" b="1" dirty="0"/>
              <a:t>: </a:t>
            </a:r>
            <a:endParaRPr lang="en-US" sz="7200" b="1" dirty="0" smtClean="0"/>
          </a:p>
          <a:p>
            <a:pPr algn="just"/>
            <a:r>
              <a:rPr lang="en-US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activităţi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desfăşurate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entităţi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afara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parteneriat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colaborare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acestea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din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iniţiativa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DGA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solicitarea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acestora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6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activităţi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educativ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-preventive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realizate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parteneriat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colaborare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societatea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civilă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organizaţii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neguvernamentale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asociaţii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fundaţii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afaceri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vederea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cooptării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societăţii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mediului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afaceri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activităţile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concrete de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implementare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măsurilor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prevenire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corupţiei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6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activităţi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promovare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atitudinii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civice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informare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privire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noţiunile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incidente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domeniului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anticorupţie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6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participarea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evenimente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MAI cu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informativ-preventiv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educativ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reprezentare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6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activităţi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educaţionale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desfăşurate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naţional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parteneriate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inspectoratele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şcolare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organizaţii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neguvernamentale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asociaţii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fundaţii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etc.; </a:t>
            </a:r>
            <a:endParaRPr lang="en-US" sz="6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participarea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ateliere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lucru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informări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concursuri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tematice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tabere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diverse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subiecte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anticorupţie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prezentarea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conştientizarea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dezbaterea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consecinţele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cauzele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corupţiei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precum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metodele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mijloacele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prevenire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acesteia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6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sesiuni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comunicări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ştiinţifice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cursuri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seminare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ateliere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lucru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anticorupţie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destinate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cetăţenilor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6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activităţi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împreună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cetăţenii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scopul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prevenirii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faptelor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corupţie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rgbClr val="08A1D9">
                    <a:shade val="75000"/>
                  </a:srgbClr>
                </a:solidFill>
              </a:rPr>
              <a:t>OMAI 62/2018 </a:t>
            </a:r>
            <a:r>
              <a:rPr lang="en-US" sz="2000" dirty="0" err="1">
                <a:solidFill>
                  <a:srgbClr val="08A1D9">
                    <a:shade val="75000"/>
                  </a:srgbClr>
                </a:solidFill>
              </a:rPr>
              <a:t>privind</a:t>
            </a:r>
            <a:r>
              <a:rPr lang="en-US" sz="2000" dirty="0">
                <a:solidFill>
                  <a:srgbClr val="08A1D9">
                    <a:shade val="75000"/>
                  </a:srgbClr>
                </a:solidFill>
              </a:rPr>
              <a:t> </a:t>
            </a:r>
            <a:r>
              <a:rPr lang="en-US" sz="2000" dirty="0" err="1">
                <a:solidFill>
                  <a:srgbClr val="08A1D9">
                    <a:shade val="75000"/>
                  </a:srgbClr>
                </a:solidFill>
              </a:rPr>
              <a:t>organizarea</a:t>
            </a:r>
            <a:r>
              <a:rPr lang="en-US" sz="2000" dirty="0">
                <a:solidFill>
                  <a:srgbClr val="08A1D9">
                    <a:shade val="75000"/>
                  </a:srgbClr>
                </a:solidFill>
              </a:rPr>
              <a:t> </a:t>
            </a:r>
            <a:r>
              <a:rPr lang="ro-RO" sz="2000" dirty="0">
                <a:solidFill>
                  <a:srgbClr val="08A1D9">
                    <a:shade val="75000"/>
                  </a:srgbClr>
                </a:solidFill>
              </a:rPr>
              <a:t>și desfășurarea activităților de prevenire a corupției și de educație pentru promovarea integrității în cadrul M.A.I.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462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o-RO" dirty="0" smtClean="0"/>
              <a:t>26 iulie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DIRECŢIA GENERALĂ ANTICORUPŢIE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err="1"/>
              <a:t>Responsabilitatea</a:t>
            </a:r>
            <a:r>
              <a:rPr lang="en-US" sz="2400" b="1" dirty="0"/>
              <a:t> </a:t>
            </a:r>
            <a:r>
              <a:rPr lang="en-US" sz="2400" b="1" dirty="0" err="1"/>
              <a:t>personalului</a:t>
            </a:r>
            <a:r>
              <a:rPr lang="en-US" sz="2400" b="1" dirty="0"/>
              <a:t> de </a:t>
            </a:r>
            <a:r>
              <a:rPr lang="en-US" sz="2400" b="1" dirty="0" err="1"/>
              <a:t>conducere</a:t>
            </a:r>
            <a:r>
              <a:rPr lang="en-US" sz="2400" b="1" dirty="0"/>
              <a:t> </a:t>
            </a:r>
            <a:r>
              <a:rPr lang="ro-RO" sz="2400" b="1" dirty="0" smtClean="0"/>
              <a:t>(1)</a:t>
            </a:r>
          </a:p>
          <a:p>
            <a:pPr marL="0" indent="0">
              <a:buNone/>
            </a:pPr>
            <a:endParaRPr lang="ro-RO" dirty="0" smtClean="0"/>
          </a:p>
          <a:p>
            <a:pPr marL="274320" lvl="1" indent="0">
              <a:buNone/>
            </a:pP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vederea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prevenirii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faptelor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corupţie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personalul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conducere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 are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următoarele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responsabilităţi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o-RO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 indent="0">
              <a:buNone/>
            </a:pPr>
            <a:endParaRPr lang="ro-RO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asigură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participarea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personalului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subordine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activităţile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informare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instruire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anticorupţie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DGA; </a:t>
            </a:r>
            <a:endParaRPr lang="ro-RO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sprijină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personalul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specializat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 DGA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organizarea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implementarea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campaniilor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acţiunilor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prevenire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corupţiei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o-RO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asigură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punerea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aplicare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măsurilor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prevăzute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Planul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integritate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implementarea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MAI, a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Strategiei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naţionale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anticorupţie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o-RO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asigură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managementul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riscurilor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corupţie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aplică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măsurile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prevenire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control al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riscurilor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corupţie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o-RO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rgbClr val="08A1D9">
                    <a:shade val="75000"/>
                  </a:srgbClr>
                </a:solidFill>
              </a:rPr>
              <a:t>OMAI 62/2018 </a:t>
            </a:r>
            <a:r>
              <a:rPr lang="en-US" sz="2000" dirty="0" err="1">
                <a:solidFill>
                  <a:srgbClr val="08A1D9">
                    <a:shade val="75000"/>
                  </a:srgbClr>
                </a:solidFill>
              </a:rPr>
              <a:t>privind</a:t>
            </a:r>
            <a:r>
              <a:rPr lang="en-US" sz="2000" dirty="0">
                <a:solidFill>
                  <a:srgbClr val="08A1D9">
                    <a:shade val="75000"/>
                  </a:srgbClr>
                </a:solidFill>
              </a:rPr>
              <a:t> </a:t>
            </a:r>
            <a:r>
              <a:rPr lang="en-US" sz="2000" dirty="0" err="1">
                <a:solidFill>
                  <a:srgbClr val="08A1D9">
                    <a:shade val="75000"/>
                  </a:srgbClr>
                </a:solidFill>
              </a:rPr>
              <a:t>organizarea</a:t>
            </a:r>
            <a:r>
              <a:rPr lang="en-US" sz="2000" dirty="0">
                <a:solidFill>
                  <a:srgbClr val="08A1D9">
                    <a:shade val="75000"/>
                  </a:srgbClr>
                </a:solidFill>
              </a:rPr>
              <a:t> </a:t>
            </a:r>
            <a:r>
              <a:rPr lang="ro-RO" sz="2000" dirty="0">
                <a:solidFill>
                  <a:srgbClr val="08A1D9">
                    <a:shade val="75000"/>
                  </a:srgbClr>
                </a:solidFill>
              </a:rPr>
              <a:t>și desfășurarea activităților de prevenire a corupției și de educație pentru promovarea integrității în cadrul M.A.I.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636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o-RO" dirty="0" smtClean="0"/>
              <a:t>26 iulie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DIRECŢIA GENERALĂ ANTICORUPŢIE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err="1"/>
              <a:t>Responsabilitatea</a:t>
            </a:r>
            <a:r>
              <a:rPr lang="en-US" sz="2400" b="1" dirty="0"/>
              <a:t> </a:t>
            </a:r>
            <a:r>
              <a:rPr lang="en-US" sz="2400" b="1" dirty="0" err="1"/>
              <a:t>personalului</a:t>
            </a:r>
            <a:r>
              <a:rPr lang="en-US" sz="2400" b="1" dirty="0"/>
              <a:t> de </a:t>
            </a:r>
            <a:r>
              <a:rPr lang="en-US" sz="2400" b="1" dirty="0" err="1"/>
              <a:t>conducere</a:t>
            </a:r>
            <a:r>
              <a:rPr lang="en-US" sz="2400" b="1" dirty="0"/>
              <a:t> </a:t>
            </a:r>
            <a:r>
              <a:rPr lang="ro-RO" sz="2400" b="1" dirty="0" smtClean="0"/>
              <a:t>(2)</a:t>
            </a:r>
          </a:p>
          <a:p>
            <a:endParaRPr lang="ro-RO" dirty="0" smtClean="0"/>
          </a:p>
          <a:p>
            <a:pPr algn="just"/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solicită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sprijinul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DGA cu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privire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măsurile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pot fi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dispuse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prevenirea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faptelor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corupţie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domeniul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competenţă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o-RO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sprijină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personalul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specializat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 DGA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realizarea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vizitelor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reacţia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instituţională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incidentele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integritate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o-RO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furnizează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DGA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documente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referitoare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organizarea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funcţionarea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structurii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precum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date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necesare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pregătirea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activităţilor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prevenire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faptelor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corupţie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o-RO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asigură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postarea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avizier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locuri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vizibile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birouri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destinate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relaţiilor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publicul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primirii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audienţă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săli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aşteptare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suprafaţa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exterioară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clădirilor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etc.),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precum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prima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pagină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site-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urilor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proprii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internet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intranet a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mesajelor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materialelor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anticorupţie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puse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dispoziţie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DGA. </a:t>
            </a:r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rgbClr val="08A1D9">
                    <a:shade val="75000"/>
                  </a:srgbClr>
                </a:solidFill>
              </a:rPr>
              <a:t>OMAI 62/2018 </a:t>
            </a:r>
            <a:r>
              <a:rPr lang="en-US" sz="2000" dirty="0" err="1">
                <a:solidFill>
                  <a:srgbClr val="08A1D9">
                    <a:shade val="75000"/>
                  </a:srgbClr>
                </a:solidFill>
              </a:rPr>
              <a:t>privind</a:t>
            </a:r>
            <a:r>
              <a:rPr lang="en-US" sz="2000" dirty="0">
                <a:solidFill>
                  <a:srgbClr val="08A1D9">
                    <a:shade val="75000"/>
                  </a:srgbClr>
                </a:solidFill>
              </a:rPr>
              <a:t> </a:t>
            </a:r>
            <a:r>
              <a:rPr lang="en-US" sz="2000" dirty="0" err="1">
                <a:solidFill>
                  <a:srgbClr val="08A1D9">
                    <a:shade val="75000"/>
                  </a:srgbClr>
                </a:solidFill>
              </a:rPr>
              <a:t>organizarea</a:t>
            </a:r>
            <a:r>
              <a:rPr lang="en-US" sz="2000" dirty="0">
                <a:solidFill>
                  <a:srgbClr val="08A1D9">
                    <a:shade val="75000"/>
                  </a:srgbClr>
                </a:solidFill>
              </a:rPr>
              <a:t> </a:t>
            </a:r>
            <a:r>
              <a:rPr lang="ro-RO" sz="2000" dirty="0">
                <a:solidFill>
                  <a:srgbClr val="08A1D9">
                    <a:shade val="75000"/>
                  </a:srgbClr>
                </a:solidFill>
              </a:rPr>
              <a:t>și desfășurarea activităților de prevenire a corupției și de educație pentru promovarea integrității în cadrul M.A.I.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41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o-RO" dirty="0" smtClean="0"/>
              <a:t>26 iulie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DIRECŢIA GENERALĂ ANTICORUPŢIE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err="1" smtClean="0"/>
              <a:t>Responsabilitatea</a:t>
            </a:r>
            <a:r>
              <a:rPr lang="en-US" sz="2400" b="1" dirty="0" smtClean="0"/>
              <a:t> </a:t>
            </a:r>
            <a:r>
              <a:rPr lang="en-US" sz="2400" b="1" dirty="0" err="1"/>
              <a:t>personalului</a:t>
            </a:r>
            <a:r>
              <a:rPr lang="en-US" sz="2400" b="1" dirty="0"/>
              <a:t> de </a:t>
            </a:r>
            <a:r>
              <a:rPr lang="en-US" sz="2400" b="1" dirty="0" err="1"/>
              <a:t>conducere</a:t>
            </a:r>
            <a:r>
              <a:rPr lang="en-US" sz="2400" b="1" dirty="0"/>
              <a:t> </a:t>
            </a:r>
            <a:r>
              <a:rPr lang="ro-RO" sz="2400" b="1" dirty="0" smtClean="0"/>
              <a:t>(3)</a:t>
            </a:r>
          </a:p>
          <a:p>
            <a:endParaRPr lang="ro-RO" sz="2400" b="1" dirty="0" smtClean="0"/>
          </a:p>
          <a:p>
            <a:pPr marL="0" indent="0" algn="just">
              <a:buNone/>
            </a:pPr>
            <a:r>
              <a:rPr lang="ro-RO" sz="2400" dirty="0" smtClean="0"/>
              <a:t>	</a:t>
            </a:r>
            <a:r>
              <a:rPr lang="en-US" sz="2400" dirty="0" err="1" smtClean="0"/>
              <a:t>Fişa</a:t>
            </a:r>
            <a:r>
              <a:rPr lang="en-US" sz="2400" dirty="0" smtClean="0"/>
              <a:t> </a:t>
            </a:r>
            <a:r>
              <a:rPr lang="en-US" sz="2400" dirty="0" err="1"/>
              <a:t>postului</a:t>
            </a:r>
            <a:r>
              <a:rPr lang="en-US" sz="2400" dirty="0"/>
              <a:t> </a:t>
            </a:r>
            <a:r>
              <a:rPr lang="en-US" sz="2400" dirty="0" err="1"/>
              <a:t>pentru</a:t>
            </a:r>
            <a:r>
              <a:rPr lang="en-US" sz="2400" dirty="0"/>
              <a:t> </a:t>
            </a:r>
            <a:r>
              <a:rPr lang="en-US" sz="2400" dirty="0" err="1"/>
              <a:t>personalul</a:t>
            </a:r>
            <a:r>
              <a:rPr lang="en-US" sz="2400" dirty="0"/>
              <a:t> de </a:t>
            </a:r>
            <a:r>
              <a:rPr lang="en-US" sz="2400" dirty="0" err="1"/>
              <a:t>conducere</a:t>
            </a:r>
            <a:r>
              <a:rPr lang="en-US" sz="2400" dirty="0"/>
              <a:t> din </a:t>
            </a:r>
            <a:r>
              <a:rPr lang="en-US" sz="2400" dirty="0" err="1"/>
              <a:t>cadrul</a:t>
            </a:r>
            <a:r>
              <a:rPr lang="en-US" sz="2400" dirty="0"/>
              <a:t> MAI se </a:t>
            </a:r>
            <a:r>
              <a:rPr lang="en-US" sz="2400" dirty="0" err="1"/>
              <a:t>actualizează</a:t>
            </a:r>
            <a:r>
              <a:rPr lang="en-US" sz="2400" dirty="0"/>
              <a:t> cu </a:t>
            </a:r>
            <a:r>
              <a:rPr lang="en-US" sz="2400" dirty="0" err="1"/>
              <a:t>atribuţiile</a:t>
            </a:r>
            <a:r>
              <a:rPr lang="en-US" sz="2400" dirty="0"/>
              <a:t> </a:t>
            </a:r>
            <a:r>
              <a:rPr lang="en-US" sz="2400" dirty="0" err="1"/>
              <a:t>prevăzute</a:t>
            </a:r>
            <a:r>
              <a:rPr lang="en-US" sz="2400" dirty="0"/>
              <a:t> </a:t>
            </a:r>
            <a:r>
              <a:rPr lang="ro-RO" sz="2400" dirty="0" smtClean="0"/>
              <a:t>anterior</a:t>
            </a:r>
            <a:r>
              <a:rPr lang="en-US" sz="2400" dirty="0" smtClean="0"/>
              <a:t>, </a:t>
            </a:r>
            <a:r>
              <a:rPr lang="en-US" sz="2400" dirty="0" err="1"/>
              <a:t>în</a:t>
            </a:r>
            <a:r>
              <a:rPr lang="en-US" sz="2400" dirty="0"/>
              <a:t> </a:t>
            </a:r>
            <a:r>
              <a:rPr lang="en-US" sz="2400" dirty="0" err="1"/>
              <a:t>termen</a:t>
            </a:r>
            <a:r>
              <a:rPr lang="en-US" sz="2400" dirty="0"/>
              <a:t> de 6 </a:t>
            </a:r>
            <a:r>
              <a:rPr lang="en-US" sz="2400" dirty="0" err="1"/>
              <a:t>luni</a:t>
            </a:r>
            <a:r>
              <a:rPr lang="en-US" sz="2400" dirty="0"/>
              <a:t> de la </a:t>
            </a:r>
            <a:r>
              <a:rPr lang="en-US" sz="2400" dirty="0" err="1"/>
              <a:t>intrarea</a:t>
            </a:r>
            <a:r>
              <a:rPr lang="en-US" sz="2400" dirty="0"/>
              <a:t> </a:t>
            </a:r>
            <a:r>
              <a:rPr lang="en-US" sz="2400" dirty="0" err="1"/>
              <a:t>în</a:t>
            </a:r>
            <a:r>
              <a:rPr lang="en-US" sz="2400" dirty="0"/>
              <a:t> </a:t>
            </a:r>
            <a:r>
              <a:rPr lang="en-US" sz="2400" dirty="0" err="1"/>
              <a:t>vigoare</a:t>
            </a:r>
            <a:r>
              <a:rPr lang="en-US" sz="2400" dirty="0"/>
              <a:t> a </a:t>
            </a:r>
            <a:r>
              <a:rPr lang="en-US" sz="2400" dirty="0" err="1"/>
              <a:t>prezentului</a:t>
            </a:r>
            <a:r>
              <a:rPr lang="en-US" sz="2400" dirty="0"/>
              <a:t> </a:t>
            </a:r>
            <a:r>
              <a:rPr lang="en-US" sz="2400" dirty="0" err="1"/>
              <a:t>ordin</a:t>
            </a:r>
            <a:r>
              <a:rPr lang="en-US" sz="2400" dirty="0" smtClean="0"/>
              <a:t>.</a:t>
            </a:r>
            <a:endParaRPr lang="ro-RO" sz="2400" dirty="0" smtClean="0"/>
          </a:p>
          <a:p>
            <a:pPr marL="0" indent="0" algn="just">
              <a:buNone/>
            </a:pPr>
            <a:r>
              <a:rPr lang="ro-RO" sz="2400" dirty="0" smtClean="0"/>
              <a:t>	</a:t>
            </a:r>
            <a:r>
              <a:rPr lang="en-US" sz="2400" dirty="0" err="1" smtClean="0"/>
              <a:t>Activitatea</a:t>
            </a:r>
            <a:r>
              <a:rPr lang="en-US" sz="2400" dirty="0" smtClean="0"/>
              <a:t> </a:t>
            </a:r>
            <a:r>
              <a:rPr lang="en-US" sz="2400" dirty="0" err="1"/>
              <a:t>desfăşurată</a:t>
            </a:r>
            <a:r>
              <a:rPr lang="en-US" sz="2400" dirty="0"/>
              <a:t> de </a:t>
            </a:r>
            <a:r>
              <a:rPr lang="en-US" sz="2400" dirty="0" err="1"/>
              <a:t>personalul</a:t>
            </a:r>
            <a:r>
              <a:rPr lang="en-US" sz="2400" dirty="0"/>
              <a:t> de </a:t>
            </a:r>
            <a:r>
              <a:rPr lang="en-US" sz="2400" dirty="0" err="1"/>
              <a:t>conducere</a:t>
            </a:r>
            <a:r>
              <a:rPr lang="en-US" sz="2400" dirty="0"/>
              <a:t> din </a:t>
            </a:r>
            <a:r>
              <a:rPr lang="en-US" sz="2400" dirty="0" err="1"/>
              <a:t>cadrul</a:t>
            </a:r>
            <a:r>
              <a:rPr lang="en-US" sz="2400" dirty="0"/>
              <a:t> MAI, </a:t>
            </a:r>
            <a:r>
              <a:rPr lang="en-US" sz="2400" dirty="0" err="1"/>
              <a:t>în</a:t>
            </a:r>
            <a:r>
              <a:rPr lang="en-US" sz="2400" dirty="0"/>
              <a:t> </a:t>
            </a:r>
            <a:r>
              <a:rPr lang="en-US" sz="2400" dirty="0" err="1"/>
              <a:t>vederea</a:t>
            </a:r>
            <a:r>
              <a:rPr lang="en-US" sz="2400" dirty="0"/>
              <a:t> </a:t>
            </a:r>
            <a:r>
              <a:rPr lang="en-US" sz="2400" dirty="0" err="1"/>
              <a:t>prevenirii</a:t>
            </a:r>
            <a:r>
              <a:rPr lang="en-US" sz="2400" dirty="0"/>
              <a:t> </a:t>
            </a:r>
            <a:r>
              <a:rPr lang="en-US" sz="2400" dirty="0" err="1"/>
              <a:t>faptelor</a:t>
            </a:r>
            <a:r>
              <a:rPr lang="en-US" sz="2400" dirty="0"/>
              <a:t> de </a:t>
            </a:r>
            <a:r>
              <a:rPr lang="en-US" sz="2400" dirty="0" err="1"/>
              <a:t>corupţie</a:t>
            </a:r>
            <a:r>
              <a:rPr lang="en-US" sz="2400" dirty="0"/>
              <a:t>, </a:t>
            </a:r>
            <a:r>
              <a:rPr lang="en-US" sz="2400" dirty="0" err="1"/>
              <a:t>poate</a:t>
            </a:r>
            <a:r>
              <a:rPr lang="en-US" sz="2400" dirty="0"/>
              <a:t> face parte din </a:t>
            </a:r>
            <a:r>
              <a:rPr lang="en-US" sz="2400" dirty="0" err="1"/>
              <a:t>evaluarea</a:t>
            </a:r>
            <a:r>
              <a:rPr lang="en-US" sz="2400" dirty="0"/>
              <a:t> </a:t>
            </a:r>
            <a:r>
              <a:rPr lang="en-US" sz="2400" dirty="0" err="1"/>
              <a:t>anuală</a:t>
            </a:r>
            <a:r>
              <a:rPr lang="en-US" sz="2400" dirty="0"/>
              <a:t> de </a:t>
            </a:r>
            <a:r>
              <a:rPr lang="en-US" sz="2400" dirty="0" err="1"/>
              <a:t>serviciu</a:t>
            </a:r>
            <a:r>
              <a:rPr lang="en-US" sz="2400" dirty="0"/>
              <a:t>. </a:t>
            </a:r>
            <a:endParaRPr lang="ro-RO" sz="2400" b="1" dirty="0" smtClean="0"/>
          </a:p>
          <a:p>
            <a:endParaRPr lang="en-US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rgbClr val="08A1D9">
                    <a:shade val="75000"/>
                  </a:srgbClr>
                </a:solidFill>
              </a:rPr>
              <a:t>OMAI 62/2018 </a:t>
            </a:r>
            <a:r>
              <a:rPr lang="en-US" sz="2000" dirty="0" err="1">
                <a:solidFill>
                  <a:srgbClr val="08A1D9">
                    <a:shade val="75000"/>
                  </a:srgbClr>
                </a:solidFill>
              </a:rPr>
              <a:t>privind</a:t>
            </a:r>
            <a:r>
              <a:rPr lang="en-US" sz="2000" dirty="0">
                <a:solidFill>
                  <a:srgbClr val="08A1D9">
                    <a:shade val="75000"/>
                  </a:srgbClr>
                </a:solidFill>
              </a:rPr>
              <a:t> </a:t>
            </a:r>
            <a:r>
              <a:rPr lang="en-US" sz="2000" dirty="0" err="1">
                <a:solidFill>
                  <a:srgbClr val="08A1D9">
                    <a:shade val="75000"/>
                  </a:srgbClr>
                </a:solidFill>
              </a:rPr>
              <a:t>organizarea</a:t>
            </a:r>
            <a:r>
              <a:rPr lang="en-US" sz="2000" dirty="0">
                <a:solidFill>
                  <a:srgbClr val="08A1D9">
                    <a:shade val="75000"/>
                  </a:srgbClr>
                </a:solidFill>
              </a:rPr>
              <a:t> </a:t>
            </a:r>
            <a:r>
              <a:rPr lang="ro-RO" sz="2000" dirty="0">
                <a:solidFill>
                  <a:srgbClr val="08A1D9">
                    <a:shade val="75000"/>
                  </a:srgbClr>
                </a:solidFill>
              </a:rPr>
              <a:t>și desfășurarea activităților de prevenire a corupției și de educație pentru promovarea integrității în cadrul M.A.I.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7142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1176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Georgia</vt:lpstr>
      <vt:lpstr>Times New Roman</vt:lpstr>
      <vt:lpstr>Wingdings</vt:lpstr>
      <vt:lpstr>Wingdings 2</vt:lpstr>
      <vt:lpstr>Office Theme</vt:lpstr>
      <vt:lpstr>Civic</vt:lpstr>
      <vt:lpstr>OMAI 62/2018 privind organizarea și desfășurarea activităților de prevenire a corupției și de educație pentru promovarea integrității în cadrul M.A.I.</vt:lpstr>
      <vt:lpstr>OMAI 62/2018 privind organizarea și desfășurarea activităților de prevenire a corupției și de educație pentru promovarea integrității în cadrul M.A.I.</vt:lpstr>
      <vt:lpstr>OMAI 62/2018 privind organizarea și desfășurarea activităților de prevenire a corupției și de educație pentru promovarea integrității în cadrul M.A.I.</vt:lpstr>
      <vt:lpstr>OMAI 62/2018 privind organizarea și desfășurarea activităților de prevenire a corupției și de educație pentru promovarea integrității în cadrul M.A.I.</vt:lpstr>
      <vt:lpstr>OMAI 62/2018 privind organizarea și desfășurarea activităților de prevenire a corupției și de educație pentru promovarea integrității în cadrul M.A.I.</vt:lpstr>
      <vt:lpstr>OMAI 62/2018 privind organizarea și desfășurarea activităților de prevenire a corupției și de educație pentru promovarea integrității în cadrul M.A.I.</vt:lpstr>
      <vt:lpstr>OMAI 62/2018 privind organizarea și desfășurarea activităților de prevenire a corupției și de educație pentru promovarea integrității în cadrul M.A.I.</vt:lpstr>
      <vt:lpstr>OMAI 62/2018 privind organizarea și desfășurarea activităților de prevenire a corupției și de educație pentru promovarea integrității în cadrul M.A.I.</vt:lpstr>
      <vt:lpstr>OMAI 62/2018 privind organizarea și desfășurarea activităților de prevenire a corupției și de educație pentru promovarea integrității în cadrul M.A.I.</vt:lpstr>
      <vt:lpstr>OMAI 62/2018 privind organizarea și desfășurarea activităților de prevenire a corupției și de educație pentru promovarea integrității în cadrul M.A.I.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OMAI 62/2018 privind organizarea și desfășurarea activităților de prevenire a corupției și de educație pentru promovarea integrității în cadrul M.A.I.</dc:title>
  <dc:creator>Sofinet Antonela Alina</dc:creator>
  <cp:lastModifiedBy>Lungu Doru Nicusor</cp:lastModifiedBy>
  <cp:revision>20</cp:revision>
  <dcterms:created xsi:type="dcterms:W3CDTF">2006-08-16T00:00:00Z</dcterms:created>
  <dcterms:modified xsi:type="dcterms:W3CDTF">2018-07-24T09:27:40Z</dcterms:modified>
</cp:coreProperties>
</file>