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83" r:id="rId20"/>
    <p:sldId id="339" r:id="rId21"/>
    <p:sldId id="340" r:id="rId22"/>
    <p:sldId id="341" r:id="rId23"/>
    <p:sldId id="342" r:id="rId24"/>
    <p:sldId id="343" r:id="rId25"/>
    <p:sldId id="314" r:id="rId26"/>
    <p:sldId id="323" r:id="rId27"/>
    <p:sldId id="325" r:id="rId28"/>
    <p:sldId id="336" r:id="rId29"/>
    <p:sldId id="337" r:id="rId30"/>
    <p:sldId id="335" r:id="rId31"/>
    <p:sldId id="33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47" autoAdjust="0"/>
    <p:restoredTop sz="96224" autoAdjust="0"/>
  </p:normalViewPr>
  <p:slideViewPr>
    <p:cSldViewPr snapToGrid="0">
      <p:cViewPr varScale="1">
        <p:scale>
          <a:sx n="69" d="100"/>
          <a:sy n="69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169803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47591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94755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07944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56593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7033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01742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4138827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6600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49389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1162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1582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87399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09266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302812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97096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9218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F93214-0848-4E35-9BA6-A1386E87A26D}" type="datetimeFigureOut">
              <a:rPr lang="ro-RO" smtClean="0"/>
              <a:pPr/>
              <a:t>30.05.2019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58B267-5E09-49E2-A7F1-D82F8F72CD7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8758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EA7BF2B7-7EA6-4A61-81AF-5F89AEFEE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DSVSA Satu Mare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766E36DA-0960-444B-A904-D91A47FD1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Raport de activitate - 2019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37554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2BB6864-D2C9-4344-B52B-0F991079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Serviciul Control Oficial Sănătatea Animalelor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214F2974-02FB-4D05-A9CA-94E76E81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2556164"/>
          </a:xfrm>
        </p:spPr>
        <p:txBody>
          <a:bodyPr/>
          <a:lstStyle/>
          <a:p>
            <a:pPr marL="0" indent="0">
              <a:buNone/>
            </a:pPr>
            <a:r>
              <a:rPr lang="ro-RO" dirty="0" err="1"/>
              <a:t>Situaţia</a:t>
            </a:r>
            <a:r>
              <a:rPr lang="ro-RO" dirty="0"/>
              <a:t> efectivelor de animale în gospodăriile </a:t>
            </a:r>
            <a:r>
              <a:rPr lang="ro-RO" dirty="0" err="1"/>
              <a:t>populaţiei</a:t>
            </a:r>
            <a:r>
              <a:rPr lang="ro-RO" dirty="0"/>
              <a:t>  </a:t>
            </a:r>
            <a:r>
              <a:rPr lang="ro-RO" dirty="0" err="1"/>
              <a:t>exploataţii</a:t>
            </a:r>
            <a:r>
              <a:rPr lang="ro-RO" dirty="0"/>
              <a:t> autorizate la data de 31.12.2017</a:t>
            </a:r>
          </a:p>
          <a:p>
            <a:pPr marL="0" indent="0">
              <a:buNone/>
            </a:pPr>
            <a:endParaRPr lang="ro-RO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xmlns="" id="{0A6DD895-D808-478A-B449-392D7D0228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71551" y="3291491"/>
          <a:ext cx="7200898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132">
                  <a:extLst>
                    <a:ext uri="{9D8B030D-6E8A-4147-A177-3AD203B41FA5}">
                      <a16:colId xmlns:a16="http://schemas.microsoft.com/office/drawing/2014/main" xmlns="" val="1784826401"/>
                    </a:ext>
                  </a:extLst>
                </a:gridCol>
                <a:gridCol w="547322">
                  <a:extLst>
                    <a:ext uri="{9D8B030D-6E8A-4147-A177-3AD203B41FA5}">
                      <a16:colId xmlns:a16="http://schemas.microsoft.com/office/drawing/2014/main" xmlns="" val="4234488055"/>
                    </a:ext>
                  </a:extLst>
                </a:gridCol>
                <a:gridCol w="540337">
                  <a:extLst>
                    <a:ext uri="{9D8B030D-6E8A-4147-A177-3AD203B41FA5}">
                      <a16:colId xmlns:a16="http://schemas.microsoft.com/office/drawing/2014/main" xmlns="" val="2934103838"/>
                    </a:ext>
                  </a:extLst>
                </a:gridCol>
                <a:gridCol w="525099">
                  <a:extLst>
                    <a:ext uri="{9D8B030D-6E8A-4147-A177-3AD203B41FA5}">
                      <a16:colId xmlns:a16="http://schemas.microsoft.com/office/drawing/2014/main" xmlns="" val="2629286668"/>
                    </a:ext>
                  </a:extLst>
                </a:gridCol>
                <a:gridCol w="629864">
                  <a:extLst>
                    <a:ext uri="{9D8B030D-6E8A-4147-A177-3AD203B41FA5}">
                      <a16:colId xmlns:a16="http://schemas.microsoft.com/office/drawing/2014/main" xmlns="" val="4186825771"/>
                    </a:ext>
                  </a:extLst>
                </a:gridCol>
                <a:gridCol w="629864">
                  <a:extLst>
                    <a:ext uri="{9D8B030D-6E8A-4147-A177-3AD203B41FA5}">
                      <a16:colId xmlns:a16="http://schemas.microsoft.com/office/drawing/2014/main" xmlns="" val="2171452344"/>
                    </a:ext>
                  </a:extLst>
                </a:gridCol>
                <a:gridCol w="595577">
                  <a:extLst>
                    <a:ext uri="{9D8B030D-6E8A-4147-A177-3AD203B41FA5}">
                      <a16:colId xmlns:a16="http://schemas.microsoft.com/office/drawing/2014/main" xmlns="" val="103660379"/>
                    </a:ext>
                  </a:extLst>
                </a:gridCol>
                <a:gridCol w="499701">
                  <a:extLst>
                    <a:ext uri="{9D8B030D-6E8A-4147-A177-3AD203B41FA5}">
                      <a16:colId xmlns:a16="http://schemas.microsoft.com/office/drawing/2014/main" xmlns="" val="1919260119"/>
                    </a:ext>
                  </a:extLst>
                </a:gridCol>
                <a:gridCol w="614626">
                  <a:extLst>
                    <a:ext uri="{9D8B030D-6E8A-4147-A177-3AD203B41FA5}">
                      <a16:colId xmlns:a16="http://schemas.microsoft.com/office/drawing/2014/main" xmlns="" val="3383163250"/>
                    </a:ext>
                  </a:extLst>
                </a:gridCol>
                <a:gridCol w="540337">
                  <a:extLst>
                    <a:ext uri="{9D8B030D-6E8A-4147-A177-3AD203B41FA5}">
                      <a16:colId xmlns:a16="http://schemas.microsoft.com/office/drawing/2014/main" xmlns="" val="2730171764"/>
                    </a:ext>
                  </a:extLst>
                </a:gridCol>
                <a:gridCol w="539702">
                  <a:extLst>
                    <a:ext uri="{9D8B030D-6E8A-4147-A177-3AD203B41FA5}">
                      <a16:colId xmlns:a16="http://schemas.microsoft.com/office/drawing/2014/main" xmlns="" val="1433699574"/>
                    </a:ext>
                  </a:extLst>
                </a:gridCol>
                <a:gridCol w="540337">
                  <a:extLst>
                    <a:ext uri="{9D8B030D-6E8A-4147-A177-3AD203B41FA5}">
                      <a16:colId xmlns:a16="http://schemas.microsoft.com/office/drawing/2014/main" xmlns="" val="1556237224"/>
                    </a:ext>
                  </a:extLst>
                </a:gridCol>
              </a:tblGrid>
              <a:tr h="490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bovine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ecvine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ovine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caprine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porcine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păsări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iepuri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animale</a:t>
                      </a:r>
                      <a:endParaRPr lang="ro-RO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de</a:t>
                      </a:r>
                      <a:endParaRPr lang="ro-RO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blana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Fam albine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câini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pisici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43187844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Exploataţii </a:t>
                      </a:r>
                      <a:endParaRPr lang="ro-RO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non- profesional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30753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248724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11071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64009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282457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36851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9055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77457296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FERME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21771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84056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2003835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81667090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>
                          <a:effectLst/>
                        </a:rPr>
                        <a:t>Total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40862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5756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270495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12589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148065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2286292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36851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9055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313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782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465825CC-5CAB-4AD3-8F9E-E3C0C065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5454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0921F3C1-F40A-47F1-9B78-1E294F80646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720894" y="2004270"/>
          <a:ext cx="6003491" cy="4060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85">
                  <a:extLst>
                    <a:ext uri="{9D8B030D-6E8A-4147-A177-3AD203B41FA5}">
                      <a16:colId xmlns:a16="http://schemas.microsoft.com/office/drawing/2014/main" xmlns="" val="2258722740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xmlns="" val="3397087380"/>
                    </a:ext>
                  </a:extLst>
                </a:gridCol>
                <a:gridCol w="647474">
                  <a:extLst>
                    <a:ext uri="{9D8B030D-6E8A-4147-A177-3AD203B41FA5}">
                      <a16:colId xmlns:a16="http://schemas.microsoft.com/office/drawing/2014/main" xmlns="" val="994533512"/>
                    </a:ext>
                  </a:extLst>
                </a:gridCol>
                <a:gridCol w="753076">
                  <a:extLst>
                    <a:ext uri="{9D8B030D-6E8A-4147-A177-3AD203B41FA5}">
                      <a16:colId xmlns:a16="http://schemas.microsoft.com/office/drawing/2014/main" xmlns="" val="649476033"/>
                    </a:ext>
                  </a:extLst>
                </a:gridCol>
              </a:tblGrid>
              <a:tr h="416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Boala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U/M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plan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realiz</a:t>
                      </a:r>
                      <a:r>
                        <a:rPr lang="ro-RO" sz="1200" dirty="0">
                          <a:effectLst/>
                        </a:rPr>
                        <a:t>.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3167929858"/>
                  </a:ext>
                </a:extLst>
              </a:tr>
              <a:tr h="210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Denumirea </a:t>
                      </a:r>
                      <a:r>
                        <a:rPr lang="ro-RO" sz="1200" dirty="0" err="1">
                          <a:effectLst/>
                        </a:rPr>
                        <a:t>acţiunii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b"/>
                </a:tc>
                <a:tc>
                  <a:txBody>
                    <a:bodyPr/>
                    <a:lstStyle/>
                    <a:p>
                      <a:r>
                        <a:rPr lang="ro-RO" sz="1200">
                          <a:effectLst/>
                        </a:rPr>
                        <a:t> </a:t>
                      </a:r>
                      <a:endParaRPr lang="ro-RO"/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r>
                        <a:rPr lang="ro-RO" sz="1200">
                          <a:effectLst/>
                        </a:rPr>
                        <a:t> </a:t>
                      </a:r>
                      <a:endParaRPr lang="ro-RO"/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4047180476"/>
                  </a:ext>
                </a:extLst>
              </a:tr>
              <a:tr h="210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3871888701"/>
                  </a:ext>
                </a:extLst>
              </a:tr>
              <a:tr h="208254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BLUETONGUE 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9269235"/>
                  </a:ext>
                </a:extLst>
              </a:tr>
              <a:tr h="178503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Supravegherea serologică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0563101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BOVINE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494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</a:t>
                      </a:r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2286402843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OVINE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0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0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2533246029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CAPRINE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0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0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823502110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Supraveghere entomologică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b"/>
                </a:tc>
                <a:extLst>
                  <a:ext uri="{0D108BD9-81ED-4DB2-BD59-A6C34878D82A}">
                    <a16:rowId xmlns:a16="http://schemas.microsoft.com/office/drawing/2014/main" xmlns="" val="1743449385"/>
                  </a:ext>
                </a:extLst>
              </a:tr>
              <a:tr h="2106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capturi culicoizi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capturi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18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16 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1791511542"/>
                  </a:ext>
                </a:extLst>
              </a:tr>
              <a:tr h="21019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PESTA PORCINĂ CLASICĂ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095773"/>
                  </a:ext>
                </a:extLst>
              </a:tr>
              <a:tr h="210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Domestic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3411094888"/>
                  </a:ext>
                </a:extLst>
              </a:tr>
              <a:tr h="238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Supravegherea serologică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1211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928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1192618407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 </a:t>
                      </a:r>
                      <a:r>
                        <a:rPr lang="ro-RO" sz="1000" dirty="0" err="1">
                          <a:effectLst/>
                        </a:rPr>
                        <a:t>virusologică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544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2992</a:t>
                      </a: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1601737282"/>
                  </a:ext>
                </a:extLst>
              </a:tr>
              <a:tr h="178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Supravegherea clinică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948917945"/>
                  </a:ext>
                </a:extLst>
              </a:tr>
              <a:tr h="20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Salbatic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267203009"/>
                  </a:ext>
                </a:extLst>
              </a:tr>
              <a:tr h="35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Supravegherea serologică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869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1102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1474172213"/>
                  </a:ext>
                </a:extLst>
              </a:tr>
              <a:tr h="3266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Supraveghere virusologică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869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1111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08" marR="58208" marT="0" marB="0" anchor="ctr"/>
                </a:tc>
                <a:extLst>
                  <a:ext uri="{0D108BD9-81ED-4DB2-BD59-A6C34878D82A}">
                    <a16:rowId xmlns:a16="http://schemas.microsoft.com/office/drawing/2014/main" xmlns="" val="3983714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337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56A5658D-AB72-4834-AE44-9D6C90CE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6181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CD3A2C17-125D-4B73-9FEA-37DA0891928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873725" y="2073075"/>
          <a:ext cx="6736896" cy="4422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5720">
                  <a:extLst>
                    <a:ext uri="{9D8B030D-6E8A-4147-A177-3AD203B41FA5}">
                      <a16:colId xmlns:a16="http://schemas.microsoft.com/office/drawing/2014/main" xmlns="" val="1674304620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xmlns="" val="97933090"/>
                    </a:ext>
                  </a:extLst>
                </a:gridCol>
                <a:gridCol w="704675">
                  <a:extLst>
                    <a:ext uri="{9D8B030D-6E8A-4147-A177-3AD203B41FA5}">
                      <a16:colId xmlns:a16="http://schemas.microsoft.com/office/drawing/2014/main" xmlns="" val="2900032920"/>
                    </a:ext>
                  </a:extLst>
                </a:gridCol>
                <a:gridCol w="2570548">
                  <a:extLst>
                    <a:ext uri="{9D8B030D-6E8A-4147-A177-3AD203B41FA5}">
                      <a16:colId xmlns:a16="http://schemas.microsoft.com/office/drawing/2014/main" xmlns="" val="2613638054"/>
                    </a:ext>
                  </a:extLst>
                </a:gridCol>
              </a:tblGrid>
              <a:tr h="983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900" dirty="0">
                          <a:effectLst/>
                        </a:rPr>
                        <a:t>Supravegherea serologică   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/>
                        <a:t>Total</a:t>
                      </a:r>
                      <a:r>
                        <a:rPr lang="ro-RO" sz="1000"/>
                        <a:t>  domestic </a:t>
                      </a:r>
                      <a:r>
                        <a:rPr lang="ro-RO" sz="1000" b="1"/>
                        <a:t>14652</a:t>
                      </a:r>
                      <a:r>
                        <a:rPr lang="ro-RO" sz="1000"/>
                        <a:t> dc: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/>
                        <a:t>-5251</a:t>
                      </a:r>
                      <a:r>
                        <a:rPr lang="ro-RO" sz="1000"/>
                        <a:t> derogări ferme comerciale,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/>
                        <a:t>-</a:t>
                      </a:r>
                      <a:r>
                        <a:rPr lang="ro-RO" sz="1000" b="1"/>
                        <a:t>9319</a:t>
                      </a:r>
                      <a:r>
                        <a:rPr lang="ro-RO" sz="1000"/>
                        <a:t> stingere focare(118 din ferme+9201 GP)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/>
                        <a:t> -</a:t>
                      </a:r>
                      <a:r>
                        <a:rPr lang="ro-RO" sz="1000" b="1"/>
                        <a:t>66</a:t>
                      </a:r>
                      <a:r>
                        <a:rPr lang="ro-RO" sz="1000"/>
                        <a:t> din focare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/>
                        <a:t> -</a:t>
                      </a:r>
                      <a:r>
                        <a:rPr lang="ro-RO" sz="1000" b="1"/>
                        <a:t>16</a:t>
                      </a:r>
                      <a:r>
                        <a:rPr lang="ro-RO" sz="1000"/>
                        <a:t> alte situații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/>
                        <a:t>1104</a:t>
                      </a:r>
                      <a:r>
                        <a:rPr lang="ro-RO" sz="1000" b="0"/>
                        <a:t> mistreți</a:t>
                      </a:r>
                      <a:endParaRPr lang="ro-RO" dirty="0"/>
                    </a:p>
                  </a:txBody>
                  <a:tcPr marL="58312" marR="58312" marT="0" marB="0" anchor="ctr"/>
                </a:tc>
                <a:extLst>
                  <a:ext uri="{0D108BD9-81ED-4DB2-BD59-A6C34878D82A}">
                    <a16:rowId xmlns:a16="http://schemas.microsoft.com/office/drawing/2014/main" xmlns="" val="1817842796"/>
                  </a:ext>
                </a:extLst>
              </a:tr>
              <a:tr h="983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 </a:t>
                      </a:r>
                      <a:r>
                        <a:rPr lang="ro-RO" sz="1000" dirty="0" err="1">
                          <a:effectLst/>
                        </a:rPr>
                        <a:t>virusologică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/>
                        <a:t>1936</a:t>
                      </a:r>
                      <a:r>
                        <a:rPr lang="ro-RO" sz="1000" dirty="0"/>
                        <a:t> domestic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/>
                        <a:t>1181 </a:t>
                      </a:r>
                      <a:r>
                        <a:rPr lang="ro-RO" sz="1000" dirty="0"/>
                        <a:t>mistreți</a:t>
                      </a:r>
                      <a:endParaRPr lang="ro-RO" dirty="0"/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/>
                        <a:t>Total 3689 dc: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/>
                        <a:t>-2188 </a:t>
                      </a:r>
                      <a:r>
                        <a:rPr lang="ro-RO" sz="1000" b="0" dirty="0"/>
                        <a:t>ferme pasivă(853 Org+1335 Sg)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/>
                        <a:t>-</a:t>
                      </a:r>
                      <a:r>
                        <a:rPr lang="ro-RO" sz="1000" b="1" dirty="0"/>
                        <a:t>531 (</a:t>
                      </a:r>
                      <a:r>
                        <a:rPr lang="ro-RO" sz="1000" b="0" dirty="0"/>
                        <a:t>Sg) derogare ferme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/>
                        <a:t>-</a:t>
                      </a:r>
                      <a:r>
                        <a:rPr lang="ro-RO" sz="1000" b="1" dirty="0"/>
                        <a:t>970</a:t>
                      </a:r>
                      <a:r>
                        <a:rPr lang="ro-RO" sz="1000" b="0" dirty="0"/>
                        <a:t> GP pasivă (389 Org+581 Sg)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0" dirty="0"/>
                        <a:t>-</a:t>
                      </a:r>
                      <a:r>
                        <a:rPr lang="ro-RO" sz="1000" b="1" dirty="0"/>
                        <a:t>1130 </a:t>
                      </a:r>
                      <a:r>
                        <a:rPr lang="ro-RO" sz="1000" b="0" dirty="0"/>
                        <a:t>mistreți</a:t>
                      </a:r>
                      <a:endParaRPr lang="ro-RO" dirty="0"/>
                    </a:p>
                  </a:txBody>
                  <a:tcPr marL="58312" marR="58312" marT="0" marB="0" anchor="ctr"/>
                </a:tc>
                <a:extLst>
                  <a:ext uri="{0D108BD9-81ED-4DB2-BD59-A6C34878D82A}">
                    <a16:rowId xmlns:a16="http://schemas.microsoft.com/office/drawing/2014/main" xmlns="" val="2823635859"/>
                  </a:ext>
                </a:extLst>
              </a:tr>
              <a:tr h="2086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INFLUENŢA AVIARĂ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9440390"/>
                  </a:ext>
                </a:extLst>
              </a:tr>
              <a:tr h="17882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I. Păsări domestice: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4309056"/>
                  </a:ext>
                </a:extLst>
              </a:tr>
              <a:tr h="178822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Supravegherea serologică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642159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galinacee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270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280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dc</a:t>
                      </a:r>
                      <a:r>
                        <a:rPr lang="ro-RO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150 GP+130 GOC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42130005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palmipede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 125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125 GP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176666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Supraveghere virusologică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25499090"/>
                  </a:ext>
                </a:extLst>
              </a:tr>
              <a:tr h="17882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II. Păsări sălbatice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o-RO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62675470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Supraveghere virusologică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5372726"/>
                  </a:ext>
                </a:extLst>
              </a:tr>
              <a:tr h="2086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SALMONELOZE 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60313171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Găini de reproductie 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55813115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Găini ouătoare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144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133: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 94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autocontrol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 + 39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oficiale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11205114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Broiler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582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560: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544 autocontrol + 16 oficiale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75071606"/>
                  </a:ext>
                </a:extLst>
              </a:tr>
              <a:tr h="1788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Curcani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exam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12" marR="583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o-R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o-R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52101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652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67F3E99-D353-4FD9-9B9B-CE326A1F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E00EB8F8-6B9B-49ED-BDBD-01D98A8417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99309" y="2369127"/>
          <a:ext cx="6650182" cy="350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4630">
                  <a:extLst>
                    <a:ext uri="{9D8B030D-6E8A-4147-A177-3AD203B41FA5}">
                      <a16:colId xmlns:a16="http://schemas.microsoft.com/office/drawing/2014/main" xmlns="" val="89052503"/>
                    </a:ext>
                  </a:extLst>
                </a:gridCol>
                <a:gridCol w="988385">
                  <a:extLst>
                    <a:ext uri="{9D8B030D-6E8A-4147-A177-3AD203B41FA5}">
                      <a16:colId xmlns:a16="http://schemas.microsoft.com/office/drawing/2014/main" xmlns="" val="4021620696"/>
                    </a:ext>
                  </a:extLst>
                </a:gridCol>
                <a:gridCol w="645052">
                  <a:extLst>
                    <a:ext uri="{9D8B030D-6E8A-4147-A177-3AD203B41FA5}">
                      <a16:colId xmlns:a16="http://schemas.microsoft.com/office/drawing/2014/main" xmlns="" val="2711271657"/>
                    </a:ext>
                  </a:extLst>
                </a:gridCol>
                <a:gridCol w="151012">
                  <a:extLst>
                    <a:ext uri="{9D8B030D-6E8A-4147-A177-3AD203B41FA5}">
                      <a16:colId xmlns:a16="http://schemas.microsoft.com/office/drawing/2014/main" xmlns="" val="3349346967"/>
                    </a:ext>
                  </a:extLst>
                </a:gridCol>
                <a:gridCol w="712524">
                  <a:extLst>
                    <a:ext uri="{9D8B030D-6E8A-4147-A177-3AD203B41FA5}">
                      <a16:colId xmlns:a16="http://schemas.microsoft.com/office/drawing/2014/main" xmlns="" val="1918649451"/>
                    </a:ext>
                  </a:extLst>
                </a:gridCol>
                <a:gridCol w="865599">
                  <a:extLst>
                    <a:ext uri="{9D8B030D-6E8A-4147-A177-3AD203B41FA5}">
                      <a16:colId xmlns:a16="http://schemas.microsoft.com/office/drawing/2014/main" xmlns="" val="1046343330"/>
                    </a:ext>
                  </a:extLst>
                </a:gridCol>
                <a:gridCol w="672980">
                  <a:extLst>
                    <a:ext uri="{9D8B030D-6E8A-4147-A177-3AD203B41FA5}">
                      <a16:colId xmlns:a16="http://schemas.microsoft.com/office/drawing/2014/main" xmlns="" val="1957498974"/>
                    </a:ext>
                  </a:extLst>
                </a:gridCol>
              </a:tblGrid>
              <a:tr h="39268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REZISTENŢA ANTIMICROBIANA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</a:rPr>
                        <a:t>exam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 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26861740"/>
                  </a:ext>
                </a:extLst>
              </a:tr>
              <a:tr h="389064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BOALA DE NEWCASTLE (Pseudopesta aviară)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021292"/>
                  </a:ext>
                </a:extLst>
              </a:tr>
              <a:tr h="5558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Supravegherea serologică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exam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1870</a:t>
                      </a:r>
                      <a:endParaRPr lang="ro-R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2252</a:t>
                      </a:r>
                      <a:r>
                        <a:rPr lang="ro-RO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dc: 760 GP+1492 Ferme autocontrol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2252 dc: 760 GP+1492 Ferme autocontrol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2252 dc: 760 GP+1492 Ferme autocontrol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47230820"/>
                  </a:ext>
                </a:extLst>
              </a:tr>
              <a:tr h="333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Supravegherea virusologică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exam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03146314"/>
                  </a:ext>
                </a:extLst>
              </a:tr>
              <a:tr h="389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TIFOZA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exam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49657358"/>
                  </a:ext>
                </a:extLst>
              </a:tr>
              <a:tr h="389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PULUROZA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exam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5143905"/>
                  </a:ext>
                </a:extLst>
              </a:tr>
              <a:tr h="389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MICOPLASMOZA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 </a:t>
                      </a:r>
                      <a:endParaRPr lang="ro-RO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 </a:t>
                      </a:r>
                      <a:endParaRPr lang="ro-RO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</a:rPr>
                        <a:t> 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</a:rPr>
                        <a:t> 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 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66710703"/>
                  </a:ext>
                </a:extLst>
              </a:tr>
              <a:tr h="333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Probe de sange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exam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</a:rPr>
                        <a:t>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</a:rPr>
                        <a:t>0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+mn-lt"/>
                        </a:rPr>
                        <a:t>0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0415934"/>
                  </a:ext>
                </a:extLst>
              </a:tr>
              <a:tr h="3334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</a:rPr>
                        <a:t>Embrioni morti si pui neviabili</a:t>
                      </a:r>
                      <a:endParaRPr lang="ro-R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</a:rPr>
                        <a:t>probe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+mn-lt"/>
                        </a:rPr>
                        <a:t>0</a:t>
                      </a: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10649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627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121423A4-0ED1-45D0-972C-90674E7E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8" name="Substituent conținut 7">
            <a:extLst>
              <a:ext uri="{FF2B5EF4-FFF2-40B4-BE49-F238E27FC236}">
                <a16:creationId xmlns:a16="http://schemas.microsoft.com/office/drawing/2014/main" xmlns="" id="{99AF271F-9CE2-42FD-A9F3-3F84A7C4BC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1733294"/>
              </p:ext>
            </p:extLst>
          </p:nvPr>
        </p:nvGraphicFramePr>
        <p:xfrm>
          <a:off x="1910804" y="2618509"/>
          <a:ext cx="5972431" cy="2410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9495">
                  <a:extLst>
                    <a:ext uri="{9D8B030D-6E8A-4147-A177-3AD203B41FA5}">
                      <a16:colId xmlns:a16="http://schemas.microsoft.com/office/drawing/2014/main" xmlns="" val="2831715203"/>
                    </a:ext>
                  </a:extLst>
                </a:gridCol>
                <a:gridCol w="1091184">
                  <a:extLst>
                    <a:ext uri="{9D8B030D-6E8A-4147-A177-3AD203B41FA5}">
                      <a16:colId xmlns:a16="http://schemas.microsoft.com/office/drawing/2014/main" xmlns="" val="1989061197"/>
                    </a:ext>
                  </a:extLst>
                </a:gridCol>
                <a:gridCol w="576956">
                  <a:extLst>
                    <a:ext uri="{9D8B030D-6E8A-4147-A177-3AD203B41FA5}">
                      <a16:colId xmlns:a16="http://schemas.microsoft.com/office/drawing/2014/main" xmlns="" val="2949866093"/>
                    </a:ext>
                  </a:extLst>
                </a:gridCol>
                <a:gridCol w="2854796">
                  <a:extLst>
                    <a:ext uri="{9D8B030D-6E8A-4147-A177-3AD203B41FA5}">
                      <a16:colId xmlns:a16="http://schemas.microsoft.com/office/drawing/2014/main" xmlns="" val="572780209"/>
                    </a:ext>
                  </a:extLst>
                </a:gridCol>
              </a:tblGrid>
              <a:tr h="334041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</a:rPr>
                        <a:t>RABIA                                                                                                                                                       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2343377"/>
                  </a:ext>
                </a:extLst>
              </a:tr>
              <a:tr h="273306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Supravegherea virusologică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71818"/>
                  </a:ext>
                </a:extLst>
              </a:tr>
              <a:tr h="45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animale domestice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dirty="0">
                          <a:latin typeface="+mn-lt"/>
                        </a:rPr>
                        <a:t>5</a:t>
                      </a:r>
                    </a:p>
                  </a:txBody>
                  <a:tcPr marL="52636" marR="52636" marT="0" marB="0" anchor="ctr"/>
                </a:tc>
                <a:extLst>
                  <a:ext uri="{0D108BD9-81ED-4DB2-BD59-A6C34878D82A}">
                    <a16:rowId xmlns:a16="http://schemas.microsoft.com/office/drawing/2014/main" xmlns="" val="2059855617"/>
                  </a:ext>
                </a:extLst>
              </a:tr>
              <a:tr h="452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animale salbatice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exam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000" dirty="0">
                          <a:latin typeface="+mn-lt"/>
                        </a:rPr>
                        <a:t>11</a:t>
                      </a:r>
                    </a:p>
                  </a:txBody>
                  <a:tcPr marL="52636" marR="52636" marT="0" marB="0" anchor="ctr"/>
                </a:tc>
                <a:extLst>
                  <a:ext uri="{0D108BD9-81ED-4DB2-BD59-A6C34878D82A}">
                    <a16:rowId xmlns:a16="http://schemas.microsoft.com/office/drawing/2014/main" xmlns="" val="1789297612"/>
                  </a:ext>
                </a:extLst>
              </a:tr>
              <a:tr h="89876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36" marR="5263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 anchor="ctr"/>
                </a:tc>
                <a:extLst>
                  <a:ext uri="{0D108BD9-81ED-4DB2-BD59-A6C34878D82A}">
                    <a16:rowId xmlns:a16="http://schemas.microsoft.com/office/drawing/2014/main" xmlns="" val="122239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202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0A50386C-020E-473F-9A86-D82F6622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6181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95973FAE-27A5-48C2-93D7-6D7109DD2E2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879976" y="2049465"/>
          <a:ext cx="6543588" cy="436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2580">
                  <a:extLst>
                    <a:ext uri="{9D8B030D-6E8A-4147-A177-3AD203B41FA5}">
                      <a16:colId xmlns:a16="http://schemas.microsoft.com/office/drawing/2014/main" xmlns="" val="3177803440"/>
                    </a:ext>
                  </a:extLst>
                </a:gridCol>
                <a:gridCol w="838828">
                  <a:extLst>
                    <a:ext uri="{9D8B030D-6E8A-4147-A177-3AD203B41FA5}">
                      <a16:colId xmlns:a16="http://schemas.microsoft.com/office/drawing/2014/main" xmlns="" val="2076569896"/>
                    </a:ext>
                  </a:extLst>
                </a:gridCol>
                <a:gridCol w="624506">
                  <a:extLst>
                    <a:ext uri="{9D8B030D-6E8A-4147-A177-3AD203B41FA5}">
                      <a16:colId xmlns:a16="http://schemas.microsoft.com/office/drawing/2014/main" xmlns="" val="3729213346"/>
                    </a:ext>
                  </a:extLst>
                </a:gridCol>
                <a:gridCol w="1297674">
                  <a:extLst>
                    <a:ext uri="{9D8B030D-6E8A-4147-A177-3AD203B41FA5}">
                      <a16:colId xmlns:a16="http://schemas.microsoft.com/office/drawing/2014/main" xmlns="" val="2315676016"/>
                    </a:ext>
                  </a:extLst>
                </a:gridCol>
              </a:tblGrid>
              <a:tr h="183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BOALA AUJESZKY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1581138633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Supravegherea serologică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1865377750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Supraveghere virusologică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2034026006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Probe de creier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1147919253"/>
                  </a:ext>
                </a:extLst>
              </a:tr>
              <a:tr h="18349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PARATUBERCULOZA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2372146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Supravegherea serologică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785868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la taurine şi bubaline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3412008141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la ovine şi caprine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1978283179"/>
                  </a:ext>
                </a:extLst>
              </a:tr>
              <a:tr h="18349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BRUCELOZA  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0662290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Supravegherea serologică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8919511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Bovine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26000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25200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1859733865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Ovine </a:t>
                      </a:r>
                      <a:r>
                        <a:rPr lang="ro-RO" sz="900" dirty="0" err="1">
                          <a:effectLst/>
                        </a:rPr>
                        <a:t>şi</a:t>
                      </a:r>
                      <a:r>
                        <a:rPr lang="ro-RO" sz="900" dirty="0">
                          <a:effectLst/>
                        </a:rPr>
                        <a:t> caprine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0367651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Infecţia</a:t>
                      </a:r>
                      <a:r>
                        <a:rPr lang="ro-RO" sz="900" dirty="0">
                          <a:effectLst/>
                        </a:rPr>
                        <a:t> cu </a:t>
                      </a:r>
                      <a:r>
                        <a:rPr lang="ro-RO" sz="900" dirty="0" err="1">
                          <a:effectLst/>
                        </a:rPr>
                        <a:t>Brucella</a:t>
                      </a:r>
                      <a:r>
                        <a:rPr lang="ro-RO" sz="900" dirty="0">
                          <a:effectLst/>
                        </a:rPr>
                        <a:t> </a:t>
                      </a:r>
                      <a:r>
                        <a:rPr lang="ro-RO" sz="900" dirty="0" err="1">
                          <a:effectLst/>
                        </a:rPr>
                        <a:t>melitensis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795964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masculi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6962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7353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89261032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femele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11499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11179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390362247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Infecţia</a:t>
                      </a:r>
                      <a:r>
                        <a:rPr lang="ro-RO" sz="900" dirty="0">
                          <a:effectLst/>
                        </a:rPr>
                        <a:t> cu </a:t>
                      </a:r>
                      <a:r>
                        <a:rPr lang="ro-RO" sz="900" dirty="0" err="1">
                          <a:effectLst/>
                        </a:rPr>
                        <a:t>Brucella</a:t>
                      </a:r>
                      <a:r>
                        <a:rPr lang="ro-RO" sz="900" dirty="0">
                          <a:effectLst/>
                        </a:rPr>
                        <a:t> </a:t>
                      </a:r>
                      <a:r>
                        <a:rPr lang="ro-RO" sz="900" dirty="0" err="1">
                          <a:effectLst/>
                        </a:rPr>
                        <a:t>suis</a:t>
                      </a:r>
                      <a:r>
                        <a:rPr lang="ro-RO" sz="900" dirty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192334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masculi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505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338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1776860196"/>
                  </a:ext>
                </a:extLst>
              </a:tr>
              <a:tr h="157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femele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845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1118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470589171"/>
                  </a:ext>
                </a:extLst>
              </a:tr>
              <a:tr h="18349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TUBERCULOZA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188975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în exploataţiile calificate oficial indemne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0273403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TCS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testări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42000</a:t>
                      </a: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41741</a:t>
                      </a:r>
                    </a:p>
                  </a:txBody>
                  <a:tcPr marL="51286" marR="51286" marT="0" marB="0" anchor="ctr"/>
                </a:tc>
                <a:extLst>
                  <a:ext uri="{0D108BD9-81ED-4DB2-BD59-A6C34878D82A}">
                    <a16:rowId xmlns:a16="http://schemas.microsoft.com/office/drawing/2014/main" xmlns="" val="3068474221"/>
                  </a:ext>
                </a:extLst>
              </a:tr>
              <a:tr h="15727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în exploataţiile in curs de calificare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523183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TU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testări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923304585"/>
                  </a:ext>
                </a:extLst>
              </a:tr>
              <a:tr h="314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TCS </a:t>
                      </a:r>
                      <a:endParaRPr lang="ro-RO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testări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86" marR="51286" marT="0" marB="0" anchor="b"/>
                </a:tc>
                <a:extLst>
                  <a:ext uri="{0D108BD9-81ED-4DB2-BD59-A6C34878D82A}">
                    <a16:rowId xmlns:a16="http://schemas.microsoft.com/office/drawing/2014/main" xmlns="" val="349934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5228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AE2693B-6501-4CCB-997B-59D3BDF9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88472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6" name="Substituent conținut 5">
            <a:extLst>
              <a:ext uri="{FF2B5EF4-FFF2-40B4-BE49-F238E27FC236}">
                <a16:creationId xmlns:a16="http://schemas.microsoft.com/office/drawing/2014/main" xmlns="" id="{B07B3CBC-1123-4317-B3FF-93AA0E1E271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20982" y="1943100"/>
          <a:ext cx="6553200" cy="4439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3860">
                  <a:extLst>
                    <a:ext uri="{9D8B030D-6E8A-4147-A177-3AD203B41FA5}">
                      <a16:colId xmlns:a16="http://schemas.microsoft.com/office/drawing/2014/main" xmlns="" val="3145367394"/>
                    </a:ext>
                  </a:extLst>
                </a:gridCol>
                <a:gridCol w="657578">
                  <a:extLst>
                    <a:ext uri="{9D8B030D-6E8A-4147-A177-3AD203B41FA5}">
                      <a16:colId xmlns:a16="http://schemas.microsoft.com/office/drawing/2014/main" xmlns="" val="831630712"/>
                    </a:ext>
                  </a:extLst>
                </a:gridCol>
                <a:gridCol w="700881">
                  <a:extLst>
                    <a:ext uri="{9D8B030D-6E8A-4147-A177-3AD203B41FA5}">
                      <a16:colId xmlns:a16="http://schemas.microsoft.com/office/drawing/2014/main" xmlns="" val="3579292827"/>
                    </a:ext>
                  </a:extLst>
                </a:gridCol>
                <a:gridCol w="700881">
                  <a:extLst>
                    <a:ext uri="{9D8B030D-6E8A-4147-A177-3AD203B41FA5}">
                      <a16:colId xmlns:a16="http://schemas.microsoft.com/office/drawing/2014/main" xmlns="" val="4086373864"/>
                    </a:ext>
                  </a:extLst>
                </a:gridCol>
              </a:tblGrid>
              <a:tr h="296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CAMPYLOBACTERIOZA BOVINĂ</a:t>
                      </a: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796200597"/>
                  </a:ext>
                </a:extLst>
              </a:tr>
              <a:tr h="143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b="1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CAMPYLOBACTERIOZA </a:t>
                      </a:r>
                      <a:r>
                        <a:rPr lang="ro-RO" sz="8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alte specii de interes economic</a:t>
                      </a: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800" dirty="0" err="1">
                          <a:latin typeface="+mj-lt"/>
                        </a:rPr>
                        <a:t>exam</a:t>
                      </a:r>
                      <a:endParaRPr lang="ro-RO" sz="800" dirty="0">
                        <a:latin typeface="+mj-lt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pasăre</a:t>
                      </a: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264510179"/>
                  </a:ext>
                </a:extLst>
              </a:tr>
              <a:tr h="175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 </a:t>
                      </a:r>
                      <a:r>
                        <a:rPr lang="ro-RO" sz="900" b="1" dirty="0">
                          <a:effectLst/>
                        </a:rPr>
                        <a:t>IBR</a:t>
                      </a:r>
                      <a:endParaRPr lang="ro-RO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 </a:t>
                      </a:r>
                      <a:r>
                        <a:rPr lang="ro-RO" sz="800" dirty="0" err="1">
                          <a:effectLst/>
                        </a:rPr>
                        <a:t>exam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 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50 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extLst>
                  <a:ext uri="{0D108BD9-81ED-4DB2-BD59-A6C34878D82A}">
                    <a16:rowId xmlns:a16="http://schemas.microsoft.com/office/drawing/2014/main" xmlns="" val="2507028931"/>
                  </a:ext>
                </a:extLst>
              </a:tr>
              <a:tr h="16592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effectLst/>
                          <a:latin typeface="+mn-lt"/>
                        </a:rPr>
                        <a:t>ENCEFALOPATIA SPONGIFORMĂ BOVINĂ</a:t>
                      </a:r>
                      <a:endParaRPr lang="ro-RO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3212932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bovine sănătoase clinic sacrificate pentru consum uman (tăieri normale) în vârsta de peste 30 luni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 err="1">
                          <a:effectLst/>
                        </a:rPr>
                        <a:t>exam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3298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982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3715275259"/>
                  </a:ext>
                </a:extLst>
              </a:tr>
              <a:tr h="28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bovine cu semne clinice la </a:t>
                      </a:r>
                      <a:r>
                        <a:rPr lang="ro-RO" sz="800" dirty="0" err="1">
                          <a:effectLst/>
                        </a:rPr>
                        <a:t>inspecţia</a:t>
                      </a:r>
                      <a:r>
                        <a:rPr lang="ro-RO" sz="800" dirty="0">
                          <a:effectLst/>
                        </a:rPr>
                        <a:t> </a:t>
                      </a:r>
                      <a:r>
                        <a:rPr lang="ro-RO" sz="800" dirty="0" err="1">
                          <a:effectLst/>
                        </a:rPr>
                        <a:t>antemortem</a:t>
                      </a:r>
                      <a:r>
                        <a:rPr lang="ro-RO" sz="800" dirty="0">
                          <a:effectLst/>
                        </a:rPr>
                        <a:t> în vârsta de peste 24 luni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77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1646844837"/>
                  </a:ext>
                </a:extLst>
              </a:tr>
              <a:tr h="28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bovine sacrificate de urgenţă în vârsta de peste 24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58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19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3984189807"/>
                  </a:ext>
                </a:extLst>
              </a:tr>
              <a:tr h="28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bovinele moarte în vârsta de peste 24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96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112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2815679515"/>
                  </a:ext>
                </a:extLst>
              </a:tr>
              <a:tr h="28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bovine suspecte de ESB, indiferent de vârstă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2502382441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bovine ucise în cadrul măsurilor de eradicare a ESB în</a:t>
                      </a:r>
                      <a:br>
                        <a:rPr lang="ro-RO" sz="800">
                          <a:effectLst/>
                        </a:rPr>
                      </a:br>
                      <a:r>
                        <a:rPr lang="ro-RO" sz="800">
                          <a:effectLst/>
                        </a:rPr>
                        <a:t>vârsta de peste 24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292753871"/>
                  </a:ext>
                </a:extLst>
              </a:tr>
              <a:tr h="16746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b="1" dirty="0">
                          <a:effectLst/>
                        </a:rPr>
                        <a:t>SCRAPIA</a:t>
                      </a:r>
                      <a:endParaRPr lang="ro-RO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298955"/>
                  </a:ext>
                </a:extLst>
              </a:tr>
              <a:tr h="28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ovine si caprine sacrificate pentru consum uman în vârstă de peste 18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275 dc: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 197 ovine 78  caprine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1248 dc: 442 ovine  806 caprine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554163164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ovine si caprine care nu sunt sacrificate în vederea consumului uman în vârstă de peste 18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275 dc: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 197 ovine 78  caprine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204 dc: 176 ovine 28 caprine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840719540"/>
                  </a:ext>
                </a:extLst>
              </a:tr>
              <a:tr h="225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ovine suspecte, indiferent de vârstă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1393902919"/>
                  </a:ext>
                </a:extLst>
              </a:tr>
              <a:tr h="426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ovine si caprine ucise în cadrul măsurilor de eradicare a bolii în vârstă de peste 18 luni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0</a:t>
                      </a:r>
                      <a:endParaRPr lang="ro-R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02" marR="45302" marT="0" marB="0" anchor="ctr"/>
                </a:tc>
                <a:extLst>
                  <a:ext uri="{0D108BD9-81ED-4DB2-BD59-A6C34878D82A}">
                    <a16:rowId xmlns:a16="http://schemas.microsoft.com/office/drawing/2014/main" xmlns="" val="141319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042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1E54040-F756-4E4A-993A-7F770A77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99308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02889016-05BC-4A63-9858-807A1A47ACC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16182" y="2177794"/>
          <a:ext cx="7439891" cy="3765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3028">
                  <a:extLst>
                    <a:ext uri="{9D8B030D-6E8A-4147-A177-3AD203B41FA5}">
                      <a16:colId xmlns:a16="http://schemas.microsoft.com/office/drawing/2014/main" xmlns="" val="2135868408"/>
                    </a:ext>
                  </a:extLst>
                </a:gridCol>
                <a:gridCol w="704683">
                  <a:extLst>
                    <a:ext uri="{9D8B030D-6E8A-4147-A177-3AD203B41FA5}">
                      <a16:colId xmlns:a16="http://schemas.microsoft.com/office/drawing/2014/main" xmlns="" val="2460459234"/>
                    </a:ext>
                  </a:extLst>
                </a:gridCol>
                <a:gridCol w="751090">
                  <a:extLst>
                    <a:ext uri="{9D8B030D-6E8A-4147-A177-3AD203B41FA5}">
                      <a16:colId xmlns:a16="http://schemas.microsoft.com/office/drawing/2014/main" xmlns="" val="470103302"/>
                    </a:ext>
                  </a:extLst>
                </a:gridCol>
                <a:gridCol w="751090">
                  <a:extLst>
                    <a:ext uri="{9D8B030D-6E8A-4147-A177-3AD203B41FA5}">
                      <a16:colId xmlns:a16="http://schemas.microsoft.com/office/drawing/2014/main" xmlns="" val="1157685091"/>
                    </a:ext>
                  </a:extLst>
                </a:gridCol>
              </a:tblGrid>
              <a:tr h="22358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ANEMIA INFECŢIOASĂ ECVINĂ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7656115"/>
                  </a:ext>
                </a:extLst>
              </a:tr>
              <a:tr h="368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Supravegherea serologică a tuturor ecvideelor în vârstă de peste 6 luni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5984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5490dc 213 la cerere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extLst>
                  <a:ext uri="{0D108BD9-81ED-4DB2-BD59-A6C34878D82A}">
                    <a16:rowId xmlns:a16="http://schemas.microsoft.com/office/drawing/2014/main" xmlns="" val="845462977"/>
                  </a:ext>
                </a:extLst>
              </a:tr>
              <a:tr h="3135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DURINA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extLst>
                  <a:ext uri="{0D108BD9-81ED-4DB2-BD59-A6C34878D82A}">
                    <a16:rowId xmlns:a16="http://schemas.microsoft.com/office/drawing/2014/main" xmlns="" val="1427763576"/>
                  </a:ext>
                </a:extLst>
              </a:tr>
              <a:tr h="313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Supravegherea serologică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extLst>
                  <a:ext uri="{0D108BD9-81ED-4DB2-BD59-A6C34878D82A}">
                    <a16:rowId xmlns:a16="http://schemas.microsoft.com/office/drawing/2014/main" xmlns="" val="3476518037"/>
                  </a:ext>
                </a:extLst>
              </a:tr>
              <a:tr h="22358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LEUCOZA ENZOOTICĂ BOVINĂ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7252892"/>
                  </a:ext>
                </a:extLst>
              </a:tr>
              <a:tr h="519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Supraveghere serologică  la toate taurinele si bubalinele in varsta de peste 24 luni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26000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25229</a:t>
                      </a:r>
                    </a:p>
                  </a:txBody>
                  <a:tcPr marL="46912" marR="46912" marT="0" marB="0" anchor="ctr"/>
                </a:tc>
                <a:extLst>
                  <a:ext uri="{0D108BD9-81ED-4DB2-BD59-A6C34878D82A}">
                    <a16:rowId xmlns:a16="http://schemas.microsoft.com/office/drawing/2014/main" xmlns="" val="1535956402"/>
                  </a:ext>
                </a:extLst>
              </a:tr>
              <a:tr h="223584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BOLILE INFECŢIOASE ŞI PARAZITARE LA ALBINE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3195709"/>
                  </a:ext>
                </a:extLst>
              </a:tr>
              <a:tr h="211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LOCA EUROPEANA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7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0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2278538768"/>
                  </a:ext>
                </a:extLst>
              </a:tr>
              <a:tr h="178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LOCA AMERICANA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400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2027285166"/>
                  </a:ext>
                </a:extLst>
              </a:tr>
              <a:tr h="203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NOSEMOZA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400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3338634855"/>
                  </a:ext>
                </a:extLst>
              </a:tr>
              <a:tr h="178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VAROOZA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400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1058566665"/>
                  </a:ext>
                </a:extLst>
              </a:tr>
              <a:tr h="223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ANTRAX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2311540521"/>
                  </a:ext>
                </a:extLst>
              </a:tr>
              <a:tr h="178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Supraveghere pasiva-Examene clinice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995584087"/>
                  </a:ext>
                </a:extLst>
              </a:tr>
              <a:tr h="403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BOLILE PESTILIOR, MOLUSTELOR SI CRUSTACEELOR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exam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>
                          <a:effectLst/>
                        </a:rPr>
                        <a:t> 0</a:t>
                      </a:r>
                      <a:endParaRPr lang="ro-R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800" dirty="0">
                          <a:effectLst/>
                        </a:rPr>
                        <a:t>0</a:t>
                      </a:r>
                      <a:endParaRPr lang="ro-R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12" marR="46912" marT="0" marB="0" anchor="b"/>
                </a:tc>
                <a:extLst>
                  <a:ext uri="{0D108BD9-81ED-4DB2-BD59-A6C34878D82A}">
                    <a16:rowId xmlns:a16="http://schemas.microsoft.com/office/drawing/2014/main" xmlns="" val="1279744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5757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4B21A54-2BB7-4F2C-A9FA-74C0E2F5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30035"/>
          </a:xfrm>
        </p:spPr>
        <p:txBody>
          <a:bodyPr>
            <a:normAutofit/>
          </a:bodyPr>
          <a:lstStyle/>
          <a:p>
            <a:r>
              <a:rPr lang="ro-RO" sz="3200" b="1" dirty="0"/>
              <a:t>Realizare plan cifric 2018</a:t>
            </a:r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xmlns="" id="{D7C96600-AB11-4206-80F0-0E4255BBB5F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495425" y="1981200"/>
          <a:ext cx="7019924" cy="4260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2085">
                  <a:extLst>
                    <a:ext uri="{9D8B030D-6E8A-4147-A177-3AD203B41FA5}">
                      <a16:colId xmlns:a16="http://schemas.microsoft.com/office/drawing/2014/main" xmlns="" val="3089103495"/>
                    </a:ext>
                  </a:extLst>
                </a:gridCol>
                <a:gridCol w="1778266">
                  <a:extLst>
                    <a:ext uri="{9D8B030D-6E8A-4147-A177-3AD203B41FA5}">
                      <a16:colId xmlns:a16="http://schemas.microsoft.com/office/drawing/2014/main" xmlns="" val="2256276773"/>
                    </a:ext>
                  </a:extLst>
                </a:gridCol>
                <a:gridCol w="1323820">
                  <a:extLst>
                    <a:ext uri="{9D8B030D-6E8A-4147-A177-3AD203B41FA5}">
                      <a16:colId xmlns:a16="http://schemas.microsoft.com/office/drawing/2014/main" xmlns="" val="3790931942"/>
                    </a:ext>
                  </a:extLst>
                </a:gridCol>
                <a:gridCol w="1088475">
                  <a:extLst>
                    <a:ext uri="{9D8B030D-6E8A-4147-A177-3AD203B41FA5}">
                      <a16:colId xmlns:a16="http://schemas.microsoft.com/office/drawing/2014/main" xmlns="" val="3027282264"/>
                    </a:ext>
                  </a:extLst>
                </a:gridCol>
                <a:gridCol w="1117278">
                  <a:extLst>
                    <a:ext uri="{9D8B030D-6E8A-4147-A177-3AD203B41FA5}">
                      <a16:colId xmlns:a16="http://schemas.microsoft.com/office/drawing/2014/main" xmlns="" val="991900851"/>
                    </a:ext>
                  </a:extLst>
                </a:gridCol>
              </a:tblGrid>
              <a:tr h="15614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50" dirty="0">
                          <a:effectLst/>
                        </a:rPr>
                        <a:t>ACŢIUNI IMUNOLOGICE OBLIGATORII SAU DE URGENŢĂ PENTRU UNELE BOLI LA ANIMALE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68158"/>
                  </a:ext>
                </a:extLst>
              </a:tr>
              <a:tr h="75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BOALA DE NEWCASTLE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550000 </a:t>
                      </a:r>
                      <a:r>
                        <a:rPr lang="ro-RO" sz="1000" dirty="0" err="1">
                          <a:effectLst/>
                        </a:rPr>
                        <a:t>nonprofesional</a:t>
                      </a:r>
                      <a:endParaRPr lang="ro-RO" dirty="0"/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500849</a:t>
                      </a:r>
                      <a:endParaRPr lang="ro-RO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nonprofesional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4254906947"/>
                  </a:ext>
                </a:extLst>
              </a:tr>
              <a:tr h="14870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ANTRAX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816343"/>
                  </a:ext>
                </a:extLst>
              </a:tr>
              <a:tr h="23991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CABALINE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5894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/>
                        <a:t>5651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2026763498"/>
                  </a:ext>
                </a:extLst>
              </a:tr>
              <a:tr h="23991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BOVINE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42000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/>
                        <a:t>37420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1662792620"/>
                  </a:ext>
                </a:extLst>
              </a:tr>
              <a:tr h="23991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OVINE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305000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/>
                        <a:t>322704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1108513986"/>
                  </a:ext>
                </a:extLst>
              </a:tr>
              <a:tr h="23991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CAPRINE</a:t>
                      </a:r>
                      <a:endParaRPr lang="ro-RO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13800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/>
                        <a:t>12918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1614736994"/>
                  </a:ext>
                </a:extLst>
              </a:tr>
              <a:tr h="14870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RABIA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325937"/>
                  </a:ext>
                </a:extLst>
              </a:tr>
              <a:tr h="52980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CÂINI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campania oct.2017- sept.2018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38754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/>
                        <a:t>37428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3352749223"/>
                  </a:ext>
                </a:extLst>
              </a:tr>
              <a:tr h="52980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CÂINI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campania oct.2018- sept.2019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36851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900" dirty="0"/>
                        <a:t>10096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1354545927"/>
                  </a:ext>
                </a:extLst>
              </a:tr>
              <a:tr h="476822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PISICI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effectLst/>
                        </a:rPr>
                        <a:t>campania oct.2017- sept.2018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</a:rPr>
                        <a:t>operaţiuni</a:t>
                      </a:r>
                      <a:endParaRPr lang="ro-R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9825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/>
                        <a:t>3798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3842249932"/>
                  </a:ext>
                </a:extLst>
              </a:tr>
              <a:tr h="476822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</a:rPr>
                        <a:t>PISICI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dirty="0">
                          <a:effectLst/>
                        </a:rPr>
                        <a:t>campania oct.2018- sept.2019</a:t>
                      </a:r>
                    </a:p>
                  </a:txBody>
                  <a:tcPr marL="32501" marR="32501" marT="0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9055</a:t>
                      </a:r>
                    </a:p>
                  </a:txBody>
                  <a:tcPr marL="32501" marR="32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900" dirty="0"/>
                        <a:t>1647</a:t>
                      </a:r>
                    </a:p>
                  </a:txBody>
                  <a:tcPr marL="32501" marR="32501" marT="0" marB="0" anchor="ctr"/>
                </a:tc>
                <a:extLst>
                  <a:ext uri="{0D108BD9-81ED-4DB2-BD59-A6C34878D82A}">
                    <a16:rowId xmlns:a16="http://schemas.microsoft.com/office/drawing/2014/main" xmlns="" val="377739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600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/>
              <a:t>În județul Satu Mare, în perioada Sărbătorilor Pascale, au funcționat 2 unități de sacrificare a mieilor unde au fost sacrificați un număr de:</a:t>
            </a:r>
          </a:p>
          <a:p>
            <a:pPr lvl="0" algn="just"/>
            <a:r>
              <a:rPr lang="ro-RO" dirty="0"/>
              <a:t>1797 capete miei – la abator SC UNICARM SRL .</a:t>
            </a:r>
          </a:p>
          <a:p>
            <a:pPr lvl="0" algn="just"/>
            <a:r>
              <a:rPr lang="ro-RO" dirty="0"/>
              <a:t>505 capete miei și iezi, la Punctul de Sacrificare a mieilor amenajat temporar în Piața de vechituri. </a:t>
            </a:r>
          </a:p>
        </p:txBody>
      </p:sp>
    </p:spTree>
    <p:extLst>
      <p:ext uri="{BB962C8B-B14F-4D97-AF65-F5344CB8AC3E}">
        <p14:creationId xmlns:p14="http://schemas.microsoft.com/office/powerpoint/2010/main" xmlns="" val="418072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663483F3-A25E-457E-9EDB-74A8FD22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err="1"/>
              <a:t>Direcţia</a:t>
            </a:r>
            <a:r>
              <a:rPr lang="ro-RO" sz="3200" b="1" dirty="0"/>
              <a:t> Sanitară Veterinară </a:t>
            </a:r>
            <a:r>
              <a:rPr lang="ro-RO" sz="3200" b="1" dirty="0" err="1"/>
              <a:t>şi</a:t>
            </a:r>
            <a:r>
              <a:rPr lang="ro-RO" sz="3200" b="1" dirty="0"/>
              <a:t> pentru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 - cadrul normativ, strategic </a:t>
            </a:r>
            <a:r>
              <a:rPr lang="ro-RO" sz="3200" b="1" dirty="0" err="1"/>
              <a:t>şi</a:t>
            </a:r>
            <a:r>
              <a:rPr lang="ro-RO" sz="3200" b="1" dirty="0"/>
              <a:t> </a:t>
            </a:r>
            <a:r>
              <a:rPr lang="ro-RO" sz="3200" b="1" dirty="0" err="1"/>
              <a:t>instituţional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174C62E-0DEE-4D2A-9973-9113F92DF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/>
              <a:t>Direcția Sanitară </a:t>
            </a:r>
            <a:r>
              <a:rPr lang="ro-RO"/>
              <a:t>Veterinara </a:t>
            </a:r>
            <a:r>
              <a:rPr lang="ro-RO" smtClean="0"/>
              <a:t>și </a:t>
            </a:r>
            <a:r>
              <a:rPr lang="ro-RO" dirty="0"/>
              <a:t>pentru Siguranța Alimentelor Satu Mare este organizată ca instituție publică cu personalitate juridică în subordinea Autorității Sanitare Veterinare și pentru Siguranța Alimentelor </a:t>
            </a:r>
            <a:r>
              <a:rPr lang="ro-RO" dirty="0" err="1"/>
              <a:t>finanţată</a:t>
            </a:r>
            <a:r>
              <a:rPr lang="ro-RO" dirty="0"/>
              <a:t> din </a:t>
            </a:r>
            <a:r>
              <a:rPr lang="ro-RO" dirty="0" err="1"/>
              <a:t>subvenţii</a:t>
            </a:r>
            <a:r>
              <a:rPr lang="ro-RO" dirty="0"/>
              <a:t> acordate de la bugetul de stat </a:t>
            </a:r>
            <a:r>
              <a:rPr lang="ro-RO" dirty="0" err="1"/>
              <a:t>şi</a:t>
            </a:r>
            <a:r>
              <a:rPr lang="ro-RO" dirty="0"/>
              <a:t> din venituri proprii, </a:t>
            </a:r>
            <a:r>
              <a:rPr lang="ro-RO" dirty="0" err="1"/>
              <a:t>şi</a:t>
            </a:r>
            <a:r>
              <a:rPr lang="ro-RO" dirty="0"/>
              <a:t> reprezintă autoritatea sanitar – veterinară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la nivelul </a:t>
            </a:r>
            <a:r>
              <a:rPr lang="ro-RO" dirty="0" err="1"/>
              <a:t>judeţean</a:t>
            </a:r>
            <a:r>
              <a:rPr lang="ro-R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07129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10144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369127"/>
            <a:ext cx="7704667" cy="36306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o-RO" dirty="0"/>
              <a:t>În această perioadă DSVSA Satu – Mare, a organizat controale oficiale pentru verificarea modului de respectare, de către operatorii din sectorul alimentar, a condițiilor sanitare veterinare și pentru siguranța alimentelor, referitoare la producerea, colectarea, procesarea , transportul, reambalarea, depozitarea și comercializarea </a:t>
            </a:r>
            <a:r>
              <a:rPr lang="ro-RO" dirty="0">
                <a:solidFill>
                  <a:srgbClr val="FF0000"/>
                </a:solidFill>
              </a:rPr>
              <a:t>peștelui și produselor din pescuit </a:t>
            </a:r>
            <a:r>
              <a:rPr lang="ro-RO" dirty="0"/>
              <a:t>provenite din producția internă și din </a:t>
            </a:r>
            <a:r>
              <a:rPr lang="ro-RO"/>
              <a:t>comerțul </a:t>
            </a:r>
            <a:r>
              <a:rPr lang="ro-RO" smtClean="0"/>
              <a:t>intracomunitar.</a:t>
            </a:r>
          </a:p>
          <a:p>
            <a:pPr marL="0" indent="0" algn="just">
              <a:buNone/>
            </a:pPr>
            <a:r>
              <a:rPr lang="ro-RO" smtClean="0"/>
              <a:t>Au </a:t>
            </a:r>
            <a:r>
              <a:rPr lang="ro-RO" dirty="0"/>
              <a:t>fost verificate </a:t>
            </a:r>
            <a:r>
              <a:rPr lang="ro-RO">
                <a:solidFill>
                  <a:srgbClr val="FF0000"/>
                </a:solidFill>
              </a:rPr>
              <a:t>5</a:t>
            </a:r>
            <a:r>
              <a:rPr lang="ro-RO"/>
              <a:t> </a:t>
            </a:r>
            <a:r>
              <a:rPr lang="ro-RO" smtClean="0"/>
              <a:t>ferme </a:t>
            </a:r>
            <a:r>
              <a:rPr lang="ro-RO" dirty="0"/>
              <a:t>de acvacultură integrate cu centre de colectare a peștelui, </a:t>
            </a:r>
            <a:r>
              <a:rPr lang="ro-RO" dirty="0">
                <a:solidFill>
                  <a:srgbClr val="FF0000"/>
                </a:solidFill>
              </a:rPr>
              <a:t>19</a:t>
            </a:r>
            <a:r>
              <a:rPr lang="ro-RO" dirty="0"/>
              <a:t> unități de vânzare a peștelui și a produselor de pescuit precum și </a:t>
            </a:r>
            <a:r>
              <a:rPr lang="ro-RO" dirty="0">
                <a:solidFill>
                  <a:srgbClr val="FF0000"/>
                </a:solidFill>
              </a:rPr>
              <a:t>12</a:t>
            </a:r>
            <a:r>
              <a:rPr lang="ro-RO" dirty="0"/>
              <a:t> mijloace auto specializate pentru transportul peștelui vu și a produselor din pescuit.</a:t>
            </a:r>
          </a:p>
        </p:txBody>
      </p:sp>
    </p:spTree>
    <p:extLst>
      <p:ext uri="{BB962C8B-B14F-4D97-AF65-F5344CB8AC3E}">
        <p14:creationId xmlns:p14="http://schemas.microsoft.com/office/powerpoint/2010/main" xmlns="" val="3480545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99308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018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o-RO" dirty="0"/>
              <a:t>Au fost organizate controale oficiale pentru verificarea modului de respectare, de către producători, transportatori și comercianți din sectorul alimentar, a condițiilor sanitare veterinare și pentru siguranța </a:t>
            </a:r>
            <a:r>
              <a:rPr lang="ro-RO"/>
              <a:t>alimentelor </a:t>
            </a:r>
            <a:r>
              <a:rPr lang="ro-RO" smtClean="0"/>
              <a:t>referitoare </a:t>
            </a:r>
            <a:r>
              <a:rPr lang="ro-RO" dirty="0"/>
              <a:t>la transportul, ambalarea, </a:t>
            </a:r>
            <a:r>
              <a:rPr lang="ro-RO" dirty="0">
                <a:solidFill>
                  <a:srgbClr val="FF0000"/>
                </a:solidFill>
              </a:rPr>
              <a:t>depozitarea, și comercializarea ouălor </a:t>
            </a:r>
            <a:r>
              <a:rPr lang="ro-RO" dirty="0"/>
              <a:t>provenite din producția internă și </a:t>
            </a:r>
            <a:r>
              <a:rPr lang="ro-RO"/>
              <a:t>comerțul </a:t>
            </a:r>
            <a:r>
              <a:rPr lang="ro-RO" smtClean="0"/>
              <a:t>intracomunitar.</a:t>
            </a:r>
          </a:p>
          <a:p>
            <a:pPr marL="0" indent="0" algn="just">
              <a:buNone/>
            </a:pPr>
            <a:r>
              <a:rPr lang="ro-RO" smtClean="0"/>
              <a:t>Au fost </a:t>
            </a:r>
            <a:r>
              <a:rPr lang="ro-RO" dirty="0"/>
              <a:t>verificate </a:t>
            </a:r>
            <a:r>
              <a:rPr lang="ro-RO"/>
              <a:t>9 </a:t>
            </a:r>
            <a:r>
              <a:rPr lang="ro-RO" smtClean="0"/>
              <a:t>ferme </a:t>
            </a:r>
            <a:r>
              <a:rPr lang="ro-RO" dirty="0"/>
              <a:t>avicole cu centre de colectare a ouălor, 4 unități de colectare și ambalare a ouălor provenite din producția internă, 1 unitate de destinație centru de colectare și ambalare ouă provenite din state membre ale Uniunii Europene, 2 mijloace de transport ouă provenite din Uniunea Europeană, 9 unități de vânzare cu amănuntul a ouălor provenite din state membre ale Uniunii Europene și 43 de unități de vânzare a ouălor provenite din producția națională.</a:t>
            </a:r>
          </a:p>
        </p:txBody>
      </p:sp>
    </p:spTree>
    <p:extLst>
      <p:ext uri="{BB962C8B-B14F-4D97-AF65-F5344CB8AC3E}">
        <p14:creationId xmlns:p14="http://schemas.microsoft.com/office/powerpoint/2010/main" xmlns="" val="284582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2"/>
            <a:ext cx="7704667" cy="1399308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133600"/>
            <a:ext cx="7704667" cy="38662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o-RO" dirty="0"/>
              <a:t>Au mai fost organizate controale oficiale pentru verificarea </a:t>
            </a:r>
            <a:r>
              <a:rPr lang="ro-RO" dirty="0">
                <a:solidFill>
                  <a:srgbClr val="FF0000"/>
                </a:solidFill>
              </a:rPr>
              <a:t>reziduurilor de pesticide din legumele și fructele </a:t>
            </a:r>
            <a:r>
              <a:rPr lang="ro-RO" dirty="0"/>
              <a:t>provenite din țări terțe și/sau din comerțul intracomunitar, destinate comercializării pe </a:t>
            </a:r>
            <a:r>
              <a:rPr lang="ro-RO"/>
              <a:t>piața </a:t>
            </a:r>
            <a:r>
              <a:rPr lang="ro-RO" smtClean="0"/>
              <a:t>României. </a:t>
            </a:r>
            <a:r>
              <a:rPr lang="ro-RO" dirty="0"/>
              <a:t>Au fost verificate depozite legume fructe, magazine specializate în comerțul cu legume și fructe, standuri și tarabe din piețele agroalimentare din județ</a:t>
            </a:r>
            <a:r>
              <a:rPr lang="ro-RO"/>
              <a:t>. </a:t>
            </a:r>
            <a:endParaRPr lang="ro-RO" smtClean="0"/>
          </a:p>
          <a:p>
            <a:pPr algn="just"/>
            <a:r>
              <a:rPr lang="ro-RO" smtClean="0"/>
              <a:t>În </a:t>
            </a:r>
            <a:r>
              <a:rPr lang="ro-RO" dirty="0"/>
              <a:t>acest domeniu au fost aplicate 5 amenzi contravenționale și au fost supuse sechestrului/reținerii oficiale cantitatea de 26.416 tone legume și fructe.</a:t>
            </a:r>
          </a:p>
          <a:p>
            <a:pPr algn="just"/>
            <a:r>
              <a:rPr lang="ro-RO" dirty="0"/>
              <a:t>Aceste controale au fost organizate de către inspectori oficiali ai Direcției Sanitare Veterinare și pentru Siguranța Alimentelor Satu - Mare, sau/și împreună cu reprezentanți ai Prefecturii Satu Mare, IJP, ANAF, Poliției de Frontieră Română, Jandarmeriei Română, D.S.P., O.P.C.</a:t>
            </a:r>
          </a:p>
        </p:txBody>
      </p:sp>
    </p:spTree>
    <p:extLst>
      <p:ext uri="{BB962C8B-B14F-4D97-AF65-F5344CB8AC3E}">
        <p14:creationId xmlns:p14="http://schemas.microsoft.com/office/powerpoint/2010/main" xmlns="" val="2735158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68581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67345"/>
            <a:ext cx="7704667" cy="403247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o-RO" dirty="0"/>
              <a:t>Din totalul de </a:t>
            </a:r>
            <a:r>
              <a:rPr lang="ro-RO" dirty="0">
                <a:solidFill>
                  <a:srgbClr val="FF0000"/>
                </a:solidFill>
              </a:rPr>
              <a:t>689</a:t>
            </a:r>
            <a:r>
              <a:rPr lang="ro-RO" dirty="0"/>
              <a:t>  </a:t>
            </a:r>
            <a:r>
              <a:rPr lang="ro-RO"/>
              <a:t>controale </a:t>
            </a:r>
            <a:r>
              <a:rPr lang="ro-RO" smtClean="0"/>
              <a:t>efectuate, </a:t>
            </a:r>
            <a:r>
              <a:rPr lang="ro-RO" dirty="0"/>
              <a:t>numai în </a:t>
            </a:r>
            <a:r>
              <a:rPr lang="ro-RO"/>
              <a:t>această </a:t>
            </a:r>
            <a:r>
              <a:rPr lang="ro-RO" smtClean="0"/>
              <a:t>perioadă, </a:t>
            </a:r>
            <a:r>
              <a:rPr lang="ro-RO" smtClean="0">
                <a:solidFill>
                  <a:srgbClr val="FF0000"/>
                </a:solidFill>
              </a:rPr>
              <a:t>386</a:t>
            </a:r>
            <a:r>
              <a:rPr lang="ro-RO" smtClean="0"/>
              <a:t> </a:t>
            </a:r>
            <a:r>
              <a:rPr lang="ro-RO" dirty="0"/>
              <a:t>controale au fost efectuate în exploatații profesionale de animale, în fonduri de vânătoare, dar și în trafic, unde a </a:t>
            </a:r>
            <a:r>
              <a:rPr lang="ro-RO"/>
              <a:t>fost </a:t>
            </a:r>
            <a:r>
              <a:rPr lang="ro-RO" smtClean="0"/>
              <a:t>supusă sechestrului/reținerii oficiale, </a:t>
            </a:r>
            <a:r>
              <a:rPr lang="ro-RO" dirty="0"/>
              <a:t>cantitatea de </a:t>
            </a:r>
            <a:r>
              <a:rPr lang="ro-RO" dirty="0">
                <a:solidFill>
                  <a:srgbClr val="FF0000"/>
                </a:solidFill>
              </a:rPr>
              <a:t>355</a:t>
            </a:r>
            <a:r>
              <a:rPr lang="ro-RO" dirty="0"/>
              <a:t> kg </a:t>
            </a:r>
            <a:r>
              <a:rPr lang="ro-RO"/>
              <a:t>produse </a:t>
            </a:r>
            <a:r>
              <a:rPr lang="ro-RO" smtClean="0"/>
              <a:t>alimentare, </a:t>
            </a:r>
            <a:r>
              <a:rPr lang="ro-RO" dirty="0"/>
              <a:t>în valoare de </a:t>
            </a:r>
            <a:r>
              <a:rPr lang="ro-RO">
                <a:solidFill>
                  <a:srgbClr val="FF0000"/>
                </a:solidFill>
              </a:rPr>
              <a:t>5.325</a:t>
            </a:r>
            <a:r>
              <a:rPr lang="ro-RO"/>
              <a:t> </a:t>
            </a:r>
            <a:r>
              <a:rPr lang="ro-RO" smtClean="0"/>
              <a:t>lei.</a:t>
            </a:r>
            <a:endParaRPr lang="ro-RO" dirty="0"/>
          </a:p>
          <a:p>
            <a:pPr algn="just"/>
            <a:r>
              <a:rPr lang="ro-RO" dirty="0"/>
              <a:t>Au mai fost supuse controlului oficial </a:t>
            </a:r>
            <a:r>
              <a:rPr lang="ro-RO" dirty="0">
                <a:solidFill>
                  <a:srgbClr val="FF0000"/>
                </a:solidFill>
              </a:rPr>
              <a:t>9</a:t>
            </a:r>
            <a:r>
              <a:rPr lang="ro-RO" dirty="0"/>
              <a:t> hypermarket-uri</a:t>
            </a:r>
            <a:r>
              <a:rPr lang="ro-RO"/>
              <a:t>, </a:t>
            </a:r>
            <a:r>
              <a:rPr lang="ro-RO" smtClean="0"/>
              <a:t>supermarket-uri, </a:t>
            </a:r>
            <a:r>
              <a:rPr lang="ro-RO" dirty="0"/>
              <a:t>un număr de </a:t>
            </a:r>
            <a:r>
              <a:rPr lang="ro-RO" dirty="0">
                <a:solidFill>
                  <a:srgbClr val="FF0000"/>
                </a:solidFill>
              </a:rPr>
              <a:t>34</a:t>
            </a:r>
            <a:r>
              <a:rPr lang="ro-RO" dirty="0"/>
              <a:t> de magazine alimentare, </a:t>
            </a:r>
            <a:r>
              <a:rPr lang="ro-RO" dirty="0">
                <a:solidFill>
                  <a:srgbClr val="FF0000"/>
                </a:solidFill>
              </a:rPr>
              <a:t>16</a:t>
            </a:r>
            <a:r>
              <a:rPr lang="ro-RO" dirty="0"/>
              <a:t>  unități de alimentație publică, pizzerii , </a:t>
            </a:r>
            <a:r>
              <a:rPr lang="ro-RO" dirty="0">
                <a:solidFill>
                  <a:srgbClr val="FF0000"/>
                </a:solidFill>
              </a:rPr>
              <a:t>14</a:t>
            </a:r>
            <a:r>
              <a:rPr lang="ro-RO" dirty="0"/>
              <a:t> de unități de patiserie / cofetărie, </a:t>
            </a:r>
            <a:r>
              <a:rPr lang="ro-RO" dirty="0">
                <a:solidFill>
                  <a:srgbClr val="FF0000"/>
                </a:solidFill>
              </a:rPr>
              <a:t>6</a:t>
            </a:r>
            <a:r>
              <a:rPr lang="ro-RO" dirty="0"/>
              <a:t> depozite alimentare, </a:t>
            </a:r>
            <a:r>
              <a:rPr lang="ro-RO" dirty="0">
                <a:solidFill>
                  <a:srgbClr val="FF0000"/>
                </a:solidFill>
              </a:rPr>
              <a:t>8</a:t>
            </a:r>
            <a:r>
              <a:rPr lang="ro-RO" dirty="0"/>
              <a:t> abatoare carne roșie și albă, </a:t>
            </a:r>
            <a:r>
              <a:rPr lang="ro-RO" dirty="0">
                <a:solidFill>
                  <a:srgbClr val="FF0000"/>
                </a:solidFill>
              </a:rPr>
              <a:t>5</a:t>
            </a:r>
            <a:r>
              <a:rPr lang="ro-RO" dirty="0"/>
              <a:t> carmangerii / ateliere preparare carne, </a:t>
            </a:r>
            <a:r>
              <a:rPr lang="ro-RO" dirty="0">
                <a:solidFill>
                  <a:srgbClr val="FF0000"/>
                </a:solidFill>
              </a:rPr>
              <a:t>9</a:t>
            </a:r>
            <a:r>
              <a:rPr lang="ro-RO" dirty="0"/>
              <a:t> unități de procesare lapte și produse lapte, </a:t>
            </a:r>
            <a:r>
              <a:rPr lang="ro-RO" dirty="0">
                <a:solidFill>
                  <a:srgbClr val="FF0000"/>
                </a:solidFill>
              </a:rPr>
              <a:t>22</a:t>
            </a:r>
            <a:r>
              <a:rPr lang="ro-RO" dirty="0"/>
              <a:t> depozite și unități de comercializare a legumelor și fructelor, 10 </a:t>
            </a:r>
            <a:r>
              <a:rPr lang="ro-RO"/>
              <a:t>piețe </a:t>
            </a:r>
            <a:r>
              <a:rPr lang="ro-RO" smtClean="0"/>
              <a:t>agroalimentare.</a:t>
            </a: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604236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08F01F4-2895-4B64-898D-E0268288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4726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Control Oficial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A7FE4B-75F4-4B22-8DB0-93170B6F6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/>
              <a:t>În urma controalelor, în </a:t>
            </a:r>
            <a:r>
              <a:rPr lang="ro-RO"/>
              <a:t>această </a:t>
            </a:r>
            <a:r>
              <a:rPr lang="ro-RO" smtClean="0"/>
              <a:t>perioadă, </a:t>
            </a:r>
            <a:r>
              <a:rPr lang="ro-RO" dirty="0"/>
              <a:t>au fost aplicate </a:t>
            </a:r>
            <a:r>
              <a:rPr lang="ro-RO" dirty="0">
                <a:solidFill>
                  <a:srgbClr val="FF0000"/>
                </a:solidFill>
              </a:rPr>
              <a:t>27</a:t>
            </a:r>
            <a:r>
              <a:rPr lang="ro-RO" dirty="0"/>
              <a:t> sancțiuni contravenționale în valoare totală de </a:t>
            </a:r>
            <a:r>
              <a:rPr lang="ro-RO" dirty="0">
                <a:solidFill>
                  <a:srgbClr val="FF0000"/>
                </a:solidFill>
              </a:rPr>
              <a:t>70.600</a:t>
            </a:r>
            <a:r>
              <a:rPr lang="ro-RO" dirty="0"/>
              <a:t> lei, din care </a:t>
            </a:r>
            <a:r>
              <a:rPr lang="ro-RO" dirty="0">
                <a:solidFill>
                  <a:srgbClr val="FF0000"/>
                </a:solidFill>
              </a:rPr>
              <a:t>9 </a:t>
            </a:r>
            <a:r>
              <a:rPr lang="ro-RO" dirty="0"/>
              <a:t>amenzi contravenționale în valoare totală de </a:t>
            </a:r>
            <a:r>
              <a:rPr lang="ro-RO" dirty="0">
                <a:solidFill>
                  <a:srgbClr val="FF0000"/>
                </a:solidFill>
              </a:rPr>
              <a:t>70.600</a:t>
            </a:r>
            <a:r>
              <a:rPr lang="ro-RO" dirty="0"/>
              <a:t> lei aplicate la H.G. 984 / 2005 și  </a:t>
            </a:r>
            <a:r>
              <a:rPr lang="ro-RO" dirty="0">
                <a:solidFill>
                  <a:srgbClr val="FF0000"/>
                </a:solidFill>
              </a:rPr>
              <a:t>18</a:t>
            </a:r>
            <a:r>
              <a:rPr lang="ro-RO" dirty="0"/>
              <a:t> avertismente conform Ordonanței 2 / 2001.</a:t>
            </a:r>
          </a:p>
          <a:p>
            <a:pPr algn="just"/>
            <a:r>
              <a:rPr lang="ro-RO" dirty="0"/>
              <a:t>În această perioadă nu a fost dispusă măsura suspendării temporare sau interzicerii activității pentru nici un obiectiv de pe raza județului Satu Mare.</a:t>
            </a:r>
          </a:p>
        </p:txBody>
      </p:sp>
    </p:spTree>
    <p:extLst>
      <p:ext uri="{BB962C8B-B14F-4D97-AF65-F5344CB8AC3E}">
        <p14:creationId xmlns:p14="http://schemas.microsoft.com/office/powerpoint/2010/main" xmlns="" val="2220234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1DF9A2B4-C6C5-4A10-8718-22F22C4D1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75854"/>
          </a:xfrm>
        </p:spPr>
        <p:txBody>
          <a:bodyPr>
            <a:normAutofit/>
          </a:bodyPr>
          <a:lstStyle/>
          <a:p>
            <a:r>
              <a:rPr lang="ro-RO" sz="3200" b="1" dirty="0"/>
              <a:t>Serviciul Laborator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B702257D-2EA5-41F6-9870-A74B7CE0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385454"/>
            <a:ext cx="7704667" cy="5223163"/>
          </a:xfrm>
        </p:spPr>
        <p:txBody>
          <a:bodyPr>
            <a:noAutofit/>
          </a:bodyPr>
          <a:lstStyle/>
          <a:p>
            <a:pPr algn="just"/>
            <a:r>
              <a:rPr lang="ro-RO" sz="1200" dirty="0"/>
              <a:t>Conform Ord. ANSVSA nr. 101/01.09.2017, pentru modificarea anexei la Ordinul </a:t>
            </a:r>
            <a:r>
              <a:rPr lang="ro-RO" sz="1200" dirty="0" err="1"/>
              <a:t>presedintelui</a:t>
            </a:r>
            <a:r>
              <a:rPr lang="ro-RO" sz="1200" dirty="0"/>
              <a:t> ANSVSA nr 122/2014 privind desemnarea laboratoarelor, LSVSA Satu Mare a fost desemnat în vederea efectuării analizelor pentru probele prelevate în cadrul Controlului Oficial, după cum urmează:</a:t>
            </a:r>
          </a:p>
          <a:p>
            <a:pPr lvl="0" algn="just"/>
            <a:r>
              <a:rPr lang="ro-RO" sz="1200" dirty="0"/>
              <a:t>Anexa A. Sănătatea și Bunăstarea Animalelor prevede un număr de 80 de </a:t>
            </a:r>
            <a:r>
              <a:rPr lang="ro-RO" sz="1200" dirty="0" err="1"/>
              <a:t>încercari</a:t>
            </a:r>
            <a:r>
              <a:rPr lang="ro-RO" sz="1200" dirty="0"/>
              <a:t> (analize) ce pot fi executate în cadrul Programului Oficial,</a:t>
            </a:r>
          </a:p>
          <a:p>
            <a:pPr lvl="0" algn="just"/>
            <a:r>
              <a:rPr lang="ro-RO" sz="1200" dirty="0"/>
              <a:t>Anexa B. Siguranța Alimentelor și a hranei pentru animale prevede un număr de 344 de </a:t>
            </a:r>
            <a:r>
              <a:rPr lang="ro-RO" sz="1200" dirty="0" err="1"/>
              <a:t>încercari</a:t>
            </a:r>
            <a:r>
              <a:rPr lang="ro-RO" sz="1200" dirty="0"/>
              <a:t> (analize) ce pot fi executate în cadrul Programului Oficial</a:t>
            </a:r>
          </a:p>
          <a:p>
            <a:pPr algn="just"/>
            <a:r>
              <a:rPr lang="ro-RO" sz="1200" dirty="0"/>
              <a:t>LSVSA are acreditate 66 de proceduri privind </a:t>
            </a:r>
            <a:r>
              <a:rPr lang="ro-RO" sz="1200" dirty="0" err="1"/>
              <a:t>încercarile</a:t>
            </a:r>
            <a:r>
              <a:rPr lang="ro-RO" sz="1200" dirty="0"/>
              <a:t> de laborator și a fost nominalizat ca Laborator zonal pentru mai multe </a:t>
            </a:r>
            <a:r>
              <a:rPr lang="ro-RO" sz="1200" dirty="0" err="1"/>
              <a:t>profile</a:t>
            </a:r>
            <a:r>
              <a:rPr lang="ro-RO" sz="1200" dirty="0"/>
              <a:t>;</a:t>
            </a:r>
          </a:p>
          <a:p>
            <a:pPr lvl="0" algn="just"/>
            <a:r>
              <a:rPr lang="ro-RO" sz="1200" dirty="0"/>
              <a:t>Biologie moleculară pentru Pestă porcină clasică, Pesta porcină africană,  Gripă aviară </a:t>
            </a:r>
            <a:r>
              <a:rPr lang="ro-RO" sz="1200" dirty="0" err="1"/>
              <a:t>şi</a:t>
            </a:r>
            <a:r>
              <a:rPr lang="ro-RO" sz="1200" dirty="0"/>
              <a:t> Organisme modificate genetic; </a:t>
            </a:r>
          </a:p>
          <a:p>
            <a:pPr lvl="0" algn="just"/>
            <a:r>
              <a:rPr lang="ro-RO" sz="1200" dirty="0"/>
              <a:t>Virusologie pentru viroze </a:t>
            </a:r>
            <a:r>
              <a:rPr lang="ro-RO" sz="1200" dirty="0" err="1"/>
              <a:t>entero</a:t>
            </a:r>
            <a:r>
              <a:rPr lang="ro-RO" sz="1200" dirty="0"/>
              <a:t>-pulmonare IBR/IPV și diagnosticul PPC prin IFD;</a:t>
            </a:r>
          </a:p>
          <a:p>
            <a:pPr lvl="0" algn="just"/>
            <a:r>
              <a:rPr lang="ro-RO" sz="1200" dirty="0"/>
              <a:t>Chimie alimentară pentru determinări </a:t>
            </a:r>
            <a:r>
              <a:rPr lang="ro-RO" sz="1200" dirty="0" err="1"/>
              <a:t>nitriţi</a:t>
            </a:r>
            <a:r>
              <a:rPr lang="ro-RO" sz="1200" dirty="0"/>
              <a:t>, determinarea acidului L-</a:t>
            </a:r>
            <a:r>
              <a:rPr lang="ro-RO" sz="1200" dirty="0" err="1"/>
              <a:t>glutamic</a:t>
            </a:r>
            <a:r>
              <a:rPr lang="ro-RO" sz="1200" dirty="0"/>
              <a:t> din alimente;</a:t>
            </a:r>
          </a:p>
          <a:p>
            <a:pPr lvl="0" algn="just"/>
            <a:r>
              <a:rPr lang="ro-RO" sz="1200" dirty="0"/>
              <a:t>Controlul reziduurilor </a:t>
            </a:r>
            <a:r>
              <a:rPr lang="ro-RO" sz="1200" dirty="0" err="1"/>
              <a:t>şi</a:t>
            </a:r>
            <a:r>
              <a:rPr lang="ro-RO" sz="1200" dirty="0"/>
              <a:t> </a:t>
            </a:r>
            <a:r>
              <a:rPr lang="ro-RO" sz="1200" dirty="0" err="1"/>
              <a:t>radioactivităţii</a:t>
            </a:r>
            <a:r>
              <a:rPr lang="ro-RO" sz="1200" dirty="0"/>
              <a:t>  pentru determinarea </a:t>
            </a:r>
            <a:r>
              <a:rPr lang="ro-RO" sz="1200" dirty="0" err="1"/>
              <a:t>radioactivităţii</a:t>
            </a:r>
            <a:r>
              <a:rPr lang="ro-RO" sz="1200" dirty="0"/>
              <a:t> din produse alimentare;</a:t>
            </a:r>
          </a:p>
          <a:p>
            <a:pPr lvl="0" algn="just"/>
            <a:r>
              <a:rPr lang="ro-RO" sz="1200" dirty="0"/>
              <a:t>Bacteriologie pentru controlul </a:t>
            </a:r>
            <a:r>
              <a:rPr lang="ro-RO" sz="1200" dirty="0" err="1"/>
              <a:t>Salmonellozelor</a:t>
            </a:r>
            <a:r>
              <a:rPr lang="ro-RO" sz="1200" dirty="0"/>
              <a:t> </a:t>
            </a:r>
            <a:r>
              <a:rPr lang="ro-RO" sz="1200" dirty="0" err="1"/>
              <a:t>zoonotice</a:t>
            </a:r>
            <a:r>
              <a:rPr lang="ro-RO" sz="1200" dirty="0"/>
              <a:t> </a:t>
            </a:r>
            <a:r>
              <a:rPr lang="ro-RO" sz="1200" dirty="0" err="1"/>
              <a:t>şi</a:t>
            </a:r>
            <a:r>
              <a:rPr lang="ro-RO" sz="1200" dirty="0"/>
              <a:t> pentru monitorizarea </a:t>
            </a:r>
            <a:r>
              <a:rPr lang="ro-RO" sz="1200" dirty="0" err="1"/>
              <a:t>rezistenţei</a:t>
            </a:r>
            <a:r>
              <a:rPr lang="ro-RO" sz="1200" dirty="0"/>
              <a:t> </a:t>
            </a:r>
            <a:r>
              <a:rPr lang="ro-RO" sz="1200" dirty="0" err="1"/>
              <a:t>antimicrobiene</a:t>
            </a:r>
            <a:r>
              <a:rPr lang="ro-RO" sz="1200" dirty="0"/>
              <a:t> a bacteriilor </a:t>
            </a:r>
            <a:r>
              <a:rPr lang="ro-RO" sz="1200" dirty="0" err="1"/>
              <a:t>zoonotice</a:t>
            </a:r>
            <a:r>
              <a:rPr lang="ro-RO" sz="1200" dirty="0"/>
              <a:t> și </a:t>
            </a:r>
            <a:r>
              <a:rPr lang="ro-RO" sz="1200" dirty="0" err="1"/>
              <a:t>comensale</a:t>
            </a:r>
            <a:r>
              <a:rPr lang="ro-RO" sz="1200" dirty="0"/>
              <a:t>: Salmonella </a:t>
            </a:r>
            <a:r>
              <a:rPr lang="ro-RO" sz="1200" dirty="0" err="1"/>
              <a:t>spp</a:t>
            </a:r>
            <a:r>
              <a:rPr lang="ro-RO" sz="1200" dirty="0"/>
              <a:t>., </a:t>
            </a:r>
            <a:r>
              <a:rPr lang="ro-RO" sz="1200" dirty="0" err="1"/>
              <a:t>Campylobacter</a:t>
            </a:r>
            <a:r>
              <a:rPr lang="ro-RO" sz="1200" dirty="0"/>
              <a:t>, E. coli;</a:t>
            </a:r>
          </a:p>
          <a:p>
            <a:pPr lvl="0" algn="just"/>
            <a:r>
              <a:rPr lang="ro-RO" sz="1200" dirty="0"/>
              <a:t>Microbiologia alimentelor pentru produse de origine </a:t>
            </a:r>
            <a:r>
              <a:rPr lang="ro-RO" sz="1200" dirty="0" err="1"/>
              <a:t>nonanimală</a:t>
            </a:r>
            <a:r>
              <a:rPr lang="ro-RO" sz="1200" dirty="0"/>
              <a:t> </a:t>
            </a:r>
            <a:r>
              <a:rPr lang="ro-RO" sz="1200" dirty="0" err="1"/>
              <a:t>şi</a:t>
            </a:r>
            <a:r>
              <a:rPr lang="ro-RO" sz="1200" dirty="0"/>
              <a:t> aprecierea stării de igienă din abatoare </a:t>
            </a:r>
            <a:r>
              <a:rPr lang="ro-RO" sz="1200" dirty="0" err="1"/>
              <a:t>şi</a:t>
            </a:r>
            <a:r>
              <a:rPr lang="ro-RO" sz="1200" dirty="0"/>
              <a:t> </a:t>
            </a:r>
            <a:r>
              <a:rPr lang="ro-RO" sz="1200" dirty="0" err="1"/>
              <a:t>unităţi</a:t>
            </a:r>
            <a:r>
              <a:rPr lang="ro-RO" sz="1200" dirty="0"/>
              <a:t> de </a:t>
            </a:r>
            <a:r>
              <a:rPr lang="ro-RO" sz="1200" dirty="0" err="1"/>
              <a:t>alimentaţie</a:t>
            </a:r>
            <a:r>
              <a:rPr lang="ro-RO" sz="1200" dirty="0"/>
              <a:t> publică; </a:t>
            </a:r>
          </a:p>
          <a:p>
            <a:pPr lvl="0" algn="just"/>
            <a:r>
              <a:rPr lang="ro-RO" sz="1200" dirty="0"/>
              <a:t>Parazitologie pentru identificarea genurilor </a:t>
            </a:r>
            <a:r>
              <a:rPr lang="ro-RO" sz="1200" dirty="0" err="1"/>
              <a:t>şi</a:t>
            </a:r>
            <a:r>
              <a:rPr lang="ro-RO" sz="1200" dirty="0"/>
              <a:t> speciilor de </a:t>
            </a:r>
            <a:r>
              <a:rPr lang="ro-RO" sz="1200" dirty="0" err="1"/>
              <a:t>Culicoide</a:t>
            </a:r>
            <a:r>
              <a:rPr lang="ro-RO" sz="1200" dirty="0"/>
              <a:t>;</a:t>
            </a:r>
          </a:p>
          <a:p>
            <a:pPr lvl="0" algn="just"/>
            <a:r>
              <a:rPr lang="ro-RO" sz="1200" dirty="0"/>
              <a:t>Serologie pentru detectarea anticorpilor </a:t>
            </a:r>
            <a:r>
              <a:rPr lang="ro-RO" sz="1200" dirty="0" err="1"/>
              <a:t>antibrucelici</a:t>
            </a:r>
            <a:r>
              <a:rPr lang="ro-RO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17035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6C9D64AB-9881-4D27-A8D7-C17E695A7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7" y="581891"/>
            <a:ext cx="7966364" cy="5417925"/>
          </a:xfrm>
        </p:spPr>
        <p:txBody>
          <a:bodyPr>
            <a:normAutofit/>
          </a:bodyPr>
          <a:lstStyle/>
          <a:p>
            <a:pPr lvl="0"/>
            <a:r>
              <a:rPr lang="ro-RO" b="1" dirty="0"/>
              <a:t>Analiza </a:t>
            </a:r>
            <a:r>
              <a:rPr lang="ro-RO" b="1" dirty="0" err="1"/>
              <a:t>reclamaţiilor</a:t>
            </a:r>
            <a:r>
              <a:rPr lang="ro-RO" b="1" dirty="0"/>
              <a:t> </a:t>
            </a:r>
            <a:r>
              <a:rPr lang="ro-RO" b="1" dirty="0" err="1"/>
              <a:t>şi</a:t>
            </a:r>
            <a:r>
              <a:rPr lang="ro-RO" b="1" dirty="0"/>
              <a:t>/sau sesizărilor</a:t>
            </a:r>
            <a:endParaRPr lang="ro-RO" dirty="0"/>
          </a:p>
          <a:p>
            <a:pPr marL="0" indent="0">
              <a:buNone/>
            </a:pPr>
            <a:r>
              <a:rPr lang="ro-RO" dirty="0"/>
              <a:t>Nu s-au înregistrat reclamații privind activitatea laboratorului, atât în Program Oficial cât și </a:t>
            </a:r>
            <a:r>
              <a:rPr lang="ro-RO"/>
              <a:t>Autocontrol</a:t>
            </a:r>
            <a:r>
              <a:rPr lang="ro-RO" smtClean="0"/>
              <a:t>.</a:t>
            </a:r>
          </a:p>
          <a:p>
            <a:pPr marL="0" indent="0">
              <a:buNone/>
            </a:pPr>
            <a:endParaRPr lang="ro-RO" dirty="0"/>
          </a:p>
          <a:p>
            <a:pPr lvl="0"/>
            <a:r>
              <a:rPr lang="ro-RO" b="1" dirty="0"/>
              <a:t> Feedbackul de la </a:t>
            </a:r>
            <a:r>
              <a:rPr lang="ro-RO" b="1" dirty="0" err="1"/>
              <a:t>clienţi</a:t>
            </a:r>
            <a:endParaRPr lang="ro-RO" dirty="0"/>
          </a:p>
          <a:p>
            <a:pPr marL="0" indent="0" algn="just">
              <a:buNone/>
            </a:pPr>
            <a:r>
              <a:rPr lang="ro-RO" dirty="0"/>
              <a:t>Conform </a:t>
            </a:r>
            <a:r>
              <a:rPr lang="ro-RO" dirty="0" err="1"/>
              <a:t>fişei</a:t>
            </a:r>
            <a:r>
              <a:rPr lang="ro-RO" dirty="0"/>
              <a:t> de evaluare a modului de </a:t>
            </a:r>
            <a:r>
              <a:rPr lang="ro-RO" dirty="0" err="1"/>
              <a:t>desfăşurare</a:t>
            </a:r>
            <a:r>
              <a:rPr lang="ro-RO" dirty="0"/>
              <a:t> a procesului pentru satisfacerea </a:t>
            </a:r>
            <a:r>
              <a:rPr lang="ro-RO" err="1"/>
              <a:t>clienţilor</a:t>
            </a:r>
            <a:r>
              <a:rPr lang="ro-RO"/>
              <a:t> </a:t>
            </a:r>
            <a:r>
              <a:rPr lang="ro-RO"/>
              <a:t>:</a:t>
            </a:r>
            <a:r>
              <a:rPr lang="ro-RO" smtClean="0"/>
              <a:t> </a:t>
            </a:r>
          </a:p>
          <a:p>
            <a:pPr marL="0" indent="0" algn="just">
              <a:buNone/>
            </a:pPr>
            <a:r>
              <a:rPr lang="ro-RO" smtClean="0"/>
              <a:t>- </a:t>
            </a:r>
            <a:r>
              <a:rPr lang="ro-RO" smtClean="0"/>
              <a:t>Chestionar </a:t>
            </a:r>
            <a:r>
              <a:rPr lang="ro-RO" dirty="0"/>
              <a:t>Feedback cod. FL </a:t>
            </a:r>
            <a:r>
              <a:rPr lang="ro-RO"/>
              <a:t>– </a:t>
            </a:r>
            <a:r>
              <a:rPr lang="ro-RO" smtClean="0"/>
              <a:t>02-04 </a:t>
            </a:r>
            <a:r>
              <a:rPr lang="ro-RO" dirty="0"/>
              <a:t>s-au acordat calificative de “bun”, „foarte bun” </a:t>
            </a:r>
            <a:r>
              <a:rPr lang="ro-RO" dirty="0" err="1"/>
              <a:t>şi</a:t>
            </a:r>
            <a:r>
              <a:rPr lang="ro-RO" dirty="0"/>
              <a:t> „excelent”. </a:t>
            </a:r>
          </a:p>
        </p:txBody>
      </p:sp>
    </p:spTree>
    <p:extLst>
      <p:ext uri="{BB962C8B-B14F-4D97-AF65-F5344CB8AC3E}">
        <p14:creationId xmlns:p14="http://schemas.microsoft.com/office/powerpoint/2010/main" xmlns="" val="40735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780592DC-9D3C-4030-BB42-CAE64416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7635"/>
          </a:xfrm>
        </p:spPr>
        <p:txBody>
          <a:bodyPr>
            <a:normAutofit/>
          </a:bodyPr>
          <a:lstStyle/>
          <a:p>
            <a:r>
              <a:rPr lang="ro-RO" sz="3200" b="1" dirty="0"/>
              <a:t>Propuneri pentru dezvoltarea și </a:t>
            </a:r>
            <a:r>
              <a:rPr lang="ro-RO" sz="3200" b="1" dirty="0" err="1"/>
              <a:t>îmbunătătirea</a:t>
            </a:r>
            <a:r>
              <a:rPr lang="ro-RO" sz="3200" b="1" dirty="0"/>
              <a:t> activității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75A0450-BAE6-4916-B0DF-7E0260C2A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801091"/>
            <a:ext cx="7704667" cy="455814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o-RO" dirty="0"/>
              <a:t>Menținerea acreditării pentru încercările prevăzute în anexa Certificatului de acreditare nr. 307 LI.</a:t>
            </a:r>
          </a:p>
          <a:p>
            <a:pPr algn="just"/>
            <a:r>
              <a:rPr lang="ro-RO" smtClean="0"/>
              <a:t>articiparea </a:t>
            </a:r>
            <a:r>
              <a:rPr lang="ro-RO" dirty="0"/>
              <a:t>la instruiri în cadrul LNR pentru implementarea și validarea unor metode noi în scopul acreditării ulterioare a acestora.</a:t>
            </a:r>
          </a:p>
          <a:p>
            <a:pPr algn="just"/>
            <a:r>
              <a:rPr lang="ro-RO" smtClean="0"/>
              <a:t>Participarea </a:t>
            </a:r>
            <a:r>
              <a:rPr lang="ro-RO" dirty="0" err="1"/>
              <a:t>analistilor</a:t>
            </a:r>
            <a:r>
              <a:rPr lang="ro-RO" dirty="0"/>
              <a:t> și înlocuitorilor acestora la instruiri în cadrul LNR-urilor pentru implementarea unor metode noi.</a:t>
            </a:r>
          </a:p>
          <a:p>
            <a:pPr algn="just"/>
            <a:r>
              <a:rPr lang="ro-RO" smtClean="0"/>
              <a:t>Aprovizionarea </a:t>
            </a:r>
            <a:r>
              <a:rPr lang="ro-RO" dirty="0"/>
              <a:t>cu materiale de referința certificate, medii de cultura, kit-uri, reactivi pentru menținerea calității rezultatelor și trasabilitatea măsurării.</a:t>
            </a:r>
          </a:p>
          <a:p>
            <a:pPr algn="just"/>
            <a:r>
              <a:rPr lang="ro-RO" smtClean="0"/>
              <a:t>Planul </a:t>
            </a:r>
            <a:r>
              <a:rPr lang="ro-RO" dirty="0"/>
              <a:t>de etalonare sa cuprindă echipamentele critice, pentru menținerea încrederii în rezultatele obținute.</a:t>
            </a:r>
          </a:p>
          <a:p>
            <a:pPr algn="just"/>
            <a:r>
              <a:rPr lang="ro-RO"/>
              <a:t> </a:t>
            </a:r>
            <a:r>
              <a:rPr lang="ro-RO" smtClean="0"/>
              <a:t>În </a:t>
            </a:r>
            <a:r>
              <a:rPr lang="ro-RO" dirty="0"/>
              <a:t>laboratorul de Microbiologie sa se valideze metoda „</a:t>
            </a:r>
            <a:r>
              <a:rPr lang="ro-RO" dirty="0" err="1"/>
              <a:t>Detectia</a:t>
            </a:r>
            <a:r>
              <a:rPr lang="ro-RO" dirty="0"/>
              <a:t> și enumerarea </a:t>
            </a:r>
            <a:r>
              <a:rPr lang="ro-RO" dirty="0" err="1"/>
              <a:t>Campylobacter</a:t>
            </a:r>
            <a:r>
              <a:rPr lang="ro-RO" dirty="0"/>
              <a:t> </a:t>
            </a:r>
            <a:r>
              <a:rPr lang="ro-RO" dirty="0" err="1"/>
              <a:t>spp</a:t>
            </a:r>
            <a:r>
              <a:rPr lang="ro-RO" dirty="0"/>
              <a:t>.  Partea 2 Tehnica de numărare a coloniilor EN ISO 10272-2”, conform </a:t>
            </a:r>
            <a:r>
              <a:rPr lang="ro-RO" dirty="0" err="1"/>
              <a:t>cerintelor</a:t>
            </a:r>
            <a:r>
              <a:rPr lang="ro-RO" dirty="0"/>
              <a:t> EFSA prevăzute de Regulamentul (CE) 2073/2005, modificat cu Regulamentul (UE) 1495/2017, privind </a:t>
            </a:r>
            <a:r>
              <a:rPr lang="ro-RO" dirty="0" err="1"/>
              <a:t>Campylobacterul</a:t>
            </a:r>
            <a:r>
              <a:rPr lang="ro-RO" dirty="0"/>
              <a:t> în carcasele de pui pentru </a:t>
            </a:r>
            <a:r>
              <a:rPr lang="ro-RO" dirty="0" err="1"/>
              <a:t>îngrașare</a:t>
            </a:r>
            <a:r>
              <a:rPr lang="ro-RO" dirty="0"/>
              <a:t>.</a:t>
            </a:r>
          </a:p>
          <a:p>
            <a:pPr algn="just"/>
            <a:r>
              <a:rPr lang="ro-RO"/>
              <a:t> </a:t>
            </a:r>
            <a:r>
              <a:rPr lang="ro-RO" smtClean="0"/>
              <a:t>În </a:t>
            </a:r>
            <a:r>
              <a:rPr lang="ro-RO" dirty="0"/>
              <a:t>laboratorul de Biologie moleculară să se valideze metoda analitică privind </a:t>
            </a:r>
            <a:r>
              <a:rPr lang="ro-RO" dirty="0" err="1"/>
              <a:t>indentificarea</a:t>
            </a:r>
            <a:r>
              <a:rPr lang="ro-RO" dirty="0"/>
              <a:t> genomului virusului </a:t>
            </a:r>
            <a:r>
              <a:rPr lang="ro-RO" dirty="0" err="1"/>
              <a:t>Bluetongue</a:t>
            </a:r>
            <a:r>
              <a:rPr lang="ro-RO" dirty="0"/>
              <a:t> prin tehnici PCR.</a:t>
            </a:r>
          </a:p>
          <a:p>
            <a:pPr algn="just"/>
            <a:r>
              <a:rPr lang="ro-RO"/>
              <a:t> </a:t>
            </a:r>
            <a:r>
              <a:rPr lang="ro-RO" smtClean="0"/>
              <a:t>În </a:t>
            </a:r>
            <a:r>
              <a:rPr lang="ro-RO" dirty="0"/>
              <a:t>laboratorul de Virusologie să se valideze și implementeze metoda de izolare a virusului rabic pe culturi celulare.</a:t>
            </a:r>
          </a:p>
          <a:p>
            <a:pPr algn="just"/>
            <a:r>
              <a:rPr lang="ro-RO"/>
              <a:t> </a:t>
            </a:r>
            <a:r>
              <a:rPr lang="ro-RO" smtClean="0"/>
              <a:t>Participarea </a:t>
            </a:r>
            <a:r>
              <a:rPr lang="ro-RO" dirty="0"/>
              <a:t>la simpozioane, comunicări </a:t>
            </a:r>
            <a:r>
              <a:rPr lang="ro-RO" dirty="0" err="1"/>
              <a:t>stiintifice</a:t>
            </a:r>
            <a:r>
              <a:rPr lang="ro-RO" dirty="0"/>
              <a:t>, sesiuni de informare </a:t>
            </a:r>
            <a:r>
              <a:rPr lang="ro-RO"/>
              <a:t>și </a:t>
            </a:r>
            <a:r>
              <a:rPr lang="ro-RO" smtClean="0"/>
              <a:t>instruire.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264579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A5A45F79-729E-4170-8085-41AA70ADD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789709"/>
            <a:ext cx="7704667" cy="5210108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Direcția</a:t>
            </a:r>
            <a:r>
              <a:rPr lang="en-US" dirty="0"/>
              <a:t> </a:t>
            </a:r>
            <a:r>
              <a:rPr lang="en-US" dirty="0" err="1"/>
              <a:t>Sanitară</a:t>
            </a:r>
            <a:r>
              <a:rPr lang="en-US" dirty="0"/>
              <a:t> </a:t>
            </a:r>
            <a:r>
              <a:rPr lang="en-US" dirty="0" err="1"/>
              <a:t>Veterinară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Siguranța</a:t>
            </a:r>
            <a:r>
              <a:rPr lang="en-US" dirty="0"/>
              <a:t> </a:t>
            </a:r>
            <a:r>
              <a:rPr lang="en-US" dirty="0" err="1"/>
              <a:t>Alimentelor</a:t>
            </a:r>
            <a:r>
              <a:rPr lang="en-US" dirty="0"/>
              <a:t> Satu Mare a </a:t>
            </a:r>
            <a:r>
              <a:rPr lang="en-US" err="1"/>
              <a:t>depus</a:t>
            </a:r>
            <a:r>
              <a:rPr lang="en-US"/>
              <a:t> </a:t>
            </a:r>
            <a:r>
              <a:rPr lang="en-US" smtClean="0"/>
              <a:t>documenta</a:t>
            </a:r>
            <a:r>
              <a:rPr lang="ro-RO" smtClean="0"/>
              <a:t>ț</a:t>
            </a:r>
            <a:r>
              <a:rPr lang="en-US" smtClean="0"/>
              <a:t>ia </a:t>
            </a:r>
            <a:r>
              <a:rPr lang="ro-RO" smtClean="0"/>
              <a:t>î</a:t>
            </a:r>
            <a:r>
              <a:rPr lang="en-US" smtClean="0"/>
              <a:t>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accesării</a:t>
            </a:r>
            <a:r>
              <a:rPr lang="en-US" dirty="0"/>
              <a:t> de </a:t>
            </a:r>
            <a:r>
              <a:rPr lang="en-US" dirty="0" err="1"/>
              <a:t>fonduri</a:t>
            </a:r>
            <a:r>
              <a:rPr lang="en-US" dirty="0"/>
              <a:t> </a:t>
            </a:r>
            <a:r>
              <a:rPr lang="en-US" dirty="0" err="1"/>
              <a:t>nerambursabile</a:t>
            </a:r>
            <a:r>
              <a:rPr lang="en-US" dirty="0"/>
              <a:t> </a:t>
            </a:r>
            <a:r>
              <a:rPr lang="en-US" err="1"/>
              <a:t>prin</a:t>
            </a:r>
            <a:r>
              <a:rPr lang="en-US"/>
              <a:t> </a:t>
            </a:r>
            <a:r>
              <a:rPr lang="ro-RO" i="1" smtClean="0"/>
              <a:t>P</a:t>
            </a:r>
            <a:r>
              <a:rPr lang="en-US" i="1" smtClean="0"/>
              <a:t>rogramul naţional de dezvoltare rurală </a:t>
            </a:r>
            <a:r>
              <a:rPr lang="en-US" i="1" dirty="0"/>
              <a:t>2014 – 2020</a:t>
            </a:r>
            <a:r>
              <a:rPr lang="en-US" dirty="0"/>
              <a:t>, program </a:t>
            </a:r>
            <a:r>
              <a:rPr lang="en-US" dirty="0" err="1"/>
              <a:t>finanţat</a:t>
            </a:r>
            <a:r>
              <a:rPr lang="en-US" dirty="0"/>
              <a:t> de </a:t>
            </a:r>
            <a:r>
              <a:rPr lang="en-US" dirty="0" err="1"/>
              <a:t>Uniunea</a:t>
            </a:r>
            <a:r>
              <a:rPr lang="en-US" dirty="0"/>
              <a:t> </a:t>
            </a:r>
            <a:r>
              <a:rPr lang="en-US" dirty="0" err="1"/>
              <a:t>Europeană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Guvernul</a:t>
            </a:r>
            <a:r>
              <a:rPr lang="en-US" dirty="0"/>
              <a:t> </a:t>
            </a:r>
            <a:r>
              <a:rPr lang="en-US" dirty="0" err="1"/>
              <a:t>României</a:t>
            </a:r>
            <a:r>
              <a:rPr lang="en-US" dirty="0"/>
              <a:t> </a:t>
            </a:r>
            <a:r>
              <a:rPr lang="en-US" err="1"/>
              <a:t>prin</a:t>
            </a:r>
            <a:r>
              <a:rPr lang="en-US"/>
              <a:t> </a:t>
            </a:r>
            <a:r>
              <a:rPr lang="ro-RO" smtClean="0"/>
              <a:t>F</a:t>
            </a:r>
            <a:r>
              <a:rPr lang="en-US" smtClean="0"/>
              <a:t>ondul </a:t>
            </a:r>
            <a:r>
              <a:rPr lang="ro-RO" smtClean="0"/>
              <a:t>E</a:t>
            </a:r>
            <a:r>
              <a:rPr lang="en-US" smtClean="0"/>
              <a:t>uropean </a:t>
            </a:r>
            <a:r>
              <a:rPr lang="ro-RO" smtClean="0"/>
              <a:t>A</a:t>
            </a:r>
            <a:r>
              <a:rPr lang="en-US" smtClean="0"/>
              <a:t>gricol pentru </a:t>
            </a:r>
            <a:r>
              <a:rPr lang="ro-RO" smtClean="0"/>
              <a:t>D</a:t>
            </a:r>
            <a:r>
              <a:rPr lang="en-US" smtClean="0"/>
              <a:t>ezvoltare </a:t>
            </a:r>
            <a:r>
              <a:rPr lang="ro-RO" smtClean="0"/>
              <a:t>R</a:t>
            </a:r>
            <a:r>
              <a:rPr lang="en-US" smtClean="0"/>
              <a:t>urală </a:t>
            </a:r>
            <a:r>
              <a:rPr lang="ro-RO" smtClean="0"/>
              <a:t> (FEADR)</a:t>
            </a:r>
            <a:r>
              <a:rPr lang="en-US" smtClean="0"/>
              <a:t> sub-măsur</a:t>
            </a:r>
            <a:r>
              <a:rPr lang="ro-RO" smtClean="0"/>
              <a:t>a</a:t>
            </a:r>
            <a:r>
              <a:rPr lang="en-US" smtClean="0"/>
              <a:t> 5.1 </a:t>
            </a:r>
            <a:r>
              <a:rPr lang="en-US" dirty="0"/>
              <a:t>– </a:t>
            </a:r>
            <a:r>
              <a:rPr lang="en-US" b="1" i="1" dirty="0"/>
              <a:t>“</a:t>
            </a:r>
            <a:r>
              <a:rPr lang="en-US" b="1" i="1" dirty="0" err="1"/>
              <a:t>Sprijin</a:t>
            </a:r>
            <a:r>
              <a:rPr lang="en-US" b="1" i="1" dirty="0"/>
              <a:t> </a:t>
            </a:r>
            <a:r>
              <a:rPr lang="en-US" b="1" i="1" dirty="0" err="1"/>
              <a:t>pentru</a:t>
            </a:r>
            <a:r>
              <a:rPr lang="en-US" b="1" i="1" dirty="0"/>
              <a:t> </a:t>
            </a:r>
            <a:r>
              <a:rPr lang="en-US" b="1" i="1" dirty="0" err="1"/>
              <a:t>investiţii</a:t>
            </a:r>
            <a:r>
              <a:rPr lang="en-US" b="1" i="1" dirty="0"/>
              <a:t> </a:t>
            </a:r>
            <a:r>
              <a:rPr lang="en-US" b="1" i="1" dirty="0" err="1"/>
              <a:t>în</a:t>
            </a:r>
            <a:r>
              <a:rPr lang="en-US" b="1" i="1" dirty="0"/>
              <a:t> </a:t>
            </a:r>
            <a:r>
              <a:rPr lang="en-US" b="1" i="1" dirty="0" err="1"/>
              <a:t>acţiuni</a:t>
            </a:r>
            <a:r>
              <a:rPr lang="en-US" b="1" i="1" dirty="0"/>
              <a:t> preventive </a:t>
            </a:r>
            <a:r>
              <a:rPr lang="en-US" b="1" i="1" dirty="0" err="1"/>
              <a:t>menite</a:t>
            </a:r>
            <a:r>
              <a:rPr lang="en-US" b="1" i="1" dirty="0"/>
              <a:t> </a:t>
            </a:r>
            <a:r>
              <a:rPr lang="en-US" b="1" i="1" dirty="0" err="1"/>
              <a:t>să</a:t>
            </a:r>
            <a:r>
              <a:rPr lang="en-US" b="1" i="1" dirty="0"/>
              <a:t> </a:t>
            </a:r>
            <a:r>
              <a:rPr lang="en-US" b="1" i="1" dirty="0" err="1"/>
              <a:t>reducă</a:t>
            </a:r>
            <a:r>
              <a:rPr lang="en-US" b="1" i="1" dirty="0"/>
              <a:t> </a:t>
            </a:r>
            <a:r>
              <a:rPr lang="en-US" b="1" i="1" dirty="0" err="1"/>
              <a:t>consecinţele</a:t>
            </a:r>
            <a:r>
              <a:rPr lang="en-US" b="1" i="1" dirty="0"/>
              <a:t> </a:t>
            </a:r>
            <a:r>
              <a:rPr lang="en-US" b="1" i="1" dirty="0" err="1"/>
              <a:t>dezastrelor</a:t>
            </a:r>
            <a:r>
              <a:rPr lang="en-US" b="1" i="1" dirty="0"/>
              <a:t> </a:t>
            </a:r>
            <a:r>
              <a:rPr lang="en-US" b="1" i="1" dirty="0" err="1"/>
              <a:t>naturale</a:t>
            </a:r>
            <a:r>
              <a:rPr lang="en-US" b="1" i="1" dirty="0"/>
              <a:t>, </a:t>
            </a:r>
            <a:r>
              <a:rPr lang="en-US" b="1" i="1" dirty="0" err="1"/>
              <a:t>evenimentelor</a:t>
            </a:r>
            <a:r>
              <a:rPr lang="en-US" b="1" i="1" dirty="0"/>
              <a:t> adverse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evenimentelor</a:t>
            </a:r>
            <a:r>
              <a:rPr lang="en-US" b="1" i="1" dirty="0"/>
              <a:t> </a:t>
            </a:r>
            <a:r>
              <a:rPr lang="en-US" b="1" i="1" dirty="0" err="1"/>
              <a:t>catastrofale</a:t>
            </a:r>
            <a:r>
              <a:rPr lang="en-US" b="1" i="1"/>
              <a:t>” </a:t>
            </a:r>
            <a:r>
              <a:rPr lang="ro-RO" smtClean="0"/>
              <a:t>,</a:t>
            </a:r>
            <a:r>
              <a:rPr lang="ro-RO" b="1" i="1" smtClean="0"/>
              <a:t> </a:t>
            </a:r>
            <a:r>
              <a:rPr lang="en-US" smtClean="0"/>
              <a:t>în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prevenirii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combaterii</a:t>
            </a:r>
            <a:r>
              <a:rPr lang="en-US" dirty="0"/>
              <a:t> </a:t>
            </a:r>
            <a:r>
              <a:rPr lang="en-US" dirty="0" err="1"/>
              <a:t>pestei</a:t>
            </a:r>
            <a:r>
              <a:rPr lang="en-US" dirty="0"/>
              <a:t> porcine </a:t>
            </a:r>
            <a:r>
              <a:rPr lang="en-US" dirty="0" err="1"/>
              <a:t>africane</a:t>
            </a:r>
            <a:r>
              <a:rPr lang="en-US" dirty="0"/>
              <a:t> (</a:t>
            </a:r>
            <a:r>
              <a:rPr lang="en-US"/>
              <a:t>PPA</a:t>
            </a:r>
            <a:r>
              <a:rPr lang="en-US" smtClean="0"/>
              <a:t>),</a:t>
            </a:r>
            <a:endParaRPr lang="ro-RO" smtClean="0"/>
          </a:p>
          <a:p>
            <a:pPr algn="just"/>
            <a:r>
              <a:rPr lang="ro-RO" smtClean="0"/>
              <a:t>O</a:t>
            </a:r>
            <a:r>
              <a:rPr lang="en-US" smtClean="0"/>
              <a:t>biectivul </a:t>
            </a:r>
            <a:r>
              <a:rPr lang="en-US"/>
              <a:t>general </a:t>
            </a:r>
            <a:r>
              <a:rPr lang="ro-RO" smtClean="0"/>
              <a:t>este: - </a:t>
            </a:r>
            <a:r>
              <a:rPr lang="en-US" smtClean="0"/>
              <a:t>creșterea capacit</a:t>
            </a:r>
            <a:r>
              <a:rPr lang="ro-RO" smtClean="0"/>
              <a:t>ăț</a:t>
            </a:r>
            <a:r>
              <a:rPr lang="en-US" smtClean="0"/>
              <a:t>ii opera</a:t>
            </a:r>
            <a:r>
              <a:rPr lang="ro-RO" smtClean="0"/>
              <a:t>ț</a:t>
            </a:r>
            <a:r>
              <a:rPr lang="en-US" smtClean="0"/>
              <a:t>ionale </a:t>
            </a:r>
            <a:r>
              <a:rPr lang="en-US" dirty="0"/>
              <a:t>de </a:t>
            </a:r>
            <a:r>
              <a:rPr lang="en-US" dirty="0" err="1"/>
              <a:t>prevenire</a:t>
            </a:r>
            <a:r>
              <a:rPr lang="en-US" dirty="0"/>
              <a:t> </a:t>
            </a:r>
            <a:r>
              <a:rPr lang="en-US"/>
              <a:t>a </a:t>
            </a:r>
            <a:r>
              <a:rPr lang="en-US" smtClean="0"/>
              <a:t>apari</a:t>
            </a:r>
            <a:r>
              <a:rPr lang="ro-RO" smtClean="0"/>
              <a:t>ț</a:t>
            </a:r>
            <a:r>
              <a:rPr lang="en-US" smtClean="0"/>
              <a:t>iei </a:t>
            </a:r>
            <a:r>
              <a:rPr lang="en-US" err="1"/>
              <a:t>epizootiei</a:t>
            </a:r>
            <a:r>
              <a:rPr lang="en-US"/>
              <a:t> </a:t>
            </a:r>
            <a:r>
              <a:rPr lang="ro-RO" smtClean="0"/>
              <a:t>ș</a:t>
            </a:r>
            <a:r>
              <a:rPr lang="en-US" smtClean="0"/>
              <a:t>i </a:t>
            </a:r>
            <a:r>
              <a:rPr lang="en-US" dirty="0" err="1"/>
              <a:t>combaterea</a:t>
            </a:r>
            <a:r>
              <a:rPr lang="en-US" dirty="0"/>
              <a:t> </a:t>
            </a:r>
            <a:r>
              <a:rPr lang="en-US" dirty="0" err="1"/>
              <a:t>acesteia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reducerea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</a:t>
            </a:r>
            <a:r>
              <a:rPr lang="en-US"/>
              <a:t>de </a:t>
            </a:r>
            <a:r>
              <a:rPr lang="en-US" smtClean="0"/>
              <a:t>reac</a:t>
            </a:r>
            <a:r>
              <a:rPr lang="ro-RO" smtClean="0"/>
              <a:t>ț</a:t>
            </a:r>
            <a:r>
              <a:rPr lang="en-US" smtClean="0"/>
              <a:t>ie</a:t>
            </a:r>
            <a:r>
              <a:rPr lang="en-US" dirty="0"/>
              <a:t>.  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750026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xmlns="" id="{8C7F1271-A296-4CA4-B8DA-90B340464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574766"/>
            <a:ext cx="7704667" cy="54250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/>
              <a:t>De </a:t>
            </a:r>
            <a:r>
              <a:rPr lang="en-US" smtClean="0"/>
              <a:t>asemenea</a:t>
            </a:r>
            <a:r>
              <a:rPr lang="ro-RO" smtClean="0"/>
              <a:t>,</a:t>
            </a:r>
            <a:r>
              <a:rPr lang="en-US" smtClean="0"/>
              <a:t> </a:t>
            </a:r>
            <a:r>
              <a:rPr lang="en-US" dirty="0" err="1"/>
              <a:t>Direcția</a:t>
            </a:r>
            <a:r>
              <a:rPr lang="en-US" dirty="0"/>
              <a:t> </a:t>
            </a:r>
            <a:r>
              <a:rPr lang="en-US" dirty="0" err="1"/>
              <a:t>Sanitară</a:t>
            </a:r>
            <a:r>
              <a:rPr lang="en-US" dirty="0"/>
              <a:t> </a:t>
            </a:r>
            <a:r>
              <a:rPr lang="en-US" dirty="0" err="1"/>
              <a:t>Veterinară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Siguranța</a:t>
            </a:r>
            <a:r>
              <a:rPr lang="en-US" dirty="0"/>
              <a:t> </a:t>
            </a:r>
            <a:r>
              <a:rPr lang="en-US" dirty="0" err="1"/>
              <a:t>Alimentelor</a:t>
            </a:r>
            <a:r>
              <a:rPr lang="en-US" dirty="0"/>
              <a:t> Satu Mare a </a:t>
            </a:r>
            <a:r>
              <a:rPr lang="en-US" dirty="0" err="1"/>
              <a:t>depus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</a:t>
            </a:r>
            <a:r>
              <a:rPr lang="en-US"/>
              <a:t>2018 </a:t>
            </a:r>
            <a:r>
              <a:rPr lang="en-US" smtClean="0"/>
              <a:t> </a:t>
            </a:r>
            <a:r>
              <a:rPr lang="en-US" dirty="0" err="1"/>
              <a:t>documentația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accesării</a:t>
            </a:r>
            <a:r>
              <a:rPr lang="en-US" dirty="0"/>
              <a:t> de </a:t>
            </a:r>
            <a:r>
              <a:rPr lang="en-US" dirty="0" err="1"/>
              <a:t>fonduri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ro-RO" dirty="0"/>
              <a:t>Programul </a:t>
            </a:r>
            <a:r>
              <a:rPr lang="ro-RO" dirty="0" err="1"/>
              <a:t>operational</a:t>
            </a:r>
            <a:r>
              <a:rPr lang="ro-RO" dirty="0"/>
              <a:t> comun Romania Ucraina 2014-2020, </a:t>
            </a:r>
            <a:r>
              <a:rPr lang="ro-RO"/>
              <a:t>program </a:t>
            </a:r>
            <a:r>
              <a:rPr lang="ro-RO" smtClean="0"/>
              <a:t>finanțat </a:t>
            </a:r>
            <a:r>
              <a:rPr lang="ro-RO" dirty="0"/>
              <a:t>de </a:t>
            </a:r>
            <a:r>
              <a:rPr lang="ro-RO"/>
              <a:t>Uniunea </a:t>
            </a:r>
            <a:r>
              <a:rPr lang="ro-RO" smtClean="0"/>
              <a:t>Europeană, </a:t>
            </a:r>
            <a:r>
              <a:rPr lang="ro-RO"/>
              <a:t>având </a:t>
            </a:r>
            <a:r>
              <a:rPr lang="ro-RO" smtClean="0"/>
              <a:t>titlul </a:t>
            </a:r>
            <a:r>
              <a:rPr lang="ro-RO" dirty="0"/>
              <a:t>proiectului </a:t>
            </a:r>
            <a:r>
              <a:rPr lang="ro-RO" b="1" i="1" dirty="0"/>
              <a:t>"Platforma </a:t>
            </a:r>
            <a:r>
              <a:rPr lang="ro-RO" b="1" i="1" dirty="0" err="1"/>
              <a:t>BioSecurity</a:t>
            </a:r>
            <a:r>
              <a:rPr lang="ro-RO" b="1" i="1" dirty="0"/>
              <a:t>" </a:t>
            </a:r>
            <a:r>
              <a:rPr lang="ro-RO" i="1" dirty="0"/>
              <a:t>- armonizarea măsurilor de </a:t>
            </a:r>
            <a:r>
              <a:rPr lang="ro-RO" i="1" dirty="0" err="1"/>
              <a:t>biosecuritate</a:t>
            </a:r>
            <a:r>
              <a:rPr lang="ro-RO" i="1" dirty="0"/>
              <a:t> pentru prevenirea dezastrelor biologice în situații de urgență în România în România și Ucraina</a:t>
            </a:r>
            <a:r>
              <a:rPr lang="ro-RO"/>
              <a:t>. </a:t>
            </a:r>
            <a:endParaRPr lang="ro-RO" smtClean="0"/>
          </a:p>
          <a:p>
            <a:pPr algn="just"/>
            <a:r>
              <a:rPr lang="en-US" smtClean="0"/>
              <a:t>Scopul </a:t>
            </a:r>
            <a:r>
              <a:rPr lang="en-US" dirty="0"/>
              <a:t>general al </a:t>
            </a:r>
            <a:r>
              <a:rPr lang="en-US" dirty="0" err="1"/>
              <a:t>proiectului</a:t>
            </a:r>
            <a:r>
              <a:rPr lang="en-US" dirty="0"/>
              <a:t> </a:t>
            </a:r>
            <a:r>
              <a:rPr lang="en-US" err="1"/>
              <a:t>este</a:t>
            </a:r>
            <a:r>
              <a:rPr lang="en-US"/>
              <a:t> </a:t>
            </a:r>
            <a:r>
              <a:rPr lang="en-US" i="1" smtClean="0"/>
              <a:t>“</a:t>
            </a:r>
            <a:r>
              <a:rPr lang="ro-RO" i="1" smtClean="0"/>
              <a:t> </a:t>
            </a:r>
            <a:r>
              <a:rPr lang="ro-RO" i="1" smtClean="0"/>
              <a:t>r</a:t>
            </a:r>
            <a:r>
              <a:rPr lang="en-US" i="1" smtClean="0"/>
              <a:t>educerea </a:t>
            </a:r>
            <a:r>
              <a:rPr lang="en-US" i="1" dirty="0" err="1"/>
              <a:t>timpului</a:t>
            </a:r>
            <a:r>
              <a:rPr lang="en-US" i="1" dirty="0"/>
              <a:t> </a:t>
            </a:r>
            <a:r>
              <a:rPr lang="en-US" i="1" dirty="0" err="1"/>
              <a:t>mediu</a:t>
            </a:r>
            <a:r>
              <a:rPr lang="en-US" i="1" dirty="0"/>
              <a:t> de </a:t>
            </a:r>
            <a:r>
              <a:rPr lang="en-US" i="1" dirty="0" err="1"/>
              <a:t>răspuns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situații</a:t>
            </a:r>
            <a:r>
              <a:rPr lang="en-US" i="1" dirty="0"/>
              <a:t> de </a:t>
            </a:r>
            <a:r>
              <a:rPr lang="en-US" i="1" dirty="0" err="1"/>
              <a:t>urgență</a:t>
            </a:r>
            <a:r>
              <a:rPr lang="en-US" i="1" dirty="0"/>
              <a:t> </a:t>
            </a:r>
            <a:r>
              <a:rPr lang="en-US" i="1" dirty="0" err="1"/>
              <a:t>în</a:t>
            </a:r>
            <a:r>
              <a:rPr lang="en-US" i="1" dirty="0"/>
              <a:t> </a:t>
            </a:r>
            <a:r>
              <a:rPr lang="en-US" i="1" dirty="0" err="1"/>
              <a:t>regiunile</a:t>
            </a:r>
            <a:r>
              <a:rPr lang="en-US" i="1" dirty="0"/>
              <a:t> de </a:t>
            </a:r>
            <a:r>
              <a:rPr lang="en-US" i="1" dirty="0" err="1"/>
              <a:t>frontieră</a:t>
            </a:r>
            <a:r>
              <a:rPr lang="en-US" i="1" dirty="0"/>
              <a:t> </a:t>
            </a:r>
            <a:r>
              <a:rPr lang="en-US" i="1" dirty="0" err="1"/>
              <a:t>dintre</a:t>
            </a:r>
            <a:r>
              <a:rPr lang="en-US" i="1" dirty="0"/>
              <a:t> </a:t>
            </a:r>
            <a:r>
              <a:rPr lang="en-US" i="1" dirty="0" err="1"/>
              <a:t>Ucraina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</a:t>
            </a:r>
            <a:r>
              <a:rPr lang="en-US" i="1" dirty="0" err="1"/>
              <a:t>România</a:t>
            </a:r>
            <a:r>
              <a:rPr lang="en-US" i="1" dirty="0"/>
              <a:t>",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modernizarea</a:t>
            </a:r>
            <a:r>
              <a:rPr lang="en-US" dirty="0"/>
              <a:t> </a:t>
            </a:r>
            <a:r>
              <a:rPr lang="en-US" dirty="0" err="1"/>
              <a:t>celor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laboratoare</a:t>
            </a:r>
            <a:r>
              <a:rPr lang="en-US" dirty="0"/>
              <a:t> pilot, </a:t>
            </a:r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personalului</a:t>
            </a:r>
            <a:r>
              <a:rPr lang="en-US" dirty="0"/>
              <a:t> </a:t>
            </a:r>
            <a:r>
              <a:rPr lang="en-US" dirty="0" err="1"/>
              <a:t>specializat</a:t>
            </a:r>
            <a:r>
              <a:rPr lang="en-US" dirty="0"/>
              <a:t>, </a:t>
            </a:r>
            <a:r>
              <a:rPr lang="en-US" dirty="0" err="1"/>
              <a:t>schimbul</a:t>
            </a:r>
            <a:r>
              <a:rPr lang="en-US" dirty="0"/>
              <a:t> de </a:t>
            </a:r>
            <a:r>
              <a:rPr lang="en-US" dirty="0" err="1"/>
              <a:t>programe</a:t>
            </a:r>
            <a:r>
              <a:rPr lang="en-US" dirty="0"/>
              <a:t> de </a:t>
            </a:r>
            <a:r>
              <a:rPr lang="en-US" dirty="0" err="1"/>
              <a:t>experiență</a:t>
            </a:r>
            <a:r>
              <a:rPr lang="en-US" dirty="0"/>
              <a:t>, </a:t>
            </a:r>
            <a:r>
              <a:rPr lang="en-US" dirty="0" err="1"/>
              <a:t>diseminarea</a:t>
            </a:r>
            <a:r>
              <a:rPr lang="en-US" dirty="0"/>
              <a:t> </a:t>
            </a:r>
            <a:r>
              <a:rPr lang="en-US" dirty="0" err="1"/>
              <a:t>experiențelor</a:t>
            </a:r>
            <a:r>
              <a:rPr lang="en-US" dirty="0"/>
              <a:t> </a:t>
            </a:r>
            <a:r>
              <a:rPr lang="en-US" dirty="0" err="1"/>
              <a:t>dobândite</a:t>
            </a:r>
            <a:r>
              <a:rPr lang="en-US" dirty="0"/>
              <a:t>, </a:t>
            </a:r>
            <a:r>
              <a:rPr lang="en-US" dirty="0" err="1"/>
              <a:t>acțiuni</a:t>
            </a:r>
            <a:r>
              <a:rPr lang="en-US" dirty="0"/>
              <a:t> </a:t>
            </a:r>
            <a:r>
              <a:rPr lang="en-US" dirty="0" err="1"/>
              <a:t>menite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err="1"/>
              <a:t>ofere</a:t>
            </a:r>
            <a:r>
              <a:rPr lang="en-US"/>
              <a:t> </a:t>
            </a:r>
            <a:r>
              <a:rPr lang="en-US" smtClean="0"/>
              <a:t>biosecuritate</a:t>
            </a:r>
            <a:r>
              <a:rPr lang="ro-RO" smtClean="0"/>
              <a:t>.</a:t>
            </a:r>
          </a:p>
          <a:p>
            <a:pPr algn="just"/>
            <a:r>
              <a:rPr lang="ro-RO" smtClean="0"/>
              <a:t>Î</a:t>
            </a:r>
            <a:r>
              <a:rPr lang="en-US" smtClean="0"/>
              <a:t>n </a:t>
            </a:r>
            <a:r>
              <a:rPr lang="en-US" dirty="0" err="1"/>
              <a:t>regiunile</a:t>
            </a:r>
            <a:r>
              <a:rPr lang="en-US" dirty="0"/>
              <a:t> de </a:t>
            </a:r>
            <a:r>
              <a:rPr lang="en-US" dirty="0" err="1"/>
              <a:t>frontieră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România</a:t>
            </a:r>
            <a:r>
              <a:rPr lang="en-US" dirty="0"/>
              <a:t> </a:t>
            </a:r>
            <a:r>
              <a:rPr lang="en-US" err="1"/>
              <a:t>și</a:t>
            </a:r>
            <a:r>
              <a:rPr lang="en-US"/>
              <a:t> </a:t>
            </a:r>
            <a:r>
              <a:rPr lang="en-US" smtClean="0"/>
              <a:t>Ucraina</a:t>
            </a:r>
            <a:r>
              <a:rPr lang="ro-RO" smtClean="0"/>
              <a:t>,</a:t>
            </a:r>
            <a:r>
              <a:rPr lang="ro-RO" smtClean="0"/>
              <a:t> </a:t>
            </a:r>
            <a:r>
              <a:rPr lang="en-US" smtClean="0"/>
              <a:t> </a:t>
            </a:r>
            <a:r>
              <a:rPr lang="ro-RO" smtClean="0"/>
              <a:t>o</a:t>
            </a:r>
            <a:r>
              <a:rPr lang="en-US" smtClean="0"/>
              <a:t>biectivele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sunt pe </a:t>
            </a:r>
            <a:r>
              <a:rPr lang="en-US" dirty="0" err="1"/>
              <a:t>deplin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concordanță</a:t>
            </a:r>
            <a:r>
              <a:rPr lang="en-US" dirty="0"/>
              <a:t> cu </a:t>
            </a:r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ale </a:t>
            </a:r>
            <a:r>
              <a:rPr lang="en-US" dirty="0" err="1"/>
              <a:t>programului</a:t>
            </a:r>
            <a:r>
              <a:rPr lang="en-US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92283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663483F3-A25E-457E-9EDB-74A8FD22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err="1"/>
              <a:t>Direcţia</a:t>
            </a:r>
            <a:r>
              <a:rPr lang="ro-RO" sz="3200" b="1" dirty="0"/>
              <a:t> Sanitară Veterinară </a:t>
            </a:r>
            <a:r>
              <a:rPr lang="ro-RO" sz="3200" b="1" dirty="0" err="1"/>
              <a:t>şi</a:t>
            </a:r>
            <a:r>
              <a:rPr lang="ro-RO" sz="3200" b="1" dirty="0"/>
              <a:t> pentru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 - cadrul normativ, strategic </a:t>
            </a:r>
            <a:r>
              <a:rPr lang="ro-RO" sz="3200" b="1" dirty="0" err="1"/>
              <a:t>şi</a:t>
            </a:r>
            <a:r>
              <a:rPr lang="ro-RO" sz="3200" b="1" dirty="0"/>
              <a:t> </a:t>
            </a:r>
            <a:r>
              <a:rPr lang="ro-RO" sz="3200" b="1" dirty="0" err="1"/>
              <a:t>instituţional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174C62E-0DEE-4D2A-9973-9113F92DF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7753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o-RO" err="1"/>
              <a:t>Direcţia</a:t>
            </a:r>
            <a:r>
              <a:rPr lang="ro-RO"/>
              <a:t> </a:t>
            </a:r>
            <a:r>
              <a:rPr lang="ro-RO" smtClean="0"/>
              <a:t>Sanitară Veterinară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Satu Mare </a:t>
            </a:r>
            <a:r>
              <a:rPr lang="ro-RO" dirty="0" err="1"/>
              <a:t>şi</a:t>
            </a:r>
            <a:r>
              <a:rPr lang="ro-RO" dirty="0"/>
              <a:t>-a </a:t>
            </a:r>
            <a:r>
              <a:rPr lang="ro-RO" dirty="0" err="1"/>
              <a:t>desfăşurat</a:t>
            </a:r>
            <a:r>
              <a:rPr lang="ro-RO" dirty="0"/>
              <a:t> activitatea în conformitate cu :</a:t>
            </a:r>
          </a:p>
          <a:p>
            <a:pPr lvl="0" algn="just"/>
            <a:r>
              <a:rPr lang="ro-RO" dirty="0"/>
              <a:t>Ordonanța de Guvern nr. 42 din 29 ianuarie 2004 privind organizarea </a:t>
            </a:r>
            <a:r>
              <a:rPr lang="ro-RO" dirty="0" err="1"/>
              <a:t>activităţii</a:t>
            </a:r>
            <a:r>
              <a:rPr lang="ro-RO" dirty="0"/>
              <a:t> sanitar-veterinare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alimentelor, cu modificările și completările ulterioare; </a:t>
            </a:r>
          </a:p>
          <a:p>
            <a:pPr lvl="0" algn="just"/>
            <a:r>
              <a:rPr lang="ro-RO" dirty="0"/>
              <a:t>Legea nr. 215 din 27 mai 2004 pentru aprobarea </a:t>
            </a:r>
            <a:r>
              <a:rPr lang="ro-RO" dirty="0" err="1"/>
              <a:t>Ordonanţei</a:t>
            </a:r>
            <a:r>
              <a:rPr lang="ro-RO" dirty="0"/>
              <a:t> Guvernului nr. 42/2004 privind organizarea </a:t>
            </a:r>
            <a:r>
              <a:rPr lang="ro-RO" dirty="0" err="1"/>
              <a:t>activităţii</a:t>
            </a:r>
            <a:r>
              <a:rPr lang="ro-RO" dirty="0"/>
              <a:t> veterinare, cu modificările și completările ulterioare; </a:t>
            </a:r>
          </a:p>
          <a:p>
            <a:pPr lvl="0" algn="just"/>
            <a:r>
              <a:rPr lang="ro-RO" dirty="0"/>
              <a:t>Hotărârea Guvernului nr.1415/2009 privind organizarea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funcţionarea</a:t>
            </a:r>
            <a:r>
              <a:rPr lang="ro-RO" dirty="0"/>
              <a:t> </a:t>
            </a:r>
            <a:r>
              <a:rPr lang="ro-RO" dirty="0" err="1"/>
              <a:t>Autorităţii</a:t>
            </a:r>
            <a:r>
              <a:rPr lang="ro-RO" dirty="0"/>
              <a:t> </a:t>
            </a:r>
            <a:r>
              <a:rPr lang="ro-RO" dirty="0" err="1"/>
              <a:t>Naţionale</a:t>
            </a:r>
            <a:r>
              <a:rPr lang="ro-RO" dirty="0"/>
              <a:t> Sanitare Veterinare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</a:t>
            </a:r>
            <a:r>
              <a:rPr lang="ro-RO" dirty="0" err="1"/>
              <a:t>şi</a:t>
            </a:r>
            <a:r>
              <a:rPr lang="ro-RO" dirty="0"/>
              <a:t> a </a:t>
            </a:r>
            <a:r>
              <a:rPr lang="ro-RO" dirty="0" err="1"/>
              <a:t>unităţilor</a:t>
            </a:r>
            <a:r>
              <a:rPr lang="ro-RO" dirty="0"/>
              <a:t> din subordinea acesteia, cu modificările </a:t>
            </a:r>
            <a:r>
              <a:rPr lang="ro-RO" dirty="0" err="1"/>
              <a:t>şi</a:t>
            </a:r>
            <a:r>
              <a:rPr lang="ro-RO" dirty="0"/>
              <a:t> completările ulterioare</a:t>
            </a:r>
          </a:p>
          <a:p>
            <a:pPr lvl="0" algn="just"/>
            <a:r>
              <a:rPr lang="ro-RO" dirty="0"/>
              <a:t>Ordinul președintelui </a:t>
            </a:r>
            <a:r>
              <a:rPr lang="ro-RO" dirty="0" err="1"/>
              <a:t>Autorităţii</a:t>
            </a:r>
            <a:r>
              <a:rPr lang="ro-RO" dirty="0"/>
              <a:t> </a:t>
            </a:r>
            <a:r>
              <a:rPr lang="ro-RO" dirty="0" err="1"/>
              <a:t>Naţionale</a:t>
            </a:r>
            <a:r>
              <a:rPr lang="ro-RO" dirty="0"/>
              <a:t> Sanitare Veterinare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nr. 571 din 27.06.2014, modificat prin Ordinul </a:t>
            </a:r>
            <a:r>
              <a:rPr lang="ro-RO" dirty="0" err="1"/>
              <a:t>preşedintelui</a:t>
            </a:r>
            <a:r>
              <a:rPr lang="ro-RO" dirty="0"/>
              <a:t> ANSVSA nr. 661/11.08.2014 pentru aprobarea structurii organizatorice cadru </a:t>
            </a:r>
            <a:r>
              <a:rPr lang="ro-RO" dirty="0" err="1"/>
              <a:t>şi</a:t>
            </a:r>
            <a:r>
              <a:rPr lang="ro-RO" dirty="0"/>
              <a:t> a Regulamentului de organizare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funcţionare</a:t>
            </a:r>
            <a:r>
              <a:rPr lang="ro-RO" dirty="0"/>
              <a:t> ale </a:t>
            </a:r>
            <a:r>
              <a:rPr lang="ro-RO" dirty="0" err="1"/>
              <a:t>direcţiilor</a:t>
            </a:r>
            <a:r>
              <a:rPr lang="ro-RO" dirty="0"/>
              <a:t> sanitare veterinare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</a:t>
            </a:r>
            <a:r>
              <a:rPr lang="ro-RO" dirty="0" err="1"/>
              <a:t>judeţene</a:t>
            </a:r>
            <a:r>
              <a:rPr lang="ro-RO" dirty="0"/>
              <a:t>, respectiv a municipiului </a:t>
            </a:r>
            <a:r>
              <a:rPr lang="ro-RO" dirty="0" err="1"/>
              <a:t>Bucureşti</a:t>
            </a:r>
            <a:r>
              <a:rPr lang="ro-RO" dirty="0"/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6861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8A3B8CE-D57B-4B2E-9E05-8BB17BC8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4508"/>
          </a:xfrm>
        </p:spPr>
        <p:txBody>
          <a:bodyPr>
            <a:normAutofit/>
          </a:bodyPr>
          <a:lstStyle/>
          <a:p>
            <a:r>
              <a:rPr lang="ro-RO" sz="3200" b="1" dirty="0"/>
              <a:t>Relația DSVSA cu cetățenii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7703CD5-3127-4910-A360-6067D07D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870364"/>
            <a:ext cx="7704667" cy="41294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o-RO" dirty="0"/>
              <a:t>Activitatea de informare a cetățenilor a cunoscut o intensificare, generată de complexitatea și diversitatea provocărilor cu care s-a confruntat instituția, pe cele două paliere de esențiale ale atribuțiilor sale: sănătatea animalelor și siguranța alimentelor.</a:t>
            </a:r>
          </a:p>
          <a:p>
            <a:pPr algn="just"/>
            <a:r>
              <a:rPr lang="ro-RO" dirty="0"/>
              <a:t>Atribuțiile și responsabilitățile specifice domeniului comunicare și relații </a:t>
            </a:r>
            <a:r>
              <a:rPr lang="ro-RO"/>
              <a:t>cu </a:t>
            </a:r>
            <a:r>
              <a:rPr lang="ro-RO" smtClean="0"/>
              <a:t>publicul, </a:t>
            </a:r>
            <a:r>
              <a:rPr lang="ro-RO" dirty="0"/>
              <a:t>a fost </a:t>
            </a:r>
            <a:r>
              <a:rPr lang="ro-RO"/>
              <a:t>realizată </a:t>
            </a:r>
            <a:r>
              <a:rPr lang="ro-RO" smtClean="0"/>
              <a:t>de </a:t>
            </a:r>
            <a:r>
              <a:rPr lang="ro-RO" dirty="0"/>
              <a:t>persoana desemnată prin decizia directorului executiv.</a:t>
            </a:r>
          </a:p>
          <a:p>
            <a:pPr algn="just"/>
            <a:r>
              <a:rPr lang="ro-RO" dirty="0"/>
              <a:t>Cu suportul serviciilor </a:t>
            </a:r>
            <a:r>
              <a:rPr lang="ro-RO"/>
              <a:t>de </a:t>
            </a:r>
            <a:r>
              <a:rPr lang="ro-RO" smtClean="0"/>
              <a:t>specialitate, </a:t>
            </a:r>
            <a:r>
              <a:rPr lang="ro-RO" dirty="0"/>
              <a:t>au fost elaborate informații de </a:t>
            </a:r>
            <a:r>
              <a:rPr lang="ro-RO"/>
              <a:t>interes </a:t>
            </a:r>
            <a:r>
              <a:rPr lang="ro-RO" smtClean="0"/>
              <a:t>public (</a:t>
            </a:r>
            <a:r>
              <a:rPr lang="ro-RO" dirty="0"/>
              <a:t>postere, afișe, fluturași) și făcute publice prin: 	</a:t>
            </a:r>
          </a:p>
          <a:p>
            <a:pPr lvl="0" algn="just"/>
            <a:r>
              <a:rPr lang="ro-RO" dirty="0"/>
              <a:t>afișare la </a:t>
            </a:r>
            <a:r>
              <a:rPr lang="ro-RO"/>
              <a:t>sediul </a:t>
            </a:r>
            <a:r>
              <a:rPr lang="ro-RO" smtClean="0"/>
              <a:t>instituției;</a:t>
            </a:r>
            <a:endParaRPr lang="ro-RO" dirty="0"/>
          </a:p>
          <a:p>
            <a:pPr lvl="0" algn="just"/>
            <a:r>
              <a:rPr lang="ro-RO" smtClean="0"/>
              <a:t>mass-media;</a:t>
            </a:r>
            <a:endParaRPr lang="ro-RO" dirty="0"/>
          </a:p>
          <a:p>
            <a:pPr lvl="0" algn="just"/>
            <a:r>
              <a:rPr lang="ro-RO"/>
              <a:t>postare </a:t>
            </a:r>
            <a:r>
              <a:rPr lang="ro-RO" smtClean="0"/>
              <a:t>site;</a:t>
            </a:r>
            <a:endParaRPr lang="ro-RO" dirty="0"/>
          </a:p>
          <a:p>
            <a:pPr lvl="0" algn="just"/>
            <a:r>
              <a:rPr lang="ro-RO" dirty="0"/>
              <a:t>mediatizare directă prin intermediul lăcașurilor de cult, </a:t>
            </a:r>
            <a:r>
              <a:rPr lang="ro-RO"/>
              <a:t>unități </a:t>
            </a:r>
            <a:r>
              <a:rPr lang="ro-RO" smtClean="0"/>
              <a:t>școlare.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912605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8A3B8CE-D57B-4B2E-9E05-8BB17BC8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13163"/>
          </a:xfrm>
        </p:spPr>
        <p:txBody>
          <a:bodyPr>
            <a:normAutofit/>
          </a:bodyPr>
          <a:lstStyle/>
          <a:p>
            <a:r>
              <a:rPr lang="ro-RO" sz="3200" b="1" dirty="0"/>
              <a:t>Relația DSVSA cu cetățenii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7703CD5-3127-4910-A360-6067D07D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59527"/>
            <a:ext cx="7704667" cy="424028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err="1"/>
              <a:t>Începând</a:t>
            </a:r>
            <a:r>
              <a:rPr lang="fr-FR" dirty="0"/>
              <a:t> </a:t>
            </a:r>
            <a:r>
              <a:rPr lang="fr-FR" dirty="0" err="1"/>
              <a:t>cu</a:t>
            </a:r>
            <a:r>
              <a:rPr lang="fr-FR" dirty="0"/>
              <a:t> data de 07.06.2019, 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funcție</a:t>
            </a:r>
            <a:r>
              <a:rPr lang="fr-FR" dirty="0"/>
              <a:t> de </a:t>
            </a:r>
            <a:r>
              <a:rPr lang="fr-FR" dirty="0" err="1"/>
              <a:t>condițiile</a:t>
            </a:r>
            <a:r>
              <a:rPr lang="fr-FR" dirty="0"/>
              <a:t> </a:t>
            </a:r>
            <a:r>
              <a:rPr lang="fr-FR" dirty="0" err="1"/>
              <a:t>meteorologice</a:t>
            </a:r>
            <a:r>
              <a:rPr lang="fr-FR" dirty="0"/>
              <a:t> se va </a:t>
            </a:r>
            <a:r>
              <a:rPr lang="fr-FR" dirty="0" err="1"/>
              <a:t>desfășura</a:t>
            </a:r>
            <a:r>
              <a:rPr lang="fr-FR" dirty="0"/>
              <a:t> </a:t>
            </a:r>
            <a:r>
              <a:rPr lang="fr-FR" dirty="0" err="1"/>
              <a:t>campania</a:t>
            </a:r>
            <a:r>
              <a:rPr lang="fr-FR" dirty="0"/>
              <a:t> de </a:t>
            </a:r>
            <a:r>
              <a:rPr lang="fr-FR" dirty="0" err="1"/>
              <a:t>primăvară</a:t>
            </a:r>
            <a:r>
              <a:rPr lang="fr-FR" dirty="0"/>
              <a:t> de </a:t>
            </a:r>
            <a:r>
              <a:rPr lang="fr-FR" dirty="0" err="1"/>
              <a:t>vaccinare</a:t>
            </a:r>
            <a:r>
              <a:rPr lang="fr-FR" dirty="0"/>
              <a:t> </a:t>
            </a:r>
            <a:r>
              <a:rPr lang="fr-FR" dirty="0" err="1"/>
              <a:t>orală</a:t>
            </a:r>
            <a:r>
              <a:rPr lang="fr-FR" dirty="0"/>
              <a:t> a </a:t>
            </a:r>
            <a:r>
              <a:rPr lang="fr-FR" dirty="0" err="1"/>
              <a:t>vulpilor</a:t>
            </a:r>
            <a:r>
              <a:rPr lang="fr-FR" dirty="0"/>
              <a:t> </a:t>
            </a:r>
            <a:r>
              <a:rPr lang="fr-FR" dirty="0" err="1"/>
              <a:t>prin</a:t>
            </a:r>
            <a:r>
              <a:rPr lang="fr-FR" dirty="0"/>
              <a:t> </a:t>
            </a:r>
            <a:r>
              <a:rPr lang="fr-FR" dirty="0" err="1"/>
              <a:t>distribuirea</a:t>
            </a:r>
            <a:r>
              <a:rPr lang="fr-FR" dirty="0"/>
              <a:t> </a:t>
            </a:r>
            <a:r>
              <a:rPr lang="fr-FR" dirty="0" err="1"/>
              <a:t>momelilor</a:t>
            </a:r>
            <a:r>
              <a:rPr lang="fr-FR" dirty="0"/>
              <a:t> vaccinale </a:t>
            </a:r>
            <a:r>
              <a:rPr lang="fr-FR" dirty="0" err="1"/>
              <a:t>cu</a:t>
            </a:r>
            <a:r>
              <a:rPr lang="fr-FR" dirty="0"/>
              <a:t> </a:t>
            </a:r>
            <a:r>
              <a:rPr lang="fr-FR" dirty="0" err="1"/>
              <a:t>ajutorul</a:t>
            </a:r>
            <a:r>
              <a:rPr lang="fr-FR" dirty="0"/>
              <a:t> </a:t>
            </a:r>
            <a:r>
              <a:rPr lang="fr-FR" dirty="0" err="1"/>
              <a:t>avioanelor</a:t>
            </a:r>
            <a:r>
              <a:rPr lang="fr-FR" dirty="0"/>
              <a:t>, </a:t>
            </a:r>
            <a:r>
              <a:rPr lang="fr-FR" dirty="0" err="1"/>
              <a:t>pe</a:t>
            </a:r>
            <a:r>
              <a:rPr lang="fr-FR" dirty="0"/>
              <a:t> </a:t>
            </a:r>
            <a:r>
              <a:rPr lang="fr-FR" dirty="0" err="1"/>
              <a:t>suprafeţe</a:t>
            </a:r>
            <a:r>
              <a:rPr lang="fr-FR" dirty="0"/>
              <a:t> </a:t>
            </a:r>
            <a:r>
              <a:rPr lang="fr-FR" dirty="0" err="1"/>
              <a:t>întinse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zonele</a:t>
            </a:r>
            <a:r>
              <a:rPr lang="fr-FR" dirty="0"/>
              <a:t> </a:t>
            </a:r>
            <a:r>
              <a:rPr lang="fr-FR" dirty="0" err="1"/>
              <a:t>greu</a:t>
            </a:r>
            <a:r>
              <a:rPr lang="fr-FR" dirty="0"/>
              <a:t> </a:t>
            </a:r>
            <a:r>
              <a:rPr lang="fr-FR" dirty="0" err="1"/>
              <a:t>accesibile</a:t>
            </a:r>
            <a:r>
              <a:rPr lang="fr-FR" dirty="0"/>
              <a:t>, </a:t>
            </a:r>
            <a:r>
              <a:rPr lang="fr-FR" dirty="0" err="1"/>
              <a:t>iar</a:t>
            </a:r>
            <a:r>
              <a:rPr lang="fr-FR" dirty="0"/>
              <a:t> 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jurul</a:t>
            </a:r>
            <a:r>
              <a:rPr lang="fr-FR" dirty="0"/>
              <a:t> </a:t>
            </a:r>
            <a:r>
              <a:rPr lang="fr-FR" dirty="0" err="1"/>
              <a:t>localităţilor</a:t>
            </a:r>
            <a:r>
              <a:rPr lang="fr-FR" dirty="0"/>
              <a:t>, </a:t>
            </a:r>
            <a:r>
              <a:rPr lang="fr-FR" dirty="0" err="1"/>
              <a:t>manual</a:t>
            </a:r>
            <a:r>
              <a:rPr lang="fr-FR" dirty="0"/>
              <a:t>, </a:t>
            </a:r>
            <a:r>
              <a:rPr lang="fr-FR" err="1"/>
              <a:t>prin</a:t>
            </a:r>
            <a:r>
              <a:rPr lang="fr-FR"/>
              <a:t> </a:t>
            </a:r>
            <a:r>
              <a:rPr lang="fr-FR" smtClean="0"/>
              <a:t>gestionari</a:t>
            </a:r>
            <a:r>
              <a:rPr lang="ro-RO" smtClean="0"/>
              <a:t>ea </a:t>
            </a:r>
            <a:r>
              <a:rPr lang="fr-FR" smtClean="0"/>
              <a:t>fondurilor </a:t>
            </a:r>
            <a:r>
              <a:rPr lang="fr-FR" dirty="0"/>
              <a:t>de </a:t>
            </a:r>
            <a:r>
              <a:rPr lang="fr-FR" dirty="0" err="1"/>
              <a:t>vânătoare</a:t>
            </a:r>
            <a:r>
              <a:rPr lang="fr-FR" dirty="0"/>
              <a:t>, </a:t>
            </a:r>
            <a:r>
              <a:rPr lang="fr-FR" dirty="0" err="1"/>
              <a:t>cu</a:t>
            </a:r>
            <a:r>
              <a:rPr lang="fr-FR" dirty="0"/>
              <a:t> </a:t>
            </a:r>
            <a:r>
              <a:rPr lang="fr-FR" dirty="0" err="1"/>
              <a:t>asistenţă</a:t>
            </a:r>
            <a:r>
              <a:rPr lang="fr-FR" dirty="0"/>
              <a:t> </a:t>
            </a:r>
            <a:r>
              <a:rPr lang="fr-FR" dirty="0" err="1"/>
              <a:t>din</a:t>
            </a:r>
            <a:r>
              <a:rPr lang="fr-FR" dirty="0"/>
              <a:t> </a:t>
            </a:r>
            <a:r>
              <a:rPr lang="fr-FR" dirty="0" err="1"/>
              <a:t>partea</a:t>
            </a:r>
            <a:r>
              <a:rPr lang="fr-FR" dirty="0"/>
              <a:t> </a:t>
            </a:r>
            <a:r>
              <a:rPr lang="fr-FR" dirty="0" err="1"/>
              <a:t>medicilor</a:t>
            </a:r>
            <a:r>
              <a:rPr lang="fr-FR" dirty="0"/>
              <a:t> </a:t>
            </a:r>
            <a:r>
              <a:rPr lang="fr-FR" dirty="0" err="1"/>
              <a:t>veterinari</a:t>
            </a:r>
            <a:r>
              <a:rPr lang="fr-FR" dirty="0"/>
              <a:t> </a:t>
            </a:r>
            <a:r>
              <a:rPr lang="fr-FR" dirty="0" err="1"/>
              <a:t>oficiali</a:t>
            </a:r>
            <a:r>
              <a:rPr lang="fr-FR" dirty="0"/>
              <a:t>.</a:t>
            </a:r>
            <a:endParaRPr lang="ro-RO" dirty="0"/>
          </a:p>
          <a:p>
            <a:pPr algn="just"/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ultimele</a:t>
            </a:r>
            <a:r>
              <a:rPr lang="fr-FR" dirty="0"/>
              <a:t> </a:t>
            </a:r>
            <a:r>
              <a:rPr lang="fr-FR" dirty="0" err="1"/>
              <a:t>două</a:t>
            </a:r>
            <a:r>
              <a:rPr lang="fr-FR" dirty="0"/>
              <a:t> </a:t>
            </a:r>
            <a:r>
              <a:rPr lang="fr-FR" dirty="0" err="1"/>
              <a:t>săptămâni</a:t>
            </a:r>
            <a:r>
              <a:rPr lang="fr-FR" dirty="0"/>
              <a:t> a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derulată</a:t>
            </a:r>
            <a:r>
              <a:rPr lang="fr-FR" dirty="0"/>
              <a:t> o </a:t>
            </a:r>
            <a:r>
              <a:rPr lang="fr-FR" dirty="0" err="1"/>
              <a:t>campanie</a:t>
            </a:r>
            <a:r>
              <a:rPr lang="fr-FR" dirty="0"/>
              <a:t> de </a:t>
            </a:r>
            <a:r>
              <a:rPr lang="fr-FR" dirty="0" err="1"/>
              <a:t>distribuire</a:t>
            </a:r>
            <a:r>
              <a:rPr lang="fr-FR" dirty="0"/>
              <a:t> de </a:t>
            </a:r>
            <a:r>
              <a:rPr lang="fr-FR" dirty="0" err="1"/>
              <a:t>materiale</a:t>
            </a:r>
            <a:r>
              <a:rPr lang="fr-FR" dirty="0"/>
              <a:t> informative </a:t>
            </a:r>
            <a:r>
              <a:rPr lang="fr-FR" dirty="0" err="1"/>
              <a:t>privind</a:t>
            </a:r>
            <a:r>
              <a:rPr lang="fr-FR" dirty="0"/>
              <a:t> PPA </a:t>
            </a:r>
            <a:r>
              <a:rPr lang="fr-FR" dirty="0" err="1"/>
              <a:t>în</a:t>
            </a:r>
            <a:r>
              <a:rPr lang="fr-FR" dirty="0"/>
              <a:t> </a:t>
            </a:r>
            <a:r>
              <a:rPr lang="fr-FR" dirty="0" err="1"/>
              <a:t>unitățile</a:t>
            </a:r>
            <a:r>
              <a:rPr lang="fr-FR" dirty="0"/>
              <a:t> de </a:t>
            </a:r>
            <a:r>
              <a:rPr lang="fr-FR" dirty="0" err="1"/>
              <a:t>învățământ</a:t>
            </a:r>
            <a:r>
              <a:rPr lang="fr-FR" dirty="0"/>
              <a:t> </a:t>
            </a:r>
            <a:r>
              <a:rPr lang="fr-FR" err="1"/>
              <a:t>din</a:t>
            </a:r>
            <a:r>
              <a:rPr lang="fr-FR"/>
              <a:t> </a:t>
            </a:r>
            <a:r>
              <a:rPr lang="fr-FR" smtClean="0"/>
              <a:t>județ</a:t>
            </a:r>
            <a:r>
              <a:rPr lang="ro-RO" smtClean="0"/>
              <a:t>,</a:t>
            </a:r>
            <a:r>
              <a:rPr lang="fr-FR" smtClean="0"/>
              <a:t> </a:t>
            </a:r>
            <a:r>
              <a:rPr lang="fr-FR" dirty="0" err="1"/>
              <a:t>precum</a:t>
            </a:r>
            <a:r>
              <a:rPr lang="fr-FR" dirty="0"/>
              <a:t> </a:t>
            </a:r>
            <a:r>
              <a:rPr lang="fr-FR" dirty="0" err="1"/>
              <a:t>și</a:t>
            </a:r>
            <a:r>
              <a:rPr lang="fr-FR" dirty="0"/>
              <a:t> o </a:t>
            </a:r>
            <a:r>
              <a:rPr lang="fr-FR" dirty="0" err="1"/>
              <a:t>acțiune</a:t>
            </a:r>
            <a:r>
              <a:rPr lang="fr-FR" dirty="0"/>
              <a:t> de </a:t>
            </a:r>
            <a:r>
              <a:rPr lang="fr-FR" dirty="0" err="1"/>
              <a:t>informare</a:t>
            </a:r>
            <a:r>
              <a:rPr lang="fr-FR" dirty="0"/>
              <a:t> </a:t>
            </a:r>
            <a:r>
              <a:rPr lang="fr-FR" dirty="0" err="1"/>
              <a:t>prin</a:t>
            </a:r>
            <a:r>
              <a:rPr lang="fr-FR" dirty="0"/>
              <a:t> </a:t>
            </a:r>
            <a:r>
              <a:rPr lang="fr-FR" dirty="0" err="1"/>
              <a:t>intermediul</a:t>
            </a:r>
            <a:r>
              <a:rPr lang="fr-FR" dirty="0"/>
              <a:t> </a:t>
            </a:r>
            <a:r>
              <a:rPr lang="fr-FR" dirty="0" err="1"/>
              <a:t>principalelor</a:t>
            </a:r>
            <a:r>
              <a:rPr lang="fr-FR" dirty="0"/>
              <a:t> culte </a:t>
            </a:r>
            <a:r>
              <a:rPr lang="fr-FR" dirty="0" err="1"/>
              <a:t>religioase</a:t>
            </a:r>
            <a:r>
              <a:rPr lang="fr-FR" dirty="0"/>
              <a:t> </a:t>
            </a:r>
            <a:r>
              <a:rPr lang="fr-FR" dirty="0" err="1"/>
              <a:t>din</a:t>
            </a:r>
            <a:r>
              <a:rPr lang="fr-FR" dirty="0"/>
              <a:t> </a:t>
            </a:r>
            <a:r>
              <a:rPr lang="fr-FR" dirty="0" err="1"/>
              <a:t>județ</a:t>
            </a:r>
            <a:r>
              <a:rPr lang="fr-FR" dirty="0"/>
              <a:t>.</a:t>
            </a:r>
            <a:endParaRPr lang="ro-RO" dirty="0"/>
          </a:p>
          <a:p>
            <a:pPr algn="just"/>
            <a:r>
              <a:rPr lang="fr-FR" dirty="0"/>
              <a:t>Au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stinse</a:t>
            </a:r>
            <a:r>
              <a:rPr lang="fr-FR" dirty="0"/>
              <a:t> </a:t>
            </a:r>
            <a:r>
              <a:rPr lang="fr-FR" dirty="0" err="1"/>
              <a:t>toate</a:t>
            </a:r>
            <a:r>
              <a:rPr lang="fr-FR" dirty="0"/>
              <a:t> </a:t>
            </a:r>
            <a:r>
              <a:rPr lang="fr-FR" dirty="0" err="1"/>
              <a:t>focarele</a:t>
            </a:r>
            <a:r>
              <a:rPr lang="fr-FR" dirty="0"/>
              <a:t> de PPA la </a:t>
            </a:r>
            <a:r>
              <a:rPr lang="fr-FR" dirty="0" err="1"/>
              <a:t>porci</a:t>
            </a:r>
            <a:r>
              <a:rPr lang="fr-FR" dirty="0"/>
              <a:t> </a:t>
            </a:r>
            <a:r>
              <a:rPr lang="fr-FR" dirty="0" err="1"/>
              <a:t>domestice</a:t>
            </a:r>
            <a:r>
              <a:rPr lang="fr-FR" dirty="0"/>
              <a:t> de </a:t>
            </a:r>
            <a:r>
              <a:rPr lang="fr-FR" dirty="0" err="1"/>
              <a:t>pe</a:t>
            </a:r>
            <a:r>
              <a:rPr lang="fr-FR" dirty="0"/>
              <a:t> </a:t>
            </a:r>
            <a:r>
              <a:rPr lang="fr-FR" dirty="0" err="1"/>
              <a:t>raza</a:t>
            </a:r>
            <a:r>
              <a:rPr lang="fr-FR" dirty="0"/>
              <a:t> </a:t>
            </a:r>
            <a:r>
              <a:rPr lang="fr-FR" dirty="0" err="1"/>
              <a:t>județului</a:t>
            </a:r>
            <a:r>
              <a:rPr lang="fr-FR" dirty="0"/>
              <a:t> Satu Mare.</a:t>
            </a:r>
            <a:endParaRPr lang="ro-RO" dirty="0"/>
          </a:p>
          <a:p>
            <a:pPr algn="just"/>
            <a:r>
              <a:rPr lang="fr-FR" dirty="0"/>
              <a:t>De la </a:t>
            </a:r>
            <a:r>
              <a:rPr lang="fr-FR" dirty="0" err="1"/>
              <a:t>primul</a:t>
            </a:r>
            <a:r>
              <a:rPr lang="fr-FR" dirty="0"/>
              <a:t> </a:t>
            </a:r>
            <a:r>
              <a:rPr lang="fr-FR" dirty="0" err="1"/>
              <a:t>caz</a:t>
            </a:r>
            <a:r>
              <a:rPr lang="fr-FR" dirty="0"/>
              <a:t> de PPA la </a:t>
            </a:r>
            <a:r>
              <a:rPr lang="fr-FR" dirty="0" err="1"/>
              <a:t>mistreți</a:t>
            </a:r>
            <a:r>
              <a:rPr lang="fr-FR" dirty="0"/>
              <a:t> au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găsiți</a:t>
            </a:r>
            <a:r>
              <a:rPr lang="fr-FR" dirty="0"/>
              <a:t> un </a:t>
            </a:r>
            <a:r>
              <a:rPr lang="fr-FR" dirty="0" err="1"/>
              <a:t>număr</a:t>
            </a:r>
            <a:r>
              <a:rPr lang="fr-FR" dirty="0"/>
              <a:t> de 148 de </a:t>
            </a:r>
            <a:r>
              <a:rPr lang="fr-FR" err="1"/>
              <a:t>mistreți</a:t>
            </a:r>
            <a:r>
              <a:rPr lang="fr-FR"/>
              <a:t> </a:t>
            </a:r>
            <a:r>
              <a:rPr lang="fr-FR" smtClean="0"/>
              <a:t>morți</a:t>
            </a:r>
            <a:r>
              <a:rPr lang="ro-RO" smtClean="0"/>
              <a:t>,</a:t>
            </a:r>
            <a:r>
              <a:rPr lang="fr-FR" smtClean="0"/>
              <a:t> </a:t>
            </a:r>
            <a:r>
              <a:rPr lang="fr-FR" dirty="0" err="1"/>
              <a:t>din</a:t>
            </a:r>
            <a:r>
              <a:rPr lang="fr-FR" dirty="0"/>
              <a:t> care la 115 a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confirmată</a:t>
            </a:r>
            <a:r>
              <a:rPr lang="fr-FR" dirty="0"/>
              <a:t> </a:t>
            </a:r>
            <a:r>
              <a:rPr lang="fr-FR" dirty="0" err="1"/>
              <a:t>prezența</a:t>
            </a:r>
            <a:r>
              <a:rPr lang="fr-FR" dirty="0"/>
              <a:t> </a:t>
            </a:r>
            <a:r>
              <a:rPr lang="fr-FR" dirty="0" err="1"/>
              <a:t>virusului</a:t>
            </a:r>
            <a:r>
              <a:rPr lang="fr-FR" dirty="0"/>
              <a:t>, au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err="1"/>
              <a:t>vânați</a:t>
            </a:r>
            <a:r>
              <a:rPr lang="fr-FR"/>
              <a:t> </a:t>
            </a:r>
            <a:r>
              <a:rPr lang="fr-FR" smtClean="0"/>
              <a:t>1</a:t>
            </a:r>
            <a:r>
              <a:rPr lang="ro-RO" smtClean="0"/>
              <a:t>.</a:t>
            </a:r>
            <a:r>
              <a:rPr lang="fr-FR" smtClean="0"/>
              <a:t>294 mistreți</a:t>
            </a:r>
            <a:r>
              <a:rPr lang="ro-RO" smtClean="0"/>
              <a:t>,</a:t>
            </a:r>
            <a:r>
              <a:rPr lang="fr-FR" smtClean="0"/>
              <a:t> </a:t>
            </a:r>
            <a:r>
              <a:rPr lang="fr-FR" dirty="0" err="1"/>
              <a:t>din</a:t>
            </a:r>
            <a:r>
              <a:rPr lang="fr-FR" dirty="0"/>
              <a:t> care la 31 a </a:t>
            </a:r>
            <a:r>
              <a:rPr lang="fr-FR" dirty="0" err="1"/>
              <a:t>fost</a:t>
            </a:r>
            <a:r>
              <a:rPr lang="fr-FR" dirty="0"/>
              <a:t> </a:t>
            </a:r>
            <a:r>
              <a:rPr lang="fr-FR" dirty="0" err="1"/>
              <a:t>confirmată</a:t>
            </a:r>
            <a:r>
              <a:rPr lang="fr-FR" dirty="0"/>
              <a:t> </a:t>
            </a:r>
            <a:r>
              <a:rPr lang="fr-FR" dirty="0" err="1"/>
              <a:t>boala</a:t>
            </a:r>
            <a:r>
              <a:rPr lang="fr-FR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65646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663483F3-A25E-457E-9EDB-74A8FD22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err="1"/>
              <a:t>Direcţia</a:t>
            </a:r>
            <a:r>
              <a:rPr lang="ro-RO" sz="3200" b="1" dirty="0"/>
              <a:t> Sanitară Veterinară </a:t>
            </a:r>
            <a:r>
              <a:rPr lang="ro-RO" sz="3200" b="1" dirty="0" err="1"/>
              <a:t>şi</a:t>
            </a:r>
            <a:r>
              <a:rPr lang="ro-RO" sz="3200" b="1" dirty="0"/>
              <a:t> pentru </a:t>
            </a:r>
            <a:r>
              <a:rPr lang="ro-RO" sz="3200" b="1" dirty="0" err="1"/>
              <a:t>Siguranţa</a:t>
            </a:r>
            <a:r>
              <a:rPr lang="ro-RO" sz="3200" b="1" dirty="0"/>
              <a:t> Alimentelor - cadrul normativ, strategic </a:t>
            </a:r>
            <a:r>
              <a:rPr lang="ro-RO" sz="3200" b="1" dirty="0" err="1"/>
              <a:t>şi</a:t>
            </a:r>
            <a:r>
              <a:rPr lang="ro-RO" sz="3200" b="1" dirty="0"/>
              <a:t> </a:t>
            </a:r>
            <a:r>
              <a:rPr lang="ro-RO" sz="3200" b="1" dirty="0" err="1"/>
              <a:t>instituţional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174C62E-0DEE-4D2A-9973-9113F92DF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o-RO" dirty="0"/>
              <a:t>Domeniul de activitate îl reprezintă totalitatea </a:t>
            </a:r>
            <a:r>
              <a:rPr lang="ro-RO" dirty="0" err="1"/>
              <a:t>acţiunilor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activităţilor</a:t>
            </a:r>
            <a:r>
              <a:rPr lang="ro-RO" dirty="0"/>
              <a:t> sanitar-veterinare </a:t>
            </a:r>
            <a:r>
              <a:rPr lang="ro-RO" dirty="0" err="1"/>
              <a:t>şi</a:t>
            </a:r>
            <a:r>
              <a:rPr lang="ro-RO" dirty="0"/>
              <a:t> pentru </a:t>
            </a:r>
            <a:r>
              <a:rPr lang="ro-RO" dirty="0" err="1"/>
              <a:t>siguranţa</a:t>
            </a:r>
            <a:r>
              <a:rPr lang="ro-RO" dirty="0"/>
              <a:t> alimentelor </a:t>
            </a:r>
            <a:r>
              <a:rPr lang="ro-RO" dirty="0" err="1"/>
              <a:t>iniţiate</a:t>
            </a:r>
            <a:r>
              <a:rPr lang="ro-RO" dirty="0"/>
              <a:t>, </a:t>
            </a:r>
            <a:r>
              <a:rPr lang="ro-RO" dirty="0" err="1"/>
              <a:t>desfăşurate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finalizate, în vederea asigurării </a:t>
            </a:r>
            <a:r>
              <a:rPr lang="ro-RO" dirty="0" err="1"/>
              <a:t>şi</a:t>
            </a:r>
            <a:r>
              <a:rPr lang="ro-RO" dirty="0"/>
              <a:t> garantării </a:t>
            </a:r>
            <a:r>
              <a:rPr lang="ro-RO" dirty="0" err="1"/>
              <a:t>sănătăţii</a:t>
            </a:r>
            <a:r>
              <a:rPr lang="ro-RO" dirty="0"/>
              <a:t> animalelor, </a:t>
            </a:r>
            <a:r>
              <a:rPr lang="ro-RO" dirty="0" err="1"/>
              <a:t>sănătăţii</a:t>
            </a:r>
            <a:r>
              <a:rPr lang="ro-RO" dirty="0"/>
              <a:t> publice, </a:t>
            </a:r>
            <a:r>
              <a:rPr lang="ro-RO" dirty="0" err="1"/>
              <a:t>protecţiei</a:t>
            </a:r>
            <a:r>
              <a:rPr lang="ro-RO" dirty="0"/>
              <a:t> animalelor, </a:t>
            </a:r>
            <a:r>
              <a:rPr lang="ro-RO" dirty="0" err="1"/>
              <a:t>protecţiei</a:t>
            </a:r>
            <a:r>
              <a:rPr lang="ro-RO" dirty="0"/>
              <a:t> mediului </a:t>
            </a:r>
            <a:r>
              <a:rPr lang="ro-RO" dirty="0" err="1"/>
              <a:t>şi</a:t>
            </a:r>
            <a:r>
              <a:rPr lang="ro-RO" dirty="0"/>
              <a:t> a </a:t>
            </a:r>
            <a:r>
              <a:rPr lang="ro-RO" dirty="0" err="1"/>
              <a:t>siguranţei</a:t>
            </a:r>
            <a:r>
              <a:rPr lang="ro-RO" dirty="0"/>
              <a:t> alimentelor. </a:t>
            </a:r>
          </a:p>
          <a:p>
            <a:pPr algn="just"/>
            <a:r>
              <a:rPr lang="ro-RO" dirty="0"/>
              <a:t>Activitatea DSVSA Satu Mare a urmărit implementarea </a:t>
            </a:r>
            <a:r>
              <a:rPr lang="ro-RO" dirty="0" err="1"/>
              <a:t>legislaţiei</a:t>
            </a:r>
            <a:r>
              <a:rPr lang="ro-RO" dirty="0"/>
              <a:t> </a:t>
            </a:r>
            <a:r>
              <a:rPr lang="ro-RO" dirty="0" err="1"/>
              <a:t>naţionale</a:t>
            </a:r>
            <a:r>
              <a:rPr lang="ro-RO" dirty="0"/>
              <a:t> / comunitare în domeniul sanitar veterinar având la baza programul de supraveghere </a:t>
            </a:r>
            <a:r>
              <a:rPr lang="ro-RO" dirty="0" err="1"/>
              <a:t>şi</a:t>
            </a:r>
            <a:r>
              <a:rPr lang="ro-RO" dirty="0"/>
              <a:t> control anual pentru aprobarea Normelor metodologice de aplicare a Programului </a:t>
            </a:r>
            <a:r>
              <a:rPr lang="ro-RO" dirty="0" err="1"/>
              <a:t>acţiunilor</a:t>
            </a:r>
            <a:r>
              <a:rPr lang="ro-RO" dirty="0"/>
              <a:t> de supraveghere, prevenire , control si eradicare a bolilor la animale, a celor transmisibile de la animale la om, </a:t>
            </a:r>
            <a:r>
              <a:rPr lang="ro-RO" dirty="0" err="1"/>
              <a:t>protecţia</a:t>
            </a:r>
            <a:r>
              <a:rPr lang="ro-RO" dirty="0"/>
              <a:t> animalelor si </a:t>
            </a:r>
            <a:r>
              <a:rPr lang="ro-RO" dirty="0" err="1"/>
              <a:t>protecţia</a:t>
            </a:r>
            <a:r>
              <a:rPr lang="ro-RO" dirty="0"/>
              <a:t> mediului, de identificare </a:t>
            </a:r>
            <a:r>
              <a:rPr lang="ro-RO" dirty="0" err="1"/>
              <a:t>şi</a:t>
            </a:r>
            <a:r>
              <a:rPr lang="ro-RO" dirty="0"/>
              <a:t> înregistrare a bovinelor , suinelor, ovinelor , caprinelor si ecvideelor, precum si a normelor metodologice de aplicarea programului de supraveghere si control in domeniul </a:t>
            </a:r>
            <a:r>
              <a:rPr lang="ro-RO" dirty="0" err="1"/>
              <a:t>siguranţei</a:t>
            </a:r>
            <a:r>
              <a:rPr lang="ro-RO" dirty="0"/>
              <a:t> alimentelor. </a:t>
            </a:r>
          </a:p>
        </p:txBody>
      </p:sp>
    </p:spTree>
    <p:extLst>
      <p:ext uri="{BB962C8B-B14F-4D97-AF65-F5344CB8AC3E}">
        <p14:creationId xmlns:p14="http://schemas.microsoft.com/office/powerpoint/2010/main" xmlns="" val="201144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3488A66-D467-4A67-BEBF-5C240B84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/>
              <a:t>Organizarea </a:t>
            </a:r>
            <a:r>
              <a:rPr lang="ro-RO" sz="3200" b="1" dirty="0" err="1"/>
              <a:t>şi</a:t>
            </a:r>
            <a:r>
              <a:rPr lang="ro-RO" sz="3200" b="1" dirty="0"/>
              <a:t> </a:t>
            </a:r>
            <a:r>
              <a:rPr lang="ro-RO" sz="3200" b="1" dirty="0" err="1"/>
              <a:t>funcţionarea</a:t>
            </a:r>
            <a:r>
              <a:rPr lang="ro-RO" sz="3200" b="1" dirty="0"/>
              <a:t> DSVSA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7E742E2F-6795-4152-ADE9-DA48B31DE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/>
              <a:t>Potrivit Ordinului președintelui ANSVSA nr. 571 din 2014, modificat prin Ordinul </a:t>
            </a:r>
            <a:r>
              <a:rPr lang="ro-RO" dirty="0" err="1"/>
              <a:t>preşedintelui</a:t>
            </a:r>
            <a:r>
              <a:rPr lang="ro-RO" dirty="0"/>
              <a:t> ANSVSA nr. 888 din 2018 , D.S.V.S.A. Satu Mare este condusă un director executiv (medic veterinar), </a:t>
            </a:r>
            <a:r>
              <a:rPr lang="ro-RO" dirty="0" err="1"/>
              <a:t>şi</a:t>
            </a:r>
            <a:r>
              <a:rPr lang="ro-RO" dirty="0"/>
              <a:t>  un director executiv adjunct (medic veterinar), </a:t>
            </a:r>
            <a:r>
              <a:rPr lang="ro-RO" dirty="0" err="1"/>
              <a:t>numiţi</a:t>
            </a:r>
            <a:r>
              <a:rPr lang="ro-RO" dirty="0"/>
              <a:t> prin ordin al </a:t>
            </a:r>
            <a:r>
              <a:rPr lang="ro-RO" dirty="0" err="1"/>
              <a:t>preşedintelui</a:t>
            </a:r>
            <a:r>
              <a:rPr lang="ro-RO" dirty="0"/>
              <a:t> A.N.S.V.S.A.</a:t>
            </a:r>
          </a:p>
        </p:txBody>
      </p:sp>
    </p:spTree>
    <p:extLst>
      <p:ext uri="{BB962C8B-B14F-4D97-AF65-F5344CB8AC3E}">
        <p14:creationId xmlns:p14="http://schemas.microsoft.com/office/powerpoint/2010/main" xmlns="" val="213943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5687933F-6072-46D2-B9B6-3038DBF0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/>
              <a:t>În </a:t>
            </a:r>
            <a:r>
              <a:rPr lang="ro-RO" sz="3200"/>
              <a:t>anul </a:t>
            </a:r>
            <a:r>
              <a:rPr lang="ro-RO" sz="3200" smtClean="0"/>
              <a:t>2018 </a:t>
            </a:r>
            <a:r>
              <a:rPr lang="ro-RO" sz="3200" dirty="0"/>
              <a:t>structura organizatorică a DSVSA Satu Mare a fost următoarea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45A65A81-8050-4E63-87E5-36C8EC125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o-RO" dirty="0"/>
              <a:t>Serviciul Control Oficial Sănătatea Animalelor</a:t>
            </a:r>
          </a:p>
          <a:p>
            <a:pPr lvl="0"/>
            <a:r>
              <a:rPr lang="ro-RO" dirty="0"/>
              <a:t>Serviciul Control Oficial </a:t>
            </a:r>
            <a:r>
              <a:rPr lang="ro-RO" dirty="0" err="1"/>
              <a:t>Siguranţa</a:t>
            </a:r>
            <a:r>
              <a:rPr lang="ro-RO" dirty="0"/>
              <a:t> Alimentelor</a:t>
            </a:r>
          </a:p>
          <a:p>
            <a:pPr lvl="0"/>
            <a:r>
              <a:rPr lang="ro-RO" dirty="0"/>
              <a:t>Serviciul Catagrafie, Autorizare, Înregistrare și Evidență Informatizată</a:t>
            </a:r>
          </a:p>
          <a:p>
            <a:pPr lvl="0"/>
            <a:r>
              <a:rPr lang="ro-RO" dirty="0"/>
              <a:t>Serviciul Economic </a:t>
            </a:r>
            <a:r>
              <a:rPr lang="ro-RO" dirty="0" err="1"/>
              <a:t>şi</a:t>
            </a:r>
            <a:r>
              <a:rPr lang="ro-RO" dirty="0"/>
              <a:t> Administrativ</a:t>
            </a:r>
          </a:p>
          <a:p>
            <a:pPr lvl="0"/>
            <a:r>
              <a:rPr lang="ro-RO" dirty="0"/>
              <a:t>Serviciul Laborator</a:t>
            </a:r>
          </a:p>
          <a:p>
            <a:pPr lvl="0"/>
            <a:r>
              <a:rPr lang="ro-RO" dirty="0"/>
              <a:t>Compartiment Sănătate Animală</a:t>
            </a:r>
          </a:p>
          <a:p>
            <a:pPr lvl="0"/>
            <a:r>
              <a:rPr lang="ro-RO" dirty="0"/>
              <a:t>Birou </a:t>
            </a:r>
            <a:r>
              <a:rPr lang="ro-RO" dirty="0" err="1"/>
              <a:t>Siguranţa</a:t>
            </a:r>
            <a:r>
              <a:rPr lang="ro-RO" dirty="0"/>
              <a:t> Alimentelor</a:t>
            </a:r>
          </a:p>
          <a:p>
            <a:pPr lvl="0"/>
            <a:r>
              <a:rPr lang="ro-RO" dirty="0"/>
              <a:t>Compartiment Juridic </a:t>
            </a:r>
            <a:r>
              <a:rPr lang="ro-RO" dirty="0" err="1"/>
              <a:t>şi</a:t>
            </a:r>
            <a:r>
              <a:rPr lang="ro-RO" dirty="0"/>
              <a:t> Resurse Umane</a:t>
            </a:r>
          </a:p>
          <a:p>
            <a:pPr lvl="0"/>
            <a:r>
              <a:rPr lang="ro-RO" dirty="0"/>
              <a:t>Compartiment Audit Public Intern</a:t>
            </a:r>
          </a:p>
          <a:p>
            <a:pPr lvl="0"/>
            <a:r>
              <a:rPr lang="ro-RO" dirty="0"/>
              <a:t>6 CSVSAO</a:t>
            </a:r>
          </a:p>
        </p:txBody>
      </p:sp>
    </p:spTree>
    <p:extLst>
      <p:ext uri="{BB962C8B-B14F-4D97-AF65-F5344CB8AC3E}">
        <p14:creationId xmlns:p14="http://schemas.microsoft.com/office/powerpoint/2010/main" xmlns="" val="151227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C250C8DC-8ED1-4CB6-A6BA-C042E9B90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Activitatea </a:t>
            </a:r>
            <a:br>
              <a:rPr lang="ro-RO" dirty="0"/>
            </a:br>
            <a:r>
              <a:rPr lang="ro-RO" dirty="0"/>
              <a:t>DSVSA Satu Mare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E5812F0F-E72D-4592-A344-9B95FE1D18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296660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94BFC17E-E335-45A7-B021-188DCCBD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z="3200" b="1" dirty="0"/>
              <a:t>Serviciul Control Oficial Sănătatea Animalelor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8548F4B8-0391-41E3-86E3-84DA88330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327564"/>
            <a:ext cx="7704667" cy="36722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o-RO" dirty="0"/>
              <a:t>Obiectivele  de activitate </a:t>
            </a:r>
            <a:r>
              <a:rPr lang="ro-RO"/>
              <a:t>sunt </a:t>
            </a:r>
            <a:r>
              <a:rPr lang="ro-RO" smtClean="0"/>
              <a:t>următoarele</a:t>
            </a:r>
            <a:r>
              <a:rPr lang="ro-RO" dirty="0"/>
              <a:t>:</a:t>
            </a:r>
          </a:p>
          <a:p>
            <a:pPr lvl="0" algn="just"/>
            <a:r>
              <a:rPr lang="ro-RO" dirty="0"/>
              <a:t>supravegherea clinică permanentă a tuturor efectivelor de animale aflate în proprietatea gospodăriei </a:t>
            </a:r>
            <a:r>
              <a:rPr lang="ro-RO" dirty="0" err="1"/>
              <a:t>populaţiei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a fermelor.</a:t>
            </a:r>
          </a:p>
          <a:p>
            <a:pPr lvl="0" algn="just"/>
            <a:r>
              <a:rPr lang="ro-RO" dirty="0"/>
              <a:t>supravegherea </a:t>
            </a:r>
            <a:r>
              <a:rPr lang="ro-RO" dirty="0" err="1"/>
              <a:t>activităţii</a:t>
            </a:r>
            <a:r>
              <a:rPr lang="ro-RO" dirty="0"/>
              <a:t> </a:t>
            </a:r>
            <a:r>
              <a:rPr lang="ro-RO" dirty="0" err="1"/>
              <a:t>exploataţiilor</a:t>
            </a:r>
            <a:r>
              <a:rPr lang="ro-RO" dirty="0"/>
              <a:t> autorizate / înregistrate sanitar veterinar </a:t>
            </a:r>
          </a:p>
          <a:p>
            <a:pPr lvl="0" algn="just"/>
            <a:r>
              <a:rPr lang="ro-RO" dirty="0"/>
              <a:t>prelevarea de probe biologice pentru efectuarea de examene de laborator în vederea depistării bolilor </a:t>
            </a:r>
            <a:r>
              <a:rPr lang="ro-RO" dirty="0" err="1"/>
              <a:t>infecto</a:t>
            </a:r>
            <a:r>
              <a:rPr lang="ro-RO" dirty="0"/>
              <a:t>-contagioase, parazitare inclusiv probe de apă </a:t>
            </a:r>
            <a:r>
              <a:rPr lang="ro-RO" dirty="0" err="1"/>
              <a:t>şi</a:t>
            </a:r>
            <a:r>
              <a:rPr lang="ro-RO" dirty="0"/>
              <a:t> furaje.</a:t>
            </a:r>
          </a:p>
          <a:p>
            <a:pPr lvl="0" algn="just"/>
            <a:r>
              <a:rPr lang="ro-RO" dirty="0"/>
              <a:t>efectuarea de tratamente curative </a:t>
            </a:r>
            <a:r>
              <a:rPr lang="ro-RO" dirty="0" err="1"/>
              <a:t>şi</a:t>
            </a:r>
            <a:r>
              <a:rPr lang="ro-RO" dirty="0"/>
              <a:t> profilactice.</a:t>
            </a:r>
          </a:p>
          <a:p>
            <a:pPr lvl="0" algn="just"/>
            <a:r>
              <a:rPr lang="ro-RO" dirty="0"/>
              <a:t>efectuarea de </a:t>
            </a:r>
            <a:r>
              <a:rPr lang="ro-RO" dirty="0" err="1"/>
              <a:t>operaţiuni</a:t>
            </a:r>
            <a:r>
              <a:rPr lang="ro-RO" dirty="0"/>
              <a:t> </a:t>
            </a:r>
            <a:r>
              <a:rPr lang="ro-RO" dirty="0" err="1"/>
              <a:t>imunoprofilactice</a:t>
            </a:r>
            <a:r>
              <a:rPr lang="ro-RO" dirty="0"/>
              <a:t> ( vaccinări)</a:t>
            </a:r>
          </a:p>
          <a:p>
            <a:pPr lvl="0" algn="just"/>
            <a:r>
              <a:rPr lang="ro-RO" dirty="0"/>
              <a:t>efectuarea de </a:t>
            </a:r>
            <a:r>
              <a:rPr lang="ro-RO" dirty="0" err="1"/>
              <a:t>acţiuni</a:t>
            </a:r>
            <a:r>
              <a:rPr lang="ro-RO" dirty="0"/>
              <a:t> de </a:t>
            </a:r>
            <a:r>
              <a:rPr lang="ro-RO" dirty="0" err="1"/>
              <a:t>dezinfecţie</a:t>
            </a:r>
            <a:r>
              <a:rPr lang="ro-RO" dirty="0"/>
              <a:t>, </a:t>
            </a:r>
            <a:r>
              <a:rPr lang="ro-RO" dirty="0" err="1"/>
              <a:t>dezinsecţie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deratizare.</a:t>
            </a:r>
          </a:p>
          <a:p>
            <a:pPr algn="just"/>
            <a:r>
              <a:rPr lang="ro-RO" dirty="0"/>
              <a:t>efectuarea de necropsii pentru animalele moarte.</a:t>
            </a:r>
          </a:p>
        </p:txBody>
      </p:sp>
    </p:spTree>
    <p:extLst>
      <p:ext uri="{BB962C8B-B14F-4D97-AF65-F5344CB8AC3E}">
        <p14:creationId xmlns:p14="http://schemas.microsoft.com/office/powerpoint/2010/main" xmlns="" val="53157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CE6CA68-6A8B-41B8-A094-CF382E2E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457201"/>
            <a:ext cx="8243456" cy="1219199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/>
              <a:t>Serviciul Control </a:t>
            </a:r>
            <a:r>
              <a:rPr lang="ro-RO" sz="3200" b="1"/>
              <a:t>Oficial </a:t>
            </a:r>
            <a:r>
              <a:rPr lang="ro-RO" sz="3200" b="1" smtClean="0"/>
              <a:t>Sănătatea Animalelor</a:t>
            </a: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303C7DF-64A4-47E4-BFBA-41A4F3663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119745"/>
            <a:ext cx="7704667" cy="3880071"/>
          </a:xfrm>
        </p:spPr>
        <p:txBody>
          <a:bodyPr>
            <a:noAutofit/>
          </a:bodyPr>
          <a:lstStyle/>
          <a:p>
            <a:pPr lvl="0" algn="just"/>
            <a:r>
              <a:rPr lang="ro-RO" sz="1400" dirty="0"/>
              <a:t>verificarea ecarisării teritoriului pentru prevenirea </a:t>
            </a:r>
            <a:r>
              <a:rPr lang="ro-RO" sz="1400" dirty="0" err="1"/>
              <a:t>apariţiei</a:t>
            </a:r>
            <a:r>
              <a:rPr lang="ro-RO" sz="1400" dirty="0"/>
              <a:t> bolilor la animale </a:t>
            </a:r>
            <a:r>
              <a:rPr lang="ro-RO" sz="1400" dirty="0" err="1"/>
              <a:t>şi</a:t>
            </a:r>
            <a:r>
              <a:rPr lang="ro-RO" sz="1400" dirty="0"/>
              <a:t> oameni </a:t>
            </a:r>
            <a:r>
              <a:rPr lang="ro-RO" sz="1400" dirty="0" err="1"/>
              <a:t>şi</a:t>
            </a:r>
            <a:r>
              <a:rPr lang="ro-RO" sz="1400" dirty="0"/>
              <a:t> </a:t>
            </a:r>
            <a:r>
              <a:rPr lang="ro-RO" sz="1400" dirty="0" err="1"/>
              <a:t>protecţia</a:t>
            </a:r>
            <a:r>
              <a:rPr lang="ro-RO" sz="1400" dirty="0"/>
              <a:t> mediului înconjurător.</a:t>
            </a:r>
          </a:p>
          <a:p>
            <a:pPr lvl="0" algn="just"/>
            <a:r>
              <a:rPr lang="ro-RO" sz="1400" dirty="0"/>
              <a:t>promovarea programelor speciale </a:t>
            </a:r>
            <a:r>
              <a:rPr lang="ro-RO" sz="1400" dirty="0" err="1"/>
              <a:t>cofinanţate</a:t>
            </a:r>
            <a:r>
              <a:rPr lang="ro-RO" sz="1400" dirty="0"/>
              <a:t> pentru determinarea statusului de sănătate privind: pesta porcina clasica; encefalita </a:t>
            </a:r>
            <a:r>
              <a:rPr lang="ro-RO" sz="1400" dirty="0" err="1"/>
              <a:t>spongiformă</a:t>
            </a:r>
            <a:r>
              <a:rPr lang="ro-RO" sz="1400" dirty="0"/>
              <a:t> bovina; </a:t>
            </a:r>
            <a:r>
              <a:rPr lang="ro-RO" sz="1400" dirty="0" err="1"/>
              <a:t>scrapia</a:t>
            </a:r>
            <a:r>
              <a:rPr lang="ro-RO" sz="1400" dirty="0"/>
              <a:t>; salmonelozele păsărilor; rabia; boala limbii albastre, pesta porcina africana</a:t>
            </a:r>
          </a:p>
          <a:p>
            <a:pPr lvl="0" algn="just"/>
            <a:r>
              <a:rPr lang="ro-RO" sz="1400" dirty="0"/>
              <a:t>testarea animalelor din gospodăriile </a:t>
            </a:r>
            <a:r>
              <a:rPr lang="ro-RO" sz="1400" dirty="0" err="1"/>
              <a:t>populaţiei</a:t>
            </a:r>
            <a:r>
              <a:rPr lang="ro-RO" sz="1400" dirty="0"/>
              <a:t> si ferme comerciale in vederea stabilirii statusului de sănătate în </a:t>
            </a:r>
            <a:r>
              <a:rPr lang="ro-RO" sz="1400" dirty="0" err="1"/>
              <a:t>direcţia</a:t>
            </a:r>
            <a:r>
              <a:rPr lang="ro-RO" sz="1400" dirty="0"/>
              <a:t> :tuberculoza; leucoza enzootica bovina; </a:t>
            </a:r>
            <a:r>
              <a:rPr lang="ro-RO" sz="1400" dirty="0" err="1"/>
              <a:t>bruceloza;anemia</a:t>
            </a:r>
            <a:r>
              <a:rPr lang="ro-RO" sz="1400" dirty="0"/>
              <a:t> </a:t>
            </a:r>
            <a:r>
              <a:rPr lang="ro-RO" sz="1400" dirty="0" err="1"/>
              <a:t>infecţioasă</a:t>
            </a:r>
            <a:r>
              <a:rPr lang="ro-RO" sz="1400" dirty="0"/>
              <a:t> </a:t>
            </a:r>
            <a:r>
              <a:rPr lang="ro-RO" sz="1400" dirty="0" err="1"/>
              <a:t>ecvină</a:t>
            </a:r>
            <a:endParaRPr lang="ro-RO" sz="1400" dirty="0"/>
          </a:p>
          <a:p>
            <a:pPr lvl="0" algn="just"/>
            <a:r>
              <a:rPr lang="ro-RO" sz="1400" dirty="0"/>
              <a:t>instruiri permanente cu medicii veterinari zonali, concesionari , fermieri , medici veterinari care au contracte cu ferme de animale  precum </a:t>
            </a:r>
            <a:r>
              <a:rPr lang="ro-RO" sz="1400" dirty="0" err="1"/>
              <a:t>şi</a:t>
            </a:r>
            <a:r>
              <a:rPr lang="ro-RO" sz="1400" dirty="0"/>
              <a:t> informări </a:t>
            </a:r>
            <a:r>
              <a:rPr lang="ro-RO" sz="1400" dirty="0" err="1"/>
              <a:t>şi</a:t>
            </a:r>
            <a:r>
              <a:rPr lang="ro-RO" sz="1400" dirty="0"/>
              <a:t> difuzări de pliante </a:t>
            </a:r>
            <a:r>
              <a:rPr lang="ro-RO" sz="1400" dirty="0" err="1"/>
              <a:t>şi</a:t>
            </a:r>
            <a:r>
              <a:rPr lang="ro-RO" sz="1400" dirty="0"/>
              <a:t> alte materiale către </a:t>
            </a:r>
            <a:r>
              <a:rPr lang="ro-RO" sz="1400" dirty="0" err="1"/>
              <a:t>populaţie</a:t>
            </a:r>
            <a:r>
              <a:rPr lang="ro-RO" sz="1400" dirty="0"/>
              <a:t> în vederea </a:t>
            </a:r>
            <a:r>
              <a:rPr lang="ro-RO" sz="1400" dirty="0" err="1"/>
              <a:t>conştientizării</a:t>
            </a:r>
            <a:r>
              <a:rPr lang="ro-RO" sz="1400" dirty="0"/>
              <a:t> acestora privind riscurile </a:t>
            </a:r>
            <a:r>
              <a:rPr lang="ro-RO" sz="1400" dirty="0" err="1"/>
              <a:t>apariţiei</a:t>
            </a:r>
            <a:r>
              <a:rPr lang="ro-RO" sz="1400" dirty="0"/>
              <a:t> unor focare de boli la animale.</a:t>
            </a:r>
          </a:p>
          <a:p>
            <a:pPr lvl="0" algn="just"/>
            <a:r>
              <a:rPr lang="ro-RO" sz="1400" dirty="0"/>
              <a:t>controlul </a:t>
            </a:r>
            <a:r>
              <a:rPr lang="ro-RO" sz="1400" dirty="0" err="1"/>
              <a:t>activităţii</a:t>
            </a:r>
            <a:r>
              <a:rPr lang="ro-RO" sz="1400" dirty="0"/>
              <a:t> de identificare </a:t>
            </a:r>
            <a:r>
              <a:rPr lang="ro-RO" sz="1400" dirty="0" err="1"/>
              <a:t>şi</a:t>
            </a:r>
            <a:r>
              <a:rPr lang="ro-RO" sz="1400" dirty="0"/>
              <a:t> înregistrare a efectivelor de animale din specia bovină, ovină </a:t>
            </a:r>
            <a:r>
              <a:rPr lang="ro-RO" sz="1400" dirty="0" err="1"/>
              <a:t>şi</a:t>
            </a:r>
            <a:r>
              <a:rPr lang="ro-RO" sz="1400" dirty="0"/>
              <a:t>  caprină, porcină</a:t>
            </a:r>
          </a:p>
          <a:p>
            <a:pPr lvl="0" algn="just"/>
            <a:r>
              <a:rPr lang="ro-RO" sz="1400" dirty="0"/>
              <a:t>controlul </a:t>
            </a:r>
            <a:r>
              <a:rPr lang="ro-RO" sz="1400" dirty="0" err="1"/>
              <a:t>circulaţiei</a:t>
            </a:r>
            <a:r>
              <a:rPr lang="ro-RO" sz="1400" dirty="0"/>
              <a:t> medicamentelor </a:t>
            </a:r>
            <a:r>
              <a:rPr lang="ro-RO" sz="1400" dirty="0" err="1"/>
              <a:t>şi</a:t>
            </a:r>
            <a:r>
              <a:rPr lang="ro-RO" sz="1400" dirty="0"/>
              <a:t> produselor biologice de uz veterinar</a:t>
            </a:r>
          </a:p>
          <a:p>
            <a:pPr marL="0" indent="0" algn="just">
              <a:buNone/>
            </a:pPr>
            <a:r>
              <a:rPr lang="ro-RO" sz="1400" dirty="0"/>
              <a:t>Întreaga activitate </a:t>
            </a:r>
            <a:r>
              <a:rPr lang="ro-RO" sz="1400" dirty="0" err="1"/>
              <a:t>desfăşurată</a:t>
            </a:r>
            <a:r>
              <a:rPr lang="ro-RO" sz="1400" dirty="0"/>
              <a:t> a avut ca principal obiectiv supravegherea </a:t>
            </a:r>
            <a:r>
              <a:rPr lang="ro-RO" sz="1400" dirty="0" err="1"/>
              <a:t>şi</a:t>
            </a:r>
            <a:r>
              <a:rPr lang="ro-RO" sz="1400" dirty="0"/>
              <a:t> </a:t>
            </a:r>
            <a:r>
              <a:rPr lang="ro-RO" sz="1400" dirty="0" err="1"/>
              <a:t>menţinerea</a:t>
            </a:r>
            <a:r>
              <a:rPr lang="ro-RO" sz="1400" dirty="0"/>
              <a:t> stării de sănătate a animalelor de pe raza </a:t>
            </a:r>
            <a:r>
              <a:rPr lang="ro-RO" sz="1400" dirty="0" err="1"/>
              <a:t>judeţului</a:t>
            </a:r>
            <a:r>
              <a:rPr lang="ro-RO" sz="1400" dirty="0"/>
              <a:t> Satu Mare.</a:t>
            </a:r>
          </a:p>
        </p:txBody>
      </p:sp>
    </p:spTree>
    <p:extLst>
      <p:ext uri="{BB962C8B-B14F-4D97-AF65-F5344CB8AC3E}">
        <p14:creationId xmlns:p14="http://schemas.microsoft.com/office/powerpoint/2010/main" xmlns="" val="1924118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ă">
  <a:themeElements>
    <a:clrScheme name="Paralaxă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ă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ă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Paralaxă</Template>
  <TotalTime>322</TotalTime>
  <Words>3190</Words>
  <Application>Microsoft Office PowerPoint</Application>
  <PresentationFormat>On-screen Show (4:3)</PresentationFormat>
  <Paragraphs>528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Paralaxă</vt:lpstr>
      <vt:lpstr>DSVSA Satu Mare</vt:lpstr>
      <vt:lpstr>Direcţia Sanitară Veterinară şi pentru Siguranţa Alimentelor - cadrul normativ, strategic şi instituţional</vt:lpstr>
      <vt:lpstr>Direcţia Sanitară Veterinară şi pentru Siguranţa Alimentelor - cadrul normativ, strategic şi instituţional</vt:lpstr>
      <vt:lpstr>Direcţia Sanitară Veterinară şi pentru Siguranţa Alimentelor - cadrul normativ, strategic şi instituţional</vt:lpstr>
      <vt:lpstr>Organizarea şi funcţionarea DSVSA</vt:lpstr>
      <vt:lpstr>În anul 2018 structura organizatorică a DSVSA Satu Mare a fost următoarea</vt:lpstr>
      <vt:lpstr>Activitatea  DSVSA Satu Mare</vt:lpstr>
      <vt:lpstr>Serviciul Control Oficial Sănătatea Animalelor</vt:lpstr>
      <vt:lpstr>Serviciul Control Oficial Sănătatea Animalelor</vt:lpstr>
      <vt:lpstr>Serviciul Control Oficial Sănătatea Animalelor</vt:lpstr>
      <vt:lpstr>Realizare plan cifric 2018</vt:lpstr>
      <vt:lpstr>Realizare plan cifric 2018</vt:lpstr>
      <vt:lpstr>Realizare plan cifric 2018</vt:lpstr>
      <vt:lpstr>Realizare plan cifric 2018</vt:lpstr>
      <vt:lpstr>Realizare plan cifric 2018</vt:lpstr>
      <vt:lpstr>Realizare plan cifric 2018</vt:lpstr>
      <vt:lpstr>Realizare plan cifric 2018</vt:lpstr>
      <vt:lpstr>Realizare plan cifric 2018</vt:lpstr>
      <vt:lpstr>Serviciul Control Oficial Siguranţa Alimentelor</vt:lpstr>
      <vt:lpstr>Serviciul Control Oficial Siguranţa Alimentelor</vt:lpstr>
      <vt:lpstr>Serviciul Control Oficial Siguranţa Alimentelor</vt:lpstr>
      <vt:lpstr>Serviciul Control Oficial Siguranţa Alimentelor</vt:lpstr>
      <vt:lpstr>Serviciul Control Oficial Siguranţa Alimentelor</vt:lpstr>
      <vt:lpstr>Serviciul Control Oficial Siguranţa Alimentelor</vt:lpstr>
      <vt:lpstr>Serviciul Laborator</vt:lpstr>
      <vt:lpstr>Slide 26</vt:lpstr>
      <vt:lpstr>Propuneri pentru dezvoltarea și îmbunătătirea activității</vt:lpstr>
      <vt:lpstr>Slide 28</vt:lpstr>
      <vt:lpstr>Slide 29</vt:lpstr>
      <vt:lpstr>Relația DSVSA cu cetățenii</vt:lpstr>
      <vt:lpstr>Relația DSVSA cu cetățenii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DSVSA Satu Mare</dc:title>
  <dc:creator>Marcel Gulias</dc:creator>
  <cp:lastModifiedBy>Mihaela Petric</cp:lastModifiedBy>
  <cp:revision>40</cp:revision>
  <dcterms:created xsi:type="dcterms:W3CDTF">2018-02-26T13:21:33Z</dcterms:created>
  <dcterms:modified xsi:type="dcterms:W3CDTF">2019-05-30T10:11:06Z</dcterms:modified>
</cp:coreProperties>
</file>