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4.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5.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6.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7.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8.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9.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20.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21.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22.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23.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6.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57" r:id="rId3"/>
    <p:sldId id="258" r:id="rId4"/>
    <p:sldId id="260" r:id="rId5"/>
    <p:sldId id="264" r:id="rId6"/>
    <p:sldId id="262" r:id="rId7"/>
    <p:sldId id="261" r:id="rId8"/>
    <p:sldId id="280" r:id="rId9"/>
    <p:sldId id="263" r:id="rId10"/>
    <p:sldId id="266" r:id="rId11"/>
    <p:sldId id="281" r:id="rId12"/>
    <p:sldId id="282" r:id="rId13"/>
    <p:sldId id="267" r:id="rId14"/>
    <p:sldId id="268" r:id="rId15"/>
    <p:sldId id="270" r:id="rId16"/>
    <p:sldId id="271" r:id="rId17"/>
    <p:sldId id="272" r:id="rId18"/>
    <p:sldId id="269" r:id="rId19"/>
    <p:sldId id="273" r:id="rId20"/>
    <p:sldId id="283" r:id="rId21"/>
    <p:sldId id="284" r:id="rId22"/>
    <p:sldId id="274" r:id="rId23"/>
    <p:sldId id="275" r:id="rId24"/>
    <p:sldId id="285" r:id="rId25"/>
    <p:sldId id="278" r:id="rId26"/>
    <p:sldId id="277" r:id="rId27"/>
    <p:sldId id="286" r:id="rId28"/>
    <p:sldId id="289" r:id="rId29"/>
    <p:sldId id="28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CF81"/>
    <a:srgbClr val="FFE07D"/>
    <a:srgbClr val="CFDE06"/>
    <a:srgbClr val="CCFF33"/>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361" autoAdjust="0"/>
    <p:restoredTop sz="94660"/>
  </p:normalViewPr>
  <p:slideViewPr>
    <p:cSldViewPr>
      <p:cViewPr varScale="1">
        <p:scale>
          <a:sx n="118" d="100"/>
          <a:sy n="118" d="100"/>
        </p:scale>
        <p:origin x="1397"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Registru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User\Dropbox\Grafice.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User\Dropbox\Grafice.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User\Dropbox\Grafice.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User\Dropbox\Grafice.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User\Dropbox\Grafice.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User\Dropbox\Grafice.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User\Dropbox\Grafice.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User\Dropbox\Grafice.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User\Dropbox\Grafice.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User\Dropbox\Grafice.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Registru1"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User\Dropbox\Grafice.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User\Dropbox\Grafice.xlsx" TargetMode="External"/><Relationship Id="rId2" Type="http://schemas.microsoft.com/office/2011/relationships/chartColorStyle" Target="colors21.xml"/><Relationship Id="rId1" Type="http://schemas.microsoft.com/office/2011/relationships/chartStyle" Target="style21.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Registru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User\Dropbox\Grafice.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User\Dropbox\Grafice.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User\Dropbox\Grafice.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User\Dropbox\Grafice.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Foaie3!$D$12</c:f>
              <c:strCache>
                <c:ptCount val="1"/>
                <c:pt idx="0">
                  <c:v>Suprafata fondului forestier al judetului Satu Mare</c:v>
                </c:pt>
              </c:strCache>
            </c:strRef>
          </c:tx>
          <c:explosion val="1"/>
          <c:dPt>
            <c:idx val="0"/>
            <c:bubble3D val="0"/>
            <c:spPr>
              <a:solidFill>
                <a:schemeClr val="accent5">
                  <a:lumMod val="60000"/>
                  <a:lumOff val="40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219D-4B7C-9FAC-DF6E1289DA2E}"/>
              </c:ext>
            </c:extLst>
          </c:dPt>
          <c:dPt>
            <c:idx val="1"/>
            <c:bubble3D val="0"/>
            <c:spPr>
              <a:solidFill>
                <a:srgbClr val="FFE07D"/>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219D-4B7C-9FAC-DF6E1289DA2E}"/>
              </c:ext>
            </c:extLst>
          </c:dPt>
          <c:dLbls>
            <c:dLbl>
              <c:idx val="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accent5">
                          <a:lumMod val="50000"/>
                        </a:schemeClr>
                      </a:solidFill>
                      <a:latin typeface="+mn-lt"/>
                      <a:ea typeface="+mn-ea"/>
                      <a:cs typeface="+mn-cs"/>
                    </a:defRPr>
                  </a:pPr>
                  <a:endParaRPr lang="ro-RO"/>
                </a:p>
              </c:txPr>
              <c:dLblPos val="inEnd"/>
              <c:showLegendKey val="0"/>
              <c:showVal val="0"/>
              <c:showCatName val="1"/>
              <c:showSerName val="0"/>
              <c:showPercent val="1"/>
              <c:showBubbleSize val="0"/>
              <c:extLst>
                <c:ext xmlns:c15="http://schemas.microsoft.com/office/drawing/2012/chart" uri="{CE6537A1-D6FC-4f65-9D91-7224C49458BB}">
                  <c15:layout>
                    <c:manualLayout>
                      <c:w val="0.20402154862611638"/>
                      <c:h val="0.18456506769857664"/>
                    </c:manualLayout>
                  </c15:layout>
                </c:ext>
                <c:ext xmlns:c16="http://schemas.microsoft.com/office/drawing/2014/chart" uri="{C3380CC4-5D6E-409C-BE32-E72D297353CC}">
                  <c16:uniqueId val="{00000001-219D-4B7C-9FAC-DF6E1289DA2E}"/>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5">
                        <a:lumMod val="50000"/>
                      </a:schemeClr>
                    </a:solidFill>
                    <a:latin typeface="+mn-lt"/>
                    <a:ea typeface="+mn-ea"/>
                    <a:cs typeface="+mn-cs"/>
                  </a:defRPr>
                </a:pPr>
                <a:endParaRPr lang="ro-RO"/>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Foaie3!$C$13:$C$14</c:f>
              <c:strCache>
                <c:ptCount val="2"/>
                <c:pt idx="0">
                  <c:v>Administrat de catre DS Satu Mare</c:v>
                </c:pt>
                <c:pt idx="1">
                  <c:v>Alti administratori sau neadministrat</c:v>
                </c:pt>
              </c:strCache>
            </c:strRef>
          </c:cat>
          <c:val>
            <c:numRef>
              <c:f>Foaie3!$D$13:$D$14</c:f>
              <c:numCache>
                <c:formatCode>General</c:formatCode>
                <c:ptCount val="2"/>
                <c:pt idx="0">
                  <c:v>44065</c:v>
                </c:pt>
                <c:pt idx="1">
                  <c:v>22633</c:v>
                </c:pt>
              </c:numCache>
            </c:numRef>
          </c:val>
          <c:extLst>
            <c:ext xmlns:c16="http://schemas.microsoft.com/office/drawing/2014/chart" uri="{C3380CC4-5D6E-409C-BE32-E72D297353CC}">
              <c16:uniqueId val="{00000004-219D-4B7C-9FAC-DF6E1289DA2E}"/>
            </c:ext>
          </c:extLst>
        </c:ser>
        <c:dLbls>
          <c:dLblPos val="inEnd"/>
          <c:showLegendKey val="0"/>
          <c:showVal val="0"/>
          <c:showCatName val="1"/>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ro-RO"/>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'Foaie5 (2)'!$C$4</c:f>
              <c:strCache>
                <c:ptCount val="1"/>
                <c:pt idx="0">
                  <c:v>Program</c:v>
                </c:pt>
              </c:strCache>
            </c:strRef>
          </c:tx>
          <c:spPr>
            <a:solidFill>
              <a:srgbClr val="FFE07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'Foaie5 (2)'!$B$5:$B$9</c:f>
              <c:strCache>
                <c:ptCount val="5"/>
                <c:pt idx="0">
                  <c:v>OS Borlesti</c:v>
                </c:pt>
                <c:pt idx="1">
                  <c:v>Os Livada</c:v>
                </c:pt>
                <c:pt idx="2">
                  <c:v>OS Negresti</c:v>
                </c:pt>
                <c:pt idx="3">
                  <c:v>OS Satu Mare</c:v>
                </c:pt>
                <c:pt idx="4">
                  <c:v>OS Tasnad</c:v>
                </c:pt>
              </c:strCache>
            </c:strRef>
          </c:cat>
          <c:val>
            <c:numRef>
              <c:f>'Foaie5 (2)'!$C$5:$C$9</c:f>
              <c:numCache>
                <c:formatCode>General</c:formatCode>
                <c:ptCount val="5"/>
                <c:pt idx="0">
                  <c:v>58</c:v>
                </c:pt>
                <c:pt idx="1">
                  <c:v>4</c:v>
                </c:pt>
                <c:pt idx="2">
                  <c:v>11</c:v>
                </c:pt>
                <c:pt idx="3">
                  <c:v>65</c:v>
                </c:pt>
                <c:pt idx="4">
                  <c:v>51</c:v>
                </c:pt>
              </c:numCache>
            </c:numRef>
          </c:val>
          <c:extLst>
            <c:ext xmlns:c16="http://schemas.microsoft.com/office/drawing/2014/chart" uri="{C3380CC4-5D6E-409C-BE32-E72D297353CC}">
              <c16:uniqueId val="{00000000-BE23-4F51-844D-8FB77679FFE0}"/>
            </c:ext>
          </c:extLst>
        </c:ser>
        <c:ser>
          <c:idx val="1"/>
          <c:order val="1"/>
          <c:tx>
            <c:strRef>
              <c:f>'Foaie5 (2)'!$D$4</c:f>
              <c:strCache>
                <c:ptCount val="1"/>
                <c:pt idx="0">
                  <c:v>Realizări</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'Foaie5 (2)'!$B$5:$B$9</c:f>
              <c:strCache>
                <c:ptCount val="5"/>
                <c:pt idx="0">
                  <c:v>OS Borlesti</c:v>
                </c:pt>
                <c:pt idx="1">
                  <c:v>Os Livada</c:v>
                </c:pt>
                <c:pt idx="2">
                  <c:v>OS Negresti</c:v>
                </c:pt>
                <c:pt idx="3">
                  <c:v>OS Satu Mare</c:v>
                </c:pt>
                <c:pt idx="4">
                  <c:v>OS Tasnad</c:v>
                </c:pt>
              </c:strCache>
            </c:strRef>
          </c:cat>
          <c:val>
            <c:numRef>
              <c:f>'Foaie5 (2)'!$D$5:$D$9</c:f>
              <c:numCache>
                <c:formatCode>General</c:formatCode>
                <c:ptCount val="5"/>
                <c:pt idx="0">
                  <c:v>63</c:v>
                </c:pt>
                <c:pt idx="1">
                  <c:v>4</c:v>
                </c:pt>
                <c:pt idx="2">
                  <c:v>11</c:v>
                </c:pt>
                <c:pt idx="3">
                  <c:v>65</c:v>
                </c:pt>
                <c:pt idx="4">
                  <c:v>51</c:v>
                </c:pt>
              </c:numCache>
            </c:numRef>
          </c:val>
          <c:extLst>
            <c:ext xmlns:c16="http://schemas.microsoft.com/office/drawing/2014/chart" uri="{C3380CC4-5D6E-409C-BE32-E72D297353CC}">
              <c16:uniqueId val="{00000001-BE23-4F51-844D-8FB77679FFE0}"/>
            </c:ext>
          </c:extLst>
        </c:ser>
        <c:dLbls>
          <c:showLegendKey val="0"/>
          <c:showVal val="0"/>
          <c:showCatName val="0"/>
          <c:showSerName val="0"/>
          <c:showPercent val="0"/>
          <c:showBubbleSize val="0"/>
        </c:dLbls>
        <c:gapWidth val="267"/>
        <c:overlap val="-43"/>
        <c:axId val="475615680"/>
        <c:axId val="475613384"/>
      </c:barChart>
      <c:catAx>
        <c:axId val="475615680"/>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ro-RO"/>
          </a:p>
        </c:txPr>
        <c:crossAx val="475613384"/>
        <c:crosses val="autoZero"/>
        <c:auto val="1"/>
        <c:lblAlgn val="ctr"/>
        <c:lblOffset val="100"/>
        <c:noMultiLvlLbl val="0"/>
      </c:catAx>
      <c:valAx>
        <c:axId val="475613384"/>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crossAx val="475615680"/>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ro-RO"/>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'Foaie5 (4)'!$C$4</c:f>
              <c:strCache>
                <c:ptCount val="1"/>
                <c:pt idx="0">
                  <c:v>Program</c:v>
                </c:pt>
              </c:strCache>
            </c:strRef>
          </c:tx>
          <c:spPr>
            <a:solidFill>
              <a:srgbClr val="FFE07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'Foaie5 (4)'!$B$5:$B$9</c:f>
              <c:strCache>
                <c:ptCount val="5"/>
                <c:pt idx="0">
                  <c:v>OS Borlesti</c:v>
                </c:pt>
                <c:pt idx="1">
                  <c:v>Os Livada</c:v>
                </c:pt>
                <c:pt idx="2">
                  <c:v>OS Negresti</c:v>
                </c:pt>
                <c:pt idx="3">
                  <c:v>OS Satu Mare</c:v>
                </c:pt>
                <c:pt idx="4">
                  <c:v>OS Tasnad</c:v>
                </c:pt>
              </c:strCache>
            </c:strRef>
          </c:cat>
          <c:val>
            <c:numRef>
              <c:f>'Foaie5 (4)'!$C$5:$C$9</c:f>
              <c:numCache>
                <c:formatCode>General</c:formatCode>
                <c:ptCount val="5"/>
                <c:pt idx="0">
                  <c:v>200</c:v>
                </c:pt>
                <c:pt idx="1">
                  <c:v>65</c:v>
                </c:pt>
                <c:pt idx="2">
                  <c:v>38</c:v>
                </c:pt>
                <c:pt idx="3">
                  <c:v>210</c:v>
                </c:pt>
                <c:pt idx="4">
                  <c:v>147</c:v>
                </c:pt>
              </c:numCache>
            </c:numRef>
          </c:val>
          <c:extLst>
            <c:ext xmlns:c16="http://schemas.microsoft.com/office/drawing/2014/chart" uri="{C3380CC4-5D6E-409C-BE32-E72D297353CC}">
              <c16:uniqueId val="{00000000-BE9A-42E5-8DFA-3F5AC19C44C6}"/>
            </c:ext>
          </c:extLst>
        </c:ser>
        <c:ser>
          <c:idx val="1"/>
          <c:order val="1"/>
          <c:tx>
            <c:strRef>
              <c:f>'Foaie5 (4)'!$D$4</c:f>
              <c:strCache>
                <c:ptCount val="1"/>
                <c:pt idx="0">
                  <c:v>Realizări</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'Foaie5 (4)'!$B$5:$B$9</c:f>
              <c:strCache>
                <c:ptCount val="5"/>
                <c:pt idx="0">
                  <c:v>OS Borlesti</c:v>
                </c:pt>
                <c:pt idx="1">
                  <c:v>Os Livada</c:v>
                </c:pt>
                <c:pt idx="2">
                  <c:v>OS Negresti</c:v>
                </c:pt>
                <c:pt idx="3">
                  <c:v>OS Satu Mare</c:v>
                </c:pt>
                <c:pt idx="4">
                  <c:v>OS Tasnad</c:v>
                </c:pt>
              </c:strCache>
            </c:strRef>
          </c:cat>
          <c:val>
            <c:numRef>
              <c:f>'Foaie5 (4)'!$D$5:$D$9</c:f>
              <c:numCache>
                <c:formatCode>General</c:formatCode>
                <c:ptCount val="5"/>
                <c:pt idx="0">
                  <c:v>227</c:v>
                </c:pt>
                <c:pt idx="1">
                  <c:v>96</c:v>
                </c:pt>
                <c:pt idx="2">
                  <c:v>50</c:v>
                </c:pt>
                <c:pt idx="3">
                  <c:v>216</c:v>
                </c:pt>
                <c:pt idx="4">
                  <c:v>147</c:v>
                </c:pt>
              </c:numCache>
            </c:numRef>
          </c:val>
          <c:extLst>
            <c:ext xmlns:c16="http://schemas.microsoft.com/office/drawing/2014/chart" uri="{C3380CC4-5D6E-409C-BE32-E72D297353CC}">
              <c16:uniqueId val="{00000001-BE9A-42E5-8DFA-3F5AC19C44C6}"/>
            </c:ext>
          </c:extLst>
        </c:ser>
        <c:dLbls>
          <c:dLblPos val="inEnd"/>
          <c:showLegendKey val="0"/>
          <c:showVal val="1"/>
          <c:showCatName val="0"/>
          <c:showSerName val="0"/>
          <c:showPercent val="0"/>
          <c:showBubbleSize val="0"/>
        </c:dLbls>
        <c:gapWidth val="267"/>
        <c:overlap val="-43"/>
        <c:axId val="475615680"/>
        <c:axId val="475613384"/>
      </c:barChart>
      <c:catAx>
        <c:axId val="475615680"/>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ro-RO"/>
          </a:p>
        </c:txPr>
        <c:crossAx val="475613384"/>
        <c:crosses val="autoZero"/>
        <c:auto val="1"/>
        <c:lblAlgn val="ctr"/>
        <c:lblOffset val="100"/>
        <c:noMultiLvlLbl val="0"/>
      </c:catAx>
      <c:valAx>
        <c:axId val="475613384"/>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crossAx val="475615680"/>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ro-RO"/>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168496152860924E-2"/>
          <c:y val="0.21911351413628938"/>
          <c:w val="0.90162458608243889"/>
          <c:h val="0.69909901137981434"/>
        </c:manualLayout>
      </c:layout>
      <c:barChart>
        <c:barDir val="col"/>
        <c:grouping val="stacked"/>
        <c:varyColors val="0"/>
        <c:ser>
          <c:idx val="0"/>
          <c:order val="0"/>
          <c:tx>
            <c:strRef>
              <c:f>Puieti!$C$4</c:f>
              <c:strCache>
                <c:ptCount val="1"/>
                <c:pt idx="0">
                  <c:v>Rasinoase</c:v>
                </c:pt>
              </c:strCache>
            </c:strRef>
          </c:tx>
          <c:spPr>
            <a:solidFill>
              <a:schemeClr val="accent5">
                <a:lumMod val="50000"/>
              </a:schemeClr>
            </a:solidFill>
            <a:ln>
              <a:noFill/>
            </a:ln>
            <a:effectLst/>
          </c:spPr>
          <c:invertIfNegative val="0"/>
          <c:dLbls>
            <c:spPr>
              <a:solidFill>
                <a:srgbClr val="FFFF00"/>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Puieti!$B$5:$B$9</c:f>
              <c:numCache>
                <c:formatCode>General</c:formatCode>
                <c:ptCount val="5"/>
                <c:pt idx="0">
                  <c:v>2016</c:v>
                </c:pt>
                <c:pt idx="1">
                  <c:v>2017</c:v>
                </c:pt>
                <c:pt idx="2">
                  <c:v>2018</c:v>
                </c:pt>
                <c:pt idx="3">
                  <c:v>2019</c:v>
                </c:pt>
                <c:pt idx="4">
                  <c:v>2020</c:v>
                </c:pt>
              </c:numCache>
            </c:numRef>
          </c:cat>
          <c:val>
            <c:numRef>
              <c:f>Puieti!$C$5:$C$9</c:f>
              <c:numCache>
                <c:formatCode>General</c:formatCode>
                <c:ptCount val="5"/>
                <c:pt idx="0" formatCode="0.0">
                  <c:v>6.5</c:v>
                </c:pt>
                <c:pt idx="1">
                  <c:v>7</c:v>
                </c:pt>
                <c:pt idx="2">
                  <c:v>5</c:v>
                </c:pt>
                <c:pt idx="3">
                  <c:v>0</c:v>
                </c:pt>
                <c:pt idx="4">
                  <c:v>7</c:v>
                </c:pt>
              </c:numCache>
            </c:numRef>
          </c:val>
          <c:extLst>
            <c:ext xmlns:c16="http://schemas.microsoft.com/office/drawing/2014/chart" uri="{C3380CC4-5D6E-409C-BE32-E72D297353CC}">
              <c16:uniqueId val="{00000000-6A64-456C-8CCC-87C0F5522AC7}"/>
            </c:ext>
          </c:extLst>
        </c:ser>
        <c:ser>
          <c:idx val="1"/>
          <c:order val="1"/>
          <c:tx>
            <c:strRef>
              <c:f>Puieti!$D$4</c:f>
              <c:strCache>
                <c:ptCount val="1"/>
                <c:pt idx="0">
                  <c:v>Foioase</c:v>
                </c:pt>
              </c:strCache>
            </c:strRef>
          </c:tx>
          <c:spPr>
            <a:solidFill>
              <a:srgbClr val="92D050"/>
            </a:solidFill>
            <a:ln>
              <a:noFill/>
            </a:ln>
            <a:effectLst/>
          </c:spPr>
          <c:invertIfNegative val="0"/>
          <c:dLbls>
            <c:dLbl>
              <c:idx val="0"/>
              <c:layout>
                <c:manualLayout>
                  <c:x val="0"/>
                  <c:y val="-1.95965880334285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A64-456C-8CCC-87C0F5522AC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Puieti!$B$5:$B$9</c:f>
              <c:numCache>
                <c:formatCode>General</c:formatCode>
                <c:ptCount val="5"/>
                <c:pt idx="0">
                  <c:v>2016</c:v>
                </c:pt>
                <c:pt idx="1">
                  <c:v>2017</c:v>
                </c:pt>
                <c:pt idx="2">
                  <c:v>2018</c:v>
                </c:pt>
                <c:pt idx="3">
                  <c:v>2019</c:v>
                </c:pt>
                <c:pt idx="4">
                  <c:v>2020</c:v>
                </c:pt>
              </c:numCache>
            </c:numRef>
          </c:cat>
          <c:val>
            <c:numRef>
              <c:f>Puieti!$D$5:$D$9</c:f>
              <c:numCache>
                <c:formatCode>General</c:formatCode>
                <c:ptCount val="5"/>
                <c:pt idx="0">
                  <c:v>32.5</c:v>
                </c:pt>
                <c:pt idx="1">
                  <c:v>157.1</c:v>
                </c:pt>
                <c:pt idx="2">
                  <c:v>116</c:v>
                </c:pt>
                <c:pt idx="3">
                  <c:v>182.8</c:v>
                </c:pt>
                <c:pt idx="4">
                  <c:v>235</c:v>
                </c:pt>
              </c:numCache>
            </c:numRef>
          </c:val>
          <c:extLst>
            <c:ext xmlns:c16="http://schemas.microsoft.com/office/drawing/2014/chart" uri="{C3380CC4-5D6E-409C-BE32-E72D297353CC}">
              <c16:uniqueId val="{00000001-6A64-456C-8CCC-87C0F5522AC7}"/>
            </c:ext>
          </c:extLst>
        </c:ser>
        <c:dLbls>
          <c:showLegendKey val="0"/>
          <c:showVal val="0"/>
          <c:showCatName val="0"/>
          <c:showSerName val="0"/>
          <c:showPercent val="0"/>
          <c:showBubbleSize val="0"/>
        </c:dLbls>
        <c:gapWidth val="150"/>
        <c:overlap val="100"/>
        <c:axId val="361749048"/>
        <c:axId val="361749704"/>
      </c:barChart>
      <c:catAx>
        <c:axId val="36174904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ro-RO"/>
          </a:p>
        </c:txPr>
        <c:crossAx val="361749704"/>
        <c:crosses val="autoZero"/>
        <c:auto val="1"/>
        <c:lblAlgn val="ctr"/>
        <c:lblOffset val="100"/>
        <c:noMultiLvlLbl val="0"/>
      </c:catAx>
      <c:valAx>
        <c:axId val="361749704"/>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crossAx val="361749048"/>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ro-RO"/>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616884319250723E-2"/>
          <c:y val="8.7156152100658246E-2"/>
          <c:w val="0.8951185979027847"/>
          <c:h val="0.71960571144916219"/>
        </c:manualLayout>
      </c:layout>
      <c:barChart>
        <c:barDir val="col"/>
        <c:grouping val="stacked"/>
        <c:varyColors val="0"/>
        <c:ser>
          <c:idx val="0"/>
          <c:order val="0"/>
          <c:tx>
            <c:strRef>
              <c:f>Sheet7!$A$6</c:f>
              <c:strCache>
                <c:ptCount val="1"/>
                <c:pt idx="0">
                  <c:v>Borlesti</c:v>
                </c:pt>
              </c:strCache>
            </c:strRef>
          </c:tx>
          <c:spPr>
            <a:solidFill>
              <a:schemeClr val="accent5">
                <a:lumMod val="50000"/>
              </a:schemeClr>
            </a:solidFill>
            <a:ln>
              <a:solidFill>
                <a:schemeClr val="accent5">
                  <a:lumMod val="75000"/>
                </a:schemeClr>
              </a:solidFill>
            </a:ln>
            <a:effectLst/>
          </c:spPr>
          <c:invertIfNegative val="0"/>
          <c:cat>
            <c:multiLvlStrRef>
              <c:f>Sheet7!$B$4:$K$5</c:f>
              <c:multiLvlStrCache>
                <c:ptCount val="10"/>
                <c:lvl>
                  <c:pt idx="0">
                    <c:v>Stat</c:v>
                  </c:pt>
                  <c:pt idx="1">
                    <c:v>Altii</c:v>
                  </c:pt>
                  <c:pt idx="2">
                    <c:v>Stat</c:v>
                  </c:pt>
                  <c:pt idx="3">
                    <c:v>Altii</c:v>
                  </c:pt>
                  <c:pt idx="4">
                    <c:v>Stat</c:v>
                  </c:pt>
                  <c:pt idx="5">
                    <c:v>Altii</c:v>
                  </c:pt>
                  <c:pt idx="6">
                    <c:v>Stat</c:v>
                  </c:pt>
                  <c:pt idx="7">
                    <c:v>Altii</c:v>
                  </c:pt>
                  <c:pt idx="8">
                    <c:v>Stat</c:v>
                  </c:pt>
                  <c:pt idx="9">
                    <c:v>Altii</c:v>
                  </c:pt>
                </c:lvl>
                <c:lvl>
                  <c:pt idx="0">
                    <c:v>2016</c:v>
                  </c:pt>
                  <c:pt idx="2">
                    <c:v>2017</c:v>
                  </c:pt>
                  <c:pt idx="4">
                    <c:v>2018</c:v>
                  </c:pt>
                  <c:pt idx="6">
                    <c:v>2019</c:v>
                  </c:pt>
                  <c:pt idx="8">
                    <c:v>2020</c:v>
                  </c:pt>
                </c:lvl>
              </c:multiLvlStrCache>
            </c:multiLvlStrRef>
          </c:cat>
          <c:val>
            <c:numRef>
              <c:f>Sheet7!$B$6:$K$6</c:f>
              <c:numCache>
                <c:formatCode>General</c:formatCode>
                <c:ptCount val="10"/>
                <c:pt idx="0">
                  <c:v>44</c:v>
                </c:pt>
                <c:pt idx="1">
                  <c:v>2</c:v>
                </c:pt>
                <c:pt idx="2">
                  <c:v>86</c:v>
                </c:pt>
                <c:pt idx="3">
                  <c:v>1</c:v>
                </c:pt>
                <c:pt idx="4">
                  <c:v>13</c:v>
                </c:pt>
                <c:pt idx="5">
                  <c:v>3</c:v>
                </c:pt>
                <c:pt idx="6">
                  <c:v>13</c:v>
                </c:pt>
                <c:pt idx="7">
                  <c:v>30</c:v>
                </c:pt>
                <c:pt idx="8">
                  <c:v>5</c:v>
                </c:pt>
                <c:pt idx="9">
                  <c:v>1</c:v>
                </c:pt>
              </c:numCache>
            </c:numRef>
          </c:val>
          <c:extLst>
            <c:ext xmlns:c16="http://schemas.microsoft.com/office/drawing/2014/chart" uri="{C3380CC4-5D6E-409C-BE32-E72D297353CC}">
              <c16:uniqueId val="{00000000-A724-4492-BFA4-1682574DE6E0}"/>
            </c:ext>
          </c:extLst>
        </c:ser>
        <c:ser>
          <c:idx val="1"/>
          <c:order val="1"/>
          <c:tx>
            <c:strRef>
              <c:f>Sheet7!$A$7</c:f>
              <c:strCache>
                <c:ptCount val="1"/>
                <c:pt idx="0">
                  <c:v>Livada</c:v>
                </c:pt>
              </c:strCache>
            </c:strRef>
          </c:tx>
          <c:spPr>
            <a:solidFill>
              <a:srgbClr val="CFDE06"/>
            </a:solidFill>
            <a:ln>
              <a:noFill/>
            </a:ln>
            <a:effectLst/>
          </c:spPr>
          <c:invertIfNegative val="0"/>
          <c:cat>
            <c:multiLvlStrRef>
              <c:f>Sheet7!$B$4:$K$5</c:f>
              <c:multiLvlStrCache>
                <c:ptCount val="10"/>
                <c:lvl>
                  <c:pt idx="0">
                    <c:v>Stat</c:v>
                  </c:pt>
                  <c:pt idx="1">
                    <c:v>Altii</c:v>
                  </c:pt>
                  <c:pt idx="2">
                    <c:v>Stat</c:v>
                  </c:pt>
                  <c:pt idx="3">
                    <c:v>Altii</c:v>
                  </c:pt>
                  <c:pt idx="4">
                    <c:v>Stat</c:v>
                  </c:pt>
                  <c:pt idx="5">
                    <c:v>Altii</c:v>
                  </c:pt>
                  <c:pt idx="6">
                    <c:v>Stat</c:v>
                  </c:pt>
                  <c:pt idx="7">
                    <c:v>Altii</c:v>
                  </c:pt>
                  <c:pt idx="8">
                    <c:v>Stat</c:v>
                  </c:pt>
                  <c:pt idx="9">
                    <c:v>Altii</c:v>
                  </c:pt>
                </c:lvl>
                <c:lvl>
                  <c:pt idx="0">
                    <c:v>2016</c:v>
                  </c:pt>
                  <c:pt idx="2">
                    <c:v>2017</c:v>
                  </c:pt>
                  <c:pt idx="4">
                    <c:v>2018</c:v>
                  </c:pt>
                  <c:pt idx="6">
                    <c:v>2019</c:v>
                  </c:pt>
                  <c:pt idx="8">
                    <c:v>2020</c:v>
                  </c:pt>
                </c:lvl>
              </c:multiLvlStrCache>
            </c:multiLvlStrRef>
          </c:cat>
          <c:val>
            <c:numRef>
              <c:f>Sheet7!$B$7:$K$7</c:f>
              <c:numCache>
                <c:formatCode>General</c:formatCode>
                <c:ptCount val="10"/>
                <c:pt idx="0">
                  <c:v>117</c:v>
                </c:pt>
                <c:pt idx="1">
                  <c:v>58</c:v>
                </c:pt>
                <c:pt idx="2">
                  <c:v>27</c:v>
                </c:pt>
                <c:pt idx="3">
                  <c:v>94</c:v>
                </c:pt>
                <c:pt idx="4">
                  <c:v>34</c:v>
                </c:pt>
                <c:pt idx="5">
                  <c:v>104</c:v>
                </c:pt>
                <c:pt idx="6">
                  <c:v>200</c:v>
                </c:pt>
                <c:pt idx="7">
                  <c:v>43</c:v>
                </c:pt>
                <c:pt idx="8">
                  <c:v>92</c:v>
                </c:pt>
                <c:pt idx="9">
                  <c:v>37</c:v>
                </c:pt>
              </c:numCache>
            </c:numRef>
          </c:val>
          <c:extLst>
            <c:ext xmlns:c16="http://schemas.microsoft.com/office/drawing/2014/chart" uri="{C3380CC4-5D6E-409C-BE32-E72D297353CC}">
              <c16:uniqueId val="{00000001-A724-4492-BFA4-1682574DE6E0}"/>
            </c:ext>
          </c:extLst>
        </c:ser>
        <c:ser>
          <c:idx val="2"/>
          <c:order val="2"/>
          <c:tx>
            <c:strRef>
              <c:f>Sheet7!$A$8</c:f>
              <c:strCache>
                <c:ptCount val="1"/>
                <c:pt idx="0">
                  <c:v>Negresti-Oas</c:v>
                </c:pt>
              </c:strCache>
            </c:strRef>
          </c:tx>
          <c:spPr>
            <a:solidFill>
              <a:schemeClr val="accent3"/>
            </a:solidFill>
            <a:ln>
              <a:noFill/>
            </a:ln>
            <a:effectLst/>
          </c:spPr>
          <c:invertIfNegative val="0"/>
          <c:cat>
            <c:multiLvlStrRef>
              <c:f>Sheet7!$B$4:$K$5</c:f>
              <c:multiLvlStrCache>
                <c:ptCount val="10"/>
                <c:lvl>
                  <c:pt idx="0">
                    <c:v>Stat</c:v>
                  </c:pt>
                  <c:pt idx="1">
                    <c:v>Altii</c:v>
                  </c:pt>
                  <c:pt idx="2">
                    <c:v>Stat</c:v>
                  </c:pt>
                  <c:pt idx="3">
                    <c:v>Altii</c:v>
                  </c:pt>
                  <c:pt idx="4">
                    <c:v>Stat</c:v>
                  </c:pt>
                  <c:pt idx="5">
                    <c:v>Altii</c:v>
                  </c:pt>
                  <c:pt idx="6">
                    <c:v>Stat</c:v>
                  </c:pt>
                  <c:pt idx="7">
                    <c:v>Altii</c:v>
                  </c:pt>
                  <c:pt idx="8">
                    <c:v>Stat</c:v>
                  </c:pt>
                  <c:pt idx="9">
                    <c:v>Altii</c:v>
                  </c:pt>
                </c:lvl>
                <c:lvl>
                  <c:pt idx="0">
                    <c:v>2016</c:v>
                  </c:pt>
                  <c:pt idx="2">
                    <c:v>2017</c:v>
                  </c:pt>
                  <c:pt idx="4">
                    <c:v>2018</c:v>
                  </c:pt>
                  <c:pt idx="6">
                    <c:v>2019</c:v>
                  </c:pt>
                  <c:pt idx="8">
                    <c:v>2020</c:v>
                  </c:pt>
                </c:lvl>
              </c:multiLvlStrCache>
            </c:multiLvlStrRef>
          </c:cat>
          <c:val>
            <c:numRef>
              <c:f>Sheet7!$B$8:$K$8</c:f>
              <c:numCache>
                <c:formatCode>General</c:formatCode>
                <c:ptCount val="10"/>
                <c:pt idx="0">
                  <c:v>34</c:v>
                </c:pt>
                <c:pt idx="1">
                  <c:v>30</c:v>
                </c:pt>
                <c:pt idx="2">
                  <c:v>73</c:v>
                </c:pt>
                <c:pt idx="3">
                  <c:v>34</c:v>
                </c:pt>
                <c:pt idx="4">
                  <c:v>36</c:v>
                </c:pt>
                <c:pt idx="5">
                  <c:v>16</c:v>
                </c:pt>
                <c:pt idx="6">
                  <c:v>13</c:v>
                </c:pt>
                <c:pt idx="7">
                  <c:v>24</c:v>
                </c:pt>
                <c:pt idx="8">
                  <c:v>14</c:v>
                </c:pt>
                <c:pt idx="9">
                  <c:v>1</c:v>
                </c:pt>
              </c:numCache>
            </c:numRef>
          </c:val>
          <c:extLst>
            <c:ext xmlns:c16="http://schemas.microsoft.com/office/drawing/2014/chart" uri="{C3380CC4-5D6E-409C-BE32-E72D297353CC}">
              <c16:uniqueId val="{00000002-A724-4492-BFA4-1682574DE6E0}"/>
            </c:ext>
          </c:extLst>
        </c:ser>
        <c:ser>
          <c:idx val="3"/>
          <c:order val="3"/>
          <c:tx>
            <c:strRef>
              <c:f>Sheet7!$A$9</c:f>
              <c:strCache>
                <c:ptCount val="1"/>
                <c:pt idx="0">
                  <c:v>Satu Mare</c:v>
                </c:pt>
              </c:strCache>
            </c:strRef>
          </c:tx>
          <c:spPr>
            <a:solidFill>
              <a:srgbClr val="FFE07D"/>
            </a:solidFill>
            <a:ln>
              <a:noFill/>
            </a:ln>
            <a:effectLst/>
          </c:spPr>
          <c:invertIfNegative val="0"/>
          <c:cat>
            <c:multiLvlStrRef>
              <c:f>Sheet7!$B$4:$K$5</c:f>
              <c:multiLvlStrCache>
                <c:ptCount val="10"/>
                <c:lvl>
                  <c:pt idx="0">
                    <c:v>Stat</c:v>
                  </c:pt>
                  <c:pt idx="1">
                    <c:v>Altii</c:v>
                  </c:pt>
                  <c:pt idx="2">
                    <c:v>Stat</c:v>
                  </c:pt>
                  <c:pt idx="3">
                    <c:v>Altii</c:v>
                  </c:pt>
                  <c:pt idx="4">
                    <c:v>Stat</c:v>
                  </c:pt>
                  <c:pt idx="5">
                    <c:v>Altii</c:v>
                  </c:pt>
                  <c:pt idx="6">
                    <c:v>Stat</c:v>
                  </c:pt>
                  <c:pt idx="7">
                    <c:v>Altii</c:v>
                  </c:pt>
                  <c:pt idx="8">
                    <c:v>Stat</c:v>
                  </c:pt>
                  <c:pt idx="9">
                    <c:v>Altii</c:v>
                  </c:pt>
                </c:lvl>
                <c:lvl>
                  <c:pt idx="0">
                    <c:v>2016</c:v>
                  </c:pt>
                  <c:pt idx="2">
                    <c:v>2017</c:v>
                  </c:pt>
                  <c:pt idx="4">
                    <c:v>2018</c:v>
                  </c:pt>
                  <c:pt idx="6">
                    <c:v>2019</c:v>
                  </c:pt>
                  <c:pt idx="8">
                    <c:v>2020</c:v>
                  </c:pt>
                </c:lvl>
              </c:multiLvlStrCache>
            </c:multiLvlStrRef>
          </c:cat>
          <c:val>
            <c:numRef>
              <c:f>Sheet7!$B$9:$K$9</c:f>
              <c:numCache>
                <c:formatCode>General</c:formatCode>
                <c:ptCount val="10"/>
                <c:pt idx="0">
                  <c:v>114</c:v>
                </c:pt>
                <c:pt idx="1">
                  <c:v>35</c:v>
                </c:pt>
                <c:pt idx="2">
                  <c:v>119</c:v>
                </c:pt>
                <c:pt idx="3">
                  <c:v>4</c:v>
                </c:pt>
                <c:pt idx="4">
                  <c:v>1389</c:v>
                </c:pt>
                <c:pt idx="5">
                  <c:v>1079</c:v>
                </c:pt>
                <c:pt idx="6">
                  <c:v>151</c:v>
                </c:pt>
                <c:pt idx="7">
                  <c:v>35</c:v>
                </c:pt>
                <c:pt idx="8">
                  <c:v>65</c:v>
                </c:pt>
                <c:pt idx="9">
                  <c:v>3</c:v>
                </c:pt>
              </c:numCache>
            </c:numRef>
          </c:val>
          <c:extLst>
            <c:ext xmlns:c16="http://schemas.microsoft.com/office/drawing/2014/chart" uri="{C3380CC4-5D6E-409C-BE32-E72D297353CC}">
              <c16:uniqueId val="{00000003-A724-4492-BFA4-1682574DE6E0}"/>
            </c:ext>
          </c:extLst>
        </c:ser>
        <c:ser>
          <c:idx val="4"/>
          <c:order val="4"/>
          <c:tx>
            <c:strRef>
              <c:f>Sheet7!$A$10</c:f>
              <c:strCache>
                <c:ptCount val="1"/>
                <c:pt idx="0">
                  <c:v>Tasnad</c:v>
                </c:pt>
              </c:strCache>
            </c:strRef>
          </c:tx>
          <c:spPr>
            <a:solidFill>
              <a:schemeClr val="bg2">
                <a:lumMod val="20000"/>
                <a:lumOff val="80000"/>
              </a:schemeClr>
            </a:solidFill>
            <a:ln>
              <a:noFill/>
            </a:ln>
            <a:effectLst/>
          </c:spPr>
          <c:invertIfNegative val="0"/>
          <c:cat>
            <c:multiLvlStrRef>
              <c:f>Sheet7!$B$4:$K$5</c:f>
              <c:multiLvlStrCache>
                <c:ptCount val="10"/>
                <c:lvl>
                  <c:pt idx="0">
                    <c:v>Stat</c:v>
                  </c:pt>
                  <c:pt idx="1">
                    <c:v>Altii</c:v>
                  </c:pt>
                  <c:pt idx="2">
                    <c:v>Stat</c:v>
                  </c:pt>
                  <c:pt idx="3">
                    <c:v>Altii</c:v>
                  </c:pt>
                  <c:pt idx="4">
                    <c:v>Stat</c:v>
                  </c:pt>
                  <c:pt idx="5">
                    <c:v>Altii</c:v>
                  </c:pt>
                  <c:pt idx="6">
                    <c:v>Stat</c:v>
                  </c:pt>
                  <c:pt idx="7">
                    <c:v>Altii</c:v>
                  </c:pt>
                  <c:pt idx="8">
                    <c:v>Stat</c:v>
                  </c:pt>
                  <c:pt idx="9">
                    <c:v>Altii</c:v>
                  </c:pt>
                </c:lvl>
                <c:lvl>
                  <c:pt idx="0">
                    <c:v>2016</c:v>
                  </c:pt>
                  <c:pt idx="2">
                    <c:v>2017</c:v>
                  </c:pt>
                  <c:pt idx="4">
                    <c:v>2018</c:v>
                  </c:pt>
                  <c:pt idx="6">
                    <c:v>2019</c:v>
                  </c:pt>
                  <c:pt idx="8">
                    <c:v>2020</c:v>
                  </c:pt>
                </c:lvl>
              </c:multiLvlStrCache>
            </c:multiLvlStrRef>
          </c:cat>
          <c:val>
            <c:numRef>
              <c:f>Sheet7!$B$10:$K$10</c:f>
              <c:numCache>
                <c:formatCode>General</c:formatCode>
                <c:ptCount val="10"/>
                <c:pt idx="0">
                  <c:v>10</c:v>
                </c:pt>
                <c:pt idx="1">
                  <c:v>16</c:v>
                </c:pt>
                <c:pt idx="2">
                  <c:v>59</c:v>
                </c:pt>
                <c:pt idx="3">
                  <c:v>20</c:v>
                </c:pt>
                <c:pt idx="4">
                  <c:v>14</c:v>
                </c:pt>
                <c:pt idx="5">
                  <c:v>12</c:v>
                </c:pt>
                <c:pt idx="6">
                  <c:v>1</c:v>
                </c:pt>
                <c:pt idx="7">
                  <c:v>56</c:v>
                </c:pt>
                <c:pt idx="8">
                  <c:v>8</c:v>
                </c:pt>
                <c:pt idx="9">
                  <c:v>0</c:v>
                </c:pt>
              </c:numCache>
            </c:numRef>
          </c:val>
          <c:extLst>
            <c:ext xmlns:c16="http://schemas.microsoft.com/office/drawing/2014/chart" uri="{C3380CC4-5D6E-409C-BE32-E72D297353CC}">
              <c16:uniqueId val="{00000004-A724-4492-BFA4-1682574DE6E0}"/>
            </c:ext>
          </c:extLst>
        </c:ser>
        <c:dLbls>
          <c:showLegendKey val="0"/>
          <c:showVal val="0"/>
          <c:showCatName val="0"/>
          <c:showSerName val="0"/>
          <c:showPercent val="0"/>
          <c:showBubbleSize val="0"/>
        </c:dLbls>
        <c:gapWidth val="150"/>
        <c:overlap val="100"/>
        <c:axId val="525994016"/>
        <c:axId val="525994344"/>
      </c:barChart>
      <c:catAx>
        <c:axId val="52599401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ro-RO"/>
          </a:p>
        </c:txPr>
        <c:crossAx val="525994344"/>
        <c:crosses val="autoZero"/>
        <c:auto val="1"/>
        <c:lblAlgn val="ctr"/>
        <c:lblOffset val="100"/>
        <c:noMultiLvlLbl val="0"/>
      </c:catAx>
      <c:valAx>
        <c:axId val="525994344"/>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crossAx val="525994016"/>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ro-RO"/>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'Recolta P'!$C$4</c:f>
              <c:strCache>
                <c:ptCount val="1"/>
                <c:pt idx="0">
                  <c:v>Program</c:v>
                </c:pt>
              </c:strCache>
            </c:strRef>
          </c:tx>
          <c:spPr>
            <a:solidFill>
              <a:srgbClr val="FFE07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'Recolta P'!$B$5:$B$9</c:f>
              <c:strCache>
                <c:ptCount val="5"/>
                <c:pt idx="0">
                  <c:v>OS Borlesti</c:v>
                </c:pt>
                <c:pt idx="1">
                  <c:v>Os Livada</c:v>
                </c:pt>
                <c:pt idx="2">
                  <c:v>OS Negresti</c:v>
                </c:pt>
                <c:pt idx="3">
                  <c:v>OS Satu Mare</c:v>
                </c:pt>
                <c:pt idx="4">
                  <c:v>OS Tasnad</c:v>
                </c:pt>
              </c:strCache>
            </c:strRef>
          </c:cat>
          <c:val>
            <c:numRef>
              <c:f>'Recolta P'!$C$5:$C$9</c:f>
              <c:numCache>
                <c:formatCode>General</c:formatCode>
                <c:ptCount val="5"/>
                <c:pt idx="0">
                  <c:v>15.6</c:v>
                </c:pt>
                <c:pt idx="1">
                  <c:v>2.5</c:v>
                </c:pt>
                <c:pt idx="2">
                  <c:v>5</c:v>
                </c:pt>
                <c:pt idx="3">
                  <c:v>7.1</c:v>
                </c:pt>
                <c:pt idx="4">
                  <c:v>8.9</c:v>
                </c:pt>
              </c:numCache>
            </c:numRef>
          </c:val>
          <c:extLst>
            <c:ext xmlns:c16="http://schemas.microsoft.com/office/drawing/2014/chart" uri="{C3380CC4-5D6E-409C-BE32-E72D297353CC}">
              <c16:uniqueId val="{00000000-010A-4B30-B3A1-21B7EE1F9862}"/>
            </c:ext>
          </c:extLst>
        </c:ser>
        <c:ser>
          <c:idx val="1"/>
          <c:order val="1"/>
          <c:tx>
            <c:strRef>
              <c:f>'Recolta P'!$D$4</c:f>
              <c:strCache>
                <c:ptCount val="1"/>
                <c:pt idx="0">
                  <c:v>Realizări</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'Recolta P'!$B$5:$B$9</c:f>
              <c:strCache>
                <c:ptCount val="5"/>
                <c:pt idx="0">
                  <c:v>OS Borlesti</c:v>
                </c:pt>
                <c:pt idx="1">
                  <c:v>Os Livada</c:v>
                </c:pt>
                <c:pt idx="2">
                  <c:v>OS Negresti</c:v>
                </c:pt>
                <c:pt idx="3">
                  <c:v>OS Satu Mare</c:v>
                </c:pt>
                <c:pt idx="4">
                  <c:v>OS Tasnad</c:v>
                </c:pt>
              </c:strCache>
            </c:strRef>
          </c:cat>
          <c:val>
            <c:numRef>
              <c:f>'Recolta P'!$D$5:$D$9</c:f>
              <c:numCache>
                <c:formatCode>General</c:formatCode>
                <c:ptCount val="5"/>
                <c:pt idx="0">
                  <c:v>13.5</c:v>
                </c:pt>
                <c:pt idx="1">
                  <c:v>2.4</c:v>
                </c:pt>
                <c:pt idx="2">
                  <c:v>4.5</c:v>
                </c:pt>
                <c:pt idx="3">
                  <c:v>7.1</c:v>
                </c:pt>
                <c:pt idx="4">
                  <c:v>8.9</c:v>
                </c:pt>
              </c:numCache>
            </c:numRef>
          </c:val>
          <c:extLst>
            <c:ext xmlns:c16="http://schemas.microsoft.com/office/drawing/2014/chart" uri="{C3380CC4-5D6E-409C-BE32-E72D297353CC}">
              <c16:uniqueId val="{00000001-010A-4B30-B3A1-21B7EE1F9862}"/>
            </c:ext>
          </c:extLst>
        </c:ser>
        <c:dLbls>
          <c:showLegendKey val="0"/>
          <c:showVal val="0"/>
          <c:showCatName val="0"/>
          <c:showSerName val="0"/>
          <c:showPercent val="0"/>
          <c:showBubbleSize val="0"/>
        </c:dLbls>
        <c:gapWidth val="267"/>
        <c:overlap val="-43"/>
        <c:axId val="475615680"/>
        <c:axId val="475613384"/>
      </c:barChart>
      <c:catAx>
        <c:axId val="475615680"/>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ro-RO"/>
          </a:p>
        </c:txPr>
        <c:crossAx val="475613384"/>
        <c:crosses val="autoZero"/>
        <c:auto val="1"/>
        <c:lblAlgn val="ctr"/>
        <c:lblOffset val="100"/>
        <c:noMultiLvlLbl val="0"/>
      </c:catAx>
      <c:valAx>
        <c:axId val="475613384"/>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crossAx val="475615680"/>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ro-RO"/>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'Sheet7 (2)'!$A$6</c:f>
              <c:strCache>
                <c:ptCount val="1"/>
                <c:pt idx="0">
                  <c:v>Borlesti</c:v>
                </c:pt>
              </c:strCache>
            </c:strRef>
          </c:tx>
          <c:spPr>
            <a:solidFill>
              <a:schemeClr val="accent5">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multiLvlStrRef>
              <c:f>'Sheet7 (2)'!$B$4:$K$5</c:f>
              <c:multiLvlStrCache>
                <c:ptCount val="10"/>
                <c:lvl>
                  <c:pt idx="0">
                    <c:v>Program</c:v>
                  </c:pt>
                  <c:pt idx="1">
                    <c:v>Realizat</c:v>
                  </c:pt>
                  <c:pt idx="2">
                    <c:v>Program</c:v>
                  </c:pt>
                  <c:pt idx="3">
                    <c:v>Realizat</c:v>
                  </c:pt>
                  <c:pt idx="4">
                    <c:v>Program</c:v>
                  </c:pt>
                  <c:pt idx="5">
                    <c:v>Realizat</c:v>
                  </c:pt>
                  <c:pt idx="6">
                    <c:v>Program</c:v>
                  </c:pt>
                  <c:pt idx="7">
                    <c:v>Realizat</c:v>
                  </c:pt>
                  <c:pt idx="8">
                    <c:v>Program</c:v>
                  </c:pt>
                  <c:pt idx="9">
                    <c:v>Realizat</c:v>
                  </c:pt>
                </c:lvl>
                <c:lvl>
                  <c:pt idx="0">
                    <c:v>2016</c:v>
                  </c:pt>
                  <c:pt idx="2">
                    <c:v>2017</c:v>
                  </c:pt>
                  <c:pt idx="4">
                    <c:v>2018</c:v>
                  </c:pt>
                  <c:pt idx="6">
                    <c:v>2019</c:v>
                  </c:pt>
                  <c:pt idx="8">
                    <c:v>2020</c:v>
                  </c:pt>
                </c:lvl>
              </c:multiLvlStrCache>
            </c:multiLvlStrRef>
          </c:cat>
          <c:val>
            <c:numRef>
              <c:f>'Sheet7 (2)'!$B$6:$K$6</c:f>
              <c:numCache>
                <c:formatCode>0.0</c:formatCode>
                <c:ptCount val="10"/>
                <c:pt idx="0">
                  <c:v>20.2</c:v>
                </c:pt>
                <c:pt idx="1">
                  <c:v>19.3</c:v>
                </c:pt>
                <c:pt idx="2">
                  <c:v>20.8</c:v>
                </c:pt>
                <c:pt idx="3">
                  <c:v>18.3</c:v>
                </c:pt>
                <c:pt idx="4">
                  <c:v>21</c:v>
                </c:pt>
                <c:pt idx="5">
                  <c:v>19.600000000000001</c:v>
                </c:pt>
                <c:pt idx="6">
                  <c:v>22</c:v>
                </c:pt>
                <c:pt idx="7">
                  <c:v>23.8</c:v>
                </c:pt>
                <c:pt idx="8">
                  <c:v>18.399999999999999</c:v>
                </c:pt>
                <c:pt idx="9">
                  <c:v>20.5</c:v>
                </c:pt>
              </c:numCache>
            </c:numRef>
          </c:val>
          <c:extLst>
            <c:ext xmlns:c16="http://schemas.microsoft.com/office/drawing/2014/chart" uri="{C3380CC4-5D6E-409C-BE32-E72D297353CC}">
              <c16:uniqueId val="{00000000-02B6-449D-9CFD-1DED1CFADF68}"/>
            </c:ext>
          </c:extLst>
        </c:ser>
        <c:ser>
          <c:idx val="1"/>
          <c:order val="1"/>
          <c:tx>
            <c:strRef>
              <c:f>'Sheet7 (2)'!$A$7</c:f>
              <c:strCache>
                <c:ptCount val="1"/>
                <c:pt idx="0">
                  <c:v>Livada</c:v>
                </c:pt>
              </c:strCache>
            </c:strRef>
          </c:tx>
          <c:spPr>
            <a:solidFill>
              <a:schemeClr val="accent3">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multiLvlStrRef>
              <c:f>'Sheet7 (2)'!$B$4:$K$5</c:f>
              <c:multiLvlStrCache>
                <c:ptCount val="10"/>
                <c:lvl>
                  <c:pt idx="0">
                    <c:v>Program</c:v>
                  </c:pt>
                  <c:pt idx="1">
                    <c:v>Realizat</c:v>
                  </c:pt>
                  <c:pt idx="2">
                    <c:v>Program</c:v>
                  </c:pt>
                  <c:pt idx="3">
                    <c:v>Realizat</c:v>
                  </c:pt>
                  <c:pt idx="4">
                    <c:v>Program</c:v>
                  </c:pt>
                  <c:pt idx="5">
                    <c:v>Realizat</c:v>
                  </c:pt>
                  <c:pt idx="6">
                    <c:v>Program</c:v>
                  </c:pt>
                  <c:pt idx="7">
                    <c:v>Realizat</c:v>
                  </c:pt>
                  <c:pt idx="8">
                    <c:v>Program</c:v>
                  </c:pt>
                  <c:pt idx="9">
                    <c:v>Realizat</c:v>
                  </c:pt>
                </c:lvl>
                <c:lvl>
                  <c:pt idx="0">
                    <c:v>2016</c:v>
                  </c:pt>
                  <c:pt idx="2">
                    <c:v>2017</c:v>
                  </c:pt>
                  <c:pt idx="4">
                    <c:v>2018</c:v>
                  </c:pt>
                  <c:pt idx="6">
                    <c:v>2019</c:v>
                  </c:pt>
                  <c:pt idx="8">
                    <c:v>2020</c:v>
                  </c:pt>
                </c:lvl>
              </c:multiLvlStrCache>
            </c:multiLvlStrRef>
          </c:cat>
          <c:val>
            <c:numRef>
              <c:f>'Sheet7 (2)'!$B$7:$K$7</c:f>
              <c:numCache>
                <c:formatCode>0.0</c:formatCode>
                <c:ptCount val="10"/>
                <c:pt idx="0">
                  <c:v>7.9</c:v>
                </c:pt>
                <c:pt idx="1">
                  <c:v>7.7</c:v>
                </c:pt>
                <c:pt idx="2">
                  <c:v>8</c:v>
                </c:pt>
                <c:pt idx="3">
                  <c:v>7.8</c:v>
                </c:pt>
                <c:pt idx="4">
                  <c:v>9.3000000000000007</c:v>
                </c:pt>
                <c:pt idx="5">
                  <c:v>8.6999999999999993</c:v>
                </c:pt>
                <c:pt idx="6">
                  <c:v>4.5</c:v>
                </c:pt>
                <c:pt idx="7">
                  <c:v>9.1</c:v>
                </c:pt>
                <c:pt idx="8">
                  <c:v>6</c:v>
                </c:pt>
                <c:pt idx="9">
                  <c:v>6.2</c:v>
                </c:pt>
              </c:numCache>
            </c:numRef>
          </c:val>
          <c:extLst>
            <c:ext xmlns:c16="http://schemas.microsoft.com/office/drawing/2014/chart" uri="{C3380CC4-5D6E-409C-BE32-E72D297353CC}">
              <c16:uniqueId val="{00000001-02B6-449D-9CFD-1DED1CFADF68}"/>
            </c:ext>
          </c:extLst>
        </c:ser>
        <c:ser>
          <c:idx val="2"/>
          <c:order val="2"/>
          <c:tx>
            <c:strRef>
              <c:f>'Sheet7 (2)'!$A$8</c:f>
              <c:strCache>
                <c:ptCount val="1"/>
                <c:pt idx="0">
                  <c:v>Negresti-Oas</c:v>
                </c:pt>
              </c:strCache>
            </c:strRef>
          </c:tx>
          <c:spPr>
            <a:solidFill>
              <a:srgbClr val="FFE07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multiLvlStrRef>
              <c:f>'Sheet7 (2)'!$B$4:$K$5</c:f>
              <c:multiLvlStrCache>
                <c:ptCount val="10"/>
                <c:lvl>
                  <c:pt idx="0">
                    <c:v>Program</c:v>
                  </c:pt>
                  <c:pt idx="1">
                    <c:v>Realizat</c:v>
                  </c:pt>
                  <c:pt idx="2">
                    <c:v>Program</c:v>
                  </c:pt>
                  <c:pt idx="3">
                    <c:v>Realizat</c:v>
                  </c:pt>
                  <c:pt idx="4">
                    <c:v>Program</c:v>
                  </c:pt>
                  <c:pt idx="5">
                    <c:v>Realizat</c:v>
                  </c:pt>
                  <c:pt idx="6">
                    <c:v>Program</c:v>
                  </c:pt>
                  <c:pt idx="7">
                    <c:v>Realizat</c:v>
                  </c:pt>
                  <c:pt idx="8">
                    <c:v>Program</c:v>
                  </c:pt>
                  <c:pt idx="9">
                    <c:v>Realizat</c:v>
                  </c:pt>
                </c:lvl>
                <c:lvl>
                  <c:pt idx="0">
                    <c:v>2016</c:v>
                  </c:pt>
                  <c:pt idx="2">
                    <c:v>2017</c:v>
                  </c:pt>
                  <c:pt idx="4">
                    <c:v>2018</c:v>
                  </c:pt>
                  <c:pt idx="6">
                    <c:v>2019</c:v>
                  </c:pt>
                  <c:pt idx="8">
                    <c:v>2020</c:v>
                  </c:pt>
                </c:lvl>
              </c:multiLvlStrCache>
            </c:multiLvlStrRef>
          </c:cat>
          <c:val>
            <c:numRef>
              <c:f>'Sheet7 (2)'!$B$8:$K$8</c:f>
              <c:numCache>
                <c:formatCode>0.0</c:formatCode>
                <c:ptCount val="10"/>
                <c:pt idx="0">
                  <c:v>8.1</c:v>
                </c:pt>
                <c:pt idx="1">
                  <c:v>8.1</c:v>
                </c:pt>
                <c:pt idx="2">
                  <c:v>8.1999999999999993</c:v>
                </c:pt>
                <c:pt idx="3">
                  <c:v>8</c:v>
                </c:pt>
                <c:pt idx="4">
                  <c:v>7.5</c:v>
                </c:pt>
                <c:pt idx="5">
                  <c:v>7.2</c:v>
                </c:pt>
                <c:pt idx="6">
                  <c:v>8</c:v>
                </c:pt>
                <c:pt idx="7">
                  <c:v>8</c:v>
                </c:pt>
                <c:pt idx="8">
                  <c:v>7.5</c:v>
                </c:pt>
                <c:pt idx="9">
                  <c:v>8.4</c:v>
                </c:pt>
              </c:numCache>
            </c:numRef>
          </c:val>
          <c:extLst>
            <c:ext xmlns:c16="http://schemas.microsoft.com/office/drawing/2014/chart" uri="{C3380CC4-5D6E-409C-BE32-E72D297353CC}">
              <c16:uniqueId val="{00000002-02B6-449D-9CFD-1DED1CFADF68}"/>
            </c:ext>
          </c:extLst>
        </c:ser>
        <c:ser>
          <c:idx val="3"/>
          <c:order val="3"/>
          <c:tx>
            <c:strRef>
              <c:f>'Sheet7 (2)'!$A$9</c:f>
              <c:strCache>
                <c:ptCount val="1"/>
                <c:pt idx="0">
                  <c:v>Satu Mare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multiLvlStrRef>
              <c:f>'Sheet7 (2)'!$B$4:$K$5</c:f>
              <c:multiLvlStrCache>
                <c:ptCount val="10"/>
                <c:lvl>
                  <c:pt idx="0">
                    <c:v>Program</c:v>
                  </c:pt>
                  <c:pt idx="1">
                    <c:v>Realizat</c:v>
                  </c:pt>
                  <c:pt idx="2">
                    <c:v>Program</c:v>
                  </c:pt>
                  <c:pt idx="3">
                    <c:v>Realizat</c:v>
                  </c:pt>
                  <c:pt idx="4">
                    <c:v>Program</c:v>
                  </c:pt>
                  <c:pt idx="5">
                    <c:v>Realizat</c:v>
                  </c:pt>
                  <c:pt idx="6">
                    <c:v>Program</c:v>
                  </c:pt>
                  <c:pt idx="7">
                    <c:v>Realizat</c:v>
                  </c:pt>
                  <c:pt idx="8">
                    <c:v>Program</c:v>
                  </c:pt>
                  <c:pt idx="9">
                    <c:v>Realizat</c:v>
                  </c:pt>
                </c:lvl>
                <c:lvl>
                  <c:pt idx="0">
                    <c:v>2016</c:v>
                  </c:pt>
                  <c:pt idx="2">
                    <c:v>2017</c:v>
                  </c:pt>
                  <c:pt idx="4">
                    <c:v>2018</c:v>
                  </c:pt>
                  <c:pt idx="6">
                    <c:v>2019</c:v>
                  </c:pt>
                  <c:pt idx="8">
                    <c:v>2020</c:v>
                  </c:pt>
                </c:lvl>
              </c:multiLvlStrCache>
            </c:multiLvlStrRef>
          </c:cat>
          <c:val>
            <c:numRef>
              <c:f>'Sheet7 (2)'!$B$9:$K$9</c:f>
              <c:numCache>
                <c:formatCode>0.0</c:formatCode>
                <c:ptCount val="10"/>
                <c:pt idx="0">
                  <c:v>17.600000000000001</c:v>
                </c:pt>
                <c:pt idx="1">
                  <c:v>17.100000000000001</c:v>
                </c:pt>
                <c:pt idx="2">
                  <c:v>14</c:v>
                </c:pt>
                <c:pt idx="3">
                  <c:v>14.1</c:v>
                </c:pt>
                <c:pt idx="4">
                  <c:v>13</c:v>
                </c:pt>
                <c:pt idx="5">
                  <c:v>12.4</c:v>
                </c:pt>
                <c:pt idx="6">
                  <c:v>15</c:v>
                </c:pt>
                <c:pt idx="7">
                  <c:v>15.9</c:v>
                </c:pt>
                <c:pt idx="8">
                  <c:v>17</c:v>
                </c:pt>
                <c:pt idx="9">
                  <c:v>17.100000000000001</c:v>
                </c:pt>
              </c:numCache>
            </c:numRef>
          </c:val>
          <c:extLst>
            <c:ext xmlns:c16="http://schemas.microsoft.com/office/drawing/2014/chart" uri="{C3380CC4-5D6E-409C-BE32-E72D297353CC}">
              <c16:uniqueId val="{00000003-02B6-449D-9CFD-1DED1CFADF68}"/>
            </c:ext>
          </c:extLst>
        </c:ser>
        <c:ser>
          <c:idx val="4"/>
          <c:order val="4"/>
          <c:tx>
            <c:strRef>
              <c:f>'Sheet7 (2)'!$A$10</c:f>
              <c:strCache>
                <c:ptCount val="1"/>
                <c:pt idx="0">
                  <c:v>Tasnad</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multiLvlStrRef>
              <c:f>'Sheet7 (2)'!$B$4:$K$5</c:f>
              <c:multiLvlStrCache>
                <c:ptCount val="10"/>
                <c:lvl>
                  <c:pt idx="0">
                    <c:v>Program</c:v>
                  </c:pt>
                  <c:pt idx="1">
                    <c:v>Realizat</c:v>
                  </c:pt>
                  <c:pt idx="2">
                    <c:v>Program</c:v>
                  </c:pt>
                  <c:pt idx="3">
                    <c:v>Realizat</c:v>
                  </c:pt>
                  <c:pt idx="4">
                    <c:v>Program</c:v>
                  </c:pt>
                  <c:pt idx="5">
                    <c:v>Realizat</c:v>
                  </c:pt>
                  <c:pt idx="6">
                    <c:v>Program</c:v>
                  </c:pt>
                  <c:pt idx="7">
                    <c:v>Realizat</c:v>
                  </c:pt>
                  <c:pt idx="8">
                    <c:v>Program</c:v>
                  </c:pt>
                  <c:pt idx="9">
                    <c:v>Realizat</c:v>
                  </c:pt>
                </c:lvl>
                <c:lvl>
                  <c:pt idx="0">
                    <c:v>2016</c:v>
                  </c:pt>
                  <c:pt idx="2">
                    <c:v>2017</c:v>
                  </c:pt>
                  <c:pt idx="4">
                    <c:v>2018</c:v>
                  </c:pt>
                  <c:pt idx="6">
                    <c:v>2019</c:v>
                  </c:pt>
                  <c:pt idx="8">
                    <c:v>2020</c:v>
                  </c:pt>
                </c:lvl>
              </c:multiLvlStrCache>
            </c:multiLvlStrRef>
          </c:cat>
          <c:val>
            <c:numRef>
              <c:f>'Sheet7 (2)'!$B$10:$K$10</c:f>
              <c:numCache>
                <c:formatCode>0.0</c:formatCode>
                <c:ptCount val="10"/>
                <c:pt idx="0">
                  <c:v>14.2</c:v>
                </c:pt>
                <c:pt idx="1">
                  <c:v>14.2</c:v>
                </c:pt>
                <c:pt idx="2">
                  <c:v>14</c:v>
                </c:pt>
                <c:pt idx="3">
                  <c:v>13.8</c:v>
                </c:pt>
                <c:pt idx="4">
                  <c:v>14.2</c:v>
                </c:pt>
                <c:pt idx="5">
                  <c:v>14.2</c:v>
                </c:pt>
                <c:pt idx="6">
                  <c:v>12.5</c:v>
                </c:pt>
                <c:pt idx="7">
                  <c:v>13.6</c:v>
                </c:pt>
                <c:pt idx="8">
                  <c:v>13.1</c:v>
                </c:pt>
                <c:pt idx="9">
                  <c:v>13.1</c:v>
                </c:pt>
              </c:numCache>
            </c:numRef>
          </c:val>
          <c:extLst>
            <c:ext xmlns:c16="http://schemas.microsoft.com/office/drawing/2014/chart" uri="{C3380CC4-5D6E-409C-BE32-E72D297353CC}">
              <c16:uniqueId val="{00000004-02B6-449D-9CFD-1DED1CFADF68}"/>
            </c:ext>
          </c:extLst>
        </c:ser>
        <c:dLbls>
          <c:dLblPos val="ctr"/>
          <c:showLegendKey val="0"/>
          <c:showVal val="1"/>
          <c:showCatName val="0"/>
          <c:showSerName val="0"/>
          <c:showPercent val="0"/>
          <c:showBubbleSize val="0"/>
        </c:dLbls>
        <c:gapWidth val="150"/>
        <c:overlap val="100"/>
        <c:axId val="525994016"/>
        <c:axId val="525994344"/>
      </c:barChart>
      <c:catAx>
        <c:axId val="52599401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ro-RO"/>
          </a:p>
        </c:txPr>
        <c:crossAx val="525994344"/>
        <c:crosses val="autoZero"/>
        <c:auto val="1"/>
        <c:lblAlgn val="ctr"/>
        <c:lblOffset val="100"/>
        <c:noMultiLvlLbl val="0"/>
      </c:catAx>
      <c:valAx>
        <c:axId val="525994344"/>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crossAx val="525994016"/>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ro-RO"/>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 picior'!$B$3</c:f>
              <c:strCache>
                <c:ptCount val="1"/>
                <c:pt idx="0">
                  <c:v>Lemn de foc</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'L picior'!$C$2:$G$2</c:f>
              <c:numCache>
                <c:formatCode>General</c:formatCode>
                <c:ptCount val="5"/>
                <c:pt idx="0">
                  <c:v>2016</c:v>
                </c:pt>
                <c:pt idx="1">
                  <c:v>2017</c:v>
                </c:pt>
                <c:pt idx="2">
                  <c:v>2018</c:v>
                </c:pt>
                <c:pt idx="3">
                  <c:v>2019</c:v>
                </c:pt>
                <c:pt idx="4">
                  <c:v>2020</c:v>
                </c:pt>
              </c:numCache>
            </c:numRef>
          </c:cat>
          <c:val>
            <c:numRef>
              <c:f>'L picior'!$C$3:$G$3</c:f>
              <c:numCache>
                <c:formatCode>General</c:formatCode>
                <c:ptCount val="5"/>
                <c:pt idx="0">
                  <c:v>42.5</c:v>
                </c:pt>
                <c:pt idx="1">
                  <c:v>41.8</c:v>
                </c:pt>
                <c:pt idx="2">
                  <c:v>27.5</c:v>
                </c:pt>
                <c:pt idx="3">
                  <c:v>38.1</c:v>
                </c:pt>
                <c:pt idx="4">
                  <c:v>34.5</c:v>
                </c:pt>
              </c:numCache>
            </c:numRef>
          </c:val>
          <c:extLst>
            <c:ext xmlns:c16="http://schemas.microsoft.com/office/drawing/2014/chart" uri="{C3380CC4-5D6E-409C-BE32-E72D297353CC}">
              <c16:uniqueId val="{00000000-30C5-473B-AC58-F4F6E2CDF5FE}"/>
            </c:ext>
          </c:extLst>
        </c:ser>
        <c:dLbls>
          <c:showLegendKey val="0"/>
          <c:showVal val="0"/>
          <c:showCatName val="0"/>
          <c:showSerName val="0"/>
          <c:showPercent val="0"/>
          <c:showBubbleSize val="0"/>
        </c:dLbls>
        <c:gapWidth val="267"/>
        <c:overlap val="-43"/>
        <c:axId val="532087576"/>
        <c:axId val="532089216"/>
      </c:barChart>
      <c:catAx>
        <c:axId val="53208757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ro-RO"/>
          </a:p>
        </c:txPr>
        <c:crossAx val="532089216"/>
        <c:crosses val="autoZero"/>
        <c:auto val="1"/>
        <c:lblAlgn val="ctr"/>
        <c:lblOffset val="100"/>
        <c:noMultiLvlLbl val="0"/>
      </c:catAx>
      <c:valAx>
        <c:axId val="532089216"/>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crossAx val="532087576"/>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ro-RO"/>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'Pret mediu picior'!$B$3</c:f>
              <c:strCache>
                <c:ptCount val="1"/>
                <c:pt idx="0">
                  <c:v>Pret Lemn de foc</c:v>
                </c:pt>
              </c:strCache>
            </c:strRef>
          </c:tx>
          <c:spPr>
            <a:solidFill>
              <a:srgbClr val="FFE07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'Pret mediu picior'!$C$2:$G$2</c:f>
              <c:numCache>
                <c:formatCode>General</c:formatCode>
                <c:ptCount val="5"/>
                <c:pt idx="0">
                  <c:v>2016</c:v>
                </c:pt>
                <c:pt idx="1">
                  <c:v>2017</c:v>
                </c:pt>
                <c:pt idx="2">
                  <c:v>2018</c:v>
                </c:pt>
                <c:pt idx="3">
                  <c:v>2019</c:v>
                </c:pt>
                <c:pt idx="4">
                  <c:v>2020</c:v>
                </c:pt>
              </c:numCache>
            </c:numRef>
          </c:cat>
          <c:val>
            <c:numRef>
              <c:f>'Pret mediu picior'!$C$3:$G$3</c:f>
              <c:numCache>
                <c:formatCode>General</c:formatCode>
                <c:ptCount val="5"/>
                <c:pt idx="0">
                  <c:v>223.45</c:v>
                </c:pt>
                <c:pt idx="1">
                  <c:v>247.28</c:v>
                </c:pt>
                <c:pt idx="2">
                  <c:v>335.38</c:v>
                </c:pt>
                <c:pt idx="3">
                  <c:v>236.91</c:v>
                </c:pt>
                <c:pt idx="4">
                  <c:v>229.93</c:v>
                </c:pt>
              </c:numCache>
            </c:numRef>
          </c:val>
          <c:extLst>
            <c:ext xmlns:c16="http://schemas.microsoft.com/office/drawing/2014/chart" uri="{C3380CC4-5D6E-409C-BE32-E72D297353CC}">
              <c16:uniqueId val="{00000000-9C4C-4BE4-A461-AA081FF9C32A}"/>
            </c:ext>
          </c:extLst>
        </c:ser>
        <c:dLbls>
          <c:showLegendKey val="0"/>
          <c:showVal val="0"/>
          <c:showCatName val="0"/>
          <c:showSerName val="0"/>
          <c:showPercent val="0"/>
          <c:showBubbleSize val="0"/>
        </c:dLbls>
        <c:gapWidth val="267"/>
        <c:overlap val="-43"/>
        <c:axId val="532087576"/>
        <c:axId val="532089216"/>
      </c:barChart>
      <c:catAx>
        <c:axId val="53208757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ro-RO"/>
          </a:p>
        </c:txPr>
        <c:crossAx val="532089216"/>
        <c:crosses val="autoZero"/>
        <c:auto val="1"/>
        <c:lblAlgn val="ctr"/>
        <c:lblOffset val="100"/>
        <c:noMultiLvlLbl val="0"/>
      </c:catAx>
      <c:valAx>
        <c:axId val="532089216"/>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crossAx val="532087576"/>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ro-RO"/>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 foc'!$B$3</c:f>
              <c:strCache>
                <c:ptCount val="1"/>
                <c:pt idx="0">
                  <c:v>Lemn de foc</c:v>
                </c:pt>
              </c:strCache>
            </c:strRef>
          </c:tx>
          <c:spPr>
            <a:solidFill>
              <a:schemeClr val="accent5">
                <a:lumMod val="75000"/>
              </a:schemeClr>
            </a:solidFill>
            <a:ln>
              <a:noFill/>
            </a:ln>
            <a:effectLst/>
          </c:spPr>
          <c:invertIfNegative val="0"/>
          <c:dLbls>
            <c:dLbl>
              <c:idx val="1"/>
              <c:layout>
                <c:manualLayout>
                  <c:x val="0"/>
                  <c:y val="-2.83208487037327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D2E-4275-897F-D12EF66E067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'L foc'!$C$2:$G$2</c:f>
              <c:numCache>
                <c:formatCode>General</c:formatCode>
                <c:ptCount val="5"/>
                <c:pt idx="0">
                  <c:v>2016</c:v>
                </c:pt>
                <c:pt idx="1">
                  <c:v>2017</c:v>
                </c:pt>
                <c:pt idx="2">
                  <c:v>2018</c:v>
                </c:pt>
                <c:pt idx="3">
                  <c:v>2019</c:v>
                </c:pt>
                <c:pt idx="4">
                  <c:v>2020</c:v>
                </c:pt>
              </c:numCache>
            </c:numRef>
          </c:cat>
          <c:val>
            <c:numRef>
              <c:f>'L foc'!$C$3:$G$3</c:f>
              <c:numCache>
                <c:formatCode>General</c:formatCode>
                <c:ptCount val="5"/>
                <c:pt idx="0">
                  <c:v>12</c:v>
                </c:pt>
                <c:pt idx="1">
                  <c:v>13.3</c:v>
                </c:pt>
                <c:pt idx="2">
                  <c:v>17.899999999999999</c:v>
                </c:pt>
                <c:pt idx="3">
                  <c:v>17.8</c:v>
                </c:pt>
                <c:pt idx="4">
                  <c:v>18.5</c:v>
                </c:pt>
              </c:numCache>
            </c:numRef>
          </c:val>
          <c:extLst>
            <c:ext xmlns:c16="http://schemas.microsoft.com/office/drawing/2014/chart" uri="{C3380CC4-5D6E-409C-BE32-E72D297353CC}">
              <c16:uniqueId val="{00000000-9D2E-4275-897F-D12EF66E067D}"/>
            </c:ext>
          </c:extLst>
        </c:ser>
        <c:dLbls>
          <c:showLegendKey val="0"/>
          <c:showVal val="0"/>
          <c:showCatName val="0"/>
          <c:showSerName val="0"/>
          <c:showPercent val="0"/>
          <c:showBubbleSize val="0"/>
        </c:dLbls>
        <c:gapWidth val="267"/>
        <c:overlap val="-43"/>
        <c:axId val="532087576"/>
        <c:axId val="532089216"/>
      </c:barChart>
      <c:catAx>
        <c:axId val="53208757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ro-RO"/>
          </a:p>
        </c:txPr>
        <c:crossAx val="532089216"/>
        <c:crosses val="autoZero"/>
        <c:auto val="1"/>
        <c:lblAlgn val="ctr"/>
        <c:lblOffset val="100"/>
        <c:noMultiLvlLbl val="0"/>
      </c:catAx>
      <c:valAx>
        <c:axId val="532089216"/>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crossAx val="532087576"/>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ro-RO"/>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'Pret mediu'!$B$3</c:f>
              <c:strCache>
                <c:ptCount val="1"/>
                <c:pt idx="0">
                  <c:v>Pret Lemn de foc</c:v>
                </c:pt>
              </c:strCache>
            </c:strRef>
          </c:tx>
          <c:spPr>
            <a:solidFill>
              <a:srgbClr val="FBCF81"/>
            </a:solidFill>
            <a:ln>
              <a:noFill/>
            </a:ln>
            <a:effectLst/>
          </c:spPr>
          <c:invertIfNegative val="0"/>
          <c:dLbls>
            <c:dLbl>
              <c:idx val="2"/>
              <c:layout>
                <c:manualLayout>
                  <c:x val="0"/>
                  <c:y val="-2.78244087495715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D27-442B-88F0-B7A9697AE6B9}"/>
                </c:ext>
              </c:extLst>
            </c:dLbl>
            <c:dLbl>
              <c:idx val="3"/>
              <c:layout>
                <c:manualLayout>
                  <c:x val="-7.4331026965672281E-17"/>
                  <c:y val="-1.85496058330477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D27-442B-88F0-B7A9697AE6B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'Pret mediu'!$C$2:$G$2</c:f>
              <c:numCache>
                <c:formatCode>General</c:formatCode>
                <c:ptCount val="5"/>
                <c:pt idx="0">
                  <c:v>2016</c:v>
                </c:pt>
                <c:pt idx="1">
                  <c:v>2017</c:v>
                </c:pt>
                <c:pt idx="2">
                  <c:v>2018</c:v>
                </c:pt>
                <c:pt idx="3">
                  <c:v>2019</c:v>
                </c:pt>
                <c:pt idx="4">
                  <c:v>2020</c:v>
                </c:pt>
              </c:numCache>
            </c:numRef>
          </c:cat>
          <c:val>
            <c:numRef>
              <c:f>'Pret mediu'!$C$3:$G$3</c:f>
              <c:numCache>
                <c:formatCode>General</c:formatCode>
                <c:ptCount val="5"/>
                <c:pt idx="0">
                  <c:v>107.1</c:v>
                </c:pt>
                <c:pt idx="1">
                  <c:v>116.7</c:v>
                </c:pt>
                <c:pt idx="2">
                  <c:v>135.6</c:v>
                </c:pt>
                <c:pt idx="3">
                  <c:v>137.6</c:v>
                </c:pt>
                <c:pt idx="4">
                  <c:v>162</c:v>
                </c:pt>
              </c:numCache>
            </c:numRef>
          </c:val>
          <c:extLst>
            <c:ext xmlns:c16="http://schemas.microsoft.com/office/drawing/2014/chart" uri="{C3380CC4-5D6E-409C-BE32-E72D297353CC}">
              <c16:uniqueId val="{00000000-FD27-442B-88F0-B7A9697AE6B9}"/>
            </c:ext>
          </c:extLst>
        </c:ser>
        <c:dLbls>
          <c:showLegendKey val="0"/>
          <c:showVal val="0"/>
          <c:showCatName val="0"/>
          <c:showSerName val="0"/>
          <c:showPercent val="0"/>
          <c:showBubbleSize val="0"/>
        </c:dLbls>
        <c:gapWidth val="267"/>
        <c:overlap val="-43"/>
        <c:axId val="532087576"/>
        <c:axId val="532089216"/>
      </c:barChart>
      <c:catAx>
        <c:axId val="53208757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ro-RO"/>
          </a:p>
        </c:txPr>
        <c:crossAx val="532089216"/>
        <c:crosses val="autoZero"/>
        <c:auto val="1"/>
        <c:lblAlgn val="ctr"/>
        <c:lblOffset val="100"/>
        <c:noMultiLvlLbl val="0"/>
      </c:catAx>
      <c:valAx>
        <c:axId val="532089216"/>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crossAx val="532087576"/>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ro-R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pieChart>
        <c:varyColors val="1"/>
        <c:ser>
          <c:idx val="0"/>
          <c:order val="0"/>
          <c:dPt>
            <c:idx val="0"/>
            <c:bubble3D val="0"/>
            <c:spPr>
              <a:gradFill>
                <a:gsLst>
                  <a:gs pos="100000">
                    <a:schemeClr val="accent5">
                      <a:tint val="65000"/>
                      <a:lumMod val="60000"/>
                      <a:lumOff val="40000"/>
                    </a:schemeClr>
                  </a:gs>
                  <a:gs pos="0">
                    <a:schemeClr val="accent5">
                      <a:tint val="65000"/>
                    </a:schemeClr>
                  </a:gs>
                </a:gsLst>
                <a:lin ang="5400000" scaled="0"/>
              </a:gradFill>
              <a:ln w="19050">
                <a:solidFill>
                  <a:schemeClr val="lt1"/>
                </a:solidFill>
              </a:ln>
              <a:effectLst/>
            </c:spPr>
            <c:extLst>
              <c:ext xmlns:c16="http://schemas.microsoft.com/office/drawing/2014/chart" uri="{C3380CC4-5D6E-409C-BE32-E72D297353CC}">
                <c16:uniqueId val="{00000001-F4B8-4023-8CD8-DC8B79A55275}"/>
              </c:ext>
            </c:extLst>
          </c:dPt>
          <c:dPt>
            <c:idx val="1"/>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3-F4B8-4023-8CD8-DC8B79A55275}"/>
              </c:ext>
            </c:extLst>
          </c:dPt>
          <c:dPt>
            <c:idx val="2"/>
            <c:bubble3D val="0"/>
            <c:spPr>
              <a:gradFill>
                <a:gsLst>
                  <a:gs pos="100000">
                    <a:schemeClr val="accent5">
                      <a:shade val="65000"/>
                      <a:lumMod val="60000"/>
                      <a:lumOff val="40000"/>
                    </a:schemeClr>
                  </a:gs>
                  <a:gs pos="0">
                    <a:schemeClr val="accent5">
                      <a:shade val="65000"/>
                    </a:schemeClr>
                  </a:gs>
                </a:gsLst>
                <a:lin ang="5400000" scaled="0"/>
              </a:gradFill>
              <a:ln w="19050">
                <a:solidFill>
                  <a:schemeClr val="lt1"/>
                </a:solidFill>
              </a:ln>
              <a:effectLst/>
            </c:spPr>
            <c:extLst>
              <c:ext xmlns:c16="http://schemas.microsoft.com/office/drawing/2014/chart" uri="{C3380CC4-5D6E-409C-BE32-E72D297353CC}">
                <c16:uniqueId val="{00000005-F4B8-4023-8CD8-DC8B79A55275}"/>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mn-lt"/>
                    <a:ea typeface="+mn-ea"/>
                    <a:cs typeface="+mn-cs"/>
                  </a:defRPr>
                </a:pPr>
                <a:endParaRPr lang="ro-RO"/>
              </a:p>
            </c:txPr>
            <c:showLegendKey val="0"/>
            <c:showVal val="1"/>
            <c:showCatName val="1"/>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Foaie1!$B$3:$D$3</c:f>
              <c:strCache>
                <c:ptCount val="3"/>
                <c:pt idx="0">
                  <c:v>Proprietate publică a statului</c:v>
                </c:pt>
                <c:pt idx="1">
                  <c:v>Proprietate publica a UAT</c:v>
                </c:pt>
                <c:pt idx="2">
                  <c:v>Alți deținători </c:v>
                </c:pt>
              </c:strCache>
            </c:strRef>
          </c:cat>
          <c:val>
            <c:numRef>
              <c:f>Foaie1!$B$4:$D$4</c:f>
              <c:numCache>
                <c:formatCode>General</c:formatCode>
                <c:ptCount val="3"/>
                <c:pt idx="0">
                  <c:v>28156</c:v>
                </c:pt>
                <c:pt idx="1">
                  <c:v>10653</c:v>
                </c:pt>
                <c:pt idx="2">
                  <c:v>5255</c:v>
                </c:pt>
              </c:numCache>
            </c:numRef>
          </c:val>
          <c:extLst>
            <c:ext xmlns:c16="http://schemas.microsoft.com/office/drawing/2014/chart" uri="{C3380CC4-5D6E-409C-BE32-E72D297353CC}">
              <c16:uniqueId val="{00000006-F4B8-4023-8CD8-DC8B79A55275}"/>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ro-RO"/>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Foaie6!$B$3</c:f>
              <c:strCache>
                <c:ptCount val="1"/>
                <c:pt idx="0">
                  <c:v>Carne de vânat</c:v>
                </c:pt>
              </c:strCache>
            </c:strRef>
          </c:tx>
          <c:spPr>
            <a:solidFill>
              <a:schemeClr val="accent5">
                <a:lumMod val="75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Foaie6!$C$2:$G$2</c:f>
              <c:numCache>
                <c:formatCode>General</c:formatCode>
                <c:ptCount val="5"/>
                <c:pt idx="0">
                  <c:v>2016</c:v>
                </c:pt>
                <c:pt idx="1">
                  <c:v>2017</c:v>
                </c:pt>
                <c:pt idx="2">
                  <c:v>2018</c:v>
                </c:pt>
                <c:pt idx="3">
                  <c:v>2019</c:v>
                </c:pt>
                <c:pt idx="4">
                  <c:v>2020</c:v>
                </c:pt>
              </c:numCache>
            </c:numRef>
          </c:cat>
          <c:val>
            <c:numRef>
              <c:f>Foaie6!$C$3:$G$3</c:f>
              <c:numCache>
                <c:formatCode>General</c:formatCode>
                <c:ptCount val="5"/>
                <c:pt idx="0">
                  <c:v>5.17</c:v>
                </c:pt>
                <c:pt idx="1">
                  <c:v>3.69</c:v>
                </c:pt>
                <c:pt idx="2">
                  <c:v>3.65</c:v>
                </c:pt>
                <c:pt idx="3">
                  <c:v>2.58</c:v>
                </c:pt>
                <c:pt idx="4">
                  <c:v>1.22</c:v>
                </c:pt>
              </c:numCache>
            </c:numRef>
          </c:val>
          <c:extLst>
            <c:ext xmlns:c16="http://schemas.microsoft.com/office/drawing/2014/chart" uri="{C3380CC4-5D6E-409C-BE32-E72D297353CC}">
              <c16:uniqueId val="{00000000-4505-4C99-8E89-C1F2557150FE}"/>
            </c:ext>
          </c:extLst>
        </c:ser>
        <c:dLbls>
          <c:dLblPos val="inEnd"/>
          <c:showLegendKey val="0"/>
          <c:showVal val="1"/>
          <c:showCatName val="0"/>
          <c:showSerName val="0"/>
          <c:showPercent val="0"/>
          <c:showBubbleSize val="0"/>
        </c:dLbls>
        <c:gapWidth val="65"/>
        <c:axId val="532087576"/>
        <c:axId val="532089216"/>
      </c:barChart>
      <c:catAx>
        <c:axId val="5320875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ro-RO"/>
          </a:p>
        </c:txPr>
        <c:crossAx val="532089216"/>
        <c:crosses val="autoZero"/>
        <c:auto val="1"/>
        <c:lblAlgn val="ctr"/>
        <c:lblOffset val="100"/>
        <c:noMultiLvlLbl val="0"/>
      </c:catAx>
      <c:valAx>
        <c:axId val="5320892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32087576"/>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o-RO"/>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'Foaie5 (6)'!$C$4</c:f>
              <c:strCache>
                <c:ptCount val="1"/>
                <c:pt idx="0">
                  <c:v>Program</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'Foaie5 (6)'!$B$5:$B$10</c:f>
              <c:strCache>
                <c:ptCount val="6"/>
                <c:pt idx="0">
                  <c:v>Aparat DS</c:v>
                </c:pt>
                <c:pt idx="1">
                  <c:v>OS Borlesti</c:v>
                </c:pt>
                <c:pt idx="2">
                  <c:v>OS Livada</c:v>
                </c:pt>
                <c:pt idx="3">
                  <c:v>OS Negresti</c:v>
                </c:pt>
                <c:pt idx="4">
                  <c:v>OS Satu Mare</c:v>
                </c:pt>
                <c:pt idx="5">
                  <c:v>OS Tasnad</c:v>
                </c:pt>
              </c:strCache>
            </c:strRef>
          </c:cat>
          <c:val>
            <c:numRef>
              <c:f>'Foaie5 (6)'!$C$5:$C$10</c:f>
              <c:numCache>
                <c:formatCode>0.0</c:formatCode>
                <c:ptCount val="6"/>
                <c:pt idx="0">
                  <c:v>5.3</c:v>
                </c:pt>
                <c:pt idx="1">
                  <c:v>13.1</c:v>
                </c:pt>
                <c:pt idx="2">
                  <c:v>13.1</c:v>
                </c:pt>
                <c:pt idx="3">
                  <c:v>7.2</c:v>
                </c:pt>
                <c:pt idx="4">
                  <c:v>18.3</c:v>
                </c:pt>
                <c:pt idx="5">
                  <c:v>17.600000000000001</c:v>
                </c:pt>
              </c:numCache>
            </c:numRef>
          </c:val>
          <c:extLst>
            <c:ext xmlns:c16="http://schemas.microsoft.com/office/drawing/2014/chart" uri="{C3380CC4-5D6E-409C-BE32-E72D297353CC}">
              <c16:uniqueId val="{00000000-5CD1-46A1-A59D-6D958983186C}"/>
            </c:ext>
          </c:extLst>
        </c:ser>
        <c:ser>
          <c:idx val="1"/>
          <c:order val="1"/>
          <c:tx>
            <c:strRef>
              <c:f>'Foaie5 (6)'!$D$4</c:f>
              <c:strCache>
                <c:ptCount val="1"/>
                <c:pt idx="0">
                  <c:v>Realizări</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'Foaie5 (6)'!$B$5:$B$10</c:f>
              <c:strCache>
                <c:ptCount val="6"/>
                <c:pt idx="0">
                  <c:v>Aparat DS</c:v>
                </c:pt>
                <c:pt idx="1">
                  <c:v>OS Borlesti</c:v>
                </c:pt>
                <c:pt idx="2">
                  <c:v>OS Livada</c:v>
                </c:pt>
                <c:pt idx="3">
                  <c:v>OS Negresti</c:v>
                </c:pt>
                <c:pt idx="4">
                  <c:v>OS Satu Mare</c:v>
                </c:pt>
                <c:pt idx="5">
                  <c:v>OS Tasnad</c:v>
                </c:pt>
              </c:strCache>
            </c:strRef>
          </c:cat>
          <c:val>
            <c:numRef>
              <c:f>'Foaie5 (6)'!$D$5:$D$10</c:f>
              <c:numCache>
                <c:formatCode>0.0</c:formatCode>
                <c:ptCount val="6"/>
                <c:pt idx="0">
                  <c:v>5.6</c:v>
                </c:pt>
                <c:pt idx="1">
                  <c:v>22</c:v>
                </c:pt>
                <c:pt idx="2">
                  <c:v>16.399999999999999</c:v>
                </c:pt>
                <c:pt idx="3">
                  <c:v>6.9</c:v>
                </c:pt>
                <c:pt idx="4">
                  <c:v>21.3</c:v>
                </c:pt>
                <c:pt idx="5">
                  <c:v>13.6</c:v>
                </c:pt>
              </c:numCache>
            </c:numRef>
          </c:val>
          <c:extLst>
            <c:ext xmlns:c16="http://schemas.microsoft.com/office/drawing/2014/chart" uri="{C3380CC4-5D6E-409C-BE32-E72D297353CC}">
              <c16:uniqueId val="{00000001-5CD1-46A1-A59D-6D958983186C}"/>
            </c:ext>
          </c:extLst>
        </c:ser>
        <c:dLbls>
          <c:showLegendKey val="0"/>
          <c:showVal val="0"/>
          <c:showCatName val="0"/>
          <c:showSerName val="0"/>
          <c:showPercent val="0"/>
          <c:showBubbleSize val="0"/>
        </c:dLbls>
        <c:gapWidth val="267"/>
        <c:overlap val="-43"/>
        <c:axId val="475615680"/>
        <c:axId val="475613384"/>
      </c:barChart>
      <c:catAx>
        <c:axId val="475615680"/>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ro-RO"/>
          </a:p>
        </c:txPr>
        <c:crossAx val="475613384"/>
        <c:crosses val="autoZero"/>
        <c:auto val="1"/>
        <c:lblAlgn val="ctr"/>
        <c:lblOffset val="100"/>
        <c:noMultiLvlLbl val="0"/>
      </c:catAx>
      <c:valAx>
        <c:axId val="475613384"/>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crossAx val="475615680"/>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ro-R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626325470009504E-2"/>
          <c:y val="0.11173379725485047"/>
          <c:w val="0.93888888888888888"/>
          <c:h val="0.72617247073557478"/>
        </c:manualLayout>
      </c:layout>
      <c:barChart>
        <c:barDir val="col"/>
        <c:grouping val="clustered"/>
        <c:varyColors val="0"/>
        <c:ser>
          <c:idx val="0"/>
          <c:order val="0"/>
          <c:tx>
            <c:strRef>
              <c:f>Foaie4!$D$7</c:f>
              <c:strCache>
                <c:ptCount val="1"/>
                <c:pt idx="0">
                  <c:v>Suprafata (ha)</c:v>
                </c:pt>
              </c:strCache>
            </c:strRef>
          </c:tx>
          <c:spPr>
            <a:solidFill>
              <a:schemeClr val="accent5">
                <a:lumMod val="60000"/>
                <a:lumOff val="4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4">
                        <a:lumMod val="50000"/>
                      </a:schemeClr>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Foaie4!$C$8:$C$13</c:f>
              <c:strCache>
                <c:ptCount val="6"/>
                <c:pt idx="0">
                  <c:v>Molid</c:v>
                </c:pt>
                <c:pt idx="1">
                  <c:v>Alte rășinoase</c:v>
                </c:pt>
                <c:pt idx="2">
                  <c:v>Fag</c:v>
                </c:pt>
                <c:pt idx="3">
                  <c:v>Stejari</c:v>
                </c:pt>
                <c:pt idx="4">
                  <c:v>Diverse Tari</c:v>
                </c:pt>
                <c:pt idx="5">
                  <c:v>Diverse Moi</c:v>
                </c:pt>
              </c:strCache>
            </c:strRef>
          </c:cat>
          <c:val>
            <c:numRef>
              <c:f>Foaie4!$D$8:$D$13</c:f>
              <c:numCache>
                <c:formatCode>General</c:formatCode>
                <c:ptCount val="6"/>
                <c:pt idx="0">
                  <c:v>451</c:v>
                </c:pt>
                <c:pt idx="1">
                  <c:v>382</c:v>
                </c:pt>
                <c:pt idx="2">
                  <c:v>7735</c:v>
                </c:pt>
                <c:pt idx="3">
                  <c:v>13201</c:v>
                </c:pt>
                <c:pt idx="4">
                  <c:v>4973</c:v>
                </c:pt>
                <c:pt idx="5">
                  <c:v>338</c:v>
                </c:pt>
              </c:numCache>
            </c:numRef>
          </c:val>
          <c:extLst>
            <c:ext xmlns:c16="http://schemas.microsoft.com/office/drawing/2014/chart" uri="{C3380CC4-5D6E-409C-BE32-E72D297353CC}">
              <c16:uniqueId val="{00000000-1CE6-4039-8B70-FB1D9670906A}"/>
            </c:ext>
          </c:extLst>
        </c:ser>
        <c:dLbls>
          <c:dLblPos val="inEnd"/>
          <c:showLegendKey val="0"/>
          <c:showVal val="1"/>
          <c:showCatName val="0"/>
          <c:showSerName val="0"/>
          <c:showPercent val="0"/>
          <c:showBubbleSize val="0"/>
        </c:dLbls>
        <c:gapWidth val="65"/>
        <c:axId val="538878144"/>
        <c:axId val="538876832"/>
      </c:barChart>
      <c:catAx>
        <c:axId val="5388781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ro-RO"/>
          </a:p>
        </c:txPr>
        <c:crossAx val="538876832"/>
        <c:crosses val="autoZero"/>
        <c:auto val="1"/>
        <c:lblAlgn val="ctr"/>
        <c:lblOffset val="100"/>
        <c:noMultiLvlLbl val="0"/>
      </c:catAx>
      <c:valAx>
        <c:axId val="5388768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3887814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o-R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294805560850517"/>
          <c:y val="3.608923884514436E-2"/>
          <c:w val="0.58514380302089797"/>
          <c:h val="0.92782152230971127"/>
        </c:manualLayout>
      </c:layout>
      <c:pieChart>
        <c:varyColors val="1"/>
        <c:ser>
          <c:idx val="0"/>
          <c:order val="0"/>
          <c:tx>
            <c:strRef>
              <c:f>'Grupe f'!$D$12</c:f>
              <c:strCache>
                <c:ptCount val="1"/>
                <c:pt idx="0">
                  <c:v>Suprafata fondului forestier al judetului Satu Mare</c:v>
                </c:pt>
              </c:strCache>
            </c:strRef>
          </c:tx>
          <c:explosion val="1"/>
          <c:dPt>
            <c:idx val="0"/>
            <c:bubble3D val="0"/>
            <c:spPr>
              <a:solidFill>
                <a:srgbClr val="00B05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9094-41A1-A72A-29AA10B9FEC0}"/>
              </c:ext>
            </c:extLst>
          </c:dPt>
          <c:dPt>
            <c:idx val="1"/>
            <c:bubble3D val="0"/>
            <c:spPr>
              <a:solidFill>
                <a:schemeClr val="accent5">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9094-41A1-A72A-29AA10B9FEC0}"/>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o-RO"/>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'Grupe f'!$C$13:$C$14</c:f>
              <c:strCache>
                <c:ptCount val="2"/>
                <c:pt idx="0">
                  <c:v>Grupa I</c:v>
                </c:pt>
                <c:pt idx="1">
                  <c:v>Grupa a II-a</c:v>
                </c:pt>
              </c:strCache>
            </c:strRef>
          </c:cat>
          <c:val>
            <c:numRef>
              <c:f>'Grupe f'!$D$13:$D$14</c:f>
              <c:numCache>
                <c:formatCode>General</c:formatCode>
                <c:ptCount val="2"/>
                <c:pt idx="0">
                  <c:v>6155</c:v>
                </c:pt>
                <c:pt idx="1">
                  <c:v>20924</c:v>
                </c:pt>
              </c:numCache>
            </c:numRef>
          </c:val>
          <c:extLst>
            <c:ext xmlns:c16="http://schemas.microsoft.com/office/drawing/2014/chart" uri="{C3380CC4-5D6E-409C-BE32-E72D297353CC}">
              <c16:uniqueId val="{00000004-9094-41A1-A72A-29AA10B9FEC0}"/>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o-RO"/>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o-R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503133659397258E-2"/>
          <c:y val="0.1915008350111595"/>
          <c:w val="0.89019685039370078"/>
          <c:h val="0.72088764946048411"/>
        </c:manualLayout>
      </c:layout>
      <c:barChart>
        <c:barDir val="col"/>
        <c:grouping val="clustered"/>
        <c:varyColors val="0"/>
        <c:ser>
          <c:idx val="0"/>
          <c:order val="0"/>
          <c:tx>
            <c:strRef>
              <c:f>Foaie2!$D$7</c:f>
              <c:strCache>
                <c:ptCount val="1"/>
                <c:pt idx="0">
                  <c:v>Suprafața preluata în pază</c:v>
                </c:pt>
              </c:strCache>
            </c:strRef>
          </c:tx>
          <c:spPr>
            <a:solidFill>
              <a:schemeClr val="accent5">
                <a:lumMod val="75000"/>
              </a:schemeClr>
            </a:soli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Foaie2!$C$8:$C$12</c:f>
              <c:strCache>
                <c:ptCount val="5"/>
                <c:pt idx="0">
                  <c:v>OS BORLESTI</c:v>
                </c:pt>
                <c:pt idx="1">
                  <c:v>OS LIVADA</c:v>
                </c:pt>
                <c:pt idx="2">
                  <c:v>OS NEGREŞTI OAŞ</c:v>
                </c:pt>
                <c:pt idx="3">
                  <c:v>OS SATU MARE</c:v>
                </c:pt>
                <c:pt idx="4">
                  <c:v>OS TĂŞNAD</c:v>
                </c:pt>
              </c:strCache>
            </c:strRef>
          </c:cat>
          <c:val>
            <c:numRef>
              <c:f>Foaie2!$D$8:$D$12</c:f>
              <c:numCache>
                <c:formatCode>General</c:formatCode>
                <c:ptCount val="5"/>
                <c:pt idx="0">
                  <c:v>23</c:v>
                </c:pt>
                <c:pt idx="1">
                  <c:v>191</c:v>
                </c:pt>
                <c:pt idx="2">
                  <c:v>101</c:v>
                </c:pt>
                <c:pt idx="3">
                  <c:v>136</c:v>
                </c:pt>
                <c:pt idx="4">
                  <c:v>50</c:v>
                </c:pt>
              </c:numCache>
            </c:numRef>
          </c:val>
          <c:extLst>
            <c:ext xmlns:c16="http://schemas.microsoft.com/office/drawing/2014/chart" uri="{C3380CC4-5D6E-409C-BE32-E72D297353CC}">
              <c16:uniqueId val="{00000000-245D-4A30-8D53-F221E45DF185}"/>
            </c:ext>
          </c:extLst>
        </c:ser>
        <c:dLbls>
          <c:dLblPos val="inEnd"/>
          <c:showLegendKey val="0"/>
          <c:showVal val="1"/>
          <c:showCatName val="0"/>
          <c:showSerName val="0"/>
          <c:showPercent val="0"/>
          <c:showBubbleSize val="0"/>
        </c:dLbls>
        <c:gapWidth val="41"/>
        <c:axId val="538431264"/>
        <c:axId val="538433560"/>
      </c:barChart>
      <c:catAx>
        <c:axId val="53843126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effectLst/>
                <a:latin typeface="+mn-lt"/>
                <a:ea typeface="+mn-ea"/>
                <a:cs typeface="+mn-cs"/>
              </a:defRPr>
            </a:pPr>
            <a:endParaRPr lang="ro-RO"/>
          </a:p>
        </c:txPr>
        <c:crossAx val="538433560"/>
        <c:crosses val="autoZero"/>
        <c:auto val="1"/>
        <c:lblAlgn val="ctr"/>
        <c:lblOffset val="100"/>
        <c:noMultiLvlLbl val="0"/>
      </c:catAx>
      <c:valAx>
        <c:axId val="538433560"/>
        <c:scaling>
          <c:orientation val="minMax"/>
        </c:scaling>
        <c:delete val="1"/>
        <c:axPos val="l"/>
        <c:numFmt formatCode="General" sourceLinked="1"/>
        <c:majorTickMark val="none"/>
        <c:minorTickMark val="none"/>
        <c:tickLblPos val="nextTo"/>
        <c:crossAx val="538431264"/>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ro-R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Foaie5!$C$4</c:f>
              <c:strCache>
                <c:ptCount val="1"/>
                <c:pt idx="0">
                  <c:v>Program</c:v>
                </c:pt>
              </c:strCache>
            </c:strRef>
          </c:tx>
          <c:spPr>
            <a:solidFill>
              <a:srgbClr val="FBCF8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Foaie5!$B$5:$B$9</c:f>
              <c:strCache>
                <c:ptCount val="5"/>
                <c:pt idx="0">
                  <c:v>OS Borlesti</c:v>
                </c:pt>
                <c:pt idx="1">
                  <c:v>Os Livada</c:v>
                </c:pt>
                <c:pt idx="2">
                  <c:v>OS Negresti</c:v>
                </c:pt>
                <c:pt idx="3">
                  <c:v>OS Satu Mare</c:v>
                </c:pt>
                <c:pt idx="4">
                  <c:v>OS Tasnad</c:v>
                </c:pt>
              </c:strCache>
            </c:strRef>
          </c:cat>
          <c:val>
            <c:numRef>
              <c:f>Foaie5!$C$5:$C$9</c:f>
              <c:numCache>
                <c:formatCode>General</c:formatCode>
                <c:ptCount val="5"/>
                <c:pt idx="0">
                  <c:v>34</c:v>
                </c:pt>
                <c:pt idx="1">
                  <c:v>5</c:v>
                </c:pt>
                <c:pt idx="2">
                  <c:v>3</c:v>
                </c:pt>
                <c:pt idx="3">
                  <c:v>24</c:v>
                </c:pt>
                <c:pt idx="4">
                  <c:v>30</c:v>
                </c:pt>
              </c:numCache>
            </c:numRef>
          </c:val>
          <c:extLst>
            <c:ext xmlns:c16="http://schemas.microsoft.com/office/drawing/2014/chart" uri="{C3380CC4-5D6E-409C-BE32-E72D297353CC}">
              <c16:uniqueId val="{00000000-7318-4623-A379-9A9A1BAC39E7}"/>
            </c:ext>
          </c:extLst>
        </c:ser>
        <c:ser>
          <c:idx val="1"/>
          <c:order val="1"/>
          <c:tx>
            <c:strRef>
              <c:f>Foaie5!$D$4</c:f>
              <c:strCache>
                <c:ptCount val="1"/>
                <c:pt idx="0">
                  <c:v>Realizări</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Foaie5!$B$5:$B$9</c:f>
              <c:strCache>
                <c:ptCount val="5"/>
                <c:pt idx="0">
                  <c:v>OS Borlesti</c:v>
                </c:pt>
                <c:pt idx="1">
                  <c:v>Os Livada</c:v>
                </c:pt>
                <c:pt idx="2">
                  <c:v>OS Negresti</c:v>
                </c:pt>
                <c:pt idx="3">
                  <c:v>OS Satu Mare</c:v>
                </c:pt>
                <c:pt idx="4">
                  <c:v>OS Tasnad</c:v>
                </c:pt>
              </c:strCache>
            </c:strRef>
          </c:cat>
          <c:val>
            <c:numRef>
              <c:f>Foaie5!$D$5:$D$9</c:f>
              <c:numCache>
                <c:formatCode>General</c:formatCode>
                <c:ptCount val="5"/>
                <c:pt idx="0">
                  <c:v>41</c:v>
                </c:pt>
                <c:pt idx="1">
                  <c:v>5</c:v>
                </c:pt>
                <c:pt idx="2">
                  <c:v>3</c:v>
                </c:pt>
                <c:pt idx="3">
                  <c:v>26</c:v>
                </c:pt>
                <c:pt idx="4">
                  <c:v>61</c:v>
                </c:pt>
              </c:numCache>
            </c:numRef>
          </c:val>
          <c:extLst>
            <c:ext xmlns:c16="http://schemas.microsoft.com/office/drawing/2014/chart" uri="{C3380CC4-5D6E-409C-BE32-E72D297353CC}">
              <c16:uniqueId val="{00000001-7318-4623-A379-9A9A1BAC39E7}"/>
            </c:ext>
          </c:extLst>
        </c:ser>
        <c:dLbls>
          <c:showLegendKey val="0"/>
          <c:showVal val="0"/>
          <c:showCatName val="0"/>
          <c:showSerName val="0"/>
          <c:showPercent val="0"/>
          <c:showBubbleSize val="0"/>
        </c:dLbls>
        <c:gapWidth val="267"/>
        <c:overlap val="-43"/>
        <c:axId val="475615680"/>
        <c:axId val="475613384"/>
      </c:barChart>
      <c:catAx>
        <c:axId val="475615680"/>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ro-RO"/>
          </a:p>
        </c:txPr>
        <c:crossAx val="475613384"/>
        <c:crosses val="autoZero"/>
        <c:auto val="1"/>
        <c:lblAlgn val="ctr"/>
        <c:lblOffset val="100"/>
        <c:noMultiLvlLbl val="0"/>
      </c:catAx>
      <c:valAx>
        <c:axId val="475613384"/>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crossAx val="475615680"/>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dk1">
                  <a:lumMod val="65000"/>
                  <a:lumOff val="35000"/>
                </a:schemeClr>
              </a:solidFill>
              <a:latin typeface="+mn-lt"/>
              <a:ea typeface="+mn-ea"/>
              <a:cs typeface="+mn-cs"/>
            </a:defRPr>
          </a:pPr>
          <a:endParaRPr lang="ro-RO"/>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ro-R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'Foaie5 (4)'!$C$4</c:f>
              <c:strCache>
                <c:ptCount val="1"/>
                <c:pt idx="0">
                  <c:v>Program</c:v>
                </c:pt>
              </c:strCache>
            </c:strRef>
          </c:tx>
          <c:spPr>
            <a:solidFill>
              <a:srgbClr val="FBCF81"/>
            </a:solidFill>
            <a:ln>
              <a:noFill/>
            </a:ln>
            <a:effectLst/>
          </c:spPr>
          <c:invertIfNegative val="0"/>
          <c:cat>
            <c:strRef>
              <c:f>'Foaie5 (4)'!$B$5:$B$9</c:f>
              <c:strCache>
                <c:ptCount val="5"/>
                <c:pt idx="0">
                  <c:v>OS Borlesti</c:v>
                </c:pt>
                <c:pt idx="1">
                  <c:v>Os Livada</c:v>
                </c:pt>
                <c:pt idx="2">
                  <c:v>OS Negresti</c:v>
                </c:pt>
                <c:pt idx="3">
                  <c:v>OS Satu Mare</c:v>
                </c:pt>
                <c:pt idx="4">
                  <c:v>OS Tasnad</c:v>
                </c:pt>
              </c:strCache>
            </c:strRef>
          </c:cat>
          <c:val>
            <c:numRef>
              <c:f>'Foaie5 (4)'!$C$5:$C$9</c:f>
              <c:numCache>
                <c:formatCode>General</c:formatCode>
                <c:ptCount val="5"/>
                <c:pt idx="0">
                  <c:v>22</c:v>
                </c:pt>
                <c:pt idx="1">
                  <c:v>3</c:v>
                </c:pt>
                <c:pt idx="2">
                  <c:v>2</c:v>
                </c:pt>
                <c:pt idx="3">
                  <c:v>13</c:v>
                </c:pt>
                <c:pt idx="4">
                  <c:v>27</c:v>
                </c:pt>
              </c:numCache>
            </c:numRef>
          </c:val>
          <c:extLst>
            <c:ext xmlns:c16="http://schemas.microsoft.com/office/drawing/2014/chart" uri="{C3380CC4-5D6E-409C-BE32-E72D297353CC}">
              <c16:uniqueId val="{00000000-C1A3-4BC6-9B0E-FAFDCFA80A55}"/>
            </c:ext>
          </c:extLst>
        </c:ser>
        <c:ser>
          <c:idx val="1"/>
          <c:order val="1"/>
          <c:tx>
            <c:strRef>
              <c:f>'Foaie5 (4)'!$D$4</c:f>
              <c:strCache>
                <c:ptCount val="1"/>
                <c:pt idx="0">
                  <c:v>Realizări</c:v>
                </c:pt>
              </c:strCache>
            </c:strRef>
          </c:tx>
          <c:spPr>
            <a:solidFill>
              <a:srgbClr val="92D050"/>
            </a:solidFill>
            <a:ln>
              <a:noFill/>
            </a:ln>
            <a:effectLst/>
          </c:spPr>
          <c:invertIfNegative val="0"/>
          <c:cat>
            <c:strRef>
              <c:f>'Foaie5 (4)'!$B$5:$B$9</c:f>
              <c:strCache>
                <c:ptCount val="5"/>
                <c:pt idx="0">
                  <c:v>OS Borlesti</c:v>
                </c:pt>
                <c:pt idx="1">
                  <c:v>Os Livada</c:v>
                </c:pt>
                <c:pt idx="2">
                  <c:v>OS Negresti</c:v>
                </c:pt>
                <c:pt idx="3">
                  <c:v>OS Satu Mare</c:v>
                </c:pt>
                <c:pt idx="4">
                  <c:v>OS Tasnad</c:v>
                </c:pt>
              </c:strCache>
            </c:strRef>
          </c:cat>
          <c:val>
            <c:numRef>
              <c:f>'Foaie5 (4)'!$D$5:$D$9</c:f>
              <c:numCache>
                <c:formatCode>General</c:formatCode>
                <c:ptCount val="5"/>
                <c:pt idx="0">
                  <c:v>28</c:v>
                </c:pt>
                <c:pt idx="1">
                  <c:v>3</c:v>
                </c:pt>
                <c:pt idx="2">
                  <c:v>2</c:v>
                </c:pt>
                <c:pt idx="3">
                  <c:v>13</c:v>
                </c:pt>
                <c:pt idx="4">
                  <c:v>58</c:v>
                </c:pt>
              </c:numCache>
            </c:numRef>
          </c:val>
          <c:extLst>
            <c:ext xmlns:c16="http://schemas.microsoft.com/office/drawing/2014/chart" uri="{C3380CC4-5D6E-409C-BE32-E72D297353CC}">
              <c16:uniqueId val="{00000001-C1A3-4BC6-9B0E-FAFDCFA80A55}"/>
            </c:ext>
          </c:extLst>
        </c:ser>
        <c:dLbls>
          <c:showLegendKey val="0"/>
          <c:showVal val="0"/>
          <c:showCatName val="0"/>
          <c:showSerName val="0"/>
          <c:showPercent val="0"/>
          <c:showBubbleSize val="0"/>
        </c:dLbls>
        <c:gapWidth val="267"/>
        <c:overlap val="-43"/>
        <c:axId val="475615680"/>
        <c:axId val="475613384"/>
      </c:barChart>
      <c:catAx>
        <c:axId val="475615680"/>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ro-RO"/>
          </a:p>
        </c:txPr>
        <c:crossAx val="475613384"/>
        <c:crosses val="autoZero"/>
        <c:auto val="1"/>
        <c:lblAlgn val="ctr"/>
        <c:lblOffset val="100"/>
        <c:noMultiLvlLbl val="0"/>
      </c:catAx>
      <c:valAx>
        <c:axId val="475613384"/>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crossAx val="475615680"/>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ro-R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'Foaie5 (4)'!$C$4</c:f>
              <c:strCache>
                <c:ptCount val="1"/>
                <c:pt idx="0">
                  <c:v>Program</c:v>
                </c:pt>
              </c:strCache>
            </c:strRef>
          </c:tx>
          <c:spPr>
            <a:solidFill>
              <a:srgbClr val="FBCF81"/>
            </a:solidFill>
            <a:ln>
              <a:noFill/>
            </a:ln>
            <a:effectLst/>
          </c:spPr>
          <c:invertIfNegative val="0"/>
          <c:cat>
            <c:strRef>
              <c:f>'Foaie5 (4)'!$B$5:$B$9</c:f>
              <c:strCache>
                <c:ptCount val="5"/>
                <c:pt idx="0">
                  <c:v>OS Borlesti</c:v>
                </c:pt>
                <c:pt idx="1">
                  <c:v>Os Livada</c:v>
                </c:pt>
                <c:pt idx="2">
                  <c:v>OS Negresti</c:v>
                </c:pt>
                <c:pt idx="3">
                  <c:v>OS Satu Mare</c:v>
                </c:pt>
                <c:pt idx="4">
                  <c:v>OS Tasnad</c:v>
                </c:pt>
              </c:strCache>
            </c:strRef>
          </c:cat>
          <c:val>
            <c:numRef>
              <c:f>'Foaie5 (4)'!$C$5:$C$9</c:f>
              <c:numCache>
                <c:formatCode>General</c:formatCode>
                <c:ptCount val="5"/>
                <c:pt idx="0">
                  <c:v>22</c:v>
                </c:pt>
                <c:pt idx="1">
                  <c:v>3</c:v>
                </c:pt>
                <c:pt idx="2">
                  <c:v>2</c:v>
                </c:pt>
                <c:pt idx="3">
                  <c:v>13</c:v>
                </c:pt>
                <c:pt idx="4">
                  <c:v>27</c:v>
                </c:pt>
              </c:numCache>
            </c:numRef>
          </c:val>
          <c:extLst>
            <c:ext xmlns:c16="http://schemas.microsoft.com/office/drawing/2014/chart" uri="{C3380CC4-5D6E-409C-BE32-E72D297353CC}">
              <c16:uniqueId val="{00000000-C1A3-4BC6-9B0E-FAFDCFA80A55}"/>
            </c:ext>
          </c:extLst>
        </c:ser>
        <c:ser>
          <c:idx val="1"/>
          <c:order val="1"/>
          <c:tx>
            <c:strRef>
              <c:f>'Foaie5 (4)'!$D$4</c:f>
              <c:strCache>
                <c:ptCount val="1"/>
                <c:pt idx="0">
                  <c:v>Realizări</c:v>
                </c:pt>
              </c:strCache>
            </c:strRef>
          </c:tx>
          <c:spPr>
            <a:solidFill>
              <a:srgbClr val="92D050"/>
            </a:solidFill>
            <a:ln>
              <a:noFill/>
            </a:ln>
            <a:effectLst/>
          </c:spPr>
          <c:invertIfNegative val="0"/>
          <c:cat>
            <c:strRef>
              <c:f>'Foaie5 (4)'!$B$5:$B$9</c:f>
              <c:strCache>
                <c:ptCount val="5"/>
                <c:pt idx="0">
                  <c:v>OS Borlesti</c:v>
                </c:pt>
                <c:pt idx="1">
                  <c:v>Os Livada</c:v>
                </c:pt>
                <c:pt idx="2">
                  <c:v>OS Negresti</c:v>
                </c:pt>
                <c:pt idx="3">
                  <c:v>OS Satu Mare</c:v>
                </c:pt>
                <c:pt idx="4">
                  <c:v>OS Tasnad</c:v>
                </c:pt>
              </c:strCache>
            </c:strRef>
          </c:cat>
          <c:val>
            <c:numRef>
              <c:f>'Foaie5 (4)'!$D$5:$D$9</c:f>
              <c:numCache>
                <c:formatCode>General</c:formatCode>
                <c:ptCount val="5"/>
                <c:pt idx="0">
                  <c:v>28</c:v>
                </c:pt>
                <c:pt idx="1">
                  <c:v>3</c:v>
                </c:pt>
                <c:pt idx="2">
                  <c:v>2</c:v>
                </c:pt>
                <c:pt idx="3">
                  <c:v>13</c:v>
                </c:pt>
                <c:pt idx="4">
                  <c:v>58</c:v>
                </c:pt>
              </c:numCache>
            </c:numRef>
          </c:val>
          <c:extLst>
            <c:ext xmlns:c16="http://schemas.microsoft.com/office/drawing/2014/chart" uri="{C3380CC4-5D6E-409C-BE32-E72D297353CC}">
              <c16:uniqueId val="{00000001-C1A3-4BC6-9B0E-FAFDCFA80A55}"/>
            </c:ext>
          </c:extLst>
        </c:ser>
        <c:dLbls>
          <c:showLegendKey val="0"/>
          <c:showVal val="0"/>
          <c:showCatName val="0"/>
          <c:showSerName val="0"/>
          <c:showPercent val="0"/>
          <c:showBubbleSize val="0"/>
        </c:dLbls>
        <c:gapWidth val="267"/>
        <c:overlap val="-43"/>
        <c:axId val="475615680"/>
        <c:axId val="475613384"/>
      </c:barChart>
      <c:catAx>
        <c:axId val="475615680"/>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ro-RO"/>
          </a:p>
        </c:txPr>
        <c:crossAx val="475613384"/>
        <c:crosses val="autoZero"/>
        <c:auto val="1"/>
        <c:lblAlgn val="ctr"/>
        <c:lblOffset val="100"/>
        <c:noMultiLvlLbl val="0"/>
      </c:catAx>
      <c:valAx>
        <c:axId val="475613384"/>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crossAx val="475615680"/>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ro-R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'Foaie5 (2)'!$C$4</c:f>
              <c:strCache>
                <c:ptCount val="1"/>
                <c:pt idx="0">
                  <c:v>Program</c:v>
                </c:pt>
              </c:strCache>
            </c:strRef>
          </c:tx>
          <c:spPr>
            <a:solidFill>
              <a:srgbClr val="FBCF8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'Foaie5 (2)'!$B$5:$B$9</c:f>
              <c:strCache>
                <c:ptCount val="5"/>
                <c:pt idx="0">
                  <c:v>OS Borlesti</c:v>
                </c:pt>
                <c:pt idx="1">
                  <c:v>Os Livada</c:v>
                </c:pt>
                <c:pt idx="2">
                  <c:v>OS Negresti</c:v>
                </c:pt>
                <c:pt idx="3">
                  <c:v>OS Satu Mare</c:v>
                </c:pt>
                <c:pt idx="4">
                  <c:v>OS Tasnad</c:v>
                </c:pt>
              </c:strCache>
            </c:strRef>
          </c:cat>
          <c:val>
            <c:numRef>
              <c:f>'Foaie5 (2)'!$C$5:$C$9</c:f>
              <c:numCache>
                <c:formatCode>General</c:formatCode>
                <c:ptCount val="5"/>
                <c:pt idx="0">
                  <c:v>40</c:v>
                </c:pt>
                <c:pt idx="1">
                  <c:v>0</c:v>
                </c:pt>
                <c:pt idx="2">
                  <c:v>8</c:v>
                </c:pt>
                <c:pt idx="3">
                  <c:v>62</c:v>
                </c:pt>
                <c:pt idx="4">
                  <c:v>29</c:v>
                </c:pt>
              </c:numCache>
            </c:numRef>
          </c:val>
          <c:extLst>
            <c:ext xmlns:c16="http://schemas.microsoft.com/office/drawing/2014/chart" uri="{C3380CC4-5D6E-409C-BE32-E72D297353CC}">
              <c16:uniqueId val="{00000000-BE23-4F51-844D-8FB77679FFE0}"/>
            </c:ext>
          </c:extLst>
        </c:ser>
        <c:ser>
          <c:idx val="1"/>
          <c:order val="1"/>
          <c:tx>
            <c:strRef>
              <c:f>'Foaie5 (2)'!$D$4</c:f>
              <c:strCache>
                <c:ptCount val="1"/>
                <c:pt idx="0">
                  <c:v>Realizări</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'Foaie5 (2)'!$B$5:$B$9</c:f>
              <c:strCache>
                <c:ptCount val="5"/>
                <c:pt idx="0">
                  <c:v>OS Borlesti</c:v>
                </c:pt>
                <c:pt idx="1">
                  <c:v>Os Livada</c:v>
                </c:pt>
                <c:pt idx="2">
                  <c:v>OS Negresti</c:v>
                </c:pt>
                <c:pt idx="3">
                  <c:v>OS Satu Mare</c:v>
                </c:pt>
                <c:pt idx="4">
                  <c:v>OS Tasnad</c:v>
                </c:pt>
              </c:strCache>
            </c:strRef>
          </c:cat>
          <c:val>
            <c:numRef>
              <c:f>'Foaie5 (2)'!$D$5:$D$9</c:f>
              <c:numCache>
                <c:formatCode>General</c:formatCode>
                <c:ptCount val="5"/>
                <c:pt idx="0">
                  <c:v>40</c:v>
                </c:pt>
                <c:pt idx="1">
                  <c:v>0</c:v>
                </c:pt>
                <c:pt idx="2">
                  <c:v>8</c:v>
                </c:pt>
                <c:pt idx="3">
                  <c:v>63</c:v>
                </c:pt>
                <c:pt idx="4">
                  <c:v>29</c:v>
                </c:pt>
              </c:numCache>
            </c:numRef>
          </c:val>
          <c:extLst>
            <c:ext xmlns:c16="http://schemas.microsoft.com/office/drawing/2014/chart" uri="{C3380CC4-5D6E-409C-BE32-E72D297353CC}">
              <c16:uniqueId val="{00000001-BE23-4F51-844D-8FB77679FFE0}"/>
            </c:ext>
          </c:extLst>
        </c:ser>
        <c:dLbls>
          <c:showLegendKey val="0"/>
          <c:showVal val="0"/>
          <c:showCatName val="0"/>
          <c:showSerName val="0"/>
          <c:showPercent val="0"/>
          <c:showBubbleSize val="0"/>
        </c:dLbls>
        <c:gapWidth val="267"/>
        <c:overlap val="-43"/>
        <c:axId val="475615680"/>
        <c:axId val="475613384"/>
      </c:barChart>
      <c:catAx>
        <c:axId val="475615680"/>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ro-RO"/>
          </a:p>
        </c:txPr>
        <c:crossAx val="475613384"/>
        <c:crosses val="autoZero"/>
        <c:auto val="1"/>
        <c:lblAlgn val="ctr"/>
        <c:lblOffset val="100"/>
        <c:noMultiLvlLbl val="0"/>
      </c:catAx>
      <c:valAx>
        <c:axId val="475613384"/>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crossAx val="475615680"/>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o-RO"/>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ro-R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5">
  <a:schemeClr val="accent5"/>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2.xml><?xml version="1.0" encoding="utf-8"?>
<cs:chartStyle xmlns:cs="http://schemas.microsoft.com/office/drawing/2012/chartStyle" xmlns:a="http://schemas.openxmlformats.org/drawingml/2006/main" id="303">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3.xml><?xml version="1.0" encoding="utf-8"?>
<cs:chartStyle xmlns:cs="http://schemas.microsoft.com/office/drawing/2012/chartStyle" xmlns:a="http://schemas.openxmlformats.org/drawingml/2006/main" id="303">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4.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5.xml><?xml version="1.0" encoding="utf-8"?>
<cs:chartStyle xmlns:cs="http://schemas.microsoft.com/office/drawing/2012/chartStyle" xmlns:a="http://schemas.openxmlformats.org/drawingml/2006/main" id="303">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6.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7.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8.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9.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0.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7.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8.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9.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6D2874-BF0C-4564-B8ED-547489830060}" type="datetimeFigureOut">
              <a:rPr lang="en-US" smtClean="0"/>
              <a:t>6/22/2021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E29090-DAFA-4592-B18F-2AE71877967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10</a:t>
            </a:fld>
            <a:endParaRPr lang="en-US"/>
          </a:p>
        </p:txBody>
      </p:sp>
    </p:spTree>
    <p:extLst>
      <p:ext uri="{BB962C8B-B14F-4D97-AF65-F5344CB8AC3E}">
        <p14:creationId xmlns:p14="http://schemas.microsoft.com/office/powerpoint/2010/main" val="2160538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11</a:t>
            </a:fld>
            <a:endParaRPr lang="en-US"/>
          </a:p>
        </p:txBody>
      </p:sp>
    </p:spTree>
    <p:extLst>
      <p:ext uri="{BB962C8B-B14F-4D97-AF65-F5344CB8AC3E}">
        <p14:creationId xmlns:p14="http://schemas.microsoft.com/office/powerpoint/2010/main" val="4137166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12</a:t>
            </a:fld>
            <a:endParaRPr lang="en-US"/>
          </a:p>
        </p:txBody>
      </p:sp>
    </p:spTree>
    <p:extLst>
      <p:ext uri="{BB962C8B-B14F-4D97-AF65-F5344CB8AC3E}">
        <p14:creationId xmlns:p14="http://schemas.microsoft.com/office/powerpoint/2010/main" val="3296163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13</a:t>
            </a:fld>
            <a:endParaRPr lang="en-US"/>
          </a:p>
        </p:txBody>
      </p:sp>
    </p:spTree>
    <p:extLst>
      <p:ext uri="{BB962C8B-B14F-4D97-AF65-F5344CB8AC3E}">
        <p14:creationId xmlns:p14="http://schemas.microsoft.com/office/powerpoint/2010/main" val="16288846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14</a:t>
            </a:fld>
            <a:endParaRPr lang="en-US"/>
          </a:p>
        </p:txBody>
      </p:sp>
    </p:spTree>
    <p:extLst>
      <p:ext uri="{BB962C8B-B14F-4D97-AF65-F5344CB8AC3E}">
        <p14:creationId xmlns:p14="http://schemas.microsoft.com/office/powerpoint/2010/main" val="25375768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15</a:t>
            </a:fld>
            <a:endParaRPr lang="en-US"/>
          </a:p>
        </p:txBody>
      </p:sp>
    </p:spTree>
    <p:extLst>
      <p:ext uri="{BB962C8B-B14F-4D97-AF65-F5344CB8AC3E}">
        <p14:creationId xmlns:p14="http://schemas.microsoft.com/office/powerpoint/2010/main" val="1310513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16</a:t>
            </a:fld>
            <a:endParaRPr lang="en-US"/>
          </a:p>
        </p:txBody>
      </p:sp>
    </p:spTree>
    <p:extLst>
      <p:ext uri="{BB962C8B-B14F-4D97-AF65-F5344CB8AC3E}">
        <p14:creationId xmlns:p14="http://schemas.microsoft.com/office/powerpoint/2010/main" val="7381170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17</a:t>
            </a:fld>
            <a:endParaRPr lang="en-US"/>
          </a:p>
        </p:txBody>
      </p:sp>
    </p:spTree>
    <p:extLst>
      <p:ext uri="{BB962C8B-B14F-4D97-AF65-F5344CB8AC3E}">
        <p14:creationId xmlns:p14="http://schemas.microsoft.com/office/powerpoint/2010/main" val="4256798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18</a:t>
            </a:fld>
            <a:endParaRPr lang="en-US"/>
          </a:p>
        </p:txBody>
      </p:sp>
    </p:spTree>
    <p:extLst>
      <p:ext uri="{BB962C8B-B14F-4D97-AF65-F5344CB8AC3E}">
        <p14:creationId xmlns:p14="http://schemas.microsoft.com/office/powerpoint/2010/main" val="41575239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19</a:t>
            </a:fld>
            <a:endParaRPr lang="en-US"/>
          </a:p>
        </p:txBody>
      </p:sp>
    </p:spTree>
    <p:extLst>
      <p:ext uri="{BB962C8B-B14F-4D97-AF65-F5344CB8AC3E}">
        <p14:creationId xmlns:p14="http://schemas.microsoft.com/office/powerpoint/2010/main" val="3899810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20</a:t>
            </a:fld>
            <a:endParaRPr lang="en-US"/>
          </a:p>
        </p:txBody>
      </p:sp>
    </p:spTree>
    <p:extLst>
      <p:ext uri="{BB962C8B-B14F-4D97-AF65-F5344CB8AC3E}">
        <p14:creationId xmlns:p14="http://schemas.microsoft.com/office/powerpoint/2010/main" val="34249924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21</a:t>
            </a:fld>
            <a:endParaRPr lang="en-US"/>
          </a:p>
        </p:txBody>
      </p:sp>
    </p:spTree>
    <p:extLst>
      <p:ext uri="{BB962C8B-B14F-4D97-AF65-F5344CB8AC3E}">
        <p14:creationId xmlns:p14="http://schemas.microsoft.com/office/powerpoint/2010/main" val="13960860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22</a:t>
            </a:fld>
            <a:endParaRPr lang="en-US"/>
          </a:p>
        </p:txBody>
      </p:sp>
    </p:spTree>
    <p:extLst>
      <p:ext uri="{BB962C8B-B14F-4D97-AF65-F5344CB8AC3E}">
        <p14:creationId xmlns:p14="http://schemas.microsoft.com/office/powerpoint/2010/main" val="12496103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23</a:t>
            </a:fld>
            <a:endParaRPr lang="en-US"/>
          </a:p>
        </p:txBody>
      </p:sp>
    </p:spTree>
    <p:extLst>
      <p:ext uri="{BB962C8B-B14F-4D97-AF65-F5344CB8AC3E}">
        <p14:creationId xmlns:p14="http://schemas.microsoft.com/office/powerpoint/2010/main" val="5267552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24</a:t>
            </a:fld>
            <a:endParaRPr lang="en-US"/>
          </a:p>
        </p:txBody>
      </p:sp>
    </p:spTree>
    <p:extLst>
      <p:ext uri="{BB962C8B-B14F-4D97-AF65-F5344CB8AC3E}">
        <p14:creationId xmlns:p14="http://schemas.microsoft.com/office/powerpoint/2010/main" val="5589329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25</a:t>
            </a:fld>
            <a:endParaRPr lang="en-US"/>
          </a:p>
        </p:txBody>
      </p:sp>
    </p:spTree>
    <p:extLst>
      <p:ext uri="{BB962C8B-B14F-4D97-AF65-F5344CB8AC3E}">
        <p14:creationId xmlns:p14="http://schemas.microsoft.com/office/powerpoint/2010/main" val="21620262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26</a:t>
            </a:fld>
            <a:endParaRPr lang="en-US"/>
          </a:p>
        </p:txBody>
      </p:sp>
    </p:spTree>
    <p:extLst>
      <p:ext uri="{BB962C8B-B14F-4D97-AF65-F5344CB8AC3E}">
        <p14:creationId xmlns:p14="http://schemas.microsoft.com/office/powerpoint/2010/main" val="16316882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27</a:t>
            </a:fld>
            <a:endParaRPr lang="en-US"/>
          </a:p>
        </p:txBody>
      </p:sp>
    </p:spTree>
    <p:extLst>
      <p:ext uri="{BB962C8B-B14F-4D97-AF65-F5344CB8AC3E}">
        <p14:creationId xmlns:p14="http://schemas.microsoft.com/office/powerpoint/2010/main" val="40337812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28</a:t>
            </a:fld>
            <a:endParaRPr lang="en-US"/>
          </a:p>
        </p:txBody>
      </p:sp>
    </p:spTree>
    <p:extLst>
      <p:ext uri="{BB962C8B-B14F-4D97-AF65-F5344CB8AC3E}">
        <p14:creationId xmlns:p14="http://schemas.microsoft.com/office/powerpoint/2010/main" val="38754991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29</a:t>
            </a:fld>
            <a:endParaRPr lang="en-US"/>
          </a:p>
        </p:txBody>
      </p:sp>
    </p:spTree>
    <p:extLst>
      <p:ext uri="{BB962C8B-B14F-4D97-AF65-F5344CB8AC3E}">
        <p14:creationId xmlns:p14="http://schemas.microsoft.com/office/powerpoint/2010/main" val="851191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5</a:t>
            </a:fld>
            <a:endParaRPr lang="en-US"/>
          </a:p>
        </p:txBody>
      </p:sp>
    </p:spTree>
    <p:extLst>
      <p:ext uri="{BB962C8B-B14F-4D97-AF65-F5344CB8AC3E}">
        <p14:creationId xmlns:p14="http://schemas.microsoft.com/office/powerpoint/2010/main" val="52456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8</a:t>
            </a:fld>
            <a:endParaRPr lang="en-US"/>
          </a:p>
        </p:txBody>
      </p:sp>
    </p:spTree>
    <p:extLst>
      <p:ext uri="{BB962C8B-B14F-4D97-AF65-F5344CB8AC3E}">
        <p14:creationId xmlns:p14="http://schemas.microsoft.com/office/powerpoint/2010/main" val="3301735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E29090-DAFA-4592-B18F-2AE718779675}" type="slidenum">
              <a:rPr lang="en-US" smtClean="0"/>
              <a:t>9</a:t>
            </a:fld>
            <a:endParaRPr lang="en-US"/>
          </a:p>
        </p:txBody>
      </p:sp>
    </p:spTree>
    <p:extLst>
      <p:ext uri="{BB962C8B-B14F-4D97-AF65-F5344CB8AC3E}">
        <p14:creationId xmlns:p14="http://schemas.microsoft.com/office/powerpoint/2010/main" val="2401079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D57DBDB1-6751-451F-9D12-82DDBCDBB9EF}" type="datetimeFigureOut">
              <a:rPr lang="en-US" smtClean="0"/>
              <a:t>6/22/2021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42ECD7D-1DE1-40D2-A1D1-F4835ED431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57DBDB1-6751-451F-9D12-82DDBCDBB9EF}" type="datetimeFigureOut">
              <a:rPr lang="en-US" smtClean="0"/>
              <a:t>6/22/2021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ECD7D-1DE1-40D2-A1D1-F4835ED431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57DBDB1-6751-451F-9D12-82DDBCDBB9EF}" type="datetimeFigureOut">
              <a:rPr lang="en-US" smtClean="0"/>
              <a:t>6/22/2021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ECD7D-1DE1-40D2-A1D1-F4835ED431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57DBDB1-6751-451F-9D12-82DDBCDBB9EF}" type="datetimeFigureOut">
              <a:rPr lang="en-US" smtClean="0"/>
              <a:t>6/22/2021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ECD7D-1DE1-40D2-A1D1-F4835ED431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57DBDB1-6751-451F-9D12-82DDBCDBB9EF}" type="datetimeFigureOut">
              <a:rPr lang="en-US" smtClean="0"/>
              <a:t>6/22/2021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ECD7D-1DE1-40D2-A1D1-F4835ED431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57DBDB1-6751-451F-9D12-82DDBCDBB9EF}" type="datetimeFigureOut">
              <a:rPr lang="en-US" smtClean="0"/>
              <a:t>6/22/2021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ECD7D-1DE1-40D2-A1D1-F4835ED431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57DBDB1-6751-451F-9D12-82DDBCDBB9EF}" type="datetimeFigureOut">
              <a:rPr lang="en-US" smtClean="0"/>
              <a:t>6/22/2021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2ECD7D-1DE1-40D2-A1D1-F4835ED431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7DBDB1-6751-451F-9D12-82DDBCDBB9EF}" type="datetimeFigureOut">
              <a:rPr lang="en-US" smtClean="0"/>
              <a:t>6/22/2021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2ECD7D-1DE1-40D2-A1D1-F4835ED431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7DBDB1-6751-451F-9D12-82DDBCDBB9EF}" type="datetimeFigureOut">
              <a:rPr lang="en-US" smtClean="0"/>
              <a:t>6/22/2021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2ECD7D-1DE1-40D2-A1D1-F4835ED431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57DBDB1-6751-451F-9D12-82DDBCDBB9EF}" type="datetimeFigureOut">
              <a:rPr lang="en-US" smtClean="0"/>
              <a:t>6/22/2021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ECD7D-1DE1-40D2-A1D1-F4835ED431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57DBDB1-6751-451F-9D12-82DDBCDBB9EF}" type="datetimeFigureOut">
              <a:rPr lang="en-US" smtClean="0"/>
              <a:t>6/22/2021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42ECD7D-1DE1-40D2-A1D1-F4835ED431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57DBDB1-6751-451F-9D12-82DDBCDBB9EF}" type="datetimeFigureOut">
              <a:rPr lang="en-US" smtClean="0"/>
              <a:t>6/22/2021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2ECD7D-1DE1-40D2-A1D1-F4835ED431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2393149"/>
            <a:ext cx="7851648" cy="2071702"/>
          </a:xfrm>
        </p:spPr>
        <p:txBody>
          <a:bodyPr>
            <a:normAutofit/>
          </a:bodyPr>
          <a:lstStyle/>
          <a:p>
            <a:pPr algn="l"/>
            <a:r>
              <a:rPr lang="pt-BR" sz="4400" dirty="0"/>
              <a:t>RAPORT DE ACTIVITATE </a:t>
            </a:r>
            <a:br>
              <a:rPr lang="ro-RO" sz="4400" dirty="0"/>
            </a:br>
            <a:r>
              <a:rPr lang="pt-BR" sz="4400" dirty="0"/>
              <a:t>AL DIRECŢIEI SILVICE SATU MARE </a:t>
            </a:r>
            <a:br>
              <a:rPr lang="ro-RO" sz="4400" dirty="0"/>
            </a:br>
            <a:r>
              <a:rPr lang="pt-BR" sz="4400" dirty="0"/>
              <a:t>PENTRU ANUL 2020</a:t>
            </a:r>
            <a:endParaRPr lang="en-US" dirty="0"/>
          </a:p>
        </p:txBody>
      </p:sp>
      <p:pic>
        <p:nvPicPr>
          <p:cNvPr id="4" name="Imagine 3" descr="O imagine care conține text, ceas&#10;&#10;Descriere generată automat">
            <a:extLst>
              <a:ext uri="{FF2B5EF4-FFF2-40B4-BE49-F238E27FC236}">
                <a16:creationId xmlns:a16="http://schemas.microsoft.com/office/drawing/2014/main" id="{140936AD-4425-4A5B-B90F-DEA84437A5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7664" y="1052736"/>
            <a:ext cx="7344816" cy="648072"/>
          </a:xfrm>
        </p:spPr>
        <p:txBody>
          <a:bodyPr>
            <a:noAutofit/>
          </a:bodyPr>
          <a:lstStyle/>
          <a:p>
            <a:pPr algn="ctr"/>
            <a:r>
              <a:rPr lang="ro-RO" sz="2000" dirty="0">
                <a:solidFill>
                  <a:schemeClr val="tx1"/>
                </a:solidFill>
                <a:latin typeface="Arial Black" panose="020B0A04020102020204" pitchFamily="34" charset="0"/>
                <a:cs typeface="Arial" panose="020B0604020202020204" pitchFamily="34" charset="0"/>
              </a:rPr>
              <a:t>Programe și </a:t>
            </a:r>
            <a:r>
              <a:rPr lang="ro-RO" sz="2000" dirty="0" err="1">
                <a:solidFill>
                  <a:schemeClr val="tx1"/>
                </a:solidFill>
                <a:latin typeface="Arial Black" panose="020B0A04020102020204" pitchFamily="34" charset="0"/>
                <a:cs typeface="Arial" panose="020B0604020202020204" pitchFamily="34" charset="0"/>
              </a:rPr>
              <a:t>realizari</a:t>
            </a:r>
            <a:r>
              <a:rPr lang="ro-RO" sz="2000" dirty="0">
                <a:solidFill>
                  <a:schemeClr val="tx1"/>
                </a:solidFill>
                <a:latin typeface="Arial Black" panose="020B0A04020102020204" pitchFamily="34" charset="0"/>
                <a:cs typeface="Arial" panose="020B0604020202020204" pitchFamily="34" charset="0"/>
              </a:rPr>
              <a:t> la regenerarea </a:t>
            </a:r>
            <a:r>
              <a:rPr lang="ro-RO" sz="2000" dirty="0" err="1">
                <a:solidFill>
                  <a:schemeClr val="tx1"/>
                </a:solidFill>
                <a:latin typeface="Arial Black" panose="020B0A04020102020204" pitchFamily="34" charset="0"/>
                <a:cs typeface="Arial" panose="020B0604020202020204" pitchFamily="34" charset="0"/>
              </a:rPr>
              <a:t>padurilor</a:t>
            </a:r>
            <a:r>
              <a:rPr lang="ro-RO" sz="2000" dirty="0">
                <a:solidFill>
                  <a:schemeClr val="tx1"/>
                </a:solidFill>
                <a:latin typeface="Arial Black" panose="020B0A04020102020204" pitchFamily="34" charset="0"/>
                <a:cs typeface="Arial" panose="020B0604020202020204" pitchFamily="34" charset="0"/>
              </a:rPr>
              <a:t> </a:t>
            </a:r>
            <a:br>
              <a:rPr lang="ro-RO" sz="2000" dirty="0">
                <a:solidFill>
                  <a:schemeClr val="tx1"/>
                </a:solidFill>
                <a:latin typeface="Arial Black" panose="020B0A04020102020204" pitchFamily="34" charset="0"/>
                <a:cs typeface="Arial" panose="020B0604020202020204" pitchFamily="34" charset="0"/>
              </a:rPr>
            </a:br>
            <a:r>
              <a:rPr lang="ro-RO" sz="2000" dirty="0">
                <a:solidFill>
                  <a:schemeClr val="tx1"/>
                </a:solidFill>
                <a:latin typeface="Arial Black" panose="020B0A04020102020204" pitchFamily="34" charset="0"/>
                <a:cs typeface="Arial" panose="020B0604020202020204" pitchFamily="34" charset="0"/>
              </a:rPr>
              <a:t>pentru anul 2020 TOTAL SUPRAFEȚE REGENERATE</a:t>
            </a:r>
            <a:endParaRPr lang="en-US" sz="2000" dirty="0">
              <a:solidFill>
                <a:schemeClr val="tx1"/>
              </a:solidFill>
              <a:latin typeface="Arial Black" panose="020B0A04020102020204" pitchFamily="34" charset="0"/>
              <a:cs typeface="Arial" panose="020B0604020202020204" pitchFamily="34" charset="0"/>
            </a:endParaRPr>
          </a:p>
        </p:txBody>
      </p:sp>
      <p:graphicFrame>
        <p:nvGraphicFramePr>
          <p:cNvPr id="5" name="Diagramă 4">
            <a:extLst>
              <a:ext uri="{FF2B5EF4-FFF2-40B4-BE49-F238E27FC236}">
                <a16:creationId xmlns:a16="http://schemas.microsoft.com/office/drawing/2014/main" id="{3AEB48FF-D434-478C-8AD3-C4AC05751DB5}"/>
              </a:ext>
            </a:extLst>
          </p:cNvPr>
          <p:cNvGraphicFramePr>
            <a:graphicFrameLocks/>
          </p:cNvGraphicFramePr>
          <p:nvPr>
            <p:extLst>
              <p:ext uri="{D42A27DB-BD31-4B8C-83A1-F6EECF244321}">
                <p14:modId xmlns:p14="http://schemas.microsoft.com/office/powerpoint/2010/main" val="4186828863"/>
              </p:ext>
            </p:extLst>
          </p:nvPr>
        </p:nvGraphicFramePr>
        <p:xfrm>
          <a:off x="2051720" y="2060848"/>
          <a:ext cx="5904656" cy="3603848"/>
        </p:xfrm>
        <a:graphic>
          <a:graphicData uri="http://schemas.openxmlformats.org/drawingml/2006/chart">
            <c:chart xmlns:c="http://schemas.openxmlformats.org/drawingml/2006/chart" xmlns:r="http://schemas.openxmlformats.org/officeDocument/2006/relationships" r:id="rId3"/>
          </a:graphicData>
        </a:graphic>
      </p:graphicFrame>
      <p:pic>
        <p:nvPicPr>
          <p:cNvPr id="4" name="Imagine 3" descr="O imagine care conține text, ceas&#10;&#10;Descriere generată automat">
            <a:extLst>
              <a:ext uri="{FF2B5EF4-FFF2-40B4-BE49-F238E27FC236}">
                <a16:creationId xmlns:a16="http://schemas.microsoft.com/office/drawing/2014/main" id="{5B9BF0E7-0EB2-4928-A696-98156D16F74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extLst>
      <p:ext uri="{BB962C8B-B14F-4D97-AF65-F5344CB8AC3E}">
        <p14:creationId xmlns:p14="http://schemas.microsoft.com/office/powerpoint/2010/main" val="3250614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7656" y="1268760"/>
            <a:ext cx="6566752" cy="504056"/>
          </a:xfrm>
        </p:spPr>
        <p:txBody>
          <a:bodyPr>
            <a:noAutofit/>
          </a:bodyPr>
          <a:lstStyle/>
          <a:p>
            <a:pPr algn="ctr"/>
            <a:r>
              <a:rPr lang="ro-RO" sz="2000" dirty="0">
                <a:solidFill>
                  <a:schemeClr val="tx1"/>
                </a:solidFill>
                <a:latin typeface="Arial Black" panose="020B0A04020102020204" pitchFamily="34" charset="0"/>
                <a:cs typeface="Arial" panose="020B0604020202020204" pitchFamily="34" charset="0"/>
              </a:rPr>
              <a:t>Programe și </a:t>
            </a:r>
            <a:r>
              <a:rPr lang="ro-RO" sz="2000" dirty="0" err="1">
                <a:solidFill>
                  <a:schemeClr val="tx1"/>
                </a:solidFill>
                <a:latin typeface="Arial Black" panose="020B0A04020102020204" pitchFamily="34" charset="0"/>
                <a:cs typeface="Arial" panose="020B0604020202020204" pitchFamily="34" charset="0"/>
              </a:rPr>
              <a:t>realizari</a:t>
            </a:r>
            <a:r>
              <a:rPr lang="ro-RO" sz="2000" dirty="0">
                <a:solidFill>
                  <a:schemeClr val="tx1"/>
                </a:solidFill>
                <a:latin typeface="Arial Black" panose="020B0A04020102020204" pitchFamily="34" charset="0"/>
                <a:cs typeface="Arial" panose="020B0604020202020204" pitchFamily="34" charset="0"/>
              </a:rPr>
              <a:t> la regenerarea </a:t>
            </a:r>
            <a:r>
              <a:rPr lang="ro-RO" sz="2000" dirty="0" err="1">
                <a:solidFill>
                  <a:schemeClr val="tx1"/>
                </a:solidFill>
                <a:latin typeface="Arial Black" panose="020B0A04020102020204" pitchFamily="34" charset="0"/>
                <a:cs typeface="Arial" panose="020B0604020202020204" pitchFamily="34" charset="0"/>
              </a:rPr>
              <a:t>padurilor</a:t>
            </a:r>
            <a:r>
              <a:rPr lang="ro-RO" sz="2000" dirty="0">
                <a:solidFill>
                  <a:schemeClr val="tx1"/>
                </a:solidFill>
                <a:latin typeface="Arial Black" panose="020B0A04020102020204" pitchFamily="34" charset="0"/>
                <a:cs typeface="Arial" panose="020B0604020202020204" pitchFamily="34" charset="0"/>
              </a:rPr>
              <a:t> </a:t>
            </a:r>
            <a:br>
              <a:rPr lang="ro-RO" sz="2000" dirty="0">
                <a:solidFill>
                  <a:schemeClr val="tx1"/>
                </a:solidFill>
                <a:latin typeface="Arial Black" panose="020B0A04020102020204" pitchFamily="34" charset="0"/>
                <a:cs typeface="Arial" panose="020B0604020202020204" pitchFamily="34" charset="0"/>
              </a:rPr>
            </a:br>
            <a:r>
              <a:rPr lang="ro-RO" sz="2000" dirty="0">
                <a:solidFill>
                  <a:schemeClr val="tx1"/>
                </a:solidFill>
                <a:latin typeface="Arial Black" panose="020B0A04020102020204" pitchFamily="34" charset="0"/>
                <a:cs typeface="Arial" panose="020B0604020202020204" pitchFamily="34" charset="0"/>
              </a:rPr>
              <a:t>pentru anul 2020 – REGENERĂRI NATURALE</a:t>
            </a:r>
            <a:endParaRPr lang="en-US" sz="2000" dirty="0">
              <a:solidFill>
                <a:schemeClr val="tx1"/>
              </a:solidFill>
              <a:latin typeface="Arial Black" panose="020B0A04020102020204" pitchFamily="34" charset="0"/>
              <a:cs typeface="Arial" panose="020B0604020202020204" pitchFamily="34" charset="0"/>
            </a:endParaRPr>
          </a:p>
        </p:txBody>
      </p:sp>
      <p:graphicFrame>
        <p:nvGraphicFramePr>
          <p:cNvPr id="4" name="Diagramă 3">
            <a:extLst>
              <a:ext uri="{FF2B5EF4-FFF2-40B4-BE49-F238E27FC236}">
                <a16:creationId xmlns:a16="http://schemas.microsoft.com/office/drawing/2014/main" id="{8AFFE757-665A-4112-B51A-AB059717F097}"/>
              </a:ext>
            </a:extLst>
          </p:cNvPr>
          <p:cNvGraphicFramePr>
            <a:graphicFrameLocks/>
          </p:cNvGraphicFramePr>
          <p:nvPr>
            <p:extLst>
              <p:ext uri="{D42A27DB-BD31-4B8C-83A1-F6EECF244321}">
                <p14:modId xmlns:p14="http://schemas.microsoft.com/office/powerpoint/2010/main" val="153639672"/>
              </p:ext>
            </p:extLst>
          </p:nvPr>
        </p:nvGraphicFramePr>
        <p:xfrm>
          <a:off x="2123728" y="2204864"/>
          <a:ext cx="5904656" cy="3819872"/>
        </p:xfrm>
        <a:graphic>
          <a:graphicData uri="http://schemas.openxmlformats.org/drawingml/2006/chart">
            <c:chart xmlns:c="http://schemas.openxmlformats.org/drawingml/2006/chart" xmlns:r="http://schemas.openxmlformats.org/officeDocument/2006/relationships" r:id="rId3"/>
          </a:graphicData>
        </a:graphic>
      </p:graphicFrame>
      <p:pic>
        <p:nvPicPr>
          <p:cNvPr id="5" name="Imagine 4" descr="O imagine care conține text, ceas&#10;&#10;Descriere generată automat">
            <a:extLst>
              <a:ext uri="{FF2B5EF4-FFF2-40B4-BE49-F238E27FC236}">
                <a16:creationId xmlns:a16="http://schemas.microsoft.com/office/drawing/2014/main" id="{DF4EBCAF-0637-401D-9C8F-187000EBECE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extLst>
      <p:ext uri="{BB962C8B-B14F-4D97-AF65-F5344CB8AC3E}">
        <p14:creationId xmlns:p14="http://schemas.microsoft.com/office/powerpoint/2010/main" val="826050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268760"/>
            <a:ext cx="7604800" cy="504056"/>
          </a:xfrm>
        </p:spPr>
        <p:txBody>
          <a:bodyPr>
            <a:noAutofit/>
          </a:bodyPr>
          <a:lstStyle/>
          <a:p>
            <a:pPr algn="ctr"/>
            <a:r>
              <a:rPr lang="ro-RO" sz="2000" dirty="0">
                <a:solidFill>
                  <a:schemeClr val="tx1"/>
                </a:solidFill>
                <a:latin typeface="Arial Black" panose="020B0A04020102020204" pitchFamily="34" charset="0"/>
                <a:cs typeface="Arial" panose="020B0604020202020204" pitchFamily="34" charset="0"/>
              </a:rPr>
              <a:t>Programe și </a:t>
            </a:r>
            <a:r>
              <a:rPr lang="ro-RO" sz="2000" dirty="0" err="1">
                <a:solidFill>
                  <a:schemeClr val="tx1"/>
                </a:solidFill>
                <a:latin typeface="Arial Black" panose="020B0A04020102020204" pitchFamily="34" charset="0"/>
                <a:cs typeface="Arial" panose="020B0604020202020204" pitchFamily="34" charset="0"/>
              </a:rPr>
              <a:t>realizari</a:t>
            </a:r>
            <a:r>
              <a:rPr lang="ro-RO" sz="2000" dirty="0">
                <a:solidFill>
                  <a:schemeClr val="tx1"/>
                </a:solidFill>
                <a:latin typeface="Arial Black" panose="020B0A04020102020204" pitchFamily="34" charset="0"/>
                <a:cs typeface="Arial" panose="020B0604020202020204" pitchFamily="34" charset="0"/>
              </a:rPr>
              <a:t> la regenerarea </a:t>
            </a:r>
            <a:r>
              <a:rPr lang="ro-RO" sz="2000" dirty="0" err="1">
                <a:solidFill>
                  <a:schemeClr val="tx1"/>
                </a:solidFill>
                <a:latin typeface="Arial Black" panose="020B0A04020102020204" pitchFamily="34" charset="0"/>
                <a:cs typeface="Arial" panose="020B0604020202020204" pitchFamily="34" charset="0"/>
              </a:rPr>
              <a:t>padurilor</a:t>
            </a:r>
            <a:r>
              <a:rPr lang="ro-RO" sz="2000" dirty="0">
                <a:solidFill>
                  <a:schemeClr val="tx1"/>
                </a:solidFill>
                <a:latin typeface="Arial Black" panose="020B0A04020102020204" pitchFamily="34" charset="0"/>
                <a:cs typeface="Arial" panose="020B0604020202020204" pitchFamily="34" charset="0"/>
              </a:rPr>
              <a:t> </a:t>
            </a:r>
            <a:br>
              <a:rPr lang="ro-RO" sz="2000" dirty="0">
                <a:solidFill>
                  <a:schemeClr val="tx1"/>
                </a:solidFill>
                <a:latin typeface="Arial Black" panose="020B0A04020102020204" pitchFamily="34" charset="0"/>
                <a:cs typeface="Arial" panose="020B0604020202020204" pitchFamily="34" charset="0"/>
              </a:rPr>
            </a:br>
            <a:r>
              <a:rPr lang="ro-RO" sz="2000" dirty="0">
                <a:solidFill>
                  <a:schemeClr val="tx1"/>
                </a:solidFill>
                <a:latin typeface="Arial Black" panose="020B0A04020102020204" pitchFamily="34" charset="0"/>
                <a:cs typeface="Arial" panose="020B0604020202020204" pitchFamily="34" charset="0"/>
              </a:rPr>
              <a:t>pentru anul 2020 – REGENERĂRI ARTIFICIALE</a:t>
            </a:r>
            <a:endParaRPr lang="en-US" sz="2000" dirty="0">
              <a:solidFill>
                <a:schemeClr val="tx1"/>
              </a:solidFill>
              <a:latin typeface="Arial Black" panose="020B0A04020102020204" pitchFamily="34" charset="0"/>
              <a:cs typeface="Arial" panose="020B0604020202020204" pitchFamily="34" charset="0"/>
            </a:endParaRPr>
          </a:p>
        </p:txBody>
      </p:sp>
      <p:graphicFrame>
        <p:nvGraphicFramePr>
          <p:cNvPr id="4" name="Diagramă 3">
            <a:extLst>
              <a:ext uri="{FF2B5EF4-FFF2-40B4-BE49-F238E27FC236}">
                <a16:creationId xmlns:a16="http://schemas.microsoft.com/office/drawing/2014/main" id="{8AFFE757-665A-4112-B51A-AB059717F097}"/>
              </a:ext>
            </a:extLst>
          </p:cNvPr>
          <p:cNvGraphicFramePr>
            <a:graphicFrameLocks/>
          </p:cNvGraphicFramePr>
          <p:nvPr>
            <p:extLst>
              <p:ext uri="{D42A27DB-BD31-4B8C-83A1-F6EECF244321}">
                <p14:modId xmlns:p14="http://schemas.microsoft.com/office/powerpoint/2010/main" val="1261946419"/>
              </p:ext>
            </p:extLst>
          </p:nvPr>
        </p:nvGraphicFramePr>
        <p:xfrm>
          <a:off x="2051720" y="2204864"/>
          <a:ext cx="5904656" cy="3819872"/>
        </p:xfrm>
        <a:graphic>
          <a:graphicData uri="http://schemas.openxmlformats.org/drawingml/2006/chart">
            <c:chart xmlns:c="http://schemas.openxmlformats.org/drawingml/2006/chart" xmlns:r="http://schemas.openxmlformats.org/officeDocument/2006/relationships" r:id="rId3"/>
          </a:graphicData>
        </a:graphic>
      </p:graphicFrame>
      <p:pic>
        <p:nvPicPr>
          <p:cNvPr id="5" name="Imagine 4" descr="O imagine care conține text, ceas&#10;&#10;Descriere generată automat">
            <a:extLst>
              <a:ext uri="{FF2B5EF4-FFF2-40B4-BE49-F238E27FC236}">
                <a16:creationId xmlns:a16="http://schemas.microsoft.com/office/drawing/2014/main" id="{EECFAA95-D6CF-4BC7-A069-D7EEC03F5DB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extLst>
      <p:ext uri="{BB962C8B-B14F-4D97-AF65-F5344CB8AC3E}">
        <p14:creationId xmlns:p14="http://schemas.microsoft.com/office/powerpoint/2010/main" val="2486584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5696" y="1268760"/>
            <a:ext cx="6480720" cy="504056"/>
          </a:xfrm>
        </p:spPr>
        <p:txBody>
          <a:bodyPr>
            <a:noAutofit/>
          </a:bodyPr>
          <a:lstStyle/>
          <a:p>
            <a:pPr algn="ctr"/>
            <a:r>
              <a:rPr lang="ro-RO" sz="2000" dirty="0">
                <a:solidFill>
                  <a:schemeClr val="tx1"/>
                </a:solidFill>
                <a:latin typeface="Arial Black" panose="020B0A04020102020204" pitchFamily="34" charset="0"/>
                <a:cs typeface="Arial" panose="020B0604020202020204" pitchFamily="34" charset="0"/>
              </a:rPr>
              <a:t>Programe și </a:t>
            </a:r>
            <a:r>
              <a:rPr lang="ro-RO" sz="2000" dirty="0" err="1">
                <a:solidFill>
                  <a:schemeClr val="tx1"/>
                </a:solidFill>
                <a:latin typeface="Arial Black" panose="020B0A04020102020204" pitchFamily="34" charset="0"/>
                <a:cs typeface="Arial" panose="020B0604020202020204" pitchFamily="34" charset="0"/>
              </a:rPr>
              <a:t>realizari</a:t>
            </a:r>
            <a:r>
              <a:rPr lang="ro-RO" sz="2000" dirty="0">
                <a:solidFill>
                  <a:schemeClr val="tx1"/>
                </a:solidFill>
                <a:latin typeface="Arial Black" panose="020B0A04020102020204" pitchFamily="34" charset="0"/>
                <a:cs typeface="Arial" panose="020B0604020202020204" pitchFamily="34" charset="0"/>
              </a:rPr>
              <a:t> la </a:t>
            </a:r>
            <a:r>
              <a:rPr lang="ro-RO" sz="2000" dirty="0" err="1">
                <a:solidFill>
                  <a:schemeClr val="tx1"/>
                </a:solidFill>
                <a:latin typeface="Arial Black" panose="020B0A04020102020204" pitchFamily="34" charset="0"/>
                <a:cs typeface="Arial" panose="020B0604020202020204" pitchFamily="34" charset="0"/>
              </a:rPr>
              <a:t>lucrari</a:t>
            </a:r>
            <a:r>
              <a:rPr lang="ro-RO" sz="2000" dirty="0">
                <a:solidFill>
                  <a:schemeClr val="tx1"/>
                </a:solidFill>
                <a:latin typeface="Arial Black" panose="020B0A04020102020204" pitchFamily="34" charset="0"/>
                <a:cs typeface="Arial" panose="020B0604020202020204" pitchFamily="34" charset="0"/>
              </a:rPr>
              <a:t> de îngrijire </a:t>
            </a:r>
            <a:br>
              <a:rPr lang="ro-RO" sz="2000" dirty="0">
                <a:solidFill>
                  <a:schemeClr val="tx1"/>
                </a:solidFill>
                <a:latin typeface="Arial Black" panose="020B0A04020102020204" pitchFamily="34" charset="0"/>
                <a:cs typeface="Arial" panose="020B0604020202020204" pitchFamily="34" charset="0"/>
              </a:rPr>
            </a:br>
            <a:r>
              <a:rPr lang="ro-RO" sz="2000" dirty="0">
                <a:solidFill>
                  <a:schemeClr val="tx1"/>
                </a:solidFill>
                <a:latin typeface="Arial Black" panose="020B0A04020102020204" pitchFamily="34" charset="0"/>
                <a:cs typeface="Arial" panose="020B0604020202020204" pitchFamily="34" charset="0"/>
              </a:rPr>
              <a:t>– anul 2020 - DEGAJĂRI</a:t>
            </a:r>
            <a:endParaRPr lang="en-US" sz="2000" dirty="0">
              <a:solidFill>
                <a:schemeClr val="tx1"/>
              </a:solidFill>
              <a:latin typeface="Arial Black" panose="020B0A04020102020204" pitchFamily="34" charset="0"/>
              <a:cs typeface="Arial" panose="020B0604020202020204" pitchFamily="34" charset="0"/>
            </a:endParaRPr>
          </a:p>
        </p:txBody>
      </p:sp>
      <p:graphicFrame>
        <p:nvGraphicFramePr>
          <p:cNvPr id="4" name="Diagramă 3">
            <a:extLst>
              <a:ext uri="{FF2B5EF4-FFF2-40B4-BE49-F238E27FC236}">
                <a16:creationId xmlns:a16="http://schemas.microsoft.com/office/drawing/2014/main" id="{02B80DA5-9F65-41FE-80D6-CAD6B5A32269}"/>
              </a:ext>
            </a:extLst>
          </p:cNvPr>
          <p:cNvGraphicFramePr>
            <a:graphicFrameLocks/>
          </p:cNvGraphicFramePr>
          <p:nvPr>
            <p:extLst>
              <p:ext uri="{D42A27DB-BD31-4B8C-83A1-F6EECF244321}">
                <p14:modId xmlns:p14="http://schemas.microsoft.com/office/powerpoint/2010/main" val="3826467758"/>
              </p:ext>
            </p:extLst>
          </p:nvPr>
        </p:nvGraphicFramePr>
        <p:xfrm>
          <a:off x="1835696" y="2060848"/>
          <a:ext cx="6480720" cy="3888432"/>
        </p:xfrm>
        <a:graphic>
          <a:graphicData uri="http://schemas.openxmlformats.org/drawingml/2006/chart">
            <c:chart xmlns:c="http://schemas.openxmlformats.org/drawingml/2006/chart" xmlns:r="http://schemas.openxmlformats.org/officeDocument/2006/relationships" r:id="rId3"/>
          </a:graphicData>
        </a:graphic>
      </p:graphicFrame>
      <p:pic>
        <p:nvPicPr>
          <p:cNvPr id="5" name="Imagine 4" descr="O imagine care conține text, ceas&#10;&#10;Descriere generată automat">
            <a:extLst>
              <a:ext uri="{FF2B5EF4-FFF2-40B4-BE49-F238E27FC236}">
                <a16:creationId xmlns:a16="http://schemas.microsoft.com/office/drawing/2014/main" id="{2C17E348-9689-46A2-A549-B2DEA99791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extLst>
      <p:ext uri="{BB962C8B-B14F-4D97-AF65-F5344CB8AC3E}">
        <p14:creationId xmlns:p14="http://schemas.microsoft.com/office/powerpoint/2010/main" val="1889677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1720" y="1268760"/>
            <a:ext cx="6120680" cy="504056"/>
          </a:xfrm>
        </p:spPr>
        <p:txBody>
          <a:bodyPr>
            <a:noAutofit/>
          </a:bodyPr>
          <a:lstStyle/>
          <a:p>
            <a:pPr algn="ctr"/>
            <a:r>
              <a:rPr lang="ro-RO" sz="2000" dirty="0">
                <a:solidFill>
                  <a:schemeClr val="tx1"/>
                </a:solidFill>
                <a:latin typeface="Arial Black" panose="020B0A04020102020204" pitchFamily="34" charset="0"/>
                <a:cs typeface="Arial" panose="020B0604020202020204" pitchFamily="34" charset="0"/>
              </a:rPr>
              <a:t>Programe</a:t>
            </a:r>
            <a:r>
              <a:rPr lang="ro-RO" sz="2000" dirty="0"/>
              <a:t> </a:t>
            </a:r>
            <a:r>
              <a:rPr lang="ro-RO" sz="2000" dirty="0">
                <a:solidFill>
                  <a:schemeClr val="tx1"/>
                </a:solidFill>
                <a:latin typeface="Arial Black" panose="020B0A04020102020204" pitchFamily="34" charset="0"/>
                <a:cs typeface="Arial" panose="020B0604020202020204" pitchFamily="34" charset="0"/>
              </a:rPr>
              <a:t>și </a:t>
            </a:r>
            <a:r>
              <a:rPr lang="ro-RO" sz="2000" dirty="0" err="1">
                <a:solidFill>
                  <a:schemeClr val="tx1"/>
                </a:solidFill>
                <a:latin typeface="Arial Black" panose="020B0A04020102020204" pitchFamily="34" charset="0"/>
                <a:cs typeface="Arial" panose="020B0604020202020204" pitchFamily="34" charset="0"/>
              </a:rPr>
              <a:t>realizari</a:t>
            </a:r>
            <a:r>
              <a:rPr lang="ro-RO" sz="2000" dirty="0">
                <a:solidFill>
                  <a:schemeClr val="tx1"/>
                </a:solidFill>
                <a:latin typeface="Arial Black" panose="020B0A04020102020204" pitchFamily="34" charset="0"/>
                <a:cs typeface="Arial" panose="020B0604020202020204" pitchFamily="34" charset="0"/>
              </a:rPr>
              <a:t> la </a:t>
            </a:r>
            <a:r>
              <a:rPr lang="ro-RO" sz="2000" dirty="0" err="1">
                <a:solidFill>
                  <a:schemeClr val="tx1"/>
                </a:solidFill>
                <a:latin typeface="Arial Black" panose="020B0A04020102020204" pitchFamily="34" charset="0"/>
                <a:cs typeface="Arial" panose="020B0604020202020204" pitchFamily="34" charset="0"/>
              </a:rPr>
              <a:t>lucrari</a:t>
            </a:r>
            <a:r>
              <a:rPr lang="ro-RO" sz="2000" dirty="0">
                <a:solidFill>
                  <a:schemeClr val="tx1"/>
                </a:solidFill>
                <a:latin typeface="Arial Black" panose="020B0A04020102020204" pitchFamily="34" charset="0"/>
                <a:cs typeface="Arial" panose="020B0604020202020204" pitchFamily="34" charset="0"/>
              </a:rPr>
              <a:t> de îngrijire </a:t>
            </a:r>
            <a:br>
              <a:rPr lang="ro-RO" sz="2000" dirty="0">
                <a:solidFill>
                  <a:schemeClr val="tx1"/>
                </a:solidFill>
                <a:latin typeface="Arial Black" panose="020B0A04020102020204" pitchFamily="34" charset="0"/>
                <a:cs typeface="Arial" panose="020B0604020202020204" pitchFamily="34" charset="0"/>
              </a:rPr>
            </a:br>
            <a:r>
              <a:rPr lang="ro-RO" sz="2000" dirty="0">
                <a:solidFill>
                  <a:schemeClr val="tx1"/>
                </a:solidFill>
                <a:latin typeface="Arial Black" panose="020B0A04020102020204" pitchFamily="34" charset="0"/>
                <a:cs typeface="Arial" panose="020B0604020202020204" pitchFamily="34" charset="0"/>
              </a:rPr>
              <a:t>–anul 2020 - CURĂȚIRI</a:t>
            </a:r>
            <a:endParaRPr lang="en-US" sz="2000" dirty="0">
              <a:solidFill>
                <a:schemeClr val="tx1"/>
              </a:solidFill>
              <a:latin typeface="Arial Black" panose="020B0A04020102020204" pitchFamily="34" charset="0"/>
              <a:cs typeface="Arial" panose="020B0604020202020204" pitchFamily="34" charset="0"/>
            </a:endParaRPr>
          </a:p>
        </p:txBody>
      </p:sp>
      <p:graphicFrame>
        <p:nvGraphicFramePr>
          <p:cNvPr id="4" name="Diagramă 3">
            <a:extLst>
              <a:ext uri="{FF2B5EF4-FFF2-40B4-BE49-F238E27FC236}">
                <a16:creationId xmlns:a16="http://schemas.microsoft.com/office/drawing/2014/main" id="{02B80DA5-9F65-41FE-80D6-CAD6B5A32269}"/>
              </a:ext>
            </a:extLst>
          </p:cNvPr>
          <p:cNvGraphicFramePr>
            <a:graphicFrameLocks/>
          </p:cNvGraphicFramePr>
          <p:nvPr>
            <p:extLst>
              <p:ext uri="{D42A27DB-BD31-4B8C-83A1-F6EECF244321}">
                <p14:modId xmlns:p14="http://schemas.microsoft.com/office/powerpoint/2010/main" val="1397609129"/>
              </p:ext>
            </p:extLst>
          </p:nvPr>
        </p:nvGraphicFramePr>
        <p:xfrm>
          <a:off x="2051720" y="2060848"/>
          <a:ext cx="6120680" cy="3888432"/>
        </p:xfrm>
        <a:graphic>
          <a:graphicData uri="http://schemas.openxmlformats.org/drawingml/2006/chart">
            <c:chart xmlns:c="http://schemas.openxmlformats.org/drawingml/2006/chart" xmlns:r="http://schemas.openxmlformats.org/officeDocument/2006/relationships" r:id="rId3"/>
          </a:graphicData>
        </a:graphic>
      </p:graphicFrame>
      <p:pic>
        <p:nvPicPr>
          <p:cNvPr id="5" name="Imagine 4" descr="O imagine care conține text, ceas&#10;&#10;Descriere generată automat">
            <a:extLst>
              <a:ext uri="{FF2B5EF4-FFF2-40B4-BE49-F238E27FC236}">
                <a16:creationId xmlns:a16="http://schemas.microsoft.com/office/drawing/2014/main" id="{499B8A0C-CA9C-4626-95A4-8B7F19B5710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extLst>
      <p:ext uri="{BB962C8B-B14F-4D97-AF65-F5344CB8AC3E}">
        <p14:creationId xmlns:p14="http://schemas.microsoft.com/office/powerpoint/2010/main" val="366052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124744"/>
            <a:ext cx="6480720" cy="504056"/>
          </a:xfrm>
        </p:spPr>
        <p:txBody>
          <a:bodyPr>
            <a:noAutofit/>
          </a:bodyPr>
          <a:lstStyle/>
          <a:p>
            <a:pPr algn="ctr"/>
            <a:r>
              <a:rPr lang="ro-RO" sz="2000" dirty="0">
                <a:solidFill>
                  <a:schemeClr val="tx1"/>
                </a:solidFill>
                <a:latin typeface="Arial Black" panose="020B0A04020102020204" pitchFamily="34" charset="0"/>
                <a:cs typeface="Arial" panose="020B0604020202020204" pitchFamily="34" charset="0"/>
              </a:rPr>
              <a:t>Programe și </a:t>
            </a:r>
            <a:r>
              <a:rPr lang="ro-RO" sz="2000" dirty="0" err="1">
                <a:solidFill>
                  <a:schemeClr val="tx1"/>
                </a:solidFill>
                <a:latin typeface="Arial Black" panose="020B0A04020102020204" pitchFamily="34" charset="0"/>
                <a:cs typeface="Arial" panose="020B0604020202020204" pitchFamily="34" charset="0"/>
              </a:rPr>
              <a:t>realizari</a:t>
            </a:r>
            <a:r>
              <a:rPr lang="ro-RO" sz="2000" dirty="0">
                <a:solidFill>
                  <a:schemeClr val="tx1"/>
                </a:solidFill>
                <a:latin typeface="Arial Black" panose="020B0A04020102020204" pitchFamily="34" charset="0"/>
                <a:cs typeface="Arial" panose="020B0604020202020204" pitchFamily="34" charset="0"/>
              </a:rPr>
              <a:t> la </a:t>
            </a:r>
            <a:r>
              <a:rPr lang="ro-RO" sz="2000" dirty="0" err="1">
                <a:solidFill>
                  <a:schemeClr val="tx1"/>
                </a:solidFill>
                <a:latin typeface="Arial Black" panose="020B0A04020102020204" pitchFamily="34" charset="0"/>
                <a:cs typeface="Arial" panose="020B0604020202020204" pitchFamily="34" charset="0"/>
              </a:rPr>
              <a:t>lucrari</a:t>
            </a:r>
            <a:r>
              <a:rPr lang="ro-RO" sz="2000" dirty="0">
                <a:solidFill>
                  <a:schemeClr val="tx1"/>
                </a:solidFill>
                <a:latin typeface="Arial Black" panose="020B0A04020102020204" pitchFamily="34" charset="0"/>
                <a:cs typeface="Arial" panose="020B0604020202020204" pitchFamily="34" charset="0"/>
              </a:rPr>
              <a:t> de îngrijire </a:t>
            </a:r>
            <a:br>
              <a:rPr lang="ro-RO" sz="2000" dirty="0">
                <a:solidFill>
                  <a:schemeClr val="tx1"/>
                </a:solidFill>
                <a:latin typeface="Arial Black" panose="020B0A04020102020204" pitchFamily="34" charset="0"/>
                <a:cs typeface="Arial" panose="020B0604020202020204" pitchFamily="34" charset="0"/>
              </a:rPr>
            </a:br>
            <a:r>
              <a:rPr lang="ro-RO" sz="2000" dirty="0">
                <a:solidFill>
                  <a:schemeClr val="tx1"/>
                </a:solidFill>
                <a:latin typeface="Arial Black" panose="020B0A04020102020204" pitchFamily="34" charset="0"/>
                <a:cs typeface="Arial" panose="020B0604020202020204" pitchFamily="34" charset="0"/>
              </a:rPr>
              <a:t>– anul 2020 - RĂRITURI</a:t>
            </a:r>
            <a:endParaRPr lang="en-US" sz="2000" dirty="0">
              <a:solidFill>
                <a:schemeClr val="tx1"/>
              </a:solidFill>
              <a:latin typeface="Arial Black" panose="020B0A04020102020204" pitchFamily="34" charset="0"/>
              <a:cs typeface="Arial" panose="020B0604020202020204" pitchFamily="34" charset="0"/>
            </a:endParaRPr>
          </a:p>
        </p:txBody>
      </p:sp>
      <p:graphicFrame>
        <p:nvGraphicFramePr>
          <p:cNvPr id="5" name="Diagramă 4">
            <a:extLst>
              <a:ext uri="{FF2B5EF4-FFF2-40B4-BE49-F238E27FC236}">
                <a16:creationId xmlns:a16="http://schemas.microsoft.com/office/drawing/2014/main" id="{9AA94A26-6CD7-4FAF-AAFB-085E2D71EC19}"/>
              </a:ext>
            </a:extLst>
          </p:cNvPr>
          <p:cNvGraphicFramePr>
            <a:graphicFrameLocks/>
          </p:cNvGraphicFramePr>
          <p:nvPr>
            <p:extLst>
              <p:ext uri="{D42A27DB-BD31-4B8C-83A1-F6EECF244321}">
                <p14:modId xmlns:p14="http://schemas.microsoft.com/office/powerpoint/2010/main" val="2605813183"/>
              </p:ext>
            </p:extLst>
          </p:nvPr>
        </p:nvGraphicFramePr>
        <p:xfrm>
          <a:off x="2231740" y="2132856"/>
          <a:ext cx="5832648" cy="3747864"/>
        </p:xfrm>
        <a:graphic>
          <a:graphicData uri="http://schemas.openxmlformats.org/drawingml/2006/chart">
            <c:chart xmlns:c="http://schemas.openxmlformats.org/drawingml/2006/chart" xmlns:r="http://schemas.openxmlformats.org/officeDocument/2006/relationships" r:id="rId3"/>
          </a:graphicData>
        </a:graphic>
      </p:graphicFrame>
      <p:pic>
        <p:nvPicPr>
          <p:cNvPr id="4" name="Imagine 3" descr="O imagine care conține text, ceas&#10;&#10;Descriere generată automat">
            <a:extLst>
              <a:ext uri="{FF2B5EF4-FFF2-40B4-BE49-F238E27FC236}">
                <a16:creationId xmlns:a16="http://schemas.microsoft.com/office/drawing/2014/main" id="{0804CA16-D48F-48B4-85C0-08A776E50C8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extLst>
      <p:ext uri="{BB962C8B-B14F-4D97-AF65-F5344CB8AC3E}">
        <p14:creationId xmlns:p14="http://schemas.microsoft.com/office/powerpoint/2010/main" val="3192947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980728"/>
            <a:ext cx="6192688" cy="648072"/>
          </a:xfrm>
        </p:spPr>
        <p:txBody>
          <a:bodyPr>
            <a:noAutofit/>
          </a:bodyPr>
          <a:lstStyle/>
          <a:p>
            <a:pPr algn="ctr"/>
            <a:r>
              <a:rPr lang="ro-RO" sz="2000" dirty="0" err="1">
                <a:solidFill>
                  <a:schemeClr val="tx1"/>
                </a:solidFill>
                <a:latin typeface="Arial Black" panose="020B0A04020102020204" pitchFamily="34" charset="0"/>
                <a:cs typeface="Arial" panose="020B0604020202020204" pitchFamily="34" charset="0"/>
              </a:rPr>
              <a:t>Evolutia</a:t>
            </a:r>
            <a:r>
              <a:rPr lang="ro-RO" sz="2000" dirty="0">
                <a:solidFill>
                  <a:schemeClr val="tx1"/>
                </a:solidFill>
                <a:latin typeface="Arial Black" panose="020B0A04020102020204" pitchFamily="34" charset="0"/>
                <a:cs typeface="Arial" panose="020B0604020202020204" pitchFamily="34" charset="0"/>
              </a:rPr>
              <a:t> producției puieților in  pepiniere</a:t>
            </a:r>
            <a:br>
              <a:rPr lang="ro-RO" sz="2000" dirty="0">
                <a:solidFill>
                  <a:schemeClr val="tx1"/>
                </a:solidFill>
                <a:latin typeface="Arial Black" panose="020B0A04020102020204" pitchFamily="34" charset="0"/>
                <a:cs typeface="Arial" panose="020B0604020202020204" pitchFamily="34" charset="0"/>
              </a:rPr>
            </a:br>
            <a:r>
              <a:rPr lang="ro-RO" sz="2000" dirty="0">
                <a:solidFill>
                  <a:schemeClr val="tx1"/>
                </a:solidFill>
                <a:latin typeface="Arial Black" panose="020B0A04020102020204" pitchFamily="34" charset="0"/>
                <a:cs typeface="Arial" panose="020B0604020202020204" pitchFamily="34" charset="0"/>
              </a:rPr>
              <a:t>în perioada 2016 - 2020</a:t>
            </a:r>
            <a:endParaRPr lang="en-US" sz="6600" dirty="0">
              <a:solidFill>
                <a:schemeClr val="tx1"/>
              </a:solidFill>
              <a:latin typeface="Arial Black" panose="020B0A04020102020204" pitchFamily="34" charset="0"/>
              <a:cs typeface="Arial" panose="020B0604020202020204" pitchFamily="34" charset="0"/>
            </a:endParaRPr>
          </a:p>
        </p:txBody>
      </p:sp>
      <p:graphicFrame>
        <p:nvGraphicFramePr>
          <p:cNvPr id="5" name="Chart 2">
            <a:extLst>
              <a:ext uri="{FF2B5EF4-FFF2-40B4-BE49-F238E27FC236}">
                <a16:creationId xmlns:a16="http://schemas.microsoft.com/office/drawing/2014/main" id="{56A25290-B04A-49A4-BD02-9E1A203F0FD4}"/>
              </a:ext>
            </a:extLst>
          </p:cNvPr>
          <p:cNvGraphicFramePr>
            <a:graphicFrameLocks/>
          </p:cNvGraphicFramePr>
          <p:nvPr>
            <p:extLst>
              <p:ext uri="{D42A27DB-BD31-4B8C-83A1-F6EECF244321}">
                <p14:modId xmlns:p14="http://schemas.microsoft.com/office/powerpoint/2010/main" val="2958924393"/>
              </p:ext>
            </p:extLst>
          </p:nvPr>
        </p:nvGraphicFramePr>
        <p:xfrm>
          <a:off x="899592" y="2204864"/>
          <a:ext cx="7272807" cy="3888432"/>
        </p:xfrm>
        <a:graphic>
          <a:graphicData uri="http://schemas.openxmlformats.org/drawingml/2006/chart">
            <c:chart xmlns:c="http://schemas.openxmlformats.org/drawingml/2006/chart" xmlns:r="http://schemas.openxmlformats.org/officeDocument/2006/relationships" r:id="rId3"/>
          </a:graphicData>
        </a:graphic>
      </p:graphicFrame>
      <p:pic>
        <p:nvPicPr>
          <p:cNvPr id="4" name="Imagine 3" descr="O imagine care conține text, ceas&#10;&#10;Descriere generată automat">
            <a:extLst>
              <a:ext uri="{FF2B5EF4-FFF2-40B4-BE49-F238E27FC236}">
                <a16:creationId xmlns:a16="http://schemas.microsoft.com/office/drawing/2014/main" id="{767D7463-1BAE-4679-8C90-DBDE92BEDCF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extLst>
      <p:ext uri="{BB962C8B-B14F-4D97-AF65-F5344CB8AC3E}">
        <p14:creationId xmlns:p14="http://schemas.microsoft.com/office/powerpoint/2010/main" val="12504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908720"/>
            <a:ext cx="6048672" cy="648072"/>
          </a:xfrm>
        </p:spPr>
        <p:txBody>
          <a:bodyPr>
            <a:noAutofit/>
          </a:bodyPr>
          <a:lstStyle/>
          <a:p>
            <a:pPr algn="ctr"/>
            <a:r>
              <a:rPr lang="ro-RO" sz="2000" dirty="0" err="1">
                <a:solidFill>
                  <a:schemeClr val="tx1"/>
                </a:solidFill>
                <a:latin typeface="Arial Black" panose="020B0A04020102020204" pitchFamily="34" charset="0"/>
                <a:cs typeface="Arial" panose="020B0604020202020204" pitchFamily="34" charset="0"/>
              </a:rPr>
              <a:t>Evolutia</a:t>
            </a:r>
            <a:r>
              <a:rPr lang="ro-RO" sz="2000" dirty="0">
                <a:solidFill>
                  <a:schemeClr val="tx1"/>
                </a:solidFill>
                <a:latin typeface="Arial Black" panose="020B0A04020102020204" pitchFamily="34" charset="0"/>
                <a:cs typeface="Arial" panose="020B0604020202020204" pitchFamily="34" charset="0"/>
              </a:rPr>
              <a:t> volumului tăierilor ilegale</a:t>
            </a:r>
            <a:br>
              <a:rPr lang="ro-RO" sz="2000" dirty="0">
                <a:solidFill>
                  <a:schemeClr val="tx1"/>
                </a:solidFill>
                <a:latin typeface="Arial Black" panose="020B0A04020102020204" pitchFamily="34" charset="0"/>
                <a:cs typeface="Arial" panose="020B0604020202020204" pitchFamily="34" charset="0"/>
              </a:rPr>
            </a:br>
            <a:r>
              <a:rPr lang="ro-RO" sz="2000" dirty="0">
                <a:solidFill>
                  <a:schemeClr val="tx1"/>
                </a:solidFill>
                <a:latin typeface="Arial Black" panose="020B0A04020102020204" pitchFamily="34" charset="0"/>
                <a:cs typeface="Arial" panose="020B0604020202020204" pitchFamily="34" charset="0"/>
              </a:rPr>
              <a:t>in perioada 2016 - 2020</a:t>
            </a:r>
            <a:endParaRPr lang="en-US" sz="6600" dirty="0">
              <a:solidFill>
                <a:schemeClr val="tx1"/>
              </a:solidFill>
              <a:latin typeface="Arial Black" panose="020B0A04020102020204" pitchFamily="34" charset="0"/>
              <a:cs typeface="Arial" panose="020B0604020202020204" pitchFamily="34" charset="0"/>
            </a:endParaRPr>
          </a:p>
        </p:txBody>
      </p:sp>
      <p:graphicFrame>
        <p:nvGraphicFramePr>
          <p:cNvPr id="4" name="Chart 3">
            <a:extLst>
              <a:ext uri="{FF2B5EF4-FFF2-40B4-BE49-F238E27FC236}">
                <a16:creationId xmlns:a16="http://schemas.microsoft.com/office/drawing/2014/main" id="{5BEBADC0-03DD-47EC-BEA2-E1C24D759B3E}"/>
              </a:ext>
            </a:extLst>
          </p:cNvPr>
          <p:cNvGraphicFramePr>
            <a:graphicFrameLocks/>
          </p:cNvGraphicFramePr>
          <p:nvPr>
            <p:extLst>
              <p:ext uri="{D42A27DB-BD31-4B8C-83A1-F6EECF244321}">
                <p14:modId xmlns:p14="http://schemas.microsoft.com/office/powerpoint/2010/main" val="136269887"/>
              </p:ext>
            </p:extLst>
          </p:nvPr>
        </p:nvGraphicFramePr>
        <p:xfrm>
          <a:off x="1547664" y="2055643"/>
          <a:ext cx="6984776" cy="4397693"/>
        </p:xfrm>
        <a:graphic>
          <a:graphicData uri="http://schemas.openxmlformats.org/drawingml/2006/chart">
            <c:chart xmlns:c="http://schemas.openxmlformats.org/drawingml/2006/chart" xmlns:r="http://schemas.openxmlformats.org/officeDocument/2006/relationships" r:id="rId3"/>
          </a:graphicData>
        </a:graphic>
      </p:graphicFrame>
      <p:pic>
        <p:nvPicPr>
          <p:cNvPr id="5" name="Imagine 4" descr="O imagine care conține text, ceas&#10;&#10;Descriere generată automat">
            <a:extLst>
              <a:ext uri="{FF2B5EF4-FFF2-40B4-BE49-F238E27FC236}">
                <a16:creationId xmlns:a16="http://schemas.microsoft.com/office/drawing/2014/main" id="{5EF31044-E5F1-40B9-A06A-4EE6E842B3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extLst>
      <p:ext uri="{BB962C8B-B14F-4D97-AF65-F5344CB8AC3E}">
        <p14:creationId xmlns:p14="http://schemas.microsoft.com/office/powerpoint/2010/main" val="1526940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908720"/>
            <a:ext cx="6696744" cy="504056"/>
          </a:xfrm>
        </p:spPr>
        <p:txBody>
          <a:bodyPr>
            <a:noAutofit/>
          </a:bodyPr>
          <a:lstStyle/>
          <a:p>
            <a:pPr algn="ctr"/>
            <a:r>
              <a:rPr lang="ro-RO" sz="2000" dirty="0">
                <a:solidFill>
                  <a:schemeClr val="tx1"/>
                </a:solidFill>
                <a:latin typeface="Arial Black" panose="020B0A04020102020204" pitchFamily="34" charset="0"/>
                <a:cs typeface="Arial" panose="020B0604020202020204" pitchFamily="34" charset="0"/>
              </a:rPr>
              <a:t>Programe și </a:t>
            </a:r>
            <a:r>
              <a:rPr lang="ro-RO" sz="2000" dirty="0" err="1">
                <a:solidFill>
                  <a:schemeClr val="tx1"/>
                </a:solidFill>
                <a:latin typeface="Arial Black" panose="020B0A04020102020204" pitchFamily="34" charset="0"/>
                <a:cs typeface="Arial" panose="020B0604020202020204" pitchFamily="34" charset="0"/>
              </a:rPr>
              <a:t>realizari</a:t>
            </a:r>
            <a:r>
              <a:rPr lang="ro-RO" sz="2000" dirty="0">
                <a:solidFill>
                  <a:schemeClr val="tx1"/>
                </a:solidFill>
                <a:latin typeface="Arial Black" panose="020B0A04020102020204" pitchFamily="34" charset="0"/>
                <a:cs typeface="Arial" panose="020B0604020202020204" pitchFamily="34" charset="0"/>
              </a:rPr>
              <a:t> la </a:t>
            </a:r>
            <a:br>
              <a:rPr lang="ro-RO" sz="2000" dirty="0">
                <a:solidFill>
                  <a:schemeClr val="tx1"/>
                </a:solidFill>
                <a:latin typeface="Arial Black" panose="020B0A04020102020204" pitchFamily="34" charset="0"/>
                <a:cs typeface="Arial" panose="020B0604020202020204" pitchFamily="34" charset="0"/>
              </a:rPr>
            </a:br>
            <a:r>
              <a:rPr lang="ro-RO" sz="2000" dirty="0">
                <a:solidFill>
                  <a:schemeClr val="tx1"/>
                </a:solidFill>
                <a:latin typeface="Arial Black" panose="020B0A04020102020204" pitchFamily="34" charset="0"/>
                <a:cs typeface="Arial" panose="020B0604020202020204" pitchFamily="34" charset="0"/>
              </a:rPr>
              <a:t>recoltarea produselor principale – anul 2020 </a:t>
            </a:r>
            <a:endParaRPr lang="en-US" sz="6600" dirty="0">
              <a:solidFill>
                <a:schemeClr val="tx1"/>
              </a:solidFill>
              <a:latin typeface="Arial Black" panose="020B0A04020102020204" pitchFamily="34" charset="0"/>
              <a:cs typeface="Arial" panose="020B0604020202020204" pitchFamily="34" charset="0"/>
            </a:endParaRPr>
          </a:p>
        </p:txBody>
      </p:sp>
      <p:graphicFrame>
        <p:nvGraphicFramePr>
          <p:cNvPr id="4" name="Diagramă 3">
            <a:extLst>
              <a:ext uri="{FF2B5EF4-FFF2-40B4-BE49-F238E27FC236}">
                <a16:creationId xmlns:a16="http://schemas.microsoft.com/office/drawing/2014/main" id="{9AA94A26-6CD7-4FAF-AAFB-085E2D71EC19}"/>
              </a:ext>
            </a:extLst>
          </p:cNvPr>
          <p:cNvGraphicFramePr>
            <a:graphicFrameLocks/>
          </p:cNvGraphicFramePr>
          <p:nvPr>
            <p:extLst>
              <p:ext uri="{D42A27DB-BD31-4B8C-83A1-F6EECF244321}">
                <p14:modId xmlns:p14="http://schemas.microsoft.com/office/powerpoint/2010/main" val="1069002963"/>
              </p:ext>
            </p:extLst>
          </p:nvPr>
        </p:nvGraphicFramePr>
        <p:xfrm>
          <a:off x="1259632" y="2129408"/>
          <a:ext cx="7200800" cy="4035896"/>
        </p:xfrm>
        <a:graphic>
          <a:graphicData uri="http://schemas.openxmlformats.org/drawingml/2006/chart">
            <c:chart xmlns:c="http://schemas.openxmlformats.org/drawingml/2006/chart" xmlns:r="http://schemas.openxmlformats.org/officeDocument/2006/relationships" r:id="rId3"/>
          </a:graphicData>
        </a:graphic>
      </p:graphicFrame>
      <p:pic>
        <p:nvPicPr>
          <p:cNvPr id="5" name="Imagine 4" descr="O imagine care conține text, ceas&#10;&#10;Descriere generată automat">
            <a:extLst>
              <a:ext uri="{FF2B5EF4-FFF2-40B4-BE49-F238E27FC236}">
                <a16:creationId xmlns:a16="http://schemas.microsoft.com/office/drawing/2014/main" id="{789384EB-093B-4B1E-B21E-2DC125C84A0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extLst>
      <p:ext uri="{BB962C8B-B14F-4D97-AF65-F5344CB8AC3E}">
        <p14:creationId xmlns:p14="http://schemas.microsoft.com/office/powerpoint/2010/main" val="3600517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908720"/>
            <a:ext cx="6984776" cy="648072"/>
          </a:xfrm>
        </p:spPr>
        <p:txBody>
          <a:bodyPr>
            <a:noAutofit/>
          </a:bodyPr>
          <a:lstStyle/>
          <a:p>
            <a:pPr algn="ctr"/>
            <a:r>
              <a:rPr lang="ro-RO" sz="2000" dirty="0" err="1">
                <a:solidFill>
                  <a:schemeClr val="tx1"/>
                </a:solidFill>
                <a:latin typeface="Arial Black" panose="020B0A04020102020204" pitchFamily="34" charset="0"/>
                <a:cs typeface="Arial" panose="020B0604020202020204" pitchFamily="34" charset="0"/>
              </a:rPr>
              <a:t>Evolutia</a:t>
            </a:r>
            <a:r>
              <a:rPr lang="ro-RO" sz="2000" dirty="0">
                <a:solidFill>
                  <a:schemeClr val="tx1"/>
                </a:solidFill>
                <a:latin typeface="Arial Black" panose="020B0A04020102020204" pitchFamily="34" charset="0"/>
                <a:cs typeface="Arial" panose="020B0604020202020204" pitchFamily="34" charset="0"/>
              </a:rPr>
              <a:t> recoltei totale de  masă lemnoasă </a:t>
            </a:r>
            <a:br>
              <a:rPr lang="ro-RO" sz="2000" dirty="0">
                <a:solidFill>
                  <a:schemeClr val="tx1"/>
                </a:solidFill>
                <a:latin typeface="Arial Black" panose="020B0A04020102020204" pitchFamily="34" charset="0"/>
                <a:cs typeface="Arial" panose="020B0604020202020204" pitchFamily="34" charset="0"/>
              </a:rPr>
            </a:br>
            <a:r>
              <a:rPr lang="ro-RO" sz="2000" dirty="0">
                <a:solidFill>
                  <a:schemeClr val="tx1"/>
                </a:solidFill>
                <a:latin typeface="Arial Black" panose="020B0A04020102020204" pitchFamily="34" charset="0"/>
                <a:cs typeface="Arial" panose="020B0604020202020204" pitchFamily="34" charset="0"/>
              </a:rPr>
              <a:t>în perioada 2016 - 2020</a:t>
            </a:r>
            <a:endParaRPr lang="en-US" sz="6600" dirty="0">
              <a:solidFill>
                <a:schemeClr val="tx1"/>
              </a:solidFill>
              <a:latin typeface="Arial Black" panose="020B0A04020102020204" pitchFamily="34" charset="0"/>
              <a:cs typeface="Arial" panose="020B0604020202020204" pitchFamily="34" charset="0"/>
            </a:endParaRPr>
          </a:p>
        </p:txBody>
      </p:sp>
      <p:graphicFrame>
        <p:nvGraphicFramePr>
          <p:cNvPr id="5" name="Chart 1">
            <a:extLst>
              <a:ext uri="{FF2B5EF4-FFF2-40B4-BE49-F238E27FC236}">
                <a16:creationId xmlns:a16="http://schemas.microsoft.com/office/drawing/2014/main" id="{D7B7E95E-A086-47C8-B0A9-112B80C2042D}"/>
              </a:ext>
            </a:extLst>
          </p:cNvPr>
          <p:cNvGraphicFramePr>
            <a:graphicFrameLocks/>
          </p:cNvGraphicFramePr>
          <p:nvPr>
            <p:extLst>
              <p:ext uri="{D42A27DB-BD31-4B8C-83A1-F6EECF244321}">
                <p14:modId xmlns:p14="http://schemas.microsoft.com/office/powerpoint/2010/main" val="3524621759"/>
              </p:ext>
            </p:extLst>
          </p:nvPr>
        </p:nvGraphicFramePr>
        <p:xfrm>
          <a:off x="658167" y="1965988"/>
          <a:ext cx="8234313" cy="4847388"/>
        </p:xfrm>
        <a:graphic>
          <a:graphicData uri="http://schemas.openxmlformats.org/drawingml/2006/chart">
            <c:chart xmlns:c="http://schemas.openxmlformats.org/drawingml/2006/chart" xmlns:r="http://schemas.openxmlformats.org/officeDocument/2006/relationships" r:id="rId3"/>
          </a:graphicData>
        </a:graphic>
      </p:graphicFrame>
      <p:pic>
        <p:nvPicPr>
          <p:cNvPr id="4" name="Imagine 3" descr="O imagine care conține text, ceas&#10;&#10;Descriere generată automat">
            <a:extLst>
              <a:ext uri="{FF2B5EF4-FFF2-40B4-BE49-F238E27FC236}">
                <a16:creationId xmlns:a16="http://schemas.microsoft.com/office/drawing/2014/main" id="{BB39B334-BF8D-4D4D-AA58-81C997619B6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extLst>
      <p:ext uri="{BB962C8B-B14F-4D97-AF65-F5344CB8AC3E}">
        <p14:creationId xmlns:p14="http://schemas.microsoft.com/office/powerpoint/2010/main" val="1807243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57232"/>
            <a:ext cx="8324880" cy="5429288"/>
          </a:xfrm>
        </p:spPr>
        <p:txBody>
          <a:bodyPr>
            <a:noAutofit/>
          </a:bodyPr>
          <a:lstStyle/>
          <a:p>
            <a:pPr algn="just"/>
            <a:r>
              <a:rPr lang="it-IT" sz="2400" dirty="0">
                <a:solidFill>
                  <a:schemeClr val="tx1"/>
                </a:solidFill>
              </a:rPr>
              <a:t>INTRODUCERE</a:t>
            </a:r>
            <a:br>
              <a:rPr lang="ro-RO" sz="2400" dirty="0"/>
            </a:br>
            <a:r>
              <a:rPr lang="ro-RO" sz="2000" dirty="0"/>
              <a:t> </a:t>
            </a:r>
            <a:br>
              <a:rPr lang="ro-RO" sz="2400" dirty="0"/>
            </a:br>
            <a:r>
              <a:rPr lang="ro-RO" sz="2400" dirty="0"/>
              <a:t>                  </a:t>
            </a:r>
            <a:r>
              <a:rPr lang="ro-RO" sz="2400" dirty="0">
                <a:solidFill>
                  <a:schemeClr val="tx1"/>
                </a:solidFill>
              </a:rPr>
              <a:t>Directia Silvica Satu Mare este o unitate de gestionare, administrare si valorificare a patrimoniului forestier de stat si privat, fara personalitate juridica,  care</a:t>
            </a:r>
            <a:r>
              <a:rPr lang="pt-BR" sz="2400" dirty="0">
                <a:solidFill>
                  <a:schemeClr val="tx1"/>
                </a:solidFill>
              </a:rPr>
              <a:t> functioneaza pe baza de gestiune economica si autonomie financiara, conform</a:t>
            </a:r>
            <a:r>
              <a:rPr lang="it-IT" sz="2400" dirty="0">
                <a:solidFill>
                  <a:schemeClr val="tx1"/>
                </a:solidFill>
              </a:rPr>
              <a:t> H.G. nr. 229/2009 privind reorganizarea Regiei Nationale a Padurilor – Romsilva si aprobarea Regulamentului de organizare si functionare. </a:t>
            </a:r>
            <a:br>
              <a:rPr lang="ro-RO" sz="2400" dirty="0">
                <a:solidFill>
                  <a:schemeClr val="tx1"/>
                </a:solidFill>
              </a:rPr>
            </a:br>
            <a:r>
              <a:rPr lang="ro-RO" sz="2400" dirty="0">
                <a:solidFill>
                  <a:schemeClr val="tx1"/>
                </a:solidFill>
              </a:rPr>
              <a:t>            </a:t>
            </a:r>
            <a:r>
              <a:rPr lang="pt-BR" sz="2400" dirty="0">
                <a:solidFill>
                  <a:schemeClr val="tx1"/>
                </a:solidFill>
              </a:rPr>
              <a:t>Directia Silvica Satu Mare functioneaza conform organigramei aprobată prin Hotărârea Consiliului de Administraţie a Regiei Naționale a Pădurilor Romsilva și asigură cadrul organizatoric adecvat gospodăririi durabile şi în condiţii de eficienţă economică a pădurilor aflate în administrarea Direcţiei Silvice Satu Mare</a:t>
            </a:r>
            <a:endParaRPr lang="en-US" sz="2400" dirty="0">
              <a:solidFill>
                <a:schemeClr val="tx1"/>
              </a:solidFill>
            </a:endParaRPr>
          </a:p>
        </p:txBody>
      </p:sp>
      <p:pic>
        <p:nvPicPr>
          <p:cNvPr id="3" name="Imagine 2" descr="O imagine care conține text, ceas&#10;&#10;Descriere generată automat">
            <a:extLst>
              <a:ext uri="{FF2B5EF4-FFF2-40B4-BE49-F238E27FC236}">
                <a16:creationId xmlns:a16="http://schemas.microsoft.com/office/drawing/2014/main" id="{40B62423-CDC7-4A97-B106-68735DDF4E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908720"/>
            <a:ext cx="7128792" cy="648072"/>
          </a:xfrm>
        </p:spPr>
        <p:txBody>
          <a:bodyPr>
            <a:noAutofit/>
          </a:bodyPr>
          <a:lstStyle/>
          <a:p>
            <a:pPr algn="ctr"/>
            <a:r>
              <a:rPr lang="ro-RO" sz="2000" dirty="0" err="1">
                <a:solidFill>
                  <a:schemeClr val="tx1"/>
                </a:solidFill>
                <a:latin typeface="Arial Black" panose="020B0A04020102020204" pitchFamily="34" charset="0"/>
                <a:cs typeface="Arial" panose="020B0604020202020204" pitchFamily="34" charset="0"/>
              </a:rPr>
              <a:t>Evolutia</a:t>
            </a:r>
            <a:r>
              <a:rPr lang="ro-RO" sz="2000" dirty="0">
                <a:solidFill>
                  <a:schemeClr val="tx1"/>
                </a:solidFill>
                <a:latin typeface="Arial Black" panose="020B0A04020102020204" pitchFamily="34" charset="0"/>
                <a:cs typeface="Arial" panose="020B0604020202020204" pitchFamily="34" charset="0"/>
              </a:rPr>
              <a:t> volumului de lemn pe picior valorificat </a:t>
            </a:r>
            <a:br>
              <a:rPr lang="ro-RO" sz="2000" dirty="0">
                <a:solidFill>
                  <a:schemeClr val="tx1"/>
                </a:solidFill>
                <a:latin typeface="Arial Black" panose="020B0A04020102020204" pitchFamily="34" charset="0"/>
                <a:cs typeface="Arial" panose="020B0604020202020204" pitchFamily="34" charset="0"/>
              </a:rPr>
            </a:br>
            <a:r>
              <a:rPr lang="ro-RO" sz="2000" dirty="0">
                <a:solidFill>
                  <a:schemeClr val="tx1"/>
                </a:solidFill>
                <a:latin typeface="Arial Black" panose="020B0A04020102020204" pitchFamily="34" charset="0"/>
                <a:cs typeface="Arial" panose="020B0604020202020204" pitchFamily="34" charset="0"/>
              </a:rPr>
              <a:t>in perioada 2016 - 2020</a:t>
            </a:r>
            <a:endParaRPr lang="en-US" sz="6600" dirty="0">
              <a:solidFill>
                <a:schemeClr val="tx1"/>
              </a:solidFill>
              <a:latin typeface="Arial Black" panose="020B0A04020102020204" pitchFamily="34" charset="0"/>
              <a:cs typeface="Arial" panose="020B0604020202020204" pitchFamily="34" charset="0"/>
            </a:endParaRPr>
          </a:p>
        </p:txBody>
      </p:sp>
      <p:graphicFrame>
        <p:nvGraphicFramePr>
          <p:cNvPr id="4" name="Diagramă 3">
            <a:extLst>
              <a:ext uri="{FF2B5EF4-FFF2-40B4-BE49-F238E27FC236}">
                <a16:creationId xmlns:a16="http://schemas.microsoft.com/office/drawing/2014/main" id="{639EE026-4FB7-4565-815B-1D3F848ECFAE}"/>
              </a:ext>
            </a:extLst>
          </p:cNvPr>
          <p:cNvGraphicFramePr>
            <a:graphicFrameLocks/>
          </p:cNvGraphicFramePr>
          <p:nvPr>
            <p:extLst>
              <p:ext uri="{D42A27DB-BD31-4B8C-83A1-F6EECF244321}">
                <p14:modId xmlns:p14="http://schemas.microsoft.com/office/powerpoint/2010/main" val="3426564398"/>
              </p:ext>
            </p:extLst>
          </p:nvPr>
        </p:nvGraphicFramePr>
        <p:xfrm>
          <a:off x="1979712" y="2129408"/>
          <a:ext cx="6768752" cy="3603848"/>
        </p:xfrm>
        <a:graphic>
          <a:graphicData uri="http://schemas.openxmlformats.org/drawingml/2006/chart">
            <c:chart xmlns:c="http://schemas.openxmlformats.org/drawingml/2006/chart" xmlns:r="http://schemas.openxmlformats.org/officeDocument/2006/relationships" r:id="rId3"/>
          </a:graphicData>
        </a:graphic>
      </p:graphicFrame>
      <p:pic>
        <p:nvPicPr>
          <p:cNvPr id="6" name="Imagine 5" descr="O imagine care conține text, ceas&#10;&#10;Descriere generată automat">
            <a:extLst>
              <a:ext uri="{FF2B5EF4-FFF2-40B4-BE49-F238E27FC236}">
                <a16:creationId xmlns:a16="http://schemas.microsoft.com/office/drawing/2014/main" id="{8AA5D6BB-0B35-4141-ACF9-A1EA92D0B12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extLst>
      <p:ext uri="{BB962C8B-B14F-4D97-AF65-F5344CB8AC3E}">
        <p14:creationId xmlns:p14="http://schemas.microsoft.com/office/powerpoint/2010/main" val="3631144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908720"/>
            <a:ext cx="6984776" cy="648072"/>
          </a:xfrm>
        </p:spPr>
        <p:txBody>
          <a:bodyPr>
            <a:noAutofit/>
          </a:bodyPr>
          <a:lstStyle/>
          <a:p>
            <a:pPr algn="ctr"/>
            <a:r>
              <a:rPr lang="ro-RO" sz="2000" dirty="0" err="1">
                <a:solidFill>
                  <a:schemeClr val="tx1"/>
                </a:solidFill>
                <a:latin typeface="Arial Black" panose="020B0A04020102020204" pitchFamily="34" charset="0"/>
                <a:cs typeface="Arial" panose="020B0604020202020204" pitchFamily="34" charset="0"/>
              </a:rPr>
              <a:t>Evolutia</a:t>
            </a:r>
            <a:r>
              <a:rPr lang="ro-RO" sz="2000" dirty="0">
                <a:solidFill>
                  <a:schemeClr val="tx1"/>
                </a:solidFill>
                <a:latin typeface="Arial Black" panose="020B0A04020102020204" pitchFamily="34" charset="0"/>
                <a:cs typeface="Arial" panose="020B0604020202020204" pitchFamily="34" charset="0"/>
              </a:rPr>
              <a:t> </a:t>
            </a:r>
            <a:r>
              <a:rPr lang="ro-RO" sz="2000" dirty="0" err="1">
                <a:solidFill>
                  <a:schemeClr val="tx1"/>
                </a:solidFill>
                <a:latin typeface="Arial Black" panose="020B0A04020102020204" pitchFamily="34" charset="0"/>
                <a:cs typeface="Arial" panose="020B0604020202020204" pitchFamily="34" charset="0"/>
              </a:rPr>
              <a:t>pretului</a:t>
            </a:r>
            <a:r>
              <a:rPr lang="ro-RO" sz="2000" dirty="0">
                <a:solidFill>
                  <a:schemeClr val="tx1"/>
                </a:solidFill>
                <a:latin typeface="Arial Black" panose="020B0A04020102020204" pitchFamily="34" charset="0"/>
                <a:cs typeface="Arial" panose="020B0604020202020204" pitchFamily="34" charset="0"/>
              </a:rPr>
              <a:t> mediu al </a:t>
            </a:r>
            <a:r>
              <a:rPr lang="ro-RO" sz="2000" dirty="0" err="1">
                <a:solidFill>
                  <a:schemeClr val="tx1"/>
                </a:solidFill>
                <a:latin typeface="Arial Black" panose="020B0A04020102020204" pitchFamily="34" charset="0"/>
                <a:cs typeface="Arial" panose="020B0604020202020204" pitchFamily="34" charset="0"/>
              </a:rPr>
              <a:t>lemnuui</a:t>
            </a:r>
            <a:r>
              <a:rPr lang="ro-RO" sz="2000" dirty="0">
                <a:solidFill>
                  <a:schemeClr val="tx1"/>
                </a:solidFill>
                <a:latin typeface="Arial Black" panose="020B0A04020102020204" pitchFamily="34" charset="0"/>
                <a:cs typeface="Arial" panose="020B0604020202020204" pitchFamily="34" charset="0"/>
              </a:rPr>
              <a:t> pe picior</a:t>
            </a:r>
            <a:br>
              <a:rPr lang="ro-RO" sz="2000" dirty="0">
                <a:solidFill>
                  <a:schemeClr val="tx1"/>
                </a:solidFill>
                <a:latin typeface="Arial Black" panose="020B0A04020102020204" pitchFamily="34" charset="0"/>
                <a:cs typeface="Arial" panose="020B0604020202020204" pitchFamily="34" charset="0"/>
              </a:rPr>
            </a:br>
            <a:r>
              <a:rPr lang="ro-RO" sz="2000" dirty="0">
                <a:solidFill>
                  <a:schemeClr val="tx1"/>
                </a:solidFill>
                <a:latin typeface="Arial Black" panose="020B0A04020102020204" pitchFamily="34" charset="0"/>
                <a:cs typeface="Arial" panose="020B0604020202020204" pitchFamily="34" charset="0"/>
              </a:rPr>
              <a:t>in perioada 2016 - 2020</a:t>
            </a:r>
            <a:endParaRPr lang="en-US" sz="6600" dirty="0">
              <a:solidFill>
                <a:schemeClr val="tx1"/>
              </a:solidFill>
              <a:latin typeface="Arial Black" panose="020B0A04020102020204" pitchFamily="34" charset="0"/>
              <a:cs typeface="Arial" panose="020B0604020202020204" pitchFamily="34" charset="0"/>
            </a:endParaRPr>
          </a:p>
        </p:txBody>
      </p:sp>
      <p:graphicFrame>
        <p:nvGraphicFramePr>
          <p:cNvPr id="5" name="Diagramă 4">
            <a:extLst>
              <a:ext uri="{FF2B5EF4-FFF2-40B4-BE49-F238E27FC236}">
                <a16:creationId xmlns:a16="http://schemas.microsoft.com/office/drawing/2014/main" id="{A1952B2F-7283-4B57-A922-3A44EF993812}"/>
              </a:ext>
            </a:extLst>
          </p:cNvPr>
          <p:cNvGraphicFramePr>
            <a:graphicFrameLocks/>
          </p:cNvGraphicFramePr>
          <p:nvPr>
            <p:extLst>
              <p:ext uri="{D42A27DB-BD31-4B8C-83A1-F6EECF244321}">
                <p14:modId xmlns:p14="http://schemas.microsoft.com/office/powerpoint/2010/main" val="2442666098"/>
              </p:ext>
            </p:extLst>
          </p:nvPr>
        </p:nvGraphicFramePr>
        <p:xfrm>
          <a:off x="1619672" y="2057400"/>
          <a:ext cx="6264696" cy="3675856"/>
        </p:xfrm>
        <a:graphic>
          <a:graphicData uri="http://schemas.openxmlformats.org/drawingml/2006/chart">
            <c:chart xmlns:c="http://schemas.openxmlformats.org/drawingml/2006/chart" xmlns:r="http://schemas.openxmlformats.org/officeDocument/2006/relationships" r:id="rId3"/>
          </a:graphicData>
        </a:graphic>
      </p:graphicFrame>
      <p:pic>
        <p:nvPicPr>
          <p:cNvPr id="6" name="Imagine 5" descr="O imagine care conține text, ceas&#10;&#10;Descriere generată automat">
            <a:extLst>
              <a:ext uri="{FF2B5EF4-FFF2-40B4-BE49-F238E27FC236}">
                <a16:creationId xmlns:a16="http://schemas.microsoft.com/office/drawing/2014/main" id="{D246C84F-DFC2-4595-B9C7-9242C6870C5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extLst>
      <p:ext uri="{BB962C8B-B14F-4D97-AF65-F5344CB8AC3E}">
        <p14:creationId xmlns:p14="http://schemas.microsoft.com/office/powerpoint/2010/main" val="468454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908720"/>
            <a:ext cx="6984776" cy="648072"/>
          </a:xfrm>
        </p:spPr>
        <p:txBody>
          <a:bodyPr>
            <a:noAutofit/>
          </a:bodyPr>
          <a:lstStyle/>
          <a:p>
            <a:pPr algn="ctr"/>
            <a:r>
              <a:rPr lang="ro-RO" sz="2000" dirty="0" err="1">
                <a:solidFill>
                  <a:schemeClr val="tx1"/>
                </a:solidFill>
                <a:latin typeface="Arial Black" panose="020B0A04020102020204" pitchFamily="34" charset="0"/>
                <a:cs typeface="Arial" panose="020B0604020202020204" pitchFamily="34" charset="0"/>
              </a:rPr>
              <a:t>Evolutia</a:t>
            </a:r>
            <a:r>
              <a:rPr lang="ro-RO" sz="2000" dirty="0">
                <a:solidFill>
                  <a:schemeClr val="tx1"/>
                </a:solidFill>
                <a:latin typeface="Arial Black" panose="020B0A04020102020204" pitchFamily="34" charset="0"/>
                <a:cs typeface="Arial" panose="020B0604020202020204" pitchFamily="34" charset="0"/>
              </a:rPr>
              <a:t> volumului de lemn de foc valorificat </a:t>
            </a:r>
            <a:br>
              <a:rPr lang="ro-RO" sz="2000" dirty="0">
                <a:solidFill>
                  <a:schemeClr val="tx1"/>
                </a:solidFill>
                <a:latin typeface="Arial Black" panose="020B0A04020102020204" pitchFamily="34" charset="0"/>
                <a:cs typeface="Arial" panose="020B0604020202020204" pitchFamily="34" charset="0"/>
              </a:rPr>
            </a:br>
            <a:r>
              <a:rPr lang="ro-RO" sz="2000" dirty="0">
                <a:solidFill>
                  <a:schemeClr val="tx1"/>
                </a:solidFill>
                <a:latin typeface="Arial Black" panose="020B0A04020102020204" pitchFamily="34" charset="0"/>
                <a:cs typeface="Arial" panose="020B0604020202020204" pitchFamily="34" charset="0"/>
              </a:rPr>
              <a:t>in perioada 2016 - 2020</a:t>
            </a:r>
            <a:endParaRPr lang="en-US" sz="6600" dirty="0">
              <a:solidFill>
                <a:schemeClr val="tx1"/>
              </a:solidFill>
              <a:latin typeface="Arial Black" panose="020B0A04020102020204" pitchFamily="34" charset="0"/>
              <a:cs typeface="Arial" panose="020B0604020202020204" pitchFamily="34" charset="0"/>
            </a:endParaRPr>
          </a:p>
        </p:txBody>
      </p:sp>
      <p:graphicFrame>
        <p:nvGraphicFramePr>
          <p:cNvPr id="5" name="Diagramă 4">
            <a:extLst>
              <a:ext uri="{FF2B5EF4-FFF2-40B4-BE49-F238E27FC236}">
                <a16:creationId xmlns:a16="http://schemas.microsoft.com/office/drawing/2014/main" id="{0A8A634E-45A6-47DA-817F-0BEF3069F172}"/>
              </a:ext>
            </a:extLst>
          </p:cNvPr>
          <p:cNvGraphicFramePr>
            <a:graphicFrameLocks/>
          </p:cNvGraphicFramePr>
          <p:nvPr>
            <p:extLst>
              <p:ext uri="{D42A27DB-BD31-4B8C-83A1-F6EECF244321}">
                <p14:modId xmlns:p14="http://schemas.microsoft.com/office/powerpoint/2010/main" val="1430817430"/>
              </p:ext>
            </p:extLst>
          </p:nvPr>
        </p:nvGraphicFramePr>
        <p:xfrm>
          <a:off x="1403648" y="2057400"/>
          <a:ext cx="6408712" cy="4035896"/>
        </p:xfrm>
        <a:graphic>
          <a:graphicData uri="http://schemas.openxmlformats.org/drawingml/2006/chart">
            <c:chart xmlns:c="http://schemas.openxmlformats.org/drawingml/2006/chart" xmlns:r="http://schemas.openxmlformats.org/officeDocument/2006/relationships" r:id="rId3"/>
          </a:graphicData>
        </a:graphic>
      </p:graphicFrame>
      <p:pic>
        <p:nvPicPr>
          <p:cNvPr id="4" name="Imagine 3" descr="O imagine care conține text, ceas&#10;&#10;Descriere generată automat">
            <a:extLst>
              <a:ext uri="{FF2B5EF4-FFF2-40B4-BE49-F238E27FC236}">
                <a16:creationId xmlns:a16="http://schemas.microsoft.com/office/drawing/2014/main" id="{62294DF8-4255-4A2B-8E54-CBBBD6B1F6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extLst>
      <p:ext uri="{BB962C8B-B14F-4D97-AF65-F5344CB8AC3E}">
        <p14:creationId xmlns:p14="http://schemas.microsoft.com/office/powerpoint/2010/main" val="1323980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908720"/>
            <a:ext cx="6984776" cy="648072"/>
          </a:xfrm>
        </p:spPr>
        <p:txBody>
          <a:bodyPr>
            <a:noAutofit/>
          </a:bodyPr>
          <a:lstStyle/>
          <a:p>
            <a:pPr algn="ctr"/>
            <a:r>
              <a:rPr lang="ro-RO" sz="2000" dirty="0" err="1">
                <a:solidFill>
                  <a:schemeClr val="tx1"/>
                </a:solidFill>
                <a:latin typeface="Arial Black" panose="020B0A04020102020204" pitchFamily="34" charset="0"/>
                <a:cs typeface="Arial" panose="020B0604020202020204" pitchFamily="34" charset="0"/>
              </a:rPr>
              <a:t>Evolutia</a:t>
            </a:r>
            <a:r>
              <a:rPr lang="ro-RO" sz="2000" dirty="0">
                <a:solidFill>
                  <a:schemeClr val="tx1"/>
                </a:solidFill>
                <a:latin typeface="Arial Black" panose="020B0A04020102020204" pitchFamily="34" charset="0"/>
                <a:cs typeface="Arial" panose="020B0604020202020204" pitchFamily="34" charset="0"/>
              </a:rPr>
              <a:t> </a:t>
            </a:r>
            <a:r>
              <a:rPr lang="ro-RO" sz="2000" dirty="0" err="1">
                <a:solidFill>
                  <a:schemeClr val="tx1"/>
                </a:solidFill>
                <a:latin typeface="Arial Black" panose="020B0A04020102020204" pitchFamily="34" charset="0"/>
                <a:cs typeface="Arial" panose="020B0604020202020204" pitchFamily="34" charset="0"/>
              </a:rPr>
              <a:t>pretului</a:t>
            </a:r>
            <a:r>
              <a:rPr lang="ro-RO" sz="2000" dirty="0">
                <a:solidFill>
                  <a:schemeClr val="tx1"/>
                </a:solidFill>
                <a:latin typeface="Arial Black" panose="020B0A04020102020204" pitchFamily="34" charset="0"/>
                <a:cs typeface="Arial" panose="020B0604020202020204" pitchFamily="34" charset="0"/>
              </a:rPr>
              <a:t> mediu al </a:t>
            </a:r>
            <a:r>
              <a:rPr lang="ro-RO" sz="2000" dirty="0" err="1">
                <a:solidFill>
                  <a:schemeClr val="tx1"/>
                </a:solidFill>
                <a:latin typeface="Arial Black" panose="020B0A04020102020204" pitchFamily="34" charset="0"/>
                <a:cs typeface="Arial" panose="020B0604020202020204" pitchFamily="34" charset="0"/>
              </a:rPr>
              <a:t>lemnuui</a:t>
            </a:r>
            <a:r>
              <a:rPr lang="ro-RO" sz="2000" dirty="0">
                <a:solidFill>
                  <a:schemeClr val="tx1"/>
                </a:solidFill>
                <a:latin typeface="Arial Black" panose="020B0A04020102020204" pitchFamily="34" charset="0"/>
                <a:cs typeface="Arial" panose="020B0604020202020204" pitchFamily="34" charset="0"/>
              </a:rPr>
              <a:t> de foc</a:t>
            </a:r>
            <a:br>
              <a:rPr lang="ro-RO" sz="2000" dirty="0">
                <a:solidFill>
                  <a:schemeClr val="tx1"/>
                </a:solidFill>
                <a:latin typeface="Arial Black" panose="020B0A04020102020204" pitchFamily="34" charset="0"/>
                <a:cs typeface="Arial" panose="020B0604020202020204" pitchFamily="34" charset="0"/>
              </a:rPr>
            </a:br>
            <a:r>
              <a:rPr lang="ro-RO" sz="2000" dirty="0">
                <a:solidFill>
                  <a:schemeClr val="tx1"/>
                </a:solidFill>
                <a:latin typeface="Arial Black" panose="020B0A04020102020204" pitchFamily="34" charset="0"/>
                <a:cs typeface="Arial" panose="020B0604020202020204" pitchFamily="34" charset="0"/>
              </a:rPr>
              <a:t>in perioada 2016 - 2020</a:t>
            </a:r>
            <a:endParaRPr lang="en-US" sz="6600" dirty="0">
              <a:solidFill>
                <a:schemeClr val="tx1"/>
              </a:solidFill>
              <a:latin typeface="Arial Black" panose="020B0A04020102020204" pitchFamily="34" charset="0"/>
              <a:cs typeface="Arial" panose="020B0604020202020204" pitchFamily="34" charset="0"/>
            </a:endParaRPr>
          </a:p>
        </p:txBody>
      </p:sp>
      <p:graphicFrame>
        <p:nvGraphicFramePr>
          <p:cNvPr id="4" name="Diagramă 3">
            <a:extLst>
              <a:ext uri="{FF2B5EF4-FFF2-40B4-BE49-F238E27FC236}">
                <a16:creationId xmlns:a16="http://schemas.microsoft.com/office/drawing/2014/main" id="{0C5872A9-2BF3-40D0-865F-3470402AE2F6}"/>
              </a:ext>
            </a:extLst>
          </p:cNvPr>
          <p:cNvGraphicFramePr>
            <a:graphicFrameLocks/>
          </p:cNvGraphicFramePr>
          <p:nvPr>
            <p:extLst>
              <p:ext uri="{D42A27DB-BD31-4B8C-83A1-F6EECF244321}">
                <p14:modId xmlns:p14="http://schemas.microsoft.com/office/powerpoint/2010/main" val="1901411201"/>
              </p:ext>
            </p:extLst>
          </p:nvPr>
        </p:nvGraphicFramePr>
        <p:xfrm>
          <a:off x="1475656" y="2057400"/>
          <a:ext cx="6264696" cy="4107904"/>
        </p:xfrm>
        <a:graphic>
          <a:graphicData uri="http://schemas.openxmlformats.org/drawingml/2006/chart">
            <c:chart xmlns:c="http://schemas.openxmlformats.org/drawingml/2006/chart" xmlns:r="http://schemas.openxmlformats.org/officeDocument/2006/relationships" r:id="rId3"/>
          </a:graphicData>
        </a:graphic>
      </p:graphicFrame>
      <p:pic>
        <p:nvPicPr>
          <p:cNvPr id="5" name="Imagine 4" descr="O imagine care conține text, ceas&#10;&#10;Descriere generată automat">
            <a:extLst>
              <a:ext uri="{FF2B5EF4-FFF2-40B4-BE49-F238E27FC236}">
                <a16:creationId xmlns:a16="http://schemas.microsoft.com/office/drawing/2014/main" id="{93A7F564-B9CC-455A-8BD7-78C4D55E87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extLst>
      <p:ext uri="{BB962C8B-B14F-4D97-AF65-F5344CB8AC3E}">
        <p14:creationId xmlns:p14="http://schemas.microsoft.com/office/powerpoint/2010/main" val="80823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908720"/>
            <a:ext cx="7056784" cy="432048"/>
          </a:xfrm>
        </p:spPr>
        <p:txBody>
          <a:bodyPr>
            <a:noAutofit/>
          </a:bodyPr>
          <a:lstStyle/>
          <a:p>
            <a:pPr algn="ctr"/>
            <a:r>
              <a:rPr lang="it-IT" sz="2000" b="1" dirty="0">
                <a:solidFill>
                  <a:schemeClr val="tx1"/>
                </a:solidFill>
                <a:effectLst/>
                <a:latin typeface="Arial Black" panose="020B0A04020102020204" pitchFamily="34" charset="0"/>
                <a:ea typeface="Times New Roman" panose="02020603050405020304" pitchFamily="18" charset="0"/>
              </a:rPr>
              <a:t>Recoltarea și valorificarea produselor nelemnoa</a:t>
            </a:r>
            <a:r>
              <a:rPr lang="ro-RO" sz="2000" b="1" dirty="0">
                <a:solidFill>
                  <a:schemeClr val="tx1"/>
                </a:solidFill>
                <a:effectLst/>
                <a:latin typeface="Arial Black" panose="020B0A04020102020204" pitchFamily="34" charset="0"/>
                <a:ea typeface="Times New Roman" panose="02020603050405020304" pitchFamily="18" charset="0"/>
              </a:rPr>
              <a:t>s</a:t>
            </a:r>
            <a:r>
              <a:rPr lang="it-IT" sz="2000" b="1" dirty="0">
                <a:solidFill>
                  <a:schemeClr val="tx1"/>
                </a:solidFill>
                <a:effectLst/>
                <a:latin typeface="Arial Black" panose="020B0A04020102020204" pitchFamily="34" charset="0"/>
                <a:ea typeface="Times New Roman" panose="02020603050405020304" pitchFamily="18" charset="0"/>
              </a:rPr>
              <a:t>e</a:t>
            </a:r>
            <a:endParaRPr lang="en-US" sz="6600" dirty="0">
              <a:solidFill>
                <a:schemeClr val="tx1"/>
              </a:solidFill>
              <a:latin typeface="Arial Black" panose="020B0A04020102020204" pitchFamily="34" charset="0"/>
              <a:cs typeface="Arial" panose="020B0604020202020204" pitchFamily="34" charset="0"/>
            </a:endParaRPr>
          </a:p>
        </p:txBody>
      </p:sp>
      <p:sp>
        <p:nvSpPr>
          <p:cNvPr id="5" name="CasetăText 4">
            <a:extLst>
              <a:ext uri="{FF2B5EF4-FFF2-40B4-BE49-F238E27FC236}">
                <a16:creationId xmlns:a16="http://schemas.microsoft.com/office/drawing/2014/main" id="{4770C832-5266-4BF0-9A5C-DD32BF80CE20}"/>
              </a:ext>
            </a:extLst>
          </p:cNvPr>
          <p:cNvSpPr txBox="1"/>
          <p:nvPr/>
        </p:nvSpPr>
        <p:spPr>
          <a:xfrm>
            <a:off x="971600" y="1556792"/>
            <a:ext cx="7992888" cy="5078313"/>
          </a:xfrm>
          <a:prstGeom prst="rect">
            <a:avLst/>
          </a:prstGeom>
          <a:noFill/>
        </p:spPr>
        <p:txBody>
          <a:bodyPr wrap="square">
            <a:spAutoFit/>
          </a:bodyPr>
          <a:lstStyle/>
          <a:p>
            <a:pPr marR="18415" indent="571500" algn="just"/>
            <a:r>
              <a:rPr lang="pt-BR" sz="1800" dirty="0">
                <a:effectLst/>
                <a:latin typeface="Times New Roman" panose="02020603050405020304" pitchFamily="18" charset="0"/>
                <a:ea typeface="Times New Roman" panose="02020603050405020304" pitchFamily="18" charset="0"/>
              </a:rPr>
              <a:t>Produsele nelemnoase reprezinta circa </a:t>
            </a:r>
            <a:r>
              <a:rPr lang="pt-BR" sz="1800" b="1" dirty="0">
                <a:effectLst/>
                <a:latin typeface="Times New Roman" panose="02020603050405020304" pitchFamily="18" charset="0"/>
                <a:ea typeface="Times New Roman" panose="02020603050405020304" pitchFamily="18" charset="0"/>
              </a:rPr>
              <a:t>20%</a:t>
            </a:r>
            <a:r>
              <a:rPr lang="pt-BR" sz="1800" dirty="0">
                <a:effectLst/>
                <a:latin typeface="Times New Roman" panose="02020603050405020304" pitchFamily="18" charset="0"/>
                <a:ea typeface="Times New Roman" panose="02020603050405020304" pitchFamily="18" charset="0"/>
              </a:rPr>
              <a:t> din cifra de afaceri a unitatii</a:t>
            </a:r>
            <a:r>
              <a:rPr lang="ro-RO" sz="1800" dirty="0">
                <a:effectLst/>
                <a:latin typeface="Times New Roman" panose="02020603050405020304" pitchFamily="18" charset="0"/>
                <a:ea typeface="Times New Roman" panose="02020603050405020304" pitchFamily="18" charset="0"/>
              </a:rPr>
              <a:t> și provin din </a:t>
            </a:r>
            <a:r>
              <a:rPr lang="pt-BR" sz="1800" dirty="0">
                <a:effectLst/>
                <a:latin typeface="Times New Roman" panose="02020603050405020304" pitchFamily="18" charset="0"/>
                <a:ea typeface="Times New Roman" panose="02020603050405020304" pitchFamily="18" charset="0"/>
              </a:rPr>
              <a:t>:</a:t>
            </a:r>
            <a:endParaRPr lang="ro-RO" sz="1600" dirty="0">
              <a:effectLst/>
              <a:latin typeface="Times New Roman" panose="02020603050405020304" pitchFamily="18" charset="0"/>
              <a:ea typeface="Times New Roman" panose="02020603050405020304" pitchFamily="18" charset="0"/>
            </a:endParaRPr>
          </a:p>
          <a:p>
            <a:pPr marR="18415" indent="457200" algn="just"/>
            <a:r>
              <a:rPr lang="pt-BR" sz="1800" b="1" i="1" dirty="0">
                <a:effectLst/>
                <a:latin typeface="Times New Roman" panose="02020603050405020304" pitchFamily="18" charset="0"/>
                <a:ea typeface="Times New Roman" panose="02020603050405020304" pitchFamily="18" charset="0"/>
              </a:rPr>
              <a:t>- Venituri din activitatea de  vânătoare</a:t>
            </a:r>
            <a:r>
              <a:rPr lang="it-IT" sz="1800" b="1" i="1" dirty="0">
                <a:effectLst/>
                <a:latin typeface="Times New Roman" panose="02020603050405020304" pitchFamily="18" charset="0"/>
                <a:ea typeface="Times New Roman" panose="02020603050405020304" pitchFamily="18" charset="0"/>
              </a:rPr>
              <a:t>;</a:t>
            </a:r>
            <a:endParaRPr lang="ro-RO" sz="1600" dirty="0">
              <a:effectLst/>
              <a:latin typeface="Times New Roman" panose="02020603050405020304" pitchFamily="18" charset="0"/>
              <a:ea typeface="Times New Roman" panose="02020603050405020304" pitchFamily="18" charset="0"/>
            </a:endParaRPr>
          </a:p>
          <a:p>
            <a:pPr marR="18415" indent="457200" algn="just"/>
            <a:r>
              <a:rPr lang="pt-BR" sz="1800" b="1" i="1" dirty="0">
                <a:effectLst/>
                <a:latin typeface="Times New Roman" panose="02020603050405020304" pitchFamily="18" charset="0"/>
                <a:ea typeface="Times New Roman" panose="02020603050405020304" pitchFamily="18" charset="0"/>
              </a:rPr>
              <a:t>- Prestari</a:t>
            </a:r>
            <a:r>
              <a:rPr lang="ro-RO" sz="1800" b="1" i="1" dirty="0">
                <a:effectLst/>
                <a:latin typeface="Times New Roman" panose="02020603050405020304" pitchFamily="18" charset="0"/>
                <a:ea typeface="Times New Roman" panose="02020603050405020304" pitchFamily="18" charset="0"/>
              </a:rPr>
              <a:t> servicii</a:t>
            </a:r>
            <a:r>
              <a:rPr lang="pt-BR" sz="1800" b="1" i="1" dirty="0">
                <a:effectLst/>
                <a:latin typeface="Times New Roman" panose="02020603050405020304" pitchFamily="18" charset="0"/>
                <a:ea typeface="Times New Roman" panose="02020603050405020304" pitchFamily="18" charset="0"/>
              </a:rPr>
              <a:t> silvice</a:t>
            </a:r>
            <a:r>
              <a:rPr lang="ro-RO" sz="1800" b="1" i="1" dirty="0">
                <a:effectLst/>
                <a:latin typeface="Times New Roman" panose="02020603050405020304" pitchFamily="18" charset="0"/>
                <a:ea typeface="Times New Roman" panose="02020603050405020304" pitchFamily="18" charset="0"/>
              </a:rPr>
              <a:t>: </a:t>
            </a:r>
            <a:r>
              <a:rPr lang="pt-BR" sz="1800" dirty="0">
                <a:effectLst/>
                <a:latin typeface="Times New Roman" panose="02020603050405020304" pitchFamily="18" charset="0"/>
                <a:ea typeface="Times New Roman" panose="02020603050405020304" pitchFamily="18" charset="0"/>
              </a:rPr>
              <a:t>contracte de administrare si paza padurilor;</a:t>
            </a:r>
            <a:endParaRPr lang="ro-RO" sz="1600" dirty="0">
              <a:effectLst/>
              <a:latin typeface="Times New Roman" panose="02020603050405020304" pitchFamily="18" charset="0"/>
              <a:ea typeface="Times New Roman" panose="02020603050405020304" pitchFamily="18" charset="0"/>
            </a:endParaRPr>
          </a:p>
          <a:p>
            <a:pPr marR="18415" indent="457200" algn="just"/>
            <a:r>
              <a:rPr lang="pt-BR" sz="1800" b="1" i="1" dirty="0">
                <a:effectLst/>
                <a:latin typeface="Times New Roman" panose="02020603050405020304" pitchFamily="18" charset="0"/>
                <a:ea typeface="Times New Roman" panose="02020603050405020304" pitchFamily="18" charset="0"/>
              </a:rPr>
              <a:t>- </a:t>
            </a:r>
            <a:r>
              <a:rPr lang="ro-RO" sz="1800" b="1" i="1" dirty="0">
                <a:effectLst/>
                <a:latin typeface="Times New Roman" panose="02020603050405020304" pitchFamily="18" charset="0"/>
                <a:ea typeface="Times New Roman" panose="02020603050405020304" pitchFamily="18" charset="0"/>
              </a:rPr>
              <a:t>Producerea p</a:t>
            </a:r>
            <a:r>
              <a:rPr lang="pt-BR" sz="1800" b="1" i="1" dirty="0">
                <a:effectLst/>
                <a:latin typeface="Times New Roman" panose="02020603050405020304" pitchFamily="18" charset="0"/>
                <a:ea typeface="Times New Roman" panose="02020603050405020304" pitchFamily="18" charset="0"/>
              </a:rPr>
              <a:t>uieti</a:t>
            </a:r>
            <a:r>
              <a:rPr lang="ro-RO" sz="1800" b="1" i="1" dirty="0">
                <a:effectLst/>
                <a:latin typeface="Times New Roman" panose="02020603050405020304" pitchFamily="18" charset="0"/>
                <a:ea typeface="Times New Roman" panose="02020603050405020304" pitchFamily="18" charset="0"/>
              </a:rPr>
              <a:t>lor</a:t>
            </a:r>
            <a:r>
              <a:rPr lang="pt-BR" sz="1800" b="1" i="1" dirty="0">
                <a:effectLst/>
                <a:latin typeface="Times New Roman" panose="02020603050405020304" pitchFamily="18" charset="0"/>
                <a:ea typeface="Times New Roman" panose="02020603050405020304" pitchFamily="18" charset="0"/>
              </a:rPr>
              <a:t> forestieri</a:t>
            </a:r>
            <a:r>
              <a:rPr lang="pt-BR" sz="1800" dirty="0">
                <a:effectLst/>
                <a:latin typeface="Times New Roman" panose="02020603050405020304" pitchFamily="18" charset="0"/>
                <a:ea typeface="Times New Roman" panose="02020603050405020304" pitchFamily="18" charset="0"/>
              </a:rPr>
              <a:t>  ;</a:t>
            </a:r>
            <a:endParaRPr lang="ro-RO" sz="1800" dirty="0">
              <a:effectLst/>
              <a:latin typeface="Times New Roman" panose="02020603050405020304" pitchFamily="18" charset="0"/>
              <a:ea typeface="Times New Roman" panose="02020603050405020304" pitchFamily="18" charset="0"/>
            </a:endParaRPr>
          </a:p>
          <a:p>
            <a:pPr marR="18415" algn="just"/>
            <a:r>
              <a:rPr lang="pt-BR" sz="1800" dirty="0">
                <a:effectLst/>
                <a:latin typeface="Times New Roman" panose="02020603050405020304" pitchFamily="18" charset="0"/>
                <a:ea typeface="Times New Roman" panose="02020603050405020304" pitchFamily="18" charset="0"/>
              </a:rPr>
              <a:t>     </a:t>
            </a:r>
            <a:r>
              <a:rPr lang="ro-RO" sz="1800" dirty="0">
                <a:effectLst/>
                <a:latin typeface="Times New Roman" panose="02020603050405020304" pitchFamily="18" charset="0"/>
                <a:ea typeface="Times New Roman" panose="02020603050405020304" pitchFamily="18" charset="0"/>
              </a:rPr>
              <a:t>   </a:t>
            </a:r>
            <a:r>
              <a:rPr lang="pt-BR" sz="1800" dirty="0">
                <a:effectLst/>
                <a:latin typeface="Times New Roman" panose="02020603050405020304" pitchFamily="18" charset="0"/>
                <a:ea typeface="Times New Roman" panose="02020603050405020304" pitchFamily="18" charset="0"/>
              </a:rPr>
              <a:t>- </a:t>
            </a:r>
            <a:r>
              <a:rPr lang="pt-BR" sz="1800" b="1" i="1" dirty="0">
                <a:effectLst/>
                <a:latin typeface="Times New Roman" panose="02020603050405020304" pitchFamily="18" charset="0"/>
                <a:ea typeface="Times New Roman" panose="02020603050405020304" pitchFamily="18" charset="0"/>
              </a:rPr>
              <a:t>F</a:t>
            </a:r>
            <a:r>
              <a:rPr lang="ro-RO" sz="1800" b="1" i="1" dirty="0" err="1">
                <a:effectLst/>
                <a:latin typeface="Times New Roman" panose="02020603050405020304" pitchFamily="18" charset="0"/>
                <a:ea typeface="Times New Roman" panose="02020603050405020304" pitchFamily="18" charset="0"/>
              </a:rPr>
              <a:t>ructe</a:t>
            </a:r>
            <a:r>
              <a:rPr lang="ro-RO" sz="1800" b="1" i="1" dirty="0">
                <a:effectLst/>
                <a:latin typeface="Times New Roman" panose="02020603050405020304" pitchFamily="18" charset="0"/>
                <a:ea typeface="Times New Roman" panose="02020603050405020304" pitchFamily="18" charset="0"/>
              </a:rPr>
              <a:t> de pădure si ciuperci comestibile – </a:t>
            </a:r>
            <a:r>
              <a:rPr lang="ro-RO" sz="1800" dirty="0">
                <a:effectLst/>
                <a:latin typeface="Times New Roman" panose="02020603050405020304" pitchFamily="18" charset="0"/>
                <a:ea typeface="Times New Roman" panose="02020603050405020304" pitchFamily="18" charset="0"/>
              </a:rPr>
              <a:t> fructe de </a:t>
            </a:r>
            <a:r>
              <a:rPr lang="ro-RO" sz="1800" dirty="0" err="1">
                <a:effectLst/>
                <a:latin typeface="Times New Roman" panose="02020603050405020304" pitchFamily="18" charset="0"/>
                <a:ea typeface="Times New Roman" panose="02020603050405020304" pitchFamily="18" charset="0"/>
              </a:rPr>
              <a:t>padure</a:t>
            </a:r>
            <a:r>
              <a:rPr lang="ro-RO" sz="1800" dirty="0">
                <a:effectLst/>
                <a:latin typeface="Times New Roman" panose="02020603050405020304" pitchFamily="18" charset="0"/>
                <a:ea typeface="Times New Roman" panose="02020603050405020304" pitchFamily="18" charset="0"/>
              </a:rPr>
              <a:t> (mure) si cesionarea </a:t>
            </a:r>
            <a:r>
              <a:rPr lang="ro-RO" sz="1800" dirty="0" err="1">
                <a:effectLst/>
                <a:latin typeface="Times New Roman" panose="02020603050405020304" pitchFamily="18" charset="0"/>
                <a:ea typeface="Times New Roman" panose="02020603050405020304" pitchFamily="18" charset="0"/>
              </a:rPr>
              <a:t>recoltariide</a:t>
            </a:r>
            <a:r>
              <a:rPr lang="ro-RO" sz="1800" dirty="0">
                <a:effectLst/>
                <a:latin typeface="Times New Roman" panose="02020603050405020304" pitchFamily="18" charset="0"/>
                <a:ea typeface="Times New Roman" panose="02020603050405020304" pitchFamily="18" charset="0"/>
              </a:rPr>
              <a:t> ciuperci comestibile, când există cerere pe piață</a:t>
            </a:r>
            <a:r>
              <a:rPr lang="it-IT" sz="1800" dirty="0">
                <a:effectLst/>
                <a:latin typeface="Times New Roman" panose="02020603050405020304" pitchFamily="18" charset="0"/>
                <a:ea typeface="Times New Roman" panose="02020603050405020304" pitchFamily="18" charset="0"/>
              </a:rPr>
              <a:t>.</a:t>
            </a:r>
            <a:endParaRPr lang="ro-RO" sz="1800" dirty="0">
              <a:effectLst/>
              <a:latin typeface="Times New Roman" panose="02020603050405020304" pitchFamily="18" charset="0"/>
              <a:ea typeface="Times New Roman" panose="02020603050405020304" pitchFamily="18" charset="0"/>
            </a:endParaRPr>
          </a:p>
          <a:p>
            <a:pPr marR="18415" indent="457200" algn="just"/>
            <a:r>
              <a:rPr lang="ro-RO" b="1" i="1" dirty="0">
                <a:latin typeface="Times New Roman" panose="02020603050405020304" pitchFamily="18" charset="0"/>
              </a:rPr>
              <a:t> - Activitatea de vânătoare </a:t>
            </a:r>
          </a:p>
          <a:p>
            <a:pPr algn="just">
              <a:tabLst>
                <a:tab pos="57150" algn="l"/>
              </a:tabLst>
            </a:pPr>
            <a:r>
              <a:rPr lang="it-IT" sz="1800" dirty="0">
                <a:effectLst/>
                <a:latin typeface="Times New Roman" panose="02020603050405020304" pitchFamily="18" charset="0"/>
                <a:ea typeface="Times New Roman" panose="02020603050405020304" pitchFamily="18" charset="0"/>
              </a:rPr>
              <a:t> 	Directia Silvica Satu Mare gestioneaza un numar de 7 fonduri cinegetice cu o suprafata totala de 55418 ha, dupa cum umeaza:</a:t>
            </a:r>
            <a:endParaRPr lang="ro-RO" sz="1600" dirty="0">
              <a:effectLst/>
              <a:latin typeface="Times New Roman" panose="02020603050405020304" pitchFamily="18" charset="0"/>
              <a:ea typeface="Times New Roman" panose="02020603050405020304" pitchFamily="18" charset="0"/>
            </a:endParaRPr>
          </a:p>
          <a:p>
            <a:pPr indent="457200" algn="just"/>
            <a:r>
              <a:rPr lang="it-IT" sz="1800" dirty="0">
                <a:effectLst/>
                <a:latin typeface="Times New Roman" panose="02020603050405020304" pitchFamily="18" charset="0"/>
                <a:ea typeface="Times New Roman" panose="02020603050405020304" pitchFamily="18" charset="0"/>
              </a:rPr>
              <a:t>- Fondul cinegetic 10 Livada avand suprafata de 10642 ha;</a:t>
            </a:r>
            <a:endParaRPr lang="ro-RO" sz="1600" dirty="0">
              <a:effectLst/>
              <a:latin typeface="Times New Roman" panose="02020603050405020304" pitchFamily="18" charset="0"/>
              <a:ea typeface="Times New Roman" panose="02020603050405020304" pitchFamily="18" charset="0"/>
            </a:endParaRPr>
          </a:p>
          <a:p>
            <a:pPr indent="457200" algn="just"/>
            <a:r>
              <a:rPr lang="it-IT" sz="1800" dirty="0">
                <a:effectLst/>
                <a:latin typeface="Times New Roman" panose="02020603050405020304" pitchFamily="18" charset="0"/>
                <a:ea typeface="Times New Roman" panose="02020603050405020304" pitchFamily="18" charset="0"/>
              </a:rPr>
              <a:t>- Fondul cinegetic 15 Micula avand suprafata de 7071;</a:t>
            </a:r>
            <a:endParaRPr lang="ro-RO" sz="1600" dirty="0">
              <a:effectLst/>
              <a:latin typeface="Times New Roman" panose="02020603050405020304" pitchFamily="18" charset="0"/>
              <a:ea typeface="Times New Roman" panose="02020603050405020304" pitchFamily="18" charset="0"/>
            </a:endParaRPr>
          </a:p>
          <a:p>
            <a:pPr indent="457200" algn="just"/>
            <a:r>
              <a:rPr lang="it-IT" sz="1800" dirty="0">
                <a:effectLst/>
                <a:latin typeface="Times New Roman" panose="02020603050405020304" pitchFamily="18" charset="0"/>
                <a:ea typeface="Times New Roman" panose="02020603050405020304" pitchFamily="18" charset="0"/>
              </a:rPr>
              <a:t>- Fondul cinegetic 16 Noroieni avand suprafata de 6192 ha;</a:t>
            </a:r>
            <a:endParaRPr lang="ro-RO" sz="1600" dirty="0">
              <a:effectLst/>
              <a:latin typeface="Times New Roman" panose="02020603050405020304" pitchFamily="18" charset="0"/>
              <a:ea typeface="Times New Roman" panose="02020603050405020304" pitchFamily="18" charset="0"/>
            </a:endParaRPr>
          </a:p>
          <a:p>
            <a:pPr indent="457200" algn="just"/>
            <a:r>
              <a:rPr lang="it-IT" sz="1800" dirty="0">
                <a:effectLst/>
                <a:latin typeface="Times New Roman" panose="02020603050405020304" pitchFamily="18" charset="0"/>
                <a:ea typeface="Times New Roman" panose="02020603050405020304" pitchFamily="18" charset="0"/>
              </a:rPr>
              <a:t>- Fondul cinegetic 17 Lazuri avand suprafata de 5365;</a:t>
            </a:r>
            <a:endParaRPr lang="ro-RO" sz="1600" dirty="0">
              <a:effectLst/>
              <a:latin typeface="Times New Roman" panose="02020603050405020304" pitchFamily="18" charset="0"/>
              <a:ea typeface="Times New Roman" panose="02020603050405020304" pitchFamily="18" charset="0"/>
            </a:endParaRPr>
          </a:p>
          <a:p>
            <a:pPr algn="just"/>
            <a:r>
              <a:rPr lang="ro-RO" dirty="0">
                <a:latin typeface="Times New Roman" panose="02020603050405020304" pitchFamily="18" charset="0"/>
                <a:ea typeface="Times New Roman" panose="02020603050405020304" pitchFamily="18" charset="0"/>
              </a:rPr>
              <a:t>        </a:t>
            </a:r>
            <a:r>
              <a:rPr lang="it-IT" sz="1800" dirty="0">
                <a:effectLst/>
                <a:latin typeface="Times New Roman" panose="02020603050405020304" pitchFamily="18" charset="0"/>
                <a:ea typeface="Times New Roman" panose="02020603050405020304" pitchFamily="18" charset="0"/>
              </a:rPr>
              <a:t>- Fondul cinegetic 18 Satu Mare avand suprafata de 5019 ha;</a:t>
            </a:r>
            <a:endParaRPr lang="ro-RO" sz="1600" dirty="0">
              <a:effectLst/>
              <a:latin typeface="Times New Roman" panose="02020603050405020304" pitchFamily="18" charset="0"/>
              <a:ea typeface="Times New Roman" panose="02020603050405020304" pitchFamily="18" charset="0"/>
            </a:endParaRPr>
          </a:p>
          <a:p>
            <a:pPr algn="just"/>
            <a:r>
              <a:rPr lang="ro-RO" dirty="0">
                <a:latin typeface="Times New Roman" panose="02020603050405020304" pitchFamily="18" charset="0"/>
                <a:ea typeface="Times New Roman" panose="02020603050405020304" pitchFamily="18" charset="0"/>
              </a:rPr>
              <a:t>        </a:t>
            </a:r>
            <a:r>
              <a:rPr lang="it-IT" sz="1800" dirty="0">
                <a:effectLst/>
                <a:latin typeface="Times New Roman" panose="02020603050405020304" pitchFamily="18" charset="0"/>
                <a:ea typeface="Times New Roman" panose="02020603050405020304" pitchFamily="18" charset="0"/>
              </a:rPr>
              <a:t>- Fondul cinegetic 26 Runc avand suprafata de 7860 ha;</a:t>
            </a:r>
            <a:endParaRPr lang="ro-RO" sz="1600" dirty="0">
              <a:effectLst/>
              <a:latin typeface="Times New Roman" panose="02020603050405020304" pitchFamily="18" charset="0"/>
              <a:ea typeface="Times New Roman" panose="02020603050405020304" pitchFamily="18" charset="0"/>
            </a:endParaRPr>
          </a:p>
          <a:p>
            <a:pPr algn="just"/>
            <a:r>
              <a:rPr lang="it-IT" sz="1800" dirty="0">
                <a:effectLst/>
                <a:latin typeface="Times New Roman" panose="02020603050405020304" pitchFamily="18" charset="0"/>
                <a:ea typeface="Times New Roman" panose="02020603050405020304" pitchFamily="18" charset="0"/>
              </a:rPr>
              <a:t> </a:t>
            </a:r>
            <a:r>
              <a:rPr lang="ro-RO" sz="1800" dirty="0">
                <a:effectLst/>
                <a:latin typeface="Times New Roman" panose="02020603050405020304" pitchFamily="18" charset="0"/>
                <a:ea typeface="Times New Roman" panose="02020603050405020304" pitchFamily="18" charset="0"/>
              </a:rPr>
              <a:t>       </a:t>
            </a:r>
            <a:r>
              <a:rPr lang="it-IT" sz="1800" dirty="0">
                <a:effectLst/>
                <a:latin typeface="Times New Roman" panose="02020603050405020304" pitchFamily="18" charset="0"/>
                <a:ea typeface="Times New Roman" panose="02020603050405020304" pitchFamily="18" charset="0"/>
              </a:rPr>
              <a:t>- Fondul cinegetic 35 Berveni avand suprafata de 13269 ha</a:t>
            </a:r>
            <a:endParaRPr lang="ro-RO" sz="1600" dirty="0">
              <a:effectLst/>
              <a:latin typeface="Times New Roman" panose="02020603050405020304" pitchFamily="18" charset="0"/>
              <a:ea typeface="Times New Roman" panose="02020603050405020304" pitchFamily="18" charset="0"/>
            </a:endParaRPr>
          </a:p>
          <a:p>
            <a:r>
              <a:rPr lang="it-IT" sz="1800" dirty="0">
                <a:effectLst/>
                <a:latin typeface="Times New Roman" panose="02020603050405020304" pitchFamily="18" charset="0"/>
                <a:ea typeface="Times New Roman" panose="02020603050405020304" pitchFamily="18" charset="0"/>
              </a:rPr>
              <a:t> Principalele specii de interes cinegetic sunt: mistret, caprior, cerb, iepure, fazan</a:t>
            </a:r>
            <a:endParaRPr lang="ro-RO" dirty="0"/>
          </a:p>
        </p:txBody>
      </p:sp>
      <p:pic>
        <p:nvPicPr>
          <p:cNvPr id="6" name="Imagine 5" descr="O imagine care conține text, ceas&#10;&#10;Descriere generată automat">
            <a:extLst>
              <a:ext uri="{FF2B5EF4-FFF2-40B4-BE49-F238E27FC236}">
                <a16:creationId xmlns:a16="http://schemas.microsoft.com/office/drawing/2014/main" id="{583312A1-61CD-4450-89B0-D7AE37EFE3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extLst>
      <p:ext uri="{BB962C8B-B14F-4D97-AF65-F5344CB8AC3E}">
        <p14:creationId xmlns:p14="http://schemas.microsoft.com/office/powerpoint/2010/main" val="3768175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5656" y="1124744"/>
            <a:ext cx="6768752" cy="648072"/>
          </a:xfrm>
        </p:spPr>
        <p:txBody>
          <a:bodyPr>
            <a:noAutofit/>
          </a:bodyPr>
          <a:lstStyle/>
          <a:p>
            <a:pPr algn="ctr"/>
            <a:r>
              <a:rPr lang="ro-RO" sz="2000" dirty="0" err="1">
                <a:solidFill>
                  <a:schemeClr val="tx1"/>
                </a:solidFill>
                <a:latin typeface="Arial Black" panose="020B0A04020102020204" pitchFamily="34" charset="0"/>
                <a:cs typeface="Arial" panose="020B0604020202020204" pitchFamily="34" charset="0"/>
              </a:rPr>
              <a:t>Evolutia</a:t>
            </a:r>
            <a:r>
              <a:rPr lang="ro-RO" sz="2000" dirty="0">
                <a:solidFill>
                  <a:schemeClr val="tx1"/>
                </a:solidFill>
                <a:latin typeface="Arial Black" panose="020B0A04020102020204" pitchFamily="34" charset="0"/>
                <a:cs typeface="Arial" panose="020B0604020202020204" pitchFamily="34" charset="0"/>
              </a:rPr>
              <a:t> recoltei de carne de vânat valorificat  </a:t>
            </a:r>
            <a:br>
              <a:rPr lang="ro-RO" sz="2000" dirty="0">
                <a:solidFill>
                  <a:schemeClr val="tx1"/>
                </a:solidFill>
                <a:latin typeface="Arial Black" panose="020B0A04020102020204" pitchFamily="34" charset="0"/>
                <a:cs typeface="Arial" panose="020B0604020202020204" pitchFamily="34" charset="0"/>
              </a:rPr>
            </a:br>
            <a:r>
              <a:rPr lang="ro-RO" sz="2000" dirty="0">
                <a:solidFill>
                  <a:schemeClr val="tx1"/>
                </a:solidFill>
                <a:latin typeface="Arial Black" panose="020B0A04020102020204" pitchFamily="34" charset="0"/>
                <a:cs typeface="Arial" panose="020B0604020202020204" pitchFamily="34" charset="0"/>
              </a:rPr>
              <a:t>in perioada 2016 - 2020</a:t>
            </a:r>
            <a:endParaRPr lang="en-US" sz="6600" dirty="0">
              <a:solidFill>
                <a:schemeClr val="tx1"/>
              </a:solidFill>
              <a:latin typeface="Arial Black" panose="020B0A04020102020204" pitchFamily="34" charset="0"/>
              <a:cs typeface="Arial" panose="020B0604020202020204" pitchFamily="34" charset="0"/>
            </a:endParaRPr>
          </a:p>
        </p:txBody>
      </p:sp>
      <p:graphicFrame>
        <p:nvGraphicFramePr>
          <p:cNvPr id="4" name="Diagramă 3">
            <a:extLst>
              <a:ext uri="{FF2B5EF4-FFF2-40B4-BE49-F238E27FC236}">
                <a16:creationId xmlns:a16="http://schemas.microsoft.com/office/drawing/2014/main" id="{9E4223DF-33C1-4B90-ABFB-658A89A63D80}"/>
              </a:ext>
            </a:extLst>
          </p:cNvPr>
          <p:cNvGraphicFramePr>
            <a:graphicFrameLocks/>
          </p:cNvGraphicFramePr>
          <p:nvPr>
            <p:extLst>
              <p:ext uri="{D42A27DB-BD31-4B8C-83A1-F6EECF244321}">
                <p14:modId xmlns:p14="http://schemas.microsoft.com/office/powerpoint/2010/main" val="3891626556"/>
              </p:ext>
            </p:extLst>
          </p:nvPr>
        </p:nvGraphicFramePr>
        <p:xfrm>
          <a:off x="1979712" y="2564904"/>
          <a:ext cx="5760640" cy="3312368"/>
        </p:xfrm>
        <a:graphic>
          <a:graphicData uri="http://schemas.openxmlformats.org/drawingml/2006/chart">
            <c:chart xmlns:c="http://schemas.openxmlformats.org/drawingml/2006/chart" xmlns:r="http://schemas.openxmlformats.org/officeDocument/2006/relationships" r:id="rId3"/>
          </a:graphicData>
        </a:graphic>
      </p:graphicFrame>
      <p:pic>
        <p:nvPicPr>
          <p:cNvPr id="5" name="Imagine 4" descr="O imagine care conține text, ceas&#10;&#10;Descriere generată automat">
            <a:extLst>
              <a:ext uri="{FF2B5EF4-FFF2-40B4-BE49-F238E27FC236}">
                <a16:creationId xmlns:a16="http://schemas.microsoft.com/office/drawing/2014/main" id="{BAA249DC-BEC5-46E6-8DE8-5215E2C8EB9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extLst>
      <p:ext uri="{BB962C8B-B14F-4D97-AF65-F5344CB8AC3E}">
        <p14:creationId xmlns:p14="http://schemas.microsoft.com/office/powerpoint/2010/main" val="2105829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908720"/>
            <a:ext cx="7272808" cy="648072"/>
          </a:xfrm>
        </p:spPr>
        <p:txBody>
          <a:bodyPr>
            <a:noAutofit/>
          </a:bodyPr>
          <a:lstStyle/>
          <a:p>
            <a:pPr algn="ctr"/>
            <a:r>
              <a:rPr lang="it-IT" sz="2000" b="1" dirty="0">
                <a:solidFill>
                  <a:schemeClr val="tx1"/>
                </a:solidFill>
                <a:effectLst/>
                <a:latin typeface="Arial Black" panose="020B0A04020102020204" pitchFamily="34" charset="0"/>
                <a:ea typeface="Times New Roman" panose="02020603050405020304" pitchFamily="18" charset="0"/>
              </a:rPr>
              <a:t>Realizarea programului de măsuri privind  securitatea și sănătatea în muncă</a:t>
            </a:r>
            <a:r>
              <a:rPr lang="ro-RO" sz="2000" b="1" dirty="0">
                <a:solidFill>
                  <a:schemeClr val="tx1"/>
                </a:solidFill>
                <a:effectLst/>
                <a:latin typeface="Arial Black" panose="020B0A04020102020204" pitchFamily="34" charset="0"/>
                <a:ea typeface="Times New Roman" panose="02020603050405020304" pitchFamily="18" charset="0"/>
              </a:rPr>
              <a:t> în </a:t>
            </a:r>
            <a:r>
              <a:rPr lang="ro-RO" sz="2000" dirty="0">
                <a:solidFill>
                  <a:schemeClr val="tx1"/>
                </a:solidFill>
                <a:effectLst/>
                <a:latin typeface="Arial Black" panose="020B0A04020102020204" pitchFamily="34" charset="0"/>
                <a:ea typeface="Times New Roman" panose="02020603050405020304" pitchFamily="18" charset="0"/>
              </a:rPr>
              <a:t>anul </a:t>
            </a:r>
            <a:r>
              <a:rPr lang="ro-RO" sz="2000" b="1" dirty="0">
                <a:solidFill>
                  <a:schemeClr val="tx1"/>
                </a:solidFill>
                <a:effectLst/>
                <a:latin typeface="Arial Black" panose="020B0A04020102020204" pitchFamily="34" charset="0"/>
                <a:ea typeface="Times New Roman" panose="02020603050405020304" pitchFamily="18" charset="0"/>
              </a:rPr>
              <a:t>2020</a:t>
            </a:r>
            <a:endParaRPr lang="en-US" sz="7200" dirty="0">
              <a:solidFill>
                <a:schemeClr val="tx1"/>
              </a:solidFill>
              <a:latin typeface="Arial Black" panose="020B0A04020102020204" pitchFamily="34" charset="0"/>
              <a:cs typeface="Arial" panose="020B0604020202020204" pitchFamily="34" charset="0"/>
            </a:endParaRPr>
          </a:p>
        </p:txBody>
      </p:sp>
      <p:graphicFrame>
        <p:nvGraphicFramePr>
          <p:cNvPr id="6" name="Diagramă 5">
            <a:extLst>
              <a:ext uri="{FF2B5EF4-FFF2-40B4-BE49-F238E27FC236}">
                <a16:creationId xmlns:a16="http://schemas.microsoft.com/office/drawing/2014/main" id="{97AC65DD-346E-4C13-9DE5-7937C6848EF6}"/>
              </a:ext>
            </a:extLst>
          </p:cNvPr>
          <p:cNvGraphicFramePr>
            <a:graphicFrameLocks/>
          </p:cNvGraphicFramePr>
          <p:nvPr>
            <p:extLst>
              <p:ext uri="{D42A27DB-BD31-4B8C-83A1-F6EECF244321}">
                <p14:modId xmlns:p14="http://schemas.microsoft.com/office/powerpoint/2010/main" val="378875202"/>
              </p:ext>
            </p:extLst>
          </p:nvPr>
        </p:nvGraphicFramePr>
        <p:xfrm>
          <a:off x="1907704" y="2060848"/>
          <a:ext cx="6336704" cy="4035896"/>
        </p:xfrm>
        <a:graphic>
          <a:graphicData uri="http://schemas.openxmlformats.org/drawingml/2006/chart">
            <c:chart xmlns:c="http://schemas.openxmlformats.org/drawingml/2006/chart" xmlns:r="http://schemas.openxmlformats.org/officeDocument/2006/relationships" r:id="rId3"/>
          </a:graphicData>
        </a:graphic>
      </p:graphicFrame>
      <p:pic>
        <p:nvPicPr>
          <p:cNvPr id="4" name="Imagine 3" descr="O imagine care conține text, ceas&#10;&#10;Descriere generată automat">
            <a:extLst>
              <a:ext uri="{FF2B5EF4-FFF2-40B4-BE49-F238E27FC236}">
                <a16:creationId xmlns:a16="http://schemas.microsoft.com/office/drawing/2014/main" id="{2F059450-D113-4C91-BC48-7E5419E50C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extLst>
      <p:ext uri="{BB962C8B-B14F-4D97-AF65-F5344CB8AC3E}">
        <p14:creationId xmlns:p14="http://schemas.microsoft.com/office/powerpoint/2010/main" val="77469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u 3">
            <a:extLst>
              <a:ext uri="{FF2B5EF4-FFF2-40B4-BE49-F238E27FC236}">
                <a16:creationId xmlns:a16="http://schemas.microsoft.com/office/drawing/2014/main" id="{73766D87-3F3E-4D16-A100-CEDFCB981B48}"/>
              </a:ext>
            </a:extLst>
          </p:cNvPr>
          <p:cNvSpPr>
            <a:spLocks noGrp="1"/>
          </p:cNvSpPr>
          <p:nvPr>
            <p:ph type="ctrTitle"/>
          </p:nvPr>
        </p:nvSpPr>
        <p:spPr>
          <a:xfrm>
            <a:off x="467544" y="4437112"/>
            <a:ext cx="8424936" cy="1828800"/>
          </a:xfrm>
        </p:spPr>
        <p:txBody>
          <a:bodyPr>
            <a:noAutofit/>
          </a:bodyPr>
          <a:lstStyle/>
          <a:p>
            <a:pPr indent="457200" algn="l"/>
            <a:r>
              <a:rPr lang="ro-RO" sz="1800" dirty="0">
                <a:solidFill>
                  <a:schemeClr val="tx1"/>
                </a:solidFill>
                <a:effectLst/>
                <a:latin typeface="Times New Roman" panose="02020603050405020304" pitchFamily="18" charset="0"/>
                <a:ea typeface="Times New Roman" panose="02020603050405020304" pitchFamily="18" charset="0"/>
              </a:rPr>
              <a:t>  Propunerile privind eficientizarea actului de </a:t>
            </a:r>
            <a:r>
              <a:rPr lang="ro-RO" sz="1800" dirty="0" err="1">
                <a:solidFill>
                  <a:schemeClr val="tx1"/>
                </a:solidFill>
                <a:effectLst/>
                <a:latin typeface="Times New Roman" panose="02020603050405020304" pitchFamily="18" charset="0"/>
                <a:ea typeface="Times New Roman" panose="02020603050405020304" pitchFamily="18" charset="0"/>
              </a:rPr>
              <a:t>administratie</a:t>
            </a:r>
            <a:r>
              <a:rPr lang="ro-RO" sz="1800" dirty="0">
                <a:solidFill>
                  <a:schemeClr val="tx1"/>
                </a:solidFill>
                <a:effectLst/>
                <a:latin typeface="Times New Roman" panose="02020603050405020304" pitchFamily="18" charset="0"/>
                <a:ea typeface="Times New Roman" panose="02020603050405020304" pitchFamily="18" charset="0"/>
              </a:rPr>
              <a:t> pentru anul 2021 sunt in </a:t>
            </a:r>
            <a:r>
              <a:rPr lang="ro-RO" sz="1800" dirty="0" err="1">
                <a:solidFill>
                  <a:schemeClr val="tx1"/>
                </a:solidFill>
                <a:effectLst/>
                <a:latin typeface="Times New Roman" panose="02020603050405020304" pitchFamily="18" charset="0"/>
                <a:ea typeface="Times New Roman" panose="02020603050405020304" pitchFamily="18" charset="0"/>
              </a:rPr>
              <a:t>corelatie</a:t>
            </a:r>
            <a:r>
              <a:rPr lang="ro-RO" sz="1800" dirty="0">
                <a:solidFill>
                  <a:schemeClr val="tx1"/>
                </a:solidFill>
                <a:effectLst/>
                <a:latin typeface="Times New Roman" panose="02020603050405020304" pitchFamily="18" charset="0"/>
                <a:ea typeface="Times New Roman" panose="02020603050405020304" pitchFamily="18" charset="0"/>
              </a:rPr>
              <a:t> cu Bugetul de Venituri si Cheltuieli pentru anul 2021 si </a:t>
            </a:r>
            <a:r>
              <a:rPr lang="ro-RO" sz="1800" dirty="0" err="1">
                <a:solidFill>
                  <a:schemeClr val="tx1"/>
                </a:solidFill>
                <a:effectLst/>
                <a:latin typeface="Times New Roman" panose="02020603050405020304" pitchFamily="18" charset="0"/>
                <a:ea typeface="Times New Roman" panose="02020603050405020304" pitchFamily="18" charset="0"/>
              </a:rPr>
              <a:t>modalitati</a:t>
            </a:r>
            <a:r>
              <a:rPr lang="ro-RO" sz="1800" dirty="0">
                <a:solidFill>
                  <a:schemeClr val="tx1"/>
                </a:solidFill>
                <a:effectLst/>
                <a:latin typeface="Times New Roman" panose="02020603050405020304" pitchFamily="18" charset="0"/>
                <a:ea typeface="Times New Roman" panose="02020603050405020304" pitchFamily="18" charset="0"/>
              </a:rPr>
              <a:t> concrete identificate la nivelul </a:t>
            </a:r>
            <a:r>
              <a:rPr lang="ro-RO" sz="1800" dirty="0" err="1">
                <a:solidFill>
                  <a:schemeClr val="tx1"/>
                </a:solidFill>
                <a:effectLst/>
                <a:latin typeface="Times New Roman" panose="02020603050405020304" pitchFamily="18" charset="0"/>
                <a:ea typeface="Times New Roman" panose="02020603050405020304" pitchFamily="18" charset="0"/>
              </a:rPr>
              <a:t>Directiei</a:t>
            </a:r>
            <a:r>
              <a:rPr lang="ro-RO" sz="1800" dirty="0">
                <a:solidFill>
                  <a:schemeClr val="tx1"/>
                </a:solidFill>
                <a:effectLst/>
                <a:latin typeface="Times New Roman" panose="02020603050405020304" pitchFamily="18" charset="0"/>
                <a:ea typeface="Times New Roman" panose="02020603050405020304" pitchFamily="18" charset="0"/>
              </a:rPr>
              <a:t> Silvice Satu Mare pentru </a:t>
            </a:r>
            <a:r>
              <a:rPr lang="ro-RO" sz="1800" dirty="0" err="1">
                <a:solidFill>
                  <a:schemeClr val="tx1"/>
                </a:solidFill>
                <a:effectLst/>
                <a:latin typeface="Times New Roman" panose="02020603050405020304" pitchFamily="18" charset="0"/>
                <a:ea typeface="Times New Roman" panose="02020603050405020304" pitchFamily="18" charset="0"/>
              </a:rPr>
              <a:t>sustinerea</a:t>
            </a:r>
            <a:r>
              <a:rPr lang="ro-RO" sz="1800" dirty="0">
                <a:solidFill>
                  <a:schemeClr val="tx1"/>
                </a:solidFill>
                <a:effectLst/>
                <a:latin typeface="Times New Roman" panose="02020603050405020304" pitchFamily="18" charset="0"/>
                <a:ea typeface="Times New Roman" panose="02020603050405020304" pitchFamily="18" charset="0"/>
              </a:rPr>
              <a:t> cheltuielilor de personal ca urmare </a:t>
            </a:r>
            <a:r>
              <a:rPr lang="ro-RO" sz="1800" dirty="0" err="1">
                <a:solidFill>
                  <a:schemeClr val="tx1"/>
                </a:solidFill>
                <a:effectLst/>
                <a:latin typeface="Times New Roman" panose="02020603050405020304" pitchFamily="18" charset="0"/>
                <a:ea typeface="Times New Roman" panose="02020603050405020304" pitchFamily="18" charset="0"/>
              </a:rPr>
              <a:t>aplicarii</a:t>
            </a:r>
            <a:r>
              <a:rPr lang="ro-RO" sz="1800" dirty="0">
                <a:solidFill>
                  <a:schemeClr val="tx1"/>
                </a:solidFill>
                <a:effectLst/>
                <a:latin typeface="Times New Roman" panose="02020603050405020304" pitchFamily="18" charset="0"/>
                <a:ea typeface="Times New Roman" panose="02020603050405020304" pitchFamily="18" charset="0"/>
              </a:rPr>
              <a:t> </a:t>
            </a:r>
            <a:r>
              <a:rPr lang="ro-RO" sz="1800" dirty="0" err="1">
                <a:solidFill>
                  <a:schemeClr val="tx1"/>
                </a:solidFill>
                <a:effectLst/>
                <a:latin typeface="Times New Roman" panose="02020603050405020304" pitchFamily="18" charset="0"/>
                <a:ea typeface="Times New Roman" panose="02020603050405020304" pitchFamily="18" charset="0"/>
              </a:rPr>
              <a:t>dispozitiilor</a:t>
            </a:r>
            <a:r>
              <a:rPr lang="ro-RO" sz="1800" dirty="0">
                <a:solidFill>
                  <a:schemeClr val="tx1"/>
                </a:solidFill>
                <a:effectLst/>
                <a:latin typeface="Times New Roman" panose="02020603050405020304" pitchFamily="18" charset="0"/>
                <a:ea typeface="Times New Roman" panose="02020603050405020304" pitchFamily="18" charset="0"/>
              </a:rPr>
              <a:t> Legii nr. 234/2019 in vederea </a:t>
            </a:r>
            <a:r>
              <a:rPr lang="ro-RO" sz="1800" dirty="0" err="1">
                <a:solidFill>
                  <a:schemeClr val="tx1"/>
                </a:solidFill>
                <a:effectLst/>
                <a:latin typeface="Times New Roman" panose="02020603050405020304" pitchFamily="18" charset="0"/>
                <a:ea typeface="Times New Roman" panose="02020603050405020304" pitchFamily="18" charset="0"/>
              </a:rPr>
              <a:t>asigurarii</a:t>
            </a:r>
            <a:r>
              <a:rPr lang="ro-RO" sz="1800" dirty="0">
                <a:solidFill>
                  <a:schemeClr val="tx1"/>
                </a:solidFill>
                <a:effectLst/>
                <a:latin typeface="Times New Roman" panose="02020603050405020304" pitchFamily="18" charset="0"/>
                <a:ea typeface="Times New Roman" panose="02020603050405020304" pitchFamily="18" charset="0"/>
              </a:rPr>
              <a:t> de </a:t>
            </a:r>
            <a:r>
              <a:rPr lang="ro-RO" sz="1800" dirty="0" err="1">
                <a:solidFill>
                  <a:schemeClr val="tx1"/>
                </a:solidFill>
                <a:effectLst/>
                <a:latin typeface="Times New Roman" panose="02020603050405020304" pitchFamily="18" charset="0"/>
                <a:ea typeface="Times New Roman" panose="02020603050405020304" pitchFamily="18" charset="0"/>
              </a:rPr>
              <a:t>lichiditati</a:t>
            </a:r>
            <a:r>
              <a:rPr lang="ro-RO" sz="1800" dirty="0">
                <a:solidFill>
                  <a:schemeClr val="tx1"/>
                </a:solidFill>
                <a:effectLst/>
                <a:latin typeface="Times New Roman" panose="02020603050405020304" pitchFamily="18" charset="0"/>
                <a:ea typeface="Times New Roman" panose="02020603050405020304" pitchFamily="18" charset="0"/>
              </a:rPr>
              <a:t> necesare pentru achitarea in termen a tuturor datoriilor.</a:t>
            </a:r>
            <a:br>
              <a:rPr lang="ro-RO" sz="1800" dirty="0">
                <a:solidFill>
                  <a:schemeClr val="tx1"/>
                </a:solidFill>
                <a:effectLst/>
                <a:latin typeface="Times New Roman" panose="02020603050405020304" pitchFamily="18" charset="0"/>
                <a:ea typeface="Times New Roman" panose="02020603050405020304" pitchFamily="18" charset="0"/>
              </a:rPr>
            </a:br>
            <a:r>
              <a:rPr lang="ro-RO" sz="1800" dirty="0">
                <a:solidFill>
                  <a:schemeClr val="tx1"/>
                </a:solidFill>
                <a:effectLst/>
                <a:latin typeface="Times New Roman" panose="02020603050405020304" pitchFamily="18" charset="0"/>
                <a:ea typeface="Times New Roman" panose="02020603050405020304" pitchFamily="18" charset="0"/>
              </a:rPr>
              <a:t>     </a:t>
            </a:r>
            <a:r>
              <a:rPr lang="ro-RO" sz="1800" b="1" i="1" dirty="0">
                <a:solidFill>
                  <a:schemeClr val="tx1"/>
                </a:solidFill>
                <a:effectLst/>
                <a:latin typeface="Times New Roman" panose="02020603050405020304" pitchFamily="18" charset="0"/>
                <a:ea typeface="Times New Roman" panose="02020603050405020304" pitchFamily="18" charset="0"/>
              </a:rPr>
              <a:t>1. Gestionarea durabila si unitara a fondului forestier proprietatea publica a statului.</a:t>
            </a:r>
            <a:br>
              <a:rPr lang="ro-RO" sz="1800" dirty="0">
                <a:solidFill>
                  <a:schemeClr val="tx1"/>
                </a:solidFill>
                <a:effectLst/>
                <a:latin typeface="Times New Roman" panose="02020603050405020304" pitchFamily="18" charset="0"/>
                <a:ea typeface="Times New Roman" panose="02020603050405020304" pitchFamily="18" charset="0"/>
              </a:rPr>
            </a:br>
            <a:r>
              <a:rPr lang="ro-RO" sz="1800" dirty="0">
                <a:solidFill>
                  <a:schemeClr val="tx1"/>
                </a:solidFill>
                <a:effectLst/>
                <a:latin typeface="Times New Roman" panose="02020603050405020304" pitchFamily="18" charset="0"/>
                <a:ea typeface="Times New Roman" panose="02020603050405020304" pitchFamily="18" charset="0"/>
              </a:rPr>
              <a:t>- Vom </a:t>
            </a:r>
            <a:r>
              <a:rPr lang="ro-RO" sz="1800" dirty="0" err="1">
                <a:solidFill>
                  <a:schemeClr val="tx1"/>
                </a:solidFill>
                <a:effectLst/>
                <a:latin typeface="Times New Roman" panose="02020603050405020304" pitchFamily="18" charset="0"/>
                <a:ea typeface="Times New Roman" panose="02020603050405020304" pitchFamily="18" charset="0"/>
              </a:rPr>
              <a:t>urmari</a:t>
            </a:r>
            <a:r>
              <a:rPr lang="ro-RO" sz="1800" dirty="0">
                <a:solidFill>
                  <a:schemeClr val="tx1"/>
                </a:solidFill>
                <a:effectLst/>
                <a:latin typeface="Times New Roman" panose="02020603050405020304" pitchFamily="18" charset="0"/>
                <a:ea typeface="Times New Roman" panose="02020603050405020304" pitchFamily="18" charset="0"/>
              </a:rPr>
              <a:t> si actualiza in permanenta </a:t>
            </a:r>
            <a:r>
              <a:rPr lang="ro-RO" sz="1800" dirty="0" err="1">
                <a:solidFill>
                  <a:schemeClr val="tx1"/>
                </a:solidFill>
                <a:effectLst/>
                <a:latin typeface="Times New Roman" panose="02020603050405020304" pitchFamily="18" charset="0"/>
                <a:ea typeface="Times New Roman" panose="02020603050405020304" pitchFamily="18" charset="0"/>
              </a:rPr>
              <a:t>stuctura</a:t>
            </a:r>
            <a:r>
              <a:rPr lang="ro-RO" sz="1800" dirty="0">
                <a:solidFill>
                  <a:schemeClr val="tx1"/>
                </a:solidFill>
                <a:effectLst/>
                <a:latin typeface="Times New Roman" panose="02020603050405020304" pitchFamily="18" charset="0"/>
                <a:ea typeface="Times New Roman" panose="02020603050405020304" pitchFamily="18" charset="0"/>
              </a:rPr>
              <a:t> organizatorica, pentru a realiza implementarea strategiei de dezvoltare Romsilva. </a:t>
            </a:r>
            <a:br>
              <a:rPr lang="ro-RO" sz="1800" dirty="0">
                <a:solidFill>
                  <a:schemeClr val="tx1"/>
                </a:solidFill>
                <a:effectLst/>
                <a:latin typeface="Times New Roman" panose="02020603050405020304" pitchFamily="18" charset="0"/>
                <a:ea typeface="Times New Roman" panose="02020603050405020304" pitchFamily="18" charset="0"/>
              </a:rPr>
            </a:br>
            <a:r>
              <a:rPr lang="ro-RO" sz="1800" dirty="0">
                <a:solidFill>
                  <a:schemeClr val="tx1"/>
                </a:solidFill>
                <a:effectLst/>
                <a:latin typeface="Times New Roman" panose="02020603050405020304" pitchFamily="18" charset="0"/>
                <a:ea typeface="Times New Roman" panose="02020603050405020304" pitchFamily="18" charset="0"/>
              </a:rPr>
              <a:t>- </a:t>
            </a:r>
            <a:r>
              <a:rPr lang="ro-RO" sz="1800" dirty="0" err="1">
                <a:solidFill>
                  <a:schemeClr val="tx1"/>
                </a:solidFill>
                <a:effectLst/>
                <a:latin typeface="Times New Roman" panose="02020603050405020304" pitchFamily="18" charset="0"/>
                <a:ea typeface="Times New Roman" panose="02020603050405020304" pitchFamily="18" charset="0"/>
              </a:rPr>
              <a:t>Gospodarirea</a:t>
            </a:r>
            <a:r>
              <a:rPr lang="ro-RO" sz="1800" dirty="0">
                <a:solidFill>
                  <a:schemeClr val="tx1"/>
                </a:solidFill>
                <a:effectLst/>
                <a:latin typeface="Times New Roman" panose="02020603050405020304" pitchFamily="18" charset="0"/>
                <a:ea typeface="Times New Roman" panose="02020603050405020304" pitchFamily="18" charset="0"/>
              </a:rPr>
              <a:t> </a:t>
            </a:r>
            <a:r>
              <a:rPr lang="ro-RO" sz="1800" dirty="0" err="1">
                <a:solidFill>
                  <a:schemeClr val="tx1"/>
                </a:solidFill>
                <a:effectLst/>
                <a:latin typeface="Times New Roman" panose="02020603050405020304" pitchFamily="18" charset="0"/>
                <a:ea typeface="Times New Roman" panose="02020603050405020304" pitchFamily="18" charset="0"/>
              </a:rPr>
              <a:t>padurilor</a:t>
            </a:r>
            <a:r>
              <a:rPr lang="ro-RO" sz="1800" dirty="0">
                <a:solidFill>
                  <a:schemeClr val="tx1"/>
                </a:solidFill>
                <a:effectLst/>
                <a:latin typeface="Times New Roman" panose="02020603050405020304" pitchFamily="18" charset="0"/>
                <a:ea typeface="Times New Roman" panose="02020603050405020304" pitchFamily="18" charset="0"/>
              </a:rPr>
              <a:t> prin folosirea </a:t>
            </a:r>
            <a:r>
              <a:rPr lang="ro-RO" sz="1800" dirty="0" err="1">
                <a:solidFill>
                  <a:schemeClr val="tx1"/>
                </a:solidFill>
                <a:effectLst/>
                <a:latin typeface="Times New Roman" panose="02020603050405020304" pitchFamily="18" charset="0"/>
                <a:ea typeface="Times New Roman" panose="02020603050405020304" pitchFamily="18" charset="0"/>
              </a:rPr>
              <a:t>fortei</a:t>
            </a:r>
            <a:r>
              <a:rPr lang="ro-RO" sz="1800" dirty="0">
                <a:solidFill>
                  <a:schemeClr val="tx1"/>
                </a:solidFill>
                <a:effectLst/>
                <a:latin typeface="Times New Roman" panose="02020603050405020304" pitchFamily="18" charset="0"/>
                <a:ea typeface="Times New Roman" panose="02020603050405020304" pitchFamily="18" charset="0"/>
              </a:rPr>
              <a:t> de munca locale in </a:t>
            </a:r>
            <a:r>
              <a:rPr lang="ro-RO" sz="1800" dirty="0" err="1">
                <a:solidFill>
                  <a:schemeClr val="tx1"/>
                </a:solidFill>
                <a:effectLst/>
                <a:latin typeface="Times New Roman" panose="02020603050405020304" pitchFamily="18" charset="0"/>
                <a:ea typeface="Times New Roman" panose="02020603050405020304" pitchFamily="18" charset="0"/>
              </a:rPr>
              <a:t>activitati</a:t>
            </a:r>
            <a:r>
              <a:rPr lang="ro-RO" sz="1800" dirty="0">
                <a:solidFill>
                  <a:schemeClr val="tx1"/>
                </a:solidFill>
                <a:effectLst/>
                <a:latin typeface="Times New Roman" panose="02020603050405020304" pitchFamily="18" charset="0"/>
                <a:ea typeface="Times New Roman" panose="02020603050405020304" pitchFamily="18" charset="0"/>
              </a:rPr>
              <a:t> de silvicultura cu caracter de zilier sau sezonier,</a:t>
            </a:r>
            <a:br>
              <a:rPr lang="ro-RO" sz="1800" dirty="0">
                <a:solidFill>
                  <a:schemeClr val="tx1"/>
                </a:solidFill>
                <a:effectLst/>
                <a:latin typeface="Times New Roman" panose="02020603050405020304" pitchFamily="18" charset="0"/>
                <a:ea typeface="Times New Roman" panose="02020603050405020304" pitchFamily="18" charset="0"/>
              </a:rPr>
            </a:br>
            <a:r>
              <a:rPr lang="ro-RO" sz="1800" dirty="0">
                <a:solidFill>
                  <a:schemeClr val="tx1"/>
                </a:solidFill>
                <a:effectLst/>
                <a:latin typeface="Times New Roman" panose="02020603050405020304" pitchFamily="18" charset="0"/>
                <a:ea typeface="Times New Roman" panose="02020603050405020304" pitchFamily="18" charset="0"/>
              </a:rPr>
              <a:t>- Asigurarea gestionarii eficiente a resurselor financiare, prin luarea masurilor de reducere a cheltuielilor cu materialele consumabil, </a:t>
            </a:r>
            <a:r>
              <a:rPr lang="ro-RO" sz="1800" dirty="0" err="1">
                <a:solidFill>
                  <a:schemeClr val="tx1"/>
                </a:solidFill>
                <a:effectLst/>
                <a:latin typeface="Times New Roman" panose="02020603050405020304" pitchFamily="18" charset="0"/>
                <a:ea typeface="Times New Roman" panose="02020603050405020304" pitchFamily="18" charset="0"/>
              </a:rPr>
              <a:t>carburanti</a:t>
            </a:r>
            <a:r>
              <a:rPr lang="ro-RO" sz="1800" dirty="0">
                <a:solidFill>
                  <a:schemeClr val="tx1"/>
                </a:solidFill>
                <a:effectLst/>
                <a:latin typeface="Times New Roman" panose="02020603050405020304" pitchFamily="18" charset="0"/>
                <a:ea typeface="Times New Roman" panose="02020603050405020304" pitchFamily="18" charset="0"/>
              </a:rPr>
              <a:t>, uniforme de serviciu, de reducere a cheltuielilor cu </a:t>
            </a:r>
            <a:r>
              <a:rPr lang="ro-RO" sz="1800" dirty="0" err="1">
                <a:solidFill>
                  <a:schemeClr val="tx1"/>
                </a:solidFill>
                <a:effectLst/>
                <a:latin typeface="Times New Roman" panose="02020603050405020304" pitchFamily="18" charset="0"/>
                <a:ea typeface="Times New Roman" panose="02020603050405020304" pitchFamily="18" charset="0"/>
              </a:rPr>
              <a:t>prestatiile</a:t>
            </a:r>
            <a:r>
              <a:rPr lang="ro-RO" sz="1800" dirty="0">
                <a:solidFill>
                  <a:schemeClr val="tx1"/>
                </a:solidFill>
                <a:effectLst/>
                <a:latin typeface="Times New Roman" panose="02020603050405020304" pitchFamily="18" charset="0"/>
                <a:ea typeface="Times New Roman" panose="02020603050405020304" pitchFamily="18" charset="0"/>
              </a:rPr>
              <a:t> externe, cu </a:t>
            </a:r>
            <a:r>
              <a:rPr lang="ro-RO" sz="1800" dirty="0" err="1">
                <a:solidFill>
                  <a:schemeClr val="tx1"/>
                </a:solidFill>
                <a:effectLst/>
                <a:latin typeface="Times New Roman" panose="02020603050405020304" pitchFamily="18" charset="0"/>
                <a:ea typeface="Times New Roman" panose="02020603050405020304" pitchFamily="18" charset="0"/>
              </a:rPr>
              <a:t>bunuriile</a:t>
            </a:r>
            <a:r>
              <a:rPr lang="ro-RO" sz="1800" dirty="0">
                <a:solidFill>
                  <a:schemeClr val="tx1"/>
                </a:solidFill>
                <a:effectLst/>
                <a:latin typeface="Times New Roman" panose="02020603050405020304" pitchFamily="18" charset="0"/>
                <a:ea typeface="Times New Roman" panose="02020603050405020304" pitchFamily="18" charset="0"/>
              </a:rPr>
              <a:t> si serviciile. </a:t>
            </a:r>
            <a:br>
              <a:rPr lang="ro-RO" sz="1800" dirty="0">
                <a:solidFill>
                  <a:schemeClr val="tx1"/>
                </a:solidFill>
                <a:effectLst/>
                <a:latin typeface="Times New Roman" panose="02020603050405020304" pitchFamily="18" charset="0"/>
                <a:ea typeface="Times New Roman" panose="02020603050405020304" pitchFamily="18" charset="0"/>
              </a:rPr>
            </a:br>
            <a:r>
              <a:rPr lang="ro-RO" sz="1800" dirty="0">
                <a:solidFill>
                  <a:schemeClr val="tx1"/>
                </a:solidFill>
                <a:effectLst/>
                <a:latin typeface="Times New Roman" panose="02020603050405020304" pitchFamily="18" charset="0"/>
                <a:ea typeface="Times New Roman" panose="02020603050405020304" pitchFamily="18" charset="0"/>
              </a:rPr>
              <a:t>   </a:t>
            </a:r>
            <a:r>
              <a:rPr lang="ro-RO" sz="1800" b="1" i="1" dirty="0">
                <a:solidFill>
                  <a:schemeClr val="tx1"/>
                </a:solidFill>
                <a:effectLst/>
                <a:latin typeface="Times New Roman" panose="02020603050405020304" pitchFamily="18" charset="0"/>
                <a:ea typeface="Times New Roman" panose="02020603050405020304" pitchFamily="18" charset="0"/>
              </a:rPr>
              <a:t>2. Asigurarea </a:t>
            </a:r>
            <a:r>
              <a:rPr lang="ro-RO" sz="1800" b="1" i="1" dirty="0" err="1">
                <a:solidFill>
                  <a:schemeClr val="tx1"/>
                </a:solidFill>
                <a:effectLst/>
                <a:latin typeface="Times New Roman" panose="02020603050405020304" pitchFamily="18" charset="0"/>
                <a:ea typeface="Times New Roman" panose="02020603050405020304" pitchFamily="18" charset="0"/>
              </a:rPr>
              <a:t>integritatii</a:t>
            </a:r>
            <a:r>
              <a:rPr lang="ro-RO" sz="1800" b="1" i="1" dirty="0">
                <a:solidFill>
                  <a:schemeClr val="tx1"/>
                </a:solidFill>
                <a:effectLst/>
                <a:latin typeface="Times New Roman" panose="02020603050405020304" pitchFamily="18" charset="0"/>
                <a:ea typeface="Times New Roman" panose="02020603050405020304" pitchFamily="18" charset="0"/>
              </a:rPr>
              <a:t> fondului forestier </a:t>
            </a:r>
            <a:r>
              <a:rPr lang="ro-RO" sz="1800" b="1" i="1" dirty="0" err="1">
                <a:solidFill>
                  <a:schemeClr val="tx1"/>
                </a:solidFill>
                <a:effectLst/>
                <a:latin typeface="Times New Roman" panose="02020603050405020304" pitchFamily="18" charset="0"/>
                <a:ea typeface="Times New Roman" panose="02020603050405020304" pitchFamily="18" charset="0"/>
              </a:rPr>
              <a:t>national</a:t>
            </a:r>
            <a:r>
              <a:rPr lang="ro-RO" sz="1800" b="1" i="1" dirty="0">
                <a:solidFill>
                  <a:schemeClr val="tx1"/>
                </a:solidFill>
                <a:effectLst/>
                <a:latin typeface="Times New Roman" panose="02020603050405020304" pitchFamily="18" charset="0"/>
                <a:ea typeface="Times New Roman" panose="02020603050405020304" pitchFamily="18" charset="0"/>
              </a:rPr>
              <a:t> prin </a:t>
            </a:r>
            <a:r>
              <a:rPr lang="ro-RO" sz="1800" b="1" i="1" dirty="0" err="1">
                <a:solidFill>
                  <a:schemeClr val="tx1"/>
                </a:solidFill>
                <a:effectLst/>
                <a:latin typeface="Times New Roman" panose="02020603050405020304" pitchFamily="18" charset="0"/>
                <a:ea typeface="Times New Roman" panose="02020603050405020304" pitchFamily="18" charset="0"/>
              </a:rPr>
              <a:t>cresterea</a:t>
            </a:r>
            <a:r>
              <a:rPr lang="ro-RO" sz="1800" b="1" i="1" dirty="0">
                <a:solidFill>
                  <a:schemeClr val="tx1"/>
                </a:solidFill>
                <a:effectLst/>
                <a:latin typeface="Times New Roman" panose="02020603050405020304" pitchFamily="18" charset="0"/>
                <a:ea typeface="Times New Roman" panose="02020603050405020304" pitchFamily="18" charset="0"/>
              </a:rPr>
              <a:t> eficientei </a:t>
            </a:r>
            <a:r>
              <a:rPr lang="ro-RO" sz="1800" b="1" i="1" dirty="0" err="1">
                <a:solidFill>
                  <a:schemeClr val="tx1"/>
                </a:solidFill>
                <a:effectLst/>
                <a:latin typeface="Times New Roman" panose="02020603050405020304" pitchFamily="18" charset="0"/>
                <a:ea typeface="Times New Roman" panose="02020603050405020304" pitchFamily="18" charset="0"/>
              </a:rPr>
              <a:t>activitatii</a:t>
            </a:r>
            <a:r>
              <a:rPr lang="ro-RO" sz="1800" b="1" i="1" dirty="0">
                <a:solidFill>
                  <a:schemeClr val="tx1"/>
                </a:solidFill>
                <a:effectLst/>
                <a:latin typeface="Times New Roman" panose="02020603050405020304" pitchFamily="18" charset="0"/>
                <a:ea typeface="Times New Roman" panose="02020603050405020304" pitchFamily="18" charset="0"/>
              </a:rPr>
              <a:t> de paza a </a:t>
            </a:r>
            <a:r>
              <a:rPr lang="ro-RO" sz="1800" b="1" i="1" dirty="0" err="1">
                <a:solidFill>
                  <a:schemeClr val="tx1"/>
                </a:solidFill>
                <a:effectLst/>
                <a:latin typeface="Times New Roman" panose="02020603050405020304" pitchFamily="18" charset="0"/>
                <a:ea typeface="Times New Roman" panose="02020603050405020304" pitchFamily="18" charset="0"/>
              </a:rPr>
              <a:t>padurilor</a:t>
            </a:r>
            <a:r>
              <a:rPr lang="ro-RO" sz="1800" b="1" i="1" dirty="0">
                <a:solidFill>
                  <a:schemeClr val="tx1"/>
                </a:solidFill>
                <a:effectLst/>
                <a:latin typeface="Times New Roman" panose="02020603050405020304" pitchFamily="18" charset="0"/>
                <a:ea typeface="Times New Roman" panose="02020603050405020304" pitchFamily="18" charset="0"/>
              </a:rPr>
              <a:t> in vederea combaterii </a:t>
            </a:r>
            <a:r>
              <a:rPr lang="ro-RO" sz="1800" b="1" i="1" dirty="0" err="1">
                <a:solidFill>
                  <a:schemeClr val="tx1"/>
                </a:solidFill>
                <a:effectLst/>
                <a:latin typeface="Times New Roman" panose="02020603050405020304" pitchFamily="18" charset="0"/>
                <a:ea typeface="Times New Roman" panose="02020603050405020304" pitchFamily="18" charset="0"/>
              </a:rPr>
              <a:t>taierilor</a:t>
            </a:r>
            <a:r>
              <a:rPr lang="ro-RO" sz="1800" b="1" i="1" dirty="0">
                <a:solidFill>
                  <a:schemeClr val="tx1"/>
                </a:solidFill>
                <a:effectLst/>
                <a:latin typeface="Times New Roman" panose="02020603050405020304" pitchFamily="18" charset="0"/>
                <a:ea typeface="Times New Roman" panose="02020603050405020304" pitchFamily="18" charset="0"/>
              </a:rPr>
              <a:t> ilegale.</a:t>
            </a:r>
            <a:endParaRPr lang="ro-RO" sz="5400" dirty="0">
              <a:solidFill>
                <a:schemeClr val="tx1"/>
              </a:solidFill>
            </a:endParaRPr>
          </a:p>
        </p:txBody>
      </p:sp>
      <p:pic>
        <p:nvPicPr>
          <p:cNvPr id="7" name="Imagine 6" descr="O imagine care conține text, ceas&#10;&#10;Descriere generată automat">
            <a:extLst>
              <a:ext uri="{FF2B5EF4-FFF2-40B4-BE49-F238E27FC236}">
                <a16:creationId xmlns:a16="http://schemas.microsoft.com/office/drawing/2014/main" id="{D6979207-7184-45AC-A315-EAB0BB5696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
        <p:nvSpPr>
          <p:cNvPr id="8" name="Title 1">
            <a:extLst>
              <a:ext uri="{FF2B5EF4-FFF2-40B4-BE49-F238E27FC236}">
                <a16:creationId xmlns:a16="http://schemas.microsoft.com/office/drawing/2014/main" id="{2AA14CEC-9E17-4BB3-B2BA-175784F3A912}"/>
              </a:ext>
            </a:extLst>
          </p:cNvPr>
          <p:cNvSpPr txBox="1">
            <a:spLocks/>
          </p:cNvSpPr>
          <p:nvPr/>
        </p:nvSpPr>
        <p:spPr>
          <a:xfrm>
            <a:off x="1403648" y="908720"/>
            <a:ext cx="7560840" cy="64807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ro-RO" sz="2000" b="1" dirty="0">
                <a:solidFill>
                  <a:schemeClr val="tx1"/>
                </a:solidFill>
                <a:effectLst/>
                <a:latin typeface="Arial Black" panose="020B0A04020102020204" pitchFamily="34" charset="0"/>
                <a:ea typeface="Times New Roman" panose="02020603050405020304" pitchFamily="18" charset="0"/>
              </a:rPr>
              <a:t>   Obiective strategice stabilite pentru realizarea Planului de management al Direcției Silvice Satu Mare în anul </a:t>
            </a:r>
            <a:r>
              <a:rPr lang="ro-RO" sz="2000" dirty="0">
                <a:solidFill>
                  <a:schemeClr val="tx1"/>
                </a:solidFill>
                <a:effectLst/>
                <a:latin typeface="Arial Black" panose="020B0A04020102020204" pitchFamily="34" charset="0"/>
                <a:ea typeface="Times New Roman" panose="02020603050405020304" pitchFamily="18" charset="0"/>
              </a:rPr>
              <a:t>2021</a:t>
            </a:r>
            <a:endParaRPr lang="en-US" sz="7200" dirty="0">
              <a:solidFill>
                <a:schemeClr val="tx1"/>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2182764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u 3">
            <a:extLst>
              <a:ext uri="{FF2B5EF4-FFF2-40B4-BE49-F238E27FC236}">
                <a16:creationId xmlns:a16="http://schemas.microsoft.com/office/drawing/2014/main" id="{73766D87-3F3E-4D16-A100-CEDFCB981B48}"/>
              </a:ext>
            </a:extLst>
          </p:cNvPr>
          <p:cNvSpPr>
            <a:spLocks noGrp="1"/>
          </p:cNvSpPr>
          <p:nvPr>
            <p:ph type="ctrTitle"/>
          </p:nvPr>
        </p:nvSpPr>
        <p:spPr>
          <a:xfrm>
            <a:off x="467544" y="4437112"/>
            <a:ext cx="8071048" cy="1828800"/>
          </a:xfrm>
        </p:spPr>
        <p:txBody>
          <a:bodyPr>
            <a:noAutofit/>
          </a:bodyPr>
          <a:lstStyle/>
          <a:p>
            <a:pPr indent="457200" algn="l"/>
            <a:r>
              <a:rPr lang="ro-RO" sz="1800" b="1" i="1" dirty="0">
                <a:solidFill>
                  <a:schemeClr val="tx1"/>
                </a:solidFill>
                <a:effectLst/>
                <a:latin typeface="Times New Roman" panose="02020603050405020304" pitchFamily="18" charset="0"/>
                <a:ea typeface="Times New Roman" panose="02020603050405020304" pitchFamily="18" charset="0"/>
              </a:rPr>
              <a:t>3. Reabilitarea si consolidarea drumurilor forestiere </a:t>
            </a:r>
            <a:r>
              <a:rPr lang="ro-RO" sz="1800" dirty="0">
                <a:solidFill>
                  <a:schemeClr val="tx1"/>
                </a:solidFill>
                <a:effectLst/>
                <a:latin typeface="Times New Roman" panose="02020603050405020304" pitchFamily="18" charset="0"/>
                <a:ea typeface="Times New Roman" panose="02020603050405020304" pitchFamily="18" charset="0"/>
              </a:rPr>
              <a:t>prevăzute pentru anul 2021 va determina </a:t>
            </a:r>
            <a:r>
              <a:rPr lang="ro-RO" sz="1800" dirty="0" err="1">
                <a:solidFill>
                  <a:schemeClr val="tx1"/>
                </a:solidFill>
                <a:effectLst/>
                <a:latin typeface="Times New Roman" panose="02020603050405020304" pitchFamily="18" charset="0"/>
                <a:ea typeface="Times New Roman" panose="02020603050405020304" pitchFamily="18" charset="0"/>
              </a:rPr>
              <a:t>creşterea</a:t>
            </a:r>
            <a:r>
              <a:rPr lang="ro-RO" sz="1800" dirty="0">
                <a:solidFill>
                  <a:schemeClr val="tx1"/>
                </a:solidFill>
                <a:effectLst/>
                <a:latin typeface="Times New Roman" panose="02020603050405020304" pitchFamily="18" charset="0"/>
                <a:ea typeface="Times New Roman" panose="02020603050405020304" pitchFamily="18" charset="0"/>
              </a:rPr>
              <a:t> accesibilizării fondului forestier necesar în vederea recoltării masei lemnoase </a:t>
            </a:r>
            <a:r>
              <a:rPr lang="ro-RO" sz="1800" dirty="0" err="1">
                <a:solidFill>
                  <a:schemeClr val="tx1"/>
                </a:solidFill>
                <a:effectLst/>
                <a:latin typeface="Times New Roman" panose="02020603050405020304" pitchFamily="18" charset="0"/>
                <a:ea typeface="Times New Roman" panose="02020603050405020304" pitchFamily="18" charset="0"/>
              </a:rPr>
              <a:t>şi</a:t>
            </a:r>
            <a:r>
              <a:rPr lang="ro-RO" sz="1800" dirty="0">
                <a:solidFill>
                  <a:schemeClr val="tx1"/>
                </a:solidFill>
                <a:effectLst/>
                <a:latin typeface="Times New Roman" panose="02020603050405020304" pitchFamily="18" charset="0"/>
                <a:ea typeface="Times New Roman" panose="02020603050405020304" pitchFamily="18" charset="0"/>
              </a:rPr>
              <a:t> va facilita accesul </a:t>
            </a:r>
            <a:r>
              <a:rPr lang="ro-RO" sz="1800" dirty="0" err="1">
                <a:solidFill>
                  <a:schemeClr val="tx1"/>
                </a:solidFill>
                <a:effectLst/>
                <a:latin typeface="Times New Roman" panose="02020603050405020304" pitchFamily="18" charset="0"/>
                <a:ea typeface="Times New Roman" panose="02020603050405020304" pitchFamily="18" charset="0"/>
              </a:rPr>
              <a:t>comunitatilor</a:t>
            </a:r>
            <a:r>
              <a:rPr lang="ro-RO" sz="1800" dirty="0">
                <a:solidFill>
                  <a:schemeClr val="tx1"/>
                </a:solidFill>
                <a:effectLst/>
                <a:latin typeface="Times New Roman" panose="02020603050405020304" pitchFamily="18" charset="0"/>
                <a:ea typeface="Times New Roman" panose="02020603050405020304" pitchFamily="18" charset="0"/>
              </a:rPr>
              <a:t> locale la obiectivele turistice si culturale Muzeul Tarii Codrului si </a:t>
            </a:r>
            <a:r>
              <a:rPr lang="ro-RO" sz="1800" dirty="0" err="1">
                <a:solidFill>
                  <a:schemeClr val="tx1"/>
                </a:solidFill>
                <a:effectLst/>
                <a:latin typeface="Times New Roman" panose="02020603050405020304" pitchFamily="18" charset="0"/>
                <a:ea typeface="Times New Roman" panose="02020603050405020304" pitchFamily="18" charset="0"/>
              </a:rPr>
              <a:t>Manastirea</a:t>
            </a:r>
            <a:r>
              <a:rPr lang="ro-RO" sz="1800" dirty="0">
                <a:solidFill>
                  <a:schemeClr val="tx1"/>
                </a:solidFill>
                <a:effectLst/>
                <a:latin typeface="Times New Roman" panose="02020603050405020304" pitchFamily="18" charset="0"/>
                <a:ea typeface="Times New Roman" panose="02020603050405020304" pitchFamily="18" charset="0"/>
              </a:rPr>
              <a:t> Izvorul Minunilor. </a:t>
            </a:r>
            <a:br>
              <a:rPr lang="ro-RO" sz="1800" dirty="0">
                <a:solidFill>
                  <a:schemeClr val="tx1"/>
                </a:solidFill>
                <a:effectLst/>
                <a:latin typeface="Times New Roman" panose="02020603050405020304" pitchFamily="18" charset="0"/>
                <a:ea typeface="Times New Roman" panose="02020603050405020304" pitchFamily="18" charset="0"/>
              </a:rPr>
            </a:br>
            <a:r>
              <a:rPr lang="ro-RO" sz="1800" dirty="0">
                <a:solidFill>
                  <a:schemeClr val="tx1"/>
                </a:solidFill>
                <a:effectLst/>
                <a:latin typeface="Times New Roman" panose="02020603050405020304" pitchFamily="18" charset="0"/>
                <a:ea typeface="Times New Roman" panose="02020603050405020304" pitchFamily="18" charset="0"/>
              </a:rPr>
              <a:t>        </a:t>
            </a:r>
            <a:r>
              <a:rPr lang="ro-RO" sz="1800" b="1" i="1" dirty="0">
                <a:solidFill>
                  <a:schemeClr val="tx1"/>
                </a:solidFill>
                <a:effectLst/>
                <a:latin typeface="Times New Roman" panose="02020603050405020304" pitchFamily="18" charset="0"/>
                <a:ea typeface="Times New Roman" panose="02020603050405020304" pitchFamily="18" charset="0"/>
              </a:rPr>
              <a:t>4. Diversificarea si valorificarea de alte produse nelemnoase din fondul forestier</a:t>
            </a:r>
            <a:r>
              <a:rPr lang="ro-RO" sz="1800" dirty="0">
                <a:solidFill>
                  <a:schemeClr val="tx1"/>
                </a:solidFill>
                <a:effectLst/>
                <a:latin typeface="Times New Roman" panose="02020603050405020304" pitchFamily="18" charset="0"/>
                <a:ea typeface="Times New Roman" panose="02020603050405020304" pitchFamily="18" charset="0"/>
              </a:rPr>
              <a:t>, (carnea de </a:t>
            </a:r>
            <a:r>
              <a:rPr lang="ro-RO" sz="1800" dirty="0" err="1">
                <a:solidFill>
                  <a:schemeClr val="tx1"/>
                </a:solidFill>
                <a:effectLst/>
                <a:latin typeface="Times New Roman" panose="02020603050405020304" pitchFamily="18" charset="0"/>
                <a:ea typeface="Times New Roman" panose="02020603050405020304" pitchFamily="18" charset="0"/>
              </a:rPr>
              <a:t>vanat</a:t>
            </a:r>
            <a:r>
              <a:rPr lang="ro-RO" sz="1800" dirty="0">
                <a:solidFill>
                  <a:schemeClr val="tx1"/>
                </a:solidFill>
                <a:effectLst/>
                <a:latin typeface="Times New Roman" panose="02020603050405020304" pitchFamily="18" charset="0"/>
                <a:ea typeface="Times New Roman" panose="02020603050405020304" pitchFamily="18" charset="0"/>
              </a:rPr>
              <a:t>, trofeele de </a:t>
            </a:r>
            <a:r>
              <a:rPr lang="ro-RO" sz="1800" dirty="0" err="1">
                <a:solidFill>
                  <a:schemeClr val="tx1"/>
                </a:solidFill>
                <a:effectLst/>
                <a:latin typeface="Times New Roman" panose="02020603050405020304" pitchFamily="18" charset="0"/>
                <a:ea typeface="Times New Roman" panose="02020603050405020304" pitchFamily="18" charset="0"/>
              </a:rPr>
              <a:t>vanat</a:t>
            </a:r>
            <a:r>
              <a:rPr lang="ro-RO" sz="1800" dirty="0">
                <a:solidFill>
                  <a:schemeClr val="tx1"/>
                </a:solidFill>
                <a:effectLst/>
                <a:latin typeface="Times New Roman" panose="02020603050405020304" pitchFamily="18" charset="0"/>
                <a:ea typeface="Times New Roman" panose="02020603050405020304" pitchFamily="18" charset="0"/>
              </a:rPr>
              <a:t>, ciupercile comestibile, </a:t>
            </a:r>
            <a:r>
              <a:rPr lang="ro-RO" sz="1800" dirty="0" err="1">
                <a:solidFill>
                  <a:schemeClr val="tx1"/>
                </a:solidFill>
                <a:effectLst/>
                <a:latin typeface="Times New Roman" panose="02020603050405020304" pitchFamily="18" charset="0"/>
                <a:ea typeface="Times New Roman" panose="02020603050405020304" pitchFamily="18" charset="0"/>
              </a:rPr>
              <a:t>semintele</a:t>
            </a:r>
            <a:r>
              <a:rPr lang="ro-RO" sz="1800" dirty="0">
                <a:solidFill>
                  <a:schemeClr val="tx1"/>
                </a:solidFill>
                <a:effectLst/>
                <a:latin typeface="Times New Roman" panose="02020603050405020304" pitchFamily="18" charset="0"/>
                <a:ea typeface="Times New Roman" panose="02020603050405020304" pitchFamily="18" charset="0"/>
              </a:rPr>
              <a:t> forestiere) si servicii silvice  si identificarea de alte surse  </a:t>
            </a:r>
            <a:r>
              <a:rPr lang="ro-RO" sz="1800" dirty="0" err="1">
                <a:solidFill>
                  <a:schemeClr val="tx1"/>
                </a:solidFill>
                <a:effectLst/>
                <a:latin typeface="Times New Roman" panose="02020603050405020304" pitchFamily="18" charset="0"/>
                <a:ea typeface="Times New Roman" panose="02020603050405020304" pitchFamily="18" charset="0"/>
              </a:rPr>
              <a:t>finaciare</a:t>
            </a:r>
            <a:r>
              <a:rPr lang="ro-RO" sz="1800" dirty="0">
                <a:solidFill>
                  <a:schemeClr val="tx1"/>
                </a:solidFill>
                <a:effectLst/>
                <a:latin typeface="Times New Roman" panose="02020603050405020304" pitchFamily="18" charset="0"/>
                <a:ea typeface="Times New Roman" panose="02020603050405020304" pitchFamily="18" charset="0"/>
              </a:rPr>
              <a:t>.</a:t>
            </a:r>
            <a:br>
              <a:rPr lang="ro-RO" sz="1800" dirty="0">
                <a:solidFill>
                  <a:schemeClr val="tx1"/>
                </a:solidFill>
                <a:effectLst/>
                <a:latin typeface="Times New Roman" panose="02020603050405020304" pitchFamily="18" charset="0"/>
                <a:ea typeface="Times New Roman" panose="02020603050405020304" pitchFamily="18" charset="0"/>
              </a:rPr>
            </a:br>
            <a:r>
              <a:rPr lang="ro-RO" sz="1800" dirty="0">
                <a:solidFill>
                  <a:schemeClr val="tx1"/>
                </a:solidFill>
                <a:effectLst/>
                <a:latin typeface="Times New Roman" panose="02020603050405020304" pitchFamily="18" charset="0"/>
                <a:ea typeface="Times New Roman" panose="02020603050405020304" pitchFamily="18" charset="0"/>
              </a:rPr>
              <a:t>-Aducerea masei lemnoase cat mai aproape de </a:t>
            </a:r>
            <a:r>
              <a:rPr lang="ro-RO" sz="1800" dirty="0" err="1">
                <a:solidFill>
                  <a:schemeClr val="tx1"/>
                </a:solidFill>
                <a:effectLst/>
                <a:latin typeface="Times New Roman" panose="02020603050405020304" pitchFamily="18" charset="0"/>
                <a:ea typeface="Times New Roman" panose="02020603050405020304" pitchFamily="18" charset="0"/>
              </a:rPr>
              <a:t>cumparator</a:t>
            </a:r>
            <a:r>
              <a:rPr lang="ro-RO" sz="1800" dirty="0">
                <a:solidFill>
                  <a:schemeClr val="tx1"/>
                </a:solidFill>
                <a:effectLst/>
                <a:latin typeface="Times New Roman" panose="02020603050405020304" pitchFamily="18" charset="0"/>
                <a:ea typeface="Times New Roman" panose="02020603050405020304" pitchFamily="18" charset="0"/>
              </a:rPr>
              <a:t>, </a:t>
            </a:r>
            <a:r>
              <a:rPr lang="ro-RO" sz="1800" dirty="0" err="1">
                <a:solidFill>
                  <a:schemeClr val="tx1"/>
                </a:solidFill>
                <a:effectLst/>
                <a:latin typeface="Times New Roman" panose="02020603050405020304" pitchFamily="18" charset="0"/>
                <a:ea typeface="Times New Roman" panose="02020603050405020304" pitchFamily="18" charset="0"/>
              </a:rPr>
              <a:t>inca</a:t>
            </a:r>
            <a:r>
              <a:rPr lang="ro-RO" sz="1800" dirty="0">
                <a:solidFill>
                  <a:schemeClr val="tx1"/>
                </a:solidFill>
                <a:effectLst/>
                <a:latin typeface="Times New Roman" panose="02020603050405020304" pitchFamily="18" charset="0"/>
                <a:ea typeface="Times New Roman" panose="02020603050405020304" pitchFamily="18" charset="0"/>
              </a:rPr>
              <a:t> din faza de punere in valoare se vor constitui partizi cu volume mici si medii pentru a putea fi valorificate in termenele stabilite si dotarea cu mijloace de transport adecvate unor </a:t>
            </a:r>
            <a:r>
              <a:rPr lang="ro-RO" sz="1800" dirty="0" err="1">
                <a:solidFill>
                  <a:schemeClr val="tx1"/>
                </a:solidFill>
                <a:effectLst/>
                <a:latin typeface="Times New Roman" panose="02020603050405020304" pitchFamily="18" charset="0"/>
                <a:ea typeface="Times New Roman" panose="02020603050405020304" pitchFamily="18" charset="0"/>
              </a:rPr>
              <a:t>cantitati</a:t>
            </a:r>
            <a:r>
              <a:rPr lang="ro-RO" sz="1800" dirty="0">
                <a:solidFill>
                  <a:schemeClr val="tx1"/>
                </a:solidFill>
                <a:effectLst/>
                <a:latin typeface="Times New Roman" panose="02020603050405020304" pitchFamily="18" charset="0"/>
                <a:ea typeface="Times New Roman" panose="02020603050405020304" pitchFamily="18" charset="0"/>
              </a:rPr>
              <a:t> mici 4-5 mc.</a:t>
            </a:r>
            <a:br>
              <a:rPr lang="ro-RO" sz="1800" dirty="0">
                <a:solidFill>
                  <a:schemeClr val="tx1"/>
                </a:solidFill>
                <a:effectLst/>
                <a:latin typeface="Times New Roman" panose="02020603050405020304" pitchFamily="18" charset="0"/>
                <a:ea typeface="Times New Roman" panose="02020603050405020304" pitchFamily="18" charset="0"/>
              </a:rPr>
            </a:br>
            <a:r>
              <a:rPr lang="ro-RO" sz="1800" dirty="0">
                <a:solidFill>
                  <a:schemeClr val="tx1"/>
                </a:solidFill>
                <a:effectLst/>
                <a:latin typeface="Times New Roman" panose="02020603050405020304" pitchFamily="18" charset="0"/>
                <a:ea typeface="Times New Roman" panose="02020603050405020304" pitchFamily="18" charset="0"/>
              </a:rPr>
              <a:t>        </a:t>
            </a:r>
            <a:r>
              <a:rPr lang="it-IT" sz="1800" b="1" i="1" dirty="0">
                <a:solidFill>
                  <a:schemeClr val="tx1"/>
                </a:solidFill>
                <a:effectLst/>
                <a:latin typeface="Times New Roman" panose="02020603050405020304" pitchFamily="18" charset="0"/>
                <a:ea typeface="Times New Roman" panose="02020603050405020304" pitchFamily="18" charset="0"/>
              </a:rPr>
              <a:t>5. Valorificarea superioară a masei lemnoase fasonate</a:t>
            </a:r>
            <a:r>
              <a:rPr lang="it-IT" sz="1800" dirty="0">
                <a:solidFill>
                  <a:schemeClr val="tx1"/>
                </a:solidFill>
                <a:effectLst/>
                <a:latin typeface="Times New Roman" panose="02020603050405020304" pitchFamily="18" charset="0"/>
                <a:ea typeface="Times New Roman" panose="02020603050405020304" pitchFamily="18" charset="0"/>
              </a:rPr>
              <a:t> din speciile de qvercinee printr –o sortare pe sortimente de tipul furnirelor, fapt care va  conduce la cresterea pretului mediu obtinut la masa lemnoasa fasonata</a:t>
            </a:r>
            <a:r>
              <a:rPr lang="ro-RO" sz="1800" b="1" i="1" dirty="0">
                <a:solidFill>
                  <a:schemeClr val="tx1"/>
                </a:solidFill>
                <a:effectLst/>
                <a:latin typeface="Times New Roman" panose="02020603050405020304" pitchFamily="18" charset="0"/>
                <a:ea typeface="Times New Roman" panose="02020603050405020304" pitchFamily="18" charset="0"/>
              </a:rPr>
              <a:t>.</a:t>
            </a:r>
            <a:endParaRPr lang="ro-RO" sz="5400" dirty="0">
              <a:solidFill>
                <a:schemeClr val="tx1"/>
              </a:solidFill>
            </a:endParaRPr>
          </a:p>
        </p:txBody>
      </p:sp>
      <p:pic>
        <p:nvPicPr>
          <p:cNvPr id="7" name="Imagine 6" descr="O imagine care conține text, ceas&#10;&#10;Descriere generată automat">
            <a:extLst>
              <a:ext uri="{FF2B5EF4-FFF2-40B4-BE49-F238E27FC236}">
                <a16:creationId xmlns:a16="http://schemas.microsoft.com/office/drawing/2014/main" id="{D6979207-7184-45AC-A315-EAB0BB5696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
        <p:nvSpPr>
          <p:cNvPr id="8" name="Title 1">
            <a:extLst>
              <a:ext uri="{FF2B5EF4-FFF2-40B4-BE49-F238E27FC236}">
                <a16:creationId xmlns:a16="http://schemas.microsoft.com/office/drawing/2014/main" id="{2AA14CEC-9E17-4BB3-B2BA-175784F3A912}"/>
              </a:ext>
            </a:extLst>
          </p:cNvPr>
          <p:cNvSpPr txBox="1">
            <a:spLocks/>
          </p:cNvSpPr>
          <p:nvPr/>
        </p:nvSpPr>
        <p:spPr>
          <a:xfrm>
            <a:off x="1403648" y="908720"/>
            <a:ext cx="7560840" cy="64807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ro-RO" sz="2000" b="1" dirty="0">
                <a:solidFill>
                  <a:schemeClr val="tx1"/>
                </a:solidFill>
                <a:effectLst/>
                <a:latin typeface="Arial Black" panose="020B0A04020102020204" pitchFamily="34" charset="0"/>
                <a:ea typeface="Times New Roman" panose="02020603050405020304" pitchFamily="18" charset="0"/>
              </a:rPr>
              <a:t>   Obiective strategice stabilite pentru realizarea Planului de management al Direcției Silvice Satu Mare în anul </a:t>
            </a:r>
            <a:r>
              <a:rPr lang="ro-RO" sz="2000" dirty="0">
                <a:solidFill>
                  <a:schemeClr val="tx1"/>
                </a:solidFill>
                <a:effectLst/>
                <a:latin typeface="Arial Black" panose="020B0A04020102020204" pitchFamily="34" charset="0"/>
                <a:ea typeface="Times New Roman" panose="02020603050405020304" pitchFamily="18" charset="0"/>
              </a:rPr>
              <a:t>2021 - continuare</a:t>
            </a:r>
            <a:endParaRPr lang="en-US" sz="7200" dirty="0">
              <a:solidFill>
                <a:schemeClr val="tx1"/>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34857965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u 3">
            <a:extLst>
              <a:ext uri="{FF2B5EF4-FFF2-40B4-BE49-F238E27FC236}">
                <a16:creationId xmlns:a16="http://schemas.microsoft.com/office/drawing/2014/main" id="{73766D87-3F3E-4D16-A100-CEDFCB981B48}"/>
              </a:ext>
            </a:extLst>
          </p:cNvPr>
          <p:cNvSpPr>
            <a:spLocks noGrp="1"/>
          </p:cNvSpPr>
          <p:nvPr>
            <p:ph type="ctrTitle"/>
          </p:nvPr>
        </p:nvSpPr>
        <p:spPr>
          <a:xfrm>
            <a:off x="533400" y="1371600"/>
            <a:ext cx="8071048" cy="1828800"/>
          </a:xfrm>
        </p:spPr>
        <p:txBody>
          <a:bodyPr/>
          <a:lstStyle/>
          <a:p>
            <a:pPr algn="ctr"/>
            <a:r>
              <a:rPr lang="ro-RO" dirty="0"/>
              <a:t>VĂ MULȚUMESC!</a:t>
            </a:r>
          </a:p>
        </p:txBody>
      </p:sp>
      <p:pic>
        <p:nvPicPr>
          <p:cNvPr id="7" name="Imagine 6" descr="O imagine care conține text, ceas&#10;&#10;Descriere generată automat">
            <a:extLst>
              <a:ext uri="{FF2B5EF4-FFF2-40B4-BE49-F238E27FC236}">
                <a16:creationId xmlns:a16="http://schemas.microsoft.com/office/drawing/2014/main" id="{D6979207-7184-45AC-A315-EAB0BB5696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extLst>
      <p:ext uri="{BB962C8B-B14F-4D97-AF65-F5344CB8AC3E}">
        <p14:creationId xmlns:p14="http://schemas.microsoft.com/office/powerpoint/2010/main" val="186254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9120" y="836712"/>
            <a:ext cx="8325759" cy="3204356"/>
          </a:xfrm>
        </p:spPr>
        <p:txBody>
          <a:bodyPr>
            <a:noAutofit/>
          </a:bodyPr>
          <a:lstStyle/>
          <a:p>
            <a:pPr algn="just"/>
            <a:r>
              <a:rPr lang="ro-RO" sz="2400" dirty="0"/>
              <a:t>   </a:t>
            </a:r>
            <a:r>
              <a:rPr lang="ro-RO" sz="2000" dirty="0"/>
              <a:t>     </a:t>
            </a:r>
            <a:r>
              <a:rPr lang="pt-BR" sz="2400" dirty="0">
                <a:solidFill>
                  <a:schemeClr val="tx1"/>
                </a:solidFill>
              </a:rPr>
              <a:t>Directia Silvica Satu Mare are in structura sa 5</a:t>
            </a:r>
            <a:br>
              <a:rPr lang="ro-RO" sz="2400" dirty="0">
                <a:solidFill>
                  <a:schemeClr val="tx1"/>
                </a:solidFill>
              </a:rPr>
            </a:br>
            <a:r>
              <a:rPr lang="pt-BR" sz="2400" dirty="0">
                <a:solidFill>
                  <a:schemeClr val="tx1"/>
                </a:solidFill>
              </a:rPr>
              <a:t> </a:t>
            </a:r>
            <a:r>
              <a:rPr lang="ro-RO" sz="2400" dirty="0">
                <a:solidFill>
                  <a:schemeClr val="tx1"/>
                </a:solidFill>
              </a:rPr>
              <a:t>                     </a:t>
            </a:r>
            <a:r>
              <a:rPr lang="pt-BR" sz="2400" dirty="0">
                <a:solidFill>
                  <a:schemeClr val="tx1"/>
                </a:solidFill>
              </a:rPr>
              <a:t>subunitati – ocoale silvice (Borleşti, Livada, Negreşti </a:t>
            </a:r>
            <a:br>
              <a:rPr lang="ro-RO" sz="2400" dirty="0">
                <a:solidFill>
                  <a:schemeClr val="tx1"/>
                </a:solidFill>
              </a:rPr>
            </a:br>
            <a:r>
              <a:rPr lang="pt-BR" sz="2400" dirty="0">
                <a:solidFill>
                  <a:schemeClr val="tx1"/>
                </a:solidFill>
              </a:rPr>
              <a:t>Oaş, Satu Mare şi Tăşnad),</a:t>
            </a:r>
            <a:r>
              <a:rPr lang="it-IT" sz="2400" dirty="0">
                <a:solidFill>
                  <a:schemeClr val="tx1"/>
                </a:solidFill>
              </a:rPr>
              <a:t> 15 districte silvice, 74 cantoane silvice, 7 fonduri cinegetice, 6 formatii de exploatare si 5 depozite de material lemnos,</a:t>
            </a:r>
            <a:r>
              <a:rPr lang="pt-BR" sz="2400" dirty="0">
                <a:solidFill>
                  <a:schemeClr val="tx1"/>
                </a:solidFill>
              </a:rPr>
              <a:t> prin care se asigura administrarea si asigurarea serviciilor silvice la toate padurile, indiferent de forma de proprietate cu respectarea principiului teritorialitatii si aplicarea regimului silvic.</a:t>
            </a:r>
            <a:endParaRPr lang="en-US" sz="2400" dirty="0">
              <a:solidFill>
                <a:schemeClr val="tx1"/>
              </a:solidFill>
            </a:endParaRPr>
          </a:p>
        </p:txBody>
      </p:sp>
      <p:pic>
        <p:nvPicPr>
          <p:cNvPr id="3" name="Imagine 2" descr="O imagine care conține text, ceas&#10;&#10;Descriere generată automat">
            <a:extLst>
              <a:ext uri="{FF2B5EF4-FFF2-40B4-BE49-F238E27FC236}">
                <a16:creationId xmlns:a16="http://schemas.microsoft.com/office/drawing/2014/main" id="{B971E8F4-0C1E-4752-A013-DCE5C89E5B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
        <p:nvSpPr>
          <p:cNvPr id="5" name="Title 1">
            <a:extLst>
              <a:ext uri="{FF2B5EF4-FFF2-40B4-BE49-F238E27FC236}">
                <a16:creationId xmlns:a16="http://schemas.microsoft.com/office/drawing/2014/main" id="{A0739C8D-AFE3-41F8-8248-549BC1F2EC3C}"/>
              </a:ext>
            </a:extLst>
          </p:cNvPr>
          <p:cNvSpPr txBox="1">
            <a:spLocks/>
          </p:cNvSpPr>
          <p:nvPr/>
        </p:nvSpPr>
        <p:spPr>
          <a:xfrm>
            <a:off x="409120" y="4038571"/>
            <a:ext cx="8167279" cy="2545303"/>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just"/>
            <a:r>
              <a:rPr lang="ro-RO" sz="2400" dirty="0">
                <a:solidFill>
                  <a:schemeClr val="tx1"/>
                </a:solidFill>
              </a:rPr>
              <a:t>                     </a:t>
            </a:r>
            <a:r>
              <a:rPr lang="en-US" sz="2400" dirty="0" err="1">
                <a:solidFill>
                  <a:schemeClr val="tx1"/>
                </a:solidFill>
              </a:rPr>
              <a:t>Direcţia</a:t>
            </a:r>
            <a:r>
              <a:rPr lang="en-US" sz="2400" dirty="0">
                <a:solidFill>
                  <a:schemeClr val="tx1"/>
                </a:solidFill>
              </a:rPr>
              <a:t> </a:t>
            </a:r>
            <a:r>
              <a:rPr lang="en-US" sz="2400" dirty="0" err="1">
                <a:solidFill>
                  <a:schemeClr val="tx1"/>
                </a:solidFill>
              </a:rPr>
              <a:t>Silvică</a:t>
            </a:r>
            <a:r>
              <a:rPr lang="en-US" sz="2400" dirty="0">
                <a:solidFill>
                  <a:schemeClr val="tx1"/>
                </a:solidFill>
              </a:rPr>
              <a:t> Satu Mare</a:t>
            </a:r>
            <a:r>
              <a:rPr lang="ro-RO" sz="2400" dirty="0">
                <a:solidFill>
                  <a:schemeClr val="tx1"/>
                </a:solidFill>
              </a:rPr>
              <a:t> </a:t>
            </a:r>
            <a:r>
              <a:rPr lang="en-US" sz="2400" dirty="0">
                <a:solidFill>
                  <a:schemeClr val="tx1"/>
                </a:solidFill>
              </a:rPr>
              <a:t>are ca </a:t>
            </a:r>
            <a:r>
              <a:rPr lang="en-US" sz="2400" dirty="0" err="1">
                <a:solidFill>
                  <a:schemeClr val="tx1"/>
                </a:solidFill>
              </a:rPr>
              <a:t>obiectiv</a:t>
            </a:r>
            <a:r>
              <a:rPr lang="en-US" sz="2400" dirty="0">
                <a:solidFill>
                  <a:schemeClr val="tx1"/>
                </a:solidFill>
              </a:rPr>
              <a:t> principal </a:t>
            </a:r>
            <a:r>
              <a:rPr lang="en-US" sz="2400" dirty="0" err="1">
                <a:solidFill>
                  <a:schemeClr val="tx1"/>
                </a:solidFill>
              </a:rPr>
              <a:t>gestionarea</a:t>
            </a:r>
            <a:r>
              <a:rPr lang="en-US" sz="2400" dirty="0">
                <a:solidFill>
                  <a:schemeClr val="tx1"/>
                </a:solidFill>
              </a:rPr>
              <a:t>, </a:t>
            </a:r>
            <a:r>
              <a:rPr lang="en-US" sz="2400" dirty="0" err="1">
                <a:solidFill>
                  <a:schemeClr val="tx1"/>
                </a:solidFill>
              </a:rPr>
              <a:t>conservarea</a:t>
            </a:r>
            <a:r>
              <a:rPr lang="en-US" sz="2400" dirty="0">
                <a:solidFill>
                  <a:schemeClr val="tx1"/>
                </a:solidFill>
              </a:rPr>
              <a:t> </a:t>
            </a:r>
            <a:r>
              <a:rPr lang="en-US" sz="2400" dirty="0" err="1">
                <a:solidFill>
                  <a:schemeClr val="tx1"/>
                </a:solidFill>
              </a:rPr>
              <a:t>şi</a:t>
            </a:r>
            <a:r>
              <a:rPr lang="en-US" sz="2400" dirty="0">
                <a:solidFill>
                  <a:schemeClr val="tx1"/>
                </a:solidFill>
              </a:rPr>
              <a:t> </a:t>
            </a:r>
            <a:r>
              <a:rPr lang="en-US" sz="2400" dirty="0" err="1">
                <a:solidFill>
                  <a:schemeClr val="tx1"/>
                </a:solidFill>
              </a:rPr>
              <a:t>dezvoltarea</a:t>
            </a:r>
            <a:r>
              <a:rPr lang="en-US" sz="2400" dirty="0">
                <a:solidFill>
                  <a:schemeClr val="tx1"/>
                </a:solidFill>
              </a:rPr>
              <a:t> </a:t>
            </a:r>
            <a:r>
              <a:rPr lang="en-US" sz="2400" dirty="0" err="1">
                <a:solidFill>
                  <a:schemeClr val="tx1"/>
                </a:solidFill>
              </a:rPr>
              <a:t>fondului</a:t>
            </a:r>
            <a:r>
              <a:rPr lang="en-US" sz="2400" dirty="0">
                <a:solidFill>
                  <a:schemeClr val="tx1"/>
                </a:solidFill>
              </a:rPr>
              <a:t> </a:t>
            </a:r>
            <a:r>
              <a:rPr lang="en-US" sz="2400" dirty="0" err="1">
                <a:solidFill>
                  <a:schemeClr val="tx1"/>
                </a:solidFill>
              </a:rPr>
              <a:t>forestier</a:t>
            </a:r>
            <a:r>
              <a:rPr lang="en-US" sz="2400" dirty="0">
                <a:solidFill>
                  <a:schemeClr val="tx1"/>
                </a:solidFill>
              </a:rPr>
              <a:t> al </a:t>
            </a:r>
            <a:r>
              <a:rPr lang="en-US" sz="2400" dirty="0" err="1">
                <a:solidFill>
                  <a:schemeClr val="tx1"/>
                </a:solidFill>
              </a:rPr>
              <a:t>judeţului</a:t>
            </a:r>
            <a:r>
              <a:rPr lang="en-US" sz="2400" dirty="0">
                <a:solidFill>
                  <a:schemeClr val="tx1"/>
                </a:solidFill>
              </a:rPr>
              <a:t> Satu Mare, </a:t>
            </a:r>
            <a:r>
              <a:rPr lang="en-US" sz="2400" dirty="0" err="1">
                <a:solidFill>
                  <a:schemeClr val="tx1"/>
                </a:solidFill>
              </a:rPr>
              <a:t>gospodărirea</a:t>
            </a:r>
            <a:r>
              <a:rPr lang="en-US" sz="2400" dirty="0">
                <a:solidFill>
                  <a:schemeClr val="tx1"/>
                </a:solidFill>
              </a:rPr>
              <a:t> </a:t>
            </a:r>
            <a:r>
              <a:rPr lang="en-US" sz="2400" dirty="0" err="1">
                <a:solidFill>
                  <a:schemeClr val="tx1"/>
                </a:solidFill>
              </a:rPr>
              <a:t>durabilă</a:t>
            </a:r>
            <a:r>
              <a:rPr lang="en-US" sz="2400" dirty="0">
                <a:solidFill>
                  <a:schemeClr val="tx1"/>
                </a:solidFill>
              </a:rPr>
              <a:t> </a:t>
            </a:r>
            <a:r>
              <a:rPr lang="en-US" sz="2400" dirty="0" err="1">
                <a:solidFill>
                  <a:schemeClr val="tx1"/>
                </a:solidFill>
              </a:rPr>
              <a:t>şi</a:t>
            </a:r>
            <a:r>
              <a:rPr lang="en-US" sz="2400" dirty="0">
                <a:solidFill>
                  <a:schemeClr val="tx1"/>
                </a:solidFill>
              </a:rPr>
              <a:t> </a:t>
            </a:r>
            <a:r>
              <a:rPr lang="en-US" sz="2400" dirty="0" err="1">
                <a:solidFill>
                  <a:schemeClr val="tx1"/>
                </a:solidFill>
              </a:rPr>
              <a:t>valorificarea</a:t>
            </a:r>
            <a:r>
              <a:rPr lang="en-US" sz="2400" dirty="0">
                <a:solidFill>
                  <a:schemeClr val="tx1"/>
                </a:solidFill>
              </a:rPr>
              <a:t> </a:t>
            </a:r>
            <a:r>
              <a:rPr lang="en-US" sz="2400" dirty="0" err="1">
                <a:solidFill>
                  <a:schemeClr val="tx1"/>
                </a:solidFill>
              </a:rPr>
              <a:t>superioară</a:t>
            </a:r>
            <a:r>
              <a:rPr lang="en-US" sz="2400" dirty="0">
                <a:solidFill>
                  <a:schemeClr val="tx1"/>
                </a:solidFill>
              </a:rPr>
              <a:t> a </a:t>
            </a:r>
            <a:r>
              <a:rPr lang="en-US" sz="2400" dirty="0" err="1">
                <a:solidFill>
                  <a:schemeClr val="tx1"/>
                </a:solidFill>
              </a:rPr>
              <a:t>resurselor</a:t>
            </a:r>
            <a:r>
              <a:rPr lang="en-US" sz="2400" dirty="0">
                <a:solidFill>
                  <a:schemeClr val="tx1"/>
                </a:solidFill>
              </a:rPr>
              <a:t> </a:t>
            </a:r>
            <a:r>
              <a:rPr lang="en-US" sz="2400" dirty="0" err="1">
                <a:solidFill>
                  <a:schemeClr val="tx1"/>
                </a:solidFill>
              </a:rPr>
              <a:t>acestuia</a:t>
            </a:r>
            <a:r>
              <a:rPr lang="en-US" sz="2400" dirty="0">
                <a:solidFill>
                  <a:schemeClr val="tx1"/>
                </a:solidFill>
              </a:rPr>
              <a:t>, </a:t>
            </a:r>
            <a:r>
              <a:rPr lang="en-US" sz="2400" dirty="0" err="1">
                <a:solidFill>
                  <a:schemeClr val="tx1"/>
                </a:solidFill>
              </a:rPr>
              <a:t>în</a:t>
            </a:r>
            <a:r>
              <a:rPr lang="en-US" sz="2400" dirty="0">
                <a:solidFill>
                  <a:schemeClr val="tx1"/>
                </a:solidFill>
              </a:rPr>
              <a:t> contextual </a:t>
            </a:r>
            <a:r>
              <a:rPr lang="en-US" sz="2400" dirty="0" err="1">
                <a:solidFill>
                  <a:schemeClr val="tx1"/>
                </a:solidFill>
              </a:rPr>
              <a:t>riguros</a:t>
            </a:r>
            <a:r>
              <a:rPr lang="en-US" sz="2400" dirty="0">
                <a:solidFill>
                  <a:schemeClr val="tx1"/>
                </a:solidFill>
              </a:rPr>
              <a:t> al </a:t>
            </a:r>
            <a:r>
              <a:rPr lang="en-US" sz="2400" dirty="0" err="1">
                <a:solidFill>
                  <a:schemeClr val="tx1"/>
                </a:solidFill>
              </a:rPr>
              <a:t>aplicării</a:t>
            </a:r>
            <a:r>
              <a:rPr lang="en-US" sz="2400" dirty="0">
                <a:solidFill>
                  <a:schemeClr val="tx1"/>
                </a:solidFill>
              </a:rPr>
              <a:t> </a:t>
            </a:r>
            <a:r>
              <a:rPr lang="en-US" sz="2400" dirty="0" err="1">
                <a:solidFill>
                  <a:schemeClr val="tx1"/>
                </a:solidFill>
              </a:rPr>
              <a:t>regimului</a:t>
            </a:r>
            <a:r>
              <a:rPr lang="en-US" sz="2400" dirty="0">
                <a:solidFill>
                  <a:schemeClr val="tx1"/>
                </a:solidFill>
              </a:rPr>
              <a:t> silvic, </a:t>
            </a:r>
            <a:r>
              <a:rPr lang="en-US" sz="2400" dirty="0" err="1">
                <a:solidFill>
                  <a:schemeClr val="tx1"/>
                </a:solidFill>
              </a:rPr>
              <a:t>atât</a:t>
            </a:r>
            <a:r>
              <a:rPr lang="en-US" sz="2400" dirty="0">
                <a:solidFill>
                  <a:schemeClr val="tx1"/>
                </a:solidFill>
              </a:rPr>
              <a:t> </a:t>
            </a:r>
            <a:r>
              <a:rPr lang="en-US" sz="2400" dirty="0" err="1">
                <a:solidFill>
                  <a:schemeClr val="tx1"/>
                </a:solidFill>
              </a:rPr>
              <a:t>în</a:t>
            </a:r>
            <a:r>
              <a:rPr lang="en-US" sz="2400" dirty="0">
                <a:solidFill>
                  <a:schemeClr val="tx1"/>
                </a:solidFill>
              </a:rPr>
              <a:t> </a:t>
            </a:r>
            <a:r>
              <a:rPr lang="en-US" sz="2400" dirty="0" err="1">
                <a:solidFill>
                  <a:schemeClr val="tx1"/>
                </a:solidFill>
              </a:rPr>
              <a:t>pădurile</a:t>
            </a:r>
            <a:r>
              <a:rPr lang="en-US" sz="2400" dirty="0">
                <a:solidFill>
                  <a:schemeClr val="tx1"/>
                </a:solidFill>
              </a:rPr>
              <a:t> </a:t>
            </a:r>
            <a:r>
              <a:rPr lang="en-US" sz="2400" dirty="0" err="1">
                <a:solidFill>
                  <a:schemeClr val="tx1"/>
                </a:solidFill>
              </a:rPr>
              <a:t>statului</a:t>
            </a:r>
            <a:r>
              <a:rPr lang="en-US" sz="2400" dirty="0">
                <a:solidFill>
                  <a:schemeClr val="tx1"/>
                </a:solidFill>
              </a:rPr>
              <a:t> </a:t>
            </a:r>
            <a:r>
              <a:rPr lang="en-US" sz="2400" dirty="0" err="1">
                <a:solidFill>
                  <a:schemeClr val="tx1"/>
                </a:solidFill>
              </a:rPr>
              <a:t>cât</a:t>
            </a:r>
            <a:r>
              <a:rPr lang="en-US" sz="2400" dirty="0">
                <a:solidFill>
                  <a:schemeClr val="tx1"/>
                </a:solidFill>
              </a:rPr>
              <a:t> </a:t>
            </a:r>
            <a:r>
              <a:rPr lang="en-US" sz="2400" dirty="0" err="1">
                <a:solidFill>
                  <a:schemeClr val="tx1"/>
                </a:solidFill>
              </a:rPr>
              <a:t>şi</a:t>
            </a:r>
            <a:r>
              <a:rPr lang="en-US" sz="2400" dirty="0">
                <a:solidFill>
                  <a:schemeClr val="tx1"/>
                </a:solidFill>
              </a:rPr>
              <a:t> </a:t>
            </a:r>
            <a:r>
              <a:rPr lang="en-US" sz="2400" dirty="0" err="1">
                <a:solidFill>
                  <a:schemeClr val="tx1"/>
                </a:solidFill>
              </a:rPr>
              <a:t>aparţinând</a:t>
            </a:r>
            <a:r>
              <a:rPr lang="en-US" sz="2400" dirty="0">
                <a:solidFill>
                  <a:schemeClr val="tx1"/>
                </a:solidFill>
              </a:rPr>
              <a:t> </a:t>
            </a:r>
            <a:r>
              <a:rPr lang="en-US" sz="2400" dirty="0" err="1">
                <a:solidFill>
                  <a:schemeClr val="tx1"/>
                </a:solidFill>
              </a:rPr>
              <a:t>altor</a:t>
            </a:r>
            <a:r>
              <a:rPr lang="en-US" sz="2400" dirty="0">
                <a:solidFill>
                  <a:schemeClr val="tx1"/>
                </a:solidFill>
              </a:rPr>
              <a:t> </a:t>
            </a:r>
            <a:r>
              <a:rPr lang="en-US" sz="2400" dirty="0" err="1">
                <a:solidFill>
                  <a:schemeClr val="tx1"/>
                </a:solidFill>
              </a:rPr>
              <a:t>deţinători</a:t>
            </a:r>
            <a:r>
              <a:rPr lang="en-US" sz="2400" dirty="0">
                <a:solidFill>
                  <a:schemeClr val="tx1"/>
                </a:solidFill>
              </a:rPr>
              <a:t>, </a:t>
            </a:r>
            <a:r>
              <a:rPr lang="en-US" sz="2400" dirty="0" err="1">
                <a:solidFill>
                  <a:schemeClr val="tx1"/>
                </a:solidFill>
              </a:rPr>
              <a:t>în</a:t>
            </a:r>
            <a:r>
              <a:rPr lang="en-US" sz="2400" dirty="0">
                <a:solidFill>
                  <a:schemeClr val="tx1"/>
                </a:solidFill>
              </a:rPr>
              <a:t> </a:t>
            </a:r>
            <a:r>
              <a:rPr lang="en-US" sz="2400" dirty="0" err="1">
                <a:solidFill>
                  <a:schemeClr val="tx1"/>
                </a:solidFill>
              </a:rPr>
              <a:t>baza</a:t>
            </a:r>
            <a:r>
              <a:rPr lang="en-US" sz="2400" dirty="0">
                <a:solidFill>
                  <a:schemeClr val="tx1"/>
                </a:solidFill>
              </a:rPr>
              <a:t> </a:t>
            </a:r>
            <a:r>
              <a:rPr lang="en-US" sz="2400" dirty="0" err="1">
                <a:solidFill>
                  <a:schemeClr val="tx1"/>
                </a:solidFill>
              </a:rPr>
              <a:t>contractelor</a:t>
            </a:r>
            <a:r>
              <a:rPr lang="en-US" sz="2400" dirty="0">
                <a:solidFill>
                  <a:schemeClr val="tx1"/>
                </a:solidFill>
              </a:rPr>
              <a:t> de </a:t>
            </a:r>
            <a:r>
              <a:rPr lang="en-US" sz="2400" dirty="0" err="1">
                <a:solidFill>
                  <a:schemeClr val="tx1"/>
                </a:solidFill>
              </a:rPr>
              <a:t>administrare</a:t>
            </a:r>
            <a:r>
              <a:rPr lang="en-US" sz="2400" dirty="0">
                <a:solidFill>
                  <a:schemeClr val="tx1"/>
                </a:solidFill>
              </a:rPr>
              <a:t> </a:t>
            </a:r>
            <a:r>
              <a:rPr lang="en-US" sz="2400" dirty="0" err="1">
                <a:solidFill>
                  <a:schemeClr val="tx1"/>
                </a:solidFill>
              </a:rPr>
              <a:t>sau</a:t>
            </a:r>
            <a:r>
              <a:rPr lang="en-US" sz="2400" dirty="0">
                <a:solidFill>
                  <a:schemeClr val="tx1"/>
                </a:solidFill>
              </a:rPr>
              <a:t> </a:t>
            </a:r>
            <a:r>
              <a:rPr lang="en-US" sz="2400" dirty="0" err="1">
                <a:solidFill>
                  <a:schemeClr val="tx1"/>
                </a:solidFill>
              </a:rPr>
              <a:t>prestări</a:t>
            </a:r>
            <a:r>
              <a:rPr lang="en-US" sz="2400" dirty="0">
                <a:solidFill>
                  <a:schemeClr val="tx1"/>
                </a:solidFill>
              </a:rPr>
              <a:t> </a:t>
            </a:r>
            <a:r>
              <a:rPr lang="en-US" sz="2400" dirty="0" err="1">
                <a:solidFill>
                  <a:schemeClr val="tx1"/>
                </a:solidFill>
              </a:rPr>
              <a:t>servicii</a:t>
            </a:r>
            <a:r>
              <a:rPr lang="en-US" sz="2400" dirty="0">
                <a:solidFill>
                  <a:schemeClr val="tx1"/>
                </a:solidFill>
              </a:rPr>
              <a:t> </a:t>
            </a:r>
            <a:r>
              <a:rPr lang="en-US" sz="2400" dirty="0" err="1">
                <a:solidFill>
                  <a:schemeClr val="tx1"/>
                </a:solidFill>
              </a:rPr>
              <a:t>silvice</a:t>
            </a:r>
            <a:r>
              <a:rPr lang="en-US" sz="2400" dirty="0">
                <a:solidFill>
                  <a:schemeClr val="tx1"/>
                </a:solidFill>
              </a:rPr>
              <a:t> </a:t>
            </a:r>
            <a:r>
              <a:rPr lang="en-US" sz="2400" dirty="0" err="1">
                <a:solidFill>
                  <a:schemeClr val="tx1"/>
                </a:solidFill>
              </a:rPr>
              <a:t>încheiate</a:t>
            </a:r>
            <a:r>
              <a:rPr lang="en-US" sz="2400" dirty="0">
                <a:solidFill>
                  <a:schemeClr val="tx1"/>
                </a:solidFill>
              </a:rPr>
              <a:t>.</a:t>
            </a:r>
            <a:r>
              <a:rPr lang="ro-RO" sz="2400" dirty="0">
                <a:solidFill>
                  <a:schemeClr val="tx1"/>
                </a:solidFill>
              </a:rPr>
              <a:t>             </a:t>
            </a:r>
            <a:endParaRPr lang="en-US" sz="24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852936"/>
            <a:ext cx="8324880" cy="3240360"/>
          </a:xfrm>
        </p:spPr>
        <p:txBody>
          <a:bodyPr>
            <a:noAutofit/>
          </a:bodyPr>
          <a:lstStyle/>
          <a:p>
            <a:pPr lvl="0" algn="just"/>
            <a:br>
              <a:rPr lang="ro-RO" sz="2400" dirty="0">
                <a:solidFill>
                  <a:schemeClr val="tx1"/>
                </a:solidFill>
              </a:rPr>
            </a:br>
            <a:r>
              <a:rPr lang="pt-BR" sz="1600" dirty="0">
                <a:solidFill>
                  <a:schemeClr val="tx1"/>
                </a:solidFill>
              </a:rPr>
              <a:t> </a:t>
            </a:r>
            <a:br>
              <a:rPr lang="ro-RO" sz="1600" dirty="0">
                <a:solidFill>
                  <a:schemeClr val="tx1"/>
                </a:solidFill>
              </a:rPr>
            </a:br>
            <a:r>
              <a:rPr lang="ro-RO" sz="1600" dirty="0">
                <a:solidFill>
                  <a:schemeClr val="tx1"/>
                </a:solidFill>
              </a:rPr>
              <a:t>               </a:t>
            </a:r>
            <a:r>
              <a:rPr lang="it-IT" sz="2000" dirty="0">
                <a:solidFill>
                  <a:schemeClr val="tx1"/>
                </a:solidFill>
              </a:rPr>
              <a:t>Suprafaţa fondului forestier al judetului este de 66.698 ha, reprezentand 15% din suprafata judetului.</a:t>
            </a:r>
            <a:r>
              <a:rPr lang="ro-RO" sz="2000" dirty="0">
                <a:solidFill>
                  <a:schemeClr val="tx1"/>
                </a:solidFill>
              </a:rPr>
              <a:t> </a:t>
            </a:r>
            <a:r>
              <a:rPr lang="it-IT" sz="2000" dirty="0">
                <a:solidFill>
                  <a:schemeClr val="tx1"/>
                </a:solidFill>
              </a:rPr>
              <a:t>Deoarece suprafaţa fondului forestier naţional a suferit modificări după 1990, prin includerea unor păşuni împădurite, dar care nu sunt administrate de către Direcţia Silvică Satu Mare, valoarea </a:t>
            </a:r>
            <a:r>
              <a:rPr lang="ro-RO" sz="2000" dirty="0">
                <a:solidFill>
                  <a:schemeClr val="tx1"/>
                </a:solidFill>
              </a:rPr>
              <a:t>totală este orientativă </a:t>
            </a:r>
            <a:r>
              <a:rPr lang="it-IT" sz="2000" dirty="0">
                <a:solidFill>
                  <a:schemeClr val="tx1"/>
                </a:solidFill>
              </a:rPr>
              <a:t>şi reflectă informaţiile pe care le deţinem în a</a:t>
            </a:r>
            <a:r>
              <a:rPr lang="ro-RO" sz="2000" dirty="0">
                <a:solidFill>
                  <a:schemeClr val="tx1"/>
                </a:solidFill>
              </a:rPr>
              <a:t>cum</a:t>
            </a:r>
            <a:r>
              <a:rPr lang="it-IT" sz="2000" dirty="0">
                <a:solidFill>
                  <a:schemeClr val="tx1"/>
                </a:solidFill>
              </a:rPr>
              <a:t>.</a:t>
            </a:r>
            <a:br>
              <a:rPr lang="ro-RO" sz="2000" dirty="0">
                <a:solidFill>
                  <a:schemeClr val="tx1"/>
                </a:solidFill>
              </a:rPr>
            </a:br>
            <a:r>
              <a:rPr lang="ro-RO" sz="2000" dirty="0">
                <a:solidFill>
                  <a:schemeClr val="tx1"/>
                </a:solidFill>
              </a:rPr>
              <a:t>             </a:t>
            </a:r>
            <a:r>
              <a:rPr lang="it-IT" sz="2000" dirty="0">
                <a:solidFill>
                  <a:schemeClr val="tx1"/>
                </a:solidFill>
              </a:rPr>
              <a:t> Din totalul </a:t>
            </a:r>
            <a:r>
              <a:rPr lang="ro-RO" sz="2000" dirty="0">
                <a:solidFill>
                  <a:schemeClr val="tx1"/>
                </a:solidFill>
              </a:rPr>
              <a:t>de 28156 hectare </a:t>
            </a:r>
            <a:r>
              <a:rPr lang="it-IT" sz="2000" dirty="0">
                <a:solidFill>
                  <a:schemeClr val="tx1"/>
                </a:solidFill>
              </a:rPr>
              <a:t>fond forestier public de stat administrat de către Direcţia Silvică Satu Mare, suprafaţa acoperit</a:t>
            </a:r>
            <a:r>
              <a:rPr lang="ro-RO" sz="2000" dirty="0">
                <a:solidFill>
                  <a:schemeClr val="tx1"/>
                </a:solidFill>
              </a:rPr>
              <a:t>ă</a:t>
            </a:r>
            <a:r>
              <a:rPr lang="it-IT" sz="2000" dirty="0">
                <a:solidFill>
                  <a:schemeClr val="tx1"/>
                </a:solidFill>
              </a:rPr>
              <a:t> de pădure este de 27.074 ha, iar 1082 ha sunt alte terenuri</a:t>
            </a:r>
            <a:r>
              <a:rPr lang="ro-RO" sz="2000" dirty="0">
                <a:solidFill>
                  <a:schemeClr val="tx1"/>
                </a:solidFill>
              </a:rPr>
              <a:t>. De asemenea, Directia Silvică Satu Mare gestionează administrează  pe bază de contracte de administrare sau servicii silvice o suprafata de 15909 hectare.         </a:t>
            </a:r>
            <a:endParaRPr lang="en-US" sz="2400" dirty="0">
              <a:solidFill>
                <a:schemeClr val="tx1"/>
              </a:solidFill>
            </a:endParaRPr>
          </a:p>
        </p:txBody>
      </p:sp>
      <p:pic>
        <p:nvPicPr>
          <p:cNvPr id="3" name="Imagine 2" descr="O imagine care conține text, ceas&#10;&#10;Descriere generată automat">
            <a:extLst>
              <a:ext uri="{FF2B5EF4-FFF2-40B4-BE49-F238E27FC236}">
                <a16:creationId xmlns:a16="http://schemas.microsoft.com/office/drawing/2014/main" id="{37FE7260-1ED2-4966-9FA6-9C7976C214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
        <p:nvSpPr>
          <p:cNvPr id="4" name="Title 1">
            <a:extLst>
              <a:ext uri="{FF2B5EF4-FFF2-40B4-BE49-F238E27FC236}">
                <a16:creationId xmlns:a16="http://schemas.microsoft.com/office/drawing/2014/main" id="{893B9892-440F-4A37-8858-DDC0B63AED54}"/>
              </a:ext>
            </a:extLst>
          </p:cNvPr>
          <p:cNvSpPr txBox="1">
            <a:spLocks/>
          </p:cNvSpPr>
          <p:nvPr/>
        </p:nvSpPr>
        <p:spPr>
          <a:xfrm>
            <a:off x="1835696" y="980728"/>
            <a:ext cx="6989218" cy="792088"/>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just"/>
            <a:r>
              <a:rPr lang="pt-BR" sz="2400" dirty="0">
                <a:solidFill>
                  <a:schemeClr val="tx1"/>
                </a:solidFill>
              </a:rPr>
              <a:t>TEHNIC - EVOLUTIA DIRECTIEI SILVICE SATU MARE</a:t>
            </a:r>
            <a:endParaRPr lang="ro-RO" sz="2400" dirty="0">
              <a:solidFill>
                <a:schemeClr val="tx1"/>
              </a:solidFill>
            </a:endParaRPr>
          </a:p>
          <a:p>
            <a:pPr algn="just"/>
            <a:r>
              <a:rPr lang="pt-BR" sz="2400" dirty="0">
                <a:solidFill>
                  <a:schemeClr val="tx1"/>
                </a:solidFill>
              </a:rPr>
              <a:t>IN PERIOADA 2016-2020</a:t>
            </a:r>
            <a:r>
              <a:rPr lang="ro-RO" sz="2000" dirty="0">
                <a:solidFill>
                  <a:schemeClr val="tx1"/>
                </a:solidFill>
              </a:rPr>
              <a:t>      </a:t>
            </a:r>
            <a:endParaRPr lang="en-US" sz="24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5736" y="1008798"/>
            <a:ext cx="6682720" cy="504056"/>
          </a:xfrm>
        </p:spPr>
        <p:txBody>
          <a:bodyPr>
            <a:noAutofit/>
          </a:bodyPr>
          <a:lstStyle/>
          <a:p>
            <a:pPr algn="l"/>
            <a:r>
              <a:rPr lang="ro-RO" sz="2000" dirty="0">
                <a:solidFill>
                  <a:schemeClr val="tx1"/>
                </a:solidFill>
                <a:latin typeface="Arial Black" panose="020B0A04020102020204" pitchFamily="34" charset="0"/>
                <a:cs typeface="Arial" panose="020B0604020202020204" pitchFamily="34" charset="0"/>
              </a:rPr>
              <a:t>Administrarea fondului forestier al </a:t>
            </a:r>
            <a:r>
              <a:rPr lang="ro-RO" sz="2000" dirty="0" err="1">
                <a:solidFill>
                  <a:schemeClr val="tx1"/>
                </a:solidFill>
                <a:latin typeface="Arial Black" panose="020B0A04020102020204" pitchFamily="34" charset="0"/>
                <a:cs typeface="Arial" panose="020B0604020202020204" pitchFamily="34" charset="0"/>
              </a:rPr>
              <a:t>judetului</a:t>
            </a:r>
            <a:r>
              <a:rPr lang="ro-RO" sz="2000" dirty="0">
                <a:solidFill>
                  <a:schemeClr val="tx1"/>
                </a:solidFill>
                <a:latin typeface="Arial Black" panose="020B0A04020102020204" pitchFamily="34" charset="0"/>
                <a:cs typeface="Arial" panose="020B0604020202020204" pitchFamily="34" charset="0"/>
              </a:rPr>
              <a:t> </a:t>
            </a:r>
            <a:r>
              <a:rPr lang="pt-BR" sz="2000" dirty="0">
                <a:solidFill>
                  <a:schemeClr val="tx1"/>
                </a:solidFill>
                <a:latin typeface="Arial Black" panose="020B0A04020102020204" pitchFamily="34" charset="0"/>
                <a:cs typeface="Arial" panose="020B0604020202020204" pitchFamily="34" charset="0"/>
              </a:rPr>
              <a:t>S</a:t>
            </a:r>
            <a:r>
              <a:rPr lang="ro-RO" sz="2000" dirty="0">
                <a:solidFill>
                  <a:schemeClr val="tx1"/>
                </a:solidFill>
                <a:latin typeface="Arial Black" panose="020B0A04020102020204" pitchFamily="34" charset="0"/>
                <a:cs typeface="Arial" panose="020B0604020202020204" pitchFamily="34" charset="0"/>
              </a:rPr>
              <a:t>atu Mare</a:t>
            </a:r>
            <a:endParaRPr lang="en-US" sz="2400" dirty="0">
              <a:solidFill>
                <a:schemeClr val="tx1"/>
              </a:solidFill>
            </a:endParaRPr>
          </a:p>
        </p:txBody>
      </p:sp>
      <p:graphicFrame>
        <p:nvGraphicFramePr>
          <p:cNvPr id="5" name="Diagramă 4">
            <a:extLst>
              <a:ext uri="{FF2B5EF4-FFF2-40B4-BE49-F238E27FC236}">
                <a16:creationId xmlns:a16="http://schemas.microsoft.com/office/drawing/2014/main" id="{A6C4B1FE-FCDA-4ED5-813D-A2EC74622A7F}"/>
              </a:ext>
            </a:extLst>
          </p:cNvPr>
          <p:cNvGraphicFramePr>
            <a:graphicFrameLocks/>
          </p:cNvGraphicFramePr>
          <p:nvPr>
            <p:extLst>
              <p:ext uri="{D42A27DB-BD31-4B8C-83A1-F6EECF244321}">
                <p14:modId xmlns:p14="http://schemas.microsoft.com/office/powerpoint/2010/main" val="1285877723"/>
              </p:ext>
            </p:extLst>
          </p:nvPr>
        </p:nvGraphicFramePr>
        <p:xfrm>
          <a:off x="1619672" y="2240868"/>
          <a:ext cx="7056784" cy="4021281"/>
        </p:xfrm>
        <a:graphic>
          <a:graphicData uri="http://schemas.openxmlformats.org/drawingml/2006/chart">
            <c:chart xmlns:c="http://schemas.openxmlformats.org/drawingml/2006/chart" xmlns:r="http://schemas.openxmlformats.org/officeDocument/2006/relationships" r:id="rId3"/>
          </a:graphicData>
        </a:graphic>
      </p:graphicFrame>
      <p:pic>
        <p:nvPicPr>
          <p:cNvPr id="4" name="Imagine 3" descr="O imagine care conține text, ceas&#10;&#10;Descriere generată automat">
            <a:extLst>
              <a:ext uri="{FF2B5EF4-FFF2-40B4-BE49-F238E27FC236}">
                <a16:creationId xmlns:a16="http://schemas.microsoft.com/office/drawing/2014/main" id="{8021ADFC-6D50-49A6-8440-BB106A27465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extLst>
      <p:ext uri="{BB962C8B-B14F-4D97-AF65-F5344CB8AC3E}">
        <p14:creationId xmlns:p14="http://schemas.microsoft.com/office/powerpoint/2010/main" val="4230480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908720"/>
            <a:ext cx="7200800" cy="648072"/>
          </a:xfrm>
        </p:spPr>
        <p:txBody>
          <a:bodyPr>
            <a:noAutofit/>
          </a:bodyPr>
          <a:lstStyle/>
          <a:p>
            <a:pPr algn="ctr"/>
            <a:r>
              <a:rPr lang="pt-BR" sz="2000" dirty="0">
                <a:solidFill>
                  <a:schemeClr val="tx1"/>
                </a:solidFill>
                <a:latin typeface="Arial Black" panose="020B0A04020102020204" pitchFamily="34" charset="0"/>
                <a:cs typeface="Arial" panose="020B0604020202020204" pitchFamily="34" charset="0"/>
              </a:rPr>
              <a:t>Suprafata fondului forestier national</a:t>
            </a:r>
            <a:r>
              <a:rPr lang="ro-RO" sz="2000" dirty="0">
                <a:solidFill>
                  <a:schemeClr val="tx1"/>
                </a:solidFill>
                <a:latin typeface="Arial Black" panose="020B0A04020102020204" pitchFamily="34" charset="0"/>
                <a:cs typeface="Arial" panose="020B0604020202020204" pitchFamily="34" charset="0"/>
              </a:rPr>
              <a:t> administrat de Direcția Silvică Satu Mare, </a:t>
            </a:r>
            <a:r>
              <a:rPr lang="pt-BR" sz="2000" dirty="0">
                <a:solidFill>
                  <a:schemeClr val="tx1"/>
                </a:solidFill>
                <a:latin typeface="Arial Black" panose="020B0A04020102020204" pitchFamily="34" charset="0"/>
                <a:cs typeface="Arial" panose="020B0604020202020204" pitchFamily="34" charset="0"/>
              </a:rPr>
              <a:t>pe forme de proprietat</a:t>
            </a:r>
            <a:r>
              <a:rPr lang="ro-RO" sz="2000" dirty="0">
                <a:solidFill>
                  <a:schemeClr val="tx1"/>
                </a:solidFill>
                <a:latin typeface="Arial Black" panose="020B0A04020102020204" pitchFamily="34" charset="0"/>
                <a:cs typeface="Arial" panose="020B0604020202020204" pitchFamily="34" charset="0"/>
              </a:rPr>
              <a:t>e</a:t>
            </a:r>
            <a:endParaRPr lang="en-US" sz="2000" dirty="0">
              <a:solidFill>
                <a:schemeClr val="tx1"/>
              </a:solidFill>
            </a:endParaRPr>
          </a:p>
        </p:txBody>
      </p:sp>
      <p:graphicFrame>
        <p:nvGraphicFramePr>
          <p:cNvPr id="3" name="Diagramă 2">
            <a:extLst>
              <a:ext uri="{FF2B5EF4-FFF2-40B4-BE49-F238E27FC236}">
                <a16:creationId xmlns:a16="http://schemas.microsoft.com/office/drawing/2014/main" id="{1419734D-352D-4E20-92DE-969FC1A65BD5}"/>
              </a:ext>
            </a:extLst>
          </p:cNvPr>
          <p:cNvGraphicFramePr>
            <a:graphicFrameLocks/>
          </p:cNvGraphicFramePr>
          <p:nvPr>
            <p:extLst>
              <p:ext uri="{D42A27DB-BD31-4B8C-83A1-F6EECF244321}">
                <p14:modId xmlns:p14="http://schemas.microsoft.com/office/powerpoint/2010/main" val="3398815374"/>
              </p:ext>
            </p:extLst>
          </p:nvPr>
        </p:nvGraphicFramePr>
        <p:xfrm>
          <a:off x="2195736" y="1925223"/>
          <a:ext cx="6192688" cy="4320480"/>
        </p:xfrm>
        <a:graphic>
          <a:graphicData uri="http://schemas.openxmlformats.org/drawingml/2006/chart">
            <c:chart xmlns:c="http://schemas.openxmlformats.org/drawingml/2006/chart" xmlns:r="http://schemas.openxmlformats.org/officeDocument/2006/relationships" r:id="rId3"/>
          </a:graphicData>
        </a:graphic>
      </p:graphicFrame>
      <p:pic>
        <p:nvPicPr>
          <p:cNvPr id="4" name="Imagine 3" descr="O imagine care conține text, ceas&#10;&#10;Descriere generată automat">
            <a:extLst>
              <a:ext uri="{FF2B5EF4-FFF2-40B4-BE49-F238E27FC236}">
                <a16:creationId xmlns:a16="http://schemas.microsoft.com/office/drawing/2014/main" id="{A992A24D-C2DF-4938-ACFD-47F07E65BED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966858"/>
            <a:ext cx="7172752" cy="2430032"/>
          </a:xfrm>
        </p:spPr>
        <p:txBody>
          <a:bodyPr>
            <a:noAutofit/>
          </a:bodyPr>
          <a:lstStyle/>
          <a:p>
            <a:pPr algn="l"/>
            <a:r>
              <a:rPr lang="ro-RO" sz="2400" dirty="0">
                <a:solidFill>
                  <a:schemeClr val="tx1"/>
                </a:solidFill>
              </a:rPr>
              <a:t>     1.1. </a:t>
            </a:r>
            <a:r>
              <a:rPr lang="it-IT" sz="2400" dirty="0">
                <a:solidFill>
                  <a:schemeClr val="tx1"/>
                </a:solidFill>
              </a:rPr>
              <a:t>Structura pe specii a fondului forestier public de stat la 31.12.2020</a:t>
            </a:r>
            <a:r>
              <a:rPr lang="it-IT" sz="2000" dirty="0">
                <a:solidFill>
                  <a:schemeClr val="tx1"/>
                </a:solidFill>
              </a:rPr>
              <a:t>:</a:t>
            </a:r>
            <a:br>
              <a:rPr lang="ro-RO" sz="2000" dirty="0">
                <a:solidFill>
                  <a:schemeClr val="tx1"/>
                </a:solidFill>
              </a:rPr>
            </a:br>
            <a:r>
              <a:rPr lang="ro-RO" sz="2000" dirty="0">
                <a:solidFill>
                  <a:schemeClr val="tx1"/>
                </a:solidFill>
              </a:rPr>
              <a:t>        </a:t>
            </a:r>
            <a:r>
              <a:rPr lang="it-IT" sz="2000" u="sng" dirty="0">
                <a:solidFill>
                  <a:schemeClr val="tx1"/>
                </a:solidFill>
              </a:rPr>
              <a:t>Răşinoase</a:t>
            </a:r>
            <a:r>
              <a:rPr lang="it-IT" sz="2000" dirty="0">
                <a:solidFill>
                  <a:schemeClr val="tx1"/>
                </a:solidFill>
              </a:rPr>
              <a:t>: 832 ha reprezentând 3,1% din suprafaţa acoperită cu pădure din care: Molid 451 ha (1.7%), Brad 1 ha (0,0%), alte răşinoase 381 ha (1.4%).</a:t>
            </a:r>
            <a:br>
              <a:rPr lang="ro-RO" sz="2000" dirty="0">
                <a:solidFill>
                  <a:schemeClr val="tx1"/>
                </a:solidFill>
              </a:rPr>
            </a:br>
            <a:r>
              <a:rPr lang="ro-RO" sz="2000" dirty="0">
                <a:solidFill>
                  <a:schemeClr val="tx1"/>
                </a:solidFill>
              </a:rPr>
              <a:t>       </a:t>
            </a:r>
            <a:r>
              <a:rPr lang="it-IT" sz="2000" u="sng" dirty="0">
                <a:solidFill>
                  <a:schemeClr val="tx1"/>
                </a:solidFill>
              </a:rPr>
              <a:t>Foioase: </a:t>
            </a:r>
            <a:r>
              <a:rPr lang="it-IT" sz="2000" dirty="0">
                <a:solidFill>
                  <a:schemeClr val="tx1"/>
                </a:solidFill>
              </a:rPr>
              <a:t>26247 ha reprezentând 96,9% din suprafaţa acoperită cu pădure din care: Fag 7735 ha (28.6%), Stejar 13201 ha (48.7%), Diverse tari 4973 ha (18.4%), Diverse moi 338 ha (1,2%).</a:t>
            </a:r>
            <a:endParaRPr lang="en-US" sz="2400" dirty="0">
              <a:solidFill>
                <a:schemeClr val="tx1"/>
              </a:solidFill>
            </a:endParaRPr>
          </a:p>
        </p:txBody>
      </p:sp>
      <p:graphicFrame>
        <p:nvGraphicFramePr>
          <p:cNvPr id="3" name="Diagramă 2">
            <a:extLst>
              <a:ext uri="{FF2B5EF4-FFF2-40B4-BE49-F238E27FC236}">
                <a16:creationId xmlns:a16="http://schemas.microsoft.com/office/drawing/2014/main" id="{0A079DED-C92D-411E-BD67-19D93134EB58}"/>
              </a:ext>
            </a:extLst>
          </p:cNvPr>
          <p:cNvGraphicFramePr>
            <a:graphicFrameLocks/>
          </p:cNvGraphicFramePr>
          <p:nvPr>
            <p:extLst>
              <p:ext uri="{D42A27DB-BD31-4B8C-83A1-F6EECF244321}">
                <p14:modId xmlns:p14="http://schemas.microsoft.com/office/powerpoint/2010/main" val="1012033868"/>
              </p:ext>
            </p:extLst>
          </p:nvPr>
        </p:nvGraphicFramePr>
        <p:xfrm>
          <a:off x="2051720" y="3717031"/>
          <a:ext cx="6480720" cy="2882629"/>
        </p:xfrm>
        <a:graphic>
          <a:graphicData uri="http://schemas.openxmlformats.org/drawingml/2006/chart">
            <c:chart xmlns:c="http://schemas.openxmlformats.org/drawingml/2006/chart" xmlns:r="http://schemas.openxmlformats.org/officeDocument/2006/relationships" r:id="rId3"/>
          </a:graphicData>
        </a:graphic>
      </p:graphicFrame>
      <p:pic>
        <p:nvPicPr>
          <p:cNvPr id="4" name="Imagine 3" descr="O imagine care conține text, ceas&#10;&#10;Descriere generată automat">
            <a:extLst>
              <a:ext uri="{FF2B5EF4-FFF2-40B4-BE49-F238E27FC236}">
                <a16:creationId xmlns:a16="http://schemas.microsoft.com/office/drawing/2014/main" id="{9E752954-59E6-4666-8B5C-66E08D4D4DF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1142984"/>
            <a:ext cx="7272808" cy="2142000"/>
          </a:xfrm>
        </p:spPr>
        <p:txBody>
          <a:bodyPr>
            <a:noAutofit/>
          </a:bodyPr>
          <a:lstStyle/>
          <a:p>
            <a:pPr algn="l"/>
            <a:r>
              <a:rPr lang="ro-RO" sz="2000" dirty="0">
                <a:solidFill>
                  <a:schemeClr val="tx1"/>
                </a:solidFill>
              </a:rPr>
              <a:t>         </a:t>
            </a:r>
            <a:r>
              <a:rPr lang="en-US" sz="2400" dirty="0" err="1">
                <a:solidFill>
                  <a:schemeClr val="tx1"/>
                </a:solidFill>
              </a:rPr>
              <a:t>Zonarea</a:t>
            </a:r>
            <a:r>
              <a:rPr lang="en-US" sz="2400" dirty="0">
                <a:solidFill>
                  <a:schemeClr val="tx1"/>
                </a:solidFill>
              </a:rPr>
              <a:t> </a:t>
            </a:r>
            <a:r>
              <a:rPr lang="en-US" sz="2400" dirty="0" err="1">
                <a:solidFill>
                  <a:schemeClr val="tx1"/>
                </a:solidFill>
              </a:rPr>
              <a:t>funcţională</a:t>
            </a:r>
            <a:r>
              <a:rPr lang="en-US" sz="2400" dirty="0">
                <a:solidFill>
                  <a:schemeClr val="tx1"/>
                </a:solidFill>
              </a:rPr>
              <a:t> a </a:t>
            </a:r>
            <a:r>
              <a:rPr lang="en-US" sz="2400" dirty="0" err="1">
                <a:solidFill>
                  <a:schemeClr val="tx1"/>
                </a:solidFill>
              </a:rPr>
              <a:t>pădurilor</a:t>
            </a:r>
            <a:br>
              <a:rPr lang="ro-RO" sz="2000" dirty="0">
                <a:solidFill>
                  <a:schemeClr val="tx1"/>
                </a:solidFill>
              </a:rPr>
            </a:br>
            <a:r>
              <a:rPr lang="ro-RO" sz="2000" dirty="0">
                <a:solidFill>
                  <a:schemeClr val="tx1"/>
                </a:solidFill>
              </a:rPr>
              <a:t>         </a:t>
            </a:r>
            <a:r>
              <a:rPr lang="it-IT" sz="2000" dirty="0">
                <a:solidFill>
                  <a:schemeClr val="tx1"/>
                </a:solidFill>
              </a:rPr>
              <a:t>În raport cu funcţiile socio-economice şi ecoprotective atribuite pădurilor din judeţul Satu Mare, cele două grupe funcţionale se prezintă astfel:</a:t>
            </a:r>
            <a:br>
              <a:rPr lang="ro-RO" sz="2000" dirty="0">
                <a:solidFill>
                  <a:schemeClr val="tx1"/>
                </a:solidFill>
              </a:rPr>
            </a:br>
            <a:r>
              <a:rPr lang="it-IT" sz="2000" u="sng" dirty="0">
                <a:solidFill>
                  <a:schemeClr val="tx1"/>
                </a:solidFill>
              </a:rPr>
              <a:t>Grupa I-a păduri cu funcţii speciale de protecţie</a:t>
            </a:r>
            <a:r>
              <a:rPr lang="it-IT" sz="2000" dirty="0">
                <a:solidFill>
                  <a:schemeClr val="tx1"/>
                </a:solidFill>
              </a:rPr>
              <a:t> ocupă o suprafaţă de 6155 hectare, reprezentând 22.7 % din total. </a:t>
            </a:r>
            <a:br>
              <a:rPr lang="ro-RO" sz="2000" dirty="0">
                <a:solidFill>
                  <a:schemeClr val="tx1"/>
                </a:solidFill>
              </a:rPr>
            </a:br>
            <a:r>
              <a:rPr lang="en-US" sz="2000" u="sng" dirty="0" err="1">
                <a:solidFill>
                  <a:schemeClr val="tx1"/>
                </a:solidFill>
              </a:rPr>
              <a:t>Grupa</a:t>
            </a:r>
            <a:r>
              <a:rPr lang="en-US" sz="2000" u="sng" dirty="0">
                <a:solidFill>
                  <a:schemeClr val="tx1"/>
                </a:solidFill>
              </a:rPr>
              <a:t> a II-a </a:t>
            </a:r>
            <a:r>
              <a:rPr lang="en-US" sz="2000" u="sng" dirty="0" err="1">
                <a:solidFill>
                  <a:schemeClr val="tx1"/>
                </a:solidFill>
              </a:rPr>
              <a:t>păduri</a:t>
            </a:r>
            <a:r>
              <a:rPr lang="en-US" sz="2000" u="sng" dirty="0">
                <a:solidFill>
                  <a:schemeClr val="tx1"/>
                </a:solidFill>
              </a:rPr>
              <a:t> cu </a:t>
            </a:r>
            <a:r>
              <a:rPr lang="en-US" sz="2000" u="sng" dirty="0" err="1">
                <a:solidFill>
                  <a:schemeClr val="tx1"/>
                </a:solidFill>
              </a:rPr>
              <a:t>funcţii</a:t>
            </a:r>
            <a:r>
              <a:rPr lang="en-US" sz="2000" u="sng" dirty="0">
                <a:solidFill>
                  <a:schemeClr val="tx1"/>
                </a:solidFill>
              </a:rPr>
              <a:t> de </a:t>
            </a:r>
            <a:r>
              <a:rPr lang="en-US" sz="2000" u="sng" dirty="0" err="1">
                <a:solidFill>
                  <a:schemeClr val="tx1"/>
                </a:solidFill>
              </a:rPr>
              <a:t>protecţie</a:t>
            </a:r>
            <a:r>
              <a:rPr lang="en-US" sz="2000" u="sng" dirty="0">
                <a:solidFill>
                  <a:schemeClr val="tx1"/>
                </a:solidFill>
              </a:rPr>
              <a:t> </a:t>
            </a:r>
            <a:r>
              <a:rPr lang="en-US" sz="2000" u="sng" dirty="0" err="1">
                <a:solidFill>
                  <a:schemeClr val="tx1"/>
                </a:solidFill>
              </a:rPr>
              <a:t>şi</a:t>
            </a:r>
            <a:r>
              <a:rPr lang="en-US" sz="2000" u="sng" dirty="0">
                <a:solidFill>
                  <a:schemeClr val="tx1"/>
                </a:solidFill>
              </a:rPr>
              <a:t> </a:t>
            </a:r>
            <a:r>
              <a:rPr lang="en-US" sz="2000" u="sng" dirty="0" err="1">
                <a:solidFill>
                  <a:schemeClr val="tx1"/>
                </a:solidFill>
              </a:rPr>
              <a:t>producţie</a:t>
            </a:r>
            <a:r>
              <a:rPr lang="en-US" sz="2000" u="sng" dirty="0">
                <a:solidFill>
                  <a:schemeClr val="tx1"/>
                </a:solidFill>
              </a:rPr>
              <a:t> </a:t>
            </a:r>
            <a:r>
              <a:rPr lang="en-US" sz="2000" dirty="0" err="1">
                <a:solidFill>
                  <a:schemeClr val="tx1"/>
                </a:solidFill>
              </a:rPr>
              <a:t>ocupă</a:t>
            </a:r>
            <a:r>
              <a:rPr lang="en-US" sz="2000" dirty="0">
                <a:solidFill>
                  <a:schemeClr val="tx1"/>
                </a:solidFill>
              </a:rPr>
              <a:t> o </a:t>
            </a:r>
            <a:r>
              <a:rPr lang="en-US" sz="2000" dirty="0" err="1">
                <a:solidFill>
                  <a:schemeClr val="tx1"/>
                </a:solidFill>
              </a:rPr>
              <a:t>suprafaţă</a:t>
            </a:r>
            <a:r>
              <a:rPr lang="en-US" sz="2000" dirty="0">
                <a:solidFill>
                  <a:schemeClr val="tx1"/>
                </a:solidFill>
              </a:rPr>
              <a:t> de 20924 hectare </a:t>
            </a:r>
            <a:r>
              <a:rPr lang="en-US" sz="2000" dirty="0" err="1">
                <a:solidFill>
                  <a:schemeClr val="tx1"/>
                </a:solidFill>
              </a:rPr>
              <a:t>reprezentând</a:t>
            </a:r>
            <a:r>
              <a:rPr lang="en-US" sz="2000" dirty="0">
                <a:solidFill>
                  <a:schemeClr val="tx1"/>
                </a:solidFill>
              </a:rPr>
              <a:t> 77.3% din total.</a:t>
            </a:r>
            <a:r>
              <a:rPr lang="ro-RO" sz="2000" dirty="0">
                <a:solidFill>
                  <a:schemeClr val="tx1"/>
                </a:solidFill>
              </a:rPr>
              <a:t>         </a:t>
            </a:r>
            <a:endParaRPr lang="en-US" sz="2400" dirty="0">
              <a:solidFill>
                <a:schemeClr val="tx1"/>
              </a:solidFill>
            </a:endParaRPr>
          </a:p>
        </p:txBody>
      </p:sp>
      <p:graphicFrame>
        <p:nvGraphicFramePr>
          <p:cNvPr id="3" name="Diagramă 2">
            <a:extLst>
              <a:ext uri="{FF2B5EF4-FFF2-40B4-BE49-F238E27FC236}">
                <a16:creationId xmlns:a16="http://schemas.microsoft.com/office/drawing/2014/main" id="{E17A3A86-EE2A-4EAA-BFFB-6CC08847B7DD}"/>
              </a:ext>
            </a:extLst>
          </p:cNvPr>
          <p:cNvGraphicFramePr>
            <a:graphicFrameLocks/>
          </p:cNvGraphicFramePr>
          <p:nvPr>
            <p:extLst>
              <p:ext uri="{D42A27DB-BD31-4B8C-83A1-F6EECF244321}">
                <p14:modId xmlns:p14="http://schemas.microsoft.com/office/powerpoint/2010/main" val="3608878730"/>
              </p:ext>
            </p:extLst>
          </p:nvPr>
        </p:nvGraphicFramePr>
        <p:xfrm>
          <a:off x="3491880" y="3573017"/>
          <a:ext cx="5157187" cy="2718832"/>
        </p:xfrm>
        <a:graphic>
          <a:graphicData uri="http://schemas.openxmlformats.org/drawingml/2006/chart">
            <c:chart xmlns:c="http://schemas.openxmlformats.org/drawingml/2006/chart" xmlns:r="http://schemas.openxmlformats.org/officeDocument/2006/relationships" r:id="rId3"/>
          </a:graphicData>
        </a:graphic>
      </p:graphicFrame>
      <p:pic>
        <p:nvPicPr>
          <p:cNvPr id="4" name="Imagine 3" descr="O imagine care conține text, ceas&#10;&#10;Descriere generată automat">
            <a:extLst>
              <a:ext uri="{FF2B5EF4-FFF2-40B4-BE49-F238E27FC236}">
                <a16:creationId xmlns:a16="http://schemas.microsoft.com/office/drawing/2014/main" id="{13A90DDA-174E-41C7-8821-6DFE719C4D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extLst>
      <p:ext uri="{BB962C8B-B14F-4D97-AF65-F5344CB8AC3E}">
        <p14:creationId xmlns:p14="http://schemas.microsoft.com/office/powerpoint/2010/main" val="767432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484784"/>
            <a:ext cx="7128792" cy="1296144"/>
          </a:xfrm>
        </p:spPr>
        <p:txBody>
          <a:bodyPr>
            <a:noAutofit/>
          </a:bodyPr>
          <a:lstStyle/>
          <a:p>
            <a:pPr algn="l"/>
            <a:r>
              <a:rPr lang="pt-BR" sz="2000" dirty="0">
                <a:solidFill>
                  <a:schemeClr val="tx1"/>
                </a:solidFill>
                <a:latin typeface="Arial Black" panose="020B0A04020102020204" pitchFamily="34" charset="0"/>
                <a:cs typeface="Arial" panose="020B0604020202020204" pitchFamily="34" charset="0"/>
              </a:rPr>
              <a:t>Suprafata fondului forestier national</a:t>
            </a:r>
            <a:r>
              <a:rPr lang="ro-RO" sz="2000" dirty="0">
                <a:solidFill>
                  <a:schemeClr val="tx1"/>
                </a:solidFill>
                <a:latin typeface="Arial Black" panose="020B0A04020102020204" pitchFamily="34" charset="0"/>
                <a:cs typeface="Arial" panose="020B0604020202020204" pitchFamily="34" charset="0"/>
              </a:rPr>
              <a:t> neadministrat de structuri silvice</a:t>
            </a:r>
            <a:r>
              <a:rPr lang="pt-BR" sz="2000" dirty="0">
                <a:solidFill>
                  <a:schemeClr val="tx1"/>
                </a:solidFill>
                <a:latin typeface="Arial Black" panose="020B0A04020102020204" pitchFamily="34" charset="0"/>
                <a:cs typeface="Arial" panose="020B0604020202020204" pitchFamily="34" charset="0"/>
              </a:rPr>
              <a:t>, </a:t>
            </a:r>
            <a:r>
              <a:rPr lang="ro-RO" sz="2000" dirty="0">
                <a:solidFill>
                  <a:schemeClr val="tx1"/>
                </a:solidFill>
                <a:latin typeface="Arial Black" panose="020B0A04020102020204" pitchFamily="34" charset="0"/>
                <a:cs typeface="Arial" panose="020B0604020202020204" pitchFamily="34" charset="0"/>
              </a:rPr>
              <a:t>preluat în pază pe bază de acte de constatare </a:t>
            </a:r>
            <a:br>
              <a:rPr lang="ro-RO" sz="2400" u="sng" dirty="0"/>
            </a:br>
            <a:br>
              <a:rPr lang="ro-RO" sz="2400" u="sng" dirty="0"/>
            </a:br>
            <a:br>
              <a:rPr lang="ro-RO" sz="2400" u="sng" dirty="0"/>
            </a:br>
            <a:endParaRPr lang="en-US" sz="2400" dirty="0">
              <a:solidFill>
                <a:schemeClr val="tx1"/>
              </a:solidFill>
            </a:endParaRPr>
          </a:p>
        </p:txBody>
      </p:sp>
      <p:graphicFrame>
        <p:nvGraphicFramePr>
          <p:cNvPr id="4" name="Diagramă 3">
            <a:extLst>
              <a:ext uri="{FF2B5EF4-FFF2-40B4-BE49-F238E27FC236}">
                <a16:creationId xmlns:a16="http://schemas.microsoft.com/office/drawing/2014/main" id="{BA4A17C5-F51E-4DDB-B20E-94BD1BFE3AFF}"/>
              </a:ext>
            </a:extLst>
          </p:cNvPr>
          <p:cNvGraphicFramePr>
            <a:graphicFrameLocks/>
          </p:cNvGraphicFramePr>
          <p:nvPr>
            <p:extLst>
              <p:ext uri="{D42A27DB-BD31-4B8C-83A1-F6EECF244321}">
                <p14:modId xmlns:p14="http://schemas.microsoft.com/office/powerpoint/2010/main" val="3148137909"/>
              </p:ext>
            </p:extLst>
          </p:nvPr>
        </p:nvGraphicFramePr>
        <p:xfrm>
          <a:off x="1763688" y="2060848"/>
          <a:ext cx="6840760" cy="3960440"/>
        </p:xfrm>
        <a:graphic>
          <a:graphicData uri="http://schemas.openxmlformats.org/drawingml/2006/chart">
            <c:chart xmlns:c="http://schemas.openxmlformats.org/drawingml/2006/chart" xmlns:r="http://schemas.openxmlformats.org/officeDocument/2006/relationships" r:id="rId3"/>
          </a:graphicData>
        </a:graphic>
      </p:graphicFrame>
      <p:pic>
        <p:nvPicPr>
          <p:cNvPr id="5" name="Imagine 4" descr="O imagine care conține text, ceas&#10;&#10;Descriere generată automat">
            <a:extLst>
              <a:ext uri="{FF2B5EF4-FFF2-40B4-BE49-F238E27FC236}">
                <a16:creationId xmlns:a16="http://schemas.microsoft.com/office/drawing/2014/main" id="{E6FE7F0E-2E6F-49CB-A632-5E87B4DCD7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16632"/>
            <a:ext cx="1440160" cy="1777348"/>
          </a:xfrm>
          <a:prstGeom prst="rect">
            <a:avLst/>
          </a:prstGeom>
        </p:spPr>
      </p:pic>
    </p:spTree>
    <p:extLst>
      <p:ext uri="{BB962C8B-B14F-4D97-AF65-F5344CB8AC3E}">
        <p14:creationId xmlns:p14="http://schemas.microsoft.com/office/powerpoint/2010/main" val="10541983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763</TotalTime>
  <Words>1439</Words>
  <Application>Microsoft Office PowerPoint</Application>
  <PresentationFormat>Expunere pe ecran (4:3)</PresentationFormat>
  <Paragraphs>83</Paragraphs>
  <Slides>29</Slides>
  <Notes>29</Notes>
  <HiddenSlides>0</HiddenSlides>
  <MMClips>0</MMClips>
  <ScaleCrop>false</ScaleCrop>
  <HeadingPairs>
    <vt:vector size="6" baseType="variant">
      <vt:variant>
        <vt:lpstr>Fonturi utilizate</vt:lpstr>
      </vt:variant>
      <vt:variant>
        <vt:i4>5</vt:i4>
      </vt:variant>
      <vt:variant>
        <vt:lpstr>Temă</vt:lpstr>
      </vt:variant>
      <vt:variant>
        <vt:i4>1</vt:i4>
      </vt:variant>
      <vt:variant>
        <vt:lpstr>Titluri diapozitive</vt:lpstr>
      </vt:variant>
      <vt:variant>
        <vt:i4>29</vt:i4>
      </vt:variant>
    </vt:vector>
  </HeadingPairs>
  <TitlesOfParts>
    <vt:vector size="35" baseType="lpstr">
      <vt:lpstr>Arial Black</vt:lpstr>
      <vt:lpstr>Calibri</vt:lpstr>
      <vt:lpstr>Constantia</vt:lpstr>
      <vt:lpstr>Times New Roman</vt:lpstr>
      <vt:lpstr>Wingdings 2</vt:lpstr>
      <vt:lpstr>Flow</vt:lpstr>
      <vt:lpstr>RAPORT DE ACTIVITATE  AL DIRECŢIEI SILVICE SATU MARE  PENTRU ANUL 2020</vt:lpstr>
      <vt:lpstr>INTRODUCERE                     Directia Silvica Satu Mare este o unitate de gestionare, administrare si valorificare a patrimoniului forestier de stat si privat, fara personalitate juridica,  care functioneaza pe baza de gestiune economica si autonomie financiara, conform H.G. nr. 229/2009 privind reorganizarea Regiei Nationale a Padurilor – Romsilva si aprobarea Regulamentului de organizare si functionare.              Directia Silvica Satu Mare functioneaza conform organigramei aprobată prin Hotărârea Consiliului de Administraţie a Regiei Naționale a Pădurilor Romsilva și asigură cadrul organizatoric adecvat gospodăririi durabile şi în condiţii de eficienţă economică a pădurilor aflate în administrarea Direcţiei Silvice Satu Mare</vt:lpstr>
      <vt:lpstr>        Directia Silvica Satu Mare are in structura sa 5                       subunitati – ocoale silvice (Borleşti, Livada, Negreşti  Oaş, Satu Mare şi Tăşnad), 15 districte silvice, 74 cantoane silvice, 7 fonduri cinegetice, 6 formatii de exploatare si 5 depozite de material lemnos, prin care se asigura administrarea si asigurarea serviciilor silvice la toate padurile, indiferent de forma de proprietate cu respectarea principiului teritorialitatii si aplicarea regimului silvic.</vt:lpstr>
      <vt:lpstr>                  Suprafaţa fondului forestier al judetului este de 66.698 ha, reprezentand 15% din suprafata judetului. Deoarece suprafaţa fondului forestier naţional a suferit modificări după 1990, prin includerea unor păşuni împădurite, dar care nu sunt administrate de către Direcţia Silvică Satu Mare, valoarea totală este orientativă şi reflectă informaţiile pe care le deţinem în acum.               Din totalul de 28156 hectare fond forestier public de stat administrat de către Direcţia Silvică Satu Mare, suprafaţa acoperită de pădure este de 27.074 ha, iar 1082 ha sunt alte terenuri. De asemenea, Directia Silvică Satu Mare gestionează administrează  pe bază de contracte de administrare sau servicii silvice o suprafata de 15909 hectare.         </vt:lpstr>
      <vt:lpstr>Administrarea fondului forestier al judetului Satu Mare</vt:lpstr>
      <vt:lpstr>Suprafata fondului forestier national administrat de Direcția Silvică Satu Mare, pe forme de proprietate</vt:lpstr>
      <vt:lpstr>     1.1. Structura pe specii a fondului forestier public de stat la 31.12.2020:         Răşinoase: 832 ha reprezentând 3,1% din suprafaţa acoperită cu pădure din care: Molid 451 ha (1.7%), Brad 1 ha (0,0%), alte răşinoase 381 ha (1.4%).        Foioase: 26247 ha reprezentând 96,9% din suprafaţa acoperită cu pădure din care: Fag 7735 ha (28.6%), Stejar 13201 ha (48.7%), Diverse tari 4973 ha (18.4%), Diverse moi 338 ha (1,2%).</vt:lpstr>
      <vt:lpstr>         Zonarea funcţională a pădurilor          În raport cu funcţiile socio-economice şi ecoprotective atribuite pădurilor din judeţul Satu Mare, cele două grupe funcţionale se prezintă astfel: Grupa I-a păduri cu funcţii speciale de protecţie ocupă o suprafaţă de 6155 hectare, reprezentând 22.7 % din total.  Grupa a II-a păduri cu funcţii de protecţie şi producţie ocupă o suprafaţă de 20924 hectare reprezentând 77.3% din total.         </vt:lpstr>
      <vt:lpstr>Suprafata fondului forestier national neadministrat de structuri silvice, preluat în pază pe bază de acte de constatare    </vt:lpstr>
      <vt:lpstr>Programe și realizari la regenerarea padurilor  pentru anul 2020 TOTAL SUPRAFEȚE REGENERATE</vt:lpstr>
      <vt:lpstr>Programe și realizari la regenerarea padurilor  pentru anul 2020 – REGENERĂRI NATURALE</vt:lpstr>
      <vt:lpstr>Programe și realizari la regenerarea padurilor  pentru anul 2020 – REGENERĂRI ARTIFICIALE</vt:lpstr>
      <vt:lpstr>Programe și realizari la lucrari de îngrijire  – anul 2020 - DEGAJĂRI</vt:lpstr>
      <vt:lpstr>Programe și realizari la lucrari de îngrijire  –anul 2020 - CURĂȚIRI</vt:lpstr>
      <vt:lpstr>Programe și realizari la lucrari de îngrijire  – anul 2020 - RĂRITURI</vt:lpstr>
      <vt:lpstr>Evolutia producției puieților in  pepiniere în perioada 2016 - 2020</vt:lpstr>
      <vt:lpstr>Evolutia volumului tăierilor ilegale in perioada 2016 - 2020</vt:lpstr>
      <vt:lpstr>Programe și realizari la  recoltarea produselor principale – anul 2020 </vt:lpstr>
      <vt:lpstr>Evolutia recoltei totale de  masă lemnoasă  în perioada 2016 - 2020</vt:lpstr>
      <vt:lpstr>Evolutia volumului de lemn pe picior valorificat  in perioada 2016 - 2020</vt:lpstr>
      <vt:lpstr>Evolutia pretului mediu al lemnuui pe picior in perioada 2016 - 2020</vt:lpstr>
      <vt:lpstr>Evolutia volumului de lemn de foc valorificat  in perioada 2016 - 2020</vt:lpstr>
      <vt:lpstr>Evolutia pretului mediu al lemnuui de foc in perioada 2016 - 2020</vt:lpstr>
      <vt:lpstr>Recoltarea și valorificarea produselor nelemnoase</vt:lpstr>
      <vt:lpstr>Evolutia recoltei de carne de vânat valorificat   in perioada 2016 - 2020</vt:lpstr>
      <vt:lpstr>Realizarea programului de măsuri privind  securitatea și sănătatea în muncă în anul 2020</vt:lpstr>
      <vt:lpstr>  Propunerile privind eficientizarea actului de administratie pentru anul 2021 sunt in corelatie cu Bugetul de Venituri si Cheltuieli pentru anul 2021 si modalitati concrete identificate la nivelul Directiei Silvice Satu Mare pentru sustinerea cheltuielilor de personal ca urmare aplicarii dispozitiilor Legii nr. 234/2019 in vederea asigurarii de lichiditati necesare pentru achitarea in termen a tuturor datoriilor.      1. Gestionarea durabila si unitara a fondului forestier proprietatea publica a statului. - Vom urmari si actualiza in permanenta stuctura organizatorica, pentru a realiza implementarea strategiei de dezvoltare Romsilva.  - Gospodarirea padurilor prin folosirea fortei de munca locale in activitati de silvicultura cu caracter de zilier sau sezonier, - Asigurarea gestionarii eficiente a resurselor financiare, prin luarea masurilor de reducere a cheltuielilor cu materialele consumabil, carburanti, uniforme de serviciu, de reducere a cheltuielilor cu prestatiile externe, cu bunuriile si serviciile.     2. Asigurarea integritatii fondului forestier national prin cresterea eficientei activitatii de paza a padurilor in vederea combaterii taierilor ilegale.</vt:lpstr>
      <vt:lpstr>3. Reabilitarea si consolidarea drumurilor forestiere prevăzute pentru anul 2021 va determina creşterea accesibilizării fondului forestier necesar în vederea recoltării masei lemnoase şi va facilita accesul comunitatilor locale la obiectivele turistice si culturale Muzeul Tarii Codrului si Manastirea Izvorul Minunilor.          4. Diversificarea si valorificarea de alte produse nelemnoase din fondul forestier, (carnea de vanat, trofeele de vanat, ciupercile comestibile, semintele forestiere) si servicii silvice  si identificarea de alte surse  finaciare. -Aducerea masei lemnoase cat mai aproape de cumparator, inca din faza de punere in valoare se vor constitui partizi cu volume mici si medii pentru a putea fi valorificate in termenele stabilite si dotarea cu mijloace de transport adecvate unor cantitati mici 4-5 mc.         5. Valorificarea superioară a masei lemnoase fasonate din speciile de qvercinee printr –o sortare pe sortimente de tipul furnirelor, fapt care va  conduce la cresterea pretului mediu obtinut la masa lemnoasa fasonata.</vt:lpstr>
      <vt:lpstr>VĂ MULȚUMESC!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RAPORT DE ACTIVITATE  AL DIRECŢIEI SILVICE SATU MARE  PENTRU ANUL 2020</dc:title>
  <dc:creator>User</dc:creator>
  <cp:lastModifiedBy>Adrian Trella</cp:lastModifiedBy>
  <cp:revision>49</cp:revision>
  <dcterms:created xsi:type="dcterms:W3CDTF">2021-06-15T09:50:51Z</dcterms:created>
  <dcterms:modified xsi:type="dcterms:W3CDTF">2021-06-22T11:46:44Z</dcterms:modified>
</cp:coreProperties>
</file>