
<file path=[Content_Types].xml><?xml version="1.0" encoding="utf-8"?>
<Types xmlns="http://schemas.openxmlformats.org/package/2006/content-types">
  <Default Extension="jpeg" ContentType="image/jpe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handoutMasterIdLst>
    <p:handoutMasterId r:id="rId29"/>
  </p:handoutMasterIdLst>
  <p:sldIdLst>
    <p:sldId id="459" r:id="rId4"/>
    <p:sldId id="574" r:id="rId6"/>
    <p:sldId id="576" r:id="rId7"/>
    <p:sldId id="575" r:id="rId8"/>
    <p:sldId id="573" r:id="rId9"/>
    <p:sldId id="577" r:id="rId10"/>
    <p:sldId id="583" r:id="rId11"/>
    <p:sldId id="582" r:id="rId12"/>
    <p:sldId id="610" r:id="rId13"/>
    <p:sldId id="578" r:id="rId14"/>
    <p:sldId id="584" r:id="rId15"/>
    <p:sldId id="589" r:id="rId16"/>
    <p:sldId id="564" r:id="rId17"/>
    <p:sldId id="514" r:id="rId18"/>
    <p:sldId id="536" r:id="rId19"/>
    <p:sldId id="538" r:id="rId20"/>
    <p:sldId id="492" r:id="rId21"/>
    <p:sldId id="558" r:id="rId22"/>
    <p:sldId id="559" r:id="rId23"/>
    <p:sldId id="560" r:id="rId24"/>
    <p:sldId id="562" r:id="rId25"/>
    <p:sldId id="581" r:id="rId26"/>
    <p:sldId id="609" r:id="rId27"/>
    <p:sldId id="627" r:id="rId28"/>
  </p:sldIdLst>
  <p:sldSz cx="12192000" cy="6858000"/>
  <p:notesSz cx="7315200" cy="9601200"/>
  <p:defaultTextStyle>
    <a:defPPr>
      <a:defRPr lang="ro-RO"/>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C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8"/>
    <p:restoredTop sz="94590"/>
  </p:normalViewPr>
  <p:slideViewPr>
    <p:cSldViewPr>
      <p:cViewPr>
        <p:scale>
          <a:sx n="66" d="100"/>
          <a:sy n="66" d="100"/>
        </p:scale>
        <p:origin x="-246" y="-90"/>
      </p:cViewPr>
      <p:guideLst>
        <p:guide orient="horz" pos="2166"/>
        <p:guide pos="3842"/>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handoutMaster" Target="handoutMasters/handoutMaster1.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1440" tIns="45720" rIns="91440" bIns="45720" rtlCol="0"/>
          <a:lstStyle>
            <a:lvl1pPr algn="l">
              <a:defRPr sz="126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1440" tIns="45720" rIns="91440" bIns="45720" rtlCol="0"/>
          <a:lstStyle>
            <a:lvl1pPr algn="r">
              <a:defRPr sz="126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1440" tIns="45720" rIns="91440" bIns="45720" rtlCol="0" anchor="b"/>
          <a:lstStyle>
            <a:lvl1pPr algn="l">
              <a:defRPr sz="126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1440" tIns="45720" rIns="91440" bIns="45720" rtlCol="0" anchor="b"/>
          <a:lstStyle>
            <a:lvl1pPr algn="r">
              <a:defRPr sz="126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Header Placeholder 1"/>
          <p:cNvSpPr>
            <a:spLocks noGrp="1"/>
          </p:cNvSpPr>
          <p:nvPr>
            <p:ph type="hdr" sz="quarter"/>
          </p:nvPr>
        </p:nvSpPr>
        <p:spPr>
          <a:xfrm>
            <a:off x="0" y="0"/>
            <a:ext cx="3170238" cy="479425"/>
          </a:xfrm>
          <a:prstGeom prst="rect">
            <a:avLst/>
          </a:prstGeom>
          <a:noFill/>
          <a:ln w="9525">
            <a:noFill/>
          </a:ln>
        </p:spPr>
        <p:txBody>
          <a:bodyPr lIns="96661" tIns="48331" rIns="96661" bIns="48331"/>
          <a:lstStyle>
            <a:lvl1pPr defTabSz="967105">
              <a:defRPr sz="1300" dirty="0">
                <a:latin typeface="Arial" panose="020B0604020202020204" pitchFamily="34" charset="0"/>
              </a:defRPr>
            </a:lvl1pPr>
          </a:lstStyle>
          <a:p>
            <a:pPr>
              <a:defRPr/>
            </a:pPr>
            <a:endParaRPr lang="en-US" altLang="x-none"/>
          </a:p>
        </p:txBody>
      </p:sp>
      <p:sp>
        <p:nvSpPr>
          <p:cNvPr id="21507" name="Date Placeholder 2"/>
          <p:cNvSpPr>
            <a:spLocks noGrp="1"/>
          </p:cNvSpPr>
          <p:nvPr>
            <p:ph type="dt" idx="1"/>
          </p:nvPr>
        </p:nvSpPr>
        <p:spPr>
          <a:xfrm>
            <a:off x="4143375" y="0"/>
            <a:ext cx="3170238" cy="479425"/>
          </a:xfrm>
          <a:prstGeom prst="rect">
            <a:avLst/>
          </a:prstGeom>
          <a:noFill/>
          <a:ln w="9525">
            <a:noFill/>
          </a:ln>
        </p:spPr>
        <p:txBody>
          <a:bodyPr lIns="96661" tIns="48331" rIns="96661" bIns="48331"/>
          <a:lstStyle>
            <a:lvl1pPr algn="r" defTabSz="967105">
              <a:defRPr sz="1300" dirty="0">
                <a:latin typeface="Arial" panose="020B0604020202020204" pitchFamily="34" charset="0"/>
              </a:defRPr>
            </a:lvl1pPr>
          </a:lstStyle>
          <a:p>
            <a:pPr>
              <a:defRPr/>
            </a:pPr>
            <a:endParaRPr lang="en-US" altLang="x-none"/>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21509" name="Notes Placeholder 4"/>
          <p:cNvSpPr>
            <a:spLocks noGrp="1"/>
          </p:cNvSpPr>
          <p:nvPr>
            <p:ph type="body" sz="quarter" idx="3"/>
          </p:nvPr>
        </p:nvSpPr>
        <p:spPr>
          <a:xfrm>
            <a:off x="731838" y="4560888"/>
            <a:ext cx="5851525" cy="4319587"/>
          </a:xfrm>
          <a:prstGeom prst="rect">
            <a:avLst/>
          </a:prstGeom>
          <a:noFill/>
          <a:ln w="9525">
            <a:noFill/>
          </a:ln>
        </p:spPr>
        <p:txBody>
          <a:bodyPr lIns="96661" tIns="48331" rIns="96661" bIns="48331"/>
          <a:lstStyle/>
          <a:p>
            <a:pPr lvl="0"/>
            <a:r>
              <a:rPr lang="en-US" altLang="x-none" noProof="0" dirty="0"/>
              <a:t>Click to edit Master text styles</a:t>
            </a:r>
            <a:endParaRPr lang="en-US" altLang="x-none" noProof="0" dirty="0"/>
          </a:p>
          <a:p>
            <a:pPr lvl="1"/>
            <a:r>
              <a:rPr lang="en-US" altLang="x-none" noProof="0" dirty="0"/>
              <a:t>Second level</a:t>
            </a:r>
            <a:endParaRPr lang="en-US" altLang="x-none" noProof="0" dirty="0"/>
          </a:p>
          <a:p>
            <a:pPr lvl="2"/>
            <a:r>
              <a:rPr lang="en-US" altLang="x-none" noProof="0" dirty="0"/>
              <a:t>Third level</a:t>
            </a:r>
            <a:endParaRPr lang="en-US" altLang="x-none" noProof="0" dirty="0"/>
          </a:p>
          <a:p>
            <a:pPr lvl="3"/>
            <a:r>
              <a:rPr lang="en-US" altLang="x-none" noProof="0" dirty="0"/>
              <a:t>Fourth level</a:t>
            </a:r>
            <a:endParaRPr lang="en-US" altLang="x-none" noProof="0" dirty="0"/>
          </a:p>
          <a:p>
            <a:pPr lvl="4"/>
            <a:r>
              <a:rPr lang="en-US" altLang="x-none" noProof="0" dirty="0"/>
              <a:t>Fifth level</a:t>
            </a:r>
            <a:endParaRPr lang="en-US" altLang="x-none" noProof="0" dirty="0"/>
          </a:p>
        </p:txBody>
      </p:sp>
      <p:sp>
        <p:nvSpPr>
          <p:cNvPr id="21510" name="Footer Placeholder 5"/>
          <p:cNvSpPr>
            <a:spLocks noGrp="1"/>
          </p:cNvSpPr>
          <p:nvPr>
            <p:ph type="ftr" sz="quarter" idx="4"/>
          </p:nvPr>
        </p:nvSpPr>
        <p:spPr>
          <a:xfrm>
            <a:off x="0" y="9120188"/>
            <a:ext cx="3170238" cy="479425"/>
          </a:xfrm>
          <a:prstGeom prst="rect">
            <a:avLst/>
          </a:prstGeom>
          <a:noFill/>
          <a:ln w="9525">
            <a:noFill/>
          </a:ln>
        </p:spPr>
        <p:txBody>
          <a:bodyPr lIns="96661" tIns="48331" rIns="96661" bIns="48331" anchor="b"/>
          <a:lstStyle>
            <a:lvl1pPr defTabSz="967105">
              <a:defRPr sz="1300" dirty="0">
                <a:latin typeface="Arial" panose="020B0604020202020204" pitchFamily="34" charset="0"/>
              </a:defRPr>
            </a:lvl1pPr>
          </a:lstStyle>
          <a:p>
            <a:pPr>
              <a:defRPr/>
            </a:pPr>
            <a:endParaRPr lang="en-US" altLang="x-none"/>
          </a:p>
        </p:txBody>
      </p:sp>
      <p:sp>
        <p:nvSpPr>
          <p:cNvPr id="21511" name="Slide Number Placeholder 6"/>
          <p:cNvSpPr>
            <a:spLocks noGrp="1"/>
          </p:cNvSpPr>
          <p:nvPr>
            <p:ph type="sldNum" sz="quarter" idx="5"/>
          </p:nvPr>
        </p:nvSpPr>
        <p:spPr>
          <a:xfrm>
            <a:off x="4143375" y="9120188"/>
            <a:ext cx="3170238" cy="479425"/>
          </a:xfrm>
          <a:prstGeom prst="rect">
            <a:avLst/>
          </a:prstGeom>
          <a:noFill/>
          <a:ln w="9525">
            <a:noFill/>
          </a:ln>
        </p:spPr>
        <p:txBody>
          <a:bodyPr lIns="96661" tIns="48331" rIns="96661" bIns="48331" anchor="b"/>
          <a:lstStyle>
            <a:lvl1pPr algn="r" defTabSz="967105">
              <a:defRPr sz="1300" dirty="0">
                <a:latin typeface="Arial" panose="020B0604020202020204" pitchFamily="34" charset="0"/>
              </a:defRPr>
            </a:lvl1pPr>
          </a:lstStyle>
          <a:p>
            <a:pPr>
              <a:defRPr/>
            </a:pPr>
            <a:fld id="{EC8E2064-7293-4FD9-A4C0-89BD0E56E678}" type="slidenum">
              <a:rPr lang="en-US" altLang="x-none"/>
            </a:fld>
            <a:endParaRPr lang="en-US" altLang="x-none"/>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ln>
        </p:spPr>
      </p:sp>
      <p:sp>
        <p:nvSpPr>
          <p:cNvPr id="29698" name="Notes Placeholder 2"/>
          <p:cNvSpPr>
            <a:spLocks noGrp="1"/>
          </p:cNvSpPr>
          <p:nvPr>
            <p:ph type="body" idx="1"/>
          </p:nvPr>
        </p:nvSpPr>
        <p:spPr bwMode="auto">
          <a:noFill/>
        </p:spPr>
        <p:txBody>
          <a:bodyPr vert="horz" wrap="square" numCol="1" anchor="t" anchorCtr="0" compatLnSpc="1"/>
          <a:lstStyle/>
          <a:p>
            <a:endParaRPr lang="en-US" smtClean="0"/>
          </a:p>
        </p:txBody>
      </p:sp>
      <p:sp>
        <p:nvSpPr>
          <p:cNvPr id="29699" name="Slide Number Placeholder 3"/>
          <p:cNvSpPr>
            <a:spLocks noGrp="1"/>
          </p:cNvSpPr>
          <p:nvPr>
            <p:ph type="sldNum" sz="quarter" idx="5"/>
          </p:nvPr>
        </p:nvSpPr>
        <p:spPr bwMode="auto">
          <a:noFill/>
          <a:ln>
            <a:miter lim="800000"/>
          </a:ln>
        </p:spPr>
        <p:txBody>
          <a:bodyPr vert="horz" wrap="square" numCol="1" anchorCtr="0" compatLnSpc="1"/>
          <a:lstStyle/>
          <a:p>
            <a:pPr defTabSz="966470"/>
            <a:fld id="{869E276D-C764-4345-A156-17FC174EB5EC}" type="slidenum">
              <a:rPr lang="en-US" smtClean="0">
                <a:latin typeface="Arial" panose="020B0604020202020204" pitchFamily="34" charset="0"/>
              </a:rPr>
            </a:fld>
            <a:endParaRPr 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260350"/>
            <a:ext cx="2745317" cy="5184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60350"/>
            <a:ext cx="8039100" cy="518477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A46FDEA9-29B0-4000-9A8A-EA5137E778F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908050"/>
            <a:ext cx="538480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908050"/>
            <a:ext cx="5384800"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2.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bwMode="auto">
          <a:xfrm>
            <a:off x="624417" y="260350"/>
            <a:ext cx="10972800" cy="346075"/>
          </a:xfrm>
          <a:prstGeom prst="rect">
            <a:avLst/>
          </a:prstGeom>
          <a:noFill/>
          <a:ln w="9525">
            <a:noFill/>
            <a:miter lim="800000"/>
          </a:ln>
        </p:spPr>
        <p:txBody>
          <a:bodyPr vert="horz" wrap="square" lIns="91440" tIns="45720" rIns="91440" bIns="45720" numCol="1" anchor="ctr" anchorCtr="0" compatLnSpc="1"/>
          <a:lstStyle/>
          <a:p>
            <a:pPr lvl="0"/>
            <a:r>
              <a:rPr lang="en-US" altLang="ro-RO" smtClean="0"/>
              <a:t>Click to edit Master title style</a:t>
            </a:r>
            <a:endParaRPr lang="en-US" altLang="ro-RO" smtClean="0"/>
          </a:p>
        </p:txBody>
      </p:sp>
      <p:sp>
        <p:nvSpPr>
          <p:cNvPr id="1027" name="Rectangle 3"/>
          <p:cNvSpPr>
            <a:spLocks noGrp="1"/>
          </p:cNvSpPr>
          <p:nvPr>
            <p:ph type="body" idx="1"/>
          </p:nvPr>
        </p:nvSpPr>
        <p:spPr bwMode="auto">
          <a:xfrm>
            <a:off x="609600" y="908050"/>
            <a:ext cx="10972800" cy="4537075"/>
          </a:xfrm>
          <a:prstGeom prst="rect">
            <a:avLst/>
          </a:prstGeom>
          <a:noFill/>
          <a:ln w="9525">
            <a:noFill/>
            <a:miter lim="800000"/>
          </a:ln>
        </p:spPr>
        <p:txBody>
          <a:bodyPr vert="horz" wrap="square" lIns="91440" tIns="45720" rIns="91440" bIns="45720" numCol="1" anchor="t" anchorCtr="0" compatLnSpc="1"/>
          <a:lstStyle/>
          <a:p>
            <a:pPr lvl="0"/>
            <a:r>
              <a:rPr lang="en-US" altLang="ro-RO" smtClean="0"/>
              <a:t>Click to edit Master text styles</a:t>
            </a:r>
            <a:endParaRPr lang="en-US" altLang="ro-RO" smtClean="0"/>
          </a:p>
          <a:p>
            <a:pPr lvl="1"/>
            <a:r>
              <a:rPr lang="en-US" altLang="ro-RO" smtClean="0"/>
              <a:t>Second level</a:t>
            </a:r>
            <a:endParaRPr lang="en-US" altLang="ro-RO" smtClean="0"/>
          </a:p>
          <a:p>
            <a:pPr lvl="2"/>
            <a:r>
              <a:rPr lang="en-US" altLang="ro-RO" smtClean="0"/>
              <a:t>Third level</a:t>
            </a:r>
            <a:endParaRPr lang="en-US" altLang="ro-RO" smtClean="0"/>
          </a:p>
          <a:p>
            <a:pPr lvl="3"/>
            <a:r>
              <a:rPr lang="en-US" altLang="ro-RO" smtClean="0"/>
              <a:t>Fourth level</a:t>
            </a:r>
            <a:endParaRPr lang="en-US" altLang="ro-RO" smtClean="0"/>
          </a:p>
          <a:p>
            <a:pPr lvl="4"/>
            <a:r>
              <a:rPr lang="en-US" altLang="ro-RO" smtClean="0"/>
              <a:t>Fifth level</a:t>
            </a:r>
            <a:endParaRPr lang="en-US" altLang="ro-RO"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algn="r" rtl="0" eaLnBrk="0" fontAlgn="base" hangingPunct="0">
        <a:spcBef>
          <a:spcPct val="0"/>
        </a:spcBef>
        <a:spcAft>
          <a:spcPct val="0"/>
        </a:spcAft>
        <a:defRPr sz="2000">
          <a:solidFill>
            <a:schemeClr val="bg1"/>
          </a:solidFill>
          <a:latin typeface="+mj-lt"/>
          <a:ea typeface="+mj-ea"/>
          <a:cs typeface="+mj-cs"/>
        </a:defRPr>
      </a:lvl1pPr>
      <a:lvl2pPr algn="r" rtl="0" eaLnBrk="0" fontAlgn="base" hangingPunct="0">
        <a:spcBef>
          <a:spcPct val="0"/>
        </a:spcBef>
        <a:spcAft>
          <a:spcPct val="0"/>
        </a:spcAft>
        <a:defRPr sz="2000">
          <a:solidFill>
            <a:schemeClr val="bg1"/>
          </a:solidFill>
          <a:latin typeface="Arial" panose="020B0604020202020204" pitchFamily="34" charset="0"/>
        </a:defRPr>
      </a:lvl2pPr>
      <a:lvl3pPr algn="r" rtl="0" eaLnBrk="0" fontAlgn="base" hangingPunct="0">
        <a:spcBef>
          <a:spcPct val="0"/>
        </a:spcBef>
        <a:spcAft>
          <a:spcPct val="0"/>
        </a:spcAft>
        <a:defRPr sz="2000">
          <a:solidFill>
            <a:schemeClr val="bg1"/>
          </a:solidFill>
          <a:latin typeface="Arial" panose="020B0604020202020204" pitchFamily="34" charset="0"/>
        </a:defRPr>
      </a:lvl3pPr>
      <a:lvl4pPr algn="r" rtl="0" eaLnBrk="0" fontAlgn="base" hangingPunct="0">
        <a:spcBef>
          <a:spcPct val="0"/>
        </a:spcBef>
        <a:spcAft>
          <a:spcPct val="0"/>
        </a:spcAft>
        <a:defRPr sz="2000">
          <a:solidFill>
            <a:schemeClr val="bg1"/>
          </a:solidFill>
          <a:latin typeface="Arial" panose="020B0604020202020204" pitchFamily="34" charset="0"/>
        </a:defRPr>
      </a:lvl4pPr>
      <a:lvl5pPr algn="r" rtl="0" eaLnBrk="0" fontAlgn="base" hangingPunct="0">
        <a:spcBef>
          <a:spcPct val="0"/>
        </a:spcBef>
        <a:spcAft>
          <a:spcPct val="0"/>
        </a:spcAft>
        <a:defRPr sz="2000">
          <a:solidFill>
            <a:schemeClr val="bg1"/>
          </a:solidFill>
          <a:latin typeface="Arial" panose="020B0604020202020204" pitchFamily="34" charset="0"/>
        </a:defRPr>
      </a:lvl5pPr>
      <a:lvl6pPr marL="457200" algn="r" rtl="0" fontAlgn="base">
        <a:spcBef>
          <a:spcPct val="0"/>
        </a:spcBef>
        <a:spcAft>
          <a:spcPct val="0"/>
        </a:spcAft>
        <a:defRPr sz="2000">
          <a:solidFill>
            <a:schemeClr val="bg1"/>
          </a:solidFill>
          <a:latin typeface="Arial" panose="020B0604020202020204" pitchFamily="34" charset="0"/>
        </a:defRPr>
      </a:lvl6pPr>
      <a:lvl7pPr marL="914400" algn="r" rtl="0" fontAlgn="base">
        <a:spcBef>
          <a:spcPct val="0"/>
        </a:spcBef>
        <a:spcAft>
          <a:spcPct val="0"/>
        </a:spcAft>
        <a:defRPr sz="2000">
          <a:solidFill>
            <a:schemeClr val="bg1"/>
          </a:solidFill>
          <a:latin typeface="Arial" panose="020B0604020202020204" pitchFamily="34" charset="0"/>
        </a:defRPr>
      </a:lvl7pPr>
      <a:lvl8pPr marL="1371600" algn="r" rtl="0" fontAlgn="base">
        <a:spcBef>
          <a:spcPct val="0"/>
        </a:spcBef>
        <a:spcAft>
          <a:spcPct val="0"/>
        </a:spcAft>
        <a:defRPr sz="2000">
          <a:solidFill>
            <a:schemeClr val="bg1"/>
          </a:solidFill>
          <a:latin typeface="Arial" panose="020B0604020202020204" pitchFamily="34" charset="0"/>
        </a:defRPr>
      </a:lvl8pPr>
      <a:lvl9pPr marL="1828800" algn="r" rtl="0" fontAlgn="base">
        <a:spcBef>
          <a:spcPct val="0"/>
        </a:spcBef>
        <a:spcAft>
          <a:spcPct val="0"/>
        </a:spcAft>
        <a:defRPr sz="2000">
          <a:solidFill>
            <a:schemeClr val="bg1"/>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18.xml"/><Relationship Id="rId2" Type="http://schemas.openxmlformats.org/officeDocument/2006/relationships/image" Target="../media/image6.emf"/><Relationship Id="rId1" Type="http://schemas.openxmlformats.org/officeDocument/2006/relationships/image" Target="../media/image3.emf"/></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9.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24.xml.rels><?xml version="1.0" encoding="UTF-8" standalone="yes"?>
<Relationships xmlns="http://schemas.openxmlformats.org/package/2006/relationships"><Relationship Id="rId5" Type="http://schemas.openxmlformats.org/officeDocument/2006/relationships/notesSlide" Target="../notesSlides/notesSlide24.xml"/><Relationship Id="rId4" Type="http://schemas.openxmlformats.org/officeDocument/2006/relationships/slideLayout" Target="../slideLayouts/slideLayout18.xml"/><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image" Target="../media/image3.emf"/></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18.xml"/><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image" Target="../media/image3.emf"/></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18.xml"/><Relationship Id="rId2" Type="http://schemas.openxmlformats.org/officeDocument/2006/relationships/image" Target="../media/image4.png"/><Relationship Id="rId1"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type="body" idx="4294967295"/>
          </p:nvPr>
        </p:nvSpPr>
        <p:spPr>
          <a:xfrm>
            <a:off x="776605" y="495935"/>
            <a:ext cx="10387965" cy="5603240"/>
          </a:xfrm>
        </p:spPr>
        <p:txBody>
          <a:bodyPr/>
          <a:lstStyle/>
          <a:p>
            <a:pPr marL="0" indent="0" algn="ctr" eaLnBrk="1" latinLnBrk="0" hangingPunct="1">
              <a:spcBef>
                <a:spcPts val="0"/>
              </a:spcBef>
              <a:buFont typeface="Wingdings" panose="05000000000000000000" charset="0"/>
              <a:buNone/>
              <a:defRPr/>
            </a:pP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ctr" eaLnBrk="1" latinLnBrk="0" hangingPunct="1">
              <a:spcBef>
                <a:spcPts val="0"/>
              </a:spcBef>
              <a:buFont typeface="Wingdings" panose="05000000000000000000" charset="0"/>
              <a:buNone/>
              <a:defRPr/>
            </a:pPr>
            <a:r>
              <a:rPr lang="en-US" altLang="ro-RO" sz="4400" b="1" dirty="0">
                <a:solidFill>
                  <a:schemeClr val="accent1"/>
                </a:solidFill>
                <a:effectLst>
                  <a:outerShdw blurRad="38100" dist="25400" dir="5400000" algn="ctr" rotWithShape="0">
                    <a:srgbClr val="6E747A">
                      <a:alpha val="43000"/>
                    </a:srgbClr>
                  </a:outerShdw>
                </a:effectLst>
                <a:sym typeface="+mn-ea"/>
              </a:rPr>
              <a:t> </a:t>
            </a:r>
            <a:r>
              <a:rPr lang="en-US" altLang="ro-RO" sz="5400" b="1" dirty="0">
                <a:solidFill>
                  <a:schemeClr val="accent1"/>
                </a:solidFill>
                <a:effectLst>
                  <a:outerShdw blurRad="38100" dist="25400" dir="5400000" algn="ctr" rotWithShape="0">
                    <a:srgbClr val="6E747A">
                      <a:alpha val="43000"/>
                    </a:srgbClr>
                  </a:outerShdw>
                </a:effectLst>
                <a:sym typeface="+mn-ea"/>
              </a:rPr>
              <a:t>AJFP Satu Mare </a:t>
            </a:r>
            <a:endParaRPr lang="en-US" altLang="ro-RO" sz="4400" b="1" dirty="0">
              <a:solidFill>
                <a:schemeClr val="accent1"/>
              </a:solidFill>
              <a:effectLst>
                <a:outerShdw blurRad="38100" dist="25400" dir="5400000" algn="ctr" rotWithShape="0">
                  <a:srgbClr val="6E747A">
                    <a:alpha val="43000"/>
                  </a:srgbClr>
                </a:outerShdw>
              </a:effectLst>
              <a:sym typeface="+mn-ea"/>
            </a:endParaRPr>
          </a:p>
          <a:p>
            <a:pPr marL="0" indent="0" algn="ctr" eaLnBrk="1" latinLnBrk="0" hangingPunct="1">
              <a:spcBef>
                <a:spcPts val="0"/>
              </a:spcBef>
              <a:buFont typeface="Wingdings" panose="05000000000000000000" charset="0"/>
              <a:buNone/>
              <a:defRPr/>
            </a:pPr>
            <a:r>
              <a:rPr lang="en-US" altLang="ro-RO" sz="3600" b="1" dirty="0">
                <a:solidFill>
                  <a:schemeClr val="accent1"/>
                </a:solidFill>
                <a:effectLst>
                  <a:outerShdw blurRad="38100" dist="25400" dir="5400000" algn="ctr" rotWithShape="0">
                    <a:srgbClr val="6E747A">
                      <a:alpha val="43000"/>
                    </a:srgbClr>
                  </a:outerShdw>
                </a:effectLst>
                <a:sym typeface="+mn-ea"/>
              </a:rPr>
              <a:t> </a:t>
            </a:r>
            <a:r>
              <a:rPr lang="en-US" altLang="ro-RO" b="1" dirty="0">
                <a:solidFill>
                  <a:schemeClr val="accent1"/>
                </a:solidFill>
                <a:effectLst>
                  <a:outerShdw blurRad="38100" dist="25400" dir="5400000" algn="ctr" rotWithShape="0">
                    <a:srgbClr val="6E747A">
                      <a:alpha val="43000"/>
                    </a:srgbClr>
                  </a:outerShdw>
                </a:effectLst>
                <a:sym typeface="+mn-ea"/>
              </a:rPr>
              <a:t>Sinteza activit</a:t>
            </a:r>
            <a:r>
              <a:rPr lang="ro-RO" altLang="en-US" b="1" dirty="0">
                <a:solidFill>
                  <a:schemeClr val="accent1"/>
                </a:solidFill>
                <a:effectLst>
                  <a:outerShdw blurRad="38100" dist="25400" dir="5400000" algn="ctr" rotWithShape="0">
                    <a:srgbClr val="6E747A">
                      <a:alpha val="43000"/>
                    </a:srgbClr>
                  </a:outerShdw>
                </a:effectLst>
                <a:sym typeface="+mn-ea"/>
              </a:rPr>
              <a:t>ăț</a:t>
            </a:r>
            <a:r>
              <a:rPr lang="en-US" altLang="ro-RO" b="1" dirty="0">
                <a:solidFill>
                  <a:schemeClr val="accent1"/>
                </a:solidFill>
                <a:effectLst>
                  <a:outerShdw blurRad="38100" dist="25400" dir="5400000" algn="ctr" rotWithShape="0">
                    <a:srgbClr val="6E747A">
                      <a:alpha val="43000"/>
                    </a:srgbClr>
                  </a:outerShdw>
                </a:effectLst>
                <a:sym typeface="+mn-ea"/>
              </a:rPr>
              <a:t>ii </a:t>
            </a:r>
            <a:r>
              <a:rPr lang="ro-RO" altLang="en-US" b="1" dirty="0">
                <a:solidFill>
                  <a:schemeClr val="accent1"/>
                </a:solidFill>
                <a:effectLst>
                  <a:outerShdw blurRad="38100" dist="25400" dir="5400000" algn="ctr" rotWithShape="0">
                    <a:srgbClr val="6E747A">
                      <a:alpha val="43000"/>
                    </a:srgbClr>
                  </a:outerShdw>
                </a:effectLst>
                <a:sym typeface="+mn-ea"/>
              </a:rPr>
              <a:t>pe anul 2021 </a:t>
            </a:r>
            <a:endParaRPr lang="ro-RO" altLang="en-US" b="1" dirty="0">
              <a:solidFill>
                <a:schemeClr val="accent1"/>
              </a:solidFill>
              <a:effectLst>
                <a:outerShdw blurRad="38100" dist="25400" dir="5400000" algn="ctr" rotWithShape="0">
                  <a:srgbClr val="6E747A">
                    <a:alpha val="43000"/>
                  </a:srgbClr>
                </a:outerShdw>
              </a:effectLst>
              <a:sym typeface="+mn-ea"/>
            </a:endParaRPr>
          </a:p>
          <a:p>
            <a:pPr marL="0" indent="0" algn="ctr" eaLnBrk="1" latinLnBrk="0" hangingPunct="1">
              <a:spcBef>
                <a:spcPts val="0"/>
              </a:spcBef>
              <a:buFont typeface="Wingdings" panose="05000000000000000000" charset="0"/>
              <a:buNone/>
              <a:defRPr/>
            </a:pPr>
            <a:r>
              <a:rPr lang="ro-RO" altLang="en-US" b="1" dirty="0">
                <a:solidFill>
                  <a:schemeClr val="accent1"/>
                </a:solidFill>
                <a:effectLst>
                  <a:outerShdw blurRad="38100" dist="25400" dir="5400000" algn="ctr" rotWithShape="0">
                    <a:srgbClr val="6E747A">
                      <a:alpha val="43000"/>
                    </a:srgbClr>
                  </a:outerShdw>
                </a:effectLst>
                <a:sym typeface="+mn-ea"/>
              </a:rPr>
              <a:t>și prioritățile anului 2022</a:t>
            </a:r>
            <a:endParaRPr b="1" dirty="0">
              <a:solidFill>
                <a:schemeClr val="accent1"/>
              </a:solidFill>
              <a:effectLst>
                <a:outerShdw blurRad="38100" dist="25400" dir="5400000" algn="ctr" rotWithShape="0">
                  <a:srgbClr val="6E747A">
                    <a:alpha val="43000"/>
                  </a:srgbClr>
                </a:outerShdw>
              </a:effectLst>
            </a:endParaRPr>
          </a:p>
          <a:p>
            <a:pPr marL="0" indent="0" algn="ctr" eaLnBrk="1" latinLnBrk="0" hangingPunct="1">
              <a:spcBef>
                <a:spcPts val="0"/>
              </a:spcBef>
              <a:buFont typeface="Wingdings" panose="05000000000000000000" charset="0"/>
              <a:buNone/>
              <a:defRPr/>
            </a:pPr>
            <a:endParaRPr sz="2400" b="1" dirty="0">
              <a:solidFill>
                <a:schemeClr val="accent1"/>
              </a:solidFill>
              <a:effectLst>
                <a:outerShdw blurRad="38100" dist="25400" dir="5400000" algn="ctr" rotWithShape="0">
                  <a:srgbClr val="6E747A">
                    <a:alpha val="43000"/>
                  </a:srgbClr>
                </a:outerShdw>
              </a:effectLst>
            </a:endParaRPr>
          </a:p>
          <a:p>
            <a:pPr marL="0" indent="0" algn="l" eaLnBrk="1" latinLnBrk="0" hangingPunct="1">
              <a:spcBef>
                <a:spcPts val="0"/>
              </a:spcBef>
              <a:buFont typeface="Wingdings" panose="05000000000000000000" charset="0"/>
              <a:buNone/>
              <a:defRPr/>
            </a:pPr>
            <a:r>
              <a:rPr sz="2000" b="1" dirty="0">
                <a:solidFill>
                  <a:srgbClr val="FF0000"/>
                </a:solidFill>
                <a:effectLst>
                  <a:outerShdw blurRad="38100" dist="25400" dir="5400000" algn="ctr" rotWithShape="0">
                    <a:srgbClr val="6E747A">
                      <a:alpha val="43000"/>
                    </a:srgbClr>
                  </a:outerShdw>
                </a:effectLst>
              </a:rPr>
              <a:t>Structura organizatorică la data de 31.12.2021</a:t>
            </a:r>
            <a:endParaRPr sz="2000" b="1" dirty="0">
              <a:solidFill>
                <a:srgbClr val="FF0000"/>
              </a:solidFill>
              <a:effectLst>
                <a:outerShdw blurRad="38100" dist="25400" dir="5400000" algn="ctr" rotWithShape="0">
                  <a:srgbClr val="6E747A">
                    <a:alpha val="43000"/>
                  </a:srgbClr>
                </a:outerShdw>
              </a:effectLst>
            </a:endParaRPr>
          </a:p>
          <a:p>
            <a:pPr marL="0" indent="0" algn="ctr" eaLnBrk="1" latinLnBrk="0" hangingPunct="1">
              <a:spcBef>
                <a:spcPts val="0"/>
              </a:spcBef>
              <a:buFont typeface="Wingdings" panose="05000000000000000000" charset="0"/>
              <a:buNone/>
              <a:defRPr/>
            </a:pPr>
            <a:endParaRPr sz="2400" b="1" dirty="0">
              <a:solidFill>
                <a:schemeClr val="accent1"/>
              </a:solidFill>
              <a:effectLst>
                <a:outerShdw blurRad="38100" dist="25400" dir="5400000" algn="ctr" rotWithShape="0">
                  <a:srgbClr val="6E747A">
                    <a:alpha val="43000"/>
                  </a:srgbClr>
                </a:outerShdw>
              </a:effectLst>
            </a:endParaRPr>
          </a:p>
          <a:p>
            <a:pPr marL="0" indent="0" algn="just"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rPr>
              <a:t>	Structura organizatorică a </a:t>
            </a:r>
            <a:r>
              <a:rPr lang="en-US" sz="1400" b="1" dirty="0">
                <a:solidFill>
                  <a:schemeClr val="accent1"/>
                </a:solidFill>
                <a:effectLst>
                  <a:outerShdw blurRad="38100" dist="25400" dir="5400000" algn="ctr" rotWithShape="0">
                    <a:srgbClr val="6E747A">
                      <a:alpha val="43000"/>
                    </a:srgbClr>
                  </a:outerShdw>
                </a:effectLst>
              </a:rPr>
              <a:t>D</a:t>
            </a:r>
            <a:r>
              <a:rPr sz="1400" b="1" dirty="0">
                <a:solidFill>
                  <a:schemeClr val="accent1"/>
                </a:solidFill>
                <a:effectLst>
                  <a:outerShdw blurRad="38100" dist="25400" dir="5400000" algn="ctr" rotWithShape="0">
                    <a:srgbClr val="6E747A">
                      <a:alpha val="43000"/>
                    </a:srgbClr>
                  </a:outerShdw>
                </a:effectLst>
              </a:rPr>
              <a:t>irecțiilor </a:t>
            </a:r>
            <a:r>
              <a:rPr lang="en-US" sz="1400" b="1" dirty="0">
                <a:solidFill>
                  <a:schemeClr val="accent1"/>
                </a:solidFill>
                <a:effectLst>
                  <a:outerShdw blurRad="38100" dist="25400" dir="5400000" algn="ctr" rotWithShape="0">
                    <a:srgbClr val="6E747A">
                      <a:alpha val="43000"/>
                    </a:srgbClr>
                  </a:outerShdw>
                </a:effectLst>
              </a:rPr>
              <a:t>G</a:t>
            </a:r>
            <a:r>
              <a:rPr sz="1400" b="1" dirty="0">
                <a:solidFill>
                  <a:schemeClr val="accent1"/>
                </a:solidFill>
                <a:effectLst>
                  <a:outerShdw blurRad="38100" dist="25400" dir="5400000" algn="ctr" rotWithShape="0">
                    <a:srgbClr val="6E747A">
                      <a:alpha val="43000"/>
                    </a:srgbClr>
                  </a:outerShdw>
                </a:effectLst>
              </a:rPr>
              <a:t>enerale </a:t>
            </a:r>
            <a:r>
              <a:rPr lang="en-US" sz="1400" b="1" dirty="0">
                <a:solidFill>
                  <a:schemeClr val="accent1"/>
                </a:solidFill>
                <a:effectLst>
                  <a:outerShdw blurRad="38100" dist="25400" dir="5400000" algn="ctr" rotWithShape="0">
                    <a:srgbClr val="6E747A">
                      <a:alpha val="43000"/>
                    </a:srgbClr>
                  </a:outerShdw>
                </a:effectLst>
              </a:rPr>
              <a:t>R</a:t>
            </a:r>
            <a:r>
              <a:rPr sz="1400" b="1" dirty="0">
                <a:solidFill>
                  <a:schemeClr val="accent1"/>
                </a:solidFill>
                <a:effectLst>
                  <a:outerShdw blurRad="38100" dist="25400" dir="5400000" algn="ctr" rotWithShape="0">
                    <a:srgbClr val="6E747A">
                      <a:alpha val="43000"/>
                    </a:srgbClr>
                  </a:outerShdw>
                </a:effectLst>
              </a:rPr>
              <a:t>egionale ale </a:t>
            </a:r>
            <a:r>
              <a:rPr lang="en-US" sz="1400" b="1" dirty="0">
                <a:solidFill>
                  <a:schemeClr val="accent1"/>
                </a:solidFill>
                <a:effectLst>
                  <a:outerShdw blurRad="38100" dist="25400" dir="5400000" algn="ctr" rotWithShape="0">
                    <a:srgbClr val="6E747A">
                      <a:alpha val="43000"/>
                    </a:srgbClr>
                  </a:outerShdw>
                </a:effectLst>
              </a:rPr>
              <a:t>F</a:t>
            </a:r>
            <a:r>
              <a:rPr sz="1400" b="1" dirty="0">
                <a:solidFill>
                  <a:schemeClr val="accent1"/>
                </a:solidFill>
                <a:effectLst>
                  <a:outerShdw blurRad="38100" dist="25400" dir="5400000" algn="ctr" rotWithShape="0">
                    <a:srgbClr val="6E747A">
                      <a:alpha val="43000"/>
                    </a:srgbClr>
                  </a:outerShdw>
                </a:effectLst>
              </a:rPr>
              <a:t>inanțelor </a:t>
            </a:r>
            <a:r>
              <a:rPr lang="en-US" sz="1400" b="1" dirty="0">
                <a:solidFill>
                  <a:schemeClr val="accent1"/>
                </a:solidFill>
                <a:effectLst>
                  <a:outerShdw blurRad="38100" dist="25400" dir="5400000" algn="ctr" rotWithShape="0">
                    <a:srgbClr val="6E747A">
                      <a:alpha val="43000"/>
                    </a:srgbClr>
                  </a:outerShdw>
                </a:effectLst>
              </a:rPr>
              <a:t>P</a:t>
            </a:r>
            <a:r>
              <a:rPr sz="1400" b="1" dirty="0">
                <a:solidFill>
                  <a:schemeClr val="accent1"/>
                </a:solidFill>
                <a:effectLst>
                  <a:outerShdw blurRad="38100" dist="25400" dir="5400000" algn="ctr" rotWithShape="0">
                    <a:srgbClr val="6E747A">
                      <a:alpha val="43000"/>
                    </a:srgbClr>
                  </a:outerShdw>
                </a:effectLst>
              </a:rPr>
              <a:t>ublice si a structurilor din cadrul acestora, respectiv a administrațiilor județene ale finanțelor publice, a serviciilor fiscale municipale si orășenesti au fost aprobate în temeiul dispozițiilor din Hotărârea Guvernului nr.520/2013 </a:t>
            </a:r>
            <a:r>
              <a:rPr sz="1400" dirty="0">
                <a:solidFill>
                  <a:schemeClr val="accent1"/>
                </a:solidFill>
                <a:effectLst>
                  <a:outerShdw blurRad="38100" dist="25400" dir="5400000" algn="ctr" rotWithShape="0">
                    <a:srgbClr val="6E747A">
                      <a:alpha val="43000"/>
                    </a:srgbClr>
                  </a:outerShdw>
                </a:effectLst>
              </a:rPr>
              <a:t>privind organizarea si funcționarea Agenției Naționale de Administrare Fiscală, cu modificarile si completarile ulterioare,</a:t>
            </a:r>
            <a:r>
              <a:rPr sz="1400" b="1" dirty="0">
                <a:solidFill>
                  <a:schemeClr val="accent1"/>
                </a:solidFill>
                <a:effectLst>
                  <a:outerShdw blurRad="38100" dist="25400" dir="5400000" algn="ctr" rotWithShape="0">
                    <a:srgbClr val="6E747A">
                      <a:alpha val="43000"/>
                    </a:srgbClr>
                  </a:outerShdw>
                </a:effectLst>
              </a:rPr>
              <a:t> începând cu data de 01 august 2013, prin Ordinul </a:t>
            </a:r>
            <a:r>
              <a:rPr lang="en-US" sz="1400" b="1" dirty="0">
                <a:solidFill>
                  <a:schemeClr val="accent1"/>
                </a:solidFill>
                <a:effectLst>
                  <a:outerShdw blurRad="38100" dist="25400" dir="5400000" algn="ctr" rotWithShape="0">
                    <a:srgbClr val="6E747A">
                      <a:alpha val="43000"/>
                    </a:srgbClr>
                  </a:outerShdw>
                </a:effectLst>
              </a:rPr>
              <a:t>Pre</a:t>
            </a:r>
            <a:r>
              <a:rPr lang="ro-RO" sz="1400" b="1" dirty="0">
                <a:solidFill>
                  <a:schemeClr val="accent1"/>
                </a:solidFill>
                <a:effectLst>
                  <a:outerShdw blurRad="38100" dist="25400" dir="5400000" algn="ctr" rotWithShape="0">
                    <a:srgbClr val="6E747A">
                      <a:alpha val="43000"/>
                    </a:srgbClr>
                  </a:outerShdw>
                </a:effectLst>
              </a:rPr>
              <a:t>ședintelui </a:t>
            </a:r>
            <a:r>
              <a:rPr sz="1400" b="1" dirty="0">
                <a:solidFill>
                  <a:schemeClr val="accent1"/>
                </a:solidFill>
                <a:effectLst>
                  <a:outerShdw blurRad="38100" dist="25400" dir="5400000" algn="ctr" rotWithShape="0">
                    <a:srgbClr val="6E747A">
                      <a:alpha val="43000"/>
                    </a:srgbClr>
                  </a:outerShdw>
                </a:effectLst>
              </a:rPr>
              <a:t>A.N.A.F. nr.1104/2013, precum și prin următoarele acte normative:</a:t>
            </a:r>
            <a:endParaRPr sz="1400" b="1" dirty="0">
              <a:solidFill>
                <a:schemeClr val="accent1"/>
              </a:solidFill>
              <a:effectLst>
                <a:outerShdw blurRad="38100" dist="25400" dir="5400000" algn="ctr" rotWithShape="0">
                  <a:srgbClr val="6E747A">
                    <a:alpha val="43000"/>
                  </a:srgbClr>
                </a:outerShdw>
              </a:effectLst>
            </a:endParaRPr>
          </a:p>
          <a:p>
            <a:pPr algn="just" eaLnBrk="1" latinLnBrk="0" hangingPunct="1">
              <a:spcBef>
                <a:spcPts val="0"/>
              </a:spcBef>
              <a:buFont typeface="Wingdings" panose="05000000000000000000" charset="0"/>
              <a:buChar char="ü"/>
              <a:defRPr/>
            </a:pPr>
            <a:r>
              <a:rPr sz="1400" b="1" dirty="0">
                <a:solidFill>
                  <a:schemeClr val="accent1"/>
                </a:solidFill>
                <a:effectLst>
                  <a:outerShdw blurRad="38100" dist="25400" dir="5400000" algn="ctr" rotWithShape="0">
                    <a:srgbClr val="6E747A">
                      <a:alpha val="43000"/>
                    </a:srgbClr>
                  </a:outerShdw>
                </a:effectLst>
              </a:rPr>
              <a:t>O</a:t>
            </a:r>
            <a:r>
              <a:rPr lang="en-US" sz="1400" b="1" dirty="0">
                <a:solidFill>
                  <a:schemeClr val="accent1"/>
                </a:solidFill>
                <a:effectLst>
                  <a:outerShdw blurRad="38100" dist="25400" dir="5400000" algn="ctr" rotWithShape="0">
                    <a:srgbClr val="6E747A">
                      <a:alpha val="43000"/>
                    </a:srgbClr>
                  </a:outerShdw>
                </a:effectLst>
              </a:rPr>
              <a:t>pANAF</a:t>
            </a:r>
            <a:r>
              <a:rPr sz="1400" b="1" dirty="0">
                <a:solidFill>
                  <a:schemeClr val="accent1"/>
                </a:solidFill>
                <a:effectLst>
                  <a:outerShdw blurRad="38100" dist="25400" dir="5400000" algn="ctr" rotWithShape="0">
                    <a:srgbClr val="6E747A">
                      <a:alpha val="43000"/>
                    </a:srgbClr>
                  </a:outerShdw>
                </a:effectLst>
              </a:rPr>
              <a:t> nr.3126/2018  privind repartizarea numarului total de posturi pentru aparatul propriu al ANAF si pentru fiecare dintre unitatile subordonate , cu modificarile ulterioare.</a:t>
            </a:r>
            <a:endParaRPr sz="1400" b="1" dirty="0">
              <a:solidFill>
                <a:schemeClr val="accent1"/>
              </a:solidFill>
              <a:effectLst>
                <a:outerShdw blurRad="38100" dist="25400" dir="5400000" algn="ctr" rotWithShape="0">
                  <a:srgbClr val="6E747A">
                    <a:alpha val="43000"/>
                  </a:srgbClr>
                </a:outerShdw>
              </a:effectLst>
            </a:endParaRPr>
          </a:p>
          <a:p>
            <a:pPr algn="just" eaLnBrk="1" latinLnBrk="0" hangingPunct="1">
              <a:spcBef>
                <a:spcPts val="0"/>
              </a:spcBef>
              <a:buFont typeface="Wingdings" panose="05000000000000000000" charset="0"/>
              <a:buChar char="ü"/>
              <a:defRPr/>
            </a:pPr>
            <a:r>
              <a:rPr sz="1400" b="1" dirty="0">
                <a:solidFill>
                  <a:schemeClr val="accent1"/>
                </a:solidFill>
                <a:effectLst>
                  <a:outerShdw blurRad="38100" dist="25400" dir="5400000" algn="ctr" rotWithShape="0">
                    <a:srgbClr val="6E747A">
                      <a:alpha val="43000"/>
                    </a:srgbClr>
                  </a:outerShdw>
                </a:effectLst>
              </a:rPr>
              <a:t>O</a:t>
            </a:r>
            <a:r>
              <a:rPr lang="en-US" sz="1400" b="1" dirty="0">
                <a:solidFill>
                  <a:schemeClr val="accent1"/>
                </a:solidFill>
                <a:effectLst>
                  <a:outerShdw blurRad="38100" dist="25400" dir="5400000" algn="ctr" rotWithShape="0">
                    <a:srgbClr val="6E747A">
                      <a:alpha val="43000"/>
                    </a:srgbClr>
                  </a:outerShdw>
                </a:effectLst>
              </a:rPr>
              <a:t>pANAF </a:t>
            </a:r>
            <a:r>
              <a:rPr sz="1400" b="1" dirty="0">
                <a:solidFill>
                  <a:schemeClr val="accent1"/>
                </a:solidFill>
                <a:effectLst>
                  <a:outerShdw blurRad="38100" dist="25400" dir="5400000" algn="ctr" rotWithShape="0">
                    <a:srgbClr val="6E747A">
                      <a:alpha val="43000"/>
                    </a:srgbClr>
                  </a:outerShdw>
                </a:effectLst>
              </a:rPr>
              <a:t>nr.3127/2018 privind aprobarea structurii organizatorice a directiilor generale regionale ale finantelor publice , cu modificarile si completarile ulterioare.</a:t>
            </a:r>
            <a:endParaRPr sz="1400" b="1" dirty="0">
              <a:solidFill>
                <a:schemeClr val="accent1"/>
              </a:solidFill>
              <a:effectLst>
                <a:outerShdw blurRad="38100" dist="25400" dir="5400000" algn="ctr" rotWithShape="0">
                  <a:srgbClr val="6E747A">
                    <a:alpha val="43000"/>
                  </a:srgbClr>
                </a:outerShdw>
              </a:effectLst>
            </a:endParaRPr>
          </a:p>
          <a:p>
            <a:pPr algn="just" eaLnBrk="1" latinLnBrk="0" hangingPunct="1">
              <a:spcBef>
                <a:spcPts val="0"/>
              </a:spcBef>
              <a:buFont typeface="Wingdings" panose="05000000000000000000" charset="0"/>
              <a:buChar char="ü"/>
              <a:defRPr/>
            </a:pPr>
            <a:r>
              <a:rPr sz="1400" b="1" dirty="0">
                <a:solidFill>
                  <a:schemeClr val="accent1"/>
                </a:solidFill>
                <a:effectLst>
                  <a:outerShdw blurRad="38100" dist="25400" dir="5400000" algn="ctr" rotWithShape="0">
                    <a:srgbClr val="6E747A">
                      <a:alpha val="43000"/>
                    </a:srgbClr>
                  </a:outerShdw>
                </a:effectLst>
              </a:rPr>
              <a:t>O</a:t>
            </a:r>
            <a:r>
              <a:rPr lang="en-US" sz="1400" b="1" dirty="0">
                <a:solidFill>
                  <a:schemeClr val="accent1"/>
                </a:solidFill>
                <a:effectLst>
                  <a:outerShdw blurRad="38100" dist="25400" dir="5400000" algn="ctr" rotWithShape="0">
                    <a:srgbClr val="6E747A">
                      <a:alpha val="43000"/>
                    </a:srgbClr>
                  </a:outerShdw>
                </a:effectLst>
              </a:rPr>
              <a:t>pANAF</a:t>
            </a:r>
            <a:r>
              <a:rPr sz="1400" b="1" dirty="0">
                <a:solidFill>
                  <a:schemeClr val="accent1"/>
                </a:solidFill>
                <a:effectLst>
                  <a:outerShdw blurRad="38100" dist="25400" dir="5400000" algn="ctr" rotWithShape="0">
                    <a:srgbClr val="6E747A">
                      <a:alpha val="43000"/>
                    </a:srgbClr>
                  </a:outerShdw>
                </a:effectLst>
              </a:rPr>
              <a:t> nr.2884/02.07.2020 privind aprobarea modificarii statului de functii al Directiei Generale Regiona</a:t>
            </a:r>
            <a:r>
              <a:rPr lang="en-US" sz="1400" b="1" dirty="0">
                <a:solidFill>
                  <a:schemeClr val="accent1"/>
                </a:solidFill>
                <a:effectLst>
                  <a:outerShdw blurRad="38100" dist="25400" dir="5400000" algn="ctr" rotWithShape="0">
                    <a:srgbClr val="6E747A">
                      <a:alpha val="43000"/>
                    </a:srgbClr>
                  </a:outerShdw>
                </a:effectLst>
              </a:rPr>
              <a:t>l</a:t>
            </a:r>
            <a:r>
              <a:rPr sz="1400" b="1" dirty="0">
                <a:solidFill>
                  <a:schemeClr val="accent1"/>
                </a:solidFill>
                <a:effectLst>
                  <a:outerShdw blurRad="38100" dist="25400" dir="5400000" algn="ctr" rotWithShape="0">
                    <a:srgbClr val="6E747A">
                      <a:alpha val="43000"/>
                    </a:srgbClr>
                  </a:outerShdw>
                </a:effectLst>
              </a:rPr>
              <a:t>e a Finantelor Publice Cluj-Napoca  si structurilor din cadrul acesteia</a:t>
            </a:r>
            <a:r>
              <a:rPr lang="ro-RO" sz="1400" b="1" dirty="0">
                <a:solidFill>
                  <a:schemeClr val="accent1"/>
                </a:solidFill>
                <a:effectLst>
                  <a:outerShdw blurRad="38100" dist="25400" dir="5400000" algn="ctr" rotWithShape="0">
                    <a:srgbClr val="6E747A">
                      <a:alpha val="43000"/>
                    </a:srgbClr>
                  </a:outerShdw>
                </a:effectLst>
              </a:rPr>
              <a:t>.</a:t>
            </a:r>
            <a:endParaRPr lang="ro-RO" sz="1400" b="1" dirty="0">
              <a:solidFill>
                <a:schemeClr val="accent1"/>
              </a:solidFill>
              <a:effectLst>
                <a:outerShdw blurRad="38100" dist="25400" dir="5400000" algn="ctr" rotWithShape="0">
                  <a:srgbClr val="6E747A">
                    <a:alpha val="43000"/>
                  </a:srgbClr>
                </a:outerShdw>
              </a:effectLst>
            </a:endParaRPr>
          </a:p>
        </p:txBody>
      </p:sp>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504190" y="223520"/>
            <a:ext cx="11099165" cy="5875655"/>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eaLnBrk="1" latinLnBrk="0" hangingPunct="1">
              <a:spcBef>
                <a:spcPts val="0"/>
              </a:spcBef>
              <a:buFont typeface="Wingdings" panose="05000000000000000000" charset="0"/>
              <a:buNone/>
              <a:defRPr/>
            </a:pPr>
            <a:r>
              <a:rPr sz="1400" b="1" dirty="0">
                <a:solidFill>
                  <a:srgbClr val="C00000"/>
                </a:solidFill>
                <a:effectLst>
                  <a:outerShdw blurRad="38100" dist="25400" dir="5400000" algn="ctr" rotWithShape="0">
                    <a:srgbClr val="6E747A">
                      <a:alpha val="43000"/>
                    </a:srgbClr>
                  </a:outerShdw>
                </a:effectLst>
                <a:sym typeface="+mn-ea"/>
              </a:rPr>
              <a:t> </a:t>
            </a:r>
            <a:r>
              <a:rPr sz="2000" b="1" dirty="0">
                <a:solidFill>
                  <a:srgbClr val="C00000"/>
                </a:solidFill>
                <a:effectLst>
                  <a:outerShdw blurRad="38100" dist="25400" dir="5400000" algn="ctr" rotWithShape="0">
                    <a:srgbClr val="6E747A">
                      <a:alpha val="43000"/>
                    </a:srgbClr>
                  </a:outerShdw>
                </a:effectLst>
                <a:sym typeface="+mn-ea"/>
              </a:rPr>
              <a:t>Activitatea de asistenţă şi servicii oferite contribuabililor</a:t>
            </a:r>
            <a:endParaRPr sz="20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In scopul asigurarii unor servicii de calitate c</a:t>
            </a:r>
            <a:r>
              <a:rPr lang="ro-RO" sz="1400" b="1" dirty="0">
                <a:solidFill>
                  <a:schemeClr val="accent1"/>
                </a:solidFill>
                <a:effectLst>
                  <a:outerShdw blurRad="38100" dist="25400" dir="5400000" algn="ctr" rotWithShape="0">
                    <a:srgbClr val="6E747A">
                      <a:alpha val="43000"/>
                    </a:srgbClr>
                  </a:outerShdw>
                </a:effectLst>
                <a:sym typeface="+mn-ea"/>
              </a:rPr>
              <a:t>ă</a:t>
            </a:r>
            <a:r>
              <a:rPr sz="1400" b="1" dirty="0">
                <a:solidFill>
                  <a:schemeClr val="accent1"/>
                </a:solidFill>
                <a:effectLst>
                  <a:outerShdw blurRad="38100" dist="25400" dir="5400000" algn="ctr" rotWithShape="0">
                    <a:srgbClr val="6E747A">
                      <a:alpha val="43000"/>
                    </a:srgbClr>
                  </a:outerShdw>
                </a:effectLst>
                <a:sym typeface="+mn-ea"/>
              </a:rPr>
              <a:t>tre contribuabili, al dezvolt</a:t>
            </a:r>
            <a:r>
              <a:rPr lang="ro-RO" sz="1400" b="1" dirty="0">
                <a:solidFill>
                  <a:schemeClr val="accent1"/>
                </a:solidFill>
                <a:effectLst>
                  <a:outerShdw blurRad="38100" dist="25400" dir="5400000" algn="ctr" rotWithShape="0">
                    <a:srgbClr val="6E747A">
                      <a:alpha val="43000"/>
                    </a:srgbClr>
                  </a:outerShdw>
                </a:effectLst>
                <a:sym typeface="+mn-ea"/>
              </a:rPr>
              <a:t>ă</a:t>
            </a:r>
            <a:r>
              <a:rPr sz="1400" b="1" dirty="0">
                <a:solidFill>
                  <a:schemeClr val="accent1"/>
                </a:solidFill>
                <a:effectLst>
                  <a:outerShdw blurRad="38100" dist="25400" dir="5400000" algn="ctr" rotWithShape="0">
                    <a:srgbClr val="6E747A">
                      <a:alpha val="43000"/>
                    </a:srgbClr>
                  </a:outerShdw>
                </a:effectLst>
                <a:sym typeface="+mn-ea"/>
              </a:rPr>
              <a:t>rii unei rela</a:t>
            </a:r>
            <a:r>
              <a:rPr lang="ro-RO" sz="1400" b="1" dirty="0">
                <a:solidFill>
                  <a:schemeClr val="accent1"/>
                </a:solidFill>
                <a:effectLst>
                  <a:outerShdw blurRad="38100" dist="25400" dir="5400000" algn="ctr" rotWithShape="0">
                    <a:srgbClr val="6E747A">
                      <a:alpha val="43000"/>
                    </a:srgbClr>
                  </a:outerShdw>
                </a:effectLst>
                <a:sym typeface="+mn-ea"/>
              </a:rPr>
              <a:t>ț</a:t>
            </a:r>
            <a:r>
              <a:rPr sz="1400" b="1" dirty="0">
                <a:solidFill>
                  <a:schemeClr val="accent1"/>
                </a:solidFill>
                <a:effectLst>
                  <a:outerShdw blurRad="38100" dist="25400" dir="5400000" algn="ctr" rotWithShape="0">
                    <a:srgbClr val="6E747A">
                      <a:alpha val="43000"/>
                    </a:srgbClr>
                  </a:outerShdw>
                </a:effectLst>
                <a:sym typeface="+mn-ea"/>
              </a:rPr>
              <a:t>ii corecte </a:t>
            </a:r>
            <a:r>
              <a:rPr lang="ro-RO" sz="1400" b="1" dirty="0">
                <a:solidFill>
                  <a:schemeClr val="accent1"/>
                </a:solidFill>
                <a:effectLst>
                  <a:outerShdw blurRad="38100" dist="25400" dir="5400000" algn="ctr" rotWithShape="0">
                    <a:srgbClr val="6E747A">
                      <a:alpha val="43000"/>
                    </a:srgbClr>
                  </a:outerShdw>
                </a:effectLst>
                <a:sym typeface="+mn-ea"/>
              </a:rPr>
              <a:t>ș</a:t>
            </a:r>
            <a:r>
              <a:rPr sz="1400" b="1" dirty="0">
                <a:solidFill>
                  <a:schemeClr val="accent1"/>
                </a:solidFill>
                <a:effectLst>
                  <a:outerShdw blurRad="38100" dist="25400" dir="5400000" algn="ctr" rotWithShape="0">
                    <a:srgbClr val="6E747A">
                      <a:alpha val="43000"/>
                    </a:srgbClr>
                  </a:outerShdw>
                </a:effectLst>
                <a:sym typeface="+mn-ea"/>
              </a:rPr>
              <a:t>i constructive cu mediul de afaceri, </a:t>
            </a:r>
            <a:r>
              <a:rPr sz="1400" b="1" dirty="0">
                <a:solidFill>
                  <a:srgbClr val="7030A0"/>
                </a:solidFill>
                <a:effectLst>
                  <a:outerShdw blurRad="38100" dist="25400" dir="5400000" algn="ctr" rotWithShape="0">
                    <a:srgbClr val="6E747A">
                      <a:alpha val="43000"/>
                    </a:srgbClr>
                  </a:outerShdw>
                </a:effectLst>
                <a:sym typeface="+mn-ea"/>
              </a:rPr>
              <a:t>activit</a:t>
            </a:r>
            <a:r>
              <a:rPr lang="ro-RO" sz="1400" b="1" dirty="0">
                <a:solidFill>
                  <a:srgbClr val="7030A0"/>
                </a:solidFill>
                <a:effectLst>
                  <a:outerShdw blurRad="38100" dist="25400" dir="5400000" algn="ctr" rotWithShape="0">
                    <a:srgbClr val="6E747A">
                      <a:alpha val="43000"/>
                    </a:srgbClr>
                  </a:outerShdw>
                </a:effectLst>
                <a:sym typeface="+mn-ea"/>
              </a:rPr>
              <a:t>ăț</a:t>
            </a:r>
            <a:r>
              <a:rPr sz="1400" b="1" dirty="0">
                <a:solidFill>
                  <a:srgbClr val="7030A0"/>
                </a:solidFill>
                <a:effectLst>
                  <a:outerShdw blurRad="38100" dist="25400" dir="5400000" algn="ctr" rotWithShape="0">
                    <a:srgbClr val="6E747A">
                      <a:alpha val="43000"/>
                    </a:srgbClr>
                  </a:outerShdw>
                </a:effectLst>
                <a:sym typeface="+mn-ea"/>
              </a:rPr>
              <a:t>ile</a:t>
            </a:r>
            <a:r>
              <a:rPr sz="1400" b="1" dirty="0">
                <a:solidFill>
                  <a:schemeClr val="accent1"/>
                </a:solidFill>
                <a:effectLst>
                  <a:outerShdw blurRad="38100" dist="25400" dir="5400000" algn="ctr" rotWithShape="0">
                    <a:srgbClr val="6E747A">
                      <a:alpha val="43000"/>
                    </a:srgbClr>
                  </a:outerShdw>
                </a:effectLst>
                <a:sym typeface="+mn-ea"/>
              </a:rPr>
              <a:t> specifice desf</a:t>
            </a:r>
            <a:r>
              <a:rPr lang="ro-RO" sz="1400" b="1" dirty="0">
                <a:solidFill>
                  <a:schemeClr val="accent1"/>
                </a:solidFill>
                <a:effectLst>
                  <a:outerShdw blurRad="38100" dist="25400" dir="5400000" algn="ctr" rotWithShape="0">
                    <a:srgbClr val="6E747A">
                      <a:alpha val="43000"/>
                    </a:srgbClr>
                  </a:outerShdw>
                </a:effectLst>
                <a:sym typeface="+mn-ea"/>
              </a:rPr>
              <a:t>ăș</a:t>
            </a:r>
            <a:r>
              <a:rPr sz="1400" b="1" dirty="0">
                <a:solidFill>
                  <a:schemeClr val="accent1"/>
                </a:solidFill>
                <a:effectLst>
                  <a:outerShdw blurRad="38100" dist="25400" dir="5400000" algn="ctr" rotWithShape="0">
                    <a:srgbClr val="6E747A">
                      <a:alpha val="43000"/>
                    </a:srgbClr>
                  </a:outerShdw>
                </a:effectLst>
                <a:sym typeface="+mn-ea"/>
              </a:rPr>
              <a:t>urate </a:t>
            </a:r>
            <a:r>
              <a:rPr lang="ro-RO" sz="1400" b="1" dirty="0">
                <a:solidFill>
                  <a:schemeClr val="accent1"/>
                </a:solidFill>
                <a:effectLst>
                  <a:outerShdw blurRad="38100" dist="25400" dir="5400000" algn="ctr" rotWithShape="0">
                    <a:srgbClr val="6E747A">
                      <a:alpha val="43000"/>
                    </a:srgbClr>
                  </a:outerShdw>
                </a:effectLst>
                <a:sym typeface="+mn-ea"/>
              </a:rPr>
              <a:t>î</a:t>
            </a:r>
            <a:r>
              <a:rPr sz="1400" b="1" dirty="0">
                <a:solidFill>
                  <a:schemeClr val="accent1"/>
                </a:solidFill>
                <a:effectLst>
                  <a:outerShdw blurRad="38100" dist="25400" dir="5400000" algn="ctr" rotWithShape="0">
                    <a:srgbClr val="6E747A">
                      <a:alpha val="43000"/>
                    </a:srgbClr>
                  </a:outerShdw>
                </a:effectLst>
                <a:sym typeface="+mn-ea"/>
              </a:rPr>
              <a:t>n ceea ce prive</a:t>
            </a:r>
            <a:r>
              <a:rPr lang="ro-RO" sz="1400" b="1" dirty="0">
                <a:solidFill>
                  <a:schemeClr val="accent1"/>
                </a:solidFill>
                <a:effectLst>
                  <a:outerShdw blurRad="38100" dist="25400" dir="5400000" algn="ctr" rotWithShape="0">
                    <a:srgbClr val="6E747A">
                      <a:alpha val="43000"/>
                    </a:srgbClr>
                  </a:outerShdw>
                </a:effectLst>
                <a:sym typeface="+mn-ea"/>
              </a:rPr>
              <a:t>ș</a:t>
            </a:r>
            <a:r>
              <a:rPr sz="1400" b="1" dirty="0">
                <a:solidFill>
                  <a:schemeClr val="accent1"/>
                </a:solidFill>
                <a:effectLst>
                  <a:outerShdw blurRad="38100" dist="25400" dir="5400000" algn="ctr" rotWithShape="0">
                    <a:srgbClr val="6E747A">
                      <a:alpha val="43000"/>
                    </a:srgbClr>
                  </a:outerShdw>
                </a:effectLst>
                <a:sym typeface="+mn-ea"/>
              </a:rPr>
              <a:t>te acordarea </a:t>
            </a:r>
            <a:r>
              <a:rPr sz="1400" b="1" dirty="0">
                <a:solidFill>
                  <a:srgbClr val="7030A0"/>
                </a:solidFill>
                <a:effectLst>
                  <a:outerShdw blurRad="38100" dist="25400" dir="5400000" algn="ctr" rotWithShape="0">
                    <a:srgbClr val="6E747A">
                      <a:alpha val="43000"/>
                    </a:srgbClr>
                  </a:outerShdw>
                </a:effectLst>
                <a:sym typeface="+mn-ea"/>
              </a:rPr>
              <a:t>de </a:t>
            </a:r>
            <a:r>
              <a:rPr lang="ro-RO" sz="1400" b="1" dirty="0">
                <a:solidFill>
                  <a:srgbClr val="7030A0"/>
                </a:solidFill>
                <a:effectLst>
                  <a:outerShdw blurRad="38100" dist="25400" dir="5400000" algn="ctr" rotWithShape="0">
                    <a:srgbClr val="6E747A">
                      <a:alpha val="43000"/>
                    </a:srgbClr>
                  </a:outerShdw>
                </a:effectLst>
                <a:sym typeface="+mn-ea"/>
              </a:rPr>
              <a:t>î</a:t>
            </a:r>
            <a:r>
              <a:rPr sz="1400" b="1" dirty="0">
                <a:solidFill>
                  <a:srgbClr val="7030A0"/>
                </a:solidFill>
                <a:effectLst>
                  <a:outerShdw blurRad="38100" dist="25400" dir="5400000" algn="ctr" rotWithShape="0">
                    <a:srgbClr val="6E747A">
                      <a:alpha val="43000"/>
                    </a:srgbClr>
                  </a:outerShdw>
                </a:effectLst>
                <a:sym typeface="+mn-ea"/>
              </a:rPr>
              <a:t>ndrumare </a:t>
            </a:r>
            <a:r>
              <a:rPr lang="ro-RO" sz="1400" b="1" dirty="0">
                <a:solidFill>
                  <a:srgbClr val="7030A0"/>
                </a:solidFill>
                <a:effectLst>
                  <a:outerShdw blurRad="38100" dist="25400" dir="5400000" algn="ctr" rotWithShape="0">
                    <a:srgbClr val="6E747A">
                      <a:alpha val="43000"/>
                    </a:srgbClr>
                  </a:outerShdw>
                </a:effectLst>
                <a:sym typeface="+mn-ea"/>
              </a:rPr>
              <a:t>ș</a:t>
            </a:r>
            <a:r>
              <a:rPr sz="1400" b="1" dirty="0">
                <a:solidFill>
                  <a:srgbClr val="7030A0"/>
                </a:solidFill>
                <a:effectLst>
                  <a:outerShdw blurRad="38100" dist="25400" dir="5400000" algn="ctr" rotWithShape="0">
                    <a:srgbClr val="6E747A">
                      <a:alpha val="43000"/>
                    </a:srgbClr>
                  </a:outerShdw>
                </a:effectLst>
                <a:sym typeface="+mn-ea"/>
              </a:rPr>
              <a:t>i asisten</a:t>
            </a:r>
            <a:r>
              <a:rPr lang="ro-RO" sz="1400" b="1" dirty="0">
                <a:solidFill>
                  <a:srgbClr val="7030A0"/>
                </a:solidFill>
                <a:effectLst>
                  <a:outerShdw blurRad="38100" dist="25400" dir="5400000" algn="ctr" rotWithShape="0">
                    <a:srgbClr val="6E747A">
                      <a:alpha val="43000"/>
                    </a:srgbClr>
                  </a:outerShdw>
                </a:effectLst>
                <a:sym typeface="+mn-ea"/>
              </a:rPr>
              <a:t>ță</a:t>
            </a:r>
            <a:r>
              <a:rPr sz="1400" b="1" dirty="0">
                <a:solidFill>
                  <a:schemeClr val="accent1"/>
                </a:solidFill>
                <a:effectLst>
                  <a:outerShdw blurRad="38100" dist="25400" dir="5400000" algn="ctr" rotWithShape="0">
                    <a:srgbClr val="6E747A">
                      <a:alpha val="43000"/>
                    </a:srgbClr>
                  </a:outerShdw>
                </a:effectLst>
                <a:sym typeface="+mn-ea"/>
              </a:rPr>
              <a:t> contribuabililor </a:t>
            </a:r>
            <a:r>
              <a:rPr sz="1400" b="1" dirty="0">
                <a:solidFill>
                  <a:srgbClr val="7030A0"/>
                </a:solidFill>
                <a:effectLst>
                  <a:outerShdw blurRad="38100" dist="25400" dir="5400000" algn="ctr" rotWithShape="0">
                    <a:srgbClr val="6E747A">
                      <a:alpha val="43000"/>
                    </a:srgbClr>
                  </a:outerShdw>
                </a:effectLst>
                <a:sym typeface="+mn-ea"/>
              </a:rPr>
              <a:t>au fost concretizate </a:t>
            </a:r>
            <a:r>
              <a:rPr lang="ro-RO" sz="1400" b="1" dirty="0">
                <a:solidFill>
                  <a:srgbClr val="7030A0"/>
                </a:solidFill>
                <a:effectLst>
                  <a:outerShdw blurRad="38100" dist="25400" dir="5400000" algn="ctr" rotWithShape="0">
                    <a:srgbClr val="6E747A">
                      <a:alpha val="43000"/>
                    </a:srgbClr>
                  </a:outerShdw>
                </a:effectLst>
                <a:sym typeface="+mn-ea"/>
              </a:rPr>
              <a:t>î</a:t>
            </a:r>
            <a:r>
              <a:rPr sz="1400" b="1" dirty="0">
                <a:solidFill>
                  <a:srgbClr val="7030A0"/>
                </a:solidFill>
                <a:effectLst>
                  <a:outerShdw blurRad="38100" dist="25400" dir="5400000" algn="ctr" rotWithShape="0">
                    <a:srgbClr val="6E747A">
                      <a:alpha val="43000"/>
                    </a:srgbClr>
                  </a:outerShdw>
                </a:effectLst>
                <a:sym typeface="+mn-ea"/>
              </a:rPr>
              <a:t>n:</a:t>
            </a:r>
            <a:endParaRPr sz="14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rgbClr val="7030A0"/>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r>
              <a:rPr sz="1400" b="1" dirty="0">
                <a:solidFill>
                  <a:srgbClr val="FF0000"/>
                </a:solidFill>
                <a:effectLst>
                  <a:outerShdw blurRad="38100" dist="25400" dir="5400000" algn="ctr" rotWithShape="0">
                    <a:srgbClr val="6E747A">
                      <a:alpha val="43000"/>
                    </a:srgbClr>
                  </a:outerShdw>
                </a:effectLst>
                <a:sym typeface="+mn-ea"/>
              </a:rPr>
              <a:t>Informarea curentă a contribuabililor, la sediul unităţilor fiscale,</a:t>
            </a:r>
            <a:r>
              <a:rPr sz="1400" b="1" dirty="0">
                <a:solidFill>
                  <a:schemeClr val="accent1"/>
                </a:solidFill>
                <a:effectLst>
                  <a:outerShdw blurRad="38100" dist="25400" dir="5400000" algn="ctr" rotWithShape="0">
                    <a:srgbClr val="6E747A">
                      <a:alpha val="43000"/>
                    </a:srgbClr>
                  </a:outerShdw>
                </a:effectLst>
                <a:sym typeface="+mn-ea"/>
              </a:rPr>
              <a:t> se realizează prin afişe tip "calendare lunare", "ghiduri fiscale", "anunţuri", materiale informative afișate la avizierele institutiei .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Totodată, contribuabilii pot obține informații fiscale, precum și informații referitoare la serviciile oferite de ANAF, prin intermediul site-ului </a:t>
            </a:r>
            <a:r>
              <a:rPr sz="1400" b="1" dirty="0">
                <a:solidFill>
                  <a:srgbClr val="7030A0"/>
                </a:solidFill>
                <a:effectLst>
                  <a:outerShdw blurRad="38100" dist="25400" dir="5400000" algn="ctr" rotWithShape="0">
                    <a:srgbClr val="6E747A">
                      <a:alpha val="43000"/>
                    </a:srgbClr>
                  </a:outerShdw>
                </a:effectLst>
                <a:sym typeface="+mn-ea"/>
              </a:rPr>
              <a:t>www.anaf.ro</a:t>
            </a:r>
            <a:r>
              <a:rPr sz="1400" b="1" dirty="0">
                <a:solidFill>
                  <a:schemeClr val="accent1"/>
                </a:solidFill>
                <a:effectLst>
                  <a:outerShdw blurRad="38100" dist="25400" dir="5400000" algn="ctr" rotWithShape="0">
                    <a:srgbClr val="6E747A">
                      <a:alpha val="43000"/>
                    </a:srgbClr>
                  </a:outerShdw>
                </a:effectLst>
                <a:sym typeface="+mn-ea"/>
              </a:rPr>
              <a:t>.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r>
              <a:rPr sz="1400" b="1" dirty="0">
                <a:solidFill>
                  <a:srgbClr val="FF0000"/>
                </a:solidFill>
                <a:effectLst>
                  <a:outerShdw blurRad="38100" dist="25400" dir="5400000" algn="ctr" rotWithShape="0">
                    <a:srgbClr val="6E747A">
                      <a:alpha val="43000"/>
                    </a:srgbClr>
                  </a:outerShdw>
                </a:effectLst>
                <a:sym typeface="+mn-ea"/>
              </a:rPr>
              <a:t>Campania de informare </a:t>
            </a:r>
            <a:r>
              <a:rPr lang="ro-RO" sz="1400" b="1" dirty="0">
                <a:solidFill>
                  <a:srgbClr val="FF0000"/>
                </a:solidFill>
                <a:effectLst>
                  <a:outerShdw blurRad="38100" dist="25400" dir="5400000" algn="ctr" rotWithShape="0">
                    <a:srgbClr val="6E747A">
                      <a:alpha val="43000"/>
                    </a:srgbClr>
                  </a:outerShdw>
                </a:effectLst>
                <a:sym typeface="+mn-ea"/>
              </a:rPr>
              <a:t>și</a:t>
            </a:r>
            <a:r>
              <a:rPr sz="1400" b="1" dirty="0">
                <a:solidFill>
                  <a:srgbClr val="FF0000"/>
                </a:solidFill>
                <a:effectLst>
                  <a:outerShdw blurRad="38100" dist="25400" dir="5400000" algn="ctr" rotWithShape="0">
                    <a:srgbClr val="6E747A">
                      <a:alpha val="43000"/>
                    </a:srgbClr>
                  </a:outerShdw>
                </a:effectLst>
                <a:sym typeface="+mn-ea"/>
              </a:rPr>
              <a:t> îndrumare a contribuabililor în completarea și depunerea Declarației unice, precum și de colaborare cu unitățile administrativ teritoriale</a:t>
            </a:r>
            <a:r>
              <a:rPr sz="1400" b="1" dirty="0">
                <a:solidFill>
                  <a:schemeClr val="accent1"/>
                </a:solidFill>
                <a:effectLst>
                  <a:outerShdw blurRad="38100" dist="25400" dir="5400000" algn="ctr" rotWithShape="0">
                    <a:srgbClr val="6E747A">
                      <a:alpha val="43000"/>
                    </a:srgbClr>
                  </a:outerShdw>
                </a:effectLst>
                <a:sym typeface="+mn-ea"/>
              </a:rPr>
              <a:t>, coordonată de  Serviciul  Asistenta pentru Contribuabili, care s-a derulat prin:</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 - întâlniri organizate cu contribuabilii având ca temă atât DU cât și SPV, întâlniri organizate  în colaborare cu organisme profesionale şi instituţii publice, având ca tema DU și SPV;</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a:t>
            </a:r>
            <a:r>
              <a:rPr lang="en-US"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 - sesiuni de instruire a persoanelor desemnate de către UAT-uri, atât la sediul nostru, cât și la sediile UAT-urilor,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instruirea, prin intermediul Serviciului Asistență pentru Contribuabili, a personalului din cadrul AJFP astfel încât acesta să fie în măsură să acorde sprijin atât contribuabililor cât și unităților administrativ-teritoriale, pentru buna desfășurare a campaniei;</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 întocmirea de materiale informative precum și de modele de declarații unice completate pentru cazurile cele mai frecvente și transmiterea acestora către UAT-uri;</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 postarea la avizierele organelor fiscale, precum și în zona de self-service, a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materialor informative precum și a modelelor de declarații unice completate pentru cazurile cele mai frecvente</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 instruire prin platforma Zoom, săptămânal, cu personalul desemnat de UAT-uri</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606425" y="180340"/>
            <a:ext cx="11167110" cy="5918835"/>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eaLnBrk="1" latinLnBrk="0" hangingPunct="1">
              <a:spcBef>
                <a:spcPts val="0"/>
              </a:spcBef>
              <a:buFont typeface="Wingdings" panose="05000000000000000000" charset="0"/>
              <a:buChar char="q"/>
              <a:defRPr/>
            </a:pPr>
            <a:r>
              <a:rPr sz="1400" b="1" dirty="0">
                <a:solidFill>
                  <a:srgbClr val="FF0000"/>
                </a:solidFill>
                <a:effectLst>
                  <a:outerShdw blurRad="38100" dist="25400" dir="5400000" algn="ctr" rotWithShape="0">
                    <a:srgbClr val="6E747A">
                      <a:alpha val="43000"/>
                    </a:srgbClr>
                  </a:outerShdw>
                </a:effectLst>
                <a:sym typeface="+mn-ea"/>
              </a:rPr>
              <a:t>Materiale informative -</a:t>
            </a:r>
            <a:r>
              <a:rPr sz="1400" b="1" dirty="0">
                <a:solidFill>
                  <a:schemeClr val="accent1"/>
                </a:solidFill>
                <a:effectLst>
                  <a:outerShdw blurRad="38100" dist="25400" dir="5400000" algn="ctr" rotWithShape="0">
                    <a:srgbClr val="6E747A">
                      <a:alpha val="43000"/>
                    </a:srgbClr>
                  </a:outerShdw>
                </a:effectLst>
                <a:sym typeface="+mn-ea"/>
              </a:rPr>
              <a:t> activitatea de informare a contribuabililor a continuat prin elaborarea de materiale informative privind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noutățile fiscale și transmiterea acestora pe adresele de e-mail ale contribuabililor, precum și postarea materialelor la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avizierele instituției. Astfel, in cursul anului 2021 au fost realizate un numar de 62 materiale informative, contribuind şi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în acest fel la educarea fiscal</a:t>
            </a:r>
            <a:r>
              <a:rPr lang="ro-RO" sz="1400" b="1" dirty="0">
                <a:solidFill>
                  <a:schemeClr val="accent1"/>
                </a:solidFill>
                <a:effectLst>
                  <a:outerShdw blurRad="38100" dist="25400" dir="5400000" algn="ctr" rotWithShape="0">
                    <a:srgbClr val="6E747A">
                      <a:alpha val="43000"/>
                    </a:srgbClr>
                  </a:outerShdw>
                </a:effectLst>
                <a:sym typeface="+mn-ea"/>
              </a:rPr>
              <a:t>ă</a:t>
            </a:r>
            <a:r>
              <a:rPr sz="1400" b="1" dirty="0">
                <a:solidFill>
                  <a:schemeClr val="accent1"/>
                </a:solidFill>
                <a:effectLst>
                  <a:outerShdw blurRad="38100" dist="25400" dir="5400000" algn="ctr" rotWithShape="0">
                    <a:srgbClr val="6E747A">
                      <a:alpha val="43000"/>
                    </a:srgbClr>
                  </a:outerShdw>
                </a:effectLst>
                <a:sym typeface="+mn-ea"/>
              </a:rPr>
              <a:t> a contribuabililor. </a:t>
            </a:r>
            <a:endParaRPr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r>
              <a:rPr sz="1400" b="1" dirty="0">
                <a:solidFill>
                  <a:srgbClr val="FF0000"/>
                </a:solidFill>
                <a:effectLst>
                  <a:outerShdw blurRad="38100" dist="25400" dir="5400000" algn="ctr" rotWithShape="0">
                    <a:srgbClr val="6E747A">
                      <a:alpha val="43000"/>
                    </a:srgbClr>
                  </a:outerShdw>
                </a:effectLst>
                <a:sym typeface="+mn-ea"/>
              </a:rPr>
              <a:t>Asistenţă acordată prin intermediul Formularului de contact (prin e-mail) existent pe site-ul A.N.A.F</a:t>
            </a:r>
            <a:endParaRPr sz="14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Prin această modalitate au </a:t>
            </a:r>
            <a:r>
              <a:rPr sz="1400" b="1" dirty="0">
                <a:solidFill>
                  <a:schemeClr val="accent1"/>
                </a:solidFill>
                <a:effectLst>
                  <a:outerShdw blurRad="38100" dist="25400" dir="5400000" algn="ctr" rotWithShape="0">
                    <a:srgbClr val="6E747A">
                      <a:alpha val="43000"/>
                    </a:srgbClr>
                  </a:outerShdw>
                </a:effectLst>
                <a:sym typeface="+mn-ea"/>
              </a:rPr>
              <a:t>fost solu</a:t>
            </a:r>
            <a:r>
              <a:rPr lang="ro-RO" sz="1400" b="1" dirty="0">
                <a:solidFill>
                  <a:schemeClr val="accent1"/>
                </a:solidFill>
                <a:effectLst>
                  <a:outerShdw blurRad="38100" dist="25400" dir="5400000" algn="ctr" rotWithShape="0">
                    <a:srgbClr val="6E747A">
                      <a:alpha val="43000"/>
                    </a:srgbClr>
                  </a:outerShdw>
                </a:effectLst>
                <a:sym typeface="+mn-ea"/>
              </a:rPr>
              <a:t>ț</a:t>
            </a:r>
            <a:r>
              <a:rPr sz="1400" b="1" dirty="0">
                <a:solidFill>
                  <a:schemeClr val="accent1"/>
                </a:solidFill>
                <a:effectLst>
                  <a:outerShdw blurRad="38100" dist="25400" dir="5400000" algn="ctr" rotWithShape="0">
                    <a:srgbClr val="6E747A">
                      <a:alpha val="43000"/>
                    </a:srgbClr>
                  </a:outerShdw>
                </a:effectLst>
                <a:sym typeface="+mn-ea"/>
              </a:rPr>
              <a:t>ionate în cursul anului 2021 un număr de 261 solicitări</a:t>
            </a:r>
            <a:r>
              <a:rPr lang="ro-RO" sz="1400" b="1" dirty="0">
                <a:solidFill>
                  <a:schemeClr val="accent1"/>
                </a:solidFill>
                <a:effectLst>
                  <a:outerShdw blurRad="38100" dist="25400" dir="5400000" algn="ctr" rotWithShape="0">
                    <a:srgbClr val="6E747A">
                      <a:alpha val="43000"/>
                    </a:srgbClr>
                  </a:outerShdw>
                </a:effectLst>
                <a:sym typeface="+mn-ea"/>
              </a:rPr>
              <a:t>, t</a:t>
            </a:r>
            <a:r>
              <a:rPr sz="1400" b="1" dirty="0">
                <a:solidFill>
                  <a:schemeClr val="accent1"/>
                </a:solidFill>
                <a:effectLst>
                  <a:outerShdw blurRad="38100" dist="25400" dir="5400000" algn="ctr" rotWithShape="0">
                    <a:srgbClr val="6E747A">
                      <a:alpha val="43000"/>
                    </a:srgbClr>
                  </a:outerShdw>
                </a:effectLst>
                <a:sym typeface="+mn-ea"/>
              </a:rPr>
              <a:t>oate solicitările </a:t>
            </a:r>
            <a:r>
              <a:rPr lang="ro-RO" sz="1400" b="1" dirty="0">
                <a:solidFill>
                  <a:schemeClr val="accent1"/>
                </a:solidFill>
                <a:effectLst>
                  <a:outerShdw blurRad="38100" dist="25400" dir="5400000" algn="ctr" rotWithShape="0">
                    <a:srgbClr val="6E747A">
                      <a:alpha val="43000"/>
                    </a:srgbClr>
                  </a:outerShdw>
                </a:effectLst>
                <a:sym typeface="+mn-ea"/>
              </a:rPr>
              <a:t>fiind      	s</a:t>
            </a:r>
            <a:r>
              <a:rPr sz="1400" b="1" dirty="0">
                <a:solidFill>
                  <a:schemeClr val="accent1"/>
                </a:solidFill>
                <a:effectLst>
                  <a:outerShdw blurRad="38100" dist="25400" dir="5400000" algn="ctr" rotWithShape="0">
                    <a:srgbClr val="6E747A">
                      <a:alpha val="43000"/>
                    </a:srgbClr>
                  </a:outerShdw>
                </a:effectLst>
                <a:sym typeface="+mn-ea"/>
              </a:rPr>
              <a:t>oluționate în termenul legal.</a:t>
            </a:r>
            <a:endParaRPr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r>
              <a:rPr sz="1400" b="1" dirty="0">
                <a:solidFill>
                  <a:srgbClr val="FF0000"/>
                </a:solidFill>
                <a:effectLst>
                  <a:outerShdw blurRad="38100" dist="25400" dir="5400000" algn="ctr" rotWithShape="0">
                    <a:srgbClr val="6E747A">
                      <a:alpha val="43000"/>
                    </a:srgbClr>
                  </a:outerShdw>
                </a:effectLst>
                <a:sym typeface="+mn-ea"/>
              </a:rPr>
              <a:t>Asistenţă acordată în format hârtie</a:t>
            </a:r>
            <a:endParaRPr sz="1400" b="1" dirty="0">
              <a:solidFill>
                <a:srgbClr val="FF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Prin această modalitate au </a:t>
            </a:r>
            <a:r>
              <a:rPr sz="1400" b="1" dirty="0">
                <a:solidFill>
                  <a:schemeClr val="accent1"/>
                </a:solidFill>
                <a:effectLst>
                  <a:outerShdw blurRad="38100" dist="25400" dir="5400000" algn="ctr" rotWithShape="0">
                    <a:srgbClr val="6E747A">
                      <a:alpha val="43000"/>
                    </a:srgbClr>
                  </a:outerShdw>
                </a:effectLst>
                <a:sym typeface="+mn-ea"/>
              </a:rPr>
              <a:t>fost solu</a:t>
            </a:r>
            <a:r>
              <a:rPr lang="ro-RO" sz="1400" b="1" dirty="0">
                <a:solidFill>
                  <a:schemeClr val="accent1"/>
                </a:solidFill>
                <a:effectLst>
                  <a:outerShdw blurRad="38100" dist="25400" dir="5400000" algn="ctr" rotWithShape="0">
                    <a:srgbClr val="6E747A">
                      <a:alpha val="43000"/>
                    </a:srgbClr>
                  </a:outerShdw>
                </a:effectLst>
                <a:sym typeface="+mn-ea"/>
              </a:rPr>
              <a:t>ț</a:t>
            </a:r>
            <a:r>
              <a:rPr sz="1400" b="1" dirty="0">
                <a:solidFill>
                  <a:schemeClr val="accent1"/>
                </a:solidFill>
                <a:effectLst>
                  <a:outerShdw blurRad="38100" dist="25400" dir="5400000" algn="ctr" rotWithShape="0">
                    <a:srgbClr val="6E747A">
                      <a:alpha val="43000"/>
                    </a:srgbClr>
                  </a:outerShdw>
                </a:effectLst>
                <a:sym typeface="+mn-ea"/>
              </a:rPr>
              <a:t>ionate în cursul anului 2021 un număr de 34 solicitări</a:t>
            </a:r>
            <a:r>
              <a:rPr lang="ro-RO" sz="1400" b="1" dirty="0">
                <a:solidFill>
                  <a:schemeClr val="accent1"/>
                </a:solidFill>
                <a:effectLst>
                  <a:outerShdw blurRad="38100" dist="25400" dir="5400000" algn="ctr" rotWithShape="0">
                    <a:srgbClr val="6E747A">
                      <a:alpha val="43000"/>
                    </a:srgbClr>
                  </a:outerShdw>
                </a:effectLst>
                <a:sym typeface="+mn-ea"/>
              </a:rPr>
              <a:t>, t</a:t>
            </a:r>
            <a:r>
              <a:rPr sz="1400" b="1" dirty="0">
                <a:solidFill>
                  <a:schemeClr val="accent1"/>
                </a:solidFill>
                <a:effectLst>
                  <a:outerShdw blurRad="38100" dist="25400" dir="5400000" algn="ctr" rotWithShape="0">
                    <a:srgbClr val="6E747A">
                      <a:alpha val="43000"/>
                    </a:srgbClr>
                  </a:outerShdw>
                </a:effectLst>
                <a:sym typeface="+mn-ea"/>
              </a:rPr>
              <a:t>oate solicitările </a:t>
            </a:r>
            <a:r>
              <a:rPr lang="ro-RO" sz="1400" b="1" dirty="0">
                <a:solidFill>
                  <a:schemeClr val="accent1"/>
                </a:solidFill>
                <a:effectLst>
                  <a:outerShdw blurRad="38100" dist="25400" dir="5400000" algn="ctr" rotWithShape="0">
                    <a:srgbClr val="6E747A">
                      <a:alpha val="43000"/>
                    </a:srgbClr>
                  </a:outerShdw>
                </a:effectLst>
                <a:sym typeface="+mn-ea"/>
              </a:rPr>
              <a:t>fiind 	s</a:t>
            </a:r>
            <a:r>
              <a:rPr sz="1400" b="1" dirty="0">
                <a:solidFill>
                  <a:schemeClr val="accent1"/>
                </a:solidFill>
                <a:effectLst>
                  <a:outerShdw blurRad="38100" dist="25400" dir="5400000" algn="ctr" rotWithShape="0">
                    <a:srgbClr val="6E747A">
                      <a:alpha val="43000"/>
                    </a:srgbClr>
                  </a:outerShdw>
                </a:effectLst>
                <a:sym typeface="+mn-ea"/>
              </a:rPr>
              <a:t>oluționate în termenul legal.</a:t>
            </a:r>
            <a:endParaRPr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r>
              <a:rPr sz="1400" b="1" dirty="0">
                <a:solidFill>
                  <a:srgbClr val="FF0000"/>
                </a:solidFill>
                <a:effectLst>
                  <a:outerShdw blurRad="38100" dist="25400" dir="5400000" algn="ctr" rotWithShape="0">
                    <a:srgbClr val="6E747A">
                      <a:alpha val="43000"/>
                    </a:srgbClr>
                  </a:outerShdw>
                </a:effectLst>
                <a:sym typeface="+mn-ea"/>
              </a:rPr>
              <a:t>Asistenţă acordat</a:t>
            </a:r>
            <a:r>
              <a:rPr lang="ro-RO" sz="1400" b="1" dirty="0">
                <a:solidFill>
                  <a:srgbClr val="FF0000"/>
                </a:solidFill>
                <a:effectLst>
                  <a:outerShdw blurRad="38100" dist="25400" dir="5400000" algn="ctr" rotWithShape="0">
                    <a:srgbClr val="6E747A">
                      <a:alpha val="43000"/>
                    </a:srgbClr>
                  </a:outerShdw>
                </a:effectLst>
                <a:sym typeface="+mn-ea"/>
              </a:rPr>
              <a:t>ă</a:t>
            </a:r>
            <a:r>
              <a:rPr sz="1400" b="1" dirty="0">
                <a:solidFill>
                  <a:srgbClr val="FF0000"/>
                </a:solidFill>
                <a:effectLst>
                  <a:outerShdw blurRad="38100" dist="25400" dir="5400000" algn="ctr" rotWithShape="0">
                    <a:srgbClr val="6E747A">
                      <a:alpha val="43000"/>
                    </a:srgbClr>
                  </a:outerShdw>
                </a:effectLst>
                <a:sym typeface="+mn-ea"/>
              </a:rPr>
              <a:t> prin „ghiseul unic”</a:t>
            </a:r>
            <a:endParaRPr sz="1400" b="1" dirty="0">
              <a:solidFill>
                <a:srgbClr val="FF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Deservirea contribuabililor care se prezintă la organul fiscal se desfășoară în cadrul conceptului de „ghiseu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unic” și ea s-a derulat pe tot parcursul anului în condiții bune, timpii de așteptare la ghișeele AJFP Satu Mare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încadrându-se în standardele asumate de ANAF.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Conceptul de „ghiseu unic” a fost implementat încă din anul 2016, fiind instalat sistemul de gestionare si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monitorizare a cozilor, asigurandu-se astfel o buna organizare a activitatii institutiei in ceea ce priveste serviciile de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tipul „fata in fata”. Astfel, pe tot parcursul anului 2021, a fost asigurată deservirea contribuabililor la sediile organelor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fiscale, cu respectarea măsurilor de prevenție privind lucrul cu publicul.</a:t>
            </a:r>
            <a:endParaRPr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r>
              <a:rPr sz="1400" b="1" dirty="0">
                <a:solidFill>
                  <a:srgbClr val="FF0000"/>
                </a:solidFill>
                <a:effectLst>
                  <a:outerShdw blurRad="38100" dist="25400" dir="5400000" algn="ctr" rotWithShape="0">
                    <a:srgbClr val="6E747A">
                      <a:alpha val="43000"/>
                    </a:srgbClr>
                  </a:outerShdw>
                </a:effectLst>
                <a:sym typeface="+mn-ea"/>
              </a:rPr>
              <a:t>Asistenţă acordat</a:t>
            </a:r>
            <a:r>
              <a:rPr lang="ro-RO" sz="1400" b="1" dirty="0">
                <a:solidFill>
                  <a:srgbClr val="FF0000"/>
                </a:solidFill>
                <a:effectLst>
                  <a:outerShdw blurRad="38100" dist="25400" dir="5400000" algn="ctr" rotWithShape="0">
                    <a:srgbClr val="6E747A">
                      <a:alpha val="43000"/>
                    </a:srgbClr>
                  </a:outerShdw>
                </a:effectLst>
                <a:sym typeface="+mn-ea"/>
              </a:rPr>
              <a:t>ă</a:t>
            </a:r>
            <a:r>
              <a:rPr sz="1400" b="1" dirty="0">
                <a:solidFill>
                  <a:schemeClr val="accent1"/>
                </a:solidFill>
                <a:effectLst>
                  <a:outerShdw blurRad="38100" dist="25400" dir="5400000" algn="ctr" rotWithShape="0">
                    <a:srgbClr val="6E747A">
                      <a:alpha val="43000"/>
                    </a:srgbClr>
                  </a:outerShdw>
                </a:effectLst>
                <a:sym typeface="+mn-ea"/>
              </a:rPr>
              <a:t> </a:t>
            </a:r>
            <a:r>
              <a:rPr sz="1400" b="1" dirty="0">
                <a:solidFill>
                  <a:srgbClr val="FF0000"/>
                </a:solidFill>
                <a:effectLst>
                  <a:outerShdw blurRad="38100" dist="25400" dir="5400000" algn="ctr" rotWithShape="0">
                    <a:srgbClr val="6E747A">
                      <a:alpha val="43000"/>
                    </a:srgbClr>
                  </a:outerShdw>
                </a:effectLst>
                <a:sym typeface="+mn-ea"/>
              </a:rPr>
              <a:t>telefonic</a:t>
            </a:r>
            <a:r>
              <a:rPr sz="1400" b="1" dirty="0">
                <a:solidFill>
                  <a:schemeClr val="accent1"/>
                </a:solidFill>
                <a:effectLst>
                  <a:outerShdw blurRad="38100" dist="25400" dir="5400000" algn="ctr" rotWithShape="0">
                    <a:srgbClr val="6E747A">
                      <a:alpha val="43000"/>
                    </a:srgbClr>
                  </a:outerShdw>
                </a:effectLst>
                <a:sym typeface="+mn-ea"/>
              </a:rPr>
              <a:t> - AJFP Satu Mare </a:t>
            </a:r>
            <a:r>
              <a:rPr lang="ro-RO" sz="1400" b="1" dirty="0">
                <a:solidFill>
                  <a:schemeClr val="accent1"/>
                </a:solidFill>
                <a:effectLst>
                  <a:outerShdw blurRad="38100" dist="25400" dir="5400000" algn="ctr" rotWithShape="0">
                    <a:srgbClr val="6E747A">
                      <a:alpha val="43000"/>
                    </a:srgbClr>
                  </a:outerShdw>
                </a:effectLst>
                <a:sym typeface="+mn-ea"/>
              </a:rPr>
              <a:t>este</a:t>
            </a:r>
            <a:r>
              <a:rPr sz="1400" b="1" dirty="0">
                <a:solidFill>
                  <a:schemeClr val="accent1"/>
                </a:solidFill>
                <a:effectLst>
                  <a:outerShdw blurRad="38100" dist="25400" dir="5400000" algn="ctr" rotWithShape="0">
                    <a:srgbClr val="6E747A">
                      <a:alpha val="43000"/>
                    </a:srgbClr>
                  </a:outerShdw>
                </a:effectLst>
                <a:sym typeface="+mn-ea"/>
              </a:rPr>
              <a:t> conectată la Call center-ul ANAF încă din luna decembrie 2017</a:t>
            </a:r>
            <a:r>
              <a:rPr lang="ro-RO" sz="1400" b="1" dirty="0">
                <a:solidFill>
                  <a:schemeClr val="accent1"/>
                </a:solidFill>
                <a:effectLst>
                  <a:outerShdw blurRad="38100" dist="25400" dir="5400000" algn="ctr" rotWithShape="0">
                    <a:srgbClr val="6E747A">
                      <a:alpha val="43000"/>
                    </a:srgbClr>
                  </a:outerShdw>
                </a:effectLst>
                <a:sym typeface="+mn-ea"/>
              </a:rPr>
              <a:t>, serviciul </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de îndrumare şi asistenţă telefonică </a:t>
            </a:r>
            <a:r>
              <a:rPr lang="ro-RO" sz="1400" b="1" dirty="0">
                <a:solidFill>
                  <a:schemeClr val="accent1"/>
                </a:solidFill>
                <a:effectLst>
                  <a:outerShdw blurRad="38100" dist="25400" dir="5400000" algn="ctr" rotWithShape="0">
                    <a:srgbClr val="6E747A">
                      <a:alpha val="43000"/>
                    </a:srgbClr>
                  </a:outerShdw>
                </a:effectLst>
                <a:sym typeface="+mn-ea"/>
              </a:rPr>
              <a:t>fiind asigurat prin </a:t>
            </a:r>
            <a:r>
              <a:rPr sz="1400" b="1" dirty="0">
                <a:solidFill>
                  <a:schemeClr val="accent1"/>
                </a:solidFill>
                <a:effectLst>
                  <a:outerShdw blurRad="38100" dist="25400" dir="5400000" algn="ctr" rotWithShape="0">
                    <a:srgbClr val="6E747A">
                      <a:alpha val="43000"/>
                    </a:srgbClr>
                  </a:outerShdw>
                </a:effectLst>
                <a:sym typeface="+mn-ea"/>
              </a:rPr>
              <a:t>numărul unic de telefon</a:t>
            </a:r>
            <a:r>
              <a:rPr sz="1400" b="1" dirty="0">
                <a:solidFill>
                  <a:srgbClr val="FF0000"/>
                </a:solidFill>
                <a:effectLst>
                  <a:outerShdw blurRad="38100" dist="25400" dir="5400000" algn="ctr" rotWithShape="0">
                    <a:srgbClr val="6E747A">
                      <a:alpha val="43000"/>
                    </a:srgbClr>
                  </a:outerShdw>
                </a:effectLst>
                <a:sym typeface="+mn-ea"/>
              </a:rPr>
              <a:t> 031 403 91 60</a:t>
            </a:r>
            <a:r>
              <a:rPr sz="1400" b="1" dirty="0">
                <a:solidFill>
                  <a:schemeClr val="accent1"/>
                </a:solidFill>
                <a:effectLst>
                  <a:outerShdw blurRad="38100" dist="25400" dir="5400000" algn="ctr" rotWithShape="0">
                    <a:srgbClr val="6E747A">
                      <a:alpha val="43000"/>
                    </a:srgbClr>
                  </a:outerShdw>
                </a:effectLst>
                <a:sym typeface="+mn-ea"/>
              </a:rPr>
              <a:t>.  Astfel, pe parcursul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anului 2021, prin intermediul agenților noștri s-a asigurat preluarea tuturor apelurilor din partea contribuabililor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persoane fizice și persoane juridice.</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r>
              <a:rPr sz="1400" b="1" dirty="0">
                <a:solidFill>
                  <a:srgbClr val="FF0000"/>
                </a:solidFill>
                <a:effectLst>
                  <a:outerShdw blurRad="38100" dist="25400" dir="5400000" algn="ctr" rotWithShape="0">
                    <a:srgbClr val="6E747A">
                      <a:alpha val="43000"/>
                    </a:srgbClr>
                  </a:outerShdw>
                </a:effectLst>
                <a:sym typeface="+mn-ea"/>
              </a:rPr>
              <a:t>Sistemul ”self service”</a:t>
            </a:r>
            <a:r>
              <a:rPr sz="1400" b="1" dirty="0">
                <a:solidFill>
                  <a:schemeClr val="accent1"/>
                </a:solidFill>
                <a:effectLst>
                  <a:outerShdw blurRad="38100" dist="25400" dir="5400000" algn="ctr" rotWithShape="0">
                    <a:srgbClr val="6E747A">
                      <a:alpha val="43000"/>
                    </a:srgbClr>
                  </a:outerShdw>
                </a:effectLst>
                <a:sym typeface="+mn-ea"/>
              </a:rPr>
              <a:t> - asigură accesul contribuabililor la informații fiscale, prin intermediul calculatoarelor instalate în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holul de primire. Acestea sunt conectate la internet și sunt puse la dispozitia contribuabililor pentru conectarea la site-</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ul ANAF, pentru descărcarea aplicatiilor informatice de depunere a declaratiilor fiscale, pentru obținerea de informații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fiscale.</a:t>
            </a:r>
            <a:endParaRPr sz="1400" b="1" dirty="0">
              <a:ln w="6600">
                <a:solidFill>
                  <a:schemeClr val="accent2"/>
                </a:solidFill>
                <a:prstDash val="solid"/>
              </a:ln>
              <a:solidFill>
                <a:srgbClr val="FFFFFF"/>
              </a:solidFill>
              <a:effectLst>
                <a:outerShdw dist="38100" dir="2700000" algn="tl" rotWithShape="0">
                  <a:schemeClr val="accent2"/>
                </a:outerShdw>
              </a:effectLst>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a:t>
            </a:r>
            <a:endParaRPr sz="1200" b="1" dirty="0">
              <a:ln w="6600">
                <a:solidFill>
                  <a:schemeClr val="accent2"/>
                </a:solidFill>
                <a:prstDash val="solid"/>
              </a:ln>
              <a:solidFill>
                <a:srgbClr val="FFFFFF"/>
              </a:solidFill>
              <a:effectLst>
                <a:outerShdw dist="38100" dir="2700000" algn="tl" rotWithShape="0">
                  <a:schemeClr val="accent2"/>
                </a:outerShdw>
              </a:effectLs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386080" y="284480"/>
            <a:ext cx="11250930" cy="5814695"/>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eaLnBrk="1" latinLnBrk="0" hangingPunct="1">
              <a:spcBef>
                <a:spcPts val="0"/>
              </a:spcBef>
              <a:buFont typeface="Wingdings" panose="05000000000000000000" charset="0"/>
              <a:buChar char="q"/>
              <a:defRPr/>
            </a:pPr>
            <a:r>
              <a:rPr sz="1400" b="1" dirty="0">
                <a:solidFill>
                  <a:srgbClr val="FF0000"/>
                </a:solidFill>
                <a:effectLst>
                  <a:outerShdw blurRad="38100" dist="25400" dir="5400000" algn="ctr" rotWithShape="0">
                    <a:srgbClr val="6E747A">
                      <a:alpha val="43000"/>
                    </a:srgbClr>
                  </a:outerShdw>
                </a:effectLst>
                <a:sym typeface="+mn-ea"/>
              </a:rPr>
              <a:t>Mediatizarea serviciului „Spatiu Privat Virtual”</a:t>
            </a:r>
            <a:r>
              <a:rPr sz="1400" b="1" dirty="0">
                <a:solidFill>
                  <a:schemeClr val="accent1"/>
                </a:solidFill>
                <a:effectLst>
                  <a:outerShdw blurRad="38100" dist="25400" dir="5400000" algn="ctr" rotWithShape="0">
                    <a:srgbClr val="6E747A">
                      <a:alpha val="43000"/>
                    </a:srgbClr>
                  </a:outerShdw>
                </a:effectLst>
                <a:sym typeface="+mn-ea"/>
              </a:rPr>
              <a:t> -pe tot parcursul anului 2021 au fost </a:t>
            </a:r>
            <a:r>
              <a:rPr lang="ro-RO" sz="1400" b="1" dirty="0">
                <a:solidFill>
                  <a:schemeClr val="accent1"/>
                </a:solidFill>
                <a:effectLst>
                  <a:outerShdw blurRad="38100" dist="25400" dir="5400000" algn="ctr" rotWithShape="0">
                    <a:srgbClr val="6E747A">
                      <a:alpha val="43000"/>
                    </a:srgbClr>
                  </a:outerShdw>
                </a:effectLst>
                <a:sym typeface="+mn-ea"/>
              </a:rPr>
              <a:t>î</a:t>
            </a:r>
            <a:r>
              <a:rPr sz="1400" b="1" dirty="0">
                <a:solidFill>
                  <a:schemeClr val="accent1"/>
                </a:solidFill>
                <a:effectLst>
                  <a:outerShdw blurRad="38100" dist="25400" dir="5400000" algn="ctr" rotWithShape="0">
                    <a:srgbClr val="6E747A">
                      <a:alpha val="43000"/>
                    </a:srgbClr>
                  </a:outerShdw>
                </a:effectLst>
                <a:sym typeface="+mn-ea"/>
              </a:rPr>
              <a:t>ntreprinse ac</a:t>
            </a:r>
            <a:r>
              <a:rPr lang="ro-RO" sz="1400" b="1" dirty="0">
                <a:solidFill>
                  <a:schemeClr val="accent1"/>
                </a:solidFill>
                <a:effectLst>
                  <a:outerShdw blurRad="38100" dist="25400" dir="5400000" algn="ctr" rotWithShape="0">
                    <a:srgbClr val="6E747A">
                      <a:alpha val="43000"/>
                    </a:srgbClr>
                  </a:outerShdw>
                </a:effectLst>
                <a:sym typeface="+mn-ea"/>
              </a:rPr>
              <a:t>ț</a:t>
            </a:r>
            <a:r>
              <a:rPr sz="1400" b="1" dirty="0">
                <a:solidFill>
                  <a:schemeClr val="accent1"/>
                </a:solidFill>
                <a:effectLst>
                  <a:outerShdw blurRad="38100" dist="25400" dir="5400000" algn="ctr" rotWithShape="0">
                    <a:srgbClr val="6E747A">
                      <a:alpha val="43000"/>
                    </a:srgbClr>
                  </a:outerShdw>
                </a:effectLst>
                <a:sym typeface="+mn-ea"/>
              </a:rPr>
              <a:t>iuni și s-au luat m</a:t>
            </a:r>
            <a:r>
              <a:rPr lang="ro-RO" sz="1400" b="1" dirty="0">
                <a:solidFill>
                  <a:schemeClr val="accent1"/>
                </a:solidFill>
                <a:effectLst>
                  <a:outerShdw blurRad="38100" dist="25400" dir="5400000" algn="ctr" rotWithShape="0">
                    <a:srgbClr val="6E747A">
                      <a:alpha val="43000"/>
                    </a:srgbClr>
                  </a:outerShdw>
                </a:effectLst>
                <a:sym typeface="+mn-ea"/>
              </a:rPr>
              <a:t>ă</a:t>
            </a:r>
            <a:r>
              <a:rPr sz="1400" b="1" dirty="0">
                <a:solidFill>
                  <a:schemeClr val="accent1"/>
                </a:solidFill>
                <a:effectLst>
                  <a:outerShdw blurRad="38100" dist="25400" dir="5400000" algn="ctr" rotWithShape="0">
                    <a:srgbClr val="6E747A">
                      <a:alpha val="43000"/>
                    </a:srgbClr>
                  </a:outerShdw>
                </a:effectLst>
                <a:sym typeface="+mn-ea"/>
              </a:rPr>
              <a:t>suri de mediatizare a serviciului la distan</a:t>
            </a:r>
            <a:r>
              <a:rPr lang="ro-RO" sz="1400" b="1" dirty="0">
                <a:solidFill>
                  <a:schemeClr val="accent1"/>
                </a:solidFill>
                <a:effectLst>
                  <a:outerShdw blurRad="38100" dist="25400" dir="5400000" algn="ctr" rotWithShape="0">
                    <a:srgbClr val="6E747A">
                      <a:alpha val="43000"/>
                    </a:srgbClr>
                  </a:outerShdw>
                </a:effectLst>
                <a:sym typeface="+mn-ea"/>
              </a:rPr>
              <a:t>ță</a:t>
            </a:r>
            <a:r>
              <a:rPr sz="1400" b="1" dirty="0">
                <a:solidFill>
                  <a:schemeClr val="accent1"/>
                </a:solidFill>
                <a:effectLst>
                  <a:outerShdw blurRad="38100" dist="25400" dir="5400000" algn="ctr" rotWithShape="0">
                    <a:srgbClr val="6E747A">
                      <a:alpha val="43000"/>
                    </a:srgbClr>
                  </a:outerShdw>
                </a:effectLst>
                <a:sym typeface="+mn-ea"/>
              </a:rPr>
              <a:t> „Spatiu Privat Virtual”, ca procedur</a:t>
            </a:r>
            <a:r>
              <a:rPr lang="ro-RO" sz="1400" b="1" dirty="0">
                <a:solidFill>
                  <a:schemeClr val="accent1"/>
                </a:solidFill>
                <a:effectLst>
                  <a:outerShdw blurRad="38100" dist="25400" dir="5400000" algn="ctr" rotWithShape="0">
                    <a:srgbClr val="6E747A">
                      <a:alpha val="43000"/>
                    </a:srgbClr>
                  </a:outerShdw>
                </a:effectLst>
                <a:sym typeface="+mn-ea"/>
              </a:rPr>
              <a:t>ă</a:t>
            </a:r>
            <a:r>
              <a:rPr sz="1400" b="1" dirty="0">
                <a:solidFill>
                  <a:schemeClr val="accent1"/>
                </a:solidFill>
                <a:effectLst>
                  <a:outerShdw blurRad="38100" dist="25400" dir="5400000" algn="ctr" rotWithShape="0">
                    <a:srgbClr val="6E747A">
                      <a:alpha val="43000"/>
                    </a:srgbClr>
                  </a:outerShdw>
                </a:effectLst>
                <a:sym typeface="+mn-ea"/>
              </a:rPr>
              <a:t> de comunicare prin mijloace electronice de transmitere la distan</a:t>
            </a:r>
            <a:r>
              <a:rPr lang="ro-RO" sz="1400" b="1" dirty="0">
                <a:solidFill>
                  <a:schemeClr val="accent1"/>
                </a:solidFill>
                <a:effectLst>
                  <a:outerShdw blurRad="38100" dist="25400" dir="5400000" algn="ctr" rotWithShape="0">
                    <a:srgbClr val="6E747A">
                      <a:alpha val="43000"/>
                    </a:srgbClr>
                  </a:outerShdw>
                </a:effectLst>
                <a:sym typeface="+mn-ea"/>
              </a:rPr>
              <a:t>ță</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î</a:t>
            </a:r>
            <a:r>
              <a:rPr sz="1400" b="1" dirty="0">
                <a:solidFill>
                  <a:schemeClr val="accent1"/>
                </a:solidFill>
                <a:effectLst>
                  <a:outerShdw blurRad="38100" dist="25400" dir="5400000" algn="ctr" rotWithShape="0">
                    <a:srgbClr val="6E747A">
                      <a:alpha val="43000"/>
                    </a:srgbClr>
                  </a:outerShdw>
                </a:effectLst>
                <a:sym typeface="+mn-ea"/>
              </a:rPr>
              <a:t>ntre ANAF </a:t>
            </a:r>
            <a:r>
              <a:rPr lang="ro-RO" sz="1400" b="1" dirty="0">
                <a:solidFill>
                  <a:schemeClr val="accent1"/>
                </a:solidFill>
                <a:effectLst>
                  <a:outerShdw blurRad="38100" dist="25400" dir="5400000" algn="ctr" rotWithShape="0">
                    <a:srgbClr val="6E747A">
                      <a:alpha val="43000"/>
                    </a:srgbClr>
                  </a:outerShdw>
                </a:effectLst>
                <a:sym typeface="+mn-ea"/>
              </a:rPr>
              <a:t>ș</a:t>
            </a:r>
            <a:r>
              <a:rPr sz="1400" b="1" dirty="0">
                <a:solidFill>
                  <a:schemeClr val="accent1"/>
                </a:solidFill>
                <a:effectLst>
                  <a:outerShdw blurRad="38100" dist="25400" dir="5400000" algn="ctr" rotWithShape="0">
                    <a:srgbClr val="6E747A">
                      <a:alpha val="43000"/>
                    </a:srgbClr>
                  </a:outerShdw>
                </a:effectLst>
                <a:sym typeface="+mn-ea"/>
              </a:rPr>
              <a:t>i persoanele fizice și juridice.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Drept urmare, </a:t>
            </a:r>
            <a:r>
              <a:rPr sz="1400" b="1" dirty="0">
                <a:solidFill>
                  <a:srgbClr val="FF0000"/>
                </a:solidFill>
                <a:effectLst>
                  <a:outerShdw blurRad="38100" dist="25400" dir="5400000" algn="ctr" rotWithShape="0">
                    <a:srgbClr val="6E747A">
                      <a:alpha val="43000"/>
                    </a:srgbClr>
                  </a:outerShdw>
                </a:effectLst>
                <a:sym typeface="+mn-ea"/>
              </a:rPr>
              <a:t>la finele anului 2021, erau deja inrolati in SPV un numar de 22.529 utilizatori</a:t>
            </a:r>
            <a:r>
              <a:rPr sz="1400" b="1" dirty="0">
                <a:solidFill>
                  <a:schemeClr val="accent1"/>
                </a:solidFill>
                <a:effectLst>
                  <a:outerShdw blurRad="38100" dist="25400" dir="5400000" algn="ctr" rotWithShape="0">
                    <a:srgbClr val="6E747A">
                      <a:alpha val="43000"/>
                    </a:srgbClr>
                  </a:outerShdw>
                </a:effectLst>
                <a:sym typeface="+mn-ea"/>
              </a:rPr>
              <a:t> (persoane fizice,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persoane juridice si alte entitati), </a:t>
            </a:r>
            <a:r>
              <a:rPr sz="1400" b="1" dirty="0">
                <a:solidFill>
                  <a:srgbClr val="FF0000"/>
                </a:solidFill>
                <a:effectLst>
                  <a:outerShdw blurRad="38100" dist="25400" dir="5400000" algn="ctr" rotWithShape="0">
                    <a:srgbClr val="6E747A">
                      <a:alpha val="43000"/>
                    </a:srgbClr>
                  </a:outerShdw>
                </a:effectLst>
                <a:sym typeface="+mn-ea"/>
              </a:rPr>
              <a:t>față de 19.915 utilizatori existenți la finele lui 202</a:t>
            </a:r>
            <a:r>
              <a:rPr lang="ro-RO" sz="1400" b="1" dirty="0">
                <a:solidFill>
                  <a:srgbClr val="FF0000"/>
                </a:solidFill>
                <a:effectLst>
                  <a:outerShdw blurRad="38100" dist="25400" dir="5400000" algn="ctr" rotWithShape="0">
                    <a:srgbClr val="6E747A">
                      <a:alpha val="43000"/>
                    </a:srgbClr>
                  </a:outerShdw>
                </a:effectLst>
                <a:sym typeface="+mn-ea"/>
              </a:rPr>
              <a:t>0</a:t>
            </a:r>
            <a:r>
              <a:rPr sz="1400" b="1" dirty="0">
                <a:solidFill>
                  <a:srgbClr val="FF0000"/>
                </a:solidFill>
                <a:effectLst>
                  <a:outerShdw blurRad="38100" dist="25400" dir="5400000" algn="ctr" rotWithShape="0">
                    <a:srgbClr val="6E747A">
                      <a:alpha val="43000"/>
                    </a:srgbClr>
                  </a:outerShdw>
                </a:effectLst>
                <a:sym typeface="+mn-ea"/>
              </a:rPr>
              <a:t>.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Menționăm că</a:t>
            </a:r>
            <a:r>
              <a:rPr lang="ro-RO" sz="1400" b="1" dirty="0">
                <a:solidFill>
                  <a:schemeClr val="accent1"/>
                </a:solidFill>
                <a:effectLst>
                  <a:outerShdw blurRad="38100" dist="25400" dir="5400000" algn="ctr" rotWithShape="0">
                    <a:srgbClr val="6E747A">
                      <a:alpha val="43000"/>
                    </a:srgbClr>
                  </a:outerShdw>
                </a:effectLst>
                <a:sym typeface="+mn-ea"/>
              </a:rPr>
              <a:t>,</a:t>
            </a:r>
            <a:r>
              <a:rPr sz="1400" b="1" dirty="0">
                <a:solidFill>
                  <a:schemeClr val="accent1"/>
                </a:solidFill>
                <a:effectLst>
                  <a:outerShdw blurRad="38100" dist="25400" dir="5400000" algn="ctr" rotWithShape="0">
                    <a:srgbClr val="6E747A">
                      <a:alpha val="43000"/>
                    </a:srgbClr>
                  </a:outerShdw>
                </a:effectLst>
                <a:sym typeface="+mn-ea"/>
              </a:rPr>
              <a:t> </a:t>
            </a:r>
            <a:r>
              <a:rPr sz="1400" b="1" dirty="0">
                <a:solidFill>
                  <a:srgbClr val="7030A0"/>
                </a:solidFill>
                <a:effectLst>
                  <a:outerShdw blurRad="38100" dist="25400" dir="5400000" algn="ctr" rotWithShape="0">
                    <a:srgbClr val="6E747A">
                      <a:alpha val="43000"/>
                    </a:srgbClr>
                  </a:outerShdw>
                </a:effectLst>
                <a:sym typeface="+mn-ea"/>
              </a:rPr>
              <a:t>începând cu data de 01 martie 2022, contribuabilii/plătitorii persoane juridice, asocieri și alte entități fără personalitate juridică, precum și persoane fizice care desfășoară o profesie liberală sau exercită o activitate economică în mod independent sunt obligați să transmită organului fiscal central cereri, înscrisuri sau orice alte documente prin mijloace electronice de transmitere la distanță. </a:t>
            </a:r>
            <a:r>
              <a:rPr sz="1400" b="1" dirty="0">
                <a:solidFill>
                  <a:schemeClr val="accent1"/>
                </a:solidFill>
                <a:effectLst>
                  <a:outerShdw blurRad="38100" dist="25400" dir="5400000" algn="ctr" rotWithShape="0">
                    <a:srgbClr val="6E747A">
                      <a:alpha val="43000"/>
                    </a:srgbClr>
                  </a:outerShdw>
                </a:effectLst>
                <a:sym typeface="+mn-ea"/>
              </a:rPr>
              <a:t>În situația în care contribuabilii/plătitorii nu își îndeplinesc obligația comunicării prin intermediul mijloacelor electronice de transmitere la distanță a cererilor,  înscrisurilor sau oricăror alte documente, iar acestea sunt depuse la organul fiscal central în format letric, nu vor fi luate în considerare.</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rgbClr val="7030A0"/>
                </a:solidFill>
                <a:effectLst>
                  <a:outerShdw blurRad="38100" dist="25400" dir="5400000" algn="ctr" rotWithShape="0">
                    <a:srgbClr val="6E747A">
                      <a:alpha val="43000"/>
                    </a:srgbClr>
                  </a:outerShdw>
                </a:effectLst>
                <a:sym typeface="+mn-ea"/>
              </a:rPr>
              <a:t>Baza legală: </a:t>
            </a:r>
            <a:r>
              <a:rPr lang="ro-RO" sz="1400" b="1" dirty="0">
                <a:solidFill>
                  <a:schemeClr val="accent1"/>
                </a:solidFill>
                <a:effectLst>
                  <a:outerShdw blurRad="38100" dist="25400" dir="5400000" algn="ctr" rotWithShape="0">
                    <a:srgbClr val="6E747A">
                      <a:alpha val="43000"/>
                    </a:srgbClr>
                  </a:outerShdw>
                </a:effectLst>
                <a:sym typeface="+mn-ea"/>
              </a:rPr>
              <a:t> a</a:t>
            </a:r>
            <a:r>
              <a:rPr sz="1400" b="1" dirty="0">
                <a:solidFill>
                  <a:schemeClr val="accent1"/>
                </a:solidFill>
                <a:effectLst>
                  <a:outerShdw blurRad="38100" dist="25400" dir="5400000" algn="ctr" rotWithShape="0">
                    <a:srgbClr val="6E747A">
                      <a:alpha val="43000"/>
                    </a:srgbClr>
                  </a:outerShdw>
                </a:effectLst>
                <a:sym typeface="+mn-ea"/>
              </a:rPr>
              <a:t>rticolul 79 alineatul (4) </a:t>
            </a:r>
            <a:r>
              <a:rPr lang="ro-RO" sz="1400" b="1" dirty="0">
                <a:solidFill>
                  <a:schemeClr val="accent1"/>
                </a:solidFill>
                <a:effectLst>
                  <a:outerShdw blurRad="38100" dist="25400" dir="5400000" algn="ctr" rotWithShape="0">
                    <a:srgbClr val="6E747A">
                      <a:alpha val="43000"/>
                    </a:srgbClr>
                  </a:outerShdw>
                </a:effectLst>
                <a:sym typeface="+mn-ea"/>
              </a:rPr>
              <a:t>din Legea nr. 207/2015 privind Codul de procedură fiscală, astfel cum a fost modificat prin </a:t>
            </a:r>
            <a:r>
              <a:rPr sz="1400" b="1" dirty="0">
                <a:solidFill>
                  <a:schemeClr val="accent1"/>
                </a:solidFill>
                <a:effectLst>
                  <a:outerShdw blurRad="38100" dist="25400" dir="5400000" algn="ctr" rotWithShape="0">
                    <a:srgbClr val="6E747A">
                      <a:alpha val="43000"/>
                    </a:srgbClr>
                  </a:outerShdw>
                </a:effectLst>
                <a:sym typeface="+mn-ea"/>
              </a:rPr>
              <a:t>ORDONANȚA GUVERNULUI NR.11/2022 publicată în MONITORUL OFICIAL nr. 97 din 31 ianuarie 2022</a:t>
            </a:r>
            <a:r>
              <a:rPr lang="ro-RO" sz="1400" b="1" dirty="0">
                <a:solidFill>
                  <a:schemeClr val="accent1"/>
                </a:solidFill>
                <a:effectLst>
                  <a:outerShdw blurRad="38100" dist="25400" dir="5400000" algn="ctr" rotWithShape="0">
                    <a:srgbClr val="6E747A">
                      <a:alpha val="43000"/>
                    </a:srgbClr>
                  </a:outerShdw>
                </a:effectLst>
                <a:sym typeface="+mn-ea"/>
              </a:rPr>
              <a:t>.</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r>
              <a:rPr sz="1400" b="1" dirty="0">
                <a:solidFill>
                  <a:srgbClr val="FF0000"/>
                </a:solidFill>
                <a:effectLst>
                  <a:outerShdw blurRad="38100" dist="25400" dir="5400000" algn="ctr" rotWithShape="0">
                    <a:srgbClr val="6E747A">
                      <a:alpha val="43000"/>
                    </a:srgbClr>
                  </a:outerShdw>
                </a:effectLst>
                <a:sym typeface="+mn-ea"/>
              </a:rPr>
              <a:t>Activitatea de evitare a dublei impuneri si acorduri fiscale internationale</a:t>
            </a:r>
            <a:r>
              <a:rPr sz="12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 s-a desfășurat în cadrul compartimentului de evitare a dublei impuneri existent în structura serviciului de asistență pentru contribuabili, </a:t>
            </a:r>
            <a:r>
              <a:rPr sz="1400" b="1" dirty="0">
                <a:solidFill>
                  <a:srgbClr val="7030A0"/>
                </a:solidFill>
                <a:effectLst>
                  <a:outerShdw blurRad="38100" dist="25400" dir="5400000" algn="ctr" rotWithShape="0">
                    <a:srgbClr val="6E747A">
                      <a:alpha val="43000"/>
                    </a:srgbClr>
                  </a:outerShdw>
                </a:effectLst>
                <a:sym typeface="+mn-ea"/>
              </a:rPr>
              <a:t>fiind analizate și soluționate </a:t>
            </a:r>
            <a:r>
              <a:rPr lang="ro-RO" sz="1400" b="1" dirty="0">
                <a:solidFill>
                  <a:srgbClr val="7030A0"/>
                </a:solidFill>
                <a:effectLst>
                  <a:outerShdw blurRad="38100" dist="25400" dir="5400000" algn="ctr" rotWithShape="0">
                    <a:srgbClr val="6E747A">
                      <a:alpha val="43000"/>
                    </a:srgbClr>
                  </a:outerShdw>
                </a:effectLst>
                <a:sym typeface="+mn-ea"/>
              </a:rPr>
              <a:t>un număr de 2488 documente</a:t>
            </a:r>
            <a:r>
              <a:rPr lang="ro-RO" sz="1400" b="1" dirty="0">
                <a:solidFill>
                  <a:schemeClr val="accent1"/>
                </a:solidFill>
                <a:effectLst>
                  <a:outerShdw blurRad="38100" dist="25400" dir="5400000" algn="ctr" rotWithShape="0">
                    <a:srgbClr val="6E747A">
                      <a:alpha val="43000"/>
                    </a:srgbClr>
                  </a:outerShdw>
                </a:effectLst>
                <a:sym typeface="+mn-ea"/>
              </a:rPr>
              <a:t>, și anume:</a:t>
            </a:r>
            <a:endParaRPr lang="ro-RO"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a:t>
            </a:r>
            <a:r>
              <a:rPr sz="1200" b="1" dirty="0">
                <a:solidFill>
                  <a:srgbClr val="7030A0"/>
                </a:solidFill>
                <a:effectLst>
                  <a:outerShdw blurRad="38100" dist="25400" dir="5400000" algn="ctr" rotWithShape="0">
                    <a:srgbClr val="6E747A">
                      <a:alpha val="43000"/>
                    </a:srgbClr>
                  </a:outerShdw>
                </a:effectLst>
                <a:sym typeface="+mn-ea"/>
              </a:rPr>
              <a:t>Certificate de rezidenta fiscala persoane fizice</a:t>
            </a:r>
            <a:r>
              <a:rPr sz="1200" b="1" dirty="0">
                <a:solidFill>
                  <a:schemeClr val="accent1"/>
                </a:solidFill>
                <a:effectLst>
                  <a:outerShdw blurRad="38100" dist="25400" dir="5400000" algn="ctr" rotWithShape="0">
                    <a:srgbClr val="6E747A">
                      <a:alpha val="43000"/>
                    </a:srgbClr>
                  </a:outerShdw>
                </a:effectLst>
                <a:sym typeface="+mn-ea"/>
              </a:rPr>
              <a:t> eliberate, inclusiv pe modele de formulare eliberate de alte state: </a:t>
            </a:r>
            <a:r>
              <a:rPr sz="1200" b="1" dirty="0">
                <a:solidFill>
                  <a:srgbClr val="7030A0"/>
                </a:solidFill>
                <a:effectLst>
                  <a:outerShdw blurRad="38100" dist="25400" dir="5400000" algn="ctr" rotWithShape="0">
                    <a:srgbClr val="6E747A">
                      <a:alpha val="43000"/>
                    </a:srgbClr>
                  </a:outerShdw>
                </a:effectLst>
                <a:sym typeface="+mn-ea"/>
              </a:rPr>
              <a:t>2.408 formulare </a:t>
            </a:r>
            <a:r>
              <a:rPr sz="1200" b="1" dirty="0">
                <a:solidFill>
                  <a:schemeClr val="accent1"/>
                </a:solidFill>
                <a:effectLst>
                  <a:outerShdw blurRad="38100" dist="25400" dir="5400000" algn="ctr" rotWithShape="0">
                    <a:srgbClr val="6E747A">
                      <a:alpha val="43000"/>
                    </a:srgbClr>
                  </a:outerShdw>
                </a:effectLst>
                <a:sym typeface="+mn-ea"/>
              </a:rPr>
              <a:t>.</a:t>
            </a:r>
            <a:endParaRPr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a:t>
            </a:r>
            <a:r>
              <a:rPr sz="1200" b="1" dirty="0">
                <a:solidFill>
                  <a:srgbClr val="7030A0"/>
                </a:solidFill>
                <a:effectLst>
                  <a:outerShdw blurRad="38100" dist="25400" dir="5400000" algn="ctr" rotWithShape="0">
                    <a:srgbClr val="6E747A">
                      <a:alpha val="43000"/>
                    </a:srgbClr>
                  </a:outerShdw>
                </a:effectLst>
                <a:sym typeface="+mn-ea"/>
              </a:rPr>
              <a:t>Certificate de rezidenţă fiscală persoane juridice </a:t>
            </a:r>
            <a:r>
              <a:rPr sz="1200" b="1" dirty="0">
                <a:solidFill>
                  <a:schemeClr val="accent1"/>
                </a:solidFill>
                <a:effectLst>
                  <a:outerShdw blurRad="38100" dist="25400" dir="5400000" algn="ctr" rotWithShape="0">
                    <a:srgbClr val="6E747A">
                      <a:alpha val="43000"/>
                    </a:srgbClr>
                  </a:outerShdw>
                </a:effectLst>
                <a:sym typeface="+mn-ea"/>
              </a:rPr>
              <a:t>: </a:t>
            </a:r>
            <a:r>
              <a:rPr sz="1200" b="1" dirty="0">
                <a:solidFill>
                  <a:srgbClr val="7030A0"/>
                </a:solidFill>
                <a:effectLst>
                  <a:outerShdw blurRad="38100" dist="25400" dir="5400000" algn="ctr" rotWithShape="0">
                    <a:srgbClr val="6E747A">
                      <a:alpha val="43000"/>
                    </a:srgbClr>
                  </a:outerShdw>
                </a:effectLst>
                <a:sym typeface="+mn-ea"/>
              </a:rPr>
              <a:t>43 formulare</a:t>
            </a:r>
            <a:endParaRPr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a:t>
            </a:r>
            <a:r>
              <a:rPr sz="1200" b="1" dirty="0">
                <a:solidFill>
                  <a:srgbClr val="7030A0"/>
                </a:solidFill>
                <a:effectLst>
                  <a:outerShdw blurRad="38100" dist="25400" dir="5400000" algn="ctr" rotWithShape="0">
                    <a:srgbClr val="6E747A">
                      <a:alpha val="43000"/>
                    </a:srgbClr>
                  </a:outerShdw>
                </a:effectLst>
                <a:sym typeface="+mn-ea"/>
              </a:rPr>
              <a:t>Certificate de rezidenţă fiscală pentru persoane fizice rezidente în România care desfăşoară activitate independentă: 6 formulare.</a:t>
            </a:r>
            <a:endParaRPr sz="12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200" b="1" dirty="0">
                <a:solidFill>
                  <a:schemeClr val="accent1"/>
                </a:solidFill>
                <a:effectLst>
                  <a:outerShdw blurRad="38100" dist="25400" dir="5400000" algn="ctr" rotWithShape="0">
                    <a:srgbClr val="6E747A">
                      <a:alpha val="43000"/>
                    </a:srgbClr>
                  </a:outerShdw>
                </a:effectLst>
                <a:sym typeface="+mn-ea"/>
              </a:rPr>
              <a:t></a:t>
            </a:r>
            <a:r>
              <a:rPr lang="ro-RO" sz="1200" b="1" dirty="0">
                <a:solidFill>
                  <a:schemeClr val="accent1"/>
                </a:solidFill>
                <a:effectLst>
                  <a:outerShdw blurRad="38100" dist="25400" dir="5400000" algn="ctr" rotWithShape="0">
                    <a:srgbClr val="6E747A">
                      <a:alpha val="43000"/>
                    </a:srgbClr>
                  </a:outerShdw>
                </a:effectLst>
                <a:sym typeface="+mn-ea"/>
              </a:rPr>
              <a:t>	-</a:t>
            </a:r>
            <a:r>
              <a:rPr sz="1200" b="1" dirty="0">
                <a:solidFill>
                  <a:srgbClr val="7030A0"/>
                </a:solidFill>
                <a:effectLst>
                  <a:outerShdw blurRad="38100" dist="25400" dir="5400000" algn="ctr" rotWithShape="0">
                    <a:srgbClr val="6E747A">
                      <a:alpha val="43000"/>
                    </a:srgbClr>
                  </a:outerShdw>
                </a:effectLst>
                <a:sym typeface="+mn-ea"/>
              </a:rPr>
              <a:t>Certificate privind atestarea impozitului plătit în România de persoane fizice nerezidente: 19 formulare</a:t>
            </a:r>
            <a:endParaRPr sz="12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200" b="1" dirty="0">
                <a:solidFill>
                  <a:schemeClr val="accent1"/>
                </a:solidFill>
                <a:effectLst>
                  <a:outerShdw blurRad="38100" dist="25400" dir="5400000" algn="ctr" rotWithShape="0">
                    <a:srgbClr val="6E747A">
                      <a:alpha val="43000"/>
                    </a:srgbClr>
                  </a:outerShdw>
                </a:effectLst>
                <a:sym typeface="+mn-ea"/>
              </a:rPr>
              <a:t></a:t>
            </a:r>
            <a:r>
              <a:rPr lang="ro-RO" sz="1200" b="1" dirty="0">
                <a:solidFill>
                  <a:schemeClr val="accent1"/>
                </a:solidFill>
                <a:effectLst>
                  <a:outerShdw blurRad="38100" dist="25400" dir="5400000" algn="ctr" rotWithShape="0">
                    <a:srgbClr val="6E747A">
                      <a:alpha val="43000"/>
                    </a:srgbClr>
                  </a:outerShdw>
                </a:effectLst>
                <a:sym typeface="+mn-ea"/>
              </a:rPr>
              <a:t>	-</a:t>
            </a:r>
            <a:r>
              <a:rPr sz="1200" b="1" dirty="0">
                <a:solidFill>
                  <a:srgbClr val="7030A0"/>
                </a:solidFill>
                <a:effectLst>
                  <a:outerShdw blurRad="38100" dist="25400" dir="5400000" algn="ctr" rotWithShape="0">
                    <a:srgbClr val="6E747A">
                      <a:alpha val="43000"/>
                    </a:srgbClr>
                  </a:outerShdw>
                </a:effectLst>
                <a:sym typeface="+mn-ea"/>
              </a:rPr>
              <a:t>Chestionare pentru stabilirea rezidenţei fiscale a persoanei fizice la plecarea din România: 1 formular</a:t>
            </a:r>
            <a:endParaRPr sz="12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200" b="1" dirty="0">
                <a:solidFill>
                  <a:schemeClr val="accent1"/>
                </a:solidFill>
                <a:effectLst>
                  <a:outerShdw blurRad="38100" dist="25400" dir="5400000" algn="ctr" rotWithShape="0">
                    <a:srgbClr val="6E747A">
                      <a:alpha val="43000"/>
                    </a:srgbClr>
                  </a:outerShdw>
                </a:effectLst>
                <a:sym typeface="+mn-ea"/>
              </a:rPr>
              <a:t></a:t>
            </a:r>
            <a:r>
              <a:rPr lang="ro-RO" sz="1200" b="1" dirty="0">
                <a:solidFill>
                  <a:schemeClr val="accent1"/>
                </a:solidFill>
                <a:effectLst>
                  <a:outerShdw blurRad="38100" dist="25400" dir="5400000" algn="ctr" rotWithShape="0">
                    <a:srgbClr val="6E747A">
                      <a:alpha val="43000"/>
                    </a:srgbClr>
                  </a:outerShdw>
                </a:effectLst>
                <a:sym typeface="+mn-ea"/>
              </a:rPr>
              <a:t>	-</a:t>
            </a:r>
            <a:r>
              <a:rPr sz="1200" b="1" dirty="0">
                <a:solidFill>
                  <a:srgbClr val="7030A0"/>
                </a:solidFill>
                <a:effectLst>
                  <a:outerShdw blurRad="38100" dist="25400" dir="5400000" algn="ctr" rotWithShape="0">
                    <a:srgbClr val="6E747A">
                      <a:alpha val="43000"/>
                    </a:srgbClr>
                  </a:outerShdw>
                </a:effectLst>
                <a:sym typeface="+mn-ea"/>
              </a:rPr>
              <a:t>Certificate privind atestarea impozitului plătit în România de persoane juridice străine : 1 formular</a:t>
            </a:r>
            <a:endParaRPr sz="12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200" b="1" dirty="0">
                <a:solidFill>
                  <a:schemeClr val="accent1"/>
                </a:solidFill>
                <a:effectLst>
                  <a:outerShdw blurRad="38100" dist="25400" dir="5400000" algn="ctr" rotWithShape="0">
                    <a:srgbClr val="6E747A">
                      <a:alpha val="43000"/>
                    </a:srgbClr>
                  </a:outerShdw>
                </a:effectLst>
                <a:sym typeface="+mn-ea"/>
              </a:rPr>
              <a:t></a:t>
            </a:r>
            <a:r>
              <a:rPr lang="ro-RO" sz="1200" b="1" dirty="0">
                <a:solidFill>
                  <a:schemeClr val="accent1"/>
                </a:solidFill>
                <a:effectLst>
                  <a:outerShdw blurRad="38100" dist="25400" dir="5400000" algn="ctr" rotWithShape="0">
                    <a:srgbClr val="6E747A">
                      <a:alpha val="43000"/>
                    </a:srgbClr>
                  </a:outerShdw>
                </a:effectLst>
                <a:sym typeface="+mn-ea"/>
              </a:rPr>
              <a:t>	-</a:t>
            </a:r>
            <a:r>
              <a:rPr sz="1200" b="1" dirty="0">
                <a:solidFill>
                  <a:srgbClr val="7030A0"/>
                </a:solidFill>
                <a:effectLst>
                  <a:outerShdw blurRad="38100" dist="25400" dir="5400000" algn="ctr" rotWithShape="0">
                    <a:srgbClr val="6E747A">
                      <a:alpha val="43000"/>
                    </a:srgbClr>
                  </a:outerShdw>
                </a:effectLst>
                <a:sym typeface="+mn-ea"/>
              </a:rPr>
              <a:t>Declaraţii de înregistrare a contractelor / Documente care justifică prestările efective de servicii pe teritoriul României, încheiate cu persoane juridice străine sau persoane fizice nerezidente (formular 017) : 10 formulare.</a:t>
            </a:r>
            <a:endParaRPr sz="1200" b="1" dirty="0">
              <a:ln w="6600">
                <a:solidFill>
                  <a:schemeClr val="accent2"/>
                </a:solidFill>
                <a:prstDash val="solid"/>
              </a:ln>
              <a:solidFill>
                <a:srgbClr val="FFFFFF"/>
              </a:solidFill>
              <a:effectLst>
                <a:outerShdw dist="38100" dir="2700000" algn="tl" rotWithShape="0">
                  <a:schemeClr val="accent2"/>
                </a:outerShdw>
              </a:effectLst>
            </a:endParaRPr>
          </a:p>
          <a:p>
            <a:pPr marL="0" indent="0" algn="l" eaLnBrk="1" latinLnBrk="0" hangingPunct="1">
              <a:spcBef>
                <a:spcPts val="0"/>
              </a:spcBef>
              <a:buFont typeface="Wingdings" panose="05000000000000000000" charset="0"/>
              <a:buNone/>
              <a:defRPr/>
            </a:pPr>
            <a:endParaRPr sz="1200" b="1" dirty="0">
              <a:ln w="6600">
                <a:solidFill>
                  <a:schemeClr val="accent2"/>
                </a:solidFill>
                <a:prstDash val="solid"/>
              </a:ln>
              <a:solidFill>
                <a:srgbClr val="FFFFFF"/>
              </a:solidFill>
              <a:effectLst>
                <a:outerShdw dist="38100" dir="2700000" algn="tl" rotWithShape="0">
                  <a:schemeClr val="accent2"/>
                </a:outerShdw>
              </a:effectLst>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type="body" idx="4294967295"/>
          </p:nvPr>
        </p:nvSpPr>
        <p:spPr>
          <a:xfrm>
            <a:off x="498475" y="59055"/>
            <a:ext cx="11367135" cy="6040120"/>
          </a:xfrm>
        </p:spPr>
        <p:txBody>
          <a:bodyPr/>
          <a:lstStyle/>
          <a:p>
            <a:pPr marL="0" indent="0" algn="l" eaLnBrk="1" latinLnBrk="0" hangingPunct="1">
              <a:spcBef>
                <a:spcPts val="0"/>
              </a:spcBef>
              <a:buFont typeface="Wingdings" panose="05000000000000000000" charset="0"/>
              <a:buNone/>
              <a:defRPr/>
            </a:pPr>
            <a:r>
              <a:rPr sz="2000" b="1" dirty="0">
                <a:solidFill>
                  <a:srgbClr val="C00000"/>
                </a:solidFill>
                <a:effectLst>
                  <a:outerShdw blurRad="38100" dist="25400" dir="5400000" algn="ctr" rotWithShape="0">
                    <a:srgbClr val="6E747A">
                      <a:alpha val="43000"/>
                    </a:srgbClr>
                  </a:outerShdw>
                </a:effectLst>
                <a:sym typeface="+mn-ea"/>
              </a:rPr>
              <a:t>Tipuri de facilităţi fiscale acordate contribuabililor pentru conformarea la plata obligaţiilor fiscale</a:t>
            </a:r>
            <a:endParaRPr lang="ro-RO" sz="4400" b="1" u="sng"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2400" b="1" dirty="0">
                <a:solidFill>
                  <a:schemeClr val="accent1"/>
                </a:solidFill>
                <a:effectLst>
                  <a:outerShdw blurRad="38100" dist="25400" dir="5400000" algn="ctr" rotWithShape="0">
                    <a:srgbClr val="6E747A">
                      <a:alpha val="43000"/>
                    </a:srgbClr>
                  </a:outerShdw>
                </a:effectLst>
                <a:sym typeface="+mn-ea"/>
              </a:rPr>
              <a:t>	</a:t>
            </a:r>
            <a:r>
              <a:rPr sz="1400" b="1" dirty="0">
                <a:solidFill>
                  <a:srgbClr val="7030A0"/>
                </a:solidFill>
                <a:effectLst>
                  <a:outerShdw blurRad="38100" dist="25400" dir="5400000" algn="ctr" rotWithShape="0">
                    <a:srgbClr val="6E747A">
                      <a:alpha val="43000"/>
                    </a:srgbClr>
                  </a:outerShdw>
                </a:effectLst>
                <a:sym typeface="+mn-ea"/>
              </a:rPr>
              <a:t>Facilitățile fiscale </a:t>
            </a:r>
            <a:r>
              <a:rPr lang="ro-RO" sz="1400" b="1" dirty="0">
                <a:solidFill>
                  <a:srgbClr val="7030A0"/>
                </a:solidFill>
                <a:effectLst>
                  <a:outerShdw blurRad="38100" dist="25400" dir="5400000" algn="ctr" rotWithShape="0">
                    <a:srgbClr val="6E747A">
                      <a:alpha val="43000"/>
                    </a:srgbClr>
                  </a:outerShdw>
                </a:effectLst>
                <a:sym typeface="+mn-ea"/>
              </a:rPr>
              <a:t>au fost </a:t>
            </a:r>
            <a:r>
              <a:rPr sz="1400" b="1" dirty="0">
                <a:solidFill>
                  <a:srgbClr val="7030A0"/>
                </a:solidFill>
                <a:effectLst>
                  <a:outerShdw blurRad="38100" dist="25400" dir="5400000" algn="ctr" rotWithShape="0">
                    <a:srgbClr val="6E747A">
                      <a:alpha val="43000"/>
                    </a:srgbClr>
                  </a:outerShdw>
                </a:effectLst>
                <a:sym typeface="+mn-ea"/>
              </a:rPr>
              <a:t>introduse</a:t>
            </a:r>
            <a:r>
              <a:rPr sz="1400" b="1" dirty="0">
                <a:solidFill>
                  <a:schemeClr val="accent1"/>
                </a:solidFill>
                <a:effectLst>
                  <a:outerShdw blurRad="38100" dist="25400" dir="5400000" algn="ctr" rotWithShape="0">
                    <a:srgbClr val="6E747A">
                      <a:alpha val="43000"/>
                    </a:srgbClr>
                  </a:outerShdw>
                </a:effectLst>
                <a:sym typeface="+mn-ea"/>
              </a:rPr>
              <a:t> prin</a:t>
            </a:r>
            <a:r>
              <a:rPr lang="ro-RO" sz="1400" b="1" dirty="0">
                <a:solidFill>
                  <a:schemeClr val="accent1"/>
                </a:solidFill>
                <a:effectLst>
                  <a:outerShdw blurRad="38100" dist="25400" dir="5400000" algn="ctr" rotWithShape="0">
                    <a:srgbClr val="6E747A">
                      <a:alpha val="43000"/>
                    </a:srgbClr>
                  </a:outerShdw>
                </a:effectLst>
                <a:sym typeface="+mn-ea"/>
              </a:rPr>
              <a:t>tr-o serie de </a:t>
            </a:r>
            <a:r>
              <a:rPr sz="1400" b="1" dirty="0">
                <a:solidFill>
                  <a:schemeClr val="accent1"/>
                </a:solidFill>
                <a:effectLst>
                  <a:outerShdw blurRad="38100" dist="25400" dir="5400000" algn="ctr" rotWithShape="0">
                    <a:srgbClr val="6E747A">
                      <a:alpha val="43000"/>
                    </a:srgbClr>
                  </a:outerShdw>
                </a:effectLst>
                <a:sym typeface="+mn-ea"/>
              </a:rPr>
              <a:t>acte normative</a:t>
            </a:r>
            <a:r>
              <a:rPr lang="ro-RO"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rgbClr val="7030A0"/>
                </a:solidFill>
                <a:effectLst>
                  <a:outerShdw blurRad="38100" dist="25400" dir="5400000" algn="ctr" rotWithShape="0">
                    <a:srgbClr val="6E747A">
                      <a:alpha val="43000"/>
                    </a:srgbClr>
                  </a:outerShdw>
                </a:effectLst>
                <a:sym typeface="+mn-ea"/>
              </a:rPr>
              <a:t>ca m</a:t>
            </a:r>
            <a:r>
              <a:rPr sz="1400" b="1" dirty="0">
                <a:solidFill>
                  <a:srgbClr val="7030A0"/>
                </a:solidFill>
                <a:effectLst>
                  <a:outerShdw blurRad="38100" dist="25400" dir="5400000" algn="ctr" rotWithShape="0">
                    <a:srgbClr val="6E747A">
                      <a:alpha val="43000"/>
                    </a:srgbClr>
                  </a:outerShdw>
                </a:effectLst>
                <a:sym typeface="+mn-ea"/>
              </a:rPr>
              <a:t>ăsur</a:t>
            </a:r>
            <a:r>
              <a:rPr lang="ro-RO" sz="1400" b="1" dirty="0">
                <a:solidFill>
                  <a:srgbClr val="7030A0"/>
                </a:solidFill>
                <a:effectLst>
                  <a:outerShdw blurRad="38100" dist="25400" dir="5400000" algn="ctr" rotWithShape="0">
                    <a:srgbClr val="6E747A">
                      <a:alpha val="43000"/>
                    </a:srgbClr>
                  </a:outerShdw>
                </a:effectLst>
                <a:sym typeface="+mn-ea"/>
              </a:rPr>
              <a:t>i</a:t>
            </a:r>
            <a:r>
              <a:rPr sz="1400" b="1" dirty="0">
                <a:solidFill>
                  <a:srgbClr val="7030A0"/>
                </a:solidFill>
                <a:effectLst>
                  <a:outerShdw blurRad="38100" dist="25400" dir="5400000" algn="ctr" rotWithShape="0">
                    <a:srgbClr val="6E747A">
                      <a:alpha val="43000"/>
                    </a:srgbClr>
                  </a:outerShdw>
                </a:effectLst>
                <a:sym typeface="+mn-ea"/>
              </a:rPr>
              <a:t> </a:t>
            </a:r>
            <a:r>
              <a:rPr lang="ro-RO" sz="1400" b="1" dirty="0">
                <a:solidFill>
                  <a:srgbClr val="7030A0"/>
                </a:solidFill>
                <a:effectLst>
                  <a:outerShdw blurRad="38100" dist="25400" dir="5400000" algn="ctr" rotWithShape="0">
                    <a:srgbClr val="6E747A">
                      <a:alpha val="43000"/>
                    </a:srgbClr>
                  </a:outerShdw>
                </a:effectLst>
                <a:sym typeface="+mn-ea"/>
              </a:rPr>
              <a:t>pentru reducerea poverii fiscale,</a:t>
            </a:r>
            <a:r>
              <a:rPr lang="ro-RO" sz="1400" b="1" dirty="0">
                <a:solidFill>
                  <a:schemeClr val="accent1"/>
                </a:solidFill>
                <a:effectLst>
                  <a:outerShdw blurRad="38100" dist="25400" dir="5400000" algn="ctr" rotWithShape="0">
                    <a:srgbClr val="6E747A">
                      <a:alpha val="43000"/>
                    </a:srgbClr>
                  </a:outerShdw>
                </a:effectLst>
                <a:sym typeface="+mn-ea"/>
              </a:rPr>
              <a:t> pentru facilizarea </a:t>
            </a:r>
            <a:r>
              <a:rPr sz="1400" b="1" dirty="0">
                <a:solidFill>
                  <a:schemeClr val="accent1"/>
                </a:solidFill>
                <a:effectLst>
                  <a:outerShdw blurRad="38100" dist="25400" dir="5400000" algn="ctr" rotWithShape="0">
                    <a:srgbClr val="6E747A">
                      <a:alpha val="43000"/>
                    </a:srgbClr>
                  </a:outerShdw>
                </a:effectLst>
                <a:sym typeface="+mn-ea"/>
              </a:rPr>
              <a:t>conform</a:t>
            </a:r>
            <a:r>
              <a:rPr lang="ro-RO" sz="1400" b="1" dirty="0">
                <a:solidFill>
                  <a:schemeClr val="accent1"/>
                </a:solidFill>
                <a:effectLst>
                  <a:outerShdw blurRad="38100" dist="25400" dir="5400000" algn="ctr" rotWithShape="0">
                    <a:srgbClr val="6E747A">
                      <a:alpha val="43000"/>
                    </a:srgbClr>
                  </a:outerShdw>
                </a:effectLst>
                <a:sym typeface="+mn-ea"/>
              </a:rPr>
              <a:t>ă</a:t>
            </a:r>
            <a:r>
              <a:rPr sz="1400" b="1" dirty="0">
                <a:solidFill>
                  <a:schemeClr val="accent1"/>
                </a:solidFill>
                <a:effectLst>
                  <a:outerShdw blurRad="38100" dist="25400" dir="5400000" algn="ctr" rotWithShape="0">
                    <a:srgbClr val="6E747A">
                      <a:alpha val="43000"/>
                    </a:srgbClr>
                  </a:outerShdw>
                </a:effectLst>
                <a:sym typeface="+mn-ea"/>
              </a:rPr>
              <a:t>r</a:t>
            </a:r>
            <a:r>
              <a:rPr lang="ro-RO" sz="1400" b="1" dirty="0">
                <a:solidFill>
                  <a:schemeClr val="accent1"/>
                </a:solidFill>
                <a:effectLst>
                  <a:outerShdw blurRad="38100" dist="25400" dir="5400000" algn="ctr" rotWithShape="0">
                    <a:srgbClr val="6E747A">
                      <a:alpha val="43000"/>
                    </a:srgbClr>
                  </a:outerShdw>
                </a:effectLst>
                <a:sym typeface="+mn-ea"/>
              </a:rPr>
              <a:t>ii</a:t>
            </a:r>
            <a:r>
              <a:rPr sz="1400" b="1" dirty="0">
                <a:solidFill>
                  <a:schemeClr val="accent1"/>
                </a:solidFill>
                <a:effectLst>
                  <a:outerShdw blurRad="38100" dist="25400" dir="5400000" algn="ctr" rotWithShape="0">
                    <a:srgbClr val="6E747A">
                      <a:alpha val="43000"/>
                    </a:srgbClr>
                  </a:outerShdw>
                </a:effectLst>
                <a:sym typeface="+mn-ea"/>
              </a:rPr>
              <a:t> la plată a obligaţiilor bugetare, în contextul actual al dificultăţilor financiare cu care se confruntă contribuabilii afectaţi direct sau indirect de criza SARS-CoV-2, dar a</a:t>
            </a:r>
            <a:r>
              <a:rPr lang="ro-RO" sz="1400" b="1" dirty="0">
                <a:solidFill>
                  <a:schemeClr val="accent1"/>
                </a:solidFill>
                <a:effectLst>
                  <a:outerShdw blurRad="38100" dist="25400" dir="5400000" algn="ctr" rotWithShape="0">
                    <a:srgbClr val="6E747A">
                      <a:alpha val="43000"/>
                    </a:srgbClr>
                  </a:outerShdw>
                </a:effectLst>
                <a:sym typeface="+mn-ea"/>
              </a:rPr>
              <a:t>u</a:t>
            </a:r>
            <a:r>
              <a:rPr sz="1400" b="1" dirty="0">
                <a:solidFill>
                  <a:schemeClr val="accent1"/>
                </a:solidFill>
                <a:effectLst>
                  <a:outerShdw blurRad="38100" dist="25400" dir="5400000" algn="ctr" rotWithShape="0">
                    <a:srgbClr val="6E747A">
                      <a:alpha val="43000"/>
                    </a:srgbClr>
                  </a:outerShdw>
                </a:effectLst>
                <a:sym typeface="+mn-ea"/>
              </a:rPr>
              <a:t> luat în considerare și necesitatea prevenirii acumulării de către contribuabili a noi datorii la bugetul general consolidat care ar putea conduce la declanşarea procedurilor de insolvenţă, necesitatea acordării unor şanse de redresare economică, în special contribuabililor cu afaceri viabile care au fost afectate de criza SARS-CoV-2, şi evitarea deschiderii procedurilor de insolvenţă.</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800" b="1" dirty="0">
                <a:solidFill>
                  <a:srgbClr val="FF0000"/>
                </a:solidFill>
                <a:effectLst>
                  <a:outerShdw blurRad="38100" dist="25400" dir="5400000" algn="ctr" rotWithShape="0">
                    <a:srgbClr val="6E747A">
                      <a:alpha val="43000"/>
                    </a:srgbClr>
                  </a:outerShdw>
                </a:effectLst>
                <a:sym typeface="+mn-ea"/>
              </a:rPr>
              <a:t>Facilități fiscale în vigoare </a:t>
            </a:r>
            <a:endParaRPr lang="ro-RO" sz="1800" b="1" dirty="0">
              <a:solidFill>
                <a:srgbClr val="FF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8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Ø"/>
              <a:defRPr/>
            </a:pPr>
            <a:r>
              <a:rPr lang="ro-RO" sz="1400" b="1" u="sng" dirty="0">
                <a:solidFill>
                  <a:srgbClr val="FF0000"/>
                </a:solidFill>
                <a:effectLst>
                  <a:outerShdw blurRad="38100" dist="25400" dir="5400000" algn="ctr" rotWithShape="0">
                    <a:srgbClr val="6E747A">
                      <a:alpha val="43000"/>
                    </a:srgbClr>
                  </a:outerShdw>
                </a:effectLst>
                <a:sym typeface="+mn-ea"/>
              </a:rPr>
              <a:t>Anularea unor obligaţii accesorii</a:t>
            </a:r>
            <a:r>
              <a:rPr lang="ro-RO" sz="1400" b="1" dirty="0">
                <a:solidFill>
                  <a:srgbClr val="FF0000"/>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 contribuabilii pot beneficia de anularea </a:t>
            </a:r>
            <a:r>
              <a:rPr sz="1400" b="1" dirty="0">
                <a:solidFill>
                  <a:schemeClr val="accent1"/>
                </a:solidFill>
                <a:effectLst>
                  <a:outerShdw blurRad="38100" dist="25400" dir="5400000" algn="ctr" rotWithShape="0">
                    <a:srgbClr val="6E747A">
                      <a:alpha val="43000"/>
                    </a:srgbClr>
                  </a:outerShdw>
                </a:effectLst>
                <a:sym typeface="+mn-ea"/>
              </a:rPr>
              <a:t>obligaţiilor de plată accesorii </a:t>
            </a:r>
            <a:r>
              <a:rPr lang="ro-RO" sz="1400" b="1" dirty="0">
                <a:solidFill>
                  <a:schemeClr val="accent1"/>
                </a:solidFill>
                <a:effectLst>
                  <a:outerShdw blurRad="38100" dist="25400" dir="5400000" algn="ctr" rotWithShape="0">
                    <a:srgbClr val="6E747A">
                      <a:alpha val="43000"/>
                    </a:srgbClr>
                  </a:outerShdw>
                </a:effectLst>
                <a:sym typeface="+mn-ea"/>
              </a:rPr>
              <a:t>(dobânzi, penalități, penalități de întârziere etc.) aferente </a:t>
            </a:r>
            <a:r>
              <a:rPr sz="1400" b="1" dirty="0">
                <a:solidFill>
                  <a:schemeClr val="accent1"/>
                </a:solidFill>
                <a:effectLst>
                  <a:outerShdw blurRad="38100" dist="25400" dir="5400000" algn="ctr" rotWithShape="0">
                    <a:srgbClr val="6E747A">
                      <a:alpha val="43000"/>
                    </a:srgbClr>
                  </a:outerShdw>
                </a:effectLst>
                <a:sym typeface="+mn-ea"/>
              </a:rPr>
              <a:t>obligaţiilor bugetare principale restante la data de 31.03.2020 inclusiv</a:t>
            </a:r>
            <a:r>
              <a:rPr lang="ro-RO" sz="1400" b="1" dirty="0">
                <a:solidFill>
                  <a:schemeClr val="accent1"/>
                </a:solidFill>
                <a:effectLst>
                  <a:outerShdw blurRad="38100" dist="25400" dir="5400000" algn="ctr" rotWithShape="0">
                    <a:srgbClr val="6E747A">
                      <a:alpha val="43000"/>
                    </a:srgbClr>
                  </a:outerShdw>
                </a:effectLst>
                <a:sym typeface="+mn-ea"/>
              </a:rPr>
              <a:t>. Pentru aceasta, contribuabilii </a:t>
            </a:r>
            <a:r>
              <a:rPr sz="1400" b="1" dirty="0">
                <a:solidFill>
                  <a:srgbClr val="C00000"/>
                </a:solidFill>
                <a:effectLst>
                  <a:outerShdw blurRad="38100" dist="25400" dir="5400000" algn="ctr" rotWithShape="0">
                    <a:srgbClr val="6E747A">
                      <a:alpha val="43000"/>
                    </a:srgbClr>
                  </a:outerShdw>
                </a:effectLst>
                <a:sym typeface="+mn-ea"/>
              </a:rPr>
              <a:t>trebuie </a:t>
            </a:r>
            <a:r>
              <a:rPr lang="ro-RO" sz="1400" b="1" dirty="0">
                <a:solidFill>
                  <a:srgbClr val="C00000"/>
                </a:solidFill>
                <a:effectLst>
                  <a:outerShdw blurRad="38100" dist="25400" dir="5400000" algn="ctr" rotWithShape="0">
                    <a:srgbClr val="6E747A">
                      <a:alpha val="43000"/>
                    </a:srgbClr>
                  </a:outerShdw>
                </a:effectLst>
                <a:sym typeface="+mn-ea"/>
              </a:rPr>
              <a:t>să depună c</a:t>
            </a:r>
            <a:r>
              <a:rPr sz="1400" b="1" dirty="0">
                <a:solidFill>
                  <a:srgbClr val="C00000"/>
                </a:solidFill>
                <a:effectLst>
                  <a:outerShdw blurRad="38100" dist="25400" dir="5400000" algn="ctr" rotWithShape="0">
                    <a:srgbClr val="6E747A">
                      <a:alpha val="43000"/>
                    </a:srgbClr>
                  </a:outerShdw>
                </a:effectLst>
                <a:sym typeface="+mn-ea"/>
              </a:rPr>
              <a:t>erer</a:t>
            </a:r>
            <a:r>
              <a:rPr lang="ro-RO" sz="1400" b="1" dirty="0">
                <a:solidFill>
                  <a:srgbClr val="C00000"/>
                </a:solidFill>
                <a:effectLst>
                  <a:outerShdw blurRad="38100" dist="25400" dir="5400000" algn="ctr" rotWithShape="0">
                    <a:srgbClr val="6E747A">
                      <a:alpha val="43000"/>
                    </a:srgbClr>
                  </a:outerShdw>
                </a:effectLst>
                <a:sym typeface="+mn-ea"/>
              </a:rPr>
              <a:t>ea</a:t>
            </a:r>
            <a:r>
              <a:rPr sz="1400" b="1" dirty="0">
                <a:solidFill>
                  <a:srgbClr val="C00000"/>
                </a:solidFill>
                <a:effectLst>
                  <a:outerShdw blurRad="38100" dist="25400" dir="5400000" algn="ctr" rotWithShape="0">
                    <a:srgbClr val="6E747A">
                      <a:alpha val="43000"/>
                    </a:srgbClr>
                  </a:outerShdw>
                </a:effectLst>
                <a:sym typeface="+mn-ea"/>
              </a:rPr>
              <a:t> de anulare </a:t>
            </a:r>
            <a:r>
              <a:rPr lang="ro-RO" sz="1400" b="1" dirty="0">
                <a:solidFill>
                  <a:srgbClr val="C00000"/>
                </a:solidFill>
                <a:effectLst>
                  <a:outerShdw blurRad="38100" dist="25400" dir="5400000" algn="ctr" rotWithShape="0">
                    <a:srgbClr val="6E747A">
                      <a:alpha val="43000"/>
                    </a:srgbClr>
                  </a:outerShdw>
                </a:effectLst>
                <a:sym typeface="+mn-ea"/>
              </a:rPr>
              <a:t>până la data de </a:t>
            </a:r>
            <a:r>
              <a:rPr sz="1400" b="1" dirty="0">
                <a:solidFill>
                  <a:srgbClr val="C00000"/>
                </a:solidFill>
                <a:effectLst>
                  <a:outerShdw blurRad="38100" dist="25400" dir="5400000" algn="ctr" rotWithShape="0">
                    <a:srgbClr val="6E747A">
                      <a:alpha val="43000"/>
                    </a:srgbClr>
                  </a:outerShdw>
                </a:effectLst>
                <a:sym typeface="+mn-ea"/>
              </a:rPr>
              <a:t>3</a:t>
            </a:r>
            <a:r>
              <a:rPr lang="en-US" sz="1400" b="1" dirty="0">
                <a:solidFill>
                  <a:srgbClr val="C00000"/>
                </a:solidFill>
                <a:effectLst>
                  <a:outerShdw blurRad="38100" dist="25400" dir="5400000" algn="ctr" rotWithShape="0">
                    <a:srgbClr val="6E747A">
                      <a:alpha val="43000"/>
                    </a:srgbClr>
                  </a:outerShdw>
                </a:effectLst>
                <a:sym typeface="+mn-ea"/>
              </a:rPr>
              <a:t>0</a:t>
            </a:r>
            <a:r>
              <a:rPr sz="1400" b="1" dirty="0">
                <a:solidFill>
                  <a:srgbClr val="C00000"/>
                </a:solidFill>
                <a:effectLst>
                  <a:outerShdw blurRad="38100" dist="25400" dir="5400000" algn="ctr" rotWithShape="0">
                    <a:srgbClr val="6E747A">
                      <a:alpha val="43000"/>
                    </a:srgbClr>
                  </a:outerShdw>
                </a:effectLst>
                <a:sym typeface="+mn-ea"/>
              </a:rPr>
              <a:t> i</a:t>
            </a:r>
            <a:r>
              <a:rPr lang="en-US" sz="1400" b="1" dirty="0">
                <a:solidFill>
                  <a:srgbClr val="C00000"/>
                </a:solidFill>
                <a:effectLst>
                  <a:outerShdw blurRad="38100" dist="25400" dir="5400000" algn="ctr" rotWithShape="0">
                    <a:srgbClr val="6E747A">
                      <a:alpha val="43000"/>
                    </a:srgbClr>
                  </a:outerShdw>
                </a:effectLst>
                <a:sym typeface="+mn-ea"/>
              </a:rPr>
              <a:t>unie</a:t>
            </a:r>
            <a:r>
              <a:rPr sz="1400" b="1" dirty="0">
                <a:solidFill>
                  <a:srgbClr val="C00000"/>
                </a:solidFill>
                <a:effectLst>
                  <a:outerShdw blurRad="38100" dist="25400" dir="5400000" algn="ctr" rotWithShape="0">
                    <a:srgbClr val="6E747A">
                      <a:alpha val="43000"/>
                    </a:srgbClr>
                  </a:outerShdw>
                </a:effectLst>
                <a:sym typeface="+mn-ea"/>
              </a:rPr>
              <a:t> 2022 inclusiv </a:t>
            </a:r>
            <a:r>
              <a:rPr lang="ro-RO" sz="1400" b="1" dirty="0">
                <a:solidFill>
                  <a:schemeClr val="accent1"/>
                </a:solidFill>
                <a:effectLst>
                  <a:outerShdw blurRad="38100" dist="25400" dir="5400000" algn="ctr" rotWithShape="0">
                    <a:srgbClr val="6E747A">
                      <a:alpha val="43000"/>
                    </a:srgbClr>
                  </a:outerShdw>
                </a:effectLst>
                <a:sym typeface="+mn-ea"/>
              </a:rPr>
              <a:t>și</a:t>
            </a:r>
            <a:r>
              <a:rPr lang="ro-RO" sz="1400" b="1" dirty="0">
                <a:solidFill>
                  <a:srgbClr val="C00000"/>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să </a:t>
            </a:r>
            <a:r>
              <a:rPr sz="1400" b="1" dirty="0">
                <a:solidFill>
                  <a:schemeClr val="accent1"/>
                </a:solidFill>
                <a:effectLst>
                  <a:outerShdw blurRad="38100" dist="25400" dir="5400000" algn="ctr" rotWithShape="0">
                    <a:srgbClr val="6E747A">
                      <a:alpha val="43000"/>
                    </a:srgbClr>
                  </a:outerShdw>
                </a:effectLst>
                <a:sym typeface="+mn-ea"/>
              </a:rPr>
              <a:t>îndeplin</a:t>
            </a:r>
            <a:r>
              <a:rPr lang="ro-RO" sz="1400" b="1" dirty="0">
                <a:solidFill>
                  <a:schemeClr val="accent1"/>
                </a:solidFill>
                <a:effectLst>
                  <a:outerShdw blurRad="38100" dist="25400" dir="5400000" algn="ctr" rotWithShape="0">
                    <a:srgbClr val="6E747A">
                      <a:alpha val="43000"/>
                    </a:srgbClr>
                  </a:outerShdw>
                </a:effectLst>
                <a:sym typeface="+mn-ea"/>
              </a:rPr>
              <a:t>ească</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unele condiții </a:t>
            </a:r>
            <a:r>
              <a:rPr sz="1400" b="1" dirty="0">
                <a:solidFill>
                  <a:schemeClr val="accent1"/>
                </a:solidFill>
                <a:effectLst>
                  <a:outerShdw blurRad="38100" dist="25400" dir="5400000" algn="ctr" rotWithShape="0">
                    <a:srgbClr val="6E747A">
                      <a:alpha val="43000"/>
                    </a:srgbClr>
                  </a:outerShdw>
                </a:effectLst>
                <a:sym typeface="+mn-ea"/>
              </a:rPr>
              <a:t>cumulativ</a:t>
            </a:r>
            <a:r>
              <a:rPr lang="ro-RO" sz="1400" b="1" dirty="0">
                <a:solidFill>
                  <a:schemeClr val="accent1"/>
                </a:solidFill>
                <a:effectLst>
                  <a:outerShdw blurRad="38100" dist="25400" dir="5400000" algn="ctr" rotWithShape="0">
                    <a:srgbClr val="6E747A">
                      <a:alpha val="43000"/>
                    </a:srgbClr>
                  </a:outerShdw>
                </a:effectLst>
                <a:sym typeface="+mn-ea"/>
              </a:rPr>
              <a:t>e</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privind stingerea debitelor restante și a celorlalte obligații curente.</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rgbClr val="C00000"/>
                </a:solidFill>
                <a:effectLst>
                  <a:outerShdw blurRad="38100" dist="25400" dir="5400000" algn="ctr" rotWithShape="0">
                    <a:srgbClr val="6E747A">
                      <a:alpha val="43000"/>
                    </a:srgbClr>
                  </a:outerShdw>
                </a:effectLst>
                <a:sym typeface="+mn-ea"/>
              </a:rPr>
              <a:t>Anularea </a:t>
            </a:r>
            <a:r>
              <a:rPr sz="1400" b="1" dirty="0">
                <a:solidFill>
                  <a:schemeClr val="accent1"/>
                </a:solidFill>
                <a:effectLst>
                  <a:outerShdw blurRad="38100" dist="25400" dir="5400000" algn="ctr" rotWithShape="0">
                    <a:srgbClr val="6E747A">
                      <a:alpha val="43000"/>
                    </a:srgbClr>
                  </a:outerShdw>
                </a:effectLst>
                <a:sym typeface="+mn-ea"/>
              </a:rPr>
              <a:t>obligaţiilor de plată accesorii </a:t>
            </a:r>
            <a:r>
              <a:rPr sz="1400" b="1" dirty="0">
                <a:solidFill>
                  <a:srgbClr val="C00000"/>
                </a:solidFill>
                <a:effectLst>
                  <a:outerShdw blurRad="38100" dist="25400" dir="5400000" algn="ctr" rotWithShape="0">
                    <a:srgbClr val="6E747A">
                      <a:alpha val="43000"/>
                    </a:srgbClr>
                  </a:outerShdw>
                </a:effectLst>
                <a:sym typeface="+mn-ea"/>
              </a:rPr>
              <a:t>po</a:t>
            </a:r>
            <a:r>
              <a:rPr lang="ro-RO" sz="1400" b="1" dirty="0">
                <a:solidFill>
                  <a:srgbClr val="C00000"/>
                </a:solidFill>
                <a:effectLst>
                  <a:outerShdw blurRad="38100" dist="25400" dir="5400000" algn="ctr" rotWithShape="0">
                    <a:srgbClr val="6E747A">
                      <a:alpha val="43000"/>
                    </a:srgbClr>
                  </a:outerShdw>
                </a:effectLst>
                <a:sym typeface="+mn-ea"/>
              </a:rPr>
              <a:t>ate</a:t>
            </a:r>
            <a:r>
              <a:rPr sz="1400" b="1" dirty="0">
                <a:solidFill>
                  <a:srgbClr val="C00000"/>
                </a:solidFill>
                <a:effectLst>
                  <a:outerShdw blurRad="38100" dist="25400" dir="5400000" algn="ctr" rotWithShape="0">
                    <a:srgbClr val="6E747A">
                      <a:alpha val="43000"/>
                    </a:srgbClr>
                  </a:outerShdw>
                </a:effectLst>
                <a:sym typeface="+mn-ea"/>
              </a:rPr>
              <a:t> fi solicitat</a:t>
            </a:r>
            <a:r>
              <a:rPr lang="ro-RO" sz="1400" b="1" dirty="0">
                <a:solidFill>
                  <a:srgbClr val="C00000"/>
                </a:solidFill>
                <a:effectLst>
                  <a:outerShdw blurRad="38100" dist="25400" dir="5400000" algn="ctr" rotWithShape="0">
                    <a:srgbClr val="6E747A">
                      <a:alpha val="43000"/>
                    </a:srgbClr>
                  </a:outerShdw>
                </a:effectLst>
                <a:sym typeface="+mn-ea"/>
              </a:rPr>
              <a:t>ă</a:t>
            </a:r>
            <a:r>
              <a:rPr sz="1400" b="1" dirty="0">
                <a:solidFill>
                  <a:srgbClr val="C00000"/>
                </a:solidFill>
                <a:effectLst>
                  <a:outerShdw blurRad="38100" dist="25400" dir="5400000" algn="ctr" rotWithShape="0">
                    <a:srgbClr val="6E747A">
                      <a:alpha val="43000"/>
                    </a:srgbClr>
                  </a:outerShdw>
                </a:effectLst>
                <a:sym typeface="+mn-ea"/>
              </a:rPr>
              <a:t> de toate categoriile de debitori</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și anume:</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rgbClr val="C00000"/>
                </a:solidFill>
                <a:effectLst>
                  <a:outerShdw blurRad="38100" dist="25400" dir="5400000" algn="ctr" rotWithShape="0">
                    <a:srgbClr val="6E747A">
                      <a:alpha val="43000"/>
                    </a:srgbClr>
                  </a:outerShdw>
                </a:effectLst>
                <a:sym typeface="+mn-ea"/>
              </a:rPr>
              <a:t>-persoane fizice sau juridice,</a:t>
            </a:r>
            <a:r>
              <a:rPr lang="ro-RO" sz="1400" b="1" dirty="0">
                <a:solidFill>
                  <a:schemeClr val="accent1"/>
                </a:solidFill>
                <a:effectLst>
                  <a:outerShdw blurRad="38100" dist="25400" dir="5400000" algn="ctr" rotWithShape="0">
                    <a:srgbClr val="6E747A">
                      <a:alpha val="43000"/>
                    </a:srgbClr>
                  </a:outerShdw>
                </a:effectLst>
                <a:sym typeface="+mn-ea"/>
              </a:rPr>
              <a:t> indiferent de forma de proprietate,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rgbClr val="C00000"/>
                </a:solidFill>
                <a:effectLst>
                  <a:outerShdw blurRad="38100" dist="25400" dir="5400000" algn="ctr" rotWithShape="0">
                    <a:srgbClr val="6E747A">
                      <a:alpha val="43000"/>
                    </a:srgbClr>
                  </a:outerShdw>
                </a:effectLst>
                <a:sym typeface="+mn-ea"/>
              </a:rPr>
              <a:t>-asocieri şi alte entităţi fără personalitate juridică</a:t>
            </a:r>
            <a:r>
              <a:rPr lang="ro-RO" sz="1400" b="1" dirty="0">
                <a:solidFill>
                  <a:schemeClr val="accent1"/>
                </a:solidFill>
                <a:effectLst>
                  <a:outerShdw blurRad="38100" dist="25400" dir="5400000" algn="ctr" rotWithShape="0">
                    <a:srgbClr val="6E747A">
                      <a:alpha val="43000"/>
                    </a:srgbClr>
                  </a:outerShdw>
                </a:effectLst>
                <a:sym typeface="+mn-ea"/>
              </a:rPr>
              <a:t>,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rgbClr val="C00000"/>
                </a:solidFill>
                <a:effectLst>
                  <a:outerShdw blurRad="38100" dist="25400" dir="5400000" algn="ctr" rotWithShape="0">
                    <a:srgbClr val="6E747A">
                      <a:alpha val="43000"/>
                    </a:srgbClr>
                  </a:outerShdw>
                </a:effectLst>
                <a:sym typeface="+mn-ea"/>
              </a:rPr>
              <a:t>-persoane fizice care desfăşoară activităţi economice în mod independent</a:t>
            </a:r>
            <a:r>
              <a:rPr lang="ro-RO" sz="1400" b="1" dirty="0">
                <a:solidFill>
                  <a:schemeClr val="accent1"/>
                </a:solidFill>
                <a:effectLst>
                  <a:outerShdw blurRad="38100" dist="25400" dir="5400000" algn="ctr" rotWithShape="0">
                    <a:srgbClr val="6E747A">
                      <a:alpha val="43000"/>
                    </a:srgbClr>
                  </a:outerShdw>
                </a:effectLst>
                <a:sym typeface="+mn-ea"/>
              </a:rPr>
              <a:t> sau exercită profesii libere,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rgbClr val="C00000"/>
                </a:solidFill>
                <a:effectLst>
                  <a:outerShdw blurRad="38100" dist="25400" dir="5400000" algn="ctr" rotWithShape="0">
                    <a:srgbClr val="6E747A">
                      <a:alpha val="43000"/>
                    </a:srgbClr>
                  </a:outerShdw>
                </a:effectLst>
                <a:sym typeface="+mn-ea"/>
              </a:rPr>
              <a:t>-unităţi administrativ-teritoriale </a:t>
            </a:r>
            <a:r>
              <a:rPr lang="ro-RO" sz="1400" b="1" dirty="0">
                <a:solidFill>
                  <a:schemeClr val="accent1"/>
                </a:solidFill>
                <a:effectLst>
                  <a:outerShdw blurRad="38100" dist="25400" dir="5400000" algn="ctr" rotWithShape="0">
                    <a:srgbClr val="6E747A">
                      <a:alpha val="43000"/>
                    </a:srgbClr>
                  </a:outerShdw>
                </a:effectLst>
                <a:sym typeface="+mn-ea"/>
              </a:rPr>
              <a:t>sau subdiviziuni administrativ-teritoriale ale municipiului Bucureşti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rgbClr val="C00000"/>
                </a:solidFill>
                <a:effectLst>
                  <a:outerShdw blurRad="38100" dist="25400" dir="5400000" algn="ctr" rotWithShape="0">
                    <a:srgbClr val="6E747A">
                      <a:alpha val="43000"/>
                    </a:srgbClr>
                  </a:outerShdw>
                </a:effectLst>
                <a:sym typeface="+mn-ea"/>
              </a:rPr>
              <a:t>ori instituţii publice</a:t>
            </a:r>
            <a:r>
              <a:rPr lang="ro-RO" sz="1400" b="1" dirty="0">
                <a:solidFill>
                  <a:schemeClr val="accent1"/>
                </a:solidFill>
                <a:effectLst>
                  <a:outerShdw blurRad="38100" dist="25400" dir="5400000" algn="ctr" rotWithShape="0">
                    <a:srgbClr val="6E747A">
                      <a:alpha val="43000"/>
                    </a:srgbClr>
                  </a:outerShdw>
                </a:effectLst>
                <a:sym typeface="+mn-ea"/>
              </a:rPr>
              <a:t>.</a:t>
            </a:r>
            <a:endParaRPr lang="ro-RO" altLang="ro-RO" sz="1400" b="1" dirty="0">
              <a:solidFill>
                <a:srgbClr val="FF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rgbClr val="C00000"/>
                </a:solidFill>
                <a:effectLst>
                  <a:outerShdw blurRad="38100" dist="25400" dir="5400000" algn="ctr" rotWithShape="0">
                    <a:srgbClr val="6E747A">
                      <a:alpha val="43000"/>
                    </a:srgbClr>
                  </a:outerShdw>
                </a:effectLst>
                <a:sym typeface="+mn-ea"/>
              </a:rPr>
              <a:t>Baza legală: </a:t>
            </a:r>
            <a:endParaRPr sz="14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Ordonanța de Urgență a Guvernului nr.69 din 14 mai 2020 pentru modificarea şi completarea Legii nr. 227/2015 privind Codul fiscal, precum şi pentru instituirea unor măsuri fiscale - Cap. II “Anularea unor obligaţii accesorii”</a:t>
            </a:r>
            <a:r>
              <a:rPr lang="ro-RO" sz="1400" b="1" dirty="0">
                <a:solidFill>
                  <a:schemeClr val="accent1"/>
                </a:solidFill>
                <a:effectLst>
                  <a:outerShdw blurRad="38100" dist="25400" dir="5400000" algn="ctr" rotWithShape="0">
                    <a:srgbClr val="6E747A">
                      <a:alpha val="43000"/>
                    </a:srgbClr>
                  </a:outerShdw>
                </a:effectLst>
                <a:sym typeface="+mn-ea"/>
              </a:rPr>
              <a:t>,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a:t>
            </a:r>
            <a:r>
              <a:rPr sz="1400" b="1" dirty="0">
                <a:solidFill>
                  <a:schemeClr val="accent1"/>
                </a:solidFill>
                <a:effectLst>
                  <a:outerShdw blurRad="38100" dist="25400" dir="5400000" algn="ctr" rotWithShape="0">
                    <a:srgbClr val="6E747A">
                      <a:alpha val="43000"/>
                    </a:srgbClr>
                  </a:outerShdw>
                </a:effectLst>
                <a:sym typeface="+mn-ea"/>
              </a:rPr>
              <a:t>Ordinul Ministerului Finanţelor Publice nr. 2.100 din 8 iulie 2020 pentru aprobarea Procedurii de anulare a obligaţiilor de plată accesorii</a:t>
            </a:r>
            <a:r>
              <a:rPr lang="ro-RO" sz="1400" b="1" dirty="0">
                <a:solidFill>
                  <a:schemeClr val="accent1"/>
                </a:solidFill>
                <a:effectLst>
                  <a:outerShdw blurRad="38100" dist="25400" dir="5400000" algn="ctr" rotWithShape="0">
                    <a:srgbClr val="6E747A">
                      <a:alpha val="43000"/>
                    </a:srgbClr>
                  </a:outerShdw>
                </a:effectLst>
                <a:sym typeface="+mn-ea"/>
              </a:rPr>
              <a:t>, cu modificările şi completările </a:t>
            </a:r>
            <a:r>
              <a:rPr lang="en-US" sz="1400" b="1" dirty="0">
                <a:solidFill>
                  <a:schemeClr val="accent1"/>
                </a:solidFill>
                <a:effectLst>
                  <a:outerShdw blurRad="38100" dist="25400" dir="5400000" algn="ctr" rotWithShape="0">
                    <a:srgbClr val="6E747A">
                      <a:alpha val="43000"/>
                    </a:srgbClr>
                  </a:outerShdw>
                </a:effectLst>
                <a:sym typeface="+mn-ea"/>
              </a:rPr>
              <a:t>ulterioare</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4400" b="1" dirty="0">
                <a:solidFill>
                  <a:schemeClr val="accent1"/>
                </a:solidFill>
                <a:effectLst>
                  <a:outerShdw blurRad="38100" dist="25400" dir="5400000" algn="ctr" rotWithShape="0">
                    <a:srgbClr val="6E747A">
                      <a:alpha val="43000"/>
                    </a:srgbClr>
                  </a:outerShdw>
                </a:effectLst>
                <a:sym typeface="+mn-ea"/>
              </a:rPr>
              <a:t>	</a:t>
            </a:r>
            <a:endParaRPr sz="12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type="body" idx="4294967295"/>
          </p:nvPr>
        </p:nvSpPr>
        <p:spPr>
          <a:xfrm>
            <a:off x="522605" y="328930"/>
            <a:ext cx="11231245" cy="5818505"/>
          </a:xfrm>
        </p:spPr>
        <p:txBody>
          <a:bodyPr/>
          <a:lstStyle/>
          <a:p>
            <a:pPr algn="l" eaLnBrk="1" latinLnBrk="0" hangingPunct="1">
              <a:spcBef>
                <a:spcPts val="0"/>
              </a:spcBef>
              <a:buFont typeface="Wingdings" panose="05000000000000000000" charset="0"/>
              <a:buChar char="Ø"/>
              <a:defRPr/>
            </a:pPr>
            <a:r>
              <a:rPr lang="ro-RO" sz="1600" b="1" u="sng" dirty="0">
                <a:solidFill>
                  <a:srgbClr val="FF0000"/>
                </a:solidFill>
                <a:effectLst>
                  <a:outerShdw blurRad="38100" dist="25400" dir="5400000" algn="ctr" rotWithShape="0">
                    <a:srgbClr val="6E747A">
                      <a:alpha val="43000"/>
                    </a:srgbClr>
                  </a:outerShdw>
                </a:effectLst>
                <a:sym typeface="+mn-ea"/>
              </a:rPr>
              <a:t>Eșalonarea simplificată</a:t>
            </a:r>
            <a:r>
              <a:rPr lang="ro-RO" sz="1400" b="1" dirty="0">
                <a:solidFill>
                  <a:srgbClr val="FF0000"/>
                </a:solidFill>
                <a:effectLst>
                  <a:outerShdw blurRad="38100" dist="25400" dir="5400000" algn="ctr" rotWithShape="0">
                    <a:srgbClr val="6E747A">
                      <a:alpha val="43000"/>
                    </a:srgbClr>
                  </a:outerShdw>
                </a:effectLst>
                <a:sym typeface="+mn-ea"/>
              </a:rPr>
              <a:t> </a:t>
            </a:r>
            <a:r>
              <a:rPr lang="ro-RO" sz="1400" b="1" u="sng" dirty="0">
                <a:solidFill>
                  <a:srgbClr val="FF0000"/>
                </a:solidFill>
                <a:effectLst>
                  <a:outerShdw blurRad="38100" dist="25400" dir="5400000" algn="ctr" rotWithShape="0">
                    <a:srgbClr val="6E747A">
                      <a:alpha val="43000"/>
                    </a:srgbClr>
                  </a:outerShdw>
                </a:effectLst>
                <a:sym typeface="+mn-ea"/>
              </a:rPr>
              <a:t>(Titlul VII cap. IV^1 din Codul de procedură fiscală)</a:t>
            </a:r>
            <a:r>
              <a:rPr lang="ro-RO" sz="1400" b="1" dirty="0">
                <a:solidFill>
                  <a:srgbClr val="FF0000"/>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contribuabilii </a:t>
            </a:r>
            <a:r>
              <a:rPr lang="ro-RO" sz="1400" b="1" dirty="0">
                <a:solidFill>
                  <a:srgbClr val="C00000"/>
                </a:solidFill>
                <a:effectLst>
                  <a:outerShdw blurRad="38100" dist="25400" dir="5400000" algn="ctr" rotWithShape="0">
                    <a:srgbClr val="6E747A">
                      <a:alpha val="43000"/>
                    </a:srgbClr>
                  </a:outerShdw>
                </a:effectLst>
                <a:sym typeface="+mn-ea"/>
              </a:rPr>
              <a:t>pot beneficia de această facilitate prin depunerea unei cereri, fără a fi necesară constituirea unei garanții.</a:t>
            </a:r>
            <a:r>
              <a:rPr lang="ro-RO" sz="1400" b="1" dirty="0">
                <a:solidFill>
                  <a:schemeClr val="accent1"/>
                </a:solidFill>
                <a:effectLst>
                  <a:outerShdw blurRad="38100" dist="25400" dir="5400000" algn="ctr" rotWithShape="0">
                    <a:srgbClr val="6E747A">
                      <a:alpha val="43000"/>
                    </a:srgbClr>
                  </a:outerShdw>
                </a:effectLst>
                <a:sym typeface="+mn-ea"/>
              </a:rPr>
              <a:t> Eșalonarea </a:t>
            </a:r>
            <a:r>
              <a:rPr lang="ro-RO" sz="1400" b="1" dirty="0">
                <a:solidFill>
                  <a:srgbClr val="C00000"/>
                </a:solidFill>
                <a:effectLst>
                  <a:outerShdw blurRad="38100" dist="25400" dir="5400000" algn="ctr" rotWithShape="0">
                    <a:srgbClr val="6E747A">
                      <a:alpha val="43000"/>
                    </a:srgbClr>
                  </a:outerShdw>
                </a:effectLst>
                <a:sym typeface="+mn-ea"/>
              </a:rPr>
              <a:t>s</a:t>
            </a:r>
            <a:r>
              <a:rPr sz="1400" b="1" dirty="0">
                <a:solidFill>
                  <a:srgbClr val="C00000"/>
                </a:solidFill>
                <a:effectLst>
                  <a:outerShdw blurRad="38100" dist="25400" dir="5400000" algn="ctr" rotWithShape="0">
                    <a:srgbClr val="6E747A">
                      <a:alpha val="43000"/>
                    </a:srgbClr>
                  </a:outerShdw>
                </a:effectLst>
                <a:sym typeface="+mn-ea"/>
              </a:rPr>
              <a:t>e a</a:t>
            </a:r>
            <a:r>
              <a:rPr lang="ro-RO" sz="1400" b="1" dirty="0">
                <a:solidFill>
                  <a:srgbClr val="C00000"/>
                </a:solidFill>
                <a:effectLst>
                  <a:outerShdw blurRad="38100" dist="25400" dir="5400000" algn="ctr" rotWithShape="0">
                    <a:srgbClr val="6E747A">
                      <a:alpha val="43000"/>
                    </a:srgbClr>
                  </a:outerShdw>
                </a:effectLst>
                <a:sym typeface="+mn-ea"/>
              </a:rPr>
              <a:t>cordă </a:t>
            </a:r>
            <a:r>
              <a:rPr sz="1400" b="1" dirty="0">
                <a:solidFill>
                  <a:srgbClr val="C00000"/>
                </a:solidFill>
                <a:effectLst>
                  <a:outerShdw blurRad="38100" dist="25400" dir="5400000" algn="ctr" rotWithShape="0">
                    <a:srgbClr val="6E747A">
                      <a:alpha val="43000"/>
                    </a:srgbClr>
                  </a:outerShdw>
                </a:effectLst>
                <a:sym typeface="+mn-ea"/>
              </a:rPr>
              <a:t>pe o perioadă de cel mult 12 luni</a:t>
            </a:r>
            <a:r>
              <a:rPr sz="1400" b="1" dirty="0">
                <a:solidFill>
                  <a:schemeClr val="accent1"/>
                </a:solidFill>
                <a:effectLst>
                  <a:outerShdw blurRad="38100" dist="25400" dir="5400000" algn="ctr" rotWithShape="0">
                    <a:srgbClr val="6E747A">
                      <a:alpha val="43000"/>
                    </a:srgbClr>
                  </a:outerShdw>
                </a:effectLst>
                <a:sym typeface="+mn-ea"/>
              </a:rPr>
              <a:t> și </a:t>
            </a:r>
            <a:r>
              <a:rPr sz="1400" b="1" dirty="0">
                <a:solidFill>
                  <a:srgbClr val="C00000"/>
                </a:solidFill>
                <a:effectLst>
                  <a:outerShdw blurRad="38100" dist="25400" dir="5400000" algn="ctr" rotWithShape="0">
                    <a:srgbClr val="6E747A">
                      <a:alpha val="43000"/>
                    </a:srgbClr>
                  </a:outerShdw>
                </a:effectLst>
                <a:sym typeface="+mn-ea"/>
              </a:rPr>
              <a:t>vizează obligațiile fiscale</a:t>
            </a:r>
            <a:r>
              <a:rPr sz="1400" b="1" dirty="0">
                <a:solidFill>
                  <a:schemeClr val="accent1"/>
                </a:solidFill>
                <a:effectLst>
                  <a:outerShdw blurRad="38100" dist="25400" dir="5400000" algn="ctr" rotWithShape="0">
                    <a:srgbClr val="6E747A">
                      <a:alpha val="43000"/>
                    </a:srgbClr>
                  </a:outerShdw>
                </a:effectLst>
                <a:sym typeface="+mn-ea"/>
              </a:rPr>
              <a:t> principale și accesorii </a:t>
            </a:r>
            <a:r>
              <a:rPr sz="1400" b="1" dirty="0">
                <a:solidFill>
                  <a:srgbClr val="C00000"/>
                </a:solidFill>
                <a:effectLst>
                  <a:outerShdw blurRad="38100" dist="25400" dir="5400000" algn="ctr" rotWithShape="0">
                    <a:srgbClr val="6E747A">
                      <a:alpha val="43000"/>
                    </a:srgbClr>
                  </a:outerShdw>
                </a:effectLst>
                <a:sym typeface="+mn-ea"/>
              </a:rPr>
              <a:t>restante</a:t>
            </a:r>
            <a:r>
              <a:rPr sz="1400" b="1" dirty="0">
                <a:solidFill>
                  <a:schemeClr val="accent1"/>
                </a:solidFill>
                <a:effectLst>
                  <a:outerShdw blurRad="38100" dist="25400" dir="5400000" algn="ctr" rotWithShape="0">
                    <a:srgbClr val="6E747A">
                      <a:alpha val="43000"/>
                    </a:srgbClr>
                  </a:outerShdw>
                </a:effectLst>
                <a:sym typeface="+mn-ea"/>
              </a:rPr>
              <a:t> care sunt administrate de organul fiscal central și </a:t>
            </a:r>
            <a:r>
              <a:rPr sz="1400" b="1" dirty="0">
                <a:solidFill>
                  <a:srgbClr val="C00000"/>
                </a:solidFill>
                <a:effectLst>
                  <a:outerShdw blurRad="38100" dist="25400" dir="5400000" algn="ctr" rotWithShape="0">
                    <a:srgbClr val="6E747A">
                      <a:alpha val="43000"/>
                    </a:srgbClr>
                  </a:outerShdw>
                </a:effectLst>
                <a:sym typeface="+mn-ea"/>
              </a:rPr>
              <a:t>a căror vechime este de maxim 12 luni anterioare datei depunerii cererii </a:t>
            </a:r>
            <a:r>
              <a:rPr sz="1400" b="1" dirty="0">
                <a:solidFill>
                  <a:schemeClr val="accent1"/>
                </a:solidFill>
                <a:effectLst>
                  <a:outerShdw blurRad="38100" dist="25400" dir="5400000" algn="ctr" rotWithShape="0">
                    <a:srgbClr val="6E747A">
                      <a:alpha val="43000"/>
                    </a:srgbClr>
                  </a:outerShdw>
                </a:effectLst>
                <a:sym typeface="+mn-ea"/>
              </a:rPr>
              <a:t>și nestinse până la data eliberării certificatului de atestare fiscală</a:t>
            </a:r>
            <a:r>
              <a:rPr lang="ro-RO" sz="1400" b="1" dirty="0">
                <a:solidFill>
                  <a:schemeClr val="accent1"/>
                </a:solidFill>
                <a:effectLst>
                  <a:outerShdw blurRad="38100" dist="25400" dir="5400000" algn="ctr" rotWithShape="0">
                    <a:srgbClr val="6E747A">
                      <a:alpha val="43000"/>
                    </a:srgbClr>
                  </a:outerShdw>
                </a:effectLst>
                <a:sym typeface="+mn-ea"/>
              </a:rPr>
              <a:t>.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rgbClr val="7030A0"/>
                </a:solidFill>
                <a:effectLst>
                  <a:outerShdw blurRad="38100" dist="25400" dir="5400000" algn="ctr" rotWithShape="0">
                    <a:srgbClr val="6E747A">
                      <a:alpha val="43000"/>
                    </a:srgbClr>
                  </a:outerShdw>
                </a:effectLst>
                <a:sym typeface="+mn-ea"/>
              </a:rPr>
              <a:t>Pe perioada eşalonării, pentru obligaţiile fiscale eşalonate reprezentând debite, se datorează dobânzi în cotă redusă, adică de 0,01% pentru fiecare zi de întârziere.</a:t>
            </a:r>
            <a:endParaRPr lang="ro-RO" sz="14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rgbClr val="7030A0"/>
                </a:solidFill>
                <a:effectLst>
                  <a:outerShdw blurRad="38100" dist="25400" dir="5400000" algn="ctr" rotWithShape="0">
                    <a:srgbClr val="6E747A">
                      <a:alpha val="43000"/>
                    </a:srgbClr>
                  </a:outerShdw>
                </a:effectLst>
                <a:sym typeface="+mn-ea"/>
              </a:rPr>
              <a:t>	</a:t>
            </a:r>
            <a:endParaRPr lang="ro-RO" sz="14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rgbClr val="C00000"/>
                </a:solidFill>
                <a:effectLst>
                  <a:outerShdw blurRad="38100" dist="25400" dir="5400000" algn="ctr" rotWithShape="0">
                    <a:srgbClr val="6E747A">
                      <a:alpha val="43000"/>
                    </a:srgbClr>
                  </a:outerShdw>
                </a:effectLst>
                <a:sym typeface="+mn-ea"/>
              </a:rPr>
              <a:t>Baza legală: </a:t>
            </a:r>
            <a:endParaRPr sz="14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-Inițial, eșalonarea simplificată a fost instituită prin OUG</a:t>
            </a:r>
            <a:r>
              <a:rPr sz="1400" b="1" dirty="0">
                <a:solidFill>
                  <a:schemeClr val="accent1"/>
                </a:solidFill>
                <a:effectLst>
                  <a:outerShdw blurRad="38100" dist="25400" dir="5400000" algn="ctr" rotWithShape="0">
                    <a:srgbClr val="6E747A">
                      <a:alpha val="43000"/>
                    </a:srgbClr>
                  </a:outerShdw>
                </a:effectLst>
                <a:sym typeface="+mn-ea"/>
              </a:rPr>
              <a:t> nr. 181</a:t>
            </a:r>
            <a:r>
              <a:rPr lang="ro-RO" sz="1400" b="1" dirty="0">
                <a:solidFill>
                  <a:schemeClr val="accent1"/>
                </a:solidFill>
                <a:effectLst>
                  <a:outerShdw blurRad="38100" dist="25400" dir="5400000" algn="ctr" rotWithShape="0">
                    <a:srgbClr val="6E747A">
                      <a:alpha val="43000"/>
                    </a:srgbClr>
                  </a:outerShdw>
                </a:effectLst>
                <a:sym typeface="+mn-ea"/>
              </a:rPr>
              <a:t>/</a:t>
            </a:r>
            <a:r>
              <a:rPr sz="1400" b="1" dirty="0">
                <a:solidFill>
                  <a:schemeClr val="accent1"/>
                </a:solidFill>
                <a:effectLst>
                  <a:outerShdw blurRad="38100" dist="25400" dir="5400000" algn="ctr" rotWithShape="0">
                    <a:srgbClr val="6E747A">
                      <a:alpha val="43000"/>
                    </a:srgbClr>
                  </a:outerShdw>
                </a:effectLst>
                <a:sym typeface="+mn-ea"/>
              </a:rPr>
              <a:t>2020 </a:t>
            </a:r>
            <a:r>
              <a:rPr lang="ro-RO" sz="1400" b="1" dirty="0">
                <a:solidFill>
                  <a:schemeClr val="accent1"/>
                </a:solidFill>
                <a:effectLst>
                  <a:outerShdw blurRad="38100" dist="25400" dir="5400000" algn="ctr" rotWithShape="0">
                    <a:srgbClr val="6E747A">
                      <a:alpha val="43000"/>
                    </a:srgbClr>
                  </a:outerShdw>
                </a:effectLst>
                <a:sym typeface="+mn-ea"/>
              </a:rPr>
              <a:t>și prelungită prin OUG nr.19/2021</a:t>
            </a:r>
            <a:r>
              <a:rPr sz="1400" b="1" dirty="0">
                <a:solidFill>
                  <a:schemeClr val="accent1"/>
                </a:solidFill>
                <a:effectLst>
                  <a:outerShdw blurRad="38100" dist="25400" dir="5400000" algn="ctr" rotWithShape="0">
                    <a:srgbClr val="6E747A">
                      <a:alpha val="43000"/>
                    </a:srgbClr>
                  </a:outerShdw>
                </a:effectLst>
                <a:sym typeface="+mn-ea"/>
              </a:rPr>
              <a:t>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-Ulterior, această facilitate a fost p</a:t>
            </a:r>
            <a:r>
              <a:rPr lang="en-US" altLang="ro-RO" sz="1400" b="1" dirty="0">
                <a:solidFill>
                  <a:schemeClr val="accent1"/>
                </a:solidFill>
                <a:effectLst>
                  <a:outerShdw blurRad="38100" dist="25400" dir="5400000" algn="ctr" rotWithShape="0">
                    <a:srgbClr val="6E747A">
                      <a:alpha val="43000"/>
                    </a:srgbClr>
                  </a:outerShdw>
                </a:effectLst>
                <a:sym typeface="+mn-ea"/>
              </a:rPr>
              <a:t>e</a:t>
            </a:r>
            <a:r>
              <a:rPr lang="ro-RO" sz="1400" b="1" dirty="0">
                <a:solidFill>
                  <a:schemeClr val="accent1"/>
                </a:solidFill>
                <a:effectLst>
                  <a:outerShdw blurRad="38100" dist="25400" dir="5400000" algn="ctr" rotWithShape="0">
                    <a:srgbClr val="6E747A">
                      <a:alpha val="43000"/>
                    </a:srgbClr>
                  </a:outerShdw>
                </a:effectLst>
                <a:sym typeface="+mn-ea"/>
              </a:rPr>
              <a:t>manentizată prin OG. nr.11/2021, fiind introdus un capitol distinct în Legea nr.207/2015 privind </a:t>
            </a:r>
            <a:r>
              <a:rPr lang="en-US" altLang="ro-RO" sz="1400" b="1" dirty="0">
                <a:solidFill>
                  <a:schemeClr val="accent1"/>
                </a:solidFill>
                <a:effectLst>
                  <a:outerShdw blurRad="38100" dist="25400" dir="5400000" algn="ctr" rotWithShape="0">
                    <a:srgbClr val="6E747A">
                      <a:alpha val="43000"/>
                    </a:srgbClr>
                  </a:outerShdw>
                </a:effectLst>
                <a:sym typeface="+mn-ea"/>
              </a:rPr>
              <a:t>Codul de procedur</a:t>
            </a:r>
            <a:r>
              <a:rPr lang="ro-RO" altLang="en-US" sz="1400" b="1" dirty="0">
                <a:solidFill>
                  <a:schemeClr val="accent1"/>
                </a:solidFill>
                <a:effectLst>
                  <a:outerShdw blurRad="38100" dist="25400" dir="5400000" algn="ctr" rotWithShape="0">
                    <a:srgbClr val="6E747A">
                      <a:alpha val="43000"/>
                    </a:srgbClr>
                  </a:outerShdw>
                </a:effectLst>
                <a:sym typeface="+mn-ea"/>
              </a:rPr>
              <a:t>ă</a:t>
            </a:r>
            <a:r>
              <a:rPr lang="en-US" altLang="ro-RO" sz="1400" b="1" dirty="0">
                <a:solidFill>
                  <a:schemeClr val="accent1"/>
                </a:solidFill>
                <a:effectLst>
                  <a:outerShdw blurRad="38100" dist="25400" dir="5400000" algn="ctr" rotWithShape="0">
                    <a:srgbClr val="6E747A">
                      <a:alpha val="43000"/>
                    </a:srgbClr>
                  </a:outerShdw>
                </a:effectLst>
                <a:sym typeface="+mn-ea"/>
              </a:rPr>
              <a:t> fiscal</a:t>
            </a:r>
            <a:r>
              <a:rPr lang="ro-RO" altLang="en-US" sz="1400" b="1" dirty="0">
                <a:solidFill>
                  <a:schemeClr val="accent1"/>
                </a:solidFill>
                <a:effectLst>
                  <a:outerShdw blurRad="38100" dist="25400" dir="5400000" algn="ctr" rotWithShape="0">
                    <a:srgbClr val="6E747A">
                      <a:alpha val="43000"/>
                    </a:srgbClr>
                  </a:outerShdw>
                </a:effectLst>
                <a:sym typeface="+mn-ea"/>
              </a:rPr>
              <a:t>ă </a:t>
            </a:r>
            <a:endParaRPr lang="ro-RO" altLang="en-US"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a:t>
            </a:r>
            <a:r>
              <a:rPr sz="1400" b="1" dirty="0">
                <a:solidFill>
                  <a:schemeClr val="accent1"/>
                </a:solidFill>
                <a:effectLst>
                  <a:outerShdw blurRad="38100" dist="25400" dir="5400000" algn="ctr" rotWithShape="0">
                    <a:srgbClr val="6E747A">
                      <a:alpha val="43000"/>
                    </a:srgbClr>
                  </a:outerShdw>
                </a:effectLst>
                <a:sym typeface="+mn-ea"/>
              </a:rPr>
              <a:t>O</a:t>
            </a:r>
            <a:r>
              <a:rPr lang="ro-RO" sz="1400" b="1" dirty="0">
                <a:solidFill>
                  <a:schemeClr val="accent1"/>
                </a:solidFill>
                <a:effectLst>
                  <a:outerShdw blurRad="38100" dist="25400" dir="5400000" algn="ctr" rotWithShape="0">
                    <a:srgbClr val="6E747A">
                      <a:alpha val="43000"/>
                    </a:srgbClr>
                  </a:outerShdw>
                </a:effectLst>
                <a:sym typeface="+mn-ea"/>
              </a:rPr>
              <a:t>rdin</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ANAF</a:t>
            </a:r>
            <a:r>
              <a:rPr sz="1400" b="1" dirty="0">
                <a:solidFill>
                  <a:schemeClr val="accent1"/>
                </a:solidFill>
                <a:effectLst>
                  <a:outerShdw blurRad="38100" dist="25400" dir="5400000" algn="ctr" rotWithShape="0">
                    <a:srgbClr val="6E747A">
                      <a:alpha val="43000"/>
                    </a:srgbClr>
                  </a:outerShdw>
                </a:effectLst>
                <a:sym typeface="+mn-ea"/>
              </a:rPr>
              <a:t> nr. 1.767 din 2 noiembrie 2021pentru aprobarea Procedurii de acordare a eşalonării la plată, în formă simplificată, de către organul fiscal central</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S-a avut în vedere faptul că eșalonarea la plată a obligațiilor bugetare, în formă simplificată, adoptată prin Ordonanța de urgență a Guvernului nr. 181/2020, a fost una dintre cele mai accesate facilități fiscale, precum și faptul că prin această facilitate fiscală se asigură lichiditățile financiare necesare continuării activității contribuabililor care temporar se află în dificultate financiară.  Măsura are ca scop creșterea gradului de colectare a creanțelor bugetare prin stimularea conformării voluntare.</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400" b="1" u="sng"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u="sng" dirty="0">
                <a:solidFill>
                  <a:schemeClr val="accent1"/>
                </a:solidFill>
                <a:effectLst>
                  <a:outerShdw blurRad="38100" dist="25400" dir="5400000" algn="ctr" rotWithShape="0">
                    <a:srgbClr val="6E747A">
                      <a:alpha val="43000"/>
                    </a:srgbClr>
                  </a:outerShdw>
                </a:effectLst>
                <a:sym typeface="+mn-ea"/>
              </a:rPr>
              <a:t>Eșalonarea simplificată </a:t>
            </a:r>
            <a:r>
              <a:rPr lang="ro-RO" sz="1400" b="1" dirty="0">
                <a:solidFill>
                  <a:srgbClr val="C00000"/>
                </a:solidFill>
                <a:effectLst>
                  <a:outerShdw blurRad="38100" dist="25400" dir="5400000" algn="ctr" rotWithShape="0">
                    <a:srgbClr val="6E747A">
                      <a:alpha val="43000"/>
                    </a:srgbClr>
                  </a:outerShdw>
                </a:effectLst>
                <a:sym typeface="+mn-ea"/>
              </a:rPr>
              <a:t>nu se acordă</a:t>
            </a:r>
            <a:r>
              <a:rPr lang="ro-RO" sz="1400" b="1" dirty="0">
                <a:solidFill>
                  <a:schemeClr val="accent1"/>
                </a:solidFill>
                <a:effectLst>
                  <a:outerShdw blurRad="38100" dist="25400" dir="5400000" algn="ctr" rotWithShape="0">
                    <a:srgbClr val="6E747A">
                      <a:alpha val="43000"/>
                    </a:srgbClr>
                  </a:outerShdw>
                </a:effectLst>
                <a:sym typeface="+mn-ea"/>
              </a:rPr>
              <a:t> pentru obligațiile fiscale în sumă totală mai mică de:</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   500 lei în cazul persoanelor fizice,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-2.000 lei în cazul asocierilor fără personalitate juridică,</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-5.000 lei în cazul persoanelor juridice.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rgbClr val="C00000"/>
                </a:solidFill>
                <a:effectLst>
                  <a:outerShdw blurRad="38100" dist="25400" dir="5400000" algn="ctr" rotWithShape="0">
                    <a:srgbClr val="6E747A">
                      <a:alpha val="43000"/>
                    </a:srgbClr>
                  </a:outerShdw>
                </a:effectLst>
                <a:sym typeface="+mn-ea"/>
              </a:rPr>
              <a:t>	</a:t>
            </a:r>
            <a:r>
              <a:rPr sz="1400" b="1" dirty="0">
                <a:solidFill>
                  <a:srgbClr val="C00000"/>
                </a:solidFill>
                <a:effectLst>
                  <a:outerShdw blurRad="38100" dist="25400" dir="5400000" algn="ctr" rotWithShape="0">
                    <a:srgbClr val="6E747A">
                      <a:alpha val="43000"/>
                    </a:srgbClr>
                  </a:outerShdw>
                </a:effectLst>
                <a:sym typeface="+mn-ea"/>
              </a:rPr>
              <a:t>Cererea debitorului se soluţionează</a:t>
            </a:r>
            <a:r>
              <a:rPr sz="1400" b="1" dirty="0">
                <a:solidFill>
                  <a:schemeClr val="accent1"/>
                </a:solidFill>
                <a:effectLst>
                  <a:outerShdw blurRad="38100" dist="25400" dir="5400000" algn="ctr" rotWithShape="0">
                    <a:srgbClr val="6E747A">
                      <a:alpha val="43000"/>
                    </a:srgbClr>
                  </a:outerShdw>
                </a:effectLst>
                <a:sym typeface="+mn-ea"/>
              </a:rPr>
              <a:t> de organul fiscal </a:t>
            </a:r>
            <a:r>
              <a:rPr sz="1400" b="1" dirty="0">
                <a:solidFill>
                  <a:srgbClr val="C00000"/>
                </a:solidFill>
                <a:effectLst>
                  <a:outerShdw blurRad="38100" dist="25400" dir="5400000" algn="ctr" rotWithShape="0">
                    <a:srgbClr val="6E747A">
                      <a:alpha val="43000"/>
                    </a:srgbClr>
                  </a:outerShdw>
                </a:effectLst>
                <a:sym typeface="+mn-ea"/>
              </a:rPr>
              <a:t>în termen de 5 zile lucrătoare </a:t>
            </a:r>
            <a:r>
              <a:rPr sz="1400" b="1" dirty="0">
                <a:solidFill>
                  <a:schemeClr val="accent1"/>
                </a:solidFill>
                <a:effectLst>
                  <a:outerShdw blurRad="38100" dist="25400" dir="5400000" algn="ctr" rotWithShape="0">
                    <a:srgbClr val="6E747A">
                      <a:alpha val="43000"/>
                    </a:srgbClr>
                  </a:outerShdw>
                </a:effectLst>
                <a:sym typeface="+mn-ea"/>
              </a:rPr>
              <a:t>de la data înregistrării acesteia,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prin decizie de eşalonare la plată ori decizie de respingere, după caz.</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endParaRPr sz="1400" b="1" dirty="0">
              <a:solidFill>
                <a:schemeClr val="accent1"/>
              </a:solidFill>
              <a:effectLst>
                <a:outerShdw blurRad="38100" dist="25400" dir="5400000" algn="ctr" rotWithShape="0">
                  <a:srgbClr val="6E747A">
                    <a:alpha val="43000"/>
                  </a:srgbClr>
                </a:outerShdw>
              </a:effectLst>
              <a:sym typeface="+mn-ea"/>
            </a:endParaRPr>
          </a:p>
        </p:txBody>
      </p:sp>
      <p:sp>
        <p:nvSpPr>
          <p:cNvPr id="3" name="Subtitle 2"/>
          <p:cNvSpPr>
            <a:spLocks noGrp="1"/>
          </p:cNvSpPr>
          <p:nvPr/>
        </p:nvSpPr>
        <p:spPr>
          <a:xfrm>
            <a:off x="1529715" y="6147435"/>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type="body" idx="4294967295"/>
          </p:nvPr>
        </p:nvSpPr>
        <p:spPr>
          <a:xfrm>
            <a:off x="514350" y="140335"/>
            <a:ext cx="11165840" cy="6007100"/>
          </a:xfrm>
        </p:spPr>
        <p:txBody>
          <a:bodyPr/>
          <a:lstStyle/>
          <a:p>
            <a:pPr marL="0" indent="0" algn="l" eaLnBrk="1" latinLnBrk="0" hangingPunct="1">
              <a:spcBef>
                <a:spcPts val="0"/>
              </a:spcBef>
              <a:buFont typeface="Wingdings" panose="05000000000000000000" charset="0"/>
              <a:buNone/>
              <a:defRPr/>
            </a:pPr>
            <a:r>
              <a:rPr lang="ro-RO" sz="1400" b="1" dirty="0">
                <a:solidFill>
                  <a:srgbClr val="C00000"/>
                </a:solidFill>
                <a:effectLst>
                  <a:outerShdw blurRad="38100" dist="25400" dir="5400000" algn="ctr" rotWithShape="0">
                    <a:srgbClr val="6E747A">
                      <a:alpha val="43000"/>
                    </a:srgbClr>
                  </a:outerShdw>
                </a:effectLst>
                <a:sym typeface="+mn-ea"/>
              </a:rPr>
              <a:t>Pentru a beneficia de </a:t>
            </a:r>
            <a:r>
              <a:rPr lang="ro-RO" sz="1400" b="1" dirty="0">
                <a:solidFill>
                  <a:srgbClr val="C00000"/>
                </a:solidFill>
                <a:effectLst>
                  <a:outerShdw blurRad="38100" dist="25400" dir="5400000" algn="ctr" rotWithShape="0">
                    <a:srgbClr val="6E747A">
                      <a:alpha val="43000"/>
                    </a:srgbClr>
                  </a:outerShdw>
                </a:effectLst>
                <a:sym typeface="+mn-ea"/>
              </a:rPr>
              <a:t>eșalonarea simplificată,  d</a:t>
            </a:r>
            <a:r>
              <a:rPr lang="ro-RO" sz="1400" b="1" dirty="0">
                <a:solidFill>
                  <a:srgbClr val="C00000"/>
                </a:solidFill>
                <a:effectLst>
                  <a:outerShdw blurRad="38100" dist="25400" dir="5400000" algn="ctr" rotWithShape="0">
                    <a:srgbClr val="6E747A">
                      <a:alpha val="43000"/>
                    </a:srgbClr>
                  </a:outerShdw>
                </a:effectLst>
                <a:sym typeface="+mn-ea"/>
              </a:rPr>
              <a:t>ebitorul trebuie să îndeplinească cumulativ următoarele condiții: </a:t>
            </a:r>
            <a:endParaRPr lang="ro-RO" sz="14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lang="ro-RO" sz="1200" b="1" dirty="0">
                <a:solidFill>
                  <a:schemeClr val="accent1"/>
                </a:solidFill>
                <a:effectLst>
                  <a:outerShdw blurRad="38100" dist="25400" dir="5400000" algn="ctr" rotWithShape="0">
                    <a:srgbClr val="6E747A">
                      <a:alpha val="43000"/>
                    </a:srgbClr>
                  </a:outerShdw>
                </a:effectLst>
                <a:sym typeface="+mn-ea"/>
              </a:rPr>
              <a:t>a) </a:t>
            </a:r>
            <a:r>
              <a:rPr lang="ro-RO" sz="1200" b="1" dirty="0">
                <a:solidFill>
                  <a:srgbClr val="C00000"/>
                </a:solidFill>
                <a:effectLst>
                  <a:outerShdw blurRad="38100" dist="25400" dir="5400000" algn="ctr" rotWithShape="0">
                    <a:srgbClr val="6E747A">
                      <a:alpha val="43000"/>
                    </a:srgbClr>
                  </a:outerShdw>
                </a:effectLst>
                <a:sym typeface="+mn-ea"/>
              </a:rPr>
              <a:t>să depună o cerere</a:t>
            </a:r>
            <a:r>
              <a:rPr lang="ro-RO" sz="1200" b="1" dirty="0">
                <a:solidFill>
                  <a:schemeClr val="accent1"/>
                </a:solidFill>
                <a:effectLst>
                  <a:outerShdw blurRad="38100" dist="25400" dir="5400000" algn="ctr" rotWithShape="0">
                    <a:srgbClr val="6E747A">
                      <a:alpha val="43000"/>
                    </a:srgbClr>
                  </a:outerShdw>
                </a:effectLst>
                <a:sym typeface="+mn-ea"/>
              </a:rPr>
              <a:t> la organul fiscal, la care debitorul poate anexa graficul de eșalonare cuprinzând cuantumul propus al ratelor de eșalonare (modelul de cerere este prevăzut în Ordinul ANAF nr.1767/2021); </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b) </a:t>
            </a:r>
            <a:r>
              <a:rPr lang="ro-RO" sz="1200" b="1" dirty="0">
                <a:solidFill>
                  <a:srgbClr val="C00000"/>
                </a:solidFill>
                <a:effectLst>
                  <a:outerShdw blurRad="38100" dist="25400" dir="5400000" algn="ctr" rotWithShape="0">
                    <a:srgbClr val="6E747A">
                      <a:alpha val="43000"/>
                    </a:srgbClr>
                  </a:outerShdw>
                </a:effectLst>
                <a:sym typeface="+mn-ea"/>
              </a:rPr>
              <a:t>să nu se afle în procedura falimentului</a:t>
            </a:r>
            <a:r>
              <a:rPr lang="ro-RO" sz="1200" b="1" dirty="0">
                <a:solidFill>
                  <a:schemeClr val="accent1"/>
                </a:solidFill>
                <a:effectLst>
                  <a:outerShdw blurRad="38100" dist="25400" dir="5400000" algn="ctr" rotWithShape="0">
                    <a:srgbClr val="6E747A">
                      <a:alpha val="43000"/>
                    </a:srgbClr>
                  </a:outerShdw>
                </a:effectLst>
                <a:sym typeface="+mn-ea"/>
              </a:rPr>
              <a:t>;</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c) </a:t>
            </a:r>
            <a:r>
              <a:rPr lang="ro-RO" sz="1200" b="1" dirty="0">
                <a:solidFill>
                  <a:srgbClr val="C00000"/>
                </a:solidFill>
                <a:effectLst>
                  <a:outerShdw blurRad="38100" dist="25400" dir="5400000" algn="ctr" rotWithShape="0">
                    <a:srgbClr val="6E747A">
                      <a:alpha val="43000"/>
                    </a:srgbClr>
                  </a:outerShdw>
                </a:effectLst>
                <a:sym typeface="+mn-ea"/>
              </a:rPr>
              <a:t>să nu se afle în dizolvare</a:t>
            </a:r>
            <a:r>
              <a:rPr lang="ro-RO" sz="1200" b="1" dirty="0">
                <a:solidFill>
                  <a:schemeClr val="accent1"/>
                </a:solidFill>
                <a:effectLst>
                  <a:outerShdw blurRad="38100" dist="25400" dir="5400000" algn="ctr" rotWithShape="0">
                    <a:srgbClr val="6E747A">
                      <a:alpha val="43000"/>
                    </a:srgbClr>
                  </a:outerShdw>
                </a:effectLst>
                <a:sym typeface="+mn-ea"/>
              </a:rPr>
              <a:t>;</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d) </a:t>
            </a:r>
            <a:r>
              <a:rPr lang="ro-RO" sz="1200" b="1" dirty="0">
                <a:solidFill>
                  <a:srgbClr val="C00000"/>
                </a:solidFill>
                <a:effectLst>
                  <a:outerShdw blurRad="38100" dist="25400" dir="5400000" algn="ctr" rotWithShape="0">
                    <a:srgbClr val="6E747A">
                      <a:alpha val="43000"/>
                    </a:srgbClr>
                  </a:outerShdw>
                </a:effectLst>
                <a:sym typeface="+mn-ea"/>
              </a:rPr>
              <a:t>să nu înregistreze obligații fiscale restante cu o vechime mai mare de 12 luni</a:t>
            </a:r>
            <a:r>
              <a:rPr lang="ro-RO" sz="1200" b="1" dirty="0">
                <a:solidFill>
                  <a:schemeClr val="accent1"/>
                </a:solidFill>
                <a:effectLst>
                  <a:outerShdw blurRad="38100" dist="25400" dir="5400000" algn="ctr" rotWithShape="0">
                    <a:srgbClr val="6E747A">
                      <a:alpha val="43000"/>
                    </a:srgbClr>
                  </a:outerShdw>
                </a:effectLst>
                <a:sym typeface="+mn-ea"/>
              </a:rPr>
              <a:t> anterioară datei depunerii cererii și nestinse la data eliberării certificatului de atestare fiscală;</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e) </a:t>
            </a:r>
            <a:r>
              <a:rPr lang="ro-RO" sz="1200" b="1" dirty="0">
                <a:solidFill>
                  <a:srgbClr val="C00000"/>
                </a:solidFill>
                <a:effectLst>
                  <a:outerShdw blurRad="38100" dist="25400" dir="5400000" algn="ctr" rotWithShape="0">
                    <a:srgbClr val="6E747A">
                      <a:alpha val="43000"/>
                    </a:srgbClr>
                  </a:outerShdw>
                </a:effectLst>
                <a:sym typeface="+mn-ea"/>
              </a:rPr>
              <a:t>să nu i se fi stabilit răspunderea </a:t>
            </a:r>
            <a:r>
              <a:rPr lang="ro-RO" sz="1200" b="1" dirty="0">
                <a:solidFill>
                  <a:schemeClr val="accent1"/>
                </a:solidFill>
                <a:effectLst>
                  <a:outerShdw blurRad="38100" dist="25400" dir="5400000" algn="ctr" rotWithShape="0">
                    <a:srgbClr val="6E747A">
                      <a:alpha val="43000"/>
                    </a:srgbClr>
                  </a:outerShdw>
                </a:effectLst>
                <a:sym typeface="+mn-ea"/>
              </a:rPr>
              <a:t>potrivit legislației privind insolvența și/sau răspunderea solidară, potrivit prevederilor art. 25 și 26;</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f) la data eliberării certificatului de atestare fiscală, </a:t>
            </a:r>
            <a:r>
              <a:rPr lang="ro-RO" sz="1200" b="1" dirty="0">
                <a:solidFill>
                  <a:srgbClr val="C00000"/>
                </a:solidFill>
                <a:effectLst>
                  <a:outerShdw blurRad="38100" dist="25400" dir="5400000" algn="ctr" rotWithShape="0">
                    <a:srgbClr val="6E747A">
                      <a:alpha val="43000"/>
                    </a:srgbClr>
                  </a:outerShdw>
                </a:effectLst>
                <a:sym typeface="+mn-ea"/>
              </a:rPr>
              <a:t>să aibă depuse toate declarațiile fiscale</a:t>
            </a:r>
            <a:r>
              <a:rPr lang="ro-RO" sz="1200" b="1" dirty="0">
                <a:solidFill>
                  <a:schemeClr val="accent1"/>
                </a:solidFill>
                <a:effectLst>
                  <a:outerShdw blurRad="38100" dist="25400" dir="5400000" algn="ctr" rotWithShape="0">
                    <a:srgbClr val="6E747A">
                      <a:alpha val="43000"/>
                    </a:srgbClr>
                  </a:outerShdw>
                </a:effectLst>
                <a:sym typeface="+mn-ea"/>
              </a:rPr>
              <a:t> potrivit vectorului fiscal</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Ø"/>
              <a:defRPr/>
            </a:pPr>
            <a:r>
              <a:rPr lang="ro-RO" sz="1400" b="1" u="sng" dirty="0">
                <a:solidFill>
                  <a:srgbClr val="FF0000"/>
                </a:solidFill>
                <a:effectLst>
                  <a:outerShdw blurRad="38100" dist="25400" dir="5400000" algn="ctr" rotWithShape="0">
                    <a:srgbClr val="6E747A">
                      <a:alpha val="43000"/>
                    </a:srgbClr>
                  </a:outerShdw>
                </a:effectLst>
                <a:sym typeface="+mn-ea"/>
              </a:rPr>
              <a:t>Eșalonarea la plată (Titlul VII Cap. IV din Codul de procedură fiscală)</a:t>
            </a:r>
            <a:r>
              <a:rPr lang="ro-RO" sz="1400" b="1" dirty="0">
                <a:solidFill>
                  <a:srgbClr val="FF0000"/>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este eșalonarea clasică, instituită prin Codul de procedură fiscală. Ea </a:t>
            </a:r>
            <a:r>
              <a:rPr lang="ro-RO" sz="1400" b="1" dirty="0">
                <a:solidFill>
                  <a:srgbClr val="C00000"/>
                </a:solidFill>
                <a:effectLst>
                  <a:outerShdw blurRad="38100" dist="25400" dir="5400000" algn="ctr" rotWithShape="0">
                    <a:srgbClr val="6E747A">
                      <a:alpha val="43000"/>
                    </a:srgbClr>
                  </a:outerShdw>
                </a:effectLst>
                <a:sym typeface="+mn-ea"/>
              </a:rPr>
              <a:t>poate fi acordată</a:t>
            </a:r>
            <a:r>
              <a:rPr lang="ro-RO" sz="1400" b="1" dirty="0">
                <a:solidFill>
                  <a:schemeClr val="accent1"/>
                </a:solidFill>
                <a:effectLst>
                  <a:outerShdw blurRad="38100" dist="25400" dir="5400000" algn="ctr" rotWithShape="0">
                    <a:srgbClr val="6E747A">
                      <a:alpha val="43000"/>
                    </a:srgbClr>
                  </a:outerShdw>
                </a:effectLst>
                <a:sym typeface="+mn-ea"/>
              </a:rPr>
              <a:t>, la cererea debitorilor,</a:t>
            </a:r>
            <a:r>
              <a:rPr lang="ro-RO" sz="1400" b="1" dirty="0">
                <a:solidFill>
                  <a:srgbClr val="C00000"/>
                </a:solidFill>
                <a:effectLst>
                  <a:outerShdw blurRad="38100" dist="25400" dir="5400000" algn="ctr" rotWithShape="0">
                    <a:srgbClr val="6E747A">
                      <a:alpha val="43000"/>
                    </a:srgbClr>
                  </a:outerShdw>
                </a:effectLst>
                <a:sym typeface="+mn-ea"/>
              </a:rPr>
              <a:t> pe o perioadă de cel mult 5 ani, </a:t>
            </a:r>
            <a:r>
              <a:rPr lang="ro-RO" sz="1400" b="1" dirty="0">
                <a:solidFill>
                  <a:schemeClr val="accent1"/>
                </a:solidFill>
                <a:effectLst>
                  <a:outerShdw blurRad="38100" dist="25400" dir="5400000" algn="ctr" rotWithShape="0">
                    <a:srgbClr val="6E747A">
                      <a:alpha val="43000"/>
                    </a:srgbClr>
                  </a:outerShdw>
                </a:effectLst>
                <a:sym typeface="+mn-ea"/>
              </a:rPr>
              <a:t>dacă sunt îndeplinite condiţiile de acordare. </a:t>
            </a:r>
            <a:r>
              <a:rPr lang="ro-RO" sz="1400" b="1" dirty="0">
                <a:solidFill>
                  <a:srgbClr val="C00000"/>
                </a:solidFill>
                <a:effectLst>
                  <a:outerShdw blurRad="38100" dist="25400" dir="5400000" algn="ctr" rotWithShape="0">
                    <a:srgbClr val="6E747A">
                      <a:alpha val="43000"/>
                    </a:srgbClr>
                  </a:outerShdw>
                </a:effectLst>
                <a:sym typeface="+mn-ea"/>
              </a:rPr>
              <a:t>Pentru debitorii care nu constituie niciun fel de garanţie</a:t>
            </a:r>
            <a:r>
              <a:rPr lang="ro-RO" sz="1400" b="1" dirty="0">
                <a:solidFill>
                  <a:schemeClr val="accent1"/>
                </a:solidFill>
                <a:effectLst>
                  <a:outerShdw blurRad="38100" dist="25400" dir="5400000" algn="ctr" rotWithShape="0">
                    <a:srgbClr val="6E747A">
                      <a:alpha val="43000"/>
                    </a:srgbClr>
                  </a:outerShdw>
                </a:effectLst>
                <a:sym typeface="+mn-ea"/>
              </a:rPr>
              <a:t> potrivit acestui capitol, </a:t>
            </a:r>
            <a:r>
              <a:rPr lang="ro-RO" sz="1400" b="1" dirty="0">
                <a:solidFill>
                  <a:srgbClr val="C00000"/>
                </a:solidFill>
                <a:effectLst>
                  <a:outerShdw blurRad="38100" dist="25400" dir="5400000" algn="ctr" rotWithShape="0">
                    <a:srgbClr val="6E747A">
                      <a:alpha val="43000"/>
                    </a:srgbClr>
                  </a:outerShdw>
                </a:effectLst>
                <a:sym typeface="+mn-ea"/>
              </a:rPr>
              <a:t>eşalonarea se acordă pe cel mult 6 luni.</a:t>
            </a:r>
            <a:r>
              <a:rPr lang="ro-RO" sz="1400" b="1" dirty="0">
                <a:solidFill>
                  <a:schemeClr val="accent1"/>
                </a:solidFill>
                <a:effectLst>
                  <a:outerShdw blurRad="38100" dist="25400" dir="5400000" algn="ctr" rotWithShape="0">
                    <a:srgbClr val="6E747A">
                      <a:alpha val="43000"/>
                    </a:srgbClr>
                  </a:outerShdw>
                </a:effectLst>
                <a:sym typeface="+mn-ea"/>
              </a:rPr>
              <a:t>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rgbClr val="C00000"/>
                </a:solidFill>
                <a:effectLst>
                  <a:outerShdw blurRad="38100" dist="25400" dir="5400000" algn="ctr" rotWithShape="0">
                    <a:srgbClr val="6E747A">
                      <a:alpha val="43000"/>
                    </a:srgbClr>
                  </a:outerShdw>
                </a:effectLst>
                <a:sym typeface="+mn-ea"/>
              </a:rPr>
              <a:t>Spre deodebire de eșalonarea simplificată, această eșalonare se acordă și pentru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rgbClr val="C00000"/>
                </a:solidFill>
                <a:effectLst>
                  <a:outerShdw blurRad="38100" dist="25400" dir="5400000" algn="ctr" rotWithShape="0">
                    <a:srgbClr val="6E747A">
                      <a:alpha val="43000"/>
                    </a:srgbClr>
                  </a:outerShdw>
                </a:effectLst>
                <a:sym typeface="+mn-ea"/>
              </a:rPr>
              <a:t>obligațiile fiscale</a:t>
            </a:r>
            <a:r>
              <a:rPr sz="1400" b="1" dirty="0">
                <a:solidFill>
                  <a:schemeClr val="accent1"/>
                </a:solidFill>
                <a:effectLst>
                  <a:outerShdw blurRad="38100" dist="25400" dir="5400000" algn="ctr" rotWithShape="0">
                    <a:srgbClr val="6E747A">
                      <a:alpha val="43000"/>
                    </a:srgbClr>
                  </a:outerShdw>
                </a:effectLst>
                <a:sym typeface="+mn-ea"/>
              </a:rPr>
              <a:t> principale și accesorii </a:t>
            </a:r>
            <a:r>
              <a:rPr sz="1400" b="1" dirty="0">
                <a:solidFill>
                  <a:srgbClr val="C00000"/>
                </a:solidFill>
                <a:effectLst>
                  <a:outerShdw blurRad="38100" dist="25400" dir="5400000" algn="ctr" rotWithShape="0">
                    <a:srgbClr val="6E747A">
                      <a:alpha val="43000"/>
                    </a:srgbClr>
                  </a:outerShdw>
                </a:effectLst>
                <a:sym typeface="+mn-ea"/>
              </a:rPr>
              <a:t>restante</a:t>
            </a:r>
            <a:r>
              <a:rPr sz="1400" b="1" dirty="0">
                <a:solidFill>
                  <a:schemeClr val="accent1"/>
                </a:solidFill>
                <a:effectLst>
                  <a:outerShdw blurRad="38100" dist="25400" dir="5400000" algn="ctr" rotWithShape="0">
                    <a:srgbClr val="6E747A">
                      <a:alpha val="43000"/>
                    </a:srgbClr>
                  </a:outerShdw>
                </a:effectLst>
                <a:sym typeface="+mn-ea"/>
              </a:rPr>
              <a:t>  </a:t>
            </a:r>
            <a:r>
              <a:rPr sz="1400" b="1" dirty="0">
                <a:solidFill>
                  <a:srgbClr val="C00000"/>
                </a:solidFill>
                <a:effectLst>
                  <a:outerShdw blurRad="38100" dist="25400" dir="5400000" algn="ctr" rotWithShape="0">
                    <a:srgbClr val="6E747A">
                      <a:alpha val="43000"/>
                    </a:srgbClr>
                  </a:outerShdw>
                </a:effectLst>
                <a:sym typeface="+mn-ea"/>
              </a:rPr>
              <a:t>a căror vechime este </a:t>
            </a:r>
            <a:r>
              <a:rPr lang="ro-RO" sz="1400" b="1" dirty="0">
                <a:solidFill>
                  <a:srgbClr val="C00000"/>
                </a:solidFill>
                <a:effectLst>
                  <a:outerShdw blurRad="38100" dist="25400" dir="5400000" algn="ctr" rotWithShape="0">
                    <a:srgbClr val="6E747A">
                      <a:alpha val="43000"/>
                    </a:srgbClr>
                  </a:outerShdw>
                </a:effectLst>
                <a:sym typeface="+mn-ea"/>
              </a:rPr>
              <a:t>mai mare de </a:t>
            </a:r>
            <a:r>
              <a:rPr sz="1400" b="1" dirty="0">
                <a:solidFill>
                  <a:srgbClr val="C00000"/>
                </a:solidFill>
                <a:effectLst>
                  <a:outerShdw blurRad="38100" dist="25400" dir="5400000" algn="ctr" rotWithShape="0">
                    <a:srgbClr val="6E747A">
                      <a:alpha val="43000"/>
                    </a:srgbClr>
                  </a:outerShdw>
                </a:effectLst>
                <a:sym typeface="+mn-ea"/>
              </a:rPr>
              <a:t>12 luni</a:t>
            </a:r>
            <a:r>
              <a:rPr lang="ro-RO" sz="1400" b="1" dirty="0">
                <a:solidFill>
                  <a:srgbClr val="C00000"/>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însă condițiile de acordare diferă.</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Pentru acordarea eșalonări</a:t>
            </a:r>
            <a:r>
              <a:rPr lang="ro-RO" sz="1400" b="1" dirty="0">
                <a:solidFill>
                  <a:schemeClr val="accent1"/>
                </a:solidFill>
                <a:effectLst>
                  <a:outerShdw blurRad="38100" dist="25400" dir="5400000" algn="ctr" rotWithShape="0">
                    <a:srgbClr val="6E747A">
                      <a:alpha val="43000"/>
                    </a:srgbClr>
                  </a:outerShdw>
                </a:effectLst>
                <a:sym typeface="+mn-ea"/>
              </a:rPr>
              <a:t>i, </a:t>
            </a:r>
            <a:r>
              <a:rPr sz="1400" b="1" dirty="0">
                <a:solidFill>
                  <a:srgbClr val="C00000"/>
                </a:solidFill>
                <a:effectLst>
                  <a:outerShdw blurRad="38100" dist="25400" dir="5400000" algn="ctr" rotWithShape="0">
                    <a:srgbClr val="6E747A">
                      <a:alpha val="43000"/>
                    </a:srgbClr>
                  </a:outerShdw>
                </a:effectLst>
                <a:sym typeface="+mn-ea"/>
              </a:rPr>
              <a:t>debitorul trebuie să îndeplinească cumulativ următoarele condiții</a:t>
            </a:r>
            <a:r>
              <a:rPr lang="ro-RO" sz="1400" b="1" dirty="0">
                <a:solidFill>
                  <a:srgbClr val="C00000"/>
                </a:solidFill>
                <a:effectLst>
                  <a:outerShdw blurRad="38100" dist="25400" dir="5400000" algn="ctr" rotWithShape="0">
                    <a:srgbClr val="6E747A">
                      <a:alpha val="43000"/>
                    </a:srgbClr>
                  </a:outerShdw>
                </a:effectLst>
                <a:sym typeface="+mn-ea"/>
              </a:rPr>
              <a:t>:</a:t>
            </a:r>
            <a:endParaRPr sz="14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200" b="1" dirty="0">
                <a:solidFill>
                  <a:schemeClr val="accent1"/>
                </a:solidFill>
                <a:effectLst>
                  <a:outerShdw blurRad="38100" dist="25400" dir="5400000" algn="ctr" rotWithShape="0">
                    <a:srgbClr val="6E747A">
                      <a:alpha val="43000"/>
                    </a:srgbClr>
                  </a:outerShdw>
                </a:effectLst>
                <a:sym typeface="+mn-ea"/>
              </a:rPr>
              <a:t>a) </a:t>
            </a:r>
            <a:r>
              <a:rPr sz="1200" b="1" dirty="0">
                <a:solidFill>
                  <a:srgbClr val="C00000"/>
                </a:solidFill>
                <a:effectLst>
                  <a:outerShdw blurRad="38100" dist="25400" dir="5400000" algn="ctr" rotWithShape="0">
                    <a:srgbClr val="6E747A">
                      <a:alpha val="43000"/>
                    </a:srgbClr>
                  </a:outerShdw>
                </a:effectLst>
                <a:sym typeface="+mn-ea"/>
              </a:rPr>
              <a:t>să se afle în dificultate generată de lipsa temporară de disponibilități bănești și să aibă capacitate financiară de plată pe perioada de eșalonare la plată</a:t>
            </a:r>
            <a:r>
              <a:rPr sz="1200" b="1" dirty="0">
                <a:solidFill>
                  <a:schemeClr val="accent1"/>
                </a:solidFill>
                <a:effectLst>
                  <a:outerShdw blurRad="38100" dist="25400" dir="5400000" algn="ctr" rotWithShape="0">
                    <a:srgbClr val="6E747A">
                      <a:alpha val="43000"/>
                    </a:srgbClr>
                  </a:outerShdw>
                </a:effectLst>
                <a:sym typeface="+mn-ea"/>
              </a:rPr>
              <a:t>. Aceste situații se apreciază de organul fiscal competent pe baza programului de restructurare sau de redresare financiară ori a altor informații și/sau documente relevante, prezentate de debitor sau deținute de organul fiscal;</a:t>
            </a:r>
            <a:endParaRPr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200" b="1" dirty="0">
                <a:solidFill>
                  <a:schemeClr val="accent1"/>
                </a:solidFill>
                <a:effectLst>
                  <a:outerShdw blurRad="38100" dist="25400" dir="5400000" algn="ctr" rotWithShape="0">
                    <a:srgbClr val="6E747A">
                      <a:alpha val="43000"/>
                    </a:srgbClr>
                  </a:outerShdw>
                </a:effectLst>
                <a:sym typeface="+mn-ea"/>
              </a:rPr>
              <a:t>b) </a:t>
            </a:r>
            <a:r>
              <a:rPr sz="1200" b="1" dirty="0">
                <a:solidFill>
                  <a:srgbClr val="C00000"/>
                </a:solidFill>
                <a:effectLst>
                  <a:outerShdw blurRad="38100" dist="25400" dir="5400000" algn="ctr" rotWithShape="0">
                    <a:srgbClr val="6E747A">
                      <a:alpha val="43000"/>
                    </a:srgbClr>
                  </a:outerShdw>
                </a:effectLst>
                <a:sym typeface="+mn-ea"/>
              </a:rPr>
              <a:t>să aibă constituită garanția </a:t>
            </a:r>
            <a:r>
              <a:rPr sz="1200" b="1" dirty="0">
                <a:solidFill>
                  <a:schemeClr val="accent1"/>
                </a:solidFill>
                <a:effectLst>
                  <a:outerShdw blurRad="38100" dist="25400" dir="5400000" algn="ctr" rotWithShape="0">
                    <a:srgbClr val="6E747A">
                      <a:alpha val="43000"/>
                    </a:srgbClr>
                  </a:outerShdw>
                </a:effectLst>
                <a:sym typeface="+mn-ea"/>
              </a:rPr>
              <a:t>potrivit art. 193;</a:t>
            </a:r>
            <a:endParaRPr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200" b="1" dirty="0">
                <a:solidFill>
                  <a:schemeClr val="accent1"/>
                </a:solidFill>
                <a:effectLst>
                  <a:outerShdw blurRad="38100" dist="25400" dir="5400000" algn="ctr" rotWithShape="0">
                    <a:srgbClr val="6E747A">
                      <a:alpha val="43000"/>
                    </a:srgbClr>
                  </a:outerShdw>
                </a:effectLst>
                <a:sym typeface="+mn-ea"/>
              </a:rPr>
              <a:t>c) </a:t>
            </a:r>
            <a:r>
              <a:rPr sz="1200" b="1" dirty="0">
                <a:solidFill>
                  <a:srgbClr val="C00000"/>
                </a:solidFill>
                <a:effectLst>
                  <a:outerShdw blurRad="38100" dist="25400" dir="5400000" algn="ctr" rotWithShape="0">
                    <a:srgbClr val="6E747A">
                      <a:alpha val="43000"/>
                    </a:srgbClr>
                  </a:outerShdw>
                </a:effectLst>
                <a:sym typeface="+mn-ea"/>
              </a:rPr>
              <a:t>să nu se afle în procedura insolvenței</a:t>
            </a:r>
            <a:r>
              <a:rPr sz="1200" b="1" dirty="0">
                <a:solidFill>
                  <a:schemeClr val="accent1"/>
                </a:solidFill>
                <a:effectLst>
                  <a:outerShdw blurRad="38100" dist="25400" dir="5400000" algn="ctr" rotWithShape="0">
                    <a:srgbClr val="6E747A">
                      <a:alpha val="43000"/>
                    </a:srgbClr>
                  </a:outerShdw>
                </a:effectLst>
                <a:sym typeface="+mn-ea"/>
              </a:rPr>
              <a:t>;</a:t>
            </a:r>
            <a:endParaRPr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200" b="1" dirty="0">
                <a:solidFill>
                  <a:schemeClr val="accent1"/>
                </a:solidFill>
                <a:effectLst>
                  <a:outerShdw blurRad="38100" dist="25400" dir="5400000" algn="ctr" rotWithShape="0">
                    <a:srgbClr val="6E747A">
                      <a:alpha val="43000"/>
                    </a:srgbClr>
                  </a:outerShdw>
                </a:effectLst>
                <a:sym typeface="+mn-ea"/>
              </a:rPr>
              <a:t>d) </a:t>
            </a:r>
            <a:r>
              <a:rPr sz="1200" b="1" dirty="0">
                <a:solidFill>
                  <a:srgbClr val="C00000"/>
                </a:solidFill>
                <a:effectLst>
                  <a:outerShdw blurRad="38100" dist="25400" dir="5400000" algn="ctr" rotWithShape="0">
                    <a:srgbClr val="6E747A">
                      <a:alpha val="43000"/>
                    </a:srgbClr>
                  </a:outerShdw>
                </a:effectLst>
                <a:sym typeface="+mn-ea"/>
              </a:rPr>
              <a:t>să nu se afle în dizolvare</a:t>
            </a:r>
            <a:r>
              <a:rPr sz="1200" b="1" dirty="0">
                <a:solidFill>
                  <a:schemeClr val="accent1"/>
                </a:solidFill>
                <a:effectLst>
                  <a:outerShdw blurRad="38100" dist="25400" dir="5400000" algn="ctr" rotWithShape="0">
                    <a:srgbClr val="6E747A">
                      <a:alpha val="43000"/>
                    </a:srgbClr>
                  </a:outerShdw>
                </a:effectLst>
                <a:sym typeface="+mn-ea"/>
              </a:rPr>
              <a:t> potrivit prevederilor legale în vigoare; </a:t>
            </a:r>
            <a:endParaRPr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200" b="1" dirty="0">
                <a:solidFill>
                  <a:schemeClr val="accent1"/>
                </a:solidFill>
                <a:effectLst>
                  <a:outerShdw blurRad="38100" dist="25400" dir="5400000" algn="ctr" rotWithShape="0">
                    <a:srgbClr val="6E747A">
                      <a:alpha val="43000"/>
                    </a:srgbClr>
                  </a:outerShdw>
                </a:effectLst>
                <a:sym typeface="+mn-ea"/>
              </a:rPr>
              <a:t>e) </a:t>
            </a:r>
            <a:r>
              <a:rPr sz="1200" b="1" dirty="0">
                <a:solidFill>
                  <a:srgbClr val="C00000"/>
                </a:solidFill>
                <a:effectLst>
                  <a:outerShdw blurRad="38100" dist="25400" dir="5400000" algn="ctr" rotWithShape="0">
                    <a:srgbClr val="6E747A">
                      <a:alpha val="43000"/>
                    </a:srgbClr>
                  </a:outerShdw>
                </a:effectLst>
                <a:sym typeface="+mn-ea"/>
              </a:rPr>
              <a:t>să nu li se fi stabilit răspunderea</a:t>
            </a:r>
            <a:r>
              <a:rPr sz="1200" b="1" dirty="0">
                <a:solidFill>
                  <a:schemeClr val="accent1"/>
                </a:solidFill>
                <a:effectLst>
                  <a:outerShdw blurRad="38100" dist="25400" dir="5400000" algn="ctr" rotWithShape="0">
                    <a:srgbClr val="6E747A">
                      <a:alpha val="43000"/>
                    </a:srgbClr>
                  </a:outerShdw>
                </a:effectLst>
                <a:sym typeface="+mn-ea"/>
              </a:rPr>
              <a:t> potrivit legislației privind insolvența și/sau răspunderea solidară, potrivit prevederilor art. 25 și 26. </a:t>
            </a:r>
            <a:endParaRPr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f)</a:t>
            </a:r>
            <a:r>
              <a:rPr sz="1200" b="1" dirty="0">
                <a:solidFill>
                  <a:schemeClr val="accent1"/>
                </a:solidFill>
                <a:effectLst>
                  <a:outerShdw blurRad="38100" dist="25400" dir="5400000" algn="ctr" rotWithShape="0">
                    <a:srgbClr val="6E747A">
                      <a:alpha val="43000"/>
                    </a:srgbClr>
                  </a:outerShdw>
                </a:effectLst>
                <a:sym typeface="+mn-ea"/>
              </a:rPr>
              <a:t>să aibă depuse toate declarațiile fiscale, potrivit vectorului fiscal. </a:t>
            </a:r>
            <a:endParaRPr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rgbClr val="C00000"/>
                </a:solidFill>
                <a:effectLst>
                  <a:outerShdw blurRad="38100" dist="25400" dir="5400000" algn="ctr" rotWithShape="0">
                    <a:srgbClr val="6E747A">
                      <a:alpha val="43000"/>
                    </a:srgbClr>
                  </a:outerShdw>
                </a:effectLst>
                <a:sym typeface="+mn-ea"/>
              </a:rPr>
              <a:t>Baza legală: </a:t>
            </a:r>
            <a:endParaRPr sz="14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a:t>
            </a:r>
            <a:r>
              <a:rPr sz="1400" b="1" dirty="0">
                <a:solidFill>
                  <a:schemeClr val="accent1"/>
                </a:solidFill>
                <a:effectLst>
                  <a:outerShdw blurRad="38100" dist="25400" dir="5400000" algn="ctr" rotWithShape="0">
                    <a:srgbClr val="6E747A">
                      <a:alpha val="43000"/>
                    </a:srgbClr>
                  </a:outerShdw>
                </a:effectLst>
                <a:sym typeface="+mn-ea"/>
              </a:rPr>
              <a:t>Titlul VII Cap. IV din </a:t>
            </a:r>
            <a:r>
              <a:rPr lang="ro-RO" sz="1400" b="1" dirty="0">
                <a:solidFill>
                  <a:schemeClr val="accent1"/>
                </a:solidFill>
                <a:effectLst>
                  <a:outerShdw blurRad="38100" dist="25400" dir="5400000" algn="ctr" rotWithShape="0">
                    <a:srgbClr val="6E747A">
                      <a:alpha val="43000"/>
                    </a:srgbClr>
                  </a:outerShdw>
                </a:effectLst>
                <a:sym typeface="+mn-ea"/>
              </a:rPr>
              <a:t>Legea nr.207/2015 privind </a:t>
            </a:r>
            <a:r>
              <a:rPr lang="en-US" altLang="ro-RO" sz="1400" b="1" dirty="0">
                <a:solidFill>
                  <a:schemeClr val="accent1"/>
                </a:solidFill>
                <a:effectLst>
                  <a:outerShdw blurRad="38100" dist="25400" dir="5400000" algn="ctr" rotWithShape="0">
                    <a:srgbClr val="6E747A">
                      <a:alpha val="43000"/>
                    </a:srgbClr>
                  </a:outerShdw>
                </a:effectLst>
                <a:sym typeface="+mn-ea"/>
              </a:rPr>
              <a:t>Codul de procedur</a:t>
            </a:r>
            <a:r>
              <a:rPr lang="ro-RO" altLang="en-US" sz="1400" b="1" dirty="0">
                <a:solidFill>
                  <a:schemeClr val="accent1"/>
                </a:solidFill>
                <a:effectLst>
                  <a:outerShdw blurRad="38100" dist="25400" dir="5400000" algn="ctr" rotWithShape="0">
                    <a:srgbClr val="6E747A">
                      <a:alpha val="43000"/>
                    </a:srgbClr>
                  </a:outerShdw>
                </a:effectLst>
                <a:sym typeface="+mn-ea"/>
              </a:rPr>
              <a:t>ă</a:t>
            </a:r>
            <a:r>
              <a:rPr lang="en-US" altLang="ro-RO" sz="1400" b="1" dirty="0">
                <a:solidFill>
                  <a:schemeClr val="accent1"/>
                </a:solidFill>
                <a:effectLst>
                  <a:outerShdw blurRad="38100" dist="25400" dir="5400000" algn="ctr" rotWithShape="0">
                    <a:srgbClr val="6E747A">
                      <a:alpha val="43000"/>
                    </a:srgbClr>
                  </a:outerShdw>
                </a:effectLst>
                <a:sym typeface="+mn-ea"/>
              </a:rPr>
              <a:t> fiscal</a:t>
            </a:r>
            <a:r>
              <a:rPr lang="ro-RO" altLang="en-US" sz="1400" b="1" dirty="0">
                <a:solidFill>
                  <a:schemeClr val="accent1"/>
                </a:solidFill>
                <a:effectLst>
                  <a:outerShdw blurRad="38100" dist="25400" dir="5400000" algn="ctr" rotWithShape="0">
                    <a:srgbClr val="6E747A">
                      <a:alpha val="43000"/>
                    </a:srgbClr>
                  </a:outerShdw>
                </a:effectLst>
                <a:sym typeface="+mn-ea"/>
              </a:rPr>
              <a:t>ă</a:t>
            </a:r>
            <a:endParaRPr lang="ro-RO" altLang="en-US"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a:t>
            </a:r>
            <a:r>
              <a:rPr sz="1400" b="1" dirty="0">
                <a:solidFill>
                  <a:schemeClr val="accent1"/>
                </a:solidFill>
                <a:effectLst>
                  <a:outerShdw blurRad="38100" dist="25400" dir="5400000" algn="ctr" rotWithShape="0">
                    <a:srgbClr val="6E747A">
                      <a:alpha val="43000"/>
                    </a:srgbClr>
                  </a:outerShdw>
                </a:effectLst>
                <a:sym typeface="+mn-ea"/>
              </a:rPr>
              <a:t>O</a:t>
            </a:r>
            <a:r>
              <a:rPr lang="ro-RO" sz="1400" b="1" dirty="0">
                <a:solidFill>
                  <a:schemeClr val="accent1"/>
                </a:solidFill>
                <a:effectLst>
                  <a:outerShdw blurRad="38100" dist="25400" dir="5400000" algn="ctr" rotWithShape="0">
                    <a:srgbClr val="6E747A">
                      <a:alpha val="43000"/>
                    </a:srgbClr>
                  </a:outerShdw>
                </a:effectLst>
                <a:sym typeface="+mn-ea"/>
              </a:rPr>
              <a:t>rdin</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ANAF</a:t>
            </a:r>
            <a:r>
              <a:rPr sz="1400" b="1" dirty="0">
                <a:solidFill>
                  <a:schemeClr val="accent1"/>
                </a:solidFill>
                <a:effectLst>
                  <a:outerShdw blurRad="38100" dist="25400" dir="5400000" algn="ctr" rotWithShape="0">
                    <a:srgbClr val="6E747A">
                      <a:alpha val="43000"/>
                    </a:srgbClr>
                  </a:outerShdw>
                </a:effectLst>
                <a:sym typeface="+mn-ea"/>
              </a:rPr>
              <a:t> nr. </a:t>
            </a:r>
            <a:r>
              <a:rPr lang="ro-RO" sz="1400" b="1" dirty="0">
                <a:solidFill>
                  <a:schemeClr val="accent1"/>
                </a:solidFill>
                <a:effectLst>
                  <a:outerShdw blurRad="38100" dist="25400" dir="5400000" algn="ctr" rotWithShape="0">
                    <a:srgbClr val="6E747A">
                      <a:alpha val="43000"/>
                    </a:srgbClr>
                  </a:outerShdw>
                </a:effectLst>
                <a:sym typeface="+mn-ea"/>
              </a:rPr>
              <a:t>90/2016 </a:t>
            </a:r>
            <a:r>
              <a:rPr sz="1400" b="1" dirty="0">
                <a:solidFill>
                  <a:schemeClr val="accent1"/>
                </a:solidFill>
                <a:effectLst>
                  <a:outerShdw blurRad="38100" dist="25400" dir="5400000" algn="ctr" rotWithShape="0">
                    <a:srgbClr val="6E747A">
                      <a:alpha val="43000"/>
                    </a:srgbClr>
                  </a:outerShdw>
                </a:effectLst>
                <a:sym typeface="+mn-ea"/>
              </a:rPr>
              <a:t>pentru aprobarea conţinutului cererii de acordare a eşalonării la plată şi a documentelor justificative anexate acesteia, precum şi a Procedurii de aplicare a acordării eşalonării la plată de către organul fiscal central</a:t>
            </a:r>
            <a:r>
              <a:rPr lang="ro-RO" sz="1400" b="1" dirty="0">
                <a:solidFill>
                  <a:schemeClr val="accent1"/>
                </a:solidFill>
                <a:effectLst>
                  <a:outerShdw blurRad="38100" dist="25400" dir="5400000" algn="ctr" rotWithShape="0">
                    <a:srgbClr val="6E747A">
                      <a:alpha val="43000"/>
                    </a:srgbClr>
                  </a:outerShdw>
                </a:effectLst>
                <a:sym typeface="+mn-ea"/>
              </a:rPr>
              <a:t>, modificat și completat de Ordin ANAF nr. 1.960/2019 și Ordin ANAF nr. 3.896/2020.</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p:txBody>
      </p:sp>
      <p:sp>
        <p:nvSpPr>
          <p:cNvPr id="3" name="Subtitle 2"/>
          <p:cNvSpPr>
            <a:spLocks noGrp="1"/>
          </p:cNvSpPr>
          <p:nvPr/>
        </p:nvSpPr>
        <p:spPr>
          <a:xfrm>
            <a:off x="1529715" y="6147435"/>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type="body" idx="4294967295"/>
          </p:nvPr>
        </p:nvSpPr>
        <p:spPr>
          <a:xfrm>
            <a:off x="654050" y="328295"/>
            <a:ext cx="10801985" cy="5819140"/>
          </a:xfrm>
        </p:spPr>
        <p:txBody>
          <a:bodyPr/>
          <a:lstStyle/>
          <a:p>
            <a:pPr algn="l" eaLnBrk="1" latinLnBrk="0" hangingPunct="1">
              <a:spcBef>
                <a:spcPts val="0"/>
              </a:spcBef>
              <a:buFont typeface="Wingdings" panose="05000000000000000000" charset="0"/>
              <a:buChar char="q"/>
              <a:defRPr/>
            </a:pPr>
            <a:r>
              <a:rPr lang="ro-RO" sz="1400" b="1" dirty="0">
                <a:solidFill>
                  <a:srgbClr val="C00000"/>
                </a:solidFill>
                <a:effectLst>
                  <a:outerShdw blurRad="38100" dist="25400" dir="5400000" algn="ctr" rotWithShape="0">
                    <a:srgbClr val="6E747A">
                      <a:alpha val="43000"/>
                    </a:srgbClr>
                  </a:outerShdw>
                </a:effectLst>
                <a:sym typeface="+mn-ea"/>
              </a:rPr>
              <a:t>Eșalonarea la plată se acordă pentru toate obligațiile fiscale înscrise în certificatul de atestare fiscală,</a:t>
            </a:r>
            <a:r>
              <a:rPr lang="ro-RO" sz="1400" b="1" dirty="0">
                <a:solidFill>
                  <a:schemeClr val="accent1"/>
                </a:solidFill>
                <a:effectLst>
                  <a:outerShdw blurRad="38100" dist="25400" dir="5400000" algn="ctr" rotWithShape="0">
                    <a:srgbClr val="6E747A">
                      <a:alpha val="43000"/>
                    </a:srgbClr>
                  </a:outerShdw>
                </a:effectLst>
                <a:sym typeface="+mn-ea"/>
              </a:rPr>
              <a:t> dacă sunt îndeplinite condițiile prevăzute de acest capitol.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r>
              <a:rPr lang="ro-RO" sz="1400" b="1" dirty="0">
                <a:solidFill>
                  <a:schemeClr val="accent1"/>
                </a:solidFill>
                <a:effectLst>
                  <a:outerShdw blurRad="38100" dist="25400" dir="5400000" algn="ctr" rotWithShape="0">
                    <a:srgbClr val="6E747A">
                      <a:alpha val="43000"/>
                    </a:srgbClr>
                  </a:outerShdw>
                </a:effectLst>
                <a:sym typeface="+mn-ea"/>
              </a:rPr>
              <a:t>Eșalonarea la plată </a:t>
            </a:r>
            <a:r>
              <a:rPr lang="ro-RO" sz="1400" b="1" dirty="0">
                <a:solidFill>
                  <a:srgbClr val="C00000"/>
                </a:solidFill>
                <a:effectLst>
                  <a:outerShdw blurRad="38100" dist="25400" dir="5400000" algn="ctr" rotWithShape="0">
                    <a:srgbClr val="6E747A">
                      <a:alpha val="43000"/>
                    </a:srgbClr>
                  </a:outerShdw>
                </a:effectLst>
                <a:sym typeface="+mn-ea"/>
              </a:rPr>
              <a:t>nu se acordă pentru obligațiile fiscale în sumă totală mai mică de:</a:t>
            </a:r>
            <a:endParaRPr lang="ro-RO" sz="14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   500 lei în cazul persoanelor fizice,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-2.000 lei în cazul asocierilor fără personalitate juridică,</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-5.000 lei în cazul persoanelor juridice. ste eșalonarea clasică, instituită prin Codul de procedură fiscală.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r>
              <a:rPr lang="ro-RO" sz="1400" b="1" dirty="0">
                <a:solidFill>
                  <a:schemeClr val="accent1"/>
                </a:solidFill>
                <a:effectLst>
                  <a:outerShdw blurRad="38100" dist="25400" dir="5400000" algn="ctr" rotWithShape="0">
                    <a:srgbClr val="6E747A">
                      <a:alpha val="43000"/>
                    </a:srgbClr>
                  </a:outerShdw>
                </a:effectLst>
                <a:sym typeface="+mn-ea"/>
              </a:rPr>
              <a:t>Eșalonarea la plată </a:t>
            </a:r>
            <a:r>
              <a:rPr lang="ro-RO" sz="1400" b="1" dirty="0">
                <a:solidFill>
                  <a:srgbClr val="C00000"/>
                </a:solidFill>
                <a:effectLst>
                  <a:outerShdw blurRad="38100" dist="25400" dir="5400000" algn="ctr" rotWithShape="0">
                    <a:srgbClr val="6E747A">
                      <a:alpha val="43000"/>
                    </a:srgbClr>
                  </a:outerShdw>
                </a:effectLst>
                <a:sym typeface="+mn-ea"/>
              </a:rPr>
              <a:t>nu se acordă pentru:</a:t>
            </a:r>
            <a:endParaRPr lang="ro-RO" sz="14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a) </a:t>
            </a:r>
            <a:r>
              <a:rPr lang="ro-RO" sz="1200" b="1" dirty="0">
                <a:solidFill>
                  <a:srgbClr val="C00000"/>
                </a:solidFill>
                <a:effectLst>
                  <a:outerShdw blurRad="38100" dist="25400" dir="5400000" algn="ctr" rotWithShape="0">
                    <a:srgbClr val="6E747A">
                      <a:alpha val="43000"/>
                    </a:srgbClr>
                  </a:outerShdw>
                </a:effectLst>
                <a:sym typeface="+mn-ea"/>
              </a:rPr>
              <a:t>obligațiile fiscale care au făcut obiectul unei eșalonări </a:t>
            </a:r>
            <a:r>
              <a:rPr lang="ro-RO" sz="1200" b="1" dirty="0">
                <a:solidFill>
                  <a:schemeClr val="accent1"/>
                </a:solidFill>
                <a:effectLst>
                  <a:outerShdw blurRad="38100" dist="25400" dir="5400000" algn="ctr" rotWithShape="0">
                    <a:srgbClr val="6E747A">
                      <a:alpha val="43000"/>
                    </a:srgbClr>
                  </a:outerShdw>
                </a:effectLst>
                <a:sym typeface="+mn-ea"/>
              </a:rPr>
              <a:t>acordate în temeiul prezentului capitol, </a:t>
            </a:r>
            <a:r>
              <a:rPr lang="ro-RO" sz="1200" b="1" dirty="0">
                <a:solidFill>
                  <a:srgbClr val="C00000"/>
                </a:solidFill>
                <a:effectLst>
                  <a:outerShdw blurRad="38100" dist="25400" dir="5400000" algn="ctr" rotWithShape="0">
                    <a:srgbClr val="6E747A">
                      <a:alpha val="43000"/>
                    </a:srgbClr>
                  </a:outerShdw>
                </a:effectLst>
                <a:sym typeface="+mn-ea"/>
              </a:rPr>
              <a:t>care și-a pierdut valabilitatea</a:t>
            </a:r>
            <a:r>
              <a:rPr lang="ro-RO" sz="1200" b="1" dirty="0">
                <a:solidFill>
                  <a:schemeClr val="accent1"/>
                </a:solidFill>
                <a:effectLst>
                  <a:outerShdw blurRad="38100" dist="25400" dir="5400000" algn="ctr" rotWithShape="0">
                    <a:srgbClr val="6E747A">
                      <a:alpha val="43000"/>
                    </a:srgbClr>
                  </a:outerShdw>
                </a:effectLst>
                <a:sym typeface="+mn-ea"/>
              </a:rPr>
              <a:t>; </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b) </a:t>
            </a:r>
            <a:r>
              <a:rPr lang="ro-RO" sz="1200" b="1" dirty="0">
                <a:solidFill>
                  <a:srgbClr val="C00000"/>
                </a:solidFill>
                <a:effectLst>
                  <a:outerShdw blurRad="38100" dist="25400" dir="5400000" algn="ctr" rotWithShape="0">
                    <a:srgbClr val="6E747A">
                      <a:alpha val="43000"/>
                    </a:srgbClr>
                  </a:outerShdw>
                </a:effectLst>
                <a:sym typeface="+mn-ea"/>
              </a:rPr>
              <a:t>obligațiile fiscale care au scadența și/sau termenul de plată după data eliberării certificatului de atestare fiscală</a:t>
            </a:r>
            <a:r>
              <a:rPr lang="ro-RO" sz="1200" b="1" dirty="0">
                <a:solidFill>
                  <a:schemeClr val="accent1"/>
                </a:solidFill>
                <a:effectLst>
                  <a:outerShdw blurRad="38100" dist="25400" dir="5400000" algn="ctr" rotWithShape="0">
                    <a:srgbClr val="6E747A">
                      <a:alpha val="43000"/>
                    </a:srgbClr>
                  </a:outerShdw>
                </a:effectLst>
                <a:sym typeface="+mn-ea"/>
              </a:rPr>
              <a:t>;</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c) o</a:t>
            </a:r>
            <a:r>
              <a:rPr lang="ro-RO" sz="1200" b="1" dirty="0">
                <a:solidFill>
                  <a:srgbClr val="C00000"/>
                </a:solidFill>
                <a:effectLst>
                  <a:outerShdw blurRad="38100" dist="25400" dir="5400000" algn="ctr" rotWithShape="0">
                    <a:srgbClr val="6E747A">
                      <a:alpha val="43000"/>
                    </a:srgbClr>
                  </a:outerShdw>
                </a:effectLst>
                <a:sym typeface="+mn-ea"/>
              </a:rPr>
              <a:t>bligațiile fiscale care</a:t>
            </a:r>
            <a:r>
              <a:rPr lang="ro-RO" sz="1200" b="1" dirty="0">
                <a:solidFill>
                  <a:schemeClr val="accent1"/>
                </a:solidFill>
                <a:effectLst>
                  <a:outerShdw blurRad="38100" dist="25400" dir="5400000" algn="ctr" rotWithShape="0">
                    <a:srgbClr val="6E747A">
                      <a:alpha val="43000"/>
                    </a:srgbClr>
                  </a:outerShdw>
                </a:effectLst>
                <a:sym typeface="+mn-ea"/>
              </a:rPr>
              <a:t>, la data eliberării certificatului de atestare fiscală, </a:t>
            </a:r>
            <a:r>
              <a:rPr lang="ro-RO" sz="1200" b="1" dirty="0">
                <a:solidFill>
                  <a:srgbClr val="C00000"/>
                </a:solidFill>
                <a:effectLst>
                  <a:outerShdw blurRad="38100" dist="25400" dir="5400000" algn="ctr" rotWithShape="0">
                    <a:srgbClr val="6E747A">
                      <a:alpha val="43000"/>
                    </a:srgbClr>
                  </a:outerShdw>
                </a:effectLst>
                <a:sym typeface="+mn-ea"/>
              </a:rPr>
              <a:t>intră sub incidența art. 167, în limita sumei de rambursat/de restituit/de plată de la buget</a:t>
            </a:r>
            <a:r>
              <a:rPr lang="ro-RO" sz="1200" b="1" dirty="0">
                <a:solidFill>
                  <a:schemeClr val="accent1"/>
                </a:solidFill>
                <a:effectLst>
                  <a:outerShdw blurRad="38100" dist="25400" dir="5400000" algn="ctr" rotWithShape="0">
                    <a:srgbClr val="6E747A">
                      <a:alpha val="43000"/>
                    </a:srgbClr>
                  </a:outerShdw>
                </a:effectLst>
                <a:sym typeface="+mn-ea"/>
              </a:rPr>
              <a:t>; </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d) </a:t>
            </a:r>
            <a:r>
              <a:rPr lang="ro-RO" sz="1200" b="1" dirty="0">
                <a:solidFill>
                  <a:srgbClr val="C00000"/>
                </a:solidFill>
                <a:effectLst>
                  <a:outerShdw blurRad="38100" dist="25400" dir="5400000" algn="ctr" rotWithShape="0">
                    <a:srgbClr val="6E747A">
                      <a:alpha val="43000"/>
                    </a:srgbClr>
                  </a:outerShdw>
                </a:effectLst>
                <a:sym typeface="+mn-ea"/>
              </a:rPr>
              <a:t>obligațiile fiscale</a:t>
            </a:r>
            <a:r>
              <a:rPr lang="ro-RO" sz="1200" b="1" dirty="0">
                <a:solidFill>
                  <a:schemeClr val="accent1"/>
                </a:solidFill>
                <a:effectLst>
                  <a:outerShdw blurRad="38100" dist="25400" dir="5400000" algn="ctr" rotWithShape="0">
                    <a:srgbClr val="6E747A">
                      <a:alpha val="43000"/>
                    </a:srgbClr>
                  </a:outerShdw>
                </a:effectLst>
                <a:sym typeface="+mn-ea"/>
              </a:rPr>
              <a:t> stabilite prin acte administrative fiscale care, la data eliberării certificatului de atestare fiscală, sunt </a:t>
            </a:r>
            <a:r>
              <a:rPr lang="ro-RO" sz="1200" b="1" dirty="0">
                <a:solidFill>
                  <a:srgbClr val="C00000"/>
                </a:solidFill>
                <a:effectLst>
                  <a:outerShdw blurRad="38100" dist="25400" dir="5400000" algn="ctr" rotWithShape="0">
                    <a:srgbClr val="6E747A">
                      <a:alpha val="43000"/>
                    </a:srgbClr>
                  </a:outerShdw>
                </a:effectLst>
                <a:sym typeface="+mn-ea"/>
              </a:rPr>
              <a:t>suspendate</a:t>
            </a:r>
            <a:r>
              <a:rPr lang="ro-RO" sz="1200" b="1" dirty="0">
                <a:solidFill>
                  <a:schemeClr val="accent1"/>
                </a:solidFill>
                <a:effectLst>
                  <a:outerShdw blurRad="38100" dist="25400" dir="5400000" algn="ctr" rotWithShape="0">
                    <a:srgbClr val="6E747A">
                      <a:alpha val="43000"/>
                    </a:srgbClr>
                  </a:outerShdw>
                </a:effectLst>
                <a:sym typeface="+mn-ea"/>
              </a:rPr>
              <a:t>;</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e) </a:t>
            </a:r>
            <a:r>
              <a:rPr lang="ro-RO" sz="1200" b="1" dirty="0">
                <a:solidFill>
                  <a:srgbClr val="C00000"/>
                </a:solidFill>
                <a:effectLst>
                  <a:outerShdw blurRad="38100" dist="25400" dir="5400000" algn="ctr" rotWithShape="0">
                    <a:srgbClr val="6E747A">
                      <a:alpha val="43000"/>
                    </a:srgbClr>
                  </a:outerShdw>
                </a:effectLst>
                <a:sym typeface="+mn-ea"/>
              </a:rPr>
              <a:t>obligaţiile fiscale care reprezintă ajutor de stat </a:t>
            </a:r>
            <a:r>
              <a:rPr lang="ro-RO" sz="1200" b="1" dirty="0">
                <a:solidFill>
                  <a:schemeClr val="accent1"/>
                </a:solidFill>
                <a:effectLst>
                  <a:outerShdw blurRad="38100" dist="25400" dir="5400000" algn="ctr" rotWithShape="0">
                    <a:srgbClr val="6E747A">
                      <a:alpha val="43000"/>
                    </a:srgbClr>
                  </a:outerShdw>
                </a:effectLst>
                <a:sym typeface="+mn-ea"/>
              </a:rPr>
              <a:t>acordat din surse sau resurse de stat ori gestionate de stat, </a:t>
            </a:r>
            <a:r>
              <a:rPr lang="ro-RO" sz="1200" b="1" dirty="0">
                <a:solidFill>
                  <a:srgbClr val="C00000"/>
                </a:solidFill>
                <a:effectLst>
                  <a:outerShdw blurRad="38100" dist="25400" dir="5400000" algn="ctr" rotWithShape="0">
                    <a:srgbClr val="6E747A">
                      <a:alpha val="43000"/>
                    </a:srgbClr>
                  </a:outerShdw>
                </a:effectLst>
                <a:sym typeface="+mn-ea"/>
              </a:rPr>
              <a:t>precum şi fonduri europene</a:t>
            </a:r>
            <a:r>
              <a:rPr lang="ro-RO" sz="1200" b="1" dirty="0">
                <a:solidFill>
                  <a:schemeClr val="accent1"/>
                </a:solidFill>
                <a:effectLst>
                  <a:outerShdw blurRad="38100" dist="25400" dir="5400000" algn="ctr" rotWithShape="0">
                    <a:srgbClr val="6E747A">
                      <a:alpha val="43000"/>
                    </a:srgbClr>
                  </a:outerShdw>
                </a:effectLst>
                <a:sym typeface="+mn-ea"/>
              </a:rPr>
              <a:t> sau fonduri publice naţionale aferente fondurilor europene.</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2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r>
              <a:rPr lang="ro-RO" sz="1400" b="1" dirty="0">
                <a:solidFill>
                  <a:srgbClr val="C00000"/>
                </a:solidFill>
                <a:effectLst>
                  <a:outerShdw blurRad="38100" dist="25400" dir="5400000" algn="ctr" rotWithShape="0">
                    <a:srgbClr val="6E747A">
                      <a:alpha val="43000"/>
                    </a:srgbClr>
                  </a:outerShdw>
                </a:effectLst>
                <a:sym typeface="+mn-ea"/>
              </a:rPr>
              <a:t>Perioada de eșalonare la plată se stabilește de organul fiscal competent în funcție de cuantumul obligațiilor fiscale și de capacitatea financiară de plată a debitorului.</a:t>
            </a:r>
            <a:r>
              <a:rPr lang="ro-RO" sz="1400" b="1" dirty="0">
                <a:solidFill>
                  <a:schemeClr val="accent1"/>
                </a:solidFill>
                <a:effectLst>
                  <a:outerShdw blurRad="38100" dist="25400" dir="5400000" algn="ctr" rotWithShape="0">
                    <a:srgbClr val="6E747A">
                      <a:alpha val="43000"/>
                    </a:srgbClr>
                  </a:outerShdw>
                </a:effectLst>
                <a:sym typeface="+mn-ea"/>
              </a:rPr>
              <a:t> Perioada de eșalonare la plată acordată nu poate fi mai mare decât perioada de eșalonare la plată solicitată.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r>
              <a:rPr lang="ro-RO" sz="1400" b="1" dirty="0">
                <a:solidFill>
                  <a:srgbClr val="C00000"/>
                </a:solidFill>
                <a:effectLst>
                  <a:outerShdw blurRad="38100" dist="25400" dir="5400000" algn="ctr" rotWithShape="0">
                    <a:srgbClr val="6E747A">
                      <a:alpha val="43000"/>
                    </a:srgbClr>
                  </a:outerShdw>
                </a:effectLst>
                <a:sym typeface="+mn-ea"/>
              </a:rPr>
              <a:t>Cererea</a:t>
            </a:r>
            <a:r>
              <a:rPr lang="ro-RO" sz="1400" b="1" dirty="0">
                <a:solidFill>
                  <a:schemeClr val="accent1"/>
                </a:solidFill>
                <a:effectLst>
                  <a:outerShdw blurRad="38100" dist="25400" dir="5400000" algn="ctr" rotWithShape="0">
                    <a:srgbClr val="6E747A">
                      <a:alpha val="43000"/>
                    </a:srgbClr>
                  </a:outerShdw>
                </a:effectLst>
                <a:sym typeface="+mn-ea"/>
              </a:rPr>
              <a:t> de eșalonare la plată se analizează și </a:t>
            </a:r>
            <a:r>
              <a:rPr lang="ro-RO" sz="1400" b="1" dirty="0">
                <a:solidFill>
                  <a:srgbClr val="C00000"/>
                </a:solidFill>
                <a:effectLst>
                  <a:outerShdw blurRad="38100" dist="25400" dir="5400000" algn="ctr" rotWithShape="0">
                    <a:srgbClr val="6E747A">
                      <a:alpha val="43000"/>
                    </a:srgbClr>
                  </a:outerShdw>
                </a:effectLst>
                <a:sym typeface="+mn-ea"/>
              </a:rPr>
              <a:t>se soluționează  în termen de 60 de zile</a:t>
            </a:r>
            <a:r>
              <a:rPr lang="ro-RO" sz="1400" b="1" dirty="0">
                <a:solidFill>
                  <a:schemeClr val="accent1"/>
                </a:solidFill>
                <a:effectLst>
                  <a:outerShdw blurRad="38100" dist="25400" dir="5400000" algn="ctr" rotWithShape="0">
                    <a:srgbClr val="6E747A">
                      <a:alpha val="43000"/>
                    </a:srgbClr>
                  </a:outerShdw>
                </a:effectLst>
                <a:sym typeface="+mn-ea"/>
              </a:rPr>
              <a:t> de la data înregistrării, prin decizie de aprobare/respingere, după caz .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r>
              <a:rPr lang="ro-RO" sz="1400" b="1" dirty="0">
                <a:solidFill>
                  <a:srgbClr val="C00000"/>
                </a:solidFill>
                <a:effectLst>
                  <a:outerShdw blurRad="38100" dist="25400" dir="5400000" algn="ctr" rotWithShape="0">
                    <a:srgbClr val="6E747A">
                      <a:alpha val="43000"/>
                    </a:srgbClr>
                  </a:outerShdw>
                </a:effectLst>
                <a:sym typeface="+mn-ea"/>
              </a:rPr>
              <a:t>Dobânzile pe perioada eşalonării</a:t>
            </a:r>
            <a:r>
              <a:rPr lang="ro-RO" sz="1400" b="1" dirty="0">
                <a:solidFill>
                  <a:schemeClr val="accent1"/>
                </a:solidFill>
                <a:effectLst>
                  <a:outerShdw blurRad="38100" dist="25400" dir="5400000" algn="ctr" rotWithShape="0">
                    <a:srgbClr val="6E747A">
                      <a:alpha val="43000"/>
                    </a:srgbClr>
                  </a:outerShdw>
                </a:effectLst>
                <a:sym typeface="+mn-ea"/>
              </a:rPr>
              <a:t>, pentru obligaţiile fiscale eşalonate, </a:t>
            </a:r>
            <a:r>
              <a:rPr lang="ro-RO" sz="1400" b="1" dirty="0">
                <a:solidFill>
                  <a:srgbClr val="C00000"/>
                </a:solidFill>
                <a:effectLst>
                  <a:outerShdw blurRad="38100" dist="25400" dir="5400000" algn="ctr" rotWithShape="0">
                    <a:srgbClr val="6E747A">
                      <a:alpha val="43000"/>
                    </a:srgbClr>
                  </a:outerShdw>
                </a:effectLst>
                <a:sym typeface="+mn-ea"/>
              </a:rPr>
              <a:t>sunt de 0,02% pentru fiecare zi de întârziere.</a:t>
            </a:r>
            <a:r>
              <a:rPr lang="ro-RO" sz="1400" b="1" dirty="0">
                <a:solidFill>
                  <a:schemeClr val="accent1"/>
                </a:solidFill>
                <a:effectLst>
                  <a:outerShdw blurRad="38100" dist="25400" dir="5400000" algn="ctr" rotWithShape="0">
                    <a:srgbClr val="6E747A">
                      <a:alpha val="43000"/>
                    </a:srgbClr>
                  </a:outerShdw>
                </a:effectLst>
                <a:sym typeface="+mn-ea"/>
              </a:rPr>
              <a:t> Prin excepție, nivelul dobânzii este de 0,015% pentru fiecare zi de întârziere, în situația în care debitorul constituie întreaga garanție sub forma scrisorii de garanție și/sau poliței de asigurare de garanție și/sau consemnării de mijloace bănești la o unitate a Trezoreriei Statului.</a:t>
            </a:r>
            <a:endParaRPr lang="ro-RO"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q"/>
              <a:defRPr/>
            </a:pPr>
            <a:endParaRPr lang="ro-RO" sz="1400" b="1" dirty="0">
              <a:solidFill>
                <a:schemeClr val="accent1"/>
              </a:solidFill>
              <a:effectLst>
                <a:outerShdw blurRad="38100" dist="25400" dir="5400000" algn="ctr" rotWithShape="0">
                  <a:srgbClr val="6E747A">
                    <a:alpha val="43000"/>
                  </a:srgbClr>
                </a:outerShdw>
              </a:effectLst>
              <a:sym typeface="+mn-ea"/>
            </a:endParaRPr>
          </a:p>
        </p:txBody>
      </p:sp>
      <p:sp>
        <p:nvSpPr>
          <p:cNvPr id="3" name="Subtitle 2"/>
          <p:cNvSpPr>
            <a:spLocks noGrp="1"/>
          </p:cNvSpPr>
          <p:nvPr/>
        </p:nvSpPr>
        <p:spPr>
          <a:xfrm>
            <a:off x="1529715" y="6147435"/>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type="body" idx="4294967295"/>
          </p:nvPr>
        </p:nvSpPr>
        <p:spPr>
          <a:xfrm>
            <a:off x="892175" y="363855"/>
            <a:ext cx="10281285" cy="5794375"/>
          </a:xfrm>
        </p:spPr>
        <p:txBody>
          <a:bodyPr/>
          <a:lstStyle/>
          <a:p>
            <a:pPr marL="0" indent="0" algn="l" eaLnBrk="1" latinLnBrk="0" hangingPunct="1">
              <a:spcBef>
                <a:spcPts val="0"/>
              </a:spcBef>
              <a:buFont typeface="Wingdings" panose="05000000000000000000" charset="0"/>
              <a:buNone/>
              <a:defRPr/>
            </a:pPr>
            <a:r>
              <a:rPr sz="2000" b="1" dirty="0">
                <a:solidFill>
                  <a:srgbClr val="C00000"/>
                </a:solidFill>
                <a:effectLst>
                  <a:outerShdw blurRad="38100" dist="25400" dir="5400000" algn="ctr" rotWithShape="0">
                    <a:srgbClr val="6E747A">
                      <a:alpha val="43000"/>
                    </a:srgbClr>
                  </a:outerShdw>
                </a:effectLst>
                <a:sym typeface="+mn-ea"/>
              </a:rPr>
              <a:t>Alte măsuri economice și fiscal-bugetare adoptate prin acte normative în perioada pandemiei</a:t>
            </a:r>
            <a:endParaRPr sz="20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400" b="1" u="sng" dirty="0">
              <a:solidFill>
                <a:srgbClr val="FF0000"/>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Ø"/>
              <a:defRPr/>
            </a:pPr>
            <a:r>
              <a:rPr lang="ro-RO" sz="1400" b="1" u="sng" dirty="0">
                <a:solidFill>
                  <a:srgbClr val="FF0000"/>
                </a:solidFill>
                <a:effectLst>
                  <a:outerShdw blurRad="38100" dist="25400" dir="5400000" algn="ctr" rotWithShape="0">
                    <a:srgbClr val="6E747A">
                      <a:alpha val="43000"/>
                    </a:srgbClr>
                  </a:outerShdw>
                </a:effectLst>
                <a:sym typeface="+mn-ea"/>
              </a:rPr>
              <a:t>Facilități fiscale acordate plătitorilor de impozit specific (domeniul HoReCa) </a:t>
            </a:r>
            <a:endParaRPr lang="ro-RO" sz="1400" b="1" u="sng" dirty="0">
              <a:solidFill>
                <a:srgbClr val="FF0000"/>
              </a:solidFill>
              <a:effectLst>
                <a:outerShdw blurRad="38100" dist="25400" dir="5400000" algn="ctr" rotWithShape="0">
                  <a:srgbClr val="6E747A">
                    <a:alpha val="43000"/>
                  </a:srgbClr>
                </a:outerShdw>
              </a:effectLst>
              <a:sym typeface="+mn-ea"/>
            </a:endParaRPr>
          </a:p>
          <a:p>
            <a:pPr marL="0" indent="0" algn="just"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rgbClr val="C00000"/>
                </a:solidFill>
                <a:effectLst>
                  <a:outerShdw blurRad="38100" dist="25400" dir="5400000" algn="ctr" rotWithShape="0">
                    <a:srgbClr val="6E747A">
                      <a:alpha val="43000"/>
                    </a:srgbClr>
                  </a:outerShdw>
                </a:effectLst>
                <a:sym typeface="+mn-ea"/>
              </a:rPr>
              <a:t>Contribuabilii obligaţi la plata impozitului specific unor activităţi</a:t>
            </a:r>
            <a:r>
              <a:rPr sz="1400" b="1" dirty="0">
                <a:solidFill>
                  <a:schemeClr val="accent1"/>
                </a:solidFill>
                <a:effectLst>
                  <a:outerShdw blurRad="38100" dist="25400" dir="5400000" algn="ctr" rotWithShape="0">
                    <a:srgbClr val="6E747A">
                      <a:alpha val="43000"/>
                    </a:srgbClr>
                  </a:outerShdw>
                </a:effectLst>
                <a:sym typeface="+mn-ea"/>
              </a:rPr>
              <a:t>, potrivit Legii nr. 170/2016 privind impozitul specific unor activităţi,</a:t>
            </a:r>
            <a:r>
              <a:rPr lang="ro-RO" sz="1400" b="1" dirty="0">
                <a:solidFill>
                  <a:srgbClr val="C00000"/>
                </a:solidFill>
                <a:effectLst>
                  <a:outerShdw blurRad="38100" dist="25400" dir="5400000" algn="ctr" rotWithShape="0">
                    <a:srgbClr val="6E747A">
                      <a:alpha val="43000"/>
                    </a:srgbClr>
                  </a:outerShdw>
                </a:effectLst>
                <a:sym typeface="+mn-ea"/>
              </a:rPr>
              <a:t>  au beneficia</a:t>
            </a:r>
            <a:r>
              <a:rPr lang="en-US" altLang="ro-RO" sz="1400" b="1" dirty="0">
                <a:solidFill>
                  <a:srgbClr val="C00000"/>
                </a:solidFill>
                <a:effectLst>
                  <a:outerShdw blurRad="38100" dist="25400" dir="5400000" algn="ctr" rotWithShape="0">
                    <a:srgbClr val="6E747A">
                      <a:alpha val="43000"/>
                    </a:srgbClr>
                  </a:outerShdw>
                </a:effectLst>
                <a:sym typeface="+mn-ea"/>
              </a:rPr>
              <a:t>t </a:t>
            </a:r>
            <a:r>
              <a:rPr lang="ro-RO" sz="1400" b="1" dirty="0">
                <a:solidFill>
                  <a:srgbClr val="C00000"/>
                </a:solidFill>
                <a:effectLst>
                  <a:outerShdw blurRad="38100" dist="25400" dir="5400000" algn="ctr" rotWithShape="0">
                    <a:srgbClr val="6E747A">
                      <a:alpha val="43000"/>
                    </a:srgbClr>
                  </a:outerShdw>
                </a:effectLst>
                <a:sym typeface="+mn-ea"/>
              </a:rPr>
              <a:t>de următoarele facilități fiscale:</a:t>
            </a:r>
            <a:endParaRPr lang="ro-RO" sz="1400" b="1" dirty="0">
              <a:solidFill>
                <a:srgbClr val="C00000"/>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v"/>
              <a:defRPr/>
            </a:pPr>
            <a:r>
              <a:rPr lang="ro-RO" sz="1400" b="1" dirty="0">
                <a:solidFill>
                  <a:srgbClr val="C00000"/>
                </a:solidFill>
                <a:effectLst>
                  <a:outerShdw blurRad="38100" dist="25400" dir="5400000" algn="ctr" rotWithShape="0">
                    <a:srgbClr val="6E747A">
                      <a:alpha val="43000"/>
                    </a:srgbClr>
                  </a:outerShdw>
                </a:effectLst>
                <a:sym typeface="+mn-ea"/>
              </a:rPr>
              <a:t>pentru</a:t>
            </a:r>
            <a:r>
              <a:rPr sz="1400" b="1" dirty="0">
                <a:solidFill>
                  <a:srgbClr val="C00000"/>
                </a:solidFill>
                <a:effectLst>
                  <a:outerShdw blurRad="38100" dist="25400" dir="5400000" algn="ctr" rotWithShape="0">
                    <a:srgbClr val="6E747A">
                      <a:alpha val="43000"/>
                    </a:srgbClr>
                  </a:outerShdw>
                </a:effectLst>
                <a:sym typeface="+mn-ea"/>
              </a:rPr>
              <a:t> anul 2020, nu datorează impozit specific pentru </a:t>
            </a:r>
            <a:r>
              <a:rPr lang="ro-RO" sz="1400" b="1" dirty="0">
                <a:solidFill>
                  <a:srgbClr val="C00000"/>
                </a:solidFill>
                <a:effectLst>
                  <a:outerShdw blurRad="38100" dist="25400" dir="5400000" algn="ctr" rotWithShape="0">
                    <a:srgbClr val="6E747A">
                      <a:alpha val="43000"/>
                    </a:srgbClr>
                  </a:outerShdw>
                </a:effectLst>
                <a:sym typeface="+mn-ea"/>
              </a:rPr>
              <a:t>o perioadă de 90 zile calendaristice </a:t>
            </a:r>
            <a:r>
              <a:rPr lang="ro-RO" sz="1400" b="1" dirty="0">
                <a:solidFill>
                  <a:schemeClr val="accent1"/>
                </a:solidFill>
                <a:effectLst>
                  <a:outerShdw blurRad="38100" dist="25400" dir="5400000" algn="ctr" rotWithShape="0">
                    <a:srgbClr val="6E747A">
                      <a:alpha val="43000"/>
                    </a:srgbClr>
                  </a:outerShdw>
                </a:effectLst>
                <a:sym typeface="+mn-ea"/>
              </a:rPr>
              <a:t>(</a:t>
            </a:r>
            <a:r>
              <a:rPr sz="1400" b="1" dirty="0">
                <a:solidFill>
                  <a:schemeClr val="accent1"/>
                </a:solidFill>
                <a:effectLst>
                  <a:outerShdw blurRad="38100" dist="25400" dir="5400000" algn="ctr" rotWithShape="0">
                    <a:srgbClr val="6E747A">
                      <a:alpha val="43000"/>
                    </a:srgbClr>
                  </a:outerShdw>
                </a:effectLst>
                <a:sym typeface="+mn-ea"/>
              </a:rPr>
              <a:t>prevăzut</a:t>
            </a:r>
            <a:r>
              <a:rPr lang="ro-RO" sz="1400" b="1" dirty="0">
                <a:solidFill>
                  <a:schemeClr val="accent1"/>
                </a:solidFill>
                <a:effectLst>
                  <a:outerShdw blurRad="38100" dist="25400" dir="5400000" algn="ctr" rotWithShape="0">
                    <a:srgbClr val="6E747A">
                      <a:alpha val="43000"/>
                    </a:srgbClr>
                  </a:outerShdw>
                </a:effectLst>
                <a:sym typeface="+mn-ea"/>
              </a:rPr>
              <a:t>ă</a:t>
            </a:r>
            <a:r>
              <a:rPr sz="1400" b="1" dirty="0">
                <a:solidFill>
                  <a:schemeClr val="accent1"/>
                </a:solidFill>
                <a:effectLst>
                  <a:outerShdw blurRad="38100" dist="25400" dir="5400000" algn="ctr" rotWithShape="0">
                    <a:srgbClr val="6E747A">
                      <a:alpha val="43000"/>
                    </a:srgbClr>
                  </a:outerShdw>
                </a:effectLst>
                <a:sym typeface="+mn-ea"/>
              </a:rPr>
              <a:t> la art. I din O</a:t>
            </a:r>
            <a:r>
              <a:rPr lang="ro-RO" sz="1400" b="1" dirty="0">
                <a:solidFill>
                  <a:schemeClr val="accent1"/>
                </a:solidFill>
                <a:effectLst>
                  <a:outerShdw blurRad="38100" dist="25400" dir="5400000" algn="ctr" rotWithShape="0">
                    <a:srgbClr val="6E747A">
                      <a:alpha val="43000"/>
                    </a:srgbClr>
                  </a:outerShdw>
                </a:effectLst>
                <a:sym typeface="+mn-ea"/>
              </a:rPr>
              <a:t>UG </a:t>
            </a:r>
            <a:r>
              <a:rPr sz="1400" b="1" dirty="0">
                <a:solidFill>
                  <a:schemeClr val="accent1"/>
                </a:solidFill>
                <a:effectLst>
                  <a:outerShdw blurRad="38100" dist="25400" dir="5400000" algn="ctr" rotWithShape="0">
                    <a:srgbClr val="6E747A">
                      <a:alpha val="43000"/>
                    </a:srgbClr>
                  </a:outerShdw>
                </a:effectLst>
                <a:sym typeface="+mn-ea"/>
              </a:rPr>
              <a:t>nr. 99/2020</a:t>
            </a:r>
            <a:r>
              <a:rPr lang="ro-RO"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rgbClr val="C00000"/>
                </a:solidFill>
                <a:effectLst>
                  <a:outerShdw blurRad="38100" dist="25400" dir="5400000" algn="ctr" rotWithShape="0">
                    <a:srgbClr val="6E747A">
                      <a:alpha val="43000"/>
                    </a:srgbClr>
                  </a:outerShdw>
                </a:effectLst>
                <a:sym typeface="+mn-ea"/>
              </a:rPr>
              <a:t>precum și pentru </a:t>
            </a:r>
            <a:r>
              <a:rPr sz="1400" b="1" dirty="0">
                <a:solidFill>
                  <a:srgbClr val="C00000"/>
                </a:solidFill>
                <a:effectLst>
                  <a:outerShdw blurRad="38100" dist="25400" dir="5400000" algn="ctr" rotWithShape="0">
                    <a:srgbClr val="6E747A">
                      <a:alpha val="43000"/>
                    </a:srgbClr>
                  </a:outerShdw>
                </a:effectLst>
                <a:sym typeface="+mn-ea"/>
              </a:rPr>
              <a:t>perioada </a:t>
            </a:r>
            <a:r>
              <a:rPr lang="ro-RO" sz="1400" b="1" dirty="0">
                <a:solidFill>
                  <a:srgbClr val="C00000"/>
                </a:solidFill>
                <a:effectLst>
                  <a:outerShdw blurRad="38100" dist="25400" dir="5400000" algn="ctr" rotWithShape="0">
                    <a:srgbClr val="6E747A">
                      <a:alpha val="43000"/>
                    </a:srgbClr>
                  </a:outerShdw>
                </a:effectLst>
                <a:sym typeface="+mn-ea"/>
              </a:rPr>
              <a:t>26.10-31.12.2020 </a:t>
            </a:r>
            <a:r>
              <a:rPr lang="ro-RO" sz="1400" b="1" dirty="0">
                <a:solidFill>
                  <a:schemeClr val="accent1"/>
                </a:solidFill>
                <a:effectLst>
                  <a:outerShdw blurRad="38100" dist="25400" dir="5400000" algn="ctr" rotWithShape="0">
                    <a:srgbClr val="6E747A">
                      <a:alpha val="43000"/>
                    </a:srgbClr>
                  </a:outerShdw>
                </a:effectLst>
                <a:sym typeface="+mn-ea"/>
              </a:rPr>
              <a:t>(</a:t>
            </a:r>
            <a:r>
              <a:rPr sz="1400" b="1" dirty="0">
                <a:solidFill>
                  <a:schemeClr val="accent1"/>
                </a:solidFill>
                <a:effectLst>
                  <a:outerShdw blurRad="38100" dist="25400" dir="5400000" algn="ctr" rotWithShape="0">
                    <a:srgbClr val="6E747A">
                      <a:alpha val="43000"/>
                    </a:srgbClr>
                  </a:outerShdw>
                </a:effectLst>
                <a:sym typeface="+mn-ea"/>
              </a:rPr>
              <a:t>prevăzut</a:t>
            </a:r>
            <a:r>
              <a:rPr lang="ro-RO" sz="1400" b="1" dirty="0">
                <a:solidFill>
                  <a:schemeClr val="accent1"/>
                </a:solidFill>
                <a:effectLst>
                  <a:outerShdw blurRad="38100" dist="25400" dir="5400000" algn="ctr" rotWithShape="0">
                    <a:srgbClr val="6E747A">
                      <a:alpha val="43000"/>
                    </a:srgbClr>
                  </a:outerShdw>
                </a:effectLst>
                <a:sym typeface="+mn-ea"/>
              </a:rPr>
              <a:t>ă</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de</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OUG nr. 181/2020). Astfel, </a:t>
            </a:r>
            <a:r>
              <a:rPr sz="1400" b="1" dirty="0">
                <a:solidFill>
                  <a:srgbClr val="C00000"/>
                </a:solidFill>
                <a:effectLst>
                  <a:outerShdw blurRad="38100" dist="25400" dir="5400000" algn="ctr" rotWithShape="0">
                    <a:srgbClr val="6E747A">
                      <a:alpha val="43000"/>
                    </a:srgbClr>
                  </a:outerShdw>
                </a:effectLst>
                <a:sym typeface="+mn-ea"/>
              </a:rPr>
              <a:t>contribuabilii recalculează</a:t>
            </a:r>
            <a:r>
              <a:rPr sz="1400" b="1" dirty="0">
                <a:solidFill>
                  <a:schemeClr val="accent1"/>
                </a:solidFill>
                <a:effectLst>
                  <a:outerShdw blurRad="38100" dist="25400" dir="5400000" algn="ctr" rotWithShape="0">
                    <a:srgbClr val="6E747A">
                      <a:alpha val="43000"/>
                    </a:srgbClr>
                  </a:outerShdw>
                </a:effectLst>
                <a:sym typeface="+mn-ea"/>
              </a:rPr>
              <a:t>, în mod corespunzător,</a:t>
            </a:r>
            <a:r>
              <a:rPr sz="1400" b="1" dirty="0">
                <a:solidFill>
                  <a:srgbClr val="C00000"/>
                </a:solidFill>
                <a:effectLst>
                  <a:outerShdw blurRad="38100" dist="25400" dir="5400000" algn="ctr" rotWithShape="0">
                    <a:srgbClr val="6E747A">
                      <a:alpha val="43000"/>
                    </a:srgbClr>
                  </a:outerShdw>
                </a:effectLst>
                <a:sym typeface="+mn-ea"/>
              </a:rPr>
              <a:t> impozitul specific aferent anului 2020</a:t>
            </a:r>
            <a:r>
              <a:rPr sz="1400" b="1" dirty="0">
                <a:solidFill>
                  <a:schemeClr val="accent1"/>
                </a:solidFill>
                <a:effectLst>
                  <a:outerShdw blurRad="38100" dist="25400" dir="5400000" algn="ctr" rotWithShape="0">
                    <a:srgbClr val="6E747A">
                      <a:alpha val="43000"/>
                    </a:srgbClr>
                  </a:outerShdw>
                </a:effectLst>
                <a:sym typeface="+mn-ea"/>
              </a:rPr>
              <a:t>, </a:t>
            </a:r>
            <a:r>
              <a:rPr sz="1400" b="1" dirty="0">
                <a:solidFill>
                  <a:srgbClr val="C00000"/>
                </a:solidFill>
                <a:effectLst>
                  <a:outerShdw blurRad="38100" dist="25400" dir="5400000" algn="ctr" rotWithShape="0">
                    <a:srgbClr val="6E747A">
                      <a:alpha val="43000"/>
                    </a:srgbClr>
                  </a:outerShdw>
                </a:effectLst>
                <a:sym typeface="+mn-ea"/>
              </a:rPr>
              <a:t>prin împărţirea impozitului specific anual la 365 de zile calendaristice şi înmulţirea valorii rezultate cu numărul de </a:t>
            </a:r>
            <a:r>
              <a:rPr lang="ro-RO" sz="1400" b="1" dirty="0">
                <a:solidFill>
                  <a:srgbClr val="C00000"/>
                </a:solidFill>
                <a:effectLst>
                  <a:outerShdw blurRad="38100" dist="25400" dir="5400000" algn="ctr" rotWithShape="0">
                    <a:srgbClr val="6E747A">
                      <a:alpha val="43000"/>
                    </a:srgbClr>
                  </a:outerShdw>
                </a:effectLst>
                <a:sym typeface="+mn-ea"/>
              </a:rPr>
              <a:t>208</a:t>
            </a:r>
            <a:r>
              <a:rPr sz="1400" b="1" dirty="0">
                <a:solidFill>
                  <a:srgbClr val="C00000"/>
                </a:solidFill>
                <a:effectLst>
                  <a:outerShdw blurRad="38100" dist="25400" dir="5400000" algn="ctr" rotWithShape="0">
                    <a:srgbClr val="6E747A">
                      <a:alpha val="43000"/>
                    </a:srgbClr>
                  </a:outerShdw>
                </a:effectLst>
                <a:sym typeface="+mn-ea"/>
              </a:rPr>
              <a:t> zile</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a:t>
            </a:r>
            <a:r>
              <a:rPr sz="1400" b="1" dirty="0">
                <a:solidFill>
                  <a:schemeClr val="accent1"/>
                </a:solidFill>
                <a:effectLst>
                  <a:outerShdw blurRad="38100" dist="25400" dir="5400000" algn="ctr" rotWithShape="0">
                    <a:srgbClr val="6E747A">
                      <a:alpha val="43000"/>
                    </a:srgbClr>
                  </a:outerShdw>
                </a:effectLst>
                <a:sym typeface="+mn-ea"/>
              </a:rPr>
              <a:t>Impozit specific de plată = Impozit specific/365 * (365 – 90 - </a:t>
            </a:r>
            <a:r>
              <a:rPr lang="ro-RO" sz="1400" b="1" dirty="0">
                <a:solidFill>
                  <a:schemeClr val="accent1"/>
                </a:solidFill>
                <a:effectLst>
                  <a:outerShdw blurRad="38100" dist="25400" dir="5400000" algn="ctr" rotWithShape="0">
                    <a:srgbClr val="6E747A">
                      <a:alpha val="43000"/>
                    </a:srgbClr>
                  </a:outerShdw>
                </a:effectLst>
                <a:sym typeface="+mn-ea"/>
              </a:rPr>
              <a:t>67</a:t>
            </a:r>
            <a:r>
              <a:rPr sz="1400" b="1" dirty="0">
                <a:solidFill>
                  <a:schemeClr val="accent1"/>
                </a:solidFill>
                <a:effectLst>
                  <a:outerShdw blurRad="38100" dist="25400" dir="5400000" algn="ctr" rotWithShape="0">
                    <a:srgbClr val="6E747A">
                      <a:alpha val="43000"/>
                    </a:srgbClr>
                  </a:outerShdw>
                </a:effectLst>
                <a:sym typeface="+mn-ea"/>
              </a:rPr>
              <a:t>)</a:t>
            </a:r>
            <a:r>
              <a:rPr lang="ro-RO" sz="1400" b="1" dirty="0">
                <a:solidFill>
                  <a:schemeClr val="accent1"/>
                </a:solidFill>
                <a:effectLst>
                  <a:outerShdw blurRad="38100" dist="25400" dir="5400000" algn="ctr" rotWithShape="0">
                    <a:srgbClr val="6E747A">
                      <a:alpha val="43000"/>
                    </a:srgbClr>
                  </a:outerShdw>
                </a:effectLst>
                <a:sym typeface="+mn-ea"/>
              </a:rPr>
              <a:t>).</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rgbClr val="C00000"/>
                </a:solidFill>
                <a:effectLst>
                  <a:outerShdw blurRad="38100" dist="25400" dir="5400000" algn="ctr" rotWithShape="0">
                    <a:srgbClr val="6E747A">
                      <a:alpha val="43000"/>
                    </a:srgbClr>
                  </a:outerShdw>
                </a:effectLst>
                <a:sym typeface="+mn-ea"/>
              </a:rPr>
              <a:t>Contribuabilii care intră sub incidenţa prevederilor art. IX din </a:t>
            </a:r>
            <a:r>
              <a:rPr lang="ro-RO" sz="1400" b="1" dirty="0">
                <a:solidFill>
                  <a:srgbClr val="C00000"/>
                </a:solidFill>
                <a:effectLst>
                  <a:outerShdw blurRad="38100" dist="25400" dir="5400000" algn="ctr" rotWithShape="0">
                    <a:srgbClr val="6E747A">
                      <a:alpha val="43000"/>
                    </a:srgbClr>
                  </a:outerShdw>
                </a:effectLst>
                <a:sym typeface="+mn-ea"/>
              </a:rPr>
              <a:t>OUG</a:t>
            </a:r>
            <a:r>
              <a:rPr sz="1400" b="1" dirty="0">
                <a:solidFill>
                  <a:srgbClr val="C00000"/>
                </a:solidFill>
                <a:effectLst>
                  <a:outerShdw blurRad="38100" dist="25400" dir="5400000" algn="ctr" rotWithShape="0">
                    <a:srgbClr val="6E747A">
                      <a:alpha val="43000"/>
                    </a:srgbClr>
                  </a:outerShdw>
                </a:effectLst>
                <a:sym typeface="+mn-ea"/>
              </a:rPr>
              <a:t> nr. 48/2020</a:t>
            </a:r>
            <a:r>
              <a:rPr sz="1400" b="1" dirty="0">
                <a:solidFill>
                  <a:schemeClr val="accent1"/>
                </a:solidFill>
                <a:effectLst>
                  <a:outerShdw blurRad="38100" dist="25400" dir="5400000" algn="ctr" rotWithShape="0">
                    <a:srgbClr val="6E747A">
                      <a:alpha val="43000"/>
                    </a:srgbClr>
                  </a:outerShdw>
                </a:effectLst>
                <a:sym typeface="+mn-ea"/>
              </a:rPr>
              <a:t> privind unele măsuri financiar-fiscale, cu modificările ulterioare, </a:t>
            </a:r>
            <a:r>
              <a:rPr sz="1400" b="1" dirty="0">
                <a:solidFill>
                  <a:srgbClr val="C00000"/>
                </a:solidFill>
                <a:effectLst>
                  <a:outerShdw blurRad="38100" dist="25400" dir="5400000" algn="ctr" rotWithShape="0">
                    <a:srgbClr val="6E747A">
                      <a:alpha val="43000"/>
                    </a:srgbClr>
                  </a:outerShdw>
                </a:effectLst>
                <a:sym typeface="+mn-ea"/>
              </a:rPr>
              <a:t>pentru recalcularea impozitului specific anual, scad şi perioada în care au întrerupt activitatea, total sau parţial, ca urmare a stării de urgenţă.</a:t>
            </a:r>
            <a:endParaRPr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v"/>
              <a:defRPr/>
            </a:pPr>
            <a:r>
              <a:rPr lang="ro-RO" sz="1400" b="1" dirty="0">
                <a:solidFill>
                  <a:srgbClr val="C00000"/>
                </a:solidFill>
                <a:effectLst>
                  <a:outerShdw blurRad="38100" dist="25400" dir="5400000" algn="ctr" rotWithShape="0">
                    <a:srgbClr val="6E747A">
                      <a:alpha val="43000"/>
                    </a:srgbClr>
                  </a:outerShdw>
                </a:effectLst>
                <a:sym typeface="+mn-ea"/>
              </a:rPr>
              <a:t>pentru anul 2021,</a:t>
            </a:r>
            <a:r>
              <a:rPr sz="1400" b="1" dirty="0">
                <a:solidFill>
                  <a:schemeClr val="accent1"/>
                </a:solidFill>
                <a:effectLst>
                  <a:outerShdw blurRad="38100" dist="25400" dir="5400000" algn="ctr" rotWithShape="0">
                    <a:srgbClr val="6E747A">
                      <a:alpha val="43000"/>
                    </a:srgbClr>
                  </a:outerShdw>
                </a:effectLst>
                <a:sym typeface="+mn-ea"/>
              </a:rPr>
              <a:t> </a:t>
            </a:r>
            <a:r>
              <a:rPr sz="1400" b="1" dirty="0">
                <a:solidFill>
                  <a:srgbClr val="C00000"/>
                </a:solidFill>
                <a:effectLst>
                  <a:outerShdw blurRad="38100" dist="25400" dir="5400000" algn="ctr" rotWithShape="0">
                    <a:srgbClr val="6E747A">
                      <a:alpha val="43000"/>
                    </a:srgbClr>
                  </a:outerShdw>
                </a:effectLst>
                <a:sym typeface="+mn-ea"/>
              </a:rPr>
              <a:t>nu datoreaza  impozit specific pentru o perioada de </a:t>
            </a:r>
            <a:r>
              <a:rPr lang="ro-RO" sz="1400" b="1" dirty="0">
                <a:solidFill>
                  <a:srgbClr val="C00000"/>
                </a:solidFill>
                <a:effectLst>
                  <a:outerShdw blurRad="38100" dist="25400" dir="5400000" algn="ctr" rotWithShape="0">
                    <a:srgbClr val="6E747A">
                      <a:alpha val="43000"/>
                    </a:srgbClr>
                  </a:outerShdw>
                </a:effectLst>
                <a:sym typeface="+mn-ea"/>
              </a:rPr>
              <a:t>180</a:t>
            </a:r>
            <a:r>
              <a:rPr sz="1400" b="1" dirty="0">
                <a:solidFill>
                  <a:srgbClr val="C00000"/>
                </a:solidFill>
                <a:effectLst>
                  <a:outerShdw blurRad="38100" dist="25400" dir="5400000" algn="ctr" rotWithShape="0">
                    <a:srgbClr val="6E747A">
                      <a:alpha val="43000"/>
                    </a:srgbClr>
                  </a:outerShdw>
                </a:effectLst>
                <a:sym typeface="+mn-ea"/>
              </a:rPr>
              <a:t> de zile </a:t>
            </a:r>
            <a:r>
              <a:rPr lang="ro-RO" sz="1400" b="1" dirty="0">
                <a:solidFill>
                  <a:srgbClr val="C00000"/>
                </a:solidFill>
                <a:effectLst>
                  <a:outerShdw blurRad="38100" dist="25400" dir="5400000" algn="ctr" rotWithShape="0">
                    <a:srgbClr val="6E747A">
                      <a:alpha val="43000"/>
                    </a:srgbClr>
                  </a:outerShdw>
                </a:effectLst>
                <a:sym typeface="+mn-ea"/>
              </a:rPr>
              <a:t>calendaristice</a:t>
            </a:r>
            <a:r>
              <a:rPr sz="1400" b="1" dirty="0">
                <a:solidFill>
                  <a:srgbClr val="C00000"/>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(90 de zile </a:t>
            </a:r>
            <a:r>
              <a:rPr lang="ro-RO" sz="1400" b="1" dirty="0">
                <a:solidFill>
                  <a:schemeClr val="accent1"/>
                </a:solidFill>
                <a:effectLst>
                  <a:outerShdw blurRad="38100" dist="25400" dir="5400000" algn="ctr" rotWithShape="0">
                    <a:srgbClr val="6E747A">
                      <a:alpha val="43000"/>
                    </a:srgbClr>
                  </a:outerShdw>
                </a:effectLst>
                <a:sym typeface="+mn-ea"/>
              </a:rPr>
              <a:t>calendaristice </a:t>
            </a:r>
            <a:r>
              <a:rPr sz="1400" b="1" dirty="0">
                <a:solidFill>
                  <a:schemeClr val="accent1"/>
                </a:solidFill>
                <a:effectLst>
                  <a:outerShdw blurRad="38100" dist="25400" dir="5400000" algn="ctr" rotWithShape="0">
                    <a:srgbClr val="6E747A">
                      <a:alpha val="43000"/>
                    </a:srgbClr>
                  </a:outerShdw>
                </a:effectLst>
                <a:sym typeface="+mn-ea"/>
              </a:rPr>
              <a:t>calculate</a:t>
            </a:r>
            <a:r>
              <a:rPr lang="ro-RO" sz="1400" b="1" dirty="0">
                <a:solidFill>
                  <a:schemeClr val="accent1"/>
                </a:solidFill>
                <a:effectLst>
                  <a:outerShdw blurRad="38100" dist="25400" dir="5400000" algn="ctr" rotWithShape="0">
                    <a:srgbClr val="6E747A">
                      <a:alpha val="43000"/>
                    </a:srgbClr>
                  </a:outerShdw>
                </a:effectLst>
                <a:sym typeface="+mn-ea"/>
              </a:rPr>
              <a:t> conform</a:t>
            </a:r>
            <a:r>
              <a:rPr sz="1400" b="1" dirty="0">
                <a:solidFill>
                  <a:schemeClr val="accent1"/>
                </a:solidFill>
                <a:effectLst>
                  <a:outerShdw blurRad="38100" dist="25400" dir="5400000" algn="ctr" rotWithShape="0">
                    <a:srgbClr val="6E747A">
                      <a:alpha val="43000"/>
                    </a:srgbClr>
                  </a:outerShdw>
                </a:effectLst>
                <a:sym typeface="+mn-ea"/>
              </a:rPr>
              <a:t> art. XXV alin. (1) din </a:t>
            </a:r>
            <a:r>
              <a:rPr lang="ro-RO" sz="1400" b="1" dirty="0">
                <a:solidFill>
                  <a:schemeClr val="accent1"/>
                </a:solidFill>
                <a:effectLst>
                  <a:outerShdw blurRad="38100" dist="25400" dir="5400000" algn="ctr" rotWithShape="0">
                    <a:srgbClr val="6E747A">
                      <a:alpha val="43000"/>
                    </a:srgbClr>
                  </a:outerShdw>
                </a:effectLst>
                <a:sym typeface="+mn-ea"/>
              </a:rPr>
              <a:t>OUG</a:t>
            </a:r>
            <a:r>
              <a:rPr sz="1400" b="1" dirty="0">
                <a:solidFill>
                  <a:schemeClr val="accent1"/>
                </a:solidFill>
                <a:effectLst>
                  <a:outerShdw blurRad="38100" dist="25400" dir="5400000" algn="ctr" rotWithShape="0">
                    <a:srgbClr val="6E747A">
                      <a:alpha val="43000"/>
                    </a:srgbClr>
                  </a:outerShdw>
                </a:effectLst>
                <a:sym typeface="+mn-ea"/>
              </a:rPr>
              <a:t> nr. 226/2020 și </a:t>
            </a:r>
            <a:r>
              <a:rPr lang="ro-RO" sz="1400" b="1" dirty="0">
                <a:solidFill>
                  <a:schemeClr val="accent1"/>
                </a:solidFill>
                <a:effectLst>
                  <a:outerShdw blurRad="38100" dist="25400" dir="5400000" algn="ctr" rotWithShape="0">
                    <a:srgbClr val="6E747A">
                      <a:alpha val="43000"/>
                    </a:srgbClr>
                  </a:outerShdw>
                </a:effectLst>
                <a:sym typeface="+mn-ea"/>
              </a:rPr>
              <a:t>încă</a:t>
            </a:r>
            <a:r>
              <a:rPr sz="1400" b="1" dirty="0">
                <a:solidFill>
                  <a:schemeClr val="accent1"/>
                </a:solidFill>
                <a:effectLst>
                  <a:outerShdw blurRad="38100" dist="25400" dir="5400000" algn="ctr" rotWithShape="0">
                    <a:srgbClr val="6E747A">
                      <a:alpha val="43000"/>
                    </a:srgbClr>
                  </a:outerShdw>
                </a:effectLst>
                <a:sym typeface="+mn-ea"/>
              </a:rPr>
              <a:t> 90 de zile calendaristice </a:t>
            </a:r>
            <a:r>
              <a:rPr lang="ro-RO" sz="1400" b="1" dirty="0">
                <a:solidFill>
                  <a:schemeClr val="accent1"/>
                </a:solidFill>
                <a:effectLst>
                  <a:outerShdw blurRad="38100" dist="25400" dir="5400000" algn="ctr" rotWithShape="0">
                    <a:srgbClr val="6E747A">
                      <a:alpha val="43000"/>
                    </a:srgbClr>
                  </a:outerShdw>
                </a:effectLst>
                <a:sym typeface="+mn-ea"/>
              </a:rPr>
              <a:t>conform OUG nr.19/2021</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Astfel,</a:t>
            </a:r>
            <a:r>
              <a:rPr sz="1400" b="1" dirty="0">
                <a:solidFill>
                  <a:srgbClr val="C00000"/>
                </a:solidFill>
                <a:effectLst>
                  <a:outerShdw blurRad="38100" dist="25400" dir="5400000" algn="ctr" rotWithShape="0">
                    <a:srgbClr val="6E747A">
                      <a:alpha val="43000"/>
                    </a:srgbClr>
                  </a:outerShdw>
                </a:effectLst>
                <a:sym typeface="+mn-ea"/>
              </a:rPr>
              <a:t> contribuabilii recalculează</a:t>
            </a:r>
            <a:r>
              <a:rPr lang="ro-RO" sz="1400" b="1" dirty="0">
                <a:solidFill>
                  <a:srgbClr val="C00000"/>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în mod corespunzător</a:t>
            </a:r>
            <a:r>
              <a:rPr lang="ro-RO" sz="1400" b="1" dirty="0">
                <a:solidFill>
                  <a:schemeClr val="accent1"/>
                </a:solidFill>
                <a:effectLst>
                  <a:outerShdw blurRad="38100" dist="25400" dir="5400000" algn="ctr" rotWithShape="0">
                    <a:srgbClr val="6E747A">
                      <a:alpha val="43000"/>
                    </a:srgbClr>
                  </a:outerShdw>
                </a:effectLst>
                <a:sym typeface="+mn-ea"/>
              </a:rPr>
              <a:t>,</a:t>
            </a:r>
            <a:r>
              <a:rPr sz="1400" b="1" dirty="0">
                <a:solidFill>
                  <a:schemeClr val="accent1"/>
                </a:solidFill>
                <a:effectLst>
                  <a:outerShdw blurRad="38100" dist="25400" dir="5400000" algn="ctr" rotWithShape="0">
                    <a:srgbClr val="6E747A">
                      <a:alpha val="43000"/>
                    </a:srgbClr>
                  </a:outerShdw>
                </a:effectLst>
                <a:sym typeface="+mn-ea"/>
              </a:rPr>
              <a:t> </a:t>
            </a:r>
            <a:r>
              <a:rPr sz="1400" b="1" dirty="0">
                <a:solidFill>
                  <a:srgbClr val="C00000"/>
                </a:solidFill>
                <a:effectLst>
                  <a:outerShdw blurRad="38100" dist="25400" dir="5400000" algn="ctr" rotWithShape="0">
                    <a:srgbClr val="6E747A">
                      <a:alpha val="43000"/>
                    </a:srgbClr>
                  </a:outerShdw>
                </a:effectLst>
                <a:sym typeface="+mn-ea"/>
              </a:rPr>
              <a:t>impozitul specific aferent anului 2021,</a:t>
            </a:r>
            <a:r>
              <a:rPr sz="1400" b="1" dirty="0">
                <a:solidFill>
                  <a:schemeClr val="accent1"/>
                </a:solidFill>
                <a:effectLst>
                  <a:outerShdw blurRad="38100" dist="25400" dir="5400000" algn="ctr" rotWithShape="0">
                    <a:srgbClr val="6E747A">
                      <a:alpha val="43000"/>
                    </a:srgbClr>
                  </a:outerShdw>
                </a:effectLst>
                <a:sym typeface="+mn-ea"/>
              </a:rPr>
              <a:t> </a:t>
            </a:r>
            <a:r>
              <a:rPr sz="1400" b="1" dirty="0">
                <a:solidFill>
                  <a:srgbClr val="C00000"/>
                </a:solidFill>
                <a:effectLst>
                  <a:outerShdw blurRad="38100" dist="25400" dir="5400000" algn="ctr" rotWithShape="0">
                    <a:srgbClr val="6E747A">
                      <a:alpha val="43000"/>
                    </a:srgbClr>
                  </a:outerShdw>
                </a:effectLst>
                <a:sym typeface="+mn-ea"/>
              </a:rPr>
              <a:t>prin împărţirea impozitului specific anual la 365 de zile calendaristice şi înmulţirea valorii rezultate cu numărul de </a:t>
            </a:r>
            <a:r>
              <a:rPr lang="ro-RO" sz="1400" b="1" dirty="0">
                <a:solidFill>
                  <a:srgbClr val="C00000"/>
                </a:solidFill>
                <a:effectLst>
                  <a:outerShdw blurRad="38100" dist="25400" dir="5400000" algn="ctr" rotWithShape="0">
                    <a:srgbClr val="6E747A">
                      <a:alpha val="43000"/>
                    </a:srgbClr>
                  </a:outerShdw>
                </a:effectLst>
                <a:sym typeface="+mn-ea"/>
              </a:rPr>
              <a:t>185 </a:t>
            </a:r>
            <a:r>
              <a:rPr sz="1400" b="1" dirty="0">
                <a:solidFill>
                  <a:srgbClr val="C00000"/>
                </a:solidFill>
                <a:effectLst>
                  <a:outerShdw blurRad="38100" dist="25400" dir="5400000" algn="ctr" rotWithShape="0">
                    <a:srgbClr val="6E747A">
                      <a:alpha val="43000"/>
                    </a:srgbClr>
                  </a:outerShdw>
                </a:effectLst>
                <a:sym typeface="+mn-ea"/>
              </a:rPr>
              <a:t>zile</a:t>
            </a: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a:t>
            </a:r>
            <a:r>
              <a:rPr sz="1400" b="1" dirty="0">
                <a:solidFill>
                  <a:schemeClr val="accent1"/>
                </a:solidFill>
                <a:effectLst>
                  <a:outerShdw blurRad="38100" dist="25400" dir="5400000" algn="ctr" rotWithShape="0">
                    <a:srgbClr val="6E747A">
                      <a:alpha val="43000"/>
                    </a:srgbClr>
                  </a:outerShdw>
                </a:effectLst>
                <a:sym typeface="+mn-ea"/>
              </a:rPr>
              <a:t>Impozit specific de plată = Impozit specific/365 * (365 – 90 - 90)</a:t>
            </a:r>
            <a:r>
              <a:rPr lang="ro-RO" sz="1400" b="1" dirty="0">
                <a:solidFill>
                  <a:schemeClr val="accent1"/>
                </a:solidFill>
                <a:effectLst>
                  <a:outerShdw blurRad="38100" dist="25400" dir="5400000" algn="ctr" rotWithShape="0">
                    <a:srgbClr val="6E747A">
                      <a:alpha val="43000"/>
                    </a:srgbClr>
                  </a:outerShdw>
                </a:effectLst>
                <a:sym typeface="+mn-ea"/>
              </a:rPr>
              <a:t>).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400" b="1" dirty="0">
                <a:solidFill>
                  <a:srgbClr val="C00000"/>
                </a:solidFill>
                <a:effectLst>
                  <a:outerShdw blurRad="38100" dist="25400" dir="5400000" algn="ctr" rotWithShape="0">
                    <a:srgbClr val="6E747A">
                      <a:alpha val="43000"/>
                    </a:srgbClr>
                  </a:outerShdw>
                </a:effectLst>
                <a:sym typeface="+mn-ea"/>
              </a:rPr>
              <a:t>	</a:t>
            </a:r>
            <a:r>
              <a:rPr lang="ro-RO" sz="1400" b="1" dirty="0">
                <a:solidFill>
                  <a:srgbClr val="C00000"/>
                </a:solidFill>
                <a:effectLst>
                  <a:outerShdw blurRad="38100" dist="25400" dir="5400000" algn="ctr" rotWithShape="0">
                    <a:srgbClr val="6E747A">
                      <a:alpha val="43000"/>
                    </a:srgbClr>
                  </a:outerShdw>
                </a:effectLst>
                <a:sym typeface="+mn-ea"/>
              </a:rPr>
              <a:t>Declararea şi plata impozitului specific </a:t>
            </a:r>
            <a:r>
              <a:rPr sz="1400" b="1" dirty="0">
                <a:solidFill>
                  <a:srgbClr val="C00000"/>
                </a:solidFill>
                <a:effectLst>
                  <a:outerShdw blurRad="38100" dist="25400" dir="5400000" algn="ctr" rotWithShape="0">
                    <a:srgbClr val="6E747A">
                      <a:alpha val="43000"/>
                    </a:srgbClr>
                  </a:outerShdw>
                </a:effectLst>
                <a:sym typeface="+mn-ea"/>
              </a:rPr>
              <a:t>aferent semestrului I al anului 2021 se efectuează </a:t>
            </a:r>
            <a:endParaRPr sz="14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sz="1400" b="1" dirty="0">
                <a:solidFill>
                  <a:srgbClr val="C00000"/>
                </a:solidFill>
                <a:effectLst>
                  <a:outerShdw blurRad="38100" dist="25400" dir="5400000" algn="ctr" rotWithShape="0">
                    <a:srgbClr val="6E747A">
                      <a:alpha val="43000"/>
                    </a:srgbClr>
                  </a:outerShdw>
                </a:effectLst>
                <a:sym typeface="+mn-ea"/>
              </a:rPr>
              <a:t>	</a:t>
            </a:r>
            <a:r>
              <a:rPr sz="1400" b="1" dirty="0">
                <a:solidFill>
                  <a:srgbClr val="C00000"/>
                </a:solidFill>
                <a:effectLst>
                  <a:outerShdw blurRad="38100" dist="25400" dir="5400000" algn="ctr" rotWithShape="0">
                    <a:srgbClr val="6E747A">
                      <a:alpha val="43000"/>
                    </a:srgbClr>
                  </a:outerShdw>
                </a:effectLst>
                <a:sym typeface="+mn-ea"/>
              </a:rPr>
              <a:t>până la data de 25 decembrie 2021 inclusiv </a:t>
            </a:r>
            <a:r>
              <a:rPr lang="en-US" sz="1400" b="1" dirty="0">
                <a:solidFill>
                  <a:schemeClr val="accent1"/>
                </a:solidFill>
                <a:effectLst>
                  <a:outerShdw blurRad="38100" dist="25400" dir="5400000" algn="ctr" rotWithShape="0">
                    <a:srgbClr val="6E747A">
                      <a:alpha val="43000"/>
                    </a:srgbClr>
                  </a:outerShdw>
                </a:effectLst>
                <a:sym typeface="+mn-ea"/>
              </a:rPr>
              <a:t>(conform OUG nr.59/2021).</a:t>
            </a:r>
            <a:endParaRPr lang="en-US"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rgbClr val="C00000"/>
                </a:solidFill>
                <a:effectLst>
                  <a:outerShdw blurRad="38100" dist="25400" dir="5400000" algn="ctr" rotWithShape="0">
                    <a:srgbClr val="6E747A">
                      <a:alpha val="43000"/>
                    </a:srgbClr>
                  </a:outerShdw>
                </a:effectLst>
                <a:sym typeface="+mn-ea"/>
              </a:rPr>
              <a:t>Baza legală: </a:t>
            </a:r>
            <a:endParaRPr sz="14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-Legea </a:t>
            </a:r>
            <a:r>
              <a:rPr sz="1400" b="1" dirty="0">
                <a:solidFill>
                  <a:schemeClr val="accent1"/>
                </a:solidFill>
                <a:effectLst>
                  <a:outerShdw blurRad="38100" dist="25400" dir="5400000" algn="ctr" rotWithShape="0">
                    <a:srgbClr val="6E747A">
                      <a:alpha val="43000"/>
                    </a:srgbClr>
                  </a:outerShdw>
                </a:effectLst>
                <a:sym typeface="+mn-ea"/>
              </a:rPr>
              <a:t>nr. 170</a:t>
            </a:r>
            <a:r>
              <a:rPr lang="ro-RO" sz="1400" b="1" dirty="0">
                <a:solidFill>
                  <a:schemeClr val="accent1"/>
                </a:solidFill>
                <a:effectLst>
                  <a:outerShdw blurRad="38100" dist="25400" dir="5400000" algn="ctr" rotWithShape="0">
                    <a:srgbClr val="6E747A">
                      <a:alpha val="43000"/>
                    </a:srgbClr>
                  </a:outerShdw>
                </a:effectLst>
                <a:sym typeface="+mn-ea"/>
              </a:rPr>
              <a:t>/</a:t>
            </a:r>
            <a:r>
              <a:rPr sz="1400" b="1" dirty="0">
                <a:solidFill>
                  <a:schemeClr val="accent1"/>
                </a:solidFill>
                <a:effectLst>
                  <a:outerShdw blurRad="38100" dist="25400" dir="5400000" algn="ctr" rotWithShape="0">
                    <a:srgbClr val="6E747A">
                      <a:alpha val="43000"/>
                    </a:srgbClr>
                  </a:outerShdw>
                </a:effectLst>
                <a:sym typeface="+mn-ea"/>
              </a:rPr>
              <a:t>2016 privind impozitul specific unor activităţi</a:t>
            </a: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cu </a:t>
            </a:r>
            <a:r>
              <a:rPr lang="en-US" sz="1400" b="1" dirty="0">
                <a:solidFill>
                  <a:schemeClr val="accent1"/>
                </a:solidFill>
                <a:effectLst>
                  <a:outerShdw blurRad="38100" dist="25400" dir="5400000" algn="ctr" rotWithShape="0">
                    <a:srgbClr val="6E747A">
                      <a:alpha val="43000"/>
                    </a:srgbClr>
                  </a:outerShdw>
                </a:effectLst>
                <a:sym typeface="+mn-ea"/>
              </a:rPr>
              <a:t>modific</a:t>
            </a:r>
            <a:r>
              <a:rPr lang="ro-RO" altLang="en-US" sz="1400" b="1" dirty="0">
                <a:solidFill>
                  <a:schemeClr val="accent1"/>
                </a:solidFill>
                <a:effectLst>
                  <a:outerShdw blurRad="38100" dist="25400" dir="5400000" algn="ctr" rotWithShape="0">
                    <a:srgbClr val="6E747A">
                      <a:alpha val="43000"/>
                    </a:srgbClr>
                  </a:outerShdw>
                </a:effectLst>
                <a:sym typeface="+mn-ea"/>
              </a:rPr>
              <a:t>ă</a:t>
            </a:r>
            <a:r>
              <a:rPr lang="en-US" sz="1400" b="1" dirty="0">
                <a:solidFill>
                  <a:schemeClr val="accent1"/>
                </a:solidFill>
                <a:effectLst>
                  <a:outerShdw blurRad="38100" dist="25400" dir="5400000" algn="ctr" rotWithShape="0">
                    <a:srgbClr val="6E747A">
                      <a:alpha val="43000"/>
                    </a:srgbClr>
                  </a:outerShdw>
                </a:effectLst>
                <a:sym typeface="+mn-ea"/>
              </a:rPr>
              <a:t>rile </a:t>
            </a:r>
            <a:r>
              <a:rPr lang="ro-RO" altLang="en-US" sz="1400" b="1" dirty="0">
                <a:solidFill>
                  <a:schemeClr val="accent1"/>
                </a:solidFill>
                <a:effectLst>
                  <a:outerShdw blurRad="38100" dist="25400" dir="5400000" algn="ctr" rotWithShape="0">
                    <a:srgbClr val="6E747A">
                      <a:alpha val="43000"/>
                    </a:srgbClr>
                  </a:outerShdw>
                </a:effectLst>
                <a:sym typeface="+mn-ea"/>
              </a:rPr>
              <a:t>și</a:t>
            </a:r>
            <a:r>
              <a:rPr lang="en-US"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completările </a:t>
            </a:r>
            <a:r>
              <a:rPr lang="ro-RO" sz="1400" b="1" dirty="0">
                <a:solidFill>
                  <a:schemeClr val="accent1"/>
                </a:solidFill>
                <a:effectLst>
                  <a:outerShdw blurRad="38100" dist="25400" dir="5400000" algn="ctr" rotWithShape="0">
                    <a:srgbClr val="6E747A">
                      <a:alpha val="43000"/>
                    </a:srgbClr>
                  </a:outerShdw>
                </a:effectLst>
                <a:sym typeface="+mn-ea"/>
              </a:rPr>
              <a:t>aduse de   Legea nr. 153/2020; OUG nr. 181/2020; OUG nr. 226/2020; OUG nr. 19/2021.</a:t>
            </a:r>
            <a:endParaRPr lang="ro-RO" sz="1400" b="1" dirty="0">
              <a:solidFill>
                <a:schemeClr val="accent1"/>
              </a:solidFill>
              <a:effectLst>
                <a:outerShdw blurRad="38100" dist="25400" dir="5400000" algn="ctr" rotWithShape="0">
                  <a:srgbClr val="6E747A">
                    <a:alpha val="43000"/>
                  </a:srgbClr>
                </a:outerShdw>
              </a:effectLst>
              <a:sym typeface="+mn-ea"/>
            </a:endParaRPr>
          </a:p>
        </p:txBody>
      </p:sp>
      <p:sp>
        <p:nvSpPr>
          <p:cNvPr id="3" name="Subtitle 2"/>
          <p:cNvSpPr>
            <a:spLocks noGrp="1"/>
          </p:cNvSpPr>
          <p:nvPr/>
        </p:nvSpPr>
        <p:spPr>
          <a:xfrm>
            <a:off x="1527810" y="6157595"/>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2" name="Picture 1"/>
          <p:cNvPicPr>
            <a:picLocks noChangeAspect="1"/>
          </p:cNvPicPr>
          <p:nvPr/>
        </p:nvPicPr>
        <p:blipFill>
          <a:blip r:embed="rId2"/>
          <a:stretch>
            <a:fillRect/>
          </a:stretch>
        </p:blipFill>
        <p:spPr>
          <a:xfrm>
            <a:off x="1527810" y="6147435"/>
            <a:ext cx="721995" cy="721995"/>
          </a:xfrm>
          <a:prstGeom prst="rect">
            <a:avLst/>
          </a:prstGeom>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type="body" idx="4294967295"/>
          </p:nvPr>
        </p:nvSpPr>
        <p:spPr>
          <a:xfrm>
            <a:off x="1529715" y="328930"/>
            <a:ext cx="9142095" cy="5818505"/>
          </a:xfrm>
        </p:spPr>
        <p:txBody>
          <a:bodyPr/>
          <a:lstStyle/>
          <a:p>
            <a:pPr marL="0" indent="0" algn="l" eaLnBrk="1" latinLnBrk="0" hangingPunct="1">
              <a:spcBef>
                <a:spcPts val="0"/>
              </a:spcBef>
              <a:buFont typeface="Wingdings" panose="05000000000000000000" charset="0"/>
              <a:buNone/>
              <a:defRPr/>
            </a:pPr>
            <a:endParaRPr lang="ro-RO" sz="20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Ø"/>
              <a:defRPr/>
            </a:pPr>
            <a:r>
              <a:rPr sz="1400" b="1" u="sng" dirty="0">
                <a:solidFill>
                  <a:srgbClr val="FF0000"/>
                </a:solidFill>
                <a:effectLst>
                  <a:outerShdw blurRad="38100" dist="25400" dir="5400000" algn="ctr" rotWithShape="0">
                    <a:srgbClr val="6E747A">
                      <a:alpha val="43000"/>
                    </a:srgbClr>
                  </a:outerShdw>
                </a:effectLst>
                <a:sym typeface="+mn-ea"/>
              </a:rPr>
              <a:t>O</a:t>
            </a:r>
            <a:r>
              <a:rPr lang="ro-RO" sz="1400" b="1" u="sng" dirty="0">
                <a:solidFill>
                  <a:srgbClr val="FF0000"/>
                </a:solidFill>
                <a:effectLst>
                  <a:outerShdw blurRad="38100" dist="25400" dir="5400000" algn="ctr" rotWithShape="0">
                    <a:srgbClr val="6E747A">
                      <a:alpha val="43000"/>
                    </a:srgbClr>
                  </a:outerShdw>
                </a:effectLst>
                <a:sym typeface="+mn-ea"/>
              </a:rPr>
              <a:t>G</a:t>
            </a:r>
            <a:r>
              <a:rPr sz="1400" b="1" u="sng" dirty="0">
                <a:solidFill>
                  <a:srgbClr val="FF0000"/>
                </a:solidFill>
                <a:effectLst>
                  <a:outerShdw blurRad="38100" dist="25400" dir="5400000" algn="ctr" rotWithShape="0">
                    <a:srgbClr val="6E747A">
                      <a:alpha val="43000"/>
                    </a:srgbClr>
                  </a:outerShdw>
                </a:effectLst>
                <a:sym typeface="+mn-ea"/>
              </a:rPr>
              <a:t> nr.6 </a:t>
            </a:r>
            <a:r>
              <a:rPr lang="ro-RO" sz="1400" b="1" u="sng" dirty="0">
                <a:solidFill>
                  <a:srgbClr val="FF0000"/>
                </a:solidFill>
                <a:effectLst>
                  <a:outerShdw blurRad="38100" dist="25400" dir="5400000" algn="ctr" rotWithShape="0">
                    <a:srgbClr val="6E747A">
                      <a:alpha val="43000"/>
                    </a:srgbClr>
                  </a:outerShdw>
                </a:effectLst>
                <a:sym typeface="+mn-ea"/>
              </a:rPr>
              <a:t>/ </a:t>
            </a:r>
            <a:r>
              <a:rPr sz="1400" b="1" u="sng" dirty="0">
                <a:solidFill>
                  <a:srgbClr val="FF0000"/>
                </a:solidFill>
                <a:effectLst>
                  <a:outerShdw blurRad="38100" dist="25400" dir="5400000" algn="ctr" rotWithShape="0">
                    <a:srgbClr val="6E747A">
                      <a:alpha val="43000"/>
                    </a:srgbClr>
                  </a:outerShdw>
                </a:effectLst>
                <a:sym typeface="+mn-ea"/>
              </a:rPr>
              <a:t>2019</a:t>
            </a:r>
            <a:r>
              <a:rPr sz="1400" b="1" dirty="0">
                <a:solidFill>
                  <a:srgbClr val="FF0000"/>
                </a:solidFill>
                <a:effectLst>
                  <a:outerShdw blurRad="38100" dist="25400" dir="5400000" algn="ctr" rotWithShape="0">
                    <a:srgbClr val="6E747A">
                      <a:alpha val="43000"/>
                    </a:srgbClr>
                  </a:outerShdw>
                </a:effectLst>
                <a:sym typeface="+mn-ea"/>
              </a:rPr>
              <a:t> </a:t>
            </a:r>
            <a:r>
              <a:rPr lang="ro-RO" sz="1400" b="1" dirty="0">
                <a:solidFill>
                  <a:srgbClr val="FF0000"/>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 </a:t>
            </a:r>
            <a:r>
              <a:rPr lang="ro-RO" sz="1400" b="1" u="sng" dirty="0">
                <a:solidFill>
                  <a:srgbClr val="FF0000"/>
                </a:solidFill>
                <a:effectLst>
                  <a:outerShdw blurRad="38100" dist="25400" dir="5400000" algn="ctr" rotWithShape="0">
                    <a:srgbClr val="6E747A">
                      <a:alpha val="43000"/>
                    </a:srgbClr>
                  </a:outerShdw>
                </a:effectLst>
                <a:sym typeface="+mn-ea"/>
              </a:rPr>
              <a:t>Restructurarea obligațiilor bugetare restante la 31 decembrie 2020</a:t>
            </a:r>
            <a:r>
              <a:rPr lang="ro-RO" sz="1400" b="1" dirty="0">
                <a:solidFill>
                  <a:srgbClr val="FF0000"/>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 această facilitate a fost acordată î</a:t>
            </a:r>
            <a:r>
              <a:rPr sz="1400" b="1" dirty="0">
                <a:solidFill>
                  <a:schemeClr val="accent1"/>
                </a:solidFill>
                <a:effectLst>
                  <a:outerShdw blurRad="38100" dist="25400" dir="5400000" algn="ctr" rotWithShape="0">
                    <a:srgbClr val="6E747A">
                      <a:alpha val="43000"/>
                    </a:srgbClr>
                  </a:outerShdw>
                </a:effectLst>
                <a:sym typeface="+mn-ea"/>
              </a:rPr>
              <a:t>n scopul revitalizării şi evitării deschiderii procedurii insolvenţei, </a:t>
            </a:r>
            <a:r>
              <a:rPr lang="ro-RO" sz="1400" b="1" dirty="0">
                <a:solidFill>
                  <a:schemeClr val="accent1"/>
                </a:solidFill>
                <a:effectLst>
                  <a:outerShdw blurRad="38100" dist="25400" dir="5400000" algn="ctr" rotWithShape="0">
                    <a:srgbClr val="6E747A">
                      <a:alpha val="43000"/>
                    </a:srgbClr>
                  </a:outerShdw>
                </a:effectLst>
                <a:sym typeface="+mn-ea"/>
              </a:rPr>
              <a:t>pentru</a:t>
            </a:r>
            <a:r>
              <a:rPr sz="1400" b="1" dirty="0">
                <a:solidFill>
                  <a:schemeClr val="accent1"/>
                </a:solidFill>
                <a:effectLst>
                  <a:outerShdw blurRad="38100" dist="25400" dir="5400000" algn="ctr" rotWithShape="0">
                    <a:srgbClr val="6E747A">
                      <a:alpha val="43000"/>
                    </a:srgbClr>
                  </a:outerShdw>
                </a:effectLst>
                <a:sym typeface="+mn-ea"/>
              </a:rPr>
              <a:t> debitorii, persoane juridice de drept public sau privat, cu excepţia instituţiilor publice şi a unităţilor administrativ-teritoriale, aflaţi în dificultate financiară şi pentru care există riscul intrării în insolvenţă</a:t>
            </a:r>
            <a:r>
              <a:rPr lang="ro-RO" sz="1400" b="1" dirty="0">
                <a:solidFill>
                  <a:schemeClr val="accent1"/>
                </a:solidFill>
                <a:effectLst>
                  <a:outerShdw blurRad="38100" dist="25400" dir="5400000" algn="ctr" rotWithShape="0">
                    <a:srgbClr val="6E747A">
                      <a:alpha val="43000"/>
                    </a:srgbClr>
                  </a:outerShdw>
                </a:effectLst>
                <a:sym typeface="+mn-ea"/>
              </a:rPr>
              <a:t>.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Debitorul avea obligaţia de a notifica organul fiscal cu privire la intenţia sa de restructurare până cel tărziu la data de 30 septembrie 2021, sub sancţiunea decăderii din dreptul de a mai beneficia de restructurarea obligaţiilor bugetare, şi de a se adresa unui expert independent în vederea întocmirii unui plan de restructurare şi a testului creditorului privat prudent.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Restructurarea obligaţiilor bugetare putea fi constituită din una sau mai multe măsuri, din care una dintre măsuri trebuie să fie reprezentată de înlesnirile la plata obligaţiilor bugetare. Măsurile de restructurare puteau fi și conversia în acţiuni a obligaţiilor bugetare principale, darea în plată a unor bunuri imobile ale debitorului, dar și anularea unor obligaţii bugetare principale (maxim 50%).</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Pentru a beneficia de restructurare, debitorul trebuia să îndeplinească cumulativ următoarele condiţii:</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 să nu îndeplinească condiţiile pentru a beneficia de eşalonarea la plată reglementată de Codul de procedură fiscală;</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  b) să prezinte un plan de restructurare şi un test al creditorului privat prudent, întocmite de un expert independent;</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  c) să nu se afle în procedura insolvenţei potrivit Legii nr. 85/2014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  d) să nu fi fost dizolvat, potrivit prevederilor legale în vigoare;</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  e) să aibă depuse toate declaraţiile fiscale, potrivit vectorului fiscal;</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  f) să îndeplinească testul creditorului privat prudent, în sensul prezentei ordonanţe.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400" b="1" dirty="0">
              <a:solidFill>
                <a:schemeClr val="accent1"/>
              </a:solidFill>
              <a:effectLst>
                <a:outerShdw blurRad="38100" dist="25400" dir="5400000" algn="ctr" rotWithShape="0">
                  <a:srgbClr val="6E747A">
                    <a:alpha val="43000"/>
                  </a:srgbClr>
                </a:outerShdw>
              </a:effectLst>
              <a:sym typeface="+mn-ea"/>
            </a:endParaRPr>
          </a:p>
        </p:txBody>
      </p:sp>
      <p:sp>
        <p:nvSpPr>
          <p:cNvPr id="3" name="Subtitle 2"/>
          <p:cNvSpPr>
            <a:spLocks noGrp="1"/>
          </p:cNvSpPr>
          <p:nvPr/>
        </p:nvSpPr>
        <p:spPr>
          <a:xfrm>
            <a:off x="1527810" y="6157595"/>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type="body" idx="4294967295"/>
          </p:nvPr>
        </p:nvSpPr>
        <p:spPr>
          <a:xfrm>
            <a:off x="1529715" y="328930"/>
            <a:ext cx="9142095" cy="5818505"/>
          </a:xfrm>
        </p:spPr>
        <p:txBody>
          <a:bodyPr/>
          <a:lstStyle/>
          <a:p>
            <a:pPr marL="0" indent="0" algn="l" eaLnBrk="1" latinLnBrk="0" hangingPunct="1">
              <a:spcBef>
                <a:spcPts val="0"/>
              </a:spcBef>
              <a:buFont typeface="Wingdings" panose="05000000000000000000" charset="0"/>
              <a:buNone/>
              <a:defRPr/>
            </a:pPr>
            <a:endParaRPr lang="ro-RO" sz="20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u="sng" dirty="0">
                <a:solidFill>
                  <a:srgbClr val="FF0000"/>
                </a:solidFill>
                <a:effectLst>
                  <a:outerShdw blurRad="38100" dist="25400" dir="5400000" algn="ctr" rotWithShape="0">
                    <a:srgbClr val="6E747A">
                      <a:alpha val="43000"/>
                    </a:srgbClr>
                  </a:outerShdw>
                </a:effectLst>
                <a:sym typeface="+mn-ea"/>
              </a:rPr>
              <a:t>O</a:t>
            </a:r>
            <a:r>
              <a:rPr lang="ro-RO" sz="1600" b="1" u="sng" dirty="0">
                <a:solidFill>
                  <a:srgbClr val="FF0000"/>
                </a:solidFill>
                <a:effectLst>
                  <a:outerShdw blurRad="38100" dist="25400" dir="5400000" algn="ctr" rotWithShape="0">
                    <a:srgbClr val="6E747A">
                      <a:alpha val="43000"/>
                    </a:srgbClr>
                  </a:outerShdw>
                </a:effectLst>
                <a:sym typeface="+mn-ea"/>
              </a:rPr>
              <a:t>UG</a:t>
            </a:r>
            <a:r>
              <a:rPr sz="1600" b="1" u="sng" dirty="0">
                <a:solidFill>
                  <a:srgbClr val="FF0000"/>
                </a:solidFill>
                <a:effectLst>
                  <a:outerShdw blurRad="38100" dist="25400" dir="5400000" algn="ctr" rotWithShape="0">
                    <a:srgbClr val="6E747A">
                      <a:alpha val="43000"/>
                    </a:srgbClr>
                  </a:outerShdw>
                </a:effectLst>
                <a:sym typeface="+mn-ea"/>
              </a:rPr>
              <a:t> nr. 29</a:t>
            </a:r>
            <a:r>
              <a:rPr lang="ro-RO" sz="1600" b="1" u="sng" dirty="0">
                <a:solidFill>
                  <a:srgbClr val="FF0000"/>
                </a:solidFill>
                <a:effectLst>
                  <a:outerShdw blurRad="38100" dist="25400" dir="5400000" algn="ctr" rotWithShape="0">
                    <a:srgbClr val="6E747A">
                      <a:alpha val="43000"/>
                    </a:srgbClr>
                  </a:outerShdw>
                </a:effectLst>
                <a:sym typeface="+mn-ea"/>
              </a:rPr>
              <a:t>/</a:t>
            </a:r>
            <a:r>
              <a:rPr sz="1600" b="1" u="sng" dirty="0">
                <a:solidFill>
                  <a:srgbClr val="FF0000"/>
                </a:solidFill>
                <a:effectLst>
                  <a:outerShdw blurRad="38100" dist="25400" dir="5400000" algn="ctr" rotWithShape="0">
                    <a:srgbClr val="6E747A">
                      <a:alpha val="43000"/>
                    </a:srgbClr>
                  </a:outerShdw>
                </a:effectLst>
                <a:sym typeface="+mn-ea"/>
              </a:rPr>
              <a:t>2020</a:t>
            </a:r>
            <a:r>
              <a:rPr lang="ro-RO" sz="1600" b="1" u="sng" dirty="0">
                <a:solidFill>
                  <a:srgbClr val="FF0000"/>
                </a:solidFill>
                <a:effectLst>
                  <a:outerShdw blurRad="38100" dist="25400" dir="5400000" algn="ctr" rotWithShape="0">
                    <a:srgbClr val="6E747A">
                      <a:alpha val="43000"/>
                    </a:srgbClr>
                  </a:outerShdw>
                </a:effectLst>
                <a:sym typeface="+mn-ea"/>
              </a:rPr>
              <a:t>, </a:t>
            </a:r>
            <a:r>
              <a:rPr lang="ro-RO" sz="1600" b="1" dirty="0">
                <a:solidFill>
                  <a:srgbClr val="FF0000"/>
                </a:solidFill>
                <a:effectLst>
                  <a:outerShdw blurRad="38100" dist="25400" dir="5400000" algn="ctr" rotWithShape="0">
                    <a:srgbClr val="6E747A">
                      <a:alpha val="43000"/>
                    </a:srgbClr>
                  </a:outerShdw>
                </a:effectLst>
                <a:sym typeface="+mn-ea"/>
              </a:rPr>
              <a:t>cu modificările și completările ulterioare</a:t>
            </a:r>
            <a:r>
              <a:rPr lang="en-US" altLang="ro-RO" sz="1600" b="1" dirty="0">
                <a:solidFill>
                  <a:srgbClr val="FF0000"/>
                </a:solidFill>
                <a:effectLst>
                  <a:outerShdw blurRad="38100" dist="25400" dir="5400000" algn="ctr" rotWithShape="0">
                    <a:srgbClr val="6E747A">
                      <a:alpha val="43000"/>
                    </a:srgbClr>
                  </a:outerShdw>
                </a:effectLst>
                <a:sym typeface="+mn-ea"/>
              </a:rPr>
              <a:t>, a avut urm</a:t>
            </a:r>
            <a:r>
              <a:rPr lang="ro-RO" altLang="en-US" sz="1600" b="1" dirty="0">
                <a:solidFill>
                  <a:srgbClr val="FF0000"/>
                </a:solidFill>
                <a:effectLst>
                  <a:outerShdw blurRad="38100" dist="25400" dir="5400000" algn="ctr" rotWithShape="0">
                    <a:srgbClr val="6E747A">
                      <a:alpha val="43000"/>
                    </a:srgbClr>
                  </a:outerShdw>
                </a:effectLst>
                <a:sym typeface="+mn-ea"/>
              </a:rPr>
              <a:t>ătoarele prevederi</a:t>
            </a:r>
            <a:r>
              <a:rPr lang="ro-RO" sz="1600" b="1" dirty="0">
                <a:solidFill>
                  <a:srgbClr val="FF0000"/>
                </a:solidFill>
                <a:effectLst>
                  <a:outerShdw blurRad="38100" dist="25400" dir="5400000" algn="ctr" rotWithShape="0">
                    <a:srgbClr val="6E747A">
                      <a:alpha val="43000"/>
                    </a:srgbClr>
                  </a:outerShdw>
                </a:effectLst>
                <a:sym typeface="+mn-ea"/>
              </a:rPr>
              <a:t>:</a:t>
            </a:r>
            <a:endParaRPr lang="ro-RO" sz="1600" b="1" dirty="0">
              <a:solidFill>
                <a:srgbClr val="FF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6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ü"/>
              <a:defRPr/>
            </a:pPr>
            <a:r>
              <a:rPr lang="ro-RO" sz="1200" b="1" dirty="0">
                <a:solidFill>
                  <a:schemeClr val="accent1"/>
                </a:solidFill>
                <a:effectLst>
                  <a:outerShdw blurRad="38100" dist="25400" dir="5400000" algn="ctr" rotWithShape="0">
                    <a:srgbClr val="6E747A">
                      <a:alpha val="43000"/>
                    </a:srgbClr>
                  </a:outerShdw>
                </a:effectLst>
                <a:sym typeface="+mn-ea"/>
              </a:rPr>
              <a:t>Modifică și completează Ordonanța de urgență a Guvernului nr. 110/2017 privind Programul de susținere a întreprinderilor mici și mijlocii – IMM INVEST ROMANIA.</a:t>
            </a:r>
            <a:endParaRPr lang="ro-RO" sz="12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ü"/>
              <a:defRPr/>
            </a:pPr>
            <a:r>
              <a:rPr lang="ro-RO" sz="1200" b="1" dirty="0">
                <a:solidFill>
                  <a:schemeClr val="accent1"/>
                </a:solidFill>
                <a:effectLst>
                  <a:outerShdw blurRad="38100" dist="25400" dir="5400000" algn="ctr" rotWithShape="0">
                    <a:srgbClr val="6E747A">
                      <a:alpha val="43000"/>
                    </a:srgbClr>
                  </a:outerShdw>
                </a:effectLst>
                <a:sym typeface="+mn-ea"/>
              </a:rPr>
              <a:t>Prorogă, în anul 2020, primul termen scadent pentru plata impozitelor anuale pe clădiri, teren, mijloace de transport precum și termenul de acordare a bonificației pentru plata cu anticipație a acestor impozite, de la 31 martie 2020 la 30 iunie 2020, inclusiv.</a:t>
            </a:r>
            <a:endParaRPr lang="ro-RO" sz="12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ü"/>
              <a:defRPr/>
            </a:pPr>
            <a:r>
              <a:rPr lang="ro-RO" sz="1200" b="1" dirty="0">
                <a:solidFill>
                  <a:schemeClr val="accent1"/>
                </a:solidFill>
                <a:effectLst>
                  <a:outerShdw blurRad="38100" dist="25400" dir="5400000" algn="ctr" rotWithShape="0">
                    <a:srgbClr val="6E747A">
                      <a:alpha val="43000"/>
                    </a:srgbClr>
                  </a:outerShdw>
                </a:effectLst>
                <a:sym typeface="+mn-ea"/>
              </a:rPr>
              <a:t>Reglementează o serie de măsuri fiscale, a căror aplicare încetează în termen de 30 de zile de la încetarea stării de urgență și anume:</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-obligațiile fiscale scadente începând cu data intrării în vigoare a ordonanței de urgență, neachitate până la 	împlinirea termenului de 30 de zile de la încetarea stării de urgență, nu sunt considerate obligații fiscale 	restante și nu se calculează și nu se datorează dobânzi și penalități de întârziere conform prevederilor Codului 	de procedură fiscală;</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-se suspendă sau nu încep măsurile de executare silită prin poprire a creanțelor bugetare, cu excepția celor 	stabilite prin hotărâri judecătorești pronunțate în materie penală.</a:t>
            </a:r>
            <a:endParaRPr lang="ro-RO" sz="12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ü"/>
              <a:defRPr/>
            </a:pPr>
            <a:r>
              <a:rPr lang="ro-RO" sz="1200" b="1" dirty="0">
                <a:solidFill>
                  <a:schemeClr val="accent1"/>
                </a:solidFill>
                <a:effectLst>
                  <a:outerShdw blurRad="38100" dist="25400" dir="5400000" algn="ctr" rotWithShape="0">
                    <a:srgbClr val="6E747A">
                      <a:alpha val="43000"/>
                    </a:srgbClr>
                  </a:outerShdw>
                </a:effectLst>
                <a:sym typeface="+mn-ea"/>
              </a:rPr>
              <a:t>Prevede, pentru contribuabilii care aplică sistemul de declarare și plată a impozitului de profit anual cu plăți anticipate, modalitatea de efectuare a plăților anticipate trimestriale pentru anul 2020.</a:t>
            </a:r>
            <a:endParaRPr lang="ro-RO" sz="12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ü"/>
              <a:defRPr/>
            </a:pPr>
            <a:r>
              <a:rPr lang="ro-RO" sz="1200" b="1" dirty="0">
                <a:solidFill>
                  <a:schemeClr val="accent1"/>
                </a:solidFill>
                <a:effectLst>
                  <a:outerShdw blurRad="38100" dist="25400" dir="5400000" algn="ctr" rotWithShape="0">
                    <a:srgbClr val="6E747A">
                      <a:alpha val="43000"/>
                    </a:srgbClr>
                  </a:outerShdw>
                </a:effectLst>
                <a:sym typeface="+mn-ea"/>
              </a:rPr>
              <a:t>Reglementează, pe durata stării de urgență, condițiile ce trebuie îndeplinite de societățile care și-au întrerupt total sau parțial activitatea în baza deciziilor emise de autoritățile competente, pentru a putea beneficia de amânarea la plată a serviciilor de utilități, electricitate, gaze naturale, apă, servicii de telefonie și de internet, precum și a chiriei pentru imobilele cu destinație de sediu social/ sedii secundare</a:t>
            </a:r>
            <a:endParaRPr lang="ro-RO" sz="12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ü"/>
              <a:defRPr/>
            </a:pPr>
            <a:r>
              <a:rPr lang="ro-RO" sz="1200" b="1" dirty="0">
                <a:solidFill>
                  <a:schemeClr val="accent1"/>
                </a:solidFill>
                <a:effectLst>
                  <a:outerShdw blurRad="38100" dist="25400" dir="5400000" algn="ctr" rotWithShape="0">
                    <a:srgbClr val="6E747A">
                      <a:alpha val="43000"/>
                    </a:srgbClr>
                  </a:outerShdw>
                </a:effectLst>
                <a:sym typeface="+mn-ea"/>
              </a:rPr>
              <a:t> Prelungește termenul de depunere a declarației privind beneficiarul real cu 3 luni de la data încetării stării de urgență instituite prin Decretul nr. 195/2020.</a:t>
            </a:r>
            <a:endParaRPr lang="ro-RO" sz="1200" b="1" dirty="0">
              <a:solidFill>
                <a:schemeClr val="accent1"/>
              </a:solidFill>
              <a:effectLst>
                <a:outerShdw blurRad="38100" dist="25400" dir="5400000" algn="ctr" rotWithShape="0">
                  <a:srgbClr val="6E747A">
                    <a:alpha val="43000"/>
                  </a:srgbClr>
                </a:outerShdw>
              </a:effectLst>
              <a:sym typeface="+mn-ea"/>
            </a:endParaRPr>
          </a:p>
        </p:txBody>
      </p:sp>
      <p:sp>
        <p:nvSpPr>
          <p:cNvPr id="3" name="Subtitle 2"/>
          <p:cNvSpPr>
            <a:spLocks noGrp="1"/>
          </p:cNvSpPr>
          <p:nvPr/>
        </p:nvSpPr>
        <p:spPr>
          <a:xfrm>
            <a:off x="1527810" y="6157595"/>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1527810" y="495935"/>
            <a:ext cx="9142095" cy="5603240"/>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a:t>
            </a:r>
            <a:endParaRPr lang="ro-RO" sz="4400" b="1" u="sng"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altLang="en-US" sz="1400" b="1" dirty="0">
                <a:solidFill>
                  <a:schemeClr val="accent1"/>
                </a:solidFill>
                <a:effectLst>
                  <a:outerShdw blurRad="38100" dist="25400" dir="5400000" algn="ctr" rotWithShape="0">
                    <a:srgbClr val="6E747A">
                      <a:alpha val="43000"/>
                    </a:srgbClr>
                  </a:outerShdw>
                </a:effectLst>
                <a:sym typeface="+mn-ea"/>
              </a:rPr>
              <a:t>	</a:t>
            </a:r>
            <a:r>
              <a:rPr lang="en-US" altLang="ro-RO" sz="1400" b="1" dirty="0">
                <a:solidFill>
                  <a:schemeClr val="accent1"/>
                </a:solidFill>
                <a:effectLst>
                  <a:outerShdw blurRad="38100" dist="25400" dir="5400000" algn="ctr" rotWithShape="0">
                    <a:srgbClr val="6E747A">
                      <a:alpha val="43000"/>
                    </a:srgbClr>
                  </a:outerShdw>
                </a:effectLst>
                <a:sym typeface="+mn-ea"/>
              </a:rPr>
              <a:t>Administrația Județeană a Finanțelor Publice Satu Mare  are subordonate 4 structuri teritoriale, respectiv:</a:t>
            </a: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400" b="1" dirty="0">
                <a:solidFill>
                  <a:schemeClr val="accent1"/>
                </a:solidFill>
                <a:effectLst>
                  <a:outerShdw blurRad="38100" dist="25400" dir="5400000" algn="ctr" rotWithShape="0">
                    <a:srgbClr val="6E747A">
                      <a:alpha val="43000"/>
                    </a:srgbClr>
                  </a:outerShdw>
                </a:effectLst>
                <a:sym typeface="+mn-ea"/>
              </a:rPr>
              <a:t>-2 Servicii fiscale municipale (Satu Mare si Carei)</a:t>
            </a: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400" b="1" dirty="0">
                <a:solidFill>
                  <a:schemeClr val="accent1"/>
                </a:solidFill>
                <a:effectLst>
                  <a:outerShdw blurRad="38100" dist="25400" dir="5400000" algn="ctr" rotWithShape="0">
                    <a:srgbClr val="6E747A">
                      <a:alpha val="43000"/>
                    </a:srgbClr>
                  </a:outerShdw>
                </a:effectLst>
                <a:sym typeface="+mn-ea"/>
              </a:rPr>
              <a:t>-2 Servicii fiscale orasenesti (Negrești Oaș si Tășnad)</a:t>
            </a: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400" b="1" dirty="0">
                <a:solidFill>
                  <a:schemeClr val="accent1"/>
                </a:solidFill>
                <a:effectLst>
                  <a:outerShdw blurRad="38100" dist="25400" dir="5400000" algn="ctr" rotWithShape="0">
                    <a:srgbClr val="6E747A">
                      <a:alpha val="43000"/>
                    </a:srgbClr>
                  </a:outerShdw>
                </a:effectLst>
                <a:sym typeface="+mn-ea"/>
              </a:rPr>
              <a:t> 	</a:t>
            </a: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400" b="1" dirty="0">
                <a:solidFill>
                  <a:schemeClr val="accent1"/>
                </a:solidFill>
                <a:effectLst>
                  <a:outerShdw blurRad="38100" dist="25400" dir="5400000" algn="ctr" rotWithShape="0">
                    <a:srgbClr val="6E747A">
                      <a:alpha val="43000"/>
                    </a:srgbClr>
                  </a:outerShdw>
                </a:effectLst>
                <a:sym typeface="+mn-ea"/>
              </a:rPr>
              <a:t>   </a:t>
            </a:r>
            <a:r>
              <a:rPr lang="ro-RO" altLang="en-US" sz="1400" b="1" dirty="0">
                <a:solidFill>
                  <a:schemeClr val="accent1"/>
                </a:solidFill>
                <a:effectLst>
                  <a:outerShdw blurRad="38100" dist="25400" dir="5400000" algn="ctr" rotWithShape="0">
                    <a:srgbClr val="6E747A">
                      <a:alpha val="43000"/>
                    </a:srgbClr>
                  </a:outerShdw>
                </a:effectLst>
                <a:sym typeface="+mn-ea"/>
              </a:rPr>
              <a:t>	</a:t>
            </a:r>
            <a:r>
              <a:rPr lang="en-US" altLang="ro-RO" sz="1400" b="1" dirty="0">
                <a:solidFill>
                  <a:schemeClr val="accent1"/>
                </a:solidFill>
                <a:effectLst>
                  <a:outerShdw blurRad="38100" dist="25400" dir="5400000" algn="ctr" rotWithShape="0">
                    <a:srgbClr val="6E747A">
                      <a:alpha val="43000"/>
                    </a:srgbClr>
                  </a:outerShdw>
                </a:effectLst>
                <a:sym typeface="+mn-ea"/>
              </a:rPr>
              <a:t>Num</a:t>
            </a:r>
            <a:r>
              <a:rPr lang="ro-RO" altLang="en-US" sz="1400" b="1" dirty="0">
                <a:solidFill>
                  <a:schemeClr val="accent1"/>
                </a:solidFill>
                <a:effectLst>
                  <a:outerShdw blurRad="38100" dist="25400" dir="5400000" algn="ctr" rotWithShape="0">
                    <a:srgbClr val="6E747A">
                      <a:alpha val="43000"/>
                    </a:srgbClr>
                  </a:outerShdw>
                </a:effectLst>
                <a:sym typeface="+mn-ea"/>
              </a:rPr>
              <a:t>ă</a:t>
            </a:r>
            <a:r>
              <a:rPr lang="en-US" altLang="ro-RO" sz="1400" b="1" dirty="0">
                <a:solidFill>
                  <a:schemeClr val="accent1"/>
                </a:solidFill>
                <a:effectLst>
                  <a:outerShdw blurRad="38100" dist="25400" dir="5400000" algn="ctr" rotWithShape="0">
                    <a:srgbClr val="6E747A">
                      <a:alpha val="43000"/>
                    </a:srgbClr>
                  </a:outerShdw>
                </a:effectLst>
                <a:sym typeface="+mn-ea"/>
              </a:rPr>
              <a:t>rul total </a:t>
            </a:r>
            <a:r>
              <a:rPr lang="ro-RO" altLang="en-US" sz="1400" b="1" dirty="0">
                <a:solidFill>
                  <a:schemeClr val="accent1"/>
                </a:solidFill>
                <a:effectLst>
                  <a:outerShdw blurRad="38100" dist="25400" dir="5400000" algn="ctr" rotWithShape="0">
                    <a:srgbClr val="6E747A">
                      <a:alpha val="43000"/>
                    </a:srgbClr>
                  </a:outerShdw>
                </a:effectLst>
                <a:sym typeface="+mn-ea"/>
              </a:rPr>
              <a:t>al </a:t>
            </a:r>
            <a:r>
              <a:rPr lang="en-US" altLang="ro-RO" sz="1400" b="1" dirty="0">
                <a:solidFill>
                  <a:schemeClr val="accent1"/>
                </a:solidFill>
                <a:effectLst>
                  <a:outerShdw blurRad="38100" dist="25400" dir="5400000" algn="ctr" rotWithShape="0">
                    <a:srgbClr val="6E747A">
                      <a:alpha val="43000"/>
                    </a:srgbClr>
                  </a:outerShdw>
                </a:effectLst>
                <a:sym typeface="+mn-ea"/>
              </a:rPr>
              <a:t>contribuabili</a:t>
            </a:r>
            <a:r>
              <a:rPr lang="ro-RO" altLang="en-US" sz="1400" b="1" dirty="0">
                <a:solidFill>
                  <a:schemeClr val="accent1"/>
                </a:solidFill>
                <a:effectLst>
                  <a:outerShdw blurRad="38100" dist="25400" dir="5400000" algn="ctr" rotWithShape="0">
                    <a:srgbClr val="6E747A">
                      <a:alpha val="43000"/>
                    </a:srgbClr>
                  </a:outerShdw>
                </a:effectLst>
                <a:sym typeface="+mn-ea"/>
              </a:rPr>
              <a:t>lor</a:t>
            </a:r>
            <a:r>
              <a:rPr lang="en-US" altLang="ro-RO" sz="1400" b="1" dirty="0">
                <a:solidFill>
                  <a:schemeClr val="accent1"/>
                </a:solidFill>
                <a:effectLst>
                  <a:outerShdw blurRad="38100" dist="25400" dir="5400000" algn="ctr" rotWithShape="0">
                    <a:srgbClr val="6E747A">
                      <a:alpha val="43000"/>
                    </a:srgbClr>
                  </a:outerShdw>
                </a:effectLst>
                <a:sym typeface="+mn-ea"/>
              </a:rPr>
              <a:t> administra</a:t>
            </a:r>
            <a:r>
              <a:rPr lang="ro-RO" altLang="en-US" sz="1400" b="1" dirty="0">
                <a:solidFill>
                  <a:schemeClr val="accent1"/>
                </a:solidFill>
                <a:effectLst>
                  <a:outerShdw blurRad="38100" dist="25400" dir="5400000" algn="ctr" rotWithShape="0">
                    <a:srgbClr val="6E747A">
                      <a:alpha val="43000"/>
                    </a:srgbClr>
                  </a:outerShdw>
                </a:effectLst>
                <a:sym typeface="+mn-ea"/>
              </a:rPr>
              <a:t>ț</a:t>
            </a:r>
            <a:r>
              <a:rPr lang="en-US" altLang="ro-RO" sz="1400" b="1" dirty="0">
                <a:solidFill>
                  <a:schemeClr val="accent1"/>
                </a:solidFill>
                <a:effectLst>
                  <a:outerShdw blurRad="38100" dist="25400" dir="5400000" algn="ctr" rotWithShape="0">
                    <a:srgbClr val="6E747A">
                      <a:alpha val="43000"/>
                    </a:srgbClr>
                  </a:outerShdw>
                </a:effectLst>
                <a:sym typeface="+mn-ea"/>
              </a:rPr>
              <a:t>i la nivelul AJFP Satu Mare 2021 </a:t>
            </a:r>
            <a:r>
              <a:rPr lang="ro-RO" altLang="en-US" sz="1400" b="1" dirty="0">
                <a:solidFill>
                  <a:schemeClr val="accent1"/>
                </a:solidFill>
                <a:effectLst>
                  <a:outerShdw blurRad="38100" dist="25400" dir="5400000" algn="ctr" rotWithShape="0">
                    <a:srgbClr val="6E747A">
                      <a:alpha val="43000"/>
                    </a:srgbClr>
                  </a:outerShdw>
                </a:effectLst>
                <a:sym typeface="+mn-ea"/>
              </a:rPr>
              <a:t>este de </a:t>
            </a:r>
            <a:r>
              <a:rPr lang="en-US" altLang="ro-RO" sz="1400" b="1" dirty="0">
                <a:solidFill>
                  <a:schemeClr val="accent1"/>
                </a:solidFill>
                <a:effectLst>
                  <a:outerShdw blurRad="38100" dist="25400" dir="5400000" algn="ctr" rotWithShape="0">
                    <a:srgbClr val="6E747A">
                      <a:alpha val="43000"/>
                    </a:srgbClr>
                  </a:outerShdw>
                </a:effectLst>
                <a:sym typeface="+mn-ea"/>
              </a:rPr>
              <a:t>136.723, din care:</a:t>
            </a: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400" b="1" dirty="0">
                <a:solidFill>
                  <a:schemeClr val="accent1"/>
                </a:solidFill>
                <a:effectLst>
                  <a:outerShdw blurRad="38100" dist="25400" dir="5400000" algn="ctr" rotWithShape="0">
                    <a:srgbClr val="6E747A">
                      <a:alpha val="43000"/>
                    </a:srgbClr>
                  </a:outerShdw>
                </a:effectLst>
                <a:sym typeface="+mn-ea"/>
              </a:rPr>
              <a:t>	a) contribuabili  care deţin certificat de înregistrare fiscală: 31.624, </a:t>
            </a: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altLang="en-US" sz="1400" b="1" dirty="0">
                <a:solidFill>
                  <a:schemeClr val="accent1"/>
                </a:solidFill>
                <a:effectLst>
                  <a:outerShdw blurRad="38100" dist="25400" dir="5400000" algn="ctr" rotWithShape="0">
                    <a:srgbClr val="6E747A">
                      <a:alpha val="43000"/>
                    </a:srgbClr>
                  </a:outerShdw>
                </a:effectLst>
                <a:sym typeface="+mn-ea"/>
              </a:rPr>
              <a:t>	    </a:t>
            </a:r>
            <a:r>
              <a:rPr lang="en-US" altLang="ro-RO" sz="1400" b="1" dirty="0">
                <a:solidFill>
                  <a:schemeClr val="accent1"/>
                </a:solidFill>
                <a:effectLst>
                  <a:outerShdw blurRad="38100" dist="25400" dir="5400000" algn="ctr" rotWithShape="0">
                    <a:srgbClr val="6E747A">
                      <a:alpha val="43000"/>
                    </a:srgbClr>
                  </a:outerShdw>
                </a:effectLst>
                <a:sym typeface="+mn-ea"/>
              </a:rPr>
              <a:t>din care: </a:t>
            </a: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400" b="1" dirty="0">
                <a:solidFill>
                  <a:schemeClr val="accent1"/>
                </a:solidFill>
                <a:effectLst>
                  <a:outerShdw blurRad="38100" dist="25400" dir="5400000" algn="ctr" rotWithShape="0">
                    <a:srgbClr val="6E747A">
                      <a:alpha val="43000"/>
                    </a:srgbClr>
                  </a:outerShdw>
                </a:effectLst>
                <a:sym typeface="+mn-ea"/>
              </a:rPr>
              <a:t>	    - persoane juridice: 	20.769</a:t>
            </a: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400" b="1" dirty="0">
                <a:solidFill>
                  <a:schemeClr val="accent1"/>
                </a:solidFill>
                <a:effectLst>
                  <a:outerShdw blurRad="38100" dist="25400" dir="5400000" algn="ctr" rotWithShape="0">
                    <a:srgbClr val="6E747A">
                      <a:alpha val="43000"/>
                    </a:srgbClr>
                  </a:outerShdw>
                </a:effectLst>
                <a:sym typeface="+mn-ea"/>
              </a:rPr>
              <a:t>	             - activi                      	16.662</a:t>
            </a: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400" b="1" dirty="0">
                <a:solidFill>
                  <a:schemeClr val="accent1"/>
                </a:solidFill>
                <a:effectLst>
                  <a:outerShdw blurRad="38100" dist="25400" dir="5400000" algn="ctr" rotWithShape="0">
                    <a:srgbClr val="6E747A">
                      <a:alpha val="43000"/>
                    </a:srgbClr>
                  </a:outerShdw>
                </a:effectLst>
                <a:sym typeface="+mn-ea"/>
              </a:rPr>
              <a:t>          	             -  inactivi 	                 	4.107</a:t>
            </a: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400" b="1" dirty="0">
                <a:solidFill>
                  <a:schemeClr val="accent1"/>
                </a:solidFill>
                <a:effectLst>
                  <a:outerShdw blurRad="38100" dist="25400" dir="5400000" algn="ctr" rotWithShape="0">
                    <a:srgbClr val="6E747A">
                      <a:alpha val="43000"/>
                    </a:srgbClr>
                  </a:outerShdw>
                </a:effectLst>
                <a:sym typeface="+mn-ea"/>
              </a:rPr>
              <a:t>                       - persoane fizice cu CUI:     	10.855 </a:t>
            </a: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400" b="1" dirty="0">
                <a:solidFill>
                  <a:schemeClr val="accent1"/>
                </a:solidFill>
                <a:effectLst>
                  <a:outerShdw blurRad="38100" dist="25400" dir="5400000" algn="ctr" rotWithShape="0">
                    <a:srgbClr val="6E747A">
                      <a:alpha val="43000"/>
                    </a:srgbClr>
                  </a:outerShdw>
                </a:effectLst>
                <a:sym typeface="+mn-ea"/>
              </a:rPr>
              <a:t>	b) contribuabili inregistrati pe baza de CNP:     105.099</a:t>
            </a: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en-US" alt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400" b="1" dirty="0">
                <a:solidFill>
                  <a:schemeClr val="accent1"/>
                </a:solidFill>
                <a:effectLst>
                  <a:outerShdw blurRad="38100" dist="25400" dir="5400000" algn="ctr" rotWithShape="0">
                    <a:srgbClr val="6E747A">
                      <a:alpha val="43000"/>
                    </a:srgbClr>
                  </a:outerShdw>
                </a:effectLst>
                <a:sym typeface="+mn-ea"/>
              </a:rPr>
              <a:t>  Administraţia Judeţeană a Finanţelor Publice Satu Mare funcționează cu un numar de </a:t>
            </a:r>
            <a:r>
              <a:rPr lang="ro-RO" altLang="en-US" sz="1400" b="1" dirty="0">
                <a:solidFill>
                  <a:schemeClr val="accent1"/>
                </a:solidFill>
                <a:effectLst>
                  <a:outerShdw blurRad="38100" dist="25400" dir="5400000" algn="ctr" rotWithShape="0">
                    <a:srgbClr val="6E747A">
                      <a:alpha val="43000"/>
                    </a:srgbClr>
                  </a:outerShdw>
                </a:effectLst>
                <a:sym typeface="+mn-ea"/>
              </a:rPr>
              <a:t>318</a:t>
            </a:r>
            <a:r>
              <a:rPr lang="en-US" altLang="ro-RO" sz="1400" b="1" dirty="0">
                <a:solidFill>
                  <a:schemeClr val="accent1"/>
                </a:solidFill>
                <a:effectLst>
                  <a:outerShdw blurRad="38100" dist="25400" dir="5400000" algn="ctr" rotWithShape="0">
                    <a:srgbClr val="6E747A">
                      <a:alpha val="43000"/>
                    </a:srgbClr>
                  </a:outerShdw>
                </a:effectLst>
                <a:sym typeface="+mn-ea"/>
              </a:rPr>
              <a:t> posturi aprobate</a:t>
            </a:r>
            <a:r>
              <a:rPr lang="ro-RO" altLang="en-US" sz="1400" b="1" dirty="0">
                <a:solidFill>
                  <a:schemeClr val="accent1"/>
                </a:solidFill>
                <a:effectLst>
                  <a:outerShdw blurRad="38100" dist="25400" dir="5400000" algn="ctr" rotWithShape="0">
                    <a:srgbClr val="6E747A">
                      <a:alpha val="43000"/>
                    </a:srgbClr>
                  </a:outerShdw>
                </a:effectLst>
                <a:sym typeface="+mn-ea"/>
              </a:rPr>
              <a:t>, din care:</a:t>
            </a:r>
            <a:endParaRPr lang="ro-RO" altLang="en-US"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400" b="1" dirty="0">
                <a:solidFill>
                  <a:schemeClr val="accent1"/>
                </a:solidFill>
                <a:effectLst>
                  <a:outerShdw blurRad="38100" dist="25400" dir="5400000" algn="ctr" rotWithShape="0">
                    <a:srgbClr val="6E747A">
                      <a:alpha val="43000"/>
                    </a:srgbClr>
                  </a:outerShdw>
                </a:effectLst>
                <a:sym typeface="+mn-ea"/>
              </a:rPr>
              <a:t>	  </a:t>
            </a:r>
            <a:r>
              <a:rPr lang="ro-RO" altLang="en-US" sz="1400" b="1" dirty="0">
                <a:solidFill>
                  <a:schemeClr val="accent1"/>
                </a:solidFill>
                <a:effectLst>
                  <a:outerShdw blurRad="38100" dist="25400" dir="5400000" algn="ctr" rotWithShape="0">
                    <a:srgbClr val="6E747A">
                      <a:alpha val="43000"/>
                    </a:srgbClr>
                  </a:outerShdw>
                </a:effectLst>
                <a:sym typeface="+mn-ea"/>
              </a:rPr>
              <a:t>- 280 posturi ocupate</a:t>
            </a:r>
            <a:endParaRPr lang="ro-RO" altLang="en-US"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altLang="en-US" sz="1400" b="1" dirty="0">
                <a:solidFill>
                  <a:schemeClr val="accent1"/>
                </a:solidFill>
                <a:effectLst>
                  <a:outerShdw blurRad="38100" dist="25400" dir="5400000" algn="ctr" rotWithShape="0">
                    <a:srgbClr val="6E747A">
                      <a:alpha val="43000"/>
                    </a:srgbClr>
                  </a:outerShdw>
                </a:effectLst>
                <a:sym typeface="+mn-ea"/>
              </a:rPr>
              <a:t>	  -   18 posturi vacante</a:t>
            </a:r>
            <a:endParaRPr lang="ro-RO" altLang="en-US"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altLang="en-US" sz="1400" b="1" dirty="0">
                <a:solidFill>
                  <a:schemeClr val="accent1"/>
                </a:solidFill>
                <a:effectLst>
                  <a:outerShdw blurRad="38100" dist="25400" dir="5400000" algn="ctr" rotWithShape="0">
                    <a:srgbClr val="6E747A">
                      <a:alpha val="43000"/>
                    </a:srgbClr>
                  </a:outerShdw>
                </a:effectLst>
                <a:sym typeface="+mn-ea"/>
              </a:rPr>
              <a:t>                    -   20 posturi temporar vacante</a:t>
            </a:r>
            <a:r>
              <a:rPr lang="en-US" altLang="ro-RO" sz="1400" b="1" dirty="0">
                <a:solidFill>
                  <a:schemeClr val="accent1"/>
                </a:solidFill>
                <a:effectLst>
                  <a:outerShdw blurRad="38100" dist="25400" dir="5400000" algn="ctr" rotWithShape="0">
                    <a:srgbClr val="6E747A">
                      <a:alpha val="43000"/>
                    </a:srgbClr>
                  </a:outerShdw>
                </a:effectLst>
                <a:sym typeface="+mn-ea"/>
              </a:rPr>
              <a:t> </a:t>
            </a:r>
            <a:endParaRPr sz="1200" b="1" dirty="0">
              <a:ln w="6600">
                <a:solidFill>
                  <a:schemeClr val="accent2"/>
                </a:solidFill>
                <a:prstDash val="solid"/>
              </a:ln>
              <a:solidFill>
                <a:srgbClr val="FFFFFF"/>
              </a:solidFill>
              <a:effectLst>
                <a:outerShdw dist="38100" dir="2700000" algn="tl" rotWithShape="0">
                  <a:schemeClr val="accent2"/>
                </a:outerShdw>
              </a:effectLst>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type="body" idx="4294967295"/>
          </p:nvPr>
        </p:nvSpPr>
        <p:spPr>
          <a:xfrm>
            <a:off x="627380" y="328930"/>
            <a:ext cx="10812780" cy="5818505"/>
          </a:xfrm>
        </p:spPr>
        <p:txBody>
          <a:bodyPr/>
          <a:lstStyle/>
          <a:p>
            <a:pPr marL="0" indent="0" algn="l" eaLnBrk="1" latinLnBrk="0" hangingPunct="1">
              <a:spcBef>
                <a:spcPts val="0"/>
              </a:spcBef>
              <a:buFont typeface="Wingdings" panose="05000000000000000000" charset="0"/>
              <a:buNone/>
              <a:defRPr/>
            </a:pPr>
            <a:endParaRPr sz="1600" b="1" u="sng" dirty="0">
              <a:solidFill>
                <a:srgbClr val="FF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u="sng" dirty="0">
                <a:solidFill>
                  <a:srgbClr val="FF0000"/>
                </a:solidFill>
                <a:effectLst>
                  <a:outerShdw blurRad="38100" dist="25400" dir="5400000" algn="ctr" rotWithShape="0">
                    <a:srgbClr val="6E747A">
                      <a:alpha val="43000"/>
                    </a:srgbClr>
                  </a:outerShdw>
                </a:effectLst>
                <a:sym typeface="+mn-ea"/>
              </a:rPr>
              <a:t>O</a:t>
            </a:r>
            <a:r>
              <a:rPr lang="ro-RO" sz="1600" b="1" u="sng" dirty="0">
                <a:solidFill>
                  <a:srgbClr val="FF0000"/>
                </a:solidFill>
                <a:effectLst>
                  <a:outerShdw blurRad="38100" dist="25400" dir="5400000" algn="ctr" rotWithShape="0">
                    <a:srgbClr val="6E747A">
                      <a:alpha val="43000"/>
                    </a:srgbClr>
                  </a:outerShdw>
                </a:effectLst>
                <a:sym typeface="+mn-ea"/>
              </a:rPr>
              <a:t>UG</a:t>
            </a:r>
            <a:r>
              <a:rPr sz="1600" b="1" u="sng" dirty="0">
                <a:solidFill>
                  <a:srgbClr val="FF0000"/>
                </a:solidFill>
                <a:effectLst>
                  <a:outerShdw blurRad="38100" dist="25400" dir="5400000" algn="ctr" rotWithShape="0">
                    <a:srgbClr val="6E747A">
                      <a:alpha val="43000"/>
                    </a:srgbClr>
                  </a:outerShdw>
                </a:effectLst>
                <a:sym typeface="+mn-ea"/>
              </a:rPr>
              <a:t> nr. </a:t>
            </a:r>
            <a:r>
              <a:rPr lang="ro-RO" sz="1600" b="1" u="sng" dirty="0">
                <a:solidFill>
                  <a:srgbClr val="FF0000"/>
                </a:solidFill>
                <a:effectLst>
                  <a:outerShdw blurRad="38100" dist="25400" dir="5400000" algn="ctr" rotWithShape="0">
                    <a:srgbClr val="6E747A">
                      <a:alpha val="43000"/>
                    </a:srgbClr>
                  </a:outerShdw>
                </a:effectLst>
                <a:sym typeface="+mn-ea"/>
              </a:rPr>
              <a:t>30/</a:t>
            </a:r>
            <a:r>
              <a:rPr sz="1600" b="1" u="sng" dirty="0">
                <a:solidFill>
                  <a:srgbClr val="FF0000"/>
                </a:solidFill>
                <a:effectLst>
                  <a:outerShdw blurRad="38100" dist="25400" dir="5400000" algn="ctr" rotWithShape="0">
                    <a:srgbClr val="6E747A">
                      <a:alpha val="43000"/>
                    </a:srgbClr>
                  </a:outerShdw>
                </a:effectLst>
                <a:sym typeface="+mn-ea"/>
              </a:rPr>
              <a:t>2020</a:t>
            </a:r>
            <a:r>
              <a:rPr lang="ro-RO" sz="1600" b="1" u="sng" dirty="0">
                <a:solidFill>
                  <a:srgbClr val="FF0000"/>
                </a:solidFill>
                <a:effectLst>
                  <a:outerShdw blurRad="38100" dist="25400" dir="5400000" algn="ctr" rotWithShape="0">
                    <a:srgbClr val="6E747A">
                      <a:alpha val="43000"/>
                    </a:srgbClr>
                  </a:outerShdw>
                </a:effectLst>
                <a:sym typeface="+mn-ea"/>
              </a:rPr>
              <a:t>, </a:t>
            </a:r>
            <a:r>
              <a:rPr lang="ro-RO" sz="1600" b="1" dirty="0">
                <a:solidFill>
                  <a:srgbClr val="FF0000"/>
                </a:solidFill>
                <a:effectLst>
                  <a:outerShdw blurRad="38100" dist="25400" dir="5400000" algn="ctr" rotWithShape="0">
                    <a:srgbClr val="6E747A">
                      <a:alpha val="43000"/>
                    </a:srgbClr>
                  </a:outerShdw>
                </a:effectLst>
                <a:sym typeface="+mn-ea"/>
              </a:rPr>
              <a:t>cu modificările și completările ulterioare:</a:t>
            </a:r>
            <a:endParaRPr lang="ro-RO" sz="16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ü"/>
              <a:defRPr/>
            </a:pPr>
            <a:r>
              <a:rPr lang="ro-RO" sz="1200" b="1" dirty="0">
                <a:solidFill>
                  <a:srgbClr val="C00000"/>
                </a:solidFill>
                <a:effectLst>
                  <a:outerShdw blurRad="38100" dist="25400" dir="5400000" algn="ctr" rotWithShape="0">
                    <a:srgbClr val="6E747A">
                      <a:alpha val="43000"/>
                    </a:srgbClr>
                  </a:outerShdw>
                </a:effectLst>
                <a:sym typeface="+mn-ea"/>
              </a:rPr>
              <a:t>Modifică Legea nr. 19/2020 privind acordarea unor zile libere părinţilor pentru supravegherea copiilor, în situaţia închiderii temporare a unităţilor de învăţământ,</a:t>
            </a:r>
            <a:r>
              <a:rPr lang="ro-RO" sz="1200" b="1" dirty="0">
                <a:solidFill>
                  <a:schemeClr val="accent1"/>
                </a:solidFill>
                <a:effectLst>
                  <a:outerShdw blurRad="38100" dist="25400" dir="5400000" algn="ctr" rotWithShape="0">
                    <a:srgbClr val="6E747A">
                      <a:alpha val="43000"/>
                    </a:srgbClr>
                  </a:outerShdw>
                </a:effectLst>
                <a:sym typeface="+mn-ea"/>
              </a:rPr>
              <a:t> astfel:</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-Indemnizaţia pentru fiecare zi liberă se plăteşte din capitolul aferent cheltuielilor de personal din bugetul de venituri şi cheltuieli al angajatorului şi este în cuantum de 75% din salariul de bază corespunzător unei zile lucrătoare, dar nu mai mult de corespondentul pe zi a 75% din câştigul salarial mediu brut utilizat la fundamentarea bugetului asigurărilor sociale de stat.</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-Indemnizaţia este supusă impozitării şi plăţii contribuţiilor de asigurări sociale în condiţiile prevăzute de Legea nr. 227/2015 privind Codul fiscal, cu modificările şi completările ulterioare.</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2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rgbClr val="C00000"/>
                </a:solidFill>
                <a:effectLst>
                  <a:outerShdw blurRad="38100" dist="25400" dir="5400000" algn="ctr" rotWithShape="0">
                    <a:srgbClr val="6E747A">
                      <a:alpha val="43000"/>
                    </a:srgbClr>
                  </a:outerShdw>
                </a:effectLst>
                <a:sym typeface="+mn-ea"/>
              </a:rPr>
              <a:t>ALTE  FACILITĂȚI</a:t>
            </a:r>
            <a:endParaRPr lang="ro-RO" sz="12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-Alţi profesionişti, care nu au calitatea de angajatori şi întrerup activitatea total sau parţial în baza deciziilor emise de autorităţile publice competente potrivit legii, pe perioada stării de urgenţă, beneficiază din bugetul general consolidat de o indemnizaţie egală cu salariul de bază minim brut pe ţară garantat în plată stabilit pentru anul 2020.</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-Indemnizaţia este supusă impozitării şi plăţii contribuţiilor în condiţiile prevăzute de Legea nr. 227/2015 privind Codul fiscal.</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-Pentru indemnizație nu se datorează contribuţia asigurătorie pentru muncă </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u="sng" dirty="0">
                <a:solidFill>
                  <a:srgbClr val="FF0000"/>
                </a:solidFill>
                <a:effectLst>
                  <a:outerShdw blurRad="38100" dist="25400" dir="5400000" algn="ctr" rotWithShape="0">
                    <a:srgbClr val="6E747A">
                      <a:alpha val="43000"/>
                    </a:srgbClr>
                  </a:outerShdw>
                </a:effectLst>
                <a:sym typeface="+mn-ea"/>
              </a:rPr>
              <a:t>O</a:t>
            </a:r>
            <a:r>
              <a:rPr lang="ro-RO" sz="1400" b="1" u="sng" dirty="0">
                <a:solidFill>
                  <a:srgbClr val="FF0000"/>
                </a:solidFill>
                <a:effectLst>
                  <a:outerShdw blurRad="38100" dist="25400" dir="5400000" algn="ctr" rotWithShape="0">
                    <a:srgbClr val="6E747A">
                      <a:alpha val="43000"/>
                    </a:srgbClr>
                  </a:outerShdw>
                </a:effectLst>
                <a:sym typeface="+mn-ea"/>
              </a:rPr>
              <a:t>UG</a:t>
            </a:r>
            <a:r>
              <a:rPr sz="1400" b="1" u="sng" dirty="0">
                <a:solidFill>
                  <a:srgbClr val="FF0000"/>
                </a:solidFill>
                <a:effectLst>
                  <a:outerShdw blurRad="38100" dist="25400" dir="5400000" algn="ctr" rotWithShape="0">
                    <a:srgbClr val="6E747A">
                      <a:alpha val="43000"/>
                    </a:srgbClr>
                  </a:outerShdw>
                </a:effectLst>
                <a:sym typeface="+mn-ea"/>
              </a:rPr>
              <a:t> nr. 132/2020</a:t>
            </a:r>
            <a:r>
              <a:rPr lang="ro-RO" sz="1400" b="1" u="sng" dirty="0">
                <a:solidFill>
                  <a:srgbClr val="FF0000"/>
                </a:solidFill>
                <a:effectLst>
                  <a:outerShdw blurRad="38100" dist="25400" dir="5400000" algn="ctr" rotWithShape="0">
                    <a:srgbClr val="6E747A">
                      <a:alpha val="43000"/>
                    </a:srgbClr>
                  </a:outerShdw>
                </a:effectLst>
                <a:sym typeface="+mn-ea"/>
              </a:rPr>
              <a:t>, </a:t>
            </a:r>
            <a:r>
              <a:rPr lang="ro-RO" sz="1400" b="1" dirty="0">
                <a:solidFill>
                  <a:srgbClr val="FF0000"/>
                </a:solidFill>
                <a:effectLst>
                  <a:outerShdw blurRad="38100" dist="25400" dir="5400000" algn="ctr" rotWithShape="0">
                    <a:srgbClr val="6E747A">
                      <a:alpha val="43000"/>
                    </a:srgbClr>
                  </a:outerShdw>
                </a:effectLst>
                <a:sym typeface="+mn-ea"/>
              </a:rPr>
              <a:t>cu modificările și completările ulterioare,</a:t>
            </a:r>
            <a:r>
              <a:rPr lang="ro-RO" sz="1400" b="1" dirty="0">
                <a:solidFill>
                  <a:schemeClr val="accent1"/>
                </a:solidFill>
                <a:effectLst>
                  <a:outerShdw blurRad="38100" dist="25400" dir="5400000" algn="ctr" rotWithShape="0">
                    <a:srgbClr val="6E747A">
                      <a:alpha val="43000"/>
                    </a:srgbClr>
                  </a:outerShdw>
                </a:effectLst>
                <a:sym typeface="+mn-ea"/>
              </a:rPr>
              <a:t> aplicabilă începând cu data de 1</a:t>
            </a:r>
            <a:r>
              <a:rPr lang="en-US" altLang="ro-RO" sz="1400" b="1" dirty="0">
                <a:solidFill>
                  <a:schemeClr val="accent1"/>
                </a:solidFill>
                <a:effectLst>
                  <a:outerShdw blurRad="38100" dist="25400" dir="5400000" algn="ctr" rotWithShape="0">
                    <a:srgbClr val="6E747A">
                      <a:alpha val="43000"/>
                    </a:srgbClr>
                  </a:outerShdw>
                </a:effectLst>
                <a:sym typeface="+mn-ea"/>
              </a:rPr>
              <a:t>0</a:t>
            </a:r>
            <a:r>
              <a:rPr lang="ro-RO" sz="1400" b="1" dirty="0">
                <a:solidFill>
                  <a:schemeClr val="accent1"/>
                </a:solidFill>
                <a:effectLst>
                  <a:outerShdw blurRad="38100" dist="25400" dir="5400000" algn="ctr" rotWithShape="0">
                    <a:srgbClr val="6E747A">
                      <a:alpha val="43000"/>
                    </a:srgbClr>
                  </a:outerShdw>
                </a:effectLst>
                <a:sym typeface="+mn-ea"/>
              </a:rPr>
              <a:t>.0</a:t>
            </a:r>
            <a:r>
              <a:rPr lang="en-US" altLang="ro-RO" sz="1400" b="1" dirty="0">
                <a:solidFill>
                  <a:schemeClr val="accent1"/>
                </a:solidFill>
                <a:effectLst>
                  <a:outerShdw blurRad="38100" dist="25400" dir="5400000" algn="ctr" rotWithShape="0">
                    <a:srgbClr val="6E747A">
                      <a:alpha val="43000"/>
                    </a:srgbClr>
                  </a:outerShdw>
                </a:effectLst>
                <a:sym typeface="+mn-ea"/>
              </a:rPr>
              <a:t>8</a:t>
            </a:r>
            <a:r>
              <a:rPr lang="ro-RO" sz="1400" b="1" dirty="0">
                <a:solidFill>
                  <a:schemeClr val="accent1"/>
                </a:solidFill>
                <a:effectLst>
                  <a:outerShdw blurRad="38100" dist="25400" dir="5400000" algn="ctr" rotWithShape="0">
                    <a:srgbClr val="6E747A">
                      <a:alpha val="43000"/>
                    </a:srgbClr>
                  </a:outerShdw>
                </a:effectLst>
                <a:sym typeface="+mn-ea"/>
              </a:rPr>
              <a:t>.2020:</a:t>
            </a:r>
            <a:endParaRPr lang="ro-RO" sz="14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ü"/>
              <a:defRPr/>
            </a:pPr>
            <a:r>
              <a:rPr lang="en-US" altLang="ro-RO" sz="1200" b="1" dirty="0">
                <a:solidFill>
                  <a:srgbClr val="C00000"/>
                </a:solidFill>
                <a:effectLst>
                  <a:outerShdw blurRad="38100" dist="25400" dir="5400000" algn="ctr" rotWithShape="0">
                    <a:srgbClr val="6E747A">
                      <a:alpha val="43000"/>
                    </a:srgbClr>
                  </a:outerShdw>
                </a:effectLst>
                <a:sym typeface="+mn-ea"/>
              </a:rPr>
              <a:t>P</a:t>
            </a:r>
            <a:r>
              <a:rPr lang="ro-RO" sz="1200" b="1" dirty="0">
                <a:solidFill>
                  <a:srgbClr val="C00000"/>
                </a:solidFill>
                <a:effectLst>
                  <a:outerShdw blurRad="38100" dist="25400" dir="5400000" algn="ctr" rotWithShape="0">
                    <a:srgbClr val="6E747A">
                      <a:alpha val="43000"/>
                    </a:srgbClr>
                  </a:outerShdw>
                </a:effectLst>
                <a:sym typeface="+mn-ea"/>
              </a:rPr>
              <a:t>osibilitatea reducerii timpului de muncă a salariaţilor cu cel mult 50% </a:t>
            </a:r>
            <a:r>
              <a:rPr lang="en-US" altLang="ro-RO" sz="1200" b="1" dirty="0">
                <a:solidFill>
                  <a:srgbClr val="C00000"/>
                </a:solidFill>
                <a:effectLst>
                  <a:outerShdw blurRad="38100" dist="25400" dir="5400000" algn="ctr" rotWithShape="0">
                    <a:srgbClr val="6E747A">
                      <a:alpha val="43000"/>
                    </a:srgbClr>
                  </a:outerShdw>
                </a:effectLst>
                <a:sym typeface="+mn-ea"/>
              </a:rPr>
              <a:t>-</a:t>
            </a:r>
            <a:r>
              <a:rPr lang="ro-RO" sz="1200" b="1" dirty="0">
                <a:solidFill>
                  <a:schemeClr val="accent1"/>
                </a:solidFill>
                <a:effectLst>
                  <a:outerShdw blurRad="38100" dist="25400" dir="5400000" algn="ctr" rotWithShape="0">
                    <a:srgbClr val="6E747A">
                      <a:alpha val="43000"/>
                    </a:srgbClr>
                  </a:outerShdw>
                </a:effectLst>
                <a:sym typeface="+mn-ea"/>
              </a:rPr>
              <a:t>în cazul reducerii temporare a activităţii determinate de instituirea stării de urgenţă/alertă/asediu, în condiţiile legii, angajatorii au posibilitatea reducerii timpului de muncă a salariaţilor cu cel mult 50% din durata prevăzută în contractul individual de muncă, cu informarea şi consultarea sindicatului, a reprezentanţilor salariaţilor sau a salariaţilor, după caz, anterior comunicării deciziei salariatului</a:t>
            </a:r>
            <a:r>
              <a:rPr lang="en-US" altLang="ro-RO" sz="1200" b="1" dirty="0">
                <a:solidFill>
                  <a:schemeClr val="accent1"/>
                </a:solidFill>
                <a:effectLst>
                  <a:outerShdw blurRad="38100" dist="25400" dir="5400000" algn="ctr" rotWithShape="0">
                    <a:srgbClr val="6E747A">
                      <a:alpha val="43000"/>
                    </a:srgbClr>
                  </a:outerShdw>
                </a:effectLst>
                <a:sym typeface="+mn-ea"/>
              </a:rPr>
              <a:t>.</a:t>
            </a:r>
            <a:endParaRPr lang="en-US" alt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200" b="1" dirty="0">
                <a:solidFill>
                  <a:schemeClr val="accent1"/>
                </a:solidFill>
                <a:effectLst>
                  <a:outerShdw blurRad="38100" dist="25400" dir="5400000" algn="ctr" rotWithShape="0">
                    <a:srgbClr val="6E747A">
                      <a:alpha val="43000"/>
                    </a:srgbClr>
                  </a:outerShdw>
                </a:effectLst>
                <a:sym typeface="+mn-ea"/>
              </a:rPr>
              <a:t>	</a:t>
            </a:r>
            <a:r>
              <a:rPr lang="en-US" altLang="ro-RO" sz="1200" b="1" dirty="0">
                <a:solidFill>
                  <a:srgbClr val="C00000"/>
                </a:solidFill>
                <a:effectLst>
                  <a:outerShdw blurRad="38100" dist="25400" dir="5400000" algn="ctr" rotWithShape="0">
                    <a:srgbClr val="6E747A">
                      <a:alpha val="43000"/>
                    </a:srgbClr>
                  </a:outerShdw>
                </a:effectLst>
                <a:sym typeface="+mn-ea"/>
              </a:rPr>
              <a:t>Pe durata reducerii timpului de muncă, salariaţii afectaţi beneficiază de o indemnizaţie de 75% din diferenţa dintre salariul de bază brut prevăzut în contractul individual de muncă şi salariul de bază brut aferent orelor de muncă efectiv prestate</a:t>
            </a:r>
            <a:r>
              <a:rPr lang="en-US" altLang="ro-RO" sz="1200" b="1" dirty="0">
                <a:solidFill>
                  <a:schemeClr val="accent1"/>
                </a:solidFill>
                <a:effectLst>
                  <a:outerShdw blurRad="38100" dist="25400" dir="5400000" algn="ctr" rotWithShape="0">
                    <a:srgbClr val="6E747A">
                      <a:alpha val="43000"/>
                    </a:srgbClr>
                  </a:outerShdw>
                </a:effectLst>
                <a:sym typeface="+mn-ea"/>
              </a:rPr>
              <a:t> ca urmare a reducerii timpului de muncă, în completarea drepturilor salariale cuvenite, calculate la timpul efectiv lucrat.</a:t>
            </a:r>
            <a:endParaRPr lang="en-US" alt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en-US" altLang="ro-RO" sz="1200" b="1" dirty="0">
                <a:solidFill>
                  <a:schemeClr val="accent1"/>
                </a:solidFill>
                <a:effectLst>
                  <a:outerShdw blurRad="38100" dist="25400" dir="5400000" algn="ctr" rotWithShape="0">
                    <a:srgbClr val="6E747A">
                      <a:alpha val="43000"/>
                    </a:srgbClr>
                  </a:outerShdw>
                </a:effectLst>
                <a:sym typeface="+mn-ea"/>
              </a:rPr>
              <a:t>	Indemnizaţia este suportată de angajator şi se achită la data plăţii salariului aferent lunii respective, urmând a se deconta din bugetul asigurărilor pentru şomaj după îndeplinirea de către angajator a obligaţiilor declarative şi de plată aferente veniturilor din salarii şi asimilate salariilor din perioada pentru care se face solicitarea în conformitate cu prevederile Codului fiscal.</a:t>
            </a:r>
            <a:endParaRPr lang="ro-RO" altLang="en-US"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lang="ro-RO" sz="1200" b="1" dirty="0">
              <a:solidFill>
                <a:schemeClr val="accent1"/>
              </a:solidFill>
              <a:effectLst>
                <a:outerShdw blurRad="38100" dist="25400" dir="5400000" algn="ctr" rotWithShape="0">
                  <a:srgbClr val="6E747A">
                    <a:alpha val="43000"/>
                  </a:srgbClr>
                </a:outerShdw>
              </a:effectLst>
              <a:sym typeface="+mn-ea"/>
            </a:endParaRPr>
          </a:p>
        </p:txBody>
      </p:sp>
      <p:sp>
        <p:nvSpPr>
          <p:cNvPr id="3" name="Subtitle 2"/>
          <p:cNvSpPr>
            <a:spLocks noGrp="1"/>
          </p:cNvSpPr>
          <p:nvPr/>
        </p:nvSpPr>
        <p:spPr>
          <a:xfrm>
            <a:off x="1527810" y="6157595"/>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type="body" idx="4294967295"/>
          </p:nvPr>
        </p:nvSpPr>
        <p:spPr>
          <a:xfrm>
            <a:off x="1529715" y="328930"/>
            <a:ext cx="9142095" cy="5818505"/>
          </a:xfrm>
        </p:spPr>
        <p:txBody>
          <a:bodyPr/>
          <a:lstStyle/>
          <a:p>
            <a:pPr marL="0" indent="0" algn="l" eaLnBrk="1" latinLnBrk="0" hangingPunct="1">
              <a:spcBef>
                <a:spcPts val="0"/>
              </a:spcBef>
              <a:buFont typeface="Wingdings" panose="05000000000000000000" charset="0"/>
              <a:buNone/>
              <a:defRPr/>
            </a:pPr>
            <a:endParaRPr sz="1600" b="1" u="sng" dirty="0">
              <a:solidFill>
                <a:srgbClr val="FF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u="sng" dirty="0">
                <a:solidFill>
                  <a:srgbClr val="FF0000"/>
                </a:solidFill>
                <a:effectLst>
                  <a:outerShdw blurRad="38100" dist="25400" dir="5400000" algn="ctr" rotWithShape="0">
                    <a:srgbClr val="6E747A">
                      <a:alpha val="43000"/>
                    </a:srgbClr>
                  </a:outerShdw>
                </a:effectLst>
                <a:sym typeface="+mn-ea"/>
              </a:rPr>
              <a:t>O</a:t>
            </a:r>
            <a:r>
              <a:rPr lang="ro-RO" sz="1600" b="1" u="sng" dirty="0">
                <a:solidFill>
                  <a:srgbClr val="FF0000"/>
                </a:solidFill>
                <a:effectLst>
                  <a:outerShdw blurRad="38100" dist="25400" dir="5400000" algn="ctr" rotWithShape="0">
                    <a:srgbClr val="6E747A">
                      <a:alpha val="43000"/>
                    </a:srgbClr>
                  </a:outerShdw>
                </a:effectLst>
                <a:sym typeface="+mn-ea"/>
              </a:rPr>
              <a:t>UG</a:t>
            </a:r>
            <a:r>
              <a:rPr sz="1600" b="1" u="sng" dirty="0">
                <a:solidFill>
                  <a:srgbClr val="FF0000"/>
                </a:solidFill>
                <a:effectLst>
                  <a:outerShdw blurRad="38100" dist="25400" dir="5400000" algn="ctr" rotWithShape="0">
                    <a:srgbClr val="6E747A">
                      <a:alpha val="43000"/>
                    </a:srgbClr>
                  </a:outerShdw>
                </a:effectLst>
                <a:sym typeface="+mn-ea"/>
              </a:rPr>
              <a:t> nr. </a:t>
            </a:r>
            <a:r>
              <a:rPr lang="ro-RO" sz="1600" b="1" u="sng" dirty="0">
                <a:solidFill>
                  <a:srgbClr val="FF0000"/>
                </a:solidFill>
                <a:effectLst>
                  <a:outerShdw blurRad="38100" dist="25400" dir="5400000" algn="ctr" rotWithShape="0">
                    <a:srgbClr val="6E747A">
                      <a:alpha val="43000"/>
                    </a:srgbClr>
                  </a:outerShdw>
                </a:effectLst>
                <a:sym typeface="+mn-ea"/>
              </a:rPr>
              <a:t>48/</a:t>
            </a:r>
            <a:r>
              <a:rPr sz="1600" b="1" u="sng" dirty="0">
                <a:solidFill>
                  <a:srgbClr val="FF0000"/>
                </a:solidFill>
                <a:effectLst>
                  <a:outerShdw blurRad="38100" dist="25400" dir="5400000" algn="ctr" rotWithShape="0">
                    <a:srgbClr val="6E747A">
                      <a:alpha val="43000"/>
                    </a:srgbClr>
                  </a:outerShdw>
                </a:effectLst>
                <a:sym typeface="+mn-ea"/>
              </a:rPr>
              <a:t>2020</a:t>
            </a:r>
            <a:r>
              <a:rPr lang="ro-RO" sz="1600" b="1" u="sng" dirty="0">
                <a:solidFill>
                  <a:srgbClr val="FF0000"/>
                </a:solidFill>
                <a:effectLst>
                  <a:outerShdw blurRad="38100" dist="25400" dir="5400000" algn="ctr" rotWithShape="0">
                    <a:srgbClr val="6E747A">
                      <a:alpha val="43000"/>
                    </a:srgbClr>
                  </a:outerShdw>
                </a:effectLst>
                <a:sym typeface="+mn-ea"/>
              </a:rPr>
              <a:t>, </a:t>
            </a:r>
            <a:r>
              <a:rPr lang="ro-RO" sz="1600" b="1" dirty="0">
                <a:solidFill>
                  <a:srgbClr val="FF0000"/>
                </a:solidFill>
                <a:effectLst>
                  <a:outerShdw blurRad="38100" dist="25400" dir="5400000" algn="ctr" rotWithShape="0">
                    <a:srgbClr val="6E747A">
                      <a:alpha val="43000"/>
                    </a:srgbClr>
                  </a:outerShdw>
                </a:effectLst>
                <a:sym typeface="+mn-ea"/>
              </a:rPr>
              <a:t>cu modificările și completările ulterioare,</a:t>
            </a:r>
            <a:r>
              <a:rPr lang="ro-RO" sz="1600" b="1" dirty="0">
                <a:solidFill>
                  <a:schemeClr val="accent1"/>
                </a:solidFill>
                <a:effectLst>
                  <a:outerShdw blurRad="38100" dist="25400" dir="5400000" algn="ctr" rotWithShape="0">
                    <a:srgbClr val="6E747A">
                      <a:alpha val="43000"/>
                    </a:srgbClr>
                  </a:outerShdw>
                </a:effectLst>
                <a:sym typeface="+mn-ea"/>
              </a:rPr>
              <a:t> aplicabilă începând cu data de 16.04.2020:</a:t>
            </a:r>
            <a:endParaRPr lang="ro-RO" sz="16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ü"/>
              <a:defRPr/>
            </a:pPr>
            <a:r>
              <a:rPr lang="ro-RO" sz="1200" b="1" dirty="0">
                <a:solidFill>
                  <a:srgbClr val="C00000"/>
                </a:solidFill>
                <a:effectLst>
                  <a:outerShdw blurRad="38100" dist="25400" dir="5400000" algn="ctr" rotWithShape="0">
                    <a:srgbClr val="6E747A">
                      <a:alpha val="43000"/>
                    </a:srgbClr>
                  </a:outerShdw>
                </a:effectLst>
                <a:sym typeface="+mn-ea"/>
              </a:rPr>
              <a:t>Rambursare TVA - </a:t>
            </a:r>
            <a:r>
              <a:rPr lang="ro-RO" sz="1200" b="1" dirty="0">
                <a:solidFill>
                  <a:schemeClr val="accent1"/>
                </a:solidFill>
                <a:effectLst>
                  <a:outerShdw blurRad="38100" dist="25400" dir="5400000" algn="ctr" rotWithShape="0">
                    <a:srgbClr val="6E747A">
                      <a:alpha val="43000"/>
                    </a:srgbClr>
                  </a:outerShdw>
                </a:effectLst>
                <a:sym typeface="+mn-ea"/>
              </a:rPr>
              <a:t>prin derogare de la prevederile articolului 169 din Legea nr. 207/2015 privind Codul de procedură fiscală,TVA solicitată la rambursare prin deconturile cu sume negative de TVA cu opțiune de rambursare, depuse în cadrul termenului legal de depunere, se rambursează de organul fiscal central, </a:t>
            </a:r>
            <a:r>
              <a:rPr lang="ro-RO" sz="1200" b="1" dirty="0">
                <a:solidFill>
                  <a:srgbClr val="C00000"/>
                </a:solidFill>
                <a:effectLst>
                  <a:outerShdw blurRad="38100" dist="25400" dir="5400000" algn="ctr" rotWithShape="0">
                    <a:srgbClr val="6E747A">
                      <a:alpha val="43000"/>
                    </a:srgbClr>
                  </a:outerShdw>
                </a:effectLst>
                <a:sym typeface="+mn-ea"/>
              </a:rPr>
              <a:t>cu efectuarea, ulterior, a inspecției fiscale</a:t>
            </a:r>
            <a:r>
              <a:rPr lang="ro-RO" sz="1200" b="1" dirty="0">
                <a:solidFill>
                  <a:schemeClr val="accent1"/>
                </a:solidFill>
                <a:effectLst>
                  <a:outerShdw blurRad="38100" dist="25400" dir="5400000" algn="ctr" rotWithShape="0">
                    <a:srgbClr val="6E747A">
                      <a:alpha val="43000"/>
                    </a:srgbClr>
                  </a:outerShdw>
                </a:effectLst>
                <a:sym typeface="+mn-ea"/>
              </a:rPr>
              <a:t>. Aceste prevederi nu se aplică în câteva situații menționate expres. </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a:t>
            </a:r>
            <a:r>
              <a:rPr lang="ro-RO" sz="1200" b="1" dirty="0">
                <a:solidFill>
                  <a:srgbClr val="C00000"/>
                </a:solidFill>
                <a:effectLst>
                  <a:outerShdw blurRad="38100" dist="25400" dir="5400000" algn="ctr" rotWithShape="0">
                    <a:srgbClr val="6E747A">
                      <a:alpha val="43000"/>
                    </a:srgbClr>
                  </a:outerShdw>
                </a:effectLst>
                <a:sym typeface="+mn-ea"/>
              </a:rPr>
              <a:t>Termenul până la care se aplică rambursarea TVA cu control ulterior este 31 ianuarie 2022</a:t>
            </a:r>
            <a:r>
              <a:rPr lang="ro-RO" sz="1200" b="1" dirty="0">
                <a:solidFill>
                  <a:schemeClr val="accent1"/>
                </a:solidFill>
                <a:effectLst>
                  <a:outerShdw blurRad="38100" dist="25400" dir="5400000" algn="ctr" rotWithShape="0">
                    <a:srgbClr val="6E747A">
                      <a:alpha val="43000"/>
                    </a:srgbClr>
                  </a:outerShdw>
                </a:effectLst>
                <a:sym typeface="+mn-ea"/>
              </a:rPr>
              <a:t>, astfel cum a fost prorogat prin acte normative succesive, ultimul fiind OUG nr.19/2021 </a:t>
            </a:r>
            <a:endParaRPr lang="ro-RO" sz="12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ü"/>
              <a:defRPr/>
            </a:pPr>
            <a:r>
              <a:rPr lang="ro-RO" sz="1200" b="1" dirty="0">
                <a:solidFill>
                  <a:srgbClr val="C00000"/>
                </a:solidFill>
                <a:effectLst>
                  <a:outerShdw blurRad="38100" dist="25400" dir="5400000" algn="ctr" rotWithShape="0">
                    <a:srgbClr val="6E747A">
                      <a:alpha val="43000"/>
                    </a:srgbClr>
                  </a:outerShdw>
                </a:effectLst>
                <a:sym typeface="+mn-ea"/>
              </a:rPr>
              <a:t>Întârzieri la plata ratelor de eșalonare</a:t>
            </a:r>
            <a:r>
              <a:rPr lang="ro-RO" sz="1200" b="1" dirty="0">
                <a:solidFill>
                  <a:schemeClr val="accent1"/>
                </a:solidFill>
                <a:effectLst>
                  <a:outerShdw blurRad="38100" dist="25400" dir="5400000" algn="ctr" rotWithShape="0">
                    <a:srgbClr val="6E747A">
                      <a:alpha val="43000"/>
                    </a:srgbClr>
                  </a:outerShdw>
                </a:effectLst>
                <a:sym typeface="+mn-ea"/>
              </a:rPr>
              <a:t> -pentru plata cu întârziere a ratelor din graficele de eşalonare neachitate până la împlinirea termenului prevăzut de ordonanță nu se calculează şi nu se datorează dobânzi şi penalităţi conform Codului de procedură fiscală. Prin derogare de la prevederile Codului de procedură fiscală, condiţiile de menţinere a valabilităţii eşalonărilor la plată acordate potrivit legii se suspendă până la împlinirea termenului prevăzut de ordonanță. </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chemeClr val="accent1"/>
                </a:solidFill>
                <a:effectLst>
                  <a:outerShdw blurRad="38100" dist="25400" dir="5400000" algn="ctr" rotWithShape="0">
                    <a:srgbClr val="6E747A">
                      <a:alpha val="43000"/>
                    </a:srgbClr>
                  </a:outerShdw>
                </a:effectLst>
                <a:sym typeface="+mn-ea"/>
              </a:rPr>
              <a:t>	 </a:t>
            </a:r>
            <a:r>
              <a:rPr lang="ro-RO" sz="1200" b="1" dirty="0">
                <a:solidFill>
                  <a:srgbClr val="C00000"/>
                </a:solidFill>
                <a:effectLst>
                  <a:outerShdw blurRad="38100" dist="25400" dir="5400000" algn="ctr" rotWithShape="0">
                    <a:srgbClr val="6E747A">
                      <a:alpha val="43000"/>
                    </a:srgbClr>
                  </a:outerShdw>
                </a:effectLst>
                <a:sym typeface="+mn-ea"/>
              </a:rPr>
              <a:t>Acest</a:t>
            </a:r>
            <a:r>
              <a:rPr lang="ro-RO" sz="1200" b="1" dirty="0">
                <a:solidFill>
                  <a:schemeClr val="accent1"/>
                </a:solidFill>
                <a:effectLst>
                  <a:outerShdw blurRad="38100" dist="25400" dir="5400000" algn="ctr" rotWithShape="0">
                    <a:srgbClr val="6E747A">
                      <a:alpha val="43000"/>
                    </a:srgbClr>
                  </a:outerShdw>
                </a:effectLst>
                <a:sym typeface="+mn-ea"/>
              </a:rPr>
              <a:t> </a:t>
            </a:r>
            <a:r>
              <a:rPr lang="ro-RO" sz="1200" b="1" dirty="0">
                <a:solidFill>
                  <a:srgbClr val="C00000"/>
                </a:solidFill>
                <a:effectLst>
                  <a:outerShdw blurRad="38100" dist="25400" dir="5400000" algn="ctr" rotWithShape="0">
                    <a:srgbClr val="6E747A">
                      <a:alpha val="43000"/>
                    </a:srgbClr>
                  </a:outerShdw>
                </a:effectLst>
                <a:sym typeface="+mn-ea"/>
              </a:rPr>
              <a:t>termen este 25 decembrie 2020, </a:t>
            </a:r>
            <a:r>
              <a:rPr lang="ro-RO" sz="1200" b="1" dirty="0">
                <a:solidFill>
                  <a:schemeClr val="accent1"/>
                </a:solidFill>
                <a:effectLst>
                  <a:outerShdw blurRad="38100" dist="25400" dir="5400000" algn="ctr" rotWithShape="0">
                    <a:srgbClr val="6E747A">
                      <a:alpha val="43000"/>
                    </a:srgbClr>
                  </a:outerShdw>
                </a:effectLst>
                <a:sym typeface="+mn-ea"/>
              </a:rPr>
              <a:t>astfel cum a fost prorogat prin acte normative succesive, ultimul fiind OUG nr.99/2020. </a:t>
            </a:r>
            <a:endParaRPr lang="ro-RO" sz="1200" b="1" dirty="0">
              <a:solidFill>
                <a:schemeClr val="accent1"/>
              </a:solidFill>
              <a:effectLst>
                <a:outerShdw blurRad="38100" dist="25400" dir="5400000" algn="ctr" rotWithShape="0">
                  <a:srgbClr val="6E747A">
                    <a:alpha val="43000"/>
                  </a:srgbClr>
                </a:outerShdw>
              </a:effectLst>
              <a:sym typeface="+mn-ea"/>
            </a:endParaRPr>
          </a:p>
          <a:p>
            <a:pPr algn="l" eaLnBrk="1" latinLnBrk="0" hangingPunct="1">
              <a:spcBef>
                <a:spcPts val="0"/>
              </a:spcBef>
              <a:buFont typeface="Wingdings" panose="05000000000000000000" charset="0"/>
              <a:buChar char="ü"/>
              <a:defRPr/>
            </a:pPr>
            <a:r>
              <a:rPr lang="ro-RO" sz="1200" b="1" dirty="0">
                <a:solidFill>
                  <a:srgbClr val="C00000"/>
                </a:solidFill>
                <a:effectLst>
                  <a:outerShdw blurRad="38100" dist="25400" dir="5400000" algn="ctr" rotWithShape="0">
                    <a:srgbClr val="6E747A">
                      <a:alpha val="43000"/>
                    </a:srgbClr>
                  </a:outerShdw>
                </a:effectLst>
                <a:sym typeface="+mn-ea"/>
              </a:rPr>
              <a:t>Suspendarea executării silite</a:t>
            </a:r>
            <a:r>
              <a:rPr lang="ro-RO" sz="1200" b="1" dirty="0">
                <a:solidFill>
                  <a:schemeClr val="accent1"/>
                </a:solidFill>
                <a:effectLst>
                  <a:outerShdw blurRad="38100" dist="25400" dir="5400000" algn="ctr" rotWithShape="0">
                    <a:srgbClr val="6E747A">
                      <a:alpha val="43000"/>
                    </a:srgbClr>
                  </a:outerShdw>
                </a:effectLst>
                <a:sym typeface="+mn-ea"/>
              </a:rPr>
              <a:t> -se suspendă sau nu începe executarea silită, prin somaţie şi prin valorificarea bunurilor la licitaţie, a creanţelor bugetare, cu excepţia executărilor silite care se aplică pentru recuperarea creanţelor bugetare stabilite prin hotărâri judecătoreşti definitive pronunţate în materie penală, provenite din săvârşirea de infracţiuni, precum şi a ajutoarelor de stat a căror recuperare a fost dispusă printr-o decizie a Comisiei Europene/furnizorului ajutorului de stat sau a unei instanţe naţionale. </a:t>
            </a:r>
            <a:endParaRPr lang="ro-RO" sz="12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200" b="1" dirty="0">
                <a:solidFill>
                  <a:srgbClr val="C00000"/>
                </a:solidFill>
                <a:effectLst>
                  <a:outerShdw blurRad="38100" dist="25400" dir="5400000" algn="ctr" rotWithShape="0">
                    <a:srgbClr val="6E747A">
                      <a:alpha val="43000"/>
                    </a:srgbClr>
                  </a:outerShdw>
                </a:effectLst>
                <a:sym typeface="+mn-ea"/>
              </a:rPr>
              <a:t>	Termenele de prescripţie </a:t>
            </a:r>
            <a:r>
              <a:rPr lang="ro-RO" sz="1200" b="1" dirty="0">
                <a:solidFill>
                  <a:schemeClr val="accent1"/>
                </a:solidFill>
                <a:effectLst>
                  <a:outerShdw blurRad="38100" dist="25400" dir="5400000" algn="ctr" rotWithShape="0">
                    <a:srgbClr val="6E747A">
                      <a:alpha val="43000"/>
                    </a:srgbClr>
                  </a:outerShdw>
                </a:effectLst>
                <a:sym typeface="+mn-ea"/>
              </a:rPr>
              <a:t>a dreptului organului fiscal de a stabili creanţe fiscale şi de a cere executarea silită, precum şi cel al contribuabilului/plătitorului de a cere restituirea creanţelor fiscale, prevăzute de Codul de procedură fiscală, </a:t>
            </a:r>
            <a:r>
              <a:rPr lang="ro-RO" sz="1200" b="1" dirty="0">
                <a:solidFill>
                  <a:srgbClr val="C00000"/>
                </a:solidFill>
                <a:effectLst>
                  <a:outerShdw blurRad="38100" dist="25400" dir="5400000" algn="ctr" rotWithShape="0">
                    <a:srgbClr val="6E747A">
                      <a:alpha val="43000"/>
                    </a:srgbClr>
                  </a:outerShdw>
                </a:effectLst>
                <a:sym typeface="+mn-ea"/>
              </a:rPr>
              <a:t>se suspendă sau nu încep să curgă până la împlinirea termenului prevăzut la art. XIII alin. (1), respectiv până la data de 25 decembrie 2020, </a:t>
            </a:r>
            <a:r>
              <a:rPr lang="ro-RO" sz="1200" b="1" dirty="0">
                <a:solidFill>
                  <a:schemeClr val="accent1"/>
                </a:solidFill>
                <a:effectLst>
                  <a:outerShdw blurRad="38100" dist="25400" dir="5400000" algn="ctr" rotWithShape="0">
                    <a:srgbClr val="6E747A">
                      <a:alpha val="43000"/>
                    </a:srgbClr>
                  </a:outerShdw>
                </a:effectLst>
                <a:sym typeface="+mn-ea"/>
              </a:rPr>
              <a:t>astfel cum a fost prorogat prin acte normative succesive, ultimul fiind OUG nr.99/2020.</a:t>
            </a:r>
            <a:endParaRPr lang="ro-RO" sz="1200" b="1" dirty="0">
              <a:solidFill>
                <a:srgbClr val="C00000"/>
              </a:solidFill>
              <a:effectLst>
                <a:outerShdw blurRad="38100" dist="25400" dir="5400000" algn="ctr" rotWithShape="0">
                  <a:srgbClr val="6E747A">
                    <a:alpha val="43000"/>
                  </a:srgbClr>
                </a:outerShdw>
              </a:effectLst>
              <a:sym typeface="+mn-ea"/>
            </a:endParaRPr>
          </a:p>
        </p:txBody>
      </p:sp>
      <p:sp>
        <p:nvSpPr>
          <p:cNvPr id="3" name="Subtitle 2"/>
          <p:cNvSpPr>
            <a:spLocks noGrp="1"/>
          </p:cNvSpPr>
          <p:nvPr/>
        </p:nvSpPr>
        <p:spPr>
          <a:xfrm>
            <a:off x="1527810" y="6157595"/>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701675" y="165735"/>
            <a:ext cx="10529570" cy="5933440"/>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eaLnBrk="1" latinLnBrk="0" hangingPunct="1">
              <a:spcBef>
                <a:spcPts val="0"/>
              </a:spcBef>
              <a:buFont typeface="Wingdings" panose="05000000000000000000" charset="0"/>
              <a:buNone/>
              <a:defRPr/>
            </a:pPr>
            <a:r>
              <a:rPr sz="1800" b="1" dirty="0">
                <a:solidFill>
                  <a:srgbClr val="C00000"/>
                </a:solidFill>
                <a:effectLst>
                  <a:outerShdw blurRad="38100" dist="25400" dir="5400000" algn="ctr" rotWithShape="0">
                    <a:srgbClr val="6E747A">
                      <a:alpha val="43000"/>
                    </a:srgbClr>
                  </a:outerShdw>
                </a:effectLst>
                <a:sym typeface="+mn-ea"/>
              </a:rPr>
              <a:t>Acțiuni propuse de A.J.F.P.Satu Mare pentru anul 2022</a:t>
            </a:r>
            <a:endParaRPr sz="18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Obiectivele strategice pentru anul 2022 vizează îmbunătățirea colectării pe întregul flux al activității de administrare fiscală.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sz="1400" b="1" dirty="0">
                <a:solidFill>
                  <a:schemeClr val="accent1"/>
                </a:solidFill>
                <a:effectLst>
                  <a:outerShdw blurRad="38100" dist="25400" dir="5400000" algn="ctr" rotWithShape="0">
                    <a:srgbClr val="6E747A">
                      <a:alpha val="43000"/>
                    </a:srgbClr>
                  </a:outerShdw>
                </a:effectLst>
                <a:sym typeface="+mn-ea"/>
              </a:rPr>
              <a:t>Pe termen mediu, A.N.A.F.  vă continua sa acorde prioritate acțiunilor de prevenire si combatere a neconformării contribuabililor la obligațiile fiscale - declarative si de plată, lupta cu evaziunea fiscală fiind obiectivul strategic prioritar si in următorii ani. </a:t>
            </a:r>
            <a:r>
              <a:rPr lang="ro-RO" sz="1400" b="1" dirty="0">
                <a:solidFill>
                  <a:srgbClr val="7030A0"/>
                </a:solidFill>
                <a:effectLst>
                  <a:outerShdw blurRad="38100" dist="25400" dir="5400000" algn="ctr" rotWithShape="0">
                    <a:srgbClr val="6E747A">
                      <a:alpha val="43000"/>
                    </a:srgbClr>
                  </a:outerShdw>
                </a:effectLst>
                <a:sym typeface="+mn-ea"/>
              </a:rPr>
              <a:t>Principalele direcții de acțiune propuse sunt:</a:t>
            </a:r>
            <a:endParaRPr lang="ro-RO" sz="14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1.Monitorizarea cu prioritate a domeniilor cu risc fiscal ridicat.</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2. Îmbunătățirea calității actului de control va fi asigurată prin perfecționarea profesionala a personalului angajat în activitatea de control si perfecționarea - actualizarea bazei de date cu cazuri identificate ca urmare a verificării contribuabililor.</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3. Vor fi luate măsuri pentru a fi asigurată o reacție mai promptă la probabilitatea apariției evaziunii în perioada de colectare a creanțelor fiscale, respectiv analizarea permanentă a indicatorilor de solvabilitate a contribuabililor în vederea preîntimpinării apariției situației de acumulare de datorii mari comparativ cu situația patrimonială și în acest sens evitarea apariției imposibilității executării silite.</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4. Intensificarea dispunerii măsurilor asiguratorii de către organele fiscale competente care sunt implicate în colectarea creanțelor fiscale, existând pericolul ca debitorii să se sustragă, să își ascundă ori să își risipească patrimoniul, periclitând sau îngreunând în mod considerabil colectarea.</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5. Va fi perfecționata analiza de risc si va fi dezvoltata selecția pentru control fiscal pe baza fișelor de risc fiscal automatizate, contribuabilii selectati conform analizei de risc vor fi introduși automat in planul lunar si anual de inspecție fiscală.</a:t>
            </a:r>
            <a:endParaRPr sz="1200" b="1" dirty="0">
              <a:ln w="6600">
                <a:solidFill>
                  <a:schemeClr val="accent2"/>
                </a:solidFill>
                <a:prstDash val="solid"/>
              </a:ln>
              <a:solidFill>
                <a:srgbClr val="FFFFFF"/>
              </a:solidFill>
              <a:effectLst>
                <a:outerShdw dist="38100" dir="2700000" algn="tl" rotWithShape="0">
                  <a:schemeClr val="accent2"/>
                </a:outerShdw>
              </a:effectLst>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578485" y="232410"/>
            <a:ext cx="10768965" cy="5866765"/>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6. </a:t>
            </a:r>
            <a:r>
              <a:rPr sz="1400" b="1" dirty="0">
                <a:solidFill>
                  <a:srgbClr val="C00000"/>
                </a:solidFill>
                <a:effectLst>
                  <a:outerShdw blurRad="38100" dist="25400" dir="5400000" algn="ctr" rotWithShape="0">
                    <a:srgbClr val="6E747A">
                      <a:alpha val="43000"/>
                    </a:srgbClr>
                  </a:outerShdw>
                </a:effectLst>
                <a:sym typeface="+mn-ea"/>
              </a:rPr>
              <a:t>Combaterea fraudei intracomunitare </a:t>
            </a:r>
            <a:r>
              <a:rPr sz="1400" b="1" dirty="0">
                <a:solidFill>
                  <a:schemeClr val="accent1"/>
                </a:solidFill>
                <a:effectLst>
                  <a:outerShdw blurRad="38100" dist="25400" dir="5400000" algn="ctr" rotWithShape="0">
                    <a:srgbClr val="6E747A">
                      <a:alpha val="43000"/>
                    </a:srgbClr>
                  </a:outerShdw>
                </a:effectLst>
                <a:sym typeface="+mn-ea"/>
              </a:rPr>
              <a:t>prin intensificarea acțiunilor de verificare a prețurilor de transfer prin efectuarea analizei de risc fiscal cu scopul identificării contribuabililor afiliați care produc pierderi structurale, în vederea cuprinderii acestora cu prioritate în programul de control.</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7. </a:t>
            </a:r>
            <a:r>
              <a:rPr sz="1400" b="1" dirty="0">
                <a:solidFill>
                  <a:srgbClr val="C00000"/>
                </a:solidFill>
                <a:effectLst>
                  <a:outerShdw blurRad="38100" dist="25400" dir="5400000" algn="ctr" rotWithShape="0">
                    <a:srgbClr val="6E747A">
                      <a:alpha val="43000"/>
                    </a:srgbClr>
                  </a:outerShdw>
                </a:effectLst>
                <a:sym typeface="+mn-ea"/>
              </a:rPr>
              <a:t>Dezvoltarea  activității de informații fiscale,</a:t>
            </a:r>
            <a:r>
              <a:rPr sz="1400" b="1" dirty="0">
                <a:solidFill>
                  <a:schemeClr val="accent1"/>
                </a:solidFill>
                <a:effectLst>
                  <a:outerShdw blurRad="38100" dist="25400" dir="5400000" algn="ctr" rotWithShape="0">
                    <a:srgbClr val="6E747A">
                      <a:alpha val="43000"/>
                    </a:srgbClr>
                  </a:outerShdw>
                </a:effectLst>
                <a:sym typeface="+mn-ea"/>
              </a:rPr>
              <a:t> în acest scop vor fi extinse sursele de informații, concomitent cu îmbunătățirea calității acestora, urmărindu-se schimbul de informații atât pe plan natțonal, cât și cu statele membre ale Uniunii Europene.</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8. </a:t>
            </a:r>
            <a:r>
              <a:rPr sz="1400" b="1" dirty="0">
                <a:solidFill>
                  <a:srgbClr val="C00000"/>
                </a:solidFill>
                <a:effectLst>
                  <a:outerShdw blurRad="38100" dist="25400" dir="5400000" algn="ctr" rotWithShape="0">
                    <a:srgbClr val="6E747A">
                      <a:alpha val="43000"/>
                    </a:srgbClr>
                  </a:outerShdw>
                </a:effectLst>
                <a:sym typeface="+mn-ea"/>
              </a:rPr>
              <a:t>Imbunătățirea asistenței furnizate contribuabililor</a:t>
            </a:r>
            <a:r>
              <a:rPr sz="1400" b="1" dirty="0">
                <a:solidFill>
                  <a:schemeClr val="accent1"/>
                </a:solidFill>
                <a:effectLst>
                  <a:outerShdw blurRad="38100" dist="25400" dir="5400000" algn="ctr" rotWithShape="0">
                    <a:srgbClr val="6E747A">
                      <a:alpha val="43000"/>
                    </a:srgbClr>
                  </a:outerShdw>
                </a:effectLst>
                <a:sym typeface="+mn-ea"/>
              </a:rPr>
              <a:t>, creșterea transparenței, o mai bună informare a contribuabililor inclusiv in ceea ce priveste facilitatile oferite pentru creșterea continuă a folosirii accesului electronic de către cetățeni, stimularea depunerii on-line a declarațiilor și a plăților electronice.</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9. </a:t>
            </a:r>
            <a:r>
              <a:rPr sz="1400" b="1" dirty="0">
                <a:solidFill>
                  <a:srgbClr val="C00000"/>
                </a:solidFill>
                <a:effectLst>
                  <a:outerShdw blurRad="38100" dist="25400" dir="5400000" algn="ctr" rotWithShape="0">
                    <a:srgbClr val="6E747A">
                      <a:alpha val="43000"/>
                    </a:srgbClr>
                  </a:outerShdw>
                </a:effectLst>
                <a:sym typeface="+mn-ea"/>
              </a:rPr>
              <a:t>Creșterea eficienței si dinamicii colectării</a:t>
            </a:r>
            <a:r>
              <a:rPr sz="1400" b="1" dirty="0">
                <a:solidFill>
                  <a:schemeClr val="accent1"/>
                </a:solidFill>
                <a:effectLst>
                  <a:outerShdw blurRad="38100" dist="25400" dir="5400000" algn="ctr" rotWithShape="0">
                    <a:srgbClr val="6E747A">
                      <a:alpha val="43000"/>
                    </a:srgbClr>
                  </a:outerShdw>
                </a:effectLst>
                <a:sym typeface="+mn-ea"/>
              </a:rPr>
              <a:t>, concomitent cu reducerea costului unui leu colectat prin promovarea unor măsuri de lărgire a bazei de impozitare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10. </a:t>
            </a:r>
            <a:r>
              <a:rPr sz="1400" b="1" dirty="0">
                <a:solidFill>
                  <a:srgbClr val="C00000"/>
                </a:solidFill>
                <a:effectLst>
                  <a:outerShdw blurRad="38100" dist="25400" dir="5400000" algn="ctr" rotWithShape="0">
                    <a:srgbClr val="6E747A">
                      <a:alpha val="43000"/>
                    </a:srgbClr>
                  </a:outerShdw>
                </a:effectLst>
                <a:sym typeface="+mn-ea"/>
              </a:rPr>
              <a:t>Aplicarea regulilor privind măsurile de angajare a răspunderii solidare</a:t>
            </a:r>
            <a:r>
              <a:rPr sz="1400" b="1" dirty="0">
                <a:solidFill>
                  <a:schemeClr val="accent1"/>
                </a:solidFill>
                <a:effectLst>
                  <a:outerShdw blurRad="38100" dist="25400" dir="5400000" algn="ctr" rotWithShape="0">
                    <a:srgbClr val="6E747A">
                      <a:alpha val="43000"/>
                    </a:srgbClr>
                  </a:outerShdw>
                </a:effectLst>
                <a:sym typeface="+mn-ea"/>
              </a:rPr>
              <a:t> si procedura de valorificare a bunurilor si de declarare a insolvabilitații în cadrul executării silite.</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11. </a:t>
            </a:r>
            <a:r>
              <a:rPr sz="1400" b="1" dirty="0">
                <a:solidFill>
                  <a:srgbClr val="C00000"/>
                </a:solidFill>
                <a:effectLst>
                  <a:outerShdw blurRad="38100" dist="25400" dir="5400000" algn="ctr" rotWithShape="0">
                    <a:srgbClr val="6E747A">
                      <a:alpha val="43000"/>
                    </a:srgbClr>
                  </a:outerShdw>
                </a:effectLst>
                <a:sym typeface="+mn-ea"/>
              </a:rPr>
              <a:t>Implementarea unui management al arieratelor care va avea în vedere acordarea unor facilități la plată</a:t>
            </a:r>
            <a:r>
              <a:rPr sz="1400" b="1" dirty="0">
                <a:solidFill>
                  <a:schemeClr val="accent1"/>
                </a:solidFill>
                <a:effectLst>
                  <a:outerShdw blurRad="38100" dist="25400" dir="5400000" algn="ctr" rotWithShape="0">
                    <a:srgbClr val="6E747A">
                      <a:alpha val="43000"/>
                    </a:srgbClr>
                  </a:outerShdw>
                </a:effectLst>
                <a:sym typeface="+mn-ea"/>
              </a:rPr>
              <a:t> acestora prin aplicarea masurii de eșalonare la plata și de anulare a unor cote de majorari si penalități pentru plata obligațiilor principale.</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12. </a:t>
            </a:r>
            <a:r>
              <a:rPr sz="1400" b="1" dirty="0">
                <a:solidFill>
                  <a:srgbClr val="C00000"/>
                </a:solidFill>
                <a:effectLst>
                  <a:outerShdw blurRad="38100" dist="25400" dir="5400000" algn="ctr" rotWithShape="0">
                    <a:srgbClr val="6E747A">
                      <a:alpha val="43000"/>
                    </a:srgbClr>
                  </a:outerShdw>
                </a:effectLst>
                <a:sym typeface="+mn-ea"/>
              </a:rPr>
              <a:t>Eficientizarea activității de colectare realizată pe baza unui amplu program de unificare a sistemelor de administrare a creanțelor persoanelor juridice (SIACF) cu cel al persoanelor fizice (GOTICA) .</a:t>
            </a:r>
            <a:endParaRPr sz="14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13. </a:t>
            </a:r>
            <a:r>
              <a:rPr sz="1400" b="1" dirty="0">
                <a:solidFill>
                  <a:srgbClr val="C00000"/>
                </a:solidFill>
                <a:effectLst>
                  <a:outerShdw blurRad="38100" dist="25400" dir="5400000" algn="ctr" rotWithShape="0">
                    <a:srgbClr val="6E747A">
                      <a:alpha val="43000"/>
                    </a:srgbClr>
                  </a:outerShdw>
                </a:effectLst>
                <a:sym typeface="+mn-ea"/>
              </a:rPr>
              <a:t>Creșterea profesionalismului personalului prin programe de  formare profesională,</a:t>
            </a:r>
            <a:r>
              <a:rPr sz="1400" b="1" dirty="0">
                <a:solidFill>
                  <a:schemeClr val="accent1"/>
                </a:solidFill>
                <a:effectLst>
                  <a:outerShdw blurRad="38100" dist="25400" dir="5400000" algn="ctr" rotWithShape="0">
                    <a:srgbClr val="6E747A">
                      <a:alpha val="43000"/>
                    </a:srgbClr>
                  </a:outerShdw>
                </a:effectLst>
                <a:sym typeface="+mn-ea"/>
              </a:rPr>
              <a:t> pentru a răspunde nevoilor reale, atât pentru aparatul propriu cât și pentru unitatile subordonate.</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a:t>
            </a:r>
            <a:r>
              <a:rPr lang="ro-RO" sz="1400" b="1" dirty="0">
                <a:solidFill>
                  <a:schemeClr val="accent1"/>
                </a:solidFill>
                <a:effectLst>
                  <a:outerShdw blurRad="38100" dist="25400" dir="5400000" algn="ctr" rotWithShape="0">
                    <a:srgbClr val="6E747A">
                      <a:alpha val="43000"/>
                    </a:srgbClr>
                  </a:outerShdw>
                </a:effectLst>
                <a:sym typeface="+mn-ea"/>
              </a:rPr>
              <a:t>				        </a:t>
            </a:r>
            <a:r>
              <a:rPr lang="ro-RO" sz="4800" b="1" dirty="0">
                <a:solidFill>
                  <a:schemeClr val="accent1"/>
                </a:solidFill>
                <a:effectLst>
                  <a:outerShdw blurRad="38100" dist="25400" dir="5400000" algn="ctr" rotWithShape="0">
                    <a:srgbClr val="6E747A">
                      <a:alpha val="43000"/>
                    </a:srgbClr>
                  </a:outerShdw>
                </a:effectLst>
                <a:sym typeface="+mn-ea"/>
              </a:rPr>
              <a:t>***</a:t>
            </a:r>
            <a:endParaRPr lang="ro-RO" sz="4800" b="1" dirty="0">
              <a:ln w="6600">
                <a:solidFill>
                  <a:schemeClr val="accent2"/>
                </a:solidFill>
                <a:prstDash val="solid"/>
              </a:ln>
              <a:solidFill>
                <a:schemeClr val="accent1"/>
              </a:solidFill>
              <a:effectLst>
                <a:outerShdw blurRad="38100" dist="25400" dir="5400000" algn="ctr" rotWithShape="0">
                  <a:srgbClr val="6E747A">
                    <a:alpha val="43000"/>
                  </a:srgbClr>
                </a:outerShdw>
              </a:effectLst>
              <a:sym typeface="+mn-ea"/>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578485" y="232410"/>
            <a:ext cx="10768965" cy="5866765"/>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eaLnBrk="1" latinLnBrk="0" hangingPunct="1">
              <a:spcBef>
                <a:spcPts val="0"/>
              </a:spcBef>
              <a:buFont typeface="Wingdings" panose="05000000000000000000" charset="0"/>
              <a:buNone/>
              <a:defRPr/>
            </a:pPr>
            <a:endParaRPr lang="ro-RO" sz="4800" b="1" dirty="0">
              <a:ln w="6600">
                <a:solidFill>
                  <a:schemeClr val="accent2"/>
                </a:solidFill>
                <a:prstDash val="solid"/>
              </a:ln>
              <a:solidFill>
                <a:schemeClr val="accent1"/>
              </a:solidFill>
              <a:effectLst>
                <a:outerShdw blurRad="38100" dist="25400" dir="5400000" algn="ctr" rotWithShape="0">
                  <a:srgbClr val="6E747A">
                    <a:alpha val="43000"/>
                  </a:srgbClr>
                </a:outerShdw>
              </a:effectLst>
              <a:sym typeface="+mn-ea"/>
            </a:endParaRPr>
          </a:p>
        </p:txBody>
      </p:sp>
      <p:sp>
        <p:nvSpPr>
          <p:cNvPr id="4" name="Text Box 3"/>
          <p:cNvSpPr txBox="1"/>
          <p:nvPr/>
        </p:nvSpPr>
        <p:spPr>
          <a:xfrm>
            <a:off x="767715" y="373380"/>
            <a:ext cx="10579100" cy="2306955"/>
          </a:xfrm>
          <a:prstGeom prst="rect">
            <a:avLst/>
          </a:prstGeom>
          <a:noFill/>
        </p:spPr>
        <p:txBody>
          <a:bodyPr wrap="square" rtlCol="0" anchor="t">
            <a:spAutoFit/>
          </a:bodyPr>
          <a:p>
            <a:pPr algn="ctr"/>
            <a:r>
              <a:rPr lang="en-US" sz="7200" b="1" smtClean="0">
                <a:solidFill>
                  <a:schemeClr val="accent1"/>
                </a:solidFill>
                <a:effectLst>
                  <a:outerShdw blurRad="38100" dist="25400" dir="5400000" algn="ctr" rotWithShape="0">
                    <a:srgbClr val="6E747A">
                      <a:alpha val="43000"/>
                    </a:srgbClr>
                  </a:outerShdw>
                </a:effectLst>
                <a:sym typeface="+mn-ea"/>
              </a:rPr>
              <a:t>Vă mulţumim pentru atenţie  !</a:t>
            </a:r>
            <a:endParaRPr lang="en-US" sz="7200" b="1"/>
          </a:p>
        </p:txBody>
      </p:sp>
      <p:pic>
        <p:nvPicPr>
          <p:cNvPr id="40963" name="Picture 5" descr="f300"/>
          <p:cNvPicPr>
            <a:picLocks noChangeAspect="1"/>
          </p:cNvPicPr>
          <p:nvPr/>
        </p:nvPicPr>
        <p:blipFill>
          <a:blip r:embed="rId3"/>
          <a:srcRect/>
          <a:stretch>
            <a:fillRect/>
          </a:stretch>
        </p:blipFill>
        <p:spPr bwMode="auto">
          <a:xfrm>
            <a:off x="3787140" y="2611120"/>
            <a:ext cx="4352290" cy="308165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1527810" y="495935"/>
            <a:ext cx="9142095" cy="5603240"/>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REALIZAREA INDICATORILOR DE PERFORMANȚĂ  PE ANUL 2021</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ctr"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1) Principalele venituri bugetare realizate pe total şi pe bugete în anul 2021   comparativ cu realizarile anului 2020</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 mil.lei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200" b="1" dirty="0">
              <a:ln w="6600">
                <a:solidFill>
                  <a:schemeClr val="accent2"/>
                </a:solidFill>
                <a:prstDash val="solid"/>
              </a:ln>
              <a:solidFill>
                <a:srgbClr val="FFFFFF"/>
              </a:solidFill>
              <a:effectLst>
                <a:outerShdw dist="38100" dir="2700000" algn="tl" rotWithShape="0">
                  <a:schemeClr val="accent2"/>
                </a:outerShdw>
              </a:effectLst>
            </a:endParaRPr>
          </a:p>
        </p:txBody>
      </p:sp>
      <p:pic>
        <p:nvPicPr>
          <p:cNvPr id="8" name="Picture 7" descr="Material Prefectura"/>
          <p:cNvPicPr>
            <a:picLocks noChangeAspect="1"/>
          </p:cNvPicPr>
          <p:nvPr/>
        </p:nvPicPr>
        <p:blipFill>
          <a:blip r:embed="rId3"/>
          <a:stretch>
            <a:fillRect/>
          </a:stretch>
        </p:blipFill>
        <p:spPr>
          <a:xfrm>
            <a:off x="2351405" y="1916430"/>
            <a:ext cx="7710805" cy="409829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1527810" y="545465"/>
            <a:ext cx="9142095" cy="5306060"/>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2) Principalii indicatori de performanț</a:t>
            </a:r>
            <a:r>
              <a:rPr lang="ro-RO" sz="1600" b="1" dirty="0">
                <a:solidFill>
                  <a:schemeClr val="accent1"/>
                </a:solidFill>
                <a:effectLst>
                  <a:outerShdw blurRad="38100" dist="25400" dir="5400000" algn="ctr" rotWithShape="0">
                    <a:srgbClr val="6E747A">
                      <a:alpha val="43000"/>
                    </a:srgbClr>
                  </a:outerShdw>
                </a:effectLst>
                <a:sym typeface="+mn-ea"/>
              </a:rPr>
              <a:t>ă</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F1.Gradul de realizare a programului de încasări venituri bugetare (valori nete): </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Realizat: 101,92%</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F2.Gradul de conformare voluntara la plată obligațiilor fiscale (valoric), inclusiv plăți parțiale:</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Realizat: 81,74%</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F3. Gradul de depunere voluntara a declarațiilor fiscale, pe tipuri de impozite:</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Realizat : 94,95 %</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F7. Rata de colectare a arieratelor la persoane juridice ;</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Realizat 80,88 %</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F8. Rata de colectare a arieratelor la persoane fizice ;</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Realizat: 42,81 %            </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		    </a:t>
            </a:r>
            <a:endParaRPr sz="1600" b="1" dirty="0">
              <a:ln w="6600">
                <a:solidFill>
                  <a:schemeClr val="accent2"/>
                </a:solidFill>
                <a:prstDash val="solid"/>
              </a:ln>
              <a:solidFill>
                <a:srgbClr val="FFFFFF"/>
              </a:solidFill>
              <a:effectLst>
                <a:outerShdw dist="38100" dir="2700000" algn="tl" rotWithShape="0">
                  <a:schemeClr val="accent2"/>
                </a:outerShdw>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833755" y="182245"/>
            <a:ext cx="10339705" cy="5916930"/>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a:t>
            </a:r>
            <a:r>
              <a:rPr sz="1600" b="1" dirty="0">
                <a:solidFill>
                  <a:srgbClr val="FF0000"/>
                </a:solidFill>
                <a:effectLst>
                  <a:outerShdw blurRad="38100" dist="25400" dir="5400000" algn="ctr" rotWithShape="0">
                    <a:srgbClr val="6E747A">
                      <a:alpha val="43000"/>
                    </a:srgbClr>
                  </a:outerShdw>
                </a:effectLst>
                <a:sym typeface="+mn-ea"/>
              </a:rPr>
              <a:t>OBIECTIVELE  A.J.F.P. Satu Mare pe anul 2022</a:t>
            </a:r>
            <a:endParaRPr sz="1600" b="1" dirty="0">
              <a:solidFill>
                <a:srgbClr val="FF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	Pe baza Planului de acțiune stabilit prin strategia ANAF pentru perioada 2013 - 2020, în anul 2020 s-au luat măsuri pentru creșterea eficienței si calității actului fiscal, aplicând un tratament echitabil, nediscriminatoriu operatorilor economici, promovând un parteneriat real în relația directă cu contribuabilul, astfel încât să realizăm cu profesionalism misiunea instituției noastre, care aplică în teritoriu în mod unitar Strategia şi Programul Guvernului în domeniul Finanțelor Publice pentru înfăptuirea reformei fiscale.</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	</a:t>
            </a:r>
            <a:r>
              <a:rPr sz="1600" b="1" dirty="0">
                <a:solidFill>
                  <a:srgbClr val="7030A0"/>
                </a:solidFill>
                <a:effectLst>
                  <a:outerShdw blurRad="38100" dist="25400" dir="5400000" algn="ctr" rotWithShape="0">
                    <a:srgbClr val="6E747A">
                      <a:alpha val="43000"/>
                    </a:srgbClr>
                  </a:outerShdw>
                </a:effectLst>
                <a:sym typeface="+mn-ea"/>
              </a:rPr>
              <a:t>Principiile care au guvernat activitatea A.J.F.P. Satu Mare în anul 2021:</a:t>
            </a:r>
            <a:endParaRPr sz="16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 Eficiența si stabilitatea activității atât în relația cu contribuabilii cât și în activitatea internă;</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 Tratamentul egal si nediscriminatoriu în aplicarea legislației fiscale;</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 Transparența activității</a:t>
            </a:r>
            <a:r>
              <a:rPr lang="ro-RO" sz="1600" b="1" dirty="0">
                <a:solidFill>
                  <a:schemeClr val="accent1"/>
                </a:solidFill>
                <a:effectLst>
                  <a:outerShdw blurRad="38100" dist="25400" dir="5400000" algn="ctr" rotWithShape="0">
                    <a:srgbClr val="6E747A">
                      <a:alpha val="43000"/>
                    </a:srgbClr>
                  </a:outerShdw>
                </a:effectLst>
                <a:sym typeface="+mn-ea"/>
              </a:rPr>
              <a:t>.</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rgbClr val="FF0000"/>
                </a:solidFill>
                <a:effectLst>
                  <a:outerShdw blurRad="38100" dist="25400" dir="5400000" algn="ctr" rotWithShape="0">
                    <a:srgbClr val="6E747A">
                      <a:alpha val="43000"/>
                    </a:srgbClr>
                  </a:outerShdw>
                </a:effectLst>
                <a:sym typeface="+mn-ea"/>
              </a:rPr>
              <a:t>Orientarile strategice prioritare au vizat urmatoarele direcții de acțiune:</a:t>
            </a:r>
            <a:endParaRPr sz="1600" b="1" dirty="0">
              <a:solidFill>
                <a:srgbClr val="FF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rgbClr val="FF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sz="1600" b="1" dirty="0">
                <a:solidFill>
                  <a:srgbClr val="7030A0"/>
                </a:solidFill>
                <a:effectLst>
                  <a:outerShdw blurRad="38100" dist="25400" dir="5400000" algn="ctr" rotWithShape="0">
                    <a:srgbClr val="6E747A">
                      <a:alpha val="43000"/>
                    </a:srgbClr>
                  </a:outerShdw>
                </a:effectLst>
                <a:sym typeface="+mn-ea"/>
              </a:rPr>
              <a:t>Creșterea eficienței colectării;</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sz="1600" b="1" dirty="0">
                <a:solidFill>
                  <a:srgbClr val="7030A0"/>
                </a:solidFill>
                <a:effectLst>
                  <a:outerShdw blurRad="38100" dist="25400" dir="5400000" algn="ctr" rotWithShape="0">
                    <a:srgbClr val="6E747A">
                      <a:alpha val="43000"/>
                    </a:srgbClr>
                  </a:outerShdw>
                </a:effectLst>
                <a:sym typeface="+mn-ea"/>
              </a:rPr>
              <a:t>îmbunătățirea  conformării voluntare,</a:t>
            </a:r>
            <a:r>
              <a:rPr sz="1600" b="1" dirty="0">
                <a:solidFill>
                  <a:schemeClr val="accent1"/>
                </a:solidFill>
                <a:effectLst>
                  <a:outerShdw blurRad="38100" dist="25400" dir="5400000" algn="ctr" rotWithShape="0">
                    <a:srgbClr val="6E747A">
                      <a:alpha val="43000"/>
                    </a:srgbClr>
                  </a:outerShdw>
                </a:effectLst>
                <a:sym typeface="+mn-ea"/>
              </a:rPr>
              <a:t> pentru asigurarea unei colectări la costuri reduse;</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sz="1600" b="1" dirty="0">
                <a:solidFill>
                  <a:srgbClr val="7030A0"/>
                </a:solidFill>
                <a:effectLst>
                  <a:outerShdw blurRad="38100" dist="25400" dir="5400000" algn="ctr" rotWithShape="0">
                    <a:srgbClr val="6E747A">
                      <a:alpha val="43000"/>
                    </a:srgbClr>
                  </a:outerShdw>
                </a:effectLst>
                <a:sym typeface="+mn-ea"/>
              </a:rPr>
              <a:t>Simplificarea procedurilor</a:t>
            </a:r>
            <a:r>
              <a:rPr sz="1600" b="1" dirty="0">
                <a:solidFill>
                  <a:schemeClr val="accent1"/>
                </a:solidFill>
                <a:effectLst>
                  <a:outerShdw blurRad="38100" dist="25400" dir="5400000" algn="ctr" rotWithShape="0">
                    <a:srgbClr val="6E747A">
                      <a:alpha val="43000"/>
                    </a:srgbClr>
                  </a:outerShdw>
                </a:effectLst>
                <a:sym typeface="+mn-ea"/>
              </a:rPr>
              <a:t> si sporirea competitivitătii fiscale a mediului de afaceri;</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sz="1600" b="1" dirty="0">
                <a:solidFill>
                  <a:srgbClr val="7030A0"/>
                </a:solidFill>
                <a:effectLst>
                  <a:outerShdw blurRad="38100" dist="25400" dir="5400000" algn="ctr" rotWithShape="0">
                    <a:srgbClr val="6E747A">
                      <a:alpha val="43000"/>
                    </a:srgbClr>
                  </a:outerShdw>
                </a:effectLst>
                <a:sym typeface="+mn-ea"/>
              </a:rPr>
              <a:t>Creșterea calității serviciilor oferite </a:t>
            </a:r>
            <a:r>
              <a:rPr sz="1600" b="1" dirty="0">
                <a:solidFill>
                  <a:schemeClr val="accent1"/>
                </a:solidFill>
                <a:effectLst>
                  <a:outerShdw blurRad="38100" dist="25400" dir="5400000" algn="ctr" rotWithShape="0">
                    <a:srgbClr val="6E747A">
                      <a:alpha val="43000"/>
                    </a:srgbClr>
                  </a:outerShdw>
                </a:effectLst>
                <a:sym typeface="+mn-ea"/>
              </a:rPr>
              <a:t>contribuabililor prin dezvoltarea canalelor de interacțiune informatică cu contribuabilii;</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sz="1600" b="1" dirty="0">
                <a:solidFill>
                  <a:srgbClr val="7030A0"/>
                </a:solidFill>
                <a:effectLst>
                  <a:outerShdw blurRad="38100" dist="25400" dir="5400000" algn="ctr" rotWithShape="0">
                    <a:srgbClr val="6E747A">
                      <a:alpha val="43000"/>
                    </a:srgbClr>
                  </a:outerShdw>
                </a:effectLst>
                <a:sym typeface="+mn-ea"/>
              </a:rPr>
              <a:t>Combaterea fermă a evaziunii fiscale</a:t>
            </a:r>
            <a:r>
              <a:rPr sz="1600" b="1" dirty="0">
                <a:solidFill>
                  <a:schemeClr val="accent1"/>
                </a:solidFill>
                <a:effectLst>
                  <a:outerShdw blurRad="38100" dist="25400" dir="5400000" algn="ctr" rotWithShape="0">
                    <a:srgbClr val="6E747A">
                      <a:alpha val="43000"/>
                    </a:srgbClr>
                  </a:outerShdw>
                </a:effectLst>
                <a:sym typeface="+mn-ea"/>
              </a:rPr>
              <a:t>, precum si a oricăror forme de evitare a declarării si plătii obligațiilor fiscale;</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sz="1600" b="1" dirty="0">
                <a:solidFill>
                  <a:srgbClr val="7030A0"/>
                </a:solidFill>
                <a:effectLst>
                  <a:outerShdw blurRad="38100" dist="25400" dir="5400000" algn="ctr" rotWithShape="0">
                    <a:srgbClr val="6E747A">
                      <a:alpha val="43000"/>
                    </a:srgbClr>
                  </a:outerShdw>
                </a:effectLst>
                <a:sym typeface="+mn-ea"/>
              </a:rPr>
              <a:t>îmbunătătirea coordonarii interne,</a:t>
            </a:r>
            <a:r>
              <a:rPr sz="1600" b="1" dirty="0">
                <a:solidFill>
                  <a:schemeClr val="accent1"/>
                </a:solidFill>
                <a:effectLst>
                  <a:outerShdw blurRad="38100" dist="25400" dir="5400000" algn="ctr" rotWithShape="0">
                    <a:srgbClr val="6E747A">
                      <a:alpha val="43000"/>
                    </a:srgbClr>
                  </a:outerShdw>
                </a:effectLst>
                <a:sym typeface="+mn-ea"/>
              </a:rPr>
              <a:t> monitorizarea lunara a indicatorilor de performanță folositi pentru măsurarea eficienței activității.</a:t>
            </a:r>
            <a:endParaRPr sz="1600" b="1" dirty="0">
              <a:ln w="6600">
                <a:solidFill>
                  <a:schemeClr val="accent2"/>
                </a:solidFill>
                <a:prstDash val="solid"/>
              </a:ln>
              <a:solidFill>
                <a:srgbClr val="FFFFFF"/>
              </a:solidFill>
              <a:effectLst>
                <a:outerShdw dist="38100" dir="2700000" algn="tl" rotWithShape="0">
                  <a:schemeClr val="accent2"/>
                </a:outerShdw>
              </a:effectLst>
            </a:endParaRPr>
          </a:p>
          <a:p>
            <a:pPr marL="0" indent="0" algn="l" eaLnBrk="1" latinLnBrk="0" hangingPunct="1">
              <a:spcBef>
                <a:spcPts val="0"/>
              </a:spcBef>
              <a:buFont typeface="Wingdings" panose="05000000000000000000" charset="0"/>
              <a:buNone/>
              <a:defRPr/>
            </a:pPr>
            <a:endParaRPr sz="1600" b="1" dirty="0">
              <a:ln w="6600">
                <a:solidFill>
                  <a:schemeClr val="accent2"/>
                </a:solidFill>
                <a:prstDash val="solid"/>
              </a:ln>
              <a:solidFill>
                <a:srgbClr val="FFFFFF"/>
              </a:solidFill>
              <a:effectLst>
                <a:outerShdw dist="38100" dir="2700000" algn="tl" rotWithShape="0">
                  <a:schemeClr val="accent2"/>
                </a:outerShdw>
              </a:effectLs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800735" y="116205"/>
            <a:ext cx="10389235" cy="5982970"/>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a:t>
            </a:r>
            <a:r>
              <a:rPr sz="1800" b="1" dirty="0">
                <a:solidFill>
                  <a:srgbClr val="C00000"/>
                </a:solidFill>
                <a:effectLst>
                  <a:outerShdw blurRad="38100" dist="25400" dir="5400000" algn="ctr" rotWithShape="0">
                    <a:srgbClr val="6E747A">
                      <a:alpha val="43000"/>
                    </a:srgbClr>
                  </a:outerShdw>
                </a:effectLst>
                <a:sym typeface="+mn-ea"/>
              </a:rPr>
              <a:t>Dintre obiectivele pe anul 2022 men</a:t>
            </a:r>
            <a:r>
              <a:rPr lang="ro-RO" sz="1800" b="1" dirty="0">
                <a:solidFill>
                  <a:srgbClr val="C00000"/>
                </a:solidFill>
                <a:effectLst>
                  <a:outerShdw blurRad="38100" dist="25400" dir="5400000" algn="ctr" rotWithShape="0">
                    <a:srgbClr val="6E747A">
                      <a:alpha val="43000"/>
                    </a:srgbClr>
                  </a:outerShdw>
                </a:effectLst>
                <a:sym typeface="+mn-ea"/>
              </a:rPr>
              <a:t>ț</a:t>
            </a:r>
            <a:r>
              <a:rPr sz="1800" b="1" dirty="0">
                <a:solidFill>
                  <a:srgbClr val="C00000"/>
                </a:solidFill>
                <a:effectLst>
                  <a:outerShdw blurRad="38100" dist="25400" dir="5400000" algn="ctr" rotWithShape="0">
                    <a:srgbClr val="6E747A">
                      <a:alpha val="43000"/>
                    </a:srgbClr>
                  </a:outerShdw>
                </a:effectLst>
                <a:sym typeface="+mn-ea"/>
              </a:rPr>
              <a:t>ionăm:</a:t>
            </a:r>
            <a:endParaRPr sz="18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   </a:t>
            </a:r>
            <a:r>
              <a:rPr sz="1400" b="1" dirty="0">
                <a:solidFill>
                  <a:srgbClr val="7030A0"/>
                </a:solidFill>
                <a:effectLst>
                  <a:outerShdw blurRad="38100" dist="25400" dir="5400000" algn="ctr" rotWithShape="0">
                    <a:srgbClr val="6E747A">
                      <a:alpha val="43000"/>
                    </a:srgbClr>
                  </a:outerShdw>
                </a:effectLst>
                <a:sym typeface="+mn-ea"/>
              </a:rPr>
              <a:t>Implementarea</a:t>
            </a:r>
            <a:r>
              <a:rPr sz="1400" b="1" dirty="0">
                <a:solidFill>
                  <a:schemeClr val="accent1"/>
                </a:solidFill>
                <a:effectLst>
                  <a:outerShdw blurRad="38100" dist="25400" dir="5400000" algn="ctr" rotWithShape="0">
                    <a:srgbClr val="6E747A">
                      <a:alpha val="43000"/>
                    </a:srgbClr>
                  </a:outerShdw>
                </a:effectLst>
                <a:sym typeface="+mn-ea"/>
              </a:rPr>
              <a:t> în conformitate cu OMFP nr. 946/2005 modificat prin OMFP nr. 1649/2011 a </a:t>
            </a:r>
            <a:r>
              <a:rPr sz="1400" b="1" dirty="0">
                <a:solidFill>
                  <a:srgbClr val="7030A0"/>
                </a:solidFill>
                <a:effectLst>
                  <a:outerShdw blurRad="38100" dist="25400" dir="5400000" algn="ctr" rotWithShape="0">
                    <a:srgbClr val="6E747A">
                      <a:alpha val="43000"/>
                    </a:srgbClr>
                  </a:outerShdw>
                </a:effectLst>
                <a:sym typeface="+mn-ea"/>
              </a:rPr>
              <a:t>standardelor de management/control intern la nivelul tuturor structurilor; </a:t>
            </a:r>
            <a:endParaRPr sz="14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  </a:t>
            </a:r>
            <a:r>
              <a:rPr sz="1400" b="1" dirty="0">
                <a:solidFill>
                  <a:srgbClr val="7030A0"/>
                </a:solidFill>
                <a:effectLst>
                  <a:outerShdw blurRad="38100" dist="25400" dir="5400000" algn="ctr" rotWithShape="0">
                    <a:srgbClr val="6E747A">
                      <a:alpha val="43000"/>
                    </a:srgbClr>
                  </a:outerShdw>
                </a:effectLst>
                <a:sym typeface="+mn-ea"/>
              </a:rPr>
              <a:t>Îndrumarea agenților economici aflați in dificultate pentru obținerea eșalonarii la plată a obligațiilor restante,</a:t>
            </a:r>
            <a:r>
              <a:rPr sz="1400" b="1" dirty="0">
                <a:solidFill>
                  <a:schemeClr val="accent1"/>
                </a:solidFill>
                <a:effectLst>
                  <a:outerShdw blurRad="38100" dist="25400" dir="5400000" algn="ctr" rotWithShape="0">
                    <a:srgbClr val="6E747A">
                      <a:alpha val="43000"/>
                    </a:srgbClr>
                  </a:outerShdw>
                </a:effectLst>
                <a:sym typeface="+mn-ea"/>
              </a:rPr>
              <a:t> conform Legii 207/2015;</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  </a:t>
            </a:r>
            <a:r>
              <a:rPr sz="1400" b="1" dirty="0">
                <a:solidFill>
                  <a:srgbClr val="7030A0"/>
                </a:solidFill>
                <a:effectLst>
                  <a:outerShdw blurRad="38100" dist="25400" dir="5400000" algn="ctr" rotWithShape="0">
                    <a:srgbClr val="6E747A">
                      <a:alpha val="43000"/>
                    </a:srgbClr>
                  </a:outerShdw>
                </a:effectLst>
                <a:sym typeface="+mn-ea"/>
              </a:rPr>
              <a:t>Realizarea</a:t>
            </a:r>
            <a:r>
              <a:rPr sz="1400" b="1" dirty="0">
                <a:solidFill>
                  <a:schemeClr val="accent1"/>
                </a:solidFill>
                <a:effectLst>
                  <a:outerShdw blurRad="38100" dist="25400" dir="5400000" algn="ctr" rotWithShape="0">
                    <a:srgbClr val="6E747A">
                      <a:alpha val="43000"/>
                    </a:srgbClr>
                  </a:outerShdw>
                </a:effectLst>
                <a:sym typeface="+mn-ea"/>
              </a:rPr>
              <a:t> prevederilor </a:t>
            </a:r>
            <a:r>
              <a:rPr sz="1400" b="1" dirty="0">
                <a:solidFill>
                  <a:srgbClr val="7030A0"/>
                </a:solidFill>
                <a:effectLst>
                  <a:outerShdw blurRad="38100" dist="25400" dir="5400000" algn="ctr" rotWithShape="0">
                    <a:srgbClr val="6E747A">
                      <a:alpha val="43000"/>
                    </a:srgbClr>
                  </a:outerShdw>
                </a:effectLst>
                <a:sym typeface="+mn-ea"/>
              </a:rPr>
              <a:t>programului de încasări</a:t>
            </a:r>
            <a:r>
              <a:rPr sz="1400" b="1" dirty="0">
                <a:solidFill>
                  <a:schemeClr val="accent1"/>
                </a:solidFill>
                <a:effectLst>
                  <a:outerShdw blurRad="38100" dist="25400" dir="5400000" algn="ctr" rotWithShape="0">
                    <a:srgbClr val="6E747A">
                      <a:alpha val="43000"/>
                    </a:srgbClr>
                  </a:outerShdw>
                </a:effectLst>
                <a:sym typeface="+mn-ea"/>
              </a:rPr>
              <a:t> transmis de M.F.P. - A.N.A.F.;</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  </a:t>
            </a:r>
            <a:r>
              <a:rPr sz="1400" b="1" dirty="0">
                <a:solidFill>
                  <a:srgbClr val="7030A0"/>
                </a:solidFill>
                <a:effectLst>
                  <a:outerShdw blurRad="38100" dist="25400" dir="5400000" algn="ctr" rotWithShape="0">
                    <a:srgbClr val="6E747A">
                      <a:alpha val="43000"/>
                    </a:srgbClr>
                  </a:outerShdw>
                </a:effectLst>
                <a:sym typeface="+mn-ea"/>
              </a:rPr>
              <a:t>Realizarea </a:t>
            </a:r>
            <a:r>
              <a:rPr sz="1400" b="1" dirty="0">
                <a:solidFill>
                  <a:schemeClr val="accent1"/>
                </a:solidFill>
                <a:effectLst>
                  <a:outerShdw blurRad="38100" dist="25400" dir="5400000" algn="ctr" rotWithShape="0">
                    <a:srgbClr val="6E747A">
                      <a:alpha val="43000"/>
                    </a:srgbClr>
                  </a:outerShdw>
                </a:effectLst>
                <a:sym typeface="+mn-ea"/>
              </a:rPr>
              <a:t>în cele mai bune condiții a </a:t>
            </a:r>
            <a:r>
              <a:rPr sz="1400" b="1" dirty="0">
                <a:solidFill>
                  <a:srgbClr val="7030A0"/>
                </a:solidFill>
                <a:effectLst>
                  <a:outerShdw blurRad="38100" dist="25400" dir="5400000" algn="ctr" rotWithShape="0">
                    <a:srgbClr val="6E747A">
                      <a:alpha val="43000"/>
                    </a:srgbClr>
                  </a:outerShdw>
                </a:effectLst>
                <a:sym typeface="+mn-ea"/>
              </a:rPr>
              <a:t>indicatorilor de performanță</a:t>
            </a:r>
            <a:r>
              <a:rPr sz="1400" b="1" dirty="0">
                <a:solidFill>
                  <a:schemeClr val="accent1"/>
                </a:solidFill>
                <a:effectLst>
                  <a:outerShdw blurRad="38100" dist="25400" dir="5400000" algn="ctr" rotWithShape="0">
                    <a:srgbClr val="6E747A">
                      <a:alpha val="43000"/>
                    </a:srgbClr>
                  </a:outerShdw>
                </a:effectLst>
                <a:sym typeface="+mn-ea"/>
              </a:rPr>
              <a:t> stabiliți pentru  A.J.F.P. Satu Mare;</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 </a:t>
            </a:r>
            <a:r>
              <a:rPr sz="1400" b="1" dirty="0">
                <a:solidFill>
                  <a:srgbClr val="7030A0"/>
                </a:solidFill>
                <a:effectLst>
                  <a:outerShdw blurRad="38100" dist="25400" dir="5400000" algn="ctr" rotWithShape="0">
                    <a:srgbClr val="6E747A">
                      <a:alpha val="43000"/>
                    </a:srgbClr>
                  </a:outerShdw>
                </a:effectLst>
                <a:sym typeface="+mn-ea"/>
              </a:rPr>
              <a:t> Îmbunătățirea substanțiala a colectarii veniturilor la bugetul consolidat </a:t>
            </a:r>
            <a:r>
              <a:rPr sz="1400" b="1" dirty="0">
                <a:solidFill>
                  <a:schemeClr val="accent1"/>
                </a:solidFill>
                <a:effectLst>
                  <a:outerShdw blurRad="38100" dist="25400" dir="5400000" algn="ctr" rotWithShape="0">
                    <a:srgbClr val="6E747A">
                      <a:alpha val="43000"/>
                    </a:srgbClr>
                  </a:outerShdw>
                </a:effectLst>
                <a:sym typeface="+mn-ea"/>
              </a:rPr>
              <a:t>prin utilizarea modalitaților de stingere a obligațiilor bugetare, inclusiv a  tuturor modalitaților de executare silita în vederea reducerii arieratelor si cresterii gradului de colectare a creanțelor bugetare; </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  </a:t>
            </a:r>
            <a:r>
              <a:rPr sz="1400" b="1" dirty="0">
                <a:solidFill>
                  <a:srgbClr val="7030A0"/>
                </a:solidFill>
                <a:effectLst>
                  <a:outerShdw blurRad="38100" dist="25400" dir="5400000" algn="ctr" rotWithShape="0">
                    <a:srgbClr val="6E747A">
                      <a:alpha val="43000"/>
                    </a:srgbClr>
                  </a:outerShdw>
                </a:effectLst>
                <a:sym typeface="+mn-ea"/>
              </a:rPr>
              <a:t>Aplicarea fermă si imparțială a legislației fiscale concomitent cu consolidarea parteneriatului dintre Fisc şi contribuabili,</a:t>
            </a:r>
            <a:r>
              <a:rPr sz="1400" b="1" dirty="0">
                <a:solidFill>
                  <a:schemeClr val="accent1"/>
                </a:solidFill>
                <a:effectLst>
                  <a:outerShdw blurRad="38100" dist="25400" dir="5400000" algn="ctr" rotWithShape="0">
                    <a:srgbClr val="6E747A">
                      <a:alpha val="43000"/>
                    </a:srgbClr>
                  </a:outerShdw>
                </a:effectLst>
                <a:sym typeface="+mn-ea"/>
              </a:rPr>
              <a:t> în vederea asigurării veniturilor necesare pentru sustinerea cheltuielilor bugetului general consolidat;</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 </a:t>
            </a:r>
            <a:r>
              <a:rPr sz="1400" b="1" dirty="0">
                <a:solidFill>
                  <a:srgbClr val="7030A0"/>
                </a:solidFill>
                <a:effectLst>
                  <a:outerShdw blurRad="38100" dist="25400" dir="5400000" algn="ctr" rotWithShape="0">
                    <a:srgbClr val="6E747A">
                      <a:alpha val="43000"/>
                    </a:srgbClr>
                  </a:outerShdw>
                </a:effectLst>
                <a:sym typeface="+mn-ea"/>
              </a:rPr>
              <a:t> Îmbunătățirea relației contribuabil - organ fiscal pe linie de metodologie si asistență contribuabili </a:t>
            </a:r>
            <a:r>
              <a:rPr sz="1400" b="1" dirty="0">
                <a:solidFill>
                  <a:schemeClr val="accent1"/>
                </a:solidFill>
                <a:effectLst>
                  <a:outerShdw blurRad="38100" dist="25400" dir="5400000" algn="ctr" rotWithShape="0">
                    <a:srgbClr val="6E747A">
                      <a:alpha val="43000"/>
                    </a:srgbClr>
                  </a:outerShdw>
                </a:effectLst>
                <a:sym typeface="+mn-ea"/>
              </a:rPr>
              <a:t>prin care s-a urmărit imbunătățirea informării si educării contribuabililor privind legislația fiscală;</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 </a:t>
            </a:r>
            <a:r>
              <a:rPr sz="1400" b="1" dirty="0">
                <a:solidFill>
                  <a:srgbClr val="7030A0"/>
                </a:solidFill>
                <a:effectLst>
                  <a:outerShdw blurRad="38100" dist="25400" dir="5400000" algn="ctr" rotWithShape="0">
                    <a:srgbClr val="6E747A">
                      <a:alpha val="43000"/>
                    </a:srgbClr>
                  </a:outerShdw>
                </a:effectLst>
                <a:sym typeface="+mn-ea"/>
              </a:rPr>
              <a:t> Îmbunătățirea activității de administrare a veniturilor statului și conformarea voluntară la declararea si plata obligațiilor fiscale;</a:t>
            </a:r>
            <a:endParaRPr sz="1400" b="1" dirty="0">
              <a:solidFill>
                <a:srgbClr val="7030A0"/>
              </a:solidFill>
              <a:effectLst>
                <a:outerShdw blurRad="38100" dist="25400" dir="5400000" algn="ctr" rotWithShape="0">
                  <a:srgbClr val="6E747A">
                    <a:alpha val="43000"/>
                  </a:srgbClr>
                </a:outerShdw>
              </a:effectLst>
              <a:sym typeface="+mn-ea"/>
            </a:endParaRPr>
          </a:p>
          <a:p>
            <a:pPr marL="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	- </a:t>
            </a:r>
            <a:r>
              <a:rPr sz="1400" b="1" dirty="0">
                <a:solidFill>
                  <a:srgbClr val="7030A0"/>
                </a:solidFill>
                <a:effectLst>
                  <a:outerShdw blurRad="38100" dist="25400" dir="5400000" algn="ctr" rotWithShape="0">
                    <a:srgbClr val="6E747A">
                      <a:alpha val="43000"/>
                    </a:srgbClr>
                  </a:outerShdw>
                </a:effectLst>
                <a:sym typeface="+mn-ea"/>
              </a:rPr>
              <a:t>Creșterea eficienței activității de inspecție fiscală</a:t>
            </a:r>
            <a:r>
              <a:rPr sz="1400" b="1" dirty="0">
                <a:solidFill>
                  <a:schemeClr val="accent1"/>
                </a:solidFill>
                <a:effectLst>
                  <a:outerShdw blurRad="38100" dist="25400" dir="5400000" algn="ctr" rotWithShape="0">
                    <a:srgbClr val="6E747A">
                      <a:alpha val="43000"/>
                    </a:srgbClr>
                  </a:outerShdw>
                </a:effectLst>
                <a:sym typeface="+mn-ea"/>
              </a:rPr>
              <a:t>, atât în combaterea evaziunii cât și în prevenirea acesteia prin efectuarea de controale la agenții economici asupra modului de calcul, inregistrarea si virarea obligațiilor la bugetul consolidat, intensificarea acțiunilor de descoperire si sancționare a cazurilor de evaziune fiscala;</a:t>
            </a:r>
            <a:endParaRPr sz="1200" b="1" dirty="0">
              <a:ln w="6600">
                <a:solidFill>
                  <a:schemeClr val="accent2"/>
                </a:solidFill>
                <a:prstDash val="solid"/>
              </a:ln>
              <a:solidFill>
                <a:srgbClr val="FFFFFF"/>
              </a:solidFill>
              <a:effectLst>
                <a:outerShdw dist="38100" dir="2700000" algn="tl" rotWithShape="0">
                  <a:schemeClr val="accent2"/>
                </a:outerShdw>
              </a:effectLs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982345" y="173990"/>
            <a:ext cx="10108565" cy="5984240"/>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eaLnBrk="1" latinLnBrk="0" hangingPunct="1">
              <a:spcBef>
                <a:spcPts val="0"/>
              </a:spcBef>
              <a:buFont typeface="Wingdings" panose="05000000000000000000" charset="0"/>
              <a:buNone/>
              <a:defRPr/>
            </a:pPr>
            <a:r>
              <a:rPr sz="1800" b="1" dirty="0">
                <a:solidFill>
                  <a:srgbClr val="C00000"/>
                </a:solidFill>
                <a:effectLst>
                  <a:outerShdw blurRad="38100" dist="25400" dir="5400000" algn="ctr" rotWithShape="0">
                    <a:srgbClr val="6E747A">
                      <a:alpha val="43000"/>
                    </a:srgbClr>
                  </a:outerShdw>
                </a:effectLst>
                <a:sym typeface="+mn-ea"/>
              </a:rPr>
              <a:t>Progrese procedurale privind activitatea de administrare fiscală</a:t>
            </a:r>
            <a:endParaRPr sz="18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8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1. </a:t>
            </a:r>
            <a:r>
              <a:rPr sz="1400" b="1" dirty="0">
                <a:solidFill>
                  <a:srgbClr val="7030A0"/>
                </a:solidFill>
                <a:effectLst>
                  <a:outerShdw blurRad="38100" dist="25400" dir="5400000" algn="ctr" rotWithShape="0">
                    <a:srgbClr val="6E747A">
                      <a:alpha val="43000"/>
                    </a:srgbClr>
                  </a:outerShdw>
                </a:effectLst>
                <a:sym typeface="+mn-ea"/>
              </a:rPr>
              <a:t>Acordarea de înlesniri la plata sub forma eșalonarii la plată, inclusiv eșalonarea în formă simplificată, </a:t>
            </a:r>
            <a:r>
              <a:rPr sz="1400" b="1" dirty="0">
                <a:solidFill>
                  <a:schemeClr val="accent1"/>
                </a:solidFill>
                <a:effectLst>
                  <a:outerShdw blurRad="38100" dist="25400" dir="5400000" algn="ctr" rotWithShape="0">
                    <a:srgbClr val="6E747A">
                      <a:alpha val="43000"/>
                    </a:srgbClr>
                  </a:outerShdw>
                </a:effectLst>
                <a:sym typeface="+mn-ea"/>
              </a:rPr>
              <a:t> in baza Legii 207/2015 privind Codul de procedură fiscală.</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2. </a:t>
            </a:r>
            <a:r>
              <a:rPr sz="1400" b="1" dirty="0">
                <a:solidFill>
                  <a:srgbClr val="7030A0"/>
                </a:solidFill>
                <a:effectLst>
                  <a:outerShdw blurRad="38100" dist="25400" dir="5400000" algn="ctr" rotWithShape="0">
                    <a:srgbClr val="6E747A">
                      <a:alpha val="43000"/>
                    </a:srgbClr>
                  </a:outerShdw>
                </a:effectLst>
                <a:sym typeface="+mn-ea"/>
              </a:rPr>
              <a:t>Aplicarea unui sistem unitar de selecție a deconturilor de TVA din baza de date națională, respectând principiul „cel mai vechi decont se stinge primul”;</a:t>
            </a:r>
            <a:endParaRPr sz="14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3. </a:t>
            </a:r>
            <a:r>
              <a:rPr sz="1400" b="1" dirty="0">
                <a:solidFill>
                  <a:srgbClr val="7030A0"/>
                </a:solidFill>
                <a:effectLst>
                  <a:outerShdw blurRad="38100" dist="25400" dir="5400000" algn="ctr" rotWithShape="0">
                    <a:srgbClr val="6E747A">
                      <a:alpha val="43000"/>
                    </a:srgbClr>
                  </a:outerShdw>
                </a:effectLst>
                <a:sym typeface="+mn-ea"/>
              </a:rPr>
              <a:t>Reglementarea obligativității depunerii declarațiilor fiscale prin mijloace electronice de transmitere la distanță de către contribuabilii </a:t>
            </a:r>
            <a:r>
              <a:rPr lang="en-US" sz="1400" b="1" dirty="0">
                <a:solidFill>
                  <a:srgbClr val="7030A0"/>
                </a:solidFill>
                <a:effectLst>
                  <a:outerShdw blurRad="38100" dist="25400" dir="5400000" algn="ctr" rotWithShape="0">
                    <a:srgbClr val="6E747A">
                      <a:alpha val="43000"/>
                    </a:srgbClr>
                  </a:outerShdw>
                </a:effectLst>
                <a:sym typeface="+mn-ea"/>
              </a:rPr>
              <a:t>care desf</a:t>
            </a:r>
            <a:r>
              <a:rPr lang="ro-RO" altLang="en-US" sz="1400" b="1" dirty="0">
                <a:solidFill>
                  <a:srgbClr val="7030A0"/>
                </a:solidFill>
                <a:effectLst>
                  <a:outerShdw blurRad="38100" dist="25400" dir="5400000" algn="ctr" rotWithShape="0">
                    <a:srgbClr val="6E747A">
                      <a:alpha val="43000"/>
                    </a:srgbClr>
                  </a:outerShdw>
                </a:effectLst>
                <a:sym typeface="+mn-ea"/>
              </a:rPr>
              <a:t>ăș</a:t>
            </a:r>
            <a:r>
              <a:rPr lang="en-US" sz="1400" b="1" dirty="0">
                <a:solidFill>
                  <a:srgbClr val="7030A0"/>
                </a:solidFill>
                <a:effectLst>
                  <a:outerShdw blurRad="38100" dist="25400" dir="5400000" algn="ctr" rotWithShape="0">
                    <a:srgbClr val="6E747A">
                      <a:alpha val="43000"/>
                    </a:srgbClr>
                  </a:outerShdw>
                </a:effectLst>
                <a:sym typeface="+mn-ea"/>
              </a:rPr>
              <a:t>oar</a:t>
            </a:r>
            <a:r>
              <a:rPr lang="ro-RO" altLang="en-US" sz="1400" b="1" dirty="0">
                <a:solidFill>
                  <a:srgbClr val="7030A0"/>
                </a:solidFill>
                <a:effectLst>
                  <a:outerShdw blurRad="38100" dist="25400" dir="5400000" algn="ctr" rotWithShape="0">
                    <a:srgbClr val="6E747A">
                      <a:alpha val="43000"/>
                    </a:srgbClr>
                  </a:outerShdw>
                </a:effectLst>
                <a:sym typeface="+mn-ea"/>
              </a:rPr>
              <a:t>ă</a:t>
            </a:r>
            <a:r>
              <a:rPr lang="en-US" sz="1400" b="1" dirty="0">
                <a:solidFill>
                  <a:srgbClr val="7030A0"/>
                </a:solidFill>
                <a:effectLst>
                  <a:outerShdw blurRad="38100" dist="25400" dir="5400000" algn="ctr" rotWithShape="0">
                    <a:srgbClr val="6E747A">
                      <a:alpha val="43000"/>
                    </a:srgbClr>
                  </a:outerShdw>
                </a:effectLst>
                <a:sym typeface="+mn-ea"/>
              </a:rPr>
              <a:t> activit</a:t>
            </a:r>
            <a:r>
              <a:rPr lang="ro-RO" altLang="en-US" sz="1400" b="1" dirty="0">
                <a:solidFill>
                  <a:srgbClr val="7030A0"/>
                </a:solidFill>
                <a:effectLst>
                  <a:outerShdw blurRad="38100" dist="25400" dir="5400000" algn="ctr" rotWithShape="0">
                    <a:srgbClr val="6E747A">
                      <a:alpha val="43000"/>
                    </a:srgbClr>
                  </a:outerShdw>
                </a:effectLst>
                <a:sym typeface="+mn-ea"/>
              </a:rPr>
              <a:t>ăți</a:t>
            </a:r>
            <a:r>
              <a:rPr lang="en-US" sz="1400" b="1" dirty="0">
                <a:solidFill>
                  <a:srgbClr val="7030A0"/>
                </a:solidFill>
                <a:effectLst>
                  <a:outerShdw blurRad="38100" dist="25400" dir="5400000" algn="ctr" rotWithShape="0">
                    <a:srgbClr val="6E747A">
                      <a:alpha val="43000"/>
                    </a:srgbClr>
                  </a:outerShdw>
                </a:effectLst>
                <a:sym typeface="+mn-ea"/>
              </a:rPr>
              <a:t> economice</a:t>
            </a:r>
            <a:r>
              <a:rPr sz="1400" b="1" dirty="0">
                <a:solidFill>
                  <a:srgbClr val="7030A0"/>
                </a:solidFill>
                <a:effectLst>
                  <a:outerShdw blurRad="38100" dist="25400" dir="5400000" algn="ctr" rotWithShape="0">
                    <a:srgbClr val="6E747A">
                      <a:alpha val="43000"/>
                    </a:srgbClr>
                  </a:outerShdw>
                </a:effectLst>
                <a:sym typeface="+mn-ea"/>
              </a:rPr>
              <a:t> </a:t>
            </a:r>
            <a:endParaRPr sz="14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4. </a:t>
            </a:r>
            <a:r>
              <a:rPr sz="1400" b="1" dirty="0">
                <a:solidFill>
                  <a:srgbClr val="7030A0"/>
                </a:solidFill>
                <a:effectLst>
                  <a:outerShdw blurRad="38100" dist="25400" dir="5400000" algn="ctr" rotWithShape="0">
                    <a:srgbClr val="6E747A">
                      <a:alpha val="43000"/>
                    </a:srgbClr>
                  </a:outerShdw>
                </a:effectLst>
                <a:sym typeface="+mn-ea"/>
              </a:rPr>
              <a:t>Declararea ca inactivi a contribuabililor care pe parcursul unui semestru calendaristic nu și-au îndeplinit nicio obligație declarativă</a:t>
            </a:r>
            <a:r>
              <a:rPr sz="1400" b="1" dirty="0">
                <a:solidFill>
                  <a:schemeClr val="accent1"/>
                </a:solidFill>
                <a:effectLst>
                  <a:outerShdw blurRad="38100" dist="25400" dir="5400000" algn="ctr" rotWithShape="0">
                    <a:srgbClr val="6E747A">
                      <a:alpha val="43000"/>
                    </a:srgbClr>
                  </a:outerShdw>
                </a:effectLst>
                <a:sym typeface="+mn-ea"/>
              </a:rPr>
              <a:t>;</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5. </a:t>
            </a:r>
            <a:r>
              <a:rPr sz="1400" b="1" dirty="0">
                <a:solidFill>
                  <a:srgbClr val="7030A0"/>
                </a:solidFill>
                <a:effectLst>
                  <a:outerShdw blurRad="38100" dist="25400" dir="5400000" algn="ctr" rotWithShape="0">
                    <a:srgbClr val="6E747A">
                      <a:alpha val="43000"/>
                    </a:srgbClr>
                  </a:outerShdw>
                </a:effectLst>
                <a:sym typeface="+mn-ea"/>
              </a:rPr>
              <a:t>Dezvoltarea metodologiei privind stabilirea din oficiu a impozitelor, taxelor si contribuțiilor;</a:t>
            </a:r>
            <a:endParaRPr sz="14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6. </a:t>
            </a:r>
            <a:r>
              <a:rPr sz="1400" b="1" dirty="0">
                <a:solidFill>
                  <a:srgbClr val="7030A0"/>
                </a:solidFill>
                <a:effectLst>
                  <a:outerShdw blurRad="38100" dist="25400" dir="5400000" algn="ctr" rotWithShape="0">
                    <a:srgbClr val="6E747A">
                      <a:alpha val="43000"/>
                    </a:srgbClr>
                  </a:outerShdw>
                </a:effectLst>
                <a:sym typeface="+mn-ea"/>
              </a:rPr>
              <a:t>Reducerea contactului direct al contribuabilului cu funcționarul ANAF si limitarea ariei de influență a deciziilor subiective, prin creșterea gradului de informatizare a procedurilor fiscale, stimularea declarării on-line și a plăților electronice;</a:t>
            </a:r>
            <a:endParaRPr sz="14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7. </a:t>
            </a:r>
            <a:r>
              <a:rPr sz="1400" b="1" dirty="0">
                <a:solidFill>
                  <a:srgbClr val="7030A0"/>
                </a:solidFill>
                <a:effectLst>
                  <a:outerShdw blurRad="38100" dist="25400" dir="5400000" algn="ctr" rotWithShape="0">
                    <a:srgbClr val="6E747A">
                      <a:alpha val="43000"/>
                    </a:srgbClr>
                  </a:outerShdw>
                </a:effectLst>
                <a:sym typeface="+mn-ea"/>
              </a:rPr>
              <a:t>Eliberarea cazierului fiscal de catre orice organ fiscal indiferent de domiciliul solicitantului.</a:t>
            </a:r>
            <a:endParaRPr sz="1400" b="1" dirty="0">
              <a:solidFill>
                <a:srgbClr val="7030A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8.  </a:t>
            </a:r>
            <a:r>
              <a:rPr sz="1400" b="1" dirty="0">
                <a:solidFill>
                  <a:srgbClr val="7030A0"/>
                </a:solidFill>
                <a:effectLst>
                  <a:outerShdw blurRad="38100" dist="25400" dir="5400000" algn="ctr" rotWithShape="0">
                    <a:srgbClr val="6E747A">
                      <a:alpha val="43000"/>
                    </a:srgbClr>
                  </a:outerShdw>
                </a:effectLst>
                <a:sym typeface="+mn-ea"/>
              </a:rPr>
              <a:t>Emiterea si transmiterea adeverințelor de venit si a certificatelor fiscale pentru persoane fizice în format electronic,</a:t>
            </a:r>
            <a:r>
              <a:rPr sz="1400" b="1" dirty="0">
                <a:solidFill>
                  <a:schemeClr val="accent1"/>
                </a:solidFill>
                <a:effectLst>
                  <a:outerShdw blurRad="38100" dist="25400" dir="5400000" algn="ctr" rotWithShape="0">
                    <a:srgbClr val="6E747A">
                      <a:alpha val="43000"/>
                    </a:srgbClr>
                  </a:outerShdw>
                </a:effectLst>
                <a:sym typeface="+mn-ea"/>
              </a:rPr>
              <a:t> direct instituției bancare solicitante, conform protocolului încheiat intre MFP-ANAF si instituțiile bancare;</a:t>
            </a: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400" b="1" dirty="0">
                <a:solidFill>
                  <a:schemeClr val="accent1"/>
                </a:solidFill>
                <a:effectLst>
                  <a:outerShdw blurRad="38100" dist="25400" dir="5400000" algn="ctr" rotWithShape="0">
                    <a:srgbClr val="6E747A">
                      <a:alpha val="43000"/>
                    </a:srgbClr>
                  </a:outerShdw>
                </a:effectLst>
                <a:sym typeface="+mn-ea"/>
              </a:rPr>
              <a:t>9.</a:t>
            </a:r>
            <a:r>
              <a:rPr sz="1400" b="1" dirty="0">
                <a:solidFill>
                  <a:srgbClr val="7030A0"/>
                </a:solidFill>
                <a:effectLst>
                  <a:outerShdw blurRad="38100" dist="25400" dir="5400000" algn="ctr" rotWithShape="0">
                    <a:srgbClr val="6E747A">
                      <a:alpha val="43000"/>
                    </a:srgbClr>
                  </a:outerShdw>
                </a:effectLst>
                <a:sym typeface="+mn-ea"/>
              </a:rPr>
              <a:t> Accesul contribuabililor la dosarul fiscal propriu (evidenț</a:t>
            </a:r>
            <a:r>
              <a:rPr lang="ro-RO" sz="1400" b="1" dirty="0">
                <a:solidFill>
                  <a:srgbClr val="7030A0"/>
                </a:solidFill>
                <a:effectLst>
                  <a:outerShdw blurRad="38100" dist="25400" dir="5400000" algn="ctr" rotWithShape="0">
                    <a:srgbClr val="6E747A">
                      <a:alpha val="43000"/>
                    </a:srgbClr>
                  </a:outerShdw>
                </a:effectLst>
                <a:sym typeface="+mn-ea"/>
              </a:rPr>
              <a:t>ă</a:t>
            </a:r>
            <a:r>
              <a:rPr sz="1400" b="1" dirty="0">
                <a:solidFill>
                  <a:srgbClr val="7030A0"/>
                </a:solidFill>
                <a:effectLst>
                  <a:outerShdw blurRad="38100" dist="25400" dir="5400000" algn="ctr" rotWithShape="0">
                    <a:srgbClr val="6E747A">
                      <a:alpha val="43000"/>
                    </a:srgbClr>
                  </a:outerShdw>
                </a:effectLst>
                <a:sym typeface="+mn-ea"/>
              </a:rPr>
              <a:t> fiscală), prin internet, pentru cei care dețin certificat digital.</a:t>
            </a:r>
            <a:endParaRPr sz="1400" b="1" dirty="0">
              <a:ln w="6600">
                <a:solidFill>
                  <a:schemeClr val="accent2"/>
                </a:solidFill>
                <a:prstDash val="solid"/>
              </a:ln>
              <a:solidFill>
                <a:srgbClr val="7030A0"/>
              </a:solidFill>
              <a:effectLst>
                <a:outerShdw blurRad="38100" dist="25400" dir="5400000" algn="ctr" rotWithShape="0">
                  <a:srgbClr val="6E747A">
                    <a:alpha val="43000"/>
                  </a:srgbClr>
                </a:outerShdw>
              </a:effectLst>
              <a:sym typeface="+mn-ea"/>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817245" y="190500"/>
            <a:ext cx="10496550" cy="5908675"/>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eaLnBrk="1" latinLnBrk="0" hangingPunct="1">
              <a:spcBef>
                <a:spcPts val="0"/>
              </a:spcBef>
              <a:buFont typeface="Wingdings" panose="05000000000000000000" charset="0"/>
              <a:buNone/>
              <a:defRPr/>
            </a:pPr>
            <a:r>
              <a:rPr sz="1600" b="1" dirty="0">
                <a:solidFill>
                  <a:srgbClr val="C00000"/>
                </a:solidFill>
                <a:effectLst>
                  <a:outerShdw blurRad="38100" dist="25400" dir="5400000" algn="ctr" rotWithShape="0">
                    <a:srgbClr val="6E747A">
                      <a:alpha val="43000"/>
                    </a:srgbClr>
                  </a:outerShdw>
                </a:effectLst>
                <a:sym typeface="+mn-ea"/>
              </a:rPr>
              <a:t>Accelerarea procesului de informatizare </a:t>
            </a:r>
            <a:r>
              <a:rPr lang="ro-RO" sz="1600" b="1" dirty="0">
                <a:solidFill>
                  <a:srgbClr val="C00000"/>
                </a:solidFill>
                <a:effectLst>
                  <a:outerShdw blurRad="38100" dist="25400" dir="5400000" algn="ctr" rotWithShape="0">
                    <a:srgbClr val="6E747A">
                      <a:alpha val="43000"/>
                    </a:srgbClr>
                  </a:outerShdw>
                </a:effectLst>
                <a:sym typeface="+mn-ea"/>
              </a:rPr>
              <a:t>a ANAF</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lang="ro-RO" sz="1600" b="1" dirty="0">
                <a:solidFill>
                  <a:schemeClr val="accent1"/>
                </a:solidFill>
                <a:effectLst>
                  <a:outerShdw blurRad="38100" dist="25400" dir="5400000" algn="ctr" rotWithShape="0">
                    <a:srgbClr val="6E747A">
                      <a:alpha val="43000"/>
                    </a:srgbClr>
                  </a:outerShdw>
                </a:effectLst>
                <a:sym typeface="+mn-ea"/>
              </a:rPr>
              <a:t>	</a:t>
            </a:r>
            <a:r>
              <a:rPr sz="1600" b="1" dirty="0">
                <a:solidFill>
                  <a:schemeClr val="accent1"/>
                </a:solidFill>
                <a:effectLst>
                  <a:outerShdw blurRad="38100" dist="25400" dir="5400000" algn="ctr" rotWithShape="0">
                    <a:srgbClr val="6E747A">
                      <a:alpha val="43000"/>
                    </a:srgbClr>
                  </a:outerShdw>
                </a:effectLst>
                <a:sym typeface="+mn-ea"/>
              </a:rPr>
              <a:t>Conectarea caselor de marcat la sistemul național</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 </a:t>
            </a:r>
            <a:r>
              <a:rPr lang="ro-RO" sz="1600" b="1" dirty="0">
                <a:solidFill>
                  <a:schemeClr val="accent1"/>
                </a:solidFill>
                <a:effectLst>
                  <a:outerShdw blurRad="38100" dist="25400" dir="5400000" algn="ctr" rotWithShape="0">
                    <a:srgbClr val="6E747A">
                      <a:alpha val="43000"/>
                    </a:srgbClr>
                  </a:outerShdw>
                </a:effectLst>
                <a:sym typeface="+mn-ea"/>
              </a:rPr>
              <a:t>	</a:t>
            </a:r>
            <a:r>
              <a:rPr sz="1600" b="1" dirty="0">
                <a:solidFill>
                  <a:schemeClr val="accent1"/>
                </a:solidFill>
                <a:effectLst>
                  <a:outerShdw blurRad="38100" dist="25400" dir="5400000" algn="ctr" rotWithShape="0">
                    <a:srgbClr val="6E747A">
                      <a:alpha val="43000"/>
                    </a:srgbClr>
                  </a:outerShdw>
                </a:effectLst>
                <a:sym typeface="+mn-ea"/>
              </a:rPr>
              <a:t>Implementarea fișieului standard de control fiscal SAF-T</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lang="ro-RO" sz="1600" b="1" dirty="0">
                <a:solidFill>
                  <a:schemeClr val="accent1"/>
                </a:solidFill>
                <a:effectLst>
                  <a:outerShdw blurRad="38100" dist="25400" dir="5400000" algn="ctr" rotWithShape="0">
                    <a:srgbClr val="6E747A">
                      <a:alpha val="43000"/>
                    </a:srgbClr>
                  </a:outerShdw>
                </a:effectLst>
                <a:sym typeface="+mn-ea"/>
              </a:rPr>
              <a:t>	</a:t>
            </a:r>
            <a:r>
              <a:rPr sz="1600" b="1" dirty="0">
                <a:solidFill>
                  <a:schemeClr val="accent1"/>
                </a:solidFill>
                <a:effectLst>
                  <a:outerShdw blurRad="38100" dist="25400" dir="5400000" algn="ctr" rotWithShape="0">
                    <a:srgbClr val="6E747A">
                      <a:alpha val="43000"/>
                    </a:srgbClr>
                  </a:outerShdw>
                </a:effectLst>
                <a:sym typeface="+mn-ea"/>
              </a:rPr>
              <a:t>Operaționalizarea facturii electronice în sistemul național RO e-factura</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lang="ro-RO" sz="1600" b="1" dirty="0">
                <a:solidFill>
                  <a:schemeClr val="accent1"/>
                </a:solidFill>
                <a:effectLst>
                  <a:outerShdw blurRad="38100" dist="25400" dir="5400000" algn="ctr" rotWithShape="0">
                    <a:srgbClr val="6E747A">
                      <a:alpha val="43000"/>
                    </a:srgbClr>
                  </a:outerShdw>
                </a:effectLst>
                <a:sym typeface="+mn-ea"/>
              </a:rPr>
              <a:t>	</a:t>
            </a:r>
            <a:r>
              <a:rPr sz="1600" b="1" dirty="0">
                <a:solidFill>
                  <a:schemeClr val="accent1"/>
                </a:solidFill>
                <a:effectLst>
                  <a:outerShdw blurRad="38100" dist="25400" dir="5400000" algn="ctr" rotWithShape="0">
                    <a:srgbClr val="6E747A">
                      <a:alpha val="43000"/>
                    </a:srgbClr>
                  </a:outerShdw>
                </a:effectLst>
                <a:sym typeface="+mn-ea"/>
              </a:rPr>
              <a:t>Extinderea plăților prin ghișeul.ro</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lang="ro-RO" sz="1600" b="1" dirty="0">
                <a:solidFill>
                  <a:schemeClr val="accent1"/>
                </a:solidFill>
                <a:effectLst>
                  <a:outerShdw blurRad="38100" dist="25400" dir="5400000" algn="ctr" rotWithShape="0">
                    <a:srgbClr val="6E747A">
                      <a:alpha val="43000"/>
                    </a:srgbClr>
                  </a:outerShdw>
                </a:effectLst>
                <a:sym typeface="+mn-ea"/>
              </a:rPr>
              <a:t>	</a:t>
            </a:r>
            <a:r>
              <a:rPr sz="1600" b="1" dirty="0">
                <a:solidFill>
                  <a:schemeClr val="accent1"/>
                </a:solidFill>
                <a:effectLst>
                  <a:outerShdw blurRad="38100" dist="25400" dir="5400000" algn="ctr" rotWithShape="0">
                    <a:srgbClr val="6E747A">
                      <a:alpha val="43000"/>
                    </a:srgbClr>
                  </a:outerShdw>
                </a:effectLst>
                <a:sym typeface="+mn-ea"/>
              </a:rPr>
              <a:t>Implementarea identificării vizuale on-line pentru înregistrarea în SPV</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lang="ro-RO" sz="1600" b="1" dirty="0">
                <a:solidFill>
                  <a:schemeClr val="accent1"/>
                </a:solidFill>
                <a:effectLst>
                  <a:outerShdw blurRad="38100" dist="25400" dir="5400000" algn="ctr" rotWithShape="0">
                    <a:srgbClr val="6E747A">
                      <a:alpha val="43000"/>
                    </a:srgbClr>
                  </a:outerShdw>
                </a:effectLst>
                <a:sym typeface="+mn-ea"/>
              </a:rPr>
              <a:t>	</a:t>
            </a:r>
            <a:r>
              <a:rPr sz="1600" b="1" dirty="0">
                <a:solidFill>
                  <a:schemeClr val="accent1"/>
                </a:solidFill>
                <a:effectLst>
                  <a:outerShdw blurRad="38100" dist="25400" dir="5400000" algn="ctr" rotWithShape="0">
                    <a:srgbClr val="6E747A">
                      <a:alpha val="43000"/>
                    </a:srgbClr>
                  </a:outerShdw>
                </a:effectLst>
                <a:sym typeface="+mn-ea"/>
              </a:rPr>
              <a:t>Dezvoltarea call-center-ului ANAF</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lang="ro-RO" sz="1600" b="1" dirty="0">
                <a:solidFill>
                  <a:schemeClr val="accent1"/>
                </a:solidFill>
                <a:effectLst>
                  <a:outerShdw blurRad="38100" dist="25400" dir="5400000" algn="ctr" rotWithShape="0">
                    <a:srgbClr val="6E747A">
                      <a:alpha val="43000"/>
                    </a:srgbClr>
                  </a:outerShdw>
                </a:effectLst>
                <a:sym typeface="+mn-ea"/>
              </a:rPr>
              <a:t>	</a:t>
            </a:r>
            <a:r>
              <a:rPr sz="1600" b="1" dirty="0">
                <a:solidFill>
                  <a:schemeClr val="accent1"/>
                </a:solidFill>
                <a:effectLst>
                  <a:outerShdw blurRad="38100" dist="25400" dir="5400000" algn="ctr" rotWithShape="0">
                    <a:srgbClr val="6E747A">
                      <a:alpha val="43000"/>
                    </a:srgbClr>
                  </a:outerShdw>
                </a:effectLst>
                <a:sym typeface="+mn-ea"/>
              </a:rPr>
              <a:t>Implementarea deplină a conceptului de ”self- sevice”</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lang="ro-RO" sz="1600" b="1" dirty="0">
                <a:solidFill>
                  <a:schemeClr val="accent1"/>
                </a:solidFill>
                <a:effectLst>
                  <a:outerShdw blurRad="38100" dist="25400" dir="5400000" algn="ctr" rotWithShape="0">
                    <a:srgbClr val="6E747A">
                      <a:alpha val="43000"/>
                    </a:srgbClr>
                  </a:outerShdw>
                </a:effectLst>
                <a:sym typeface="+mn-ea"/>
              </a:rPr>
              <a:t>	</a:t>
            </a:r>
            <a:r>
              <a:rPr sz="1600" b="1" dirty="0">
                <a:solidFill>
                  <a:schemeClr val="accent1"/>
                </a:solidFill>
                <a:effectLst>
                  <a:outerShdw blurRad="38100" dist="25400" dir="5400000" algn="ctr" rotWithShape="0">
                    <a:srgbClr val="6E747A">
                      <a:alpha val="43000"/>
                    </a:srgbClr>
                  </a:outerShdw>
                </a:effectLst>
                <a:sym typeface="+mn-ea"/>
              </a:rPr>
              <a:t>Modernizarea modului de acordare a asistenței prin implementarea unor sisteme moderne </a:t>
            </a:r>
            <a:r>
              <a:rPr lang="en-US" sz="1600" b="1" dirty="0">
                <a:solidFill>
                  <a:schemeClr val="accent1"/>
                </a:solidFill>
                <a:effectLst>
                  <a:outerShdw blurRad="38100" dist="25400" dir="5400000" algn="ctr" rotWithShape="0">
                    <a:srgbClr val="6E747A">
                      <a:alpha val="43000"/>
                    </a:srgbClr>
                  </a:outerShdw>
                </a:effectLst>
                <a:sym typeface="+mn-ea"/>
              </a:rPr>
              <a:t>  </a:t>
            </a:r>
            <a:endParaRPr lang="en-US"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600" b="1" dirty="0">
                <a:solidFill>
                  <a:schemeClr val="accent1"/>
                </a:solidFill>
                <a:effectLst>
                  <a:outerShdw blurRad="38100" dist="25400" dir="5400000" algn="ctr" rotWithShape="0">
                    <a:srgbClr val="6E747A">
                      <a:alpha val="43000"/>
                    </a:srgbClr>
                  </a:outerShdw>
                </a:effectLst>
                <a:sym typeface="+mn-ea"/>
              </a:rPr>
              <a:t>	</a:t>
            </a:r>
            <a:r>
              <a:rPr sz="1600" b="1" dirty="0">
                <a:solidFill>
                  <a:schemeClr val="accent1"/>
                </a:solidFill>
                <a:effectLst>
                  <a:outerShdw blurRad="38100" dist="25400" dir="5400000" algn="ctr" rotWithShape="0">
                    <a:srgbClr val="6E747A">
                      <a:alpha val="43000"/>
                    </a:srgbClr>
                  </a:outerShdw>
                </a:effectLst>
                <a:sym typeface="+mn-ea"/>
              </a:rPr>
              <a:t>de comunicare (formular de contact, chat)</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lang="ro-RO" sz="1600" b="1" dirty="0">
                <a:solidFill>
                  <a:schemeClr val="accent1"/>
                </a:solidFill>
                <a:effectLst>
                  <a:outerShdw blurRad="38100" dist="25400" dir="5400000" algn="ctr" rotWithShape="0">
                    <a:srgbClr val="6E747A">
                      <a:alpha val="43000"/>
                    </a:srgbClr>
                  </a:outerShdw>
                </a:effectLst>
                <a:sym typeface="+mn-ea"/>
              </a:rPr>
              <a:t>	</a:t>
            </a:r>
            <a:r>
              <a:rPr sz="1600" b="1" dirty="0">
                <a:solidFill>
                  <a:schemeClr val="accent1"/>
                </a:solidFill>
                <a:effectLst>
                  <a:outerShdw blurRad="38100" dist="25400" dir="5400000" algn="ctr" rotWithShape="0">
                    <a:srgbClr val="6E747A">
                      <a:alpha val="43000"/>
                    </a:srgbClr>
                  </a:outerShdw>
                </a:effectLst>
                <a:sym typeface="+mn-ea"/>
              </a:rPr>
              <a:t>Digitalizarea unui număr de 52 formulare și declarații</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lang="ro-RO" sz="1600" b="1" dirty="0">
                <a:solidFill>
                  <a:schemeClr val="accent1"/>
                </a:solidFill>
                <a:effectLst>
                  <a:outerShdw blurRad="38100" dist="25400" dir="5400000" algn="ctr" rotWithShape="0">
                    <a:srgbClr val="6E747A">
                      <a:alpha val="43000"/>
                    </a:srgbClr>
                  </a:outerShdw>
                </a:effectLst>
                <a:sym typeface="+mn-ea"/>
              </a:rPr>
              <a:t>	</a:t>
            </a:r>
            <a:r>
              <a:rPr sz="1600" b="1" dirty="0">
                <a:solidFill>
                  <a:schemeClr val="accent1"/>
                </a:solidFill>
                <a:effectLst>
                  <a:outerShdw blurRad="38100" dist="25400" dir="5400000" algn="ctr" rotWithShape="0">
                    <a:srgbClr val="6E747A">
                      <a:alpha val="43000"/>
                    </a:srgbClr>
                  </a:outerShdw>
                </a:effectLst>
                <a:sym typeface="+mn-ea"/>
              </a:rPr>
              <a:t>Implementarea popririi electronice</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t>
            </a:r>
            <a:r>
              <a:rPr lang="ro-RO" sz="1600" b="1" dirty="0">
                <a:solidFill>
                  <a:schemeClr val="accent1"/>
                </a:solidFill>
                <a:effectLst>
                  <a:outerShdw blurRad="38100" dist="25400" dir="5400000" algn="ctr" rotWithShape="0">
                    <a:srgbClr val="6E747A">
                      <a:alpha val="43000"/>
                    </a:srgbClr>
                  </a:outerShdw>
                </a:effectLst>
                <a:sym typeface="+mn-ea"/>
              </a:rPr>
              <a:t>	</a:t>
            </a:r>
            <a:r>
              <a:rPr sz="1600" b="1" dirty="0">
                <a:solidFill>
                  <a:schemeClr val="accent1"/>
                </a:solidFill>
                <a:effectLst>
                  <a:outerShdw blurRad="38100" dist="25400" dir="5400000" algn="ctr" rotWithShape="0">
                    <a:srgbClr val="6E747A">
                      <a:alpha val="43000"/>
                    </a:srgbClr>
                  </a:outerShdw>
                </a:effectLst>
                <a:sym typeface="+mn-ea"/>
              </a:rPr>
              <a:t>Dezvoltarea sistemului RO e-Transport</a:t>
            </a:r>
            <a:endParaRPr sz="1600" b="1" dirty="0">
              <a:ln w="6600">
                <a:solidFill>
                  <a:schemeClr val="accent2"/>
                </a:solidFill>
                <a:prstDash val="solid"/>
              </a:ln>
              <a:solidFill>
                <a:srgbClr val="FFFFFF"/>
              </a:solidFill>
              <a:effectLst>
                <a:outerShdw dist="38100" dir="2700000" algn="tl" rotWithShape="0">
                  <a:schemeClr val="accent2"/>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nvSpPr>
        <p:spPr>
          <a:xfrm>
            <a:off x="1529715" y="6158230"/>
            <a:ext cx="9142095" cy="652145"/>
          </a:xfrm>
          <a:prstGeom prst="rect">
            <a:avLst/>
          </a:prstGeom>
          <a:noFill/>
          <a:ln w="9525">
            <a:noFill/>
          </a:ln>
        </p:spPr>
        <p:txBody>
          <a:bodyPr wrap="square" anchor="t">
            <a:scene3d>
              <a:camera prst="orthographicFront"/>
              <a:lightRig rig="threePt" dir="t"/>
            </a:scene3d>
          </a:bodyPr>
          <a:lstStyle>
            <a:lvl1pPr marL="0" indent="0" algn="ctr" rtl="0" fontAlgn="base">
              <a:spcBef>
                <a:spcPct val="20000"/>
              </a:spcBef>
              <a:spcAft>
                <a:spcPct val="0"/>
              </a:spcAft>
              <a:buFontTx/>
              <a:buNone/>
              <a:defRPr sz="3200" kern="1200">
                <a:solidFill>
                  <a:schemeClr val="bg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Ministerul Finanțelor Publice - Agenţia Naţională de Administrare Fiscală</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Direcţia Generală Regională a Finanţelor Publice  Cluj-Napoca</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Administraţia Judeţeană a Finanţelor Publice Satu Mare</a:t>
            </a:r>
            <a:endParaRPr lang="ro-RO" altLang="en-US" sz="800" strike="noStrike" noProof="1">
              <a:solidFill>
                <a:schemeClr val="accent1"/>
              </a:solidFill>
              <a:effectLst>
                <a:outerShdw blurRad="38100" dist="25400" dir="5400000" algn="ctr" rotWithShape="0">
                  <a:srgbClr val="6E747A">
                    <a:alpha val="43000"/>
                  </a:srgbClr>
                </a:outerShdw>
              </a:effectLst>
            </a:endParaRPr>
          </a:p>
          <a:p>
            <a:pPr algn="ctr" fontAlgn="base"/>
            <a:r>
              <a:rPr lang="ro-RO" altLang="en-US" sz="800" strike="noStrike" noProof="1">
                <a:solidFill>
                  <a:schemeClr val="accent1"/>
                </a:solidFill>
                <a:effectLst>
                  <a:outerShdw blurRad="38100" dist="25400" dir="5400000" algn="ctr" rotWithShape="0">
                    <a:srgbClr val="6E747A">
                      <a:alpha val="43000"/>
                    </a:srgbClr>
                  </a:outerShdw>
                </a:effectLst>
              </a:rPr>
              <a:t>Serviciul Asistenţă pentru Contribuabili</a:t>
            </a:r>
            <a:endParaRPr lang="ro-RO" altLang="en-US" sz="800" strike="noStrike" noProof="1">
              <a:solidFill>
                <a:schemeClr val="accent1"/>
              </a:solidFill>
              <a:effectLst>
                <a:outerShdw blurRad="38100" dist="25400" dir="5400000" algn="ctr" rotWithShape="0">
                  <a:srgbClr val="6E747A">
                    <a:alpha val="43000"/>
                  </a:srgbClr>
                </a:outerShdw>
              </a:effectLst>
            </a:endParaRPr>
          </a:p>
        </p:txBody>
      </p:sp>
      <p:pic>
        <p:nvPicPr>
          <p:cNvPr id="5124" name="Picture 6"/>
          <p:cNvPicPr>
            <a:picLocks noChangeAspect="1"/>
          </p:cNvPicPr>
          <p:nvPr/>
        </p:nvPicPr>
        <p:blipFill>
          <a:blip r:embed="rId1"/>
          <a:stretch>
            <a:fillRect/>
          </a:stretch>
        </p:blipFill>
        <p:spPr>
          <a:xfrm>
            <a:off x="8982075" y="6229033"/>
            <a:ext cx="1685925" cy="609600"/>
          </a:xfrm>
          <a:prstGeom prst="rect">
            <a:avLst/>
          </a:prstGeom>
          <a:noFill/>
          <a:ln w="9525">
            <a:noFill/>
          </a:ln>
        </p:spPr>
      </p:pic>
      <p:pic>
        <p:nvPicPr>
          <p:cNvPr id="1073742851" name="Picture 1073742850"/>
          <p:cNvPicPr>
            <a:picLocks noChangeAspect="1"/>
          </p:cNvPicPr>
          <p:nvPr/>
        </p:nvPicPr>
        <p:blipFill>
          <a:blip r:embed="rId2"/>
          <a:stretch>
            <a:fillRect/>
          </a:stretch>
        </p:blipFill>
        <p:spPr>
          <a:xfrm>
            <a:off x="1529715" y="6177915"/>
            <a:ext cx="661035" cy="661035"/>
          </a:xfrm>
          <a:prstGeom prst="rect">
            <a:avLst/>
          </a:prstGeom>
          <a:solidFill>
            <a:srgbClr val="FFFFFF"/>
          </a:solidFill>
          <a:ln w="9525">
            <a:noFill/>
          </a:ln>
        </p:spPr>
      </p:pic>
      <p:sp>
        <p:nvSpPr>
          <p:cNvPr id="2" name="Rectangle 3"/>
          <p:cNvSpPr>
            <a:spLocks noGrp="1"/>
          </p:cNvSpPr>
          <p:nvPr/>
        </p:nvSpPr>
        <p:spPr>
          <a:xfrm>
            <a:off x="1527810" y="495935"/>
            <a:ext cx="9612630" cy="5603240"/>
          </a:xfrm>
          <a:prstGeom prst="rect">
            <a:avLst/>
          </a:prstGeom>
          <a:noFill/>
          <a:ln w="9525">
            <a:noFill/>
          </a:ln>
        </p:spPr>
        <p:txBody>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eaLnBrk="1" latinLnBrk="0" hangingPunct="1">
              <a:spcBef>
                <a:spcPts val="0"/>
              </a:spcBef>
              <a:buFont typeface="Wingdings" panose="05000000000000000000" charset="0"/>
              <a:buNone/>
              <a:defRPr/>
            </a:pPr>
            <a:endParaRPr sz="14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800" b="1" dirty="0">
                <a:solidFill>
                  <a:srgbClr val="C00000"/>
                </a:solidFill>
                <a:effectLst>
                  <a:outerShdw blurRad="38100" dist="25400" dir="5400000" algn="ctr" rotWithShape="0">
                    <a:srgbClr val="6E747A">
                      <a:alpha val="43000"/>
                    </a:srgbClr>
                  </a:outerShdw>
                </a:effectLst>
                <a:sym typeface="+mn-ea"/>
              </a:rPr>
              <a:t>Bune practici în activitatea desfașurată de AJFP Satu Mare</a:t>
            </a:r>
            <a:endParaRPr sz="18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8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endParaRPr lang="ro-RO" sz="14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lang="ro-RO" sz="1400" b="1" dirty="0">
                <a:solidFill>
                  <a:schemeClr val="accent1"/>
                </a:solidFill>
                <a:effectLst>
                  <a:outerShdw blurRad="38100" dist="25400" dir="5400000" algn="ctr" rotWithShape="0">
                    <a:srgbClr val="6E747A">
                      <a:alpha val="43000"/>
                    </a:srgbClr>
                  </a:outerShdw>
                </a:effectLst>
                <a:sym typeface="+mn-ea"/>
              </a:rPr>
              <a:t>	</a:t>
            </a:r>
            <a:r>
              <a:rPr sz="1600" b="1" dirty="0">
                <a:solidFill>
                  <a:schemeClr val="accent1"/>
                </a:solidFill>
                <a:effectLst>
                  <a:outerShdw blurRad="38100" dist="25400" dir="5400000" algn="ctr" rotWithShape="0">
                    <a:srgbClr val="6E747A">
                      <a:alpha val="43000"/>
                    </a:srgbClr>
                  </a:outerShdw>
                </a:effectLst>
                <a:sym typeface="+mn-ea"/>
              </a:rPr>
              <a:t>A.J.F.P. Satu Mare a manifestat o preocupare permanentă pentru îmbunătăţirea activităţilor proprii, prin identificarea şi întelegerea celor mai bune practici care să asigure îmbunătăţirea permanentă a serviciilor oferite contribuabililor şi a operaţiunilor desfăşurate pentru o colectare eficientă. </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Acestea s-au axat pe </a:t>
            </a:r>
            <a:r>
              <a:rPr sz="1600" b="1" dirty="0">
                <a:solidFill>
                  <a:srgbClr val="C00000"/>
                </a:solidFill>
                <a:effectLst>
                  <a:outerShdw blurRad="38100" dist="25400" dir="5400000" algn="ctr" rotWithShape="0">
                    <a:srgbClr val="6E747A">
                      <a:alpha val="43000"/>
                    </a:srgbClr>
                  </a:outerShdw>
                </a:effectLst>
                <a:sym typeface="+mn-ea"/>
              </a:rPr>
              <a:t>cele patru domenii de activitate:</a:t>
            </a:r>
            <a:endParaRPr sz="1600" b="1" dirty="0">
              <a:solidFill>
                <a:srgbClr val="C00000"/>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1.	Activitatea de asistenţă şi servicii oferite contribuabililor</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2.	Relaţii instituţionale</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3.	Îmbunătăţirea colectării</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r>
              <a:rPr sz="1600" b="1" dirty="0">
                <a:solidFill>
                  <a:schemeClr val="accent1"/>
                </a:solidFill>
                <a:effectLst>
                  <a:outerShdw blurRad="38100" dist="25400" dir="5400000" algn="ctr" rotWithShape="0">
                    <a:srgbClr val="6E747A">
                      <a:alpha val="43000"/>
                    </a:srgbClr>
                  </a:outerShdw>
                </a:effectLst>
                <a:sym typeface="+mn-ea"/>
              </a:rPr>
              <a:t>4.	Optimizarea proceselor de activitate şi dezvoltarea sistemului de tehnologia informației.</a:t>
            </a:r>
            <a:endParaRPr sz="1600" b="1" dirty="0">
              <a:solidFill>
                <a:schemeClr val="accent1"/>
              </a:solidFill>
              <a:effectLst>
                <a:outerShdw blurRad="38100" dist="25400" dir="5400000" algn="ctr" rotWithShape="0">
                  <a:srgbClr val="6E747A">
                    <a:alpha val="43000"/>
                  </a:srgbClr>
                </a:outerShdw>
              </a:effectLst>
              <a:sym typeface="+mn-ea"/>
            </a:endParaRPr>
          </a:p>
          <a:p>
            <a:pPr marL="0" indent="0" algn="l" eaLnBrk="1" latinLnBrk="0" hangingPunct="1">
              <a:spcBef>
                <a:spcPts val="0"/>
              </a:spcBef>
              <a:buFont typeface="Wingdings" panose="05000000000000000000" charset="0"/>
              <a:buNone/>
              <a:defRPr/>
            </a:pPr>
            <a:endParaRPr sz="1600" b="1" dirty="0">
              <a:ln w="6600">
                <a:solidFill>
                  <a:schemeClr val="accent2"/>
                </a:solidFill>
                <a:prstDash val="solid"/>
              </a:ln>
              <a:solidFill>
                <a:srgbClr val="FFFFFF"/>
              </a:solidFill>
              <a:effectLst>
                <a:outerShdw dist="38100" dir="2700000" algn="tl" rotWithShape="0">
                  <a:schemeClr val="accent2"/>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naf4">
  <a:themeElements>
    <a:clrScheme name="anaf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af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anaf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af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af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af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af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af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af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af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af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af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af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af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45288</Words>
  <Application>WPS Presentation</Application>
  <PresentationFormat>On-screen Show (4:3)</PresentationFormat>
  <Paragraphs>501</Paragraphs>
  <Slides>24</Slides>
  <Notes>7</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24</vt:i4>
      </vt:variant>
    </vt:vector>
  </HeadingPairs>
  <TitlesOfParts>
    <vt:vector size="35" baseType="lpstr">
      <vt:lpstr>Arial</vt:lpstr>
      <vt:lpstr>SimSun</vt:lpstr>
      <vt:lpstr>Wingdings</vt:lpstr>
      <vt:lpstr>Wingdings</vt:lpstr>
      <vt:lpstr>Microsoft YaHei</vt:lpstr>
      <vt:lpstr/>
      <vt:lpstr>Arial Unicode MS</vt:lpstr>
      <vt:lpstr>Calibri</vt:lpstr>
      <vt:lpstr>Liberation Mono</vt:lpstr>
      <vt:lpstr>anaf4</vt:lpstr>
      <vt:lpstr>Blue Waves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Facilități fiscale </vt:lpstr>
      <vt:lpstr>Facilități fiscale</vt:lpstr>
      <vt:lpstr>Facilități fiscale</vt:lpstr>
      <vt:lpstr>Facilități fiscale</vt:lpstr>
      <vt:lpstr>Facilități fiscale</vt:lpstr>
      <vt:lpstr>Facilități fiscale</vt:lpstr>
      <vt:lpstr>Facilități fiscale</vt:lpstr>
      <vt:lpstr>Facilități fiscale</vt:lpstr>
      <vt:lpstr>Facilități fiscale</vt:lpstr>
      <vt:lpstr>PowerPoint 演示文稿</vt:lpstr>
      <vt:lpstr>PowerPoint 演示文稿</vt:lpstr>
      <vt:lpstr>PowerPoint 演示文稿</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96494749</dc:creator>
  <cp:lastModifiedBy>37713716</cp:lastModifiedBy>
  <cp:revision>461</cp:revision>
  <dcterms:created xsi:type="dcterms:W3CDTF">2014-03-31T08:21:00Z</dcterms:created>
  <dcterms:modified xsi:type="dcterms:W3CDTF">2022-05-18T08:13:04Z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1033-10.2.0.7478</vt:lpwstr>
  </property>
  <property fmtid="{D5CDD505-2E9C-101B-9397-08002B2CF9AE}" pid="3" name="ICV">
    <vt:lpwstr>C8395B11CD424373BB7DC4F9477BFBDE</vt:lpwstr>
  </property>
</Properties>
</file>