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300" r:id="rId13"/>
    <p:sldId id="268" r:id="rId14"/>
    <p:sldId id="297" r:id="rId15"/>
    <p:sldId id="269" r:id="rId16"/>
    <p:sldId id="270" r:id="rId17"/>
    <p:sldId id="304" r:id="rId18"/>
    <p:sldId id="302" r:id="rId19"/>
    <p:sldId id="301" r:id="rId20"/>
    <p:sldId id="303" r:id="rId21"/>
    <p:sldId id="271" r:id="rId22"/>
    <p:sldId id="272" r:id="rId23"/>
    <p:sldId id="273" r:id="rId24"/>
    <p:sldId id="274" r:id="rId25"/>
    <p:sldId id="275" r:id="rId26"/>
    <p:sldId id="276" r:id="rId27"/>
    <p:sldId id="277" r:id="rId28"/>
    <p:sldId id="279" r:id="rId29"/>
    <p:sldId id="280" r:id="rId30"/>
    <p:sldId id="281" r:id="rId31"/>
    <p:sldId id="282" r:id="rId32"/>
    <p:sldId id="283" r:id="rId33"/>
    <p:sldId id="294" r:id="rId34"/>
    <p:sldId id="293" r:id="rId35"/>
    <p:sldId id="284" r:id="rId36"/>
    <p:sldId id="285" r:id="rId37"/>
    <p:sldId id="286" r:id="rId38"/>
    <p:sldId id="287" r:id="rId39"/>
    <p:sldId id="288" r:id="rId40"/>
    <p:sldId id="289" r:id="rId41"/>
    <p:sldId id="290" r:id="rId42"/>
    <p:sldId id="295" r:id="rId43"/>
    <p:sldId id="296" r:id="rId4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22" autoAdjust="0"/>
    <p:restoredTop sz="86401" autoAdjust="0"/>
  </p:normalViewPr>
  <p:slideViewPr>
    <p:cSldViewPr snapToGrid="0">
      <p:cViewPr varScale="1">
        <p:scale>
          <a:sx n="99" d="100"/>
          <a:sy n="99" d="100"/>
        </p:scale>
        <p:origin x="234" y="78"/>
      </p:cViewPr>
      <p:guideLst/>
    </p:cSldViewPr>
  </p:slideViewPr>
  <p:outlineViewPr>
    <p:cViewPr>
      <p:scale>
        <a:sx n="33" d="100"/>
        <a:sy n="33" d="100"/>
      </p:scale>
      <p:origin x="0" y="-509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1" y="5"/>
            <a:ext cx="2945370" cy="498629"/>
          </a:xfrm>
          <a:prstGeom prst="rect">
            <a:avLst/>
          </a:prstGeom>
        </p:spPr>
        <p:txBody>
          <a:bodyPr vert="horz" lIns="90981" tIns="45490" rIns="90981" bIns="45490" rtlCol="0"/>
          <a:lstStyle>
            <a:lvl1pPr algn="l">
              <a:defRPr sz="1200"/>
            </a:lvl1pPr>
          </a:lstStyle>
          <a:p>
            <a:endParaRPr lang="ro-RO" dirty="0"/>
          </a:p>
        </p:txBody>
      </p:sp>
      <p:sp>
        <p:nvSpPr>
          <p:cNvPr id="3" name="Substituent dată 2"/>
          <p:cNvSpPr>
            <a:spLocks noGrp="1"/>
          </p:cNvSpPr>
          <p:nvPr>
            <p:ph type="dt" idx="1"/>
          </p:nvPr>
        </p:nvSpPr>
        <p:spPr>
          <a:xfrm>
            <a:off x="3850139" y="5"/>
            <a:ext cx="2946455" cy="498629"/>
          </a:xfrm>
          <a:prstGeom prst="rect">
            <a:avLst/>
          </a:prstGeom>
        </p:spPr>
        <p:txBody>
          <a:bodyPr vert="horz" lIns="90981" tIns="45490" rIns="90981" bIns="45490" rtlCol="0"/>
          <a:lstStyle>
            <a:lvl1pPr algn="r">
              <a:defRPr sz="1200"/>
            </a:lvl1pPr>
          </a:lstStyle>
          <a:p>
            <a:fld id="{04B3928E-B393-40E6-97A6-DE875A55F1BE}" type="datetimeFigureOut">
              <a:rPr lang="ro-RO" smtClean="0"/>
              <a:t>18.05.2022</a:t>
            </a:fld>
            <a:endParaRPr lang="ro-RO" dirty="0"/>
          </a:p>
        </p:txBody>
      </p:sp>
      <p:sp>
        <p:nvSpPr>
          <p:cNvPr id="4" name="Substituent imagine diapozitiv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0981" tIns="45490" rIns="90981" bIns="45490" rtlCol="0" anchor="ctr"/>
          <a:lstStyle/>
          <a:p>
            <a:endParaRPr lang="ro-RO" dirty="0"/>
          </a:p>
        </p:txBody>
      </p:sp>
      <p:sp>
        <p:nvSpPr>
          <p:cNvPr id="5" name="Substituent note 4"/>
          <p:cNvSpPr>
            <a:spLocks noGrp="1"/>
          </p:cNvSpPr>
          <p:nvPr>
            <p:ph type="body" sz="quarter" idx="3"/>
          </p:nvPr>
        </p:nvSpPr>
        <p:spPr>
          <a:xfrm>
            <a:off x="680202" y="4777197"/>
            <a:ext cx="5437272" cy="3908613"/>
          </a:xfrm>
          <a:prstGeom prst="rect">
            <a:avLst/>
          </a:prstGeom>
        </p:spPr>
        <p:txBody>
          <a:bodyPr vert="horz" lIns="90981" tIns="45490" rIns="90981" bIns="4549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1" y="9428014"/>
            <a:ext cx="2945370" cy="498629"/>
          </a:xfrm>
          <a:prstGeom prst="rect">
            <a:avLst/>
          </a:prstGeom>
        </p:spPr>
        <p:txBody>
          <a:bodyPr vert="horz" lIns="90981" tIns="45490" rIns="90981" bIns="45490" rtlCol="0" anchor="b"/>
          <a:lstStyle>
            <a:lvl1pPr algn="l">
              <a:defRPr sz="1200"/>
            </a:lvl1pPr>
          </a:lstStyle>
          <a:p>
            <a:endParaRPr lang="ro-RO" dirty="0"/>
          </a:p>
        </p:txBody>
      </p:sp>
      <p:sp>
        <p:nvSpPr>
          <p:cNvPr id="7" name="Substituent număr diapozitiv 6"/>
          <p:cNvSpPr>
            <a:spLocks noGrp="1"/>
          </p:cNvSpPr>
          <p:nvPr>
            <p:ph type="sldNum" sz="quarter" idx="5"/>
          </p:nvPr>
        </p:nvSpPr>
        <p:spPr>
          <a:xfrm>
            <a:off x="3850139" y="9428014"/>
            <a:ext cx="2946455" cy="498629"/>
          </a:xfrm>
          <a:prstGeom prst="rect">
            <a:avLst/>
          </a:prstGeom>
        </p:spPr>
        <p:txBody>
          <a:bodyPr vert="horz" lIns="90981" tIns="45490" rIns="90981" bIns="45490" rtlCol="0" anchor="b"/>
          <a:lstStyle>
            <a:lvl1pPr algn="r">
              <a:defRPr sz="1200"/>
            </a:lvl1pPr>
          </a:lstStyle>
          <a:p>
            <a:fld id="{91F73CF8-EA1C-4D3B-952A-4FCF2A9B1488}" type="slidenum">
              <a:rPr lang="ro-RO" smtClean="0"/>
              <a:t>‹#›</a:t>
            </a:fld>
            <a:endParaRPr lang="ro-RO" dirty="0"/>
          </a:p>
        </p:txBody>
      </p:sp>
    </p:spTree>
    <p:extLst>
      <p:ext uri="{BB962C8B-B14F-4D97-AF65-F5344CB8AC3E}">
        <p14:creationId xmlns:p14="http://schemas.microsoft.com/office/powerpoint/2010/main" val="411622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15DB3317-B092-46E9-AF48-DF07CF218930}" type="datetime1">
              <a:rPr lang="ro-RO" smtClean="0"/>
              <a:t>18.05.2022</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196033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92CBF2BD-BC8D-486F-949C-0652958F7B3C}" type="datetime1">
              <a:rPr lang="ro-RO" smtClean="0"/>
              <a:t>18.05.2022</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144051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E274E726-C432-4084-8FFE-FB2036B1D390}" type="datetime1">
              <a:rPr lang="ro-RO" smtClean="0"/>
              <a:t>18.05.2022</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30D9910D-A229-45E6-867B-903CB7226CA0}" type="slidenum">
              <a:rPr lang="ro-RO" smtClean="0"/>
              <a:t>‹#›</a:t>
            </a:fld>
            <a:endParaRPr lang="ro-RO"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356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913D617B-95AB-4F5A-8FB9-809A29AE1665}" type="datetime1">
              <a:rPr lang="ro-RO" smtClean="0"/>
              <a:t>18.05.2022</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293481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CE4BE901-4736-4F25-9FCB-731BC2736E76}" type="datetime1">
              <a:rPr lang="ro-RO" smtClean="0"/>
              <a:t>18.05.2022</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30D9910D-A229-45E6-867B-903CB7226CA0}" type="slidenum">
              <a:rPr lang="ro-RO" smtClean="0"/>
              <a:t>‹#›</a:t>
            </a:fld>
            <a:endParaRPr lang="ro-RO"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051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387F20DA-ED67-425D-9A2B-5B47A119501D}" type="datetime1">
              <a:rPr lang="ro-RO" smtClean="0"/>
              <a:t>18.05.2022</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314259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D3D508F1-359A-4BA9-A38F-F64308A834AF}" type="datetime1">
              <a:rPr lang="ro-RO" smtClean="0"/>
              <a:t>18.05.2022</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4210256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EEDE6380-BA62-4BAD-B1C7-0C5403976617}" type="datetime1">
              <a:rPr lang="ro-RO" smtClean="0"/>
              <a:t>18.05.2022</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85784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E28AE7D-1231-48F6-A673-8CB18229496D}" type="datetime1">
              <a:rPr lang="ro-RO" smtClean="0"/>
              <a:t>18.05.2022</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125868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9E5425D-1A82-4585-ABD1-93E34E0D2A71}" type="datetime1">
              <a:rPr lang="ro-RO" smtClean="0"/>
              <a:t>18.05.2022</a:t>
            </a:fld>
            <a:endParaRPr lang="ro-RO" dirty="0"/>
          </a:p>
        </p:txBody>
      </p:sp>
      <p:sp>
        <p:nvSpPr>
          <p:cNvPr id="5" name="Footer Placeholder 4"/>
          <p:cNvSpPr>
            <a:spLocks noGrp="1"/>
          </p:cNvSpPr>
          <p:nvPr>
            <p:ph type="ftr" sz="quarter" idx="11"/>
          </p:nvPr>
        </p:nvSpPr>
        <p:spPr/>
        <p:txBody>
          <a:bodyPr/>
          <a:lstStyle/>
          <a:p>
            <a:endParaRPr lang="ro-RO" dirty="0"/>
          </a:p>
        </p:txBody>
      </p:sp>
      <p:sp>
        <p:nvSpPr>
          <p:cNvPr id="6" name="Slide Number Placeholder 5"/>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85177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B8F12EB9-B09F-4435-B140-4E2410CFEC0F}" type="datetime1">
              <a:rPr lang="ro-RO" smtClean="0"/>
              <a:t>18.05.2022</a:t>
            </a:fld>
            <a:endParaRPr lang="ro-RO" dirty="0"/>
          </a:p>
        </p:txBody>
      </p:sp>
      <p:sp>
        <p:nvSpPr>
          <p:cNvPr id="6" name="Footer Placeholder 5"/>
          <p:cNvSpPr>
            <a:spLocks noGrp="1"/>
          </p:cNvSpPr>
          <p:nvPr>
            <p:ph type="ftr" sz="quarter" idx="11"/>
          </p:nvPr>
        </p:nvSpPr>
        <p:spPr/>
        <p:txBody>
          <a:bodyPr/>
          <a:lstStyle/>
          <a:p>
            <a:endParaRPr lang="ro-RO" dirty="0"/>
          </a:p>
        </p:txBody>
      </p:sp>
      <p:sp>
        <p:nvSpPr>
          <p:cNvPr id="7" name="Slide Number Placeholder 6"/>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18996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531337D1-349B-46AB-B85C-05FACAADC573}" type="datetime1">
              <a:rPr lang="ro-RO" smtClean="0"/>
              <a:t>18.05.2022</a:t>
            </a:fld>
            <a:endParaRPr lang="ro-RO" dirty="0"/>
          </a:p>
        </p:txBody>
      </p:sp>
      <p:sp>
        <p:nvSpPr>
          <p:cNvPr id="8" name="Footer Placeholder 7"/>
          <p:cNvSpPr>
            <a:spLocks noGrp="1"/>
          </p:cNvSpPr>
          <p:nvPr>
            <p:ph type="ftr" sz="quarter" idx="11"/>
          </p:nvPr>
        </p:nvSpPr>
        <p:spPr/>
        <p:txBody>
          <a:bodyPr/>
          <a:lstStyle/>
          <a:p>
            <a:endParaRPr lang="ro-RO" dirty="0"/>
          </a:p>
        </p:txBody>
      </p:sp>
      <p:sp>
        <p:nvSpPr>
          <p:cNvPr id="9" name="Slide Number Placeholder 8"/>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343139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43DD03FC-E9F6-49C3-9BDE-A6E21D8433A7}" type="datetime1">
              <a:rPr lang="ro-RO" smtClean="0"/>
              <a:t>18.05.2022</a:t>
            </a:fld>
            <a:endParaRPr lang="ro-RO" dirty="0"/>
          </a:p>
        </p:txBody>
      </p:sp>
      <p:sp>
        <p:nvSpPr>
          <p:cNvPr id="4" name="Footer Placeholder 3"/>
          <p:cNvSpPr>
            <a:spLocks noGrp="1"/>
          </p:cNvSpPr>
          <p:nvPr>
            <p:ph type="ftr" sz="quarter" idx="11"/>
          </p:nvPr>
        </p:nvSpPr>
        <p:spPr/>
        <p:txBody>
          <a:bodyPr/>
          <a:lstStyle/>
          <a:p>
            <a:endParaRPr lang="ro-RO" dirty="0"/>
          </a:p>
        </p:txBody>
      </p:sp>
      <p:sp>
        <p:nvSpPr>
          <p:cNvPr id="5" name="Slide Number Placeholder 4"/>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168185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AD122-A1E6-412E-8E0D-17CEFCDECB63}" type="datetime1">
              <a:rPr lang="ro-RO" smtClean="0"/>
              <a:t>18.05.2022</a:t>
            </a:fld>
            <a:endParaRPr lang="ro-RO" dirty="0"/>
          </a:p>
        </p:txBody>
      </p:sp>
      <p:sp>
        <p:nvSpPr>
          <p:cNvPr id="3" name="Footer Placeholder 2"/>
          <p:cNvSpPr>
            <a:spLocks noGrp="1"/>
          </p:cNvSpPr>
          <p:nvPr>
            <p:ph type="ftr" sz="quarter" idx="11"/>
          </p:nvPr>
        </p:nvSpPr>
        <p:spPr/>
        <p:txBody>
          <a:bodyPr/>
          <a:lstStyle/>
          <a:p>
            <a:endParaRPr lang="ro-RO" dirty="0"/>
          </a:p>
        </p:txBody>
      </p:sp>
      <p:sp>
        <p:nvSpPr>
          <p:cNvPr id="4" name="Slide Number Placeholder 3"/>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185202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a:t>Faceți clic pentru a edita stilul de titlu coordonator</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4D3C77E8-67DC-4573-808F-53F9A498B408}" type="datetime1">
              <a:rPr lang="ro-RO" smtClean="0"/>
              <a:t>18.05.2022</a:t>
            </a:fld>
            <a:endParaRPr lang="ro-RO" dirty="0"/>
          </a:p>
        </p:txBody>
      </p:sp>
      <p:sp>
        <p:nvSpPr>
          <p:cNvPr id="6" name="Footer Placeholder 5"/>
          <p:cNvSpPr>
            <a:spLocks noGrp="1"/>
          </p:cNvSpPr>
          <p:nvPr>
            <p:ph type="ftr" sz="quarter" idx="11"/>
          </p:nvPr>
        </p:nvSpPr>
        <p:spPr/>
        <p:txBody>
          <a:bodyPr/>
          <a:lstStyle/>
          <a:p>
            <a:endParaRPr lang="ro-RO" dirty="0"/>
          </a:p>
        </p:txBody>
      </p:sp>
      <p:sp>
        <p:nvSpPr>
          <p:cNvPr id="7" name="Slide Number Placeholder 6"/>
          <p:cNvSpPr>
            <a:spLocks noGrp="1"/>
          </p:cNvSpPr>
          <p:nvPr>
            <p:ph type="sldNum" sz="quarter" idx="12"/>
          </p:nvPr>
        </p:nvSpPr>
        <p:spPr/>
        <p:txBody>
          <a:bodyPr/>
          <a:lstStyle/>
          <a:p>
            <a:fld id="{30D9910D-A229-45E6-867B-903CB7226CA0}" type="slidenum">
              <a:rPr lang="ro-RO" smtClean="0"/>
              <a:t>‹#›</a:t>
            </a:fld>
            <a:endParaRPr lang="ro-RO" dirty="0"/>
          </a:p>
        </p:txBody>
      </p:sp>
    </p:spTree>
    <p:extLst>
      <p:ext uri="{BB962C8B-B14F-4D97-AF65-F5344CB8AC3E}">
        <p14:creationId xmlns:p14="http://schemas.microsoft.com/office/powerpoint/2010/main" val="141417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dirty="0"/>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6" name="Footer Placeholder 5"/>
          <p:cNvSpPr>
            <a:spLocks noGrp="1"/>
          </p:cNvSpPr>
          <p:nvPr>
            <p:ph type="ftr" sz="quarter" idx="11"/>
          </p:nvPr>
        </p:nvSpPr>
        <p:spPr/>
        <p:txBody>
          <a:bodyPr/>
          <a:lstStyle/>
          <a:p>
            <a:endParaRPr lang="ro-RO" dirty="0"/>
          </a:p>
        </p:txBody>
      </p:sp>
      <p:sp>
        <p:nvSpPr>
          <p:cNvPr id="7" name="Slide Number Placeholder 6"/>
          <p:cNvSpPr>
            <a:spLocks noGrp="1"/>
          </p:cNvSpPr>
          <p:nvPr>
            <p:ph type="sldNum" sz="quarter" idx="12"/>
          </p:nvPr>
        </p:nvSpPr>
        <p:spPr/>
        <p:txBody>
          <a:bodyPr/>
          <a:lstStyle/>
          <a:p>
            <a:fld id="{30D9910D-A229-45E6-867B-903CB7226CA0}" type="slidenum">
              <a:rPr lang="ro-RO" smtClean="0"/>
              <a:t>‹#›</a:t>
            </a:fld>
            <a:endParaRPr lang="ro-RO" dirty="0"/>
          </a:p>
        </p:txBody>
      </p:sp>
      <p:sp>
        <p:nvSpPr>
          <p:cNvPr id="5" name="Date Placeholder 4"/>
          <p:cNvSpPr>
            <a:spLocks noGrp="1"/>
          </p:cNvSpPr>
          <p:nvPr>
            <p:ph type="dt" sz="half" idx="10"/>
          </p:nvPr>
        </p:nvSpPr>
        <p:spPr/>
        <p:txBody>
          <a:bodyPr/>
          <a:lstStyle/>
          <a:p>
            <a:fld id="{A9AC8C31-6B0E-4C95-AC51-2E1BB4622749}" type="datetime1">
              <a:rPr lang="ro-RO" smtClean="0"/>
              <a:t>18.05.2022</a:t>
            </a:fld>
            <a:endParaRPr lang="ro-RO" dirty="0"/>
          </a:p>
        </p:txBody>
      </p:sp>
    </p:spTree>
    <p:extLst>
      <p:ext uri="{BB962C8B-B14F-4D97-AF65-F5344CB8AC3E}">
        <p14:creationId xmlns:p14="http://schemas.microsoft.com/office/powerpoint/2010/main" val="423076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D862E4-598D-40EA-BBDB-AF6EEA36BAEE}" type="datetime1">
              <a:rPr lang="ro-RO" smtClean="0"/>
              <a:t>18.05.2022</a:t>
            </a:fld>
            <a:endParaRPr lang="ro-RO"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D9910D-A229-45E6-867B-903CB7226CA0}" type="slidenum">
              <a:rPr lang="ro-RO" smtClean="0"/>
              <a:t>‹#›</a:t>
            </a:fld>
            <a:endParaRPr lang="ro-RO" dirty="0"/>
          </a:p>
        </p:txBody>
      </p:sp>
    </p:spTree>
    <p:extLst>
      <p:ext uri="{BB962C8B-B14F-4D97-AF65-F5344CB8AC3E}">
        <p14:creationId xmlns:p14="http://schemas.microsoft.com/office/powerpoint/2010/main" val="22566700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9E63F22-9618-4E32-A631-34735BDB6C4B}"/>
              </a:ext>
            </a:extLst>
          </p:cNvPr>
          <p:cNvSpPr>
            <a:spLocks noGrp="1"/>
          </p:cNvSpPr>
          <p:nvPr>
            <p:ph type="ctrTitle"/>
          </p:nvPr>
        </p:nvSpPr>
        <p:spPr/>
        <p:txBody>
          <a:bodyPr/>
          <a:lstStyle/>
          <a:p>
            <a:r>
              <a:rPr lang="ro-RO" dirty="0"/>
              <a:t>DSVSA Satu Mare</a:t>
            </a:r>
            <a:br>
              <a:rPr lang="ro-RO" dirty="0"/>
            </a:br>
            <a:r>
              <a:rPr lang="ro-RO" dirty="0"/>
              <a:t>Raport de activitate 2021</a:t>
            </a:r>
          </a:p>
        </p:txBody>
      </p:sp>
      <p:sp>
        <p:nvSpPr>
          <p:cNvPr id="3" name="Subtitlu 2">
            <a:extLst>
              <a:ext uri="{FF2B5EF4-FFF2-40B4-BE49-F238E27FC236}">
                <a16:creationId xmlns:a16="http://schemas.microsoft.com/office/drawing/2014/main" id="{81364E13-B607-4ECC-A712-C4589B8A1BD9}"/>
              </a:ext>
            </a:extLst>
          </p:cNvPr>
          <p:cNvSpPr>
            <a:spLocks noGrp="1"/>
          </p:cNvSpPr>
          <p:nvPr>
            <p:ph type="subTitle" idx="1"/>
          </p:nvPr>
        </p:nvSpPr>
        <p:spPr/>
        <p:txBody>
          <a:bodyPr/>
          <a:lstStyle/>
          <a:p>
            <a:endParaRPr lang="ro-RO" dirty="0"/>
          </a:p>
        </p:txBody>
      </p:sp>
      <p:sp>
        <p:nvSpPr>
          <p:cNvPr id="4" name="Substituent număr diapozitiv 3">
            <a:extLst>
              <a:ext uri="{FF2B5EF4-FFF2-40B4-BE49-F238E27FC236}">
                <a16:creationId xmlns:a16="http://schemas.microsoft.com/office/drawing/2014/main" id="{67A0F70D-7F93-4136-98DD-8CBC6C9D9C15}"/>
              </a:ext>
            </a:extLst>
          </p:cNvPr>
          <p:cNvSpPr>
            <a:spLocks noGrp="1"/>
          </p:cNvSpPr>
          <p:nvPr>
            <p:ph type="sldNum" sz="quarter" idx="12"/>
          </p:nvPr>
        </p:nvSpPr>
        <p:spPr/>
        <p:txBody>
          <a:bodyPr/>
          <a:lstStyle/>
          <a:p>
            <a:fld id="{30D9910D-A229-45E6-867B-903CB7226CA0}" type="slidenum">
              <a:rPr lang="ro-RO" smtClean="0"/>
              <a:t>1</a:t>
            </a:fld>
            <a:endParaRPr lang="ro-RO" dirty="0"/>
          </a:p>
        </p:txBody>
      </p:sp>
      <p:pic>
        <p:nvPicPr>
          <p:cNvPr id="6" name="European Union International Anthem - Ode To Joy (Instrumental)">
            <a:hlinkClick r:id="" action="ppaction://media"/>
            <a:extLst>
              <a:ext uri="{FF2B5EF4-FFF2-40B4-BE49-F238E27FC236}">
                <a16:creationId xmlns:a16="http://schemas.microsoft.com/office/drawing/2014/main" id="{8B5A5399-7FF2-4187-BCDC-D02ABB35C1EB}"/>
              </a:ext>
            </a:extLst>
          </p:cNvPr>
          <p:cNvPicPr>
            <a:picLocks noChangeAspect="1"/>
          </p:cNvPicPr>
          <p:nvPr>
            <a:audioFile r:link="rId1"/>
            <p:extLst>
              <p:ext uri="{DAA4B4D4-6D71-4841-9C94-3DE7FCFB9230}">
                <p14:media xmlns:p14="http://schemas.microsoft.com/office/powerpoint/2010/main" r:embed="rId2">
                  <p14:trim st="11000" end="7347.7083"/>
                </p14:media>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108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061"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6735C5-EC9A-496B-A687-3FAF777C2A27}"/>
              </a:ext>
            </a:extLst>
          </p:cNvPr>
          <p:cNvSpPr>
            <a:spLocks noGrp="1"/>
          </p:cNvSpPr>
          <p:nvPr>
            <p:ph type="title"/>
          </p:nvPr>
        </p:nvSpPr>
        <p:spPr/>
        <p:txBody>
          <a:bodyPr/>
          <a:lstStyle/>
          <a:p>
            <a:r>
              <a:rPr lang="ro-RO" dirty="0"/>
              <a:t>Sănătatea și bunăstarea animalelor</a:t>
            </a:r>
          </a:p>
        </p:txBody>
      </p:sp>
      <p:sp>
        <p:nvSpPr>
          <p:cNvPr id="3" name="Substituent conținut 2">
            <a:extLst>
              <a:ext uri="{FF2B5EF4-FFF2-40B4-BE49-F238E27FC236}">
                <a16:creationId xmlns:a16="http://schemas.microsoft.com/office/drawing/2014/main" id="{C6E81434-6F33-47FC-9C8F-33E1B159A803}"/>
              </a:ext>
            </a:extLst>
          </p:cNvPr>
          <p:cNvSpPr>
            <a:spLocks noGrp="1"/>
          </p:cNvSpPr>
          <p:nvPr>
            <p:ph idx="1"/>
          </p:nvPr>
        </p:nvSpPr>
        <p:spPr/>
        <p:txBody>
          <a:bodyPr>
            <a:normAutofit fontScale="85000" lnSpcReduction="10000"/>
          </a:bodyPr>
          <a:lstStyle/>
          <a:p>
            <a:pPr lvl="0"/>
            <a:r>
              <a:rPr lang="ro-RO" sz="1800" kern="1200" dirty="0">
                <a:solidFill>
                  <a:schemeClr val="tx1">
                    <a:lumMod val="75000"/>
                    <a:lumOff val="25000"/>
                  </a:schemeClr>
                </a:solidFill>
                <a:effectLst/>
                <a:latin typeface="+mn-lt"/>
                <a:ea typeface="+mn-ea"/>
                <a:cs typeface="+mn-cs"/>
              </a:rPr>
              <a:t>implementarea și monitorizarea programelor pentru bolile cofinanțate: </a:t>
            </a:r>
            <a:r>
              <a:rPr lang="ro-RO" sz="1800" i="1" kern="1200" dirty="0">
                <a:solidFill>
                  <a:schemeClr val="tx1">
                    <a:lumMod val="75000"/>
                    <a:lumOff val="25000"/>
                  </a:schemeClr>
                </a:solidFill>
                <a:effectLst/>
                <a:latin typeface="+mn-lt"/>
                <a:ea typeface="+mn-ea"/>
                <a:cs typeface="+mn-cs"/>
              </a:rPr>
              <a:t>Pesta Porcină Africană, Pesta Porcină Clasică, Bluetongue, Encefalopatii cofinanțate Transmisibile, Salmonelozele Zoonotice, Influența Aviară, Rabie, </a:t>
            </a:r>
            <a:endParaRPr lang="ro-RO" sz="1800" kern="1200" dirty="0">
              <a:solidFill>
                <a:schemeClr val="tx1">
                  <a:lumMod val="75000"/>
                  <a:lumOff val="25000"/>
                </a:schemeClr>
              </a:solidFill>
              <a:effectLst/>
              <a:latin typeface="+mn-lt"/>
              <a:ea typeface="+mn-ea"/>
              <a:cs typeface="+mn-cs"/>
            </a:endParaRPr>
          </a:p>
          <a:p>
            <a:pPr lvl="0"/>
            <a:r>
              <a:rPr lang="ro-RO" sz="1800" kern="1200" dirty="0">
                <a:solidFill>
                  <a:schemeClr val="tx1">
                    <a:lumMod val="75000"/>
                    <a:lumOff val="25000"/>
                  </a:schemeClr>
                </a:solidFill>
                <a:effectLst/>
                <a:latin typeface="+mn-lt"/>
                <a:ea typeface="+mn-ea"/>
                <a:cs typeface="+mn-cs"/>
              </a:rPr>
              <a:t>testarea animalelor din gospodăriile populației si ferme comerciale in vederea stabilirii statusului de sănătate în direcția: </a:t>
            </a:r>
            <a:r>
              <a:rPr lang="ro-RO" sz="1800" i="1" kern="1200" dirty="0">
                <a:solidFill>
                  <a:schemeClr val="tx1">
                    <a:lumMod val="75000"/>
                    <a:lumOff val="25000"/>
                  </a:schemeClr>
                </a:solidFill>
                <a:effectLst/>
                <a:latin typeface="+mn-lt"/>
                <a:ea typeface="+mn-ea"/>
                <a:cs typeface="+mn-cs"/>
              </a:rPr>
              <a:t>tuberculoza; leucoza enzootica bovina; bruceloza; anemia infecțioasă ecvină</a:t>
            </a:r>
            <a:endParaRPr lang="ro-RO" sz="1800" kern="1200" dirty="0">
              <a:solidFill>
                <a:schemeClr val="tx1">
                  <a:lumMod val="75000"/>
                  <a:lumOff val="25000"/>
                </a:schemeClr>
              </a:solidFill>
              <a:effectLst/>
              <a:latin typeface="+mn-lt"/>
              <a:ea typeface="+mn-ea"/>
              <a:cs typeface="+mn-cs"/>
            </a:endParaRPr>
          </a:p>
          <a:p>
            <a:pPr lvl="0"/>
            <a:r>
              <a:rPr lang="ro-RO" sz="1800" kern="1200" dirty="0">
                <a:solidFill>
                  <a:schemeClr val="tx1">
                    <a:lumMod val="75000"/>
                    <a:lumOff val="25000"/>
                  </a:schemeClr>
                </a:solidFill>
                <a:effectLst/>
                <a:latin typeface="+mn-lt"/>
                <a:ea typeface="+mn-ea"/>
                <a:cs typeface="+mn-cs"/>
              </a:rPr>
              <a:t>instruiri permanente cu medicii veterinari oficiali, concesionari , fermieri , medici veterinari care au contracte cu ferme de animale  precum și informări și difuzări de pliante și alte materiale către populație în vederea conștientizării acestora privind riscurile apariției unor focare de boli la animale, măsuri de prevenire și combatere a bolilor la animale în special a pestei porcine africane, ținând cont și de situația epidemiologică sub acest aspect</a:t>
            </a:r>
          </a:p>
          <a:p>
            <a:pPr lvl="0"/>
            <a:r>
              <a:rPr lang="ro-RO" sz="1800" kern="1200" dirty="0">
                <a:solidFill>
                  <a:schemeClr val="tx1">
                    <a:lumMod val="75000"/>
                    <a:lumOff val="25000"/>
                  </a:schemeClr>
                </a:solidFill>
                <a:effectLst/>
                <a:latin typeface="+mn-lt"/>
                <a:ea typeface="+mn-ea"/>
                <a:cs typeface="+mn-cs"/>
              </a:rPr>
              <a:t>controlul circulației medicamentelor și produselor biologice de uz veterinar</a:t>
            </a:r>
          </a:p>
          <a:p>
            <a:r>
              <a:rPr lang="ro-RO" sz="1800" kern="1200" dirty="0">
                <a:solidFill>
                  <a:schemeClr val="tx1">
                    <a:lumMod val="75000"/>
                    <a:lumOff val="25000"/>
                  </a:schemeClr>
                </a:solidFill>
                <a:effectLst/>
                <a:latin typeface="+mn-lt"/>
                <a:ea typeface="+mn-ea"/>
                <a:cs typeface="+mn-cs"/>
              </a:rPr>
              <a:t>gestionarea focarelor de boli la animale în special </a:t>
            </a:r>
            <a:r>
              <a:rPr lang="ro-RO" sz="1800" b="1" kern="1200" dirty="0">
                <a:solidFill>
                  <a:schemeClr val="tx1">
                    <a:lumMod val="75000"/>
                    <a:lumOff val="25000"/>
                  </a:schemeClr>
                </a:solidFill>
                <a:effectLst/>
                <a:latin typeface="+mn-lt"/>
                <a:ea typeface="+mn-ea"/>
                <a:cs typeface="+mn-cs"/>
              </a:rPr>
              <a:t>a pestei porcine africane și a situațiilor de restricție de mișcare ce rezultă din acestea, ținând cont și de situația epidemiologică sub acest aspect, prin evoluția atât la porcii domestici cât și la mistreți</a:t>
            </a:r>
            <a:endParaRPr lang="ro-RO" dirty="0"/>
          </a:p>
        </p:txBody>
      </p:sp>
      <p:sp>
        <p:nvSpPr>
          <p:cNvPr id="4" name="Substituent număr diapozitiv 3">
            <a:extLst>
              <a:ext uri="{FF2B5EF4-FFF2-40B4-BE49-F238E27FC236}">
                <a16:creationId xmlns:a16="http://schemas.microsoft.com/office/drawing/2014/main" id="{01B0C485-A9D2-4BFB-ADCE-5A4198727519}"/>
              </a:ext>
            </a:extLst>
          </p:cNvPr>
          <p:cNvSpPr>
            <a:spLocks noGrp="1"/>
          </p:cNvSpPr>
          <p:nvPr>
            <p:ph type="sldNum" sz="quarter" idx="12"/>
          </p:nvPr>
        </p:nvSpPr>
        <p:spPr/>
        <p:txBody>
          <a:bodyPr/>
          <a:lstStyle/>
          <a:p>
            <a:fld id="{30D9910D-A229-45E6-867B-903CB7226CA0}" type="slidenum">
              <a:rPr lang="ro-RO" smtClean="0"/>
              <a:t>10</a:t>
            </a:fld>
            <a:endParaRPr lang="ro-RO" dirty="0"/>
          </a:p>
        </p:txBody>
      </p:sp>
    </p:spTree>
    <p:extLst>
      <p:ext uri="{BB962C8B-B14F-4D97-AF65-F5344CB8AC3E}">
        <p14:creationId xmlns:p14="http://schemas.microsoft.com/office/powerpoint/2010/main" val="290687982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6735C5-EC9A-496B-A687-3FAF777C2A27}"/>
              </a:ext>
            </a:extLst>
          </p:cNvPr>
          <p:cNvSpPr>
            <a:spLocks noGrp="1"/>
          </p:cNvSpPr>
          <p:nvPr>
            <p:ph type="title"/>
          </p:nvPr>
        </p:nvSpPr>
        <p:spPr/>
        <p:txBody>
          <a:bodyPr/>
          <a:lstStyle/>
          <a:p>
            <a:r>
              <a:rPr lang="ro-RO" dirty="0"/>
              <a:t>Sănătatea și bunăstarea animalelor</a:t>
            </a:r>
          </a:p>
        </p:txBody>
      </p:sp>
      <p:sp>
        <p:nvSpPr>
          <p:cNvPr id="3" name="Substituent conținut 2">
            <a:extLst>
              <a:ext uri="{FF2B5EF4-FFF2-40B4-BE49-F238E27FC236}">
                <a16:creationId xmlns:a16="http://schemas.microsoft.com/office/drawing/2014/main" id="{C6E81434-6F33-47FC-9C8F-33E1B159A803}"/>
              </a:ext>
            </a:extLst>
          </p:cNvPr>
          <p:cNvSpPr>
            <a:spLocks noGrp="1"/>
          </p:cNvSpPr>
          <p:nvPr>
            <p:ph idx="1"/>
          </p:nvPr>
        </p:nvSpPr>
        <p:spPr/>
        <p:txBody>
          <a:bodyPr>
            <a:normAutofit fontScale="85000" lnSpcReduction="20000"/>
          </a:bodyPr>
          <a:lstStyle/>
          <a:p>
            <a:pPr marL="0" indent="0">
              <a:buNone/>
            </a:pPr>
            <a:r>
              <a:rPr lang="ro-RO" dirty="0"/>
              <a:t>Situația evoluției focarelor de boala în anul 2021 :</a:t>
            </a:r>
          </a:p>
          <a:p>
            <a:r>
              <a:rPr lang="ro-RO" sz="1800" b="1" kern="1200" dirty="0">
                <a:solidFill>
                  <a:schemeClr val="tx1">
                    <a:lumMod val="75000"/>
                    <a:lumOff val="25000"/>
                  </a:schemeClr>
                </a:solidFill>
                <a:effectLst/>
                <a:latin typeface="+mn-lt"/>
                <a:ea typeface="+mn-ea"/>
                <a:cs typeface="+mn-cs"/>
              </a:rPr>
              <a:t>1.Trichineloză - </a:t>
            </a:r>
            <a:r>
              <a:rPr lang="ro-RO" sz="1800" kern="1200" dirty="0">
                <a:solidFill>
                  <a:schemeClr val="tx1">
                    <a:lumMod val="75000"/>
                    <a:lumOff val="25000"/>
                  </a:schemeClr>
                </a:solidFill>
                <a:effectLst/>
                <a:latin typeface="+mn-lt"/>
                <a:ea typeface="+mn-ea"/>
                <a:cs typeface="+mn-cs"/>
              </a:rPr>
              <a:t>au fost depistate un număr de 54 porcine domestice cu trichineloză în 18 focare (exploatații) </a:t>
            </a:r>
          </a:p>
          <a:p>
            <a:r>
              <a:rPr lang="ro-RO" sz="1800" b="1" kern="1200" dirty="0">
                <a:solidFill>
                  <a:schemeClr val="tx1">
                    <a:lumMod val="75000"/>
                    <a:lumOff val="25000"/>
                  </a:schemeClr>
                </a:solidFill>
                <a:effectLst/>
                <a:latin typeface="+mn-lt"/>
                <a:ea typeface="+mn-ea"/>
                <a:cs typeface="+mn-cs"/>
              </a:rPr>
              <a:t>2.Tuberculoză bovină:</a:t>
            </a:r>
            <a:r>
              <a:rPr lang="ro-RO" sz="1800" kern="1200" dirty="0">
                <a:solidFill>
                  <a:schemeClr val="tx1">
                    <a:lumMod val="75000"/>
                    <a:lumOff val="25000"/>
                  </a:schemeClr>
                </a:solidFill>
                <a:effectLst/>
                <a:latin typeface="+mn-lt"/>
                <a:ea typeface="+mn-ea"/>
                <a:cs typeface="+mn-cs"/>
              </a:rPr>
              <a:t> s-au depistat 17 bovine tuberculinopozitive la testul intradermic TCS care au fost sacrificate (4 confirmate în două focare active)</a:t>
            </a:r>
          </a:p>
          <a:p>
            <a:r>
              <a:rPr lang="ro-RO" sz="1800" b="1" kern="1200" dirty="0">
                <a:solidFill>
                  <a:schemeClr val="tx1">
                    <a:lumMod val="75000"/>
                    <a:lumOff val="25000"/>
                  </a:schemeClr>
                </a:solidFill>
                <a:effectLst/>
                <a:latin typeface="+mn-lt"/>
                <a:ea typeface="+mn-ea"/>
                <a:cs typeface="+mn-cs"/>
              </a:rPr>
              <a:t>3.Anemia infecțioasă a cabalinelor - </a:t>
            </a:r>
            <a:r>
              <a:rPr lang="ro-RO" sz="1800" kern="1200" dirty="0">
                <a:solidFill>
                  <a:schemeClr val="tx1">
                    <a:lumMod val="75000"/>
                    <a:lumOff val="25000"/>
                  </a:schemeClr>
                </a:solidFill>
                <a:effectLst/>
                <a:latin typeface="+mn-lt"/>
                <a:ea typeface="+mn-ea"/>
                <a:cs typeface="+mn-cs"/>
              </a:rPr>
              <a:t>în urma examenelor de laborator  s-a confirmat AIE  la 2 cabaline din 2 exploatații, </a:t>
            </a:r>
          </a:p>
          <a:p>
            <a:r>
              <a:rPr lang="ro-RO" sz="1800" b="1" kern="1200" dirty="0">
                <a:solidFill>
                  <a:schemeClr val="tx1">
                    <a:lumMod val="75000"/>
                    <a:lumOff val="25000"/>
                  </a:schemeClr>
                </a:solidFill>
                <a:effectLst/>
                <a:latin typeface="+mn-lt"/>
                <a:ea typeface="+mn-ea"/>
                <a:cs typeface="+mn-cs"/>
              </a:rPr>
              <a:t>4. Varooza - </a:t>
            </a:r>
            <a:r>
              <a:rPr lang="ro-RO" sz="1800" kern="1200" dirty="0">
                <a:solidFill>
                  <a:schemeClr val="tx1">
                    <a:lumMod val="75000"/>
                    <a:lumOff val="25000"/>
                  </a:schemeClr>
                </a:solidFill>
                <a:effectLst/>
                <a:latin typeface="+mn-lt"/>
                <a:ea typeface="+mn-ea"/>
                <a:cs typeface="+mn-cs"/>
              </a:rPr>
              <a:t>s-au declarat 2 focare </a:t>
            </a:r>
          </a:p>
          <a:p>
            <a:r>
              <a:rPr lang="ro-RO" sz="1800" b="1" kern="1200" dirty="0">
                <a:solidFill>
                  <a:schemeClr val="tx1">
                    <a:lumMod val="75000"/>
                    <a:lumOff val="25000"/>
                  </a:schemeClr>
                </a:solidFill>
                <a:effectLst/>
                <a:latin typeface="+mn-lt"/>
                <a:ea typeface="+mn-ea"/>
                <a:cs typeface="+mn-cs"/>
              </a:rPr>
              <a:t>5. Avort Salmonelic al ovinelor  - </a:t>
            </a:r>
            <a:r>
              <a:rPr lang="ro-RO" sz="1800" kern="1200" dirty="0">
                <a:solidFill>
                  <a:schemeClr val="tx1">
                    <a:lumMod val="75000"/>
                    <a:lumOff val="25000"/>
                  </a:schemeClr>
                </a:solidFill>
                <a:effectLst/>
                <a:latin typeface="+mn-lt"/>
                <a:ea typeface="+mn-ea"/>
                <a:cs typeface="+mn-cs"/>
              </a:rPr>
              <a:t>a fost declarat 1 focar </a:t>
            </a:r>
          </a:p>
          <a:p>
            <a:r>
              <a:rPr lang="ro-RO" sz="1800" b="1" kern="1200" dirty="0">
                <a:solidFill>
                  <a:schemeClr val="tx1">
                    <a:lumMod val="75000"/>
                    <a:lumOff val="25000"/>
                  </a:schemeClr>
                </a:solidFill>
                <a:effectLst/>
                <a:latin typeface="+mn-lt"/>
                <a:ea typeface="+mn-ea"/>
                <a:cs typeface="+mn-cs"/>
              </a:rPr>
              <a:t>6. Pesta Porcină Africană - </a:t>
            </a:r>
            <a:r>
              <a:rPr lang="ro-RO" sz="1800" kern="1200" dirty="0">
                <a:solidFill>
                  <a:schemeClr val="tx1">
                    <a:lumMod val="75000"/>
                    <a:lumOff val="25000"/>
                  </a:schemeClr>
                </a:solidFill>
                <a:effectLst/>
                <a:latin typeface="+mn-lt"/>
                <a:ea typeface="+mn-ea"/>
                <a:cs typeface="+mn-cs"/>
              </a:rPr>
              <a:t>au fost declarate 107 focare cu 844 porcine domestice – moarte, ucise, sacrificate</a:t>
            </a:r>
            <a:r>
              <a:rPr lang="ro-RO" sz="1800" b="1" kern="1200" dirty="0">
                <a:solidFill>
                  <a:schemeClr val="tx1">
                    <a:lumMod val="75000"/>
                    <a:lumOff val="25000"/>
                  </a:schemeClr>
                </a:solidFill>
                <a:effectLst/>
                <a:latin typeface="+mn-lt"/>
                <a:ea typeface="+mn-ea"/>
                <a:cs typeface="+mn-cs"/>
              </a:rPr>
              <a:t> și </a:t>
            </a:r>
            <a:r>
              <a:rPr lang="ro-RO" sz="1800" kern="1200" dirty="0">
                <a:solidFill>
                  <a:schemeClr val="tx1">
                    <a:lumMod val="75000"/>
                    <a:lumOff val="25000"/>
                  </a:schemeClr>
                </a:solidFill>
                <a:effectLst/>
                <a:latin typeface="+mn-lt"/>
                <a:ea typeface="+mn-ea"/>
                <a:cs typeface="+mn-cs"/>
              </a:rPr>
              <a:t>au fost confirmate un număr de 110 cazuri la porcii mistreți </a:t>
            </a:r>
          </a:p>
          <a:p>
            <a:r>
              <a:rPr lang="ro-RO" sz="1800" b="1" kern="1200" dirty="0">
                <a:solidFill>
                  <a:schemeClr val="tx1">
                    <a:lumMod val="75000"/>
                    <a:lumOff val="25000"/>
                  </a:schemeClr>
                </a:solidFill>
                <a:effectLst/>
                <a:latin typeface="+mn-lt"/>
                <a:ea typeface="+mn-ea"/>
                <a:cs typeface="+mn-cs"/>
              </a:rPr>
              <a:t>7. Rabia </a:t>
            </a:r>
            <a:r>
              <a:rPr lang="ro-RO" sz="1800" kern="1200" dirty="0">
                <a:solidFill>
                  <a:schemeClr val="tx1">
                    <a:lumMod val="75000"/>
                    <a:lumOff val="25000"/>
                  </a:schemeClr>
                </a:solidFill>
                <a:effectLst/>
                <a:latin typeface="+mn-lt"/>
                <a:ea typeface="+mn-ea"/>
                <a:cs typeface="+mn-cs"/>
              </a:rPr>
              <a:t>- a fost declarat 1  focar de rabie la vulpe </a:t>
            </a:r>
          </a:p>
          <a:p>
            <a:r>
              <a:rPr lang="ro-RO" sz="1800" b="1" kern="1200" dirty="0">
                <a:solidFill>
                  <a:schemeClr val="tx1">
                    <a:lumMod val="75000"/>
                    <a:lumOff val="25000"/>
                  </a:schemeClr>
                </a:solidFill>
                <a:effectLst/>
                <a:latin typeface="+mn-lt"/>
                <a:ea typeface="+mn-ea"/>
                <a:cs typeface="+mn-cs"/>
              </a:rPr>
              <a:t>8. Salmoneloză </a:t>
            </a:r>
            <a:r>
              <a:rPr lang="ro-RO" sz="1800" kern="1200" dirty="0">
                <a:solidFill>
                  <a:schemeClr val="tx1">
                    <a:lumMod val="75000"/>
                    <a:lumOff val="25000"/>
                  </a:schemeClr>
                </a:solidFill>
                <a:effectLst/>
                <a:latin typeface="+mn-lt"/>
                <a:ea typeface="+mn-ea"/>
                <a:cs typeface="+mn-cs"/>
              </a:rPr>
              <a:t>-  au fost declarat 3 focare la exploatații comerciale de păsări </a:t>
            </a:r>
          </a:p>
          <a:p>
            <a:r>
              <a:rPr lang="ro-RO" sz="1800" b="1" kern="1200" dirty="0">
                <a:solidFill>
                  <a:schemeClr val="tx1">
                    <a:lumMod val="75000"/>
                    <a:lumOff val="25000"/>
                  </a:schemeClr>
                </a:solidFill>
                <a:effectLst/>
                <a:latin typeface="+mn-lt"/>
                <a:ea typeface="+mn-ea"/>
                <a:cs typeface="+mn-cs"/>
              </a:rPr>
              <a:t>9 Boala Aujeszky</a:t>
            </a:r>
            <a:r>
              <a:rPr lang="ro-RO" sz="1800" kern="1200" dirty="0">
                <a:solidFill>
                  <a:schemeClr val="tx1">
                    <a:lumMod val="75000"/>
                    <a:lumOff val="25000"/>
                  </a:schemeClr>
                </a:solidFill>
                <a:effectLst/>
                <a:latin typeface="+mn-lt"/>
                <a:ea typeface="+mn-ea"/>
                <a:cs typeface="+mn-cs"/>
              </a:rPr>
              <a:t> - a fost declarat 1  focar la un câine</a:t>
            </a:r>
          </a:p>
        </p:txBody>
      </p:sp>
      <p:sp>
        <p:nvSpPr>
          <p:cNvPr id="4" name="Substituent număr diapozitiv 3">
            <a:extLst>
              <a:ext uri="{FF2B5EF4-FFF2-40B4-BE49-F238E27FC236}">
                <a16:creationId xmlns:a16="http://schemas.microsoft.com/office/drawing/2014/main" id="{27902ED5-A060-4F83-9BB1-75E3C1C74D07}"/>
              </a:ext>
            </a:extLst>
          </p:cNvPr>
          <p:cNvSpPr>
            <a:spLocks noGrp="1"/>
          </p:cNvSpPr>
          <p:nvPr>
            <p:ph type="sldNum" sz="quarter" idx="12"/>
          </p:nvPr>
        </p:nvSpPr>
        <p:spPr/>
        <p:txBody>
          <a:bodyPr/>
          <a:lstStyle/>
          <a:p>
            <a:fld id="{30D9910D-A229-45E6-867B-903CB7226CA0}" type="slidenum">
              <a:rPr lang="ro-RO" smtClean="0"/>
              <a:t>11</a:t>
            </a:fld>
            <a:endParaRPr lang="ro-RO" dirty="0"/>
          </a:p>
        </p:txBody>
      </p:sp>
    </p:spTree>
    <p:extLst>
      <p:ext uri="{BB962C8B-B14F-4D97-AF65-F5344CB8AC3E}">
        <p14:creationId xmlns:p14="http://schemas.microsoft.com/office/powerpoint/2010/main" val="141642722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6735C5-EC9A-496B-A687-3FAF777C2A27}"/>
              </a:ext>
            </a:extLst>
          </p:cNvPr>
          <p:cNvSpPr>
            <a:spLocks noGrp="1"/>
          </p:cNvSpPr>
          <p:nvPr>
            <p:ph type="title"/>
          </p:nvPr>
        </p:nvSpPr>
        <p:spPr/>
        <p:txBody>
          <a:bodyPr/>
          <a:lstStyle/>
          <a:p>
            <a:r>
              <a:rPr lang="ro-RO" dirty="0"/>
              <a:t>Sănătatea și bunăstarea animalelor</a:t>
            </a:r>
          </a:p>
        </p:txBody>
      </p:sp>
      <p:sp>
        <p:nvSpPr>
          <p:cNvPr id="3" name="Substituent conținut 2">
            <a:extLst>
              <a:ext uri="{FF2B5EF4-FFF2-40B4-BE49-F238E27FC236}">
                <a16:creationId xmlns:a16="http://schemas.microsoft.com/office/drawing/2014/main" id="{C6E81434-6F33-47FC-9C8F-33E1B159A803}"/>
              </a:ext>
            </a:extLst>
          </p:cNvPr>
          <p:cNvSpPr>
            <a:spLocks noGrp="1"/>
          </p:cNvSpPr>
          <p:nvPr>
            <p:ph idx="1"/>
          </p:nvPr>
        </p:nvSpPr>
        <p:spPr/>
        <p:txBody>
          <a:bodyPr>
            <a:normAutofit/>
          </a:bodyPr>
          <a:lstStyle/>
          <a:p>
            <a:pPr marL="0" indent="0">
              <a:buNone/>
            </a:pPr>
            <a:r>
              <a:rPr lang="ro-RO" sz="1800" b="1" kern="1200" dirty="0">
                <a:solidFill>
                  <a:schemeClr val="tx1">
                    <a:lumMod val="75000"/>
                    <a:lumOff val="25000"/>
                  </a:schemeClr>
                </a:solidFill>
                <a:effectLst/>
                <a:latin typeface="+mn-lt"/>
                <a:ea typeface="+mn-ea"/>
                <a:cs typeface="+mn-cs"/>
              </a:rPr>
              <a:t>Situația epizootologică a județului Satu Mare – focare nestinse la 31.12.2021</a:t>
            </a:r>
            <a:endParaRPr lang="ro-RO" sz="1800" kern="1200" dirty="0">
              <a:solidFill>
                <a:schemeClr val="tx1">
                  <a:lumMod val="75000"/>
                  <a:lumOff val="25000"/>
                </a:schemeClr>
              </a:solidFill>
              <a:effectLst/>
              <a:latin typeface="+mn-lt"/>
              <a:ea typeface="+mn-ea"/>
              <a:cs typeface="+mn-cs"/>
            </a:endParaRPr>
          </a:p>
          <a:p>
            <a:r>
              <a:rPr lang="ro-RO" sz="1800" kern="1200" dirty="0">
                <a:solidFill>
                  <a:schemeClr val="tx1">
                    <a:lumMod val="75000"/>
                    <a:lumOff val="25000"/>
                  </a:schemeClr>
                </a:solidFill>
                <a:effectLst/>
                <a:latin typeface="+mn-lt"/>
                <a:ea typeface="+mn-ea"/>
                <a:cs typeface="+mn-cs"/>
              </a:rPr>
              <a:t>7 focare de trichineloză </a:t>
            </a:r>
          </a:p>
          <a:p>
            <a:r>
              <a:rPr lang="ro-RO" sz="1800" kern="1200" dirty="0">
                <a:solidFill>
                  <a:schemeClr val="tx1">
                    <a:lumMod val="75000"/>
                    <a:lumOff val="25000"/>
                  </a:schemeClr>
                </a:solidFill>
                <a:effectLst/>
                <a:latin typeface="+mn-lt"/>
                <a:ea typeface="+mn-ea"/>
                <a:cs typeface="+mn-cs"/>
              </a:rPr>
              <a:t>2 focare de tuberculoză bovină</a:t>
            </a:r>
          </a:p>
          <a:p>
            <a:r>
              <a:rPr lang="ro-RO" sz="1800" kern="1200" dirty="0">
                <a:solidFill>
                  <a:schemeClr val="tx1">
                    <a:lumMod val="75000"/>
                    <a:lumOff val="25000"/>
                  </a:schemeClr>
                </a:solidFill>
                <a:effectLst/>
                <a:latin typeface="+mn-lt"/>
                <a:ea typeface="+mn-ea"/>
                <a:cs typeface="+mn-cs"/>
              </a:rPr>
              <a:t>34 focare active de pestă porcină africană</a:t>
            </a:r>
          </a:p>
          <a:p>
            <a:r>
              <a:rPr lang="ro-RO" sz="1800" kern="1200" dirty="0">
                <a:solidFill>
                  <a:schemeClr val="tx1">
                    <a:lumMod val="75000"/>
                    <a:lumOff val="25000"/>
                  </a:schemeClr>
                </a:solidFill>
                <a:effectLst/>
                <a:latin typeface="+mn-lt"/>
                <a:ea typeface="+mn-ea"/>
                <a:cs typeface="+mn-cs"/>
              </a:rPr>
              <a:t>1 focar boala Aujeszki </a:t>
            </a:r>
          </a:p>
        </p:txBody>
      </p:sp>
      <p:sp>
        <p:nvSpPr>
          <p:cNvPr id="4" name="Substituent număr diapozitiv 3">
            <a:extLst>
              <a:ext uri="{FF2B5EF4-FFF2-40B4-BE49-F238E27FC236}">
                <a16:creationId xmlns:a16="http://schemas.microsoft.com/office/drawing/2014/main" id="{27902ED5-A060-4F83-9BB1-75E3C1C74D07}"/>
              </a:ext>
            </a:extLst>
          </p:cNvPr>
          <p:cNvSpPr>
            <a:spLocks noGrp="1"/>
          </p:cNvSpPr>
          <p:nvPr>
            <p:ph type="sldNum" sz="quarter" idx="12"/>
          </p:nvPr>
        </p:nvSpPr>
        <p:spPr/>
        <p:txBody>
          <a:bodyPr/>
          <a:lstStyle/>
          <a:p>
            <a:fld id="{30D9910D-A229-45E6-867B-903CB7226CA0}" type="slidenum">
              <a:rPr lang="ro-RO" smtClean="0"/>
              <a:t>12</a:t>
            </a:fld>
            <a:endParaRPr lang="ro-RO" dirty="0"/>
          </a:p>
        </p:txBody>
      </p:sp>
    </p:spTree>
    <p:extLst>
      <p:ext uri="{BB962C8B-B14F-4D97-AF65-F5344CB8AC3E}">
        <p14:creationId xmlns:p14="http://schemas.microsoft.com/office/powerpoint/2010/main" val="70170518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E4EE89-27EC-41A6-9415-065AF9BD08E3}"/>
              </a:ext>
            </a:extLst>
          </p:cNvPr>
          <p:cNvSpPr>
            <a:spLocks noGrp="1"/>
          </p:cNvSpPr>
          <p:nvPr>
            <p:ph type="title"/>
          </p:nvPr>
        </p:nvSpPr>
        <p:spPr/>
        <p:txBody>
          <a:bodyPr/>
          <a:lstStyle/>
          <a:p>
            <a:r>
              <a:rPr lang="ro-RO" dirty="0"/>
              <a:t>Programul de supraveghere și control în domeniul siguranței alimentelor</a:t>
            </a:r>
          </a:p>
        </p:txBody>
      </p:sp>
      <p:sp>
        <p:nvSpPr>
          <p:cNvPr id="3" name="Substituent conținut 2">
            <a:extLst>
              <a:ext uri="{FF2B5EF4-FFF2-40B4-BE49-F238E27FC236}">
                <a16:creationId xmlns:a16="http://schemas.microsoft.com/office/drawing/2014/main" id="{149B9C4A-2380-4E36-9461-96D9D1769E9F}"/>
              </a:ext>
            </a:extLst>
          </p:cNvPr>
          <p:cNvSpPr>
            <a:spLocks noGrp="1"/>
          </p:cNvSpPr>
          <p:nvPr>
            <p:ph idx="1"/>
          </p:nvPr>
        </p:nvSpPr>
        <p:spPr/>
        <p:txBody>
          <a:bodyPr>
            <a:normAutofit/>
          </a:bodyPr>
          <a:lstStyle/>
          <a:p>
            <a:pPr marL="0" indent="0">
              <a:buNone/>
            </a:pPr>
            <a:r>
              <a:rPr lang="ro-RO" dirty="0"/>
              <a:t>În cursul anului 2021 in domeniul siguranței alimentelor :</a:t>
            </a:r>
          </a:p>
          <a:p>
            <a:r>
              <a:rPr lang="ro-RO" dirty="0"/>
              <a:t>au fost efectuate un număr de 1620 acțiuni de supraveghere și control, 897 acțiuni de supraveghere și control în domeniul siguranței alimentelor de origine non animală, 134 acțiuni tematice în baza notelor de serviciu emise de către ANSVSA</a:t>
            </a:r>
          </a:p>
          <a:p>
            <a:r>
              <a:rPr lang="ro-RO" dirty="0"/>
              <a:t>au fost examinate ante și post mortem în unitățile de abatorizare un număr de 65193 suine, 1725 bovine, 1613 ovine respectiv 13.855.813 păsări. Au fost identificate în urma examenului  post mortem un număr de 4 bovine pozitive TBC.</a:t>
            </a:r>
          </a:p>
          <a:p>
            <a:r>
              <a:rPr lang="ro-RO" dirty="0"/>
              <a:t>au fost reținute oficial și dirijate spre neutralizare 61,60 kg carne, 4162 kg preparate din carne, 1,89 Kg lapte și produse lactate, 3,09 kg pește congelat.</a:t>
            </a:r>
          </a:p>
          <a:p>
            <a:endParaRPr lang="ro-RO" dirty="0"/>
          </a:p>
        </p:txBody>
      </p:sp>
      <p:sp>
        <p:nvSpPr>
          <p:cNvPr id="4" name="Substituent număr diapozitiv 3">
            <a:extLst>
              <a:ext uri="{FF2B5EF4-FFF2-40B4-BE49-F238E27FC236}">
                <a16:creationId xmlns:a16="http://schemas.microsoft.com/office/drawing/2014/main" id="{3F2C7473-8770-44A3-9860-FE33D8E67D89}"/>
              </a:ext>
            </a:extLst>
          </p:cNvPr>
          <p:cNvSpPr>
            <a:spLocks noGrp="1"/>
          </p:cNvSpPr>
          <p:nvPr>
            <p:ph type="sldNum" sz="quarter" idx="12"/>
          </p:nvPr>
        </p:nvSpPr>
        <p:spPr/>
        <p:txBody>
          <a:bodyPr/>
          <a:lstStyle/>
          <a:p>
            <a:fld id="{30D9910D-A229-45E6-867B-903CB7226CA0}" type="slidenum">
              <a:rPr lang="ro-RO" smtClean="0"/>
              <a:t>13</a:t>
            </a:fld>
            <a:endParaRPr lang="ro-RO" dirty="0"/>
          </a:p>
        </p:txBody>
      </p:sp>
    </p:spTree>
    <p:extLst>
      <p:ext uri="{BB962C8B-B14F-4D97-AF65-F5344CB8AC3E}">
        <p14:creationId xmlns:p14="http://schemas.microsoft.com/office/powerpoint/2010/main" val="379584193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E4EE89-27EC-41A6-9415-065AF9BD08E3}"/>
              </a:ext>
            </a:extLst>
          </p:cNvPr>
          <p:cNvSpPr>
            <a:spLocks noGrp="1"/>
          </p:cNvSpPr>
          <p:nvPr>
            <p:ph type="title"/>
          </p:nvPr>
        </p:nvSpPr>
        <p:spPr/>
        <p:txBody>
          <a:bodyPr/>
          <a:lstStyle/>
          <a:p>
            <a:r>
              <a:rPr lang="ro-RO" dirty="0"/>
              <a:t>Programul de supraveghere și control în domeniul siguranței alimentelor</a:t>
            </a:r>
          </a:p>
        </p:txBody>
      </p:sp>
      <p:sp>
        <p:nvSpPr>
          <p:cNvPr id="3" name="Substituent conținut 2">
            <a:extLst>
              <a:ext uri="{FF2B5EF4-FFF2-40B4-BE49-F238E27FC236}">
                <a16:creationId xmlns:a16="http://schemas.microsoft.com/office/drawing/2014/main" id="{149B9C4A-2380-4E36-9461-96D9D1769E9F}"/>
              </a:ext>
            </a:extLst>
          </p:cNvPr>
          <p:cNvSpPr>
            <a:spLocks noGrp="1"/>
          </p:cNvSpPr>
          <p:nvPr>
            <p:ph idx="1"/>
          </p:nvPr>
        </p:nvSpPr>
        <p:spPr/>
        <p:txBody>
          <a:bodyPr/>
          <a:lstStyle/>
          <a:p>
            <a:pPr marL="0" indent="0">
              <a:buNone/>
            </a:pPr>
            <a:r>
              <a:rPr lang="ro-RO" dirty="0"/>
              <a:t>Controale în vederea soluționării notificărilor transmise prin SRAAF / AAC platforma i-Rassf și prin platforma AAC</a:t>
            </a:r>
          </a:p>
          <a:p>
            <a:r>
              <a:rPr lang="ro-RO" dirty="0"/>
              <a:t>În cursul anului 2021 pe raza județului Satu Mare au fost efectuate prin sistemul RASSF/AAC un număr de 319 controale.</a:t>
            </a:r>
          </a:p>
        </p:txBody>
      </p:sp>
      <p:sp>
        <p:nvSpPr>
          <p:cNvPr id="4" name="Substituent număr diapozitiv 3">
            <a:extLst>
              <a:ext uri="{FF2B5EF4-FFF2-40B4-BE49-F238E27FC236}">
                <a16:creationId xmlns:a16="http://schemas.microsoft.com/office/drawing/2014/main" id="{3F2C7473-8770-44A3-9860-FE33D8E67D89}"/>
              </a:ext>
            </a:extLst>
          </p:cNvPr>
          <p:cNvSpPr>
            <a:spLocks noGrp="1"/>
          </p:cNvSpPr>
          <p:nvPr>
            <p:ph type="sldNum" sz="quarter" idx="12"/>
          </p:nvPr>
        </p:nvSpPr>
        <p:spPr/>
        <p:txBody>
          <a:bodyPr/>
          <a:lstStyle/>
          <a:p>
            <a:fld id="{30D9910D-A229-45E6-867B-903CB7226CA0}" type="slidenum">
              <a:rPr lang="ro-RO" smtClean="0"/>
              <a:t>14</a:t>
            </a:fld>
            <a:endParaRPr lang="ro-RO" dirty="0"/>
          </a:p>
        </p:txBody>
      </p:sp>
    </p:spTree>
    <p:extLst>
      <p:ext uri="{BB962C8B-B14F-4D97-AF65-F5344CB8AC3E}">
        <p14:creationId xmlns:p14="http://schemas.microsoft.com/office/powerpoint/2010/main" val="171157032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C2A3C34-49F5-4690-8466-A7056D0B7D20}"/>
              </a:ext>
            </a:extLst>
          </p:cNvPr>
          <p:cNvSpPr>
            <a:spLocks noGrp="1"/>
          </p:cNvSpPr>
          <p:nvPr>
            <p:ph type="title"/>
          </p:nvPr>
        </p:nvSpPr>
        <p:spPr/>
        <p:txBody>
          <a:bodyPr/>
          <a:lstStyle/>
          <a:p>
            <a:r>
              <a:rPr lang="ro-RO" dirty="0"/>
              <a:t>Activitatea în cadrul LSVSA</a:t>
            </a:r>
          </a:p>
        </p:txBody>
      </p:sp>
      <p:sp>
        <p:nvSpPr>
          <p:cNvPr id="3" name="Substituent text 2">
            <a:extLst>
              <a:ext uri="{FF2B5EF4-FFF2-40B4-BE49-F238E27FC236}">
                <a16:creationId xmlns:a16="http://schemas.microsoft.com/office/drawing/2014/main" id="{69F78746-4C0D-46CE-92E1-DB02EB5C3381}"/>
              </a:ext>
            </a:extLst>
          </p:cNvPr>
          <p:cNvSpPr>
            <a:spLocks noGrp="1"/>
          </p:cNvSpPr>
          <p:nvPr>
            <p:ph type="body" idx="1"/>
          </p:nvPr>
        </p:nvSpPr>
        <p:spPr/>
        <p:txBody>
          <a:bodyPr/>
          <a:lstStyle/>
          <a:p>
            <a:endParaRPr lang="ro-RO" dirty="0"/>
          </a:p>
        </p:txBody>
      </p:sp>
      <p:sp>
        <p:nvSpPr>
          <p:cNvPr id="4" name="Substituent număr diapozitiv 3">
            <a:extLst>
              <a:ext uri="{FF2B5EF4-FFF2-40B4-BE49-F238E27FC236}">
                <a16:creationId xmlns:a16="http://schemas.microsoft.com/office/drawing/2014/main" id="{93B60A7C-9CEA-4944-8D41-E8F6909A939A}"/>
              </a:ext>
            </a:extLst>
          </p:cNvPr>
          <p:cNvSpPr>
            <a:spLocks noGrp="1"/>
          </p:cNvSpPr>
          <p:nvPr>
            <p:ph type="sldNum" sz="quarter" idx="12"/>
          </p:nvPr>
        </p:nvSpPr>
        <p:spPr/>
        <p:txBody>
          <a:bodyPr/>
          <a:lstStyle/>
          <a:p>
            <a:fld id="{30D9910D-A229-45E6-867B-903CB7226CA0}" type="slidenum">
              <a:rPr lang="ro-RO" smtClean="0"/>
              <a:t>15</a:t>
            </a:fld>
            <a:endParaRPr lang="ro-RO" dirty="0"/>
          </a:p>
        </p:txBody>
      </p:sp>
    </p:spTree>
    <p:extLst>
      <p:ext uri="{BB962C8B-B14F-4D97-AF65-F5344CB8AC3E}">
        <p14:creationId xmlns:p14="http://schemas.microsoft.com/office/powerpoint/2010/main" val="293392124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6224614F-C9F4-458A-8441-D8DCB2FE9678}"/>
              </a:ext>
            </a:extLst>
          </p:cNvPr>
          <p:cNvSpPr>
            <a:spLocks noGrp="1"/>
          </p:cNvSpPr>
          <p:nvPr>
            <p:ph type="title"/>
          </p:nvPr>
        </p:nvSpPr>
        <p:spPr/>
        <p:txBody>
          <a:bodyPr/>
          <a:lstStyle/>
          <a:p>
            <a:pPr>
              <a:lnSpc>
                <a:spcPct val="107000"/>
              </a:lnSpc>
              <a:spcAft>
                <a:spcPts val="800"/>
              </a:spcAft>
            </a:pPr>
            <a:r>
              <a:rPr lang="ro-RO" dirty="0"/>
              <a:t>Activitatea în cadrul LSVSA</a:t>
            </a:r>
            <a:endParaRPr lang="ro-RO"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ubstituent conținut 4">
            <a:extLst>
              <a:ext uri="{FF2B5EF4-FFF2-40B4-BE49-F238E27FC236}">
                <a16:creationId xmlns:a16="http://schemas.microsoft.com/office/drawing/2014/main" id="{0053FDDB-7ACD-43E2-8AE0-C93700CD488C}"/>
              </a:ext>
            </a:extLst>
          </p:cNvPr>
          <p:cNvSpPr>
            <a:spLocks noGrp="1"/>
          </p:cNvSpPr>
          <p:nvPr>
            <p:ph idx="1"/>
          </p:nvPr>
        </p:nvSpPr>
        <p:spPr/>
        <p:txBody>
          <a:bodyPr>
            <a:normAutofit/>
          </a:bodyPr>
          <a:lstStyle/>
          <a:p>
            <a:pPr marL="0" indent="0">
              <a:lnSpc>
                <a:spcPct val="107000"/>
              </a:lnSpc>
              <a:buNone/>
            </a:pPr>
            <a:r>
              <a:rPr lang="ro-RO" sz="1800" b="1" dirty="0">
                <a:effectLst/>
                <a:latin typeface="Calibri" panose="020F0502020204030204" pitchFamily="34" charset="0"/>
                <a:ea typeface="Calibri" panose="020F0502020204030204" pitchFamily="34" charset="0"/>
                <a:cs typeface="Times New Roman" panose="02020603050405020304" pitchFamily="18" charset="0"/>
              </a:rPr>
              <a:t>LSVSA</a:t>
            </a:r>
            <a:r>
              <a:rPr lang="ro-RO" sz="1800" dirty="0">
                <a:effectLst/>
                <a:latin typeface="Calibri" panose="020F0502020204030204" pitchFamily="34" charset="0"/>
                <a:ea typeface="Calibri" panose="020F0502020204030204" pitchFamily="34" charset="0"/>
                <a:cs typeface="Times New Roman" panose="02020603050405020304" pitchFamily="18" charset="0"/>
              </a:rPr>
              <a:t> este autorizat pentru identificarea riscurilor biologice, biochimice și fizico-chimice pentru garantarea sănătății și bunăstării animalelor, pentru siguranța alimentelor cât și protecția mediului</a:t>
            </a:r>
            <a:endParaRPr lang="ro-RO" dirty="0"/>
          </a:p>
        </p:txBody>
      </p:sp>
      <p:sp>
        <p:nvSpPr>
          <p:cNvPr id="2" name="Substituent număr diapozitiv 1">
            <a:extLst>
              <a:ext uri="{FF2B5EF4-FFF2-40B4-BE49-F238E27FC236}">
                <a16:creationId xmlns:a16="http://schemas.microsoft.com/office/drawing/2014/main" id="{0A5856F0-6962-4C16-A6F3-7B19DF7FF24C}"/>
              </a:ext>
            </a:extLst>
          </p:cNvPr>
          <p:cNvSpPr>
            <a:spLocks noGrp="1"/>
          </p:cNvSpPr>
          <p:nvPr>
            <p:ph type="sldNum" sz="quarter" idx="12"/>
          </p:nvPr>
        </p:nvSpPr>
        <p:spPr/>
        <p:txBody>
          <a:bodyPr/>
          <a:lstStyle/>
          <a:p>
            <a:fld id="{30D9910D-A229-45E6-867B-903CB7226CA0}" type="slidenum">
              <a:rPr lang="ro-RO" smtClean="0"/>
              <a:t>16</a:t>
            </a:fld>
            <a:endParaRPr lang="ro-RO" dirty="0"/>
          </a:p>
        </p:txBody>
      </p:sp>
    </p:spTree>
    <p:extLst>
      <p:ext uri="{BB962C8B-B14F-4D97-AF65-F5344CB8AC3E}">
        <p14:creationId xmlns:p14="http://schemas.microsoft.com/office/powerpoint/2010/main" val="25368427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6224614F-C9F4-458A-8441-D8DCB2FE9678}"/>
              </a:ext>
            </a:extLst>
          </p:cNvPr>
          <p:cNvSpPr>
            <a:spLocks noGrp="1"/>
          </p:cNvSpPr>
          <p:nvPr>
            <p:ph type="title"/>
          </p:nvPr>
        </p:nvSpPr>
        <p:spPr/>
        <p:txBody>
          <a:bodyPr/>
          <a:lstStyle/>
          <a:p>
            <a:pPr>
              <a:lnSpc>
                <a:spcPct val="107000"/>
              </a:lnSpc>
              <a:spcAft>
                <a:spcPts val="800"/>
              </a:spcAft>
            </a:pPr>
            <a:r>
              <a:rPr lang="ro-RO" sz="3600" dirty="0">
                <a:effectLst/>
                <a:latin typeface="Calibri" panose="020F0502020204030204" pitchFamily="34" charset="0"/>
                <a:ea typeface="Calibri" panose="020F0502020204030204" pitchFamily="34" charset="0"/>
                <a:cs typeface="Times New Roman" panose="02020603050405020304" pitchFamily="18" charset="0"/>
              </a:rPr>
              <a:t>Activitatea </a:t>
            </a:r>
            <a:r>
              <a:rPr lang="ro-RO" sz="3600" b="1" dirty="0">
                <a:effectLst/>
                <a:latin typeface="Calibri" panose="020F0502020204030204" pitchFamily="34" charset="0"/>
                <a:ea typeface="Calibri" panose="020F0502020204030204" pitchFamily="34" charset="0"/>
                <a:cs typeface="Times New Roman" panose="02020603050405020304" pitchFamily="18" charset="0"/>
              </a:rPr>
              <a:t>LSVSA</a:t>
            </a:r>
            <a:r>
              <a:rPr lang="ro-RO" sz="3600" dirty="0">
                <a:effectLst/>
                <a:latin typeface="Calibri" panose="020F0502020204030204" pitchFamily="34" charset="0"/>
                <a:ea typeface="Calibri" panose="020F0502020204030204" pitchFamily="34" charset="0"/>
                <a:cs typeface="Times New Roman" panose="02020603050405020304" pitchFamily="18" charset="0"/>
              </a:rPr>
              <a:t> se desfășoară prin cele 2 birouri:</a:t>
            </a:r>
          </a:p>
        </p:txBody>
      </p:sp>
      <p:sp>
        <p:nvSpPr>
          <p:cNvPr id="5" name="Substituent conținut 4">
            <a:extLst>
              <a:ext uri="{FF2B5EF4-FFF2-40B4-BE49-F238E27FC236}">
                <a16:creationId xmlns:a16="http://schemas.microsoft.com/office/drawing/2014/main" id="{0053FDDB-7ACD-43E2-8AE0-C93700CD488C}"/>
              </a:ext>
            </a:extLst>
          </p:cNvPr>
          <p:cNvSpPr>
            <a:spLocks noGrp="1"/>
          </p:cNvSpPr>
          <p:nvPr>
            <p:ph idx="1"/>
          </p:nvPr>
        </p:nvSpPr>
        <p:spPr/>
        <p:txBody>
          <a:bodyPr>
            <a:normAutofit/>
          </a:bodyPr>
          <a:lstStyle/>
          <a:p>
            <a:pPr marL="342900" indent="-342900">
              <a:lnSpc>
                <a:spcPct val="107000"/>
              </a:lnSpc>
              <a:buFont typeface="+mj-lt"/>
              <a:buAutoNum type="arabicPeriod"/>
            </a:pPr>
            <a:r>
              <a:rPr lang="ro-RO" sz="1800" b="1" dirty="0">
                <a:effectLst/>
                <a:latin typeface="Calibri" panose="020F0502020204030204" pitchFamily="34" charset="0"/>
                <a:ea typeface="Calibri" panose="020F0502020204030204" pitchFamily="34" charset="0"/>
                <a:cs typeface="Times New Roman" panose="02020603050405020304" pitchFamily="18" charset="0"/>
              </a:rPr>
              <a:t>Biroul pentru Sănătate și Bunăstare Animală</a:t>
            </a:r>
            <a:r>
              <a:rPr lang="ro-RO" sz="1800" dirty="0">
                <a:effectLst/>
                <a:latin typeface="Calibri" panose="020F0502020204030204" pitchFamily="34" charset="0"/>
                <a:ea typeface="Calibri" panose="020F0502020204030204" pitchFamily="34" charset="0"/>
                <a:cs typeface="Times New Roman" panose="02020603050405020304" pitchFamily="18" charset="0"/>
              </a:rPr>
              <a:t> cuprinzând laboratoarele de: morfopatologie, bacteriologie, virusologie, biologie moleculară, parazitologie</a:t>
            </a:r>
            <a:r>
              <a:rPr lang="ro-RO" dirty="0">
                <a:latin typeface="Calibri" panose="020F0502020204030204" pitchFamily="34" charset="0"/>
                <a:ea typeface="Calibri" panose="020F0502020204030204" pitchFamily="34" charset="0"/>
                <a:cs typeface="Times New Roman" panose="02020603050405020304" pitchFamily="18" charset="0"/>
              </a:rPr>
              <a:t>, serologie, toxicologie</a:t>
            </a:r>
            <a:r>
              <a:rPr lang="ro-RO" sz="1800" dirty="0">
                <a:effectLst/>
                <a:latin typeface="Calibri" panose="020F0502020204030204" pitchFamily="34" charset="0"/>
                <a:ea typeface="Calibri" panose="020F0502020204030204" pitchFamily="34" charset="0"/>
                <a:cs typeface="Times New Roman" panose="02020603050405020304" pitchFamily="18" charset="0"/>
              </a:rPr>
              <a:t>, micologie, igienă și bunăstare a animalelor</a:t>
            </a:r>
          </a:p>
          <a:p>
            <a:pPr marL="342900" indent="-342900">
              <a:lnSpc>
                <a:spcPct val="107000"/>
              </a:lnSpc>
              <a:spcAft>
                <a:spcPts val="800"/>
              </a:spcAft>
              <a:buFont typeface="+mj-lt"/>
              <a:buAutoNum type="arabicPeriod"/>
            </a:pPr>
            <a:r>
              <a:rPr lang="ro-RO" sz="1800" b="1" dirty="0">
                <a:effectLst/>
                <a:latin typeface="Calibri" panose="020F0502020204030204" pitchFamily="34" charset="0"/>
                <a:ea typeface="Calibri" panose="020F0502020204030204" pitchFamily="34" charset="0"/>
                <a:cs typeface="Times New Roman" panose="02020603050405020304" pitchFamily="18" charset="0"/>
              </a:rPr>
              <a:t>Biroul pentru </a:t>
            </a:r>
            <a:r>
              <a:rPr lang="ro-RO" b="1" dirty="0">
                <a:latin typeface="Calibri" panose="020F0502020204030204" pitchFamily="34" charset="0"/>
                <a:ea typeface="Calibri" panose="020F0502020204030204" pitchFamily="34" charset="0"/>
                <a:cs typeface="Times New Roman" panose="02020603050405020304" pitchFamily="18" charset="0"/>
              </a:rPr>
              <a:t>Siguranța Alimentelor</a:t>
            </a:r>
            <a:r>
              <a:rPr lang="ro-RO" dirty="0">
                <a:latin typeface="Calibri" panose="020F0502020204030204" pitchFamily="34" charset="0"/>
                <a:ea typeface="Calibri" panose="020F0502020204030204" pitchFamily="34" charset="0"/>
                <a:cs typeface="Times New Roman" panose="02020603050405020304" pitchFamily="18" charset="0"/>
              </a:rPr>
              <a:t> cuprinzând laboratoarele de: </a:t>
            </a:r>
            <a:r>
              <a:rPr lang="ro-RO" sz="1800" dirty="0">
                <a:effectLst/>
                <a:latin typeface="Calibri" panose="020F0502020204030204" pitchFamily="34" charset="0"/>
                <a:ea typeface="Calibri" panose="020F0502020204030204" pitchFamily="34" charset="0"/>
                <a:cs typeface="Times New Roman" panose="02020603050405020304" pitchFamily="18" charset="0"/>
              </a:rPr>
              <a:t>microbiologie alimentară și a hranei pentru animale, analize fizico-chimice a alimentelor și a hranei pentru animale, determinarea contaminanților de metale grele din furaje și radioactivitate din alimente și hrana pentru animale </a:t>
            </a:r>
          </a:p>
        </p:txBody>
      </p:sp>
      <p:sp>
        <p:nvSpPr>
          <p:cNvPr id="2" name="Substituent număr diapozitiv 1">
            <a:extLst>
              <a:ext uri="{FF2B5EF4-FFF2-40B4-BE49-F238E27FC236}">
                <a16:creationId xmlns:a16="http://schemas.microsoft.com/office/drawing/2014/main" id="{0A5856F0-6962-4C16-A6F3-7B19DF7FF24C}"/>
              </a:ext>
            </a:extLst>
          </p:cNvPr>
          <p:cNvSpPr>
            <a:spLocks noGrp="1"/>
          </p:cNvSpPr>
          <p:nvPr>
            <p:ph type="sldNum" sz="quarter" idx="12"/>
          </p:nvPr>
        </p:nvSpPr>
        <p:spPr/>
        <p:txBody>
          <a:bodyPr/>
          <a:lstStyle/>
          <a:p>
            <a:fld id="{30D9910D-A229-45E6-867B-903CB7226CA0}" type="slidenum">
              <a:rPr lang="ro-RO" smtClean="0"/>
              <a:t>17</a:t>
            </a:fld>
            <a:endParaRPr lang="ro-RO" dirty="0"/>
          </a:p>
        </p:txBody>
      </p:sp>
    </p:spTree>
    <p:extLst>
      <p:ext uri="{BB962C8B-B14F-4D97-AF65-F5344CB8AC3E}">
        <p14:creationId xmlns:p14="http://schemas.microsoft.com/office/powerpoint/2010/main" val="402298653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6224614F-C9F4-458A-8441-D8DCB2FE9678}"/>
              </a:ext>
            </a:extLst>
          </p:cNvPr>
          <p:cNvSpPr>
            <a:spLocks noGrp="1"/>
          </p:cNvSpPr>
          <p:nvPr>
            <p:ph type="title"/>
          </p:nvPr>
        </p:nvSpPr>
        <p:spPr/>
        <p:txBody>
          <a:bodyPr/>
          <a:lstStyle/>
          <a:p>
            <a:r>
              <a:rPr lang="ro-RO" dirty="0"/>
              <a:t>Activitatea în cadrul LSVSA</a:t>
            </a:r>
          </a:p>
        </p:txBody>
      </p:sp>
      <p:sp>
        <p:nvSpPr>
          <p:cNvPr id="5" name="Substituent conținut 4">
            <a:extLst>
              <a:ext uri="{FF2B5EF4-FFF2-40B4-BE49-F238E27FC236}">
                <a16:creationId xmlns:a16="http://schemas.microsoft.com/office/drawing/2014/main" id="{0053FDDB-7ACD-43E2-8AE0-C93700CD488C}"/>
              </a:ext>
            </a:extLst>
          </p:cNvPr>
          <p:cNvSpPr>
            <a:spLocks noGrp="1"/>
          </p:cNvSpPr>
          <p:nvPr>
            <p:ph idx="1"/>
          </p:nvPr>
        </p:nvSpPr>
        <p:spPr/>
        <p:txBody>
          <a:bodyPr>
            <a:normAutofit fontScale="85000" lnSpcReduction="10000"/>
          </a:bodyPr>
          <a:lstStyle/>
          <a:p>
            <a:pPr marL="0" indent="0">
              <a:lnSpc>
                <a:spcPct val="107000"/>
              </a:lnSpc>
              <a:buNone/>
            </a:pPr>
            <a:r>
              <a:rPr lang="ro-RO" dirty="0"/>
              <a:t>LSVSA are acreditate 66 de proceduri privind încercările de laborator din care: </a:t>
            </a:r>
          </a:p>
          <a:p>
            <a:pPr>
              <a:lnSpc>
                <a:spcPct val="107000"/>
              </a:lnSpc>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37 pe domeniul Sănătate și Bunăstare Animală</a:t>
            </a:r>
          </a:p>
          <a:p>
            <a:pPr>
              <a:lnSpc>
                <a:spcPct val="107000"/>
              </a:lnSpc>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29 pe domeniul Siguranța Alimentelor</a:t>
            </a:r>
          </a:p>
          <a:p>
            <a:pPr marL="0" indent="0">
              <a:lnSpc>
                <a:spcPct val="107000"/>
              </a:lnSpc>
              <a:buNone/>
            </a:pPr>
            <a:r>
              <a:rPr lang="ro-RO" sz="1800" dirty="0">
                <a:effectLst/>
                <a:latin typeface="Calibri" panose="020F0502020204030204" pitchFamily="34" charset="0"/>
                <a:ea typeface="Calibri" panose="020F0502020204030204" pitchFamily="34" charset="0"/>
                <a:cs typeface="Times New Roman" panose="02020603050405020304" pitchFamily="18" charset="0"/>
              </a:rPr>
              <a:t>LSVSA este nominalizat ca laborator zonal pentru județele : Alba, Arad, Bihor, Caraș Severin, Cluj, Maramureș, Mureș pentru următoarele profiluri:</a:t>
            </a:r>
          </a:p>
          <a:p>
            <a:r>
              <a:rPr lang="ro-RO" dirty="0"/>
              <a:t>Biologie moleculară pentru Pestă porcină clasică, Pesta porcină africană,  Influență aviară și Organisme modificate genetic; </a:t>
            </a:r>
          </a:p>
          <a:p>
            <a:r>
              <a:rPr lang="ro-RO" dirty="0"/>
              <a:t>Virusologie pentru viroze entero-pulmonare IBR/IPV, PPC și PPA;</a:t>
            </a:r>
          </a:p>
          <a:p>
            <a:r>
              <a:rPr lang="ro-RO" dirty="0"/>
              <a:t>Bacteriologie pentru controlul Salmonellozelor zoonotice și pentru monitorizarea rezistenței anti microbiene a bacteriilor zoonotice și comensale: Salmonella spp., Campylobacter, E. coli;</a:t>
            </a:r>
          </a:p>
          <a:p>
            <a:r>
              <a:rPr lang="ro-RO" dirty="0"/>
              <a:t>Parazitologie pentru identificarea genurilor și speciilor de Culicoide;</a:t>
            </a:r>
          </a:p>
          <a:p>
            <a:r>
              <a:rPr lang="ro-RO" dirty="0"/>
              <a:t>Serologie pentru detectarea anticorpilor antibrucelici.</a:t>
            </a:r>
          </a:p>
        </p:txBody>
      </p:sp>
      <p:sp>
        <p:nvSpPr>
          <p:cNvPr id="2" name="Substituent număr diapozitiv 1">
            <a:extLst>
              <a:ext uri="{FF2B5EF4-FFF2-40B4-BE49-F238E27FC236}">
                <a16:creationId xmlns:a16="http://schemas.microsoft.com/office/drawing/2014/main" id="{0A5856F0-6962-4C16-A6F3-7B19DF7FF24C}"/>
              </a:ext>
            </a:extLst>
          </p:cNvPr>
          <p:cNvSpPr>
            <a:spLocks noGrp="1"/>
          </p:cNvSpPr>
          <p:nvPr>
            <p:ph type="sldNum" sz="quarter" idx="12"/>
          </p:nvPr>
        </p:nvSpPr>
        <p:spPr/>
        <p:txBody>
          <a:bodyPr/>
          <a:lstStyle/>
          <a:p>
            <a:fld id="{30D9910D-A229-45E6-867B-903CB7226CA0}" type="slidenum">
              <a:rPr lang="ro-RO" smtClean="0"/>
              <a:t>18</a:t>
            </a:fld>
            <a:endParaRPr lang="ro-RO" dirty="0"/>
          </a:p>
        </p:txBody>
      </p:sp>
    </p:spTree>
    <p:extLst>
      <p:ext uri="{BB962C8B-B14F-4D97-AF65-F5344CB8AC3E}">
        <p14:creationId xmlns:p14="http://schemas.microsoft.com/office/powerpoint/2010/main" val="187528650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6224614F-C9F4-458A-8441-D8DCB2FE9678}"/>
              </a:ext>
            </a:extLst>
          </p:cNvPr>
          <p:cNvSpPr>
            <a:spLocks noGrp="1"/>
          </p:cNvSpPr>
          <p:nvPr>
            <p:ph type="title"/>
          </p:nvPr>
        </p:nvSpPr>
        <p:spPr/>
        <p:txBody>
          <a:bodyPr/>
          <a:lstStyle/>
          <a:p>
            <a:r>
              <a:rPr lang="ro-RO" dirty="0"/>
              <a:t>Activitatea în cadrul LSVSA</a:t>
            </a:r>
          </a:p>
        </p:txBody>
      </p:sp>
      <p:sp>
        <p:nvSpPr>
          <p:cNvPr id="5" name="Substituent conținut 4">
            <a:extLst>
              <a:ext uri="{FF2B5EF4-FFF2-40B4-BE49-F238E27FC236}">
                <a16:creationId xmlns:a16="http://schemas.microsoft.com/office/drawing/2014/main" id="{0053FDDB-7ACD-43E2-8AE0-C93700CD488C}"/>
              </a:ext>
            </a:extLst>
          </p:cNvPr>
          <p:cNvSpPr>
            <a:spLocks noGrp="1"/>
          </p:cNvSpPr>
          <p:nvPr>
            <p:ph idx="1"/>
          </p:nvPr>
        </p:nvSpPr>
        <p:spPr/>
        <p:txBody>
          <a:bodyPr>
            <a:normAutofit/>
          </a:bodyPr>
          <a:lstStyle/>
          <a:p>
            <a:r>
              <a:rPr lang="ro-RO" dirty="0"/>
              <a:t>Microbiologia alimentelor și hranei pentru animale, numărare Campylobacter spp. din carne de pasăre, examen microbiologic din hrană pentru animale</a:t>
            </a:r>
          </a:p>
          <a:p>
            <a:r>
              <a:rPr lang="ro-RO" dirty="0"/>
              <a:t>Chimie alimentară pentru determinări nitriți din furaje, determinarea acidului L-glutamic din alimente.</a:t>
            </a:r>
          </a:p>
          <a:p>
            <a:r>
              <a:rPr lang="ro-RO" dirty="0"/>
              <a:t>Determinarea contaminanților de metale grele din furaje și radioactivitate din alimente și hrana pentru animale </a:t>
            </a:r>
          </a:p>
        </p:txBody>
      </p:sp>
      <p:sp>
        <p:nvSpPr>
          <p:cNvPr id="2" name="Substituent număr diapozitiv 1">
            <a:extLst>
              <a:ext uri="{FF2B5EF4-FFF2-40B4-BE49-F238E27FC236}">
                <a16:creationId xmlns:a16="http://schemas.microsoft.com/office/drawing/2014/main" id="{0A5856F0-6962-4C16-A6F3-7B19DF7FF24C}"/>
              </a:ext>
            </a:extLst>
          </p:cNvPr>
          <p:cNvSpPr>
            <a:spLocks noGrp="1"/>
          </p:cNvSpPr>
          <p:nvPr>
            <p:ph type="sldNum" sz="quarter" idx="12"/>
          </p:nvPr>
        </p:nvSpPr>
        <p:spPr/>
        <p:txBody>
          <a:bodyPr/>
          <a:lstStyle/>
          <a:p>
            <a:fld id="{30D9910D-A229-45E6-867B-903CB7226CA0}" type="slidenum">
              <a:rPr lang="ro-RO" smtClean="0"/>
              <a:t>19</a:t>
            </a:fld>
            <a:endParaRPr lang="ro-RO" dirty="0"/>
          </a:p>
        </p:txBody>
      </p:sp>
    </p:spTree>
    <p:extLst>
      <p:ext uri="{BB962C8B-B14F-4D97-AF65-F5344CB8AC3E}">
        <p14:creationId xmlns:p14="http://schemas.microsoft.com/office/powerpoint/2010/main" val="16005615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6FDCB68-E318-43B3-94EC-6BC4B3CF07DB}"/>
              </a:ext>
            </a:extLst>
          </p:cNvPr>
          <p:cNvSpPr>
            <a:spLocks noGrp="1"/>
          </p:cNvSpPr>
          <p:nvPr>
            <p:ph type="title"/>
          </p:nvPr>
        </p:nvSpPr>
        <p:spPr/>
        <p:txBody>
          <a:bodyPr/>
          <a:lstStyle/>
          <a:p>
            <a:r>
              <a:rPr lang="ro-RO" dirty="0"/>
              <a:t>INTRODUCERE</a:t>
            </a:r>
          </a:p>
        </p:txBody>
      </p:sp>
      <p:sp>
        <p:nvSpPr>
          <p:cNvPr id="3" name="Substituent conținut 2">
            <a:extLst>
              <a:ext uri="{FF2B5EF4-FFF2-40B4-BE49-F238E27FC236}">
                <a16:creationId xmlns:a16="http://schemas.microsoft.com/office/drawing/2014/main" id="{2C6A11B7-5074-4290-A925-0EA77F87F6CE}"/>
              </a:ext>
            </a:extLst>
          </p:cNvPr>
          <p:cNvSpPr>
            <a:spLocks noGrp="1"/>
          </p:cNvSpPr>
          <p:nvPr>
            <p:ph idx="1"/>
          </p:nvPr>
        </p:nvSpPr>
        <p:spPr/>
        <p:txBody>
          <a:bodyPr>
            <a:normAutofit fontScale="77500" lnSpcReduction="20000"/>
          </a:bodyPr>
          <a:lstStyle/>
          <a:p>
            <a:pPr algn="just">
              <a:lnSpc>
                <a:spcPct val="115000"/>
              </a:lnSpc>
              <a:spcAft>
                <a:spcPts val="800"/>
              </a:spcAft>
            </a:pPr>
            <a:r>
              <a:rPr lang="ro-RO" sz="1800" dirty="0">
                <a:effectLst/>
                <a:latin typeface="Trebuchet MS" panose="020B0603020202020204" pitchFamily="34" charset="0"/>
                <a:ea typeface="Times New Roman" panose="02020603050405020304" pitchFamily="18" charset="0"/>
                <a:cs typeface="Times New Roman" panose="02020603050405020304" pitchFamily="18" charset="0"/>
              </a:rPr>
              <a:t>Sistemul veterinar de stat este organizat ca sistem piramidal fiind reprezentat la nivel central de Autoritatea Națională Sanitară Veterinară și pentru Siguranța Alimentelor, care organizează activitatea veterinară și pentru siguranța alimentelor pe întreg teritoriul țării după o concepție unitară care să asigure apărarea sănătății animalelor, sănătății publice și protecția mediului.</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RO" sz="1800" u="sng" dirty="0">
                <a:effectLst/>
                <a:latin typeface="Trebuchet MS" panose="020B0603020202020204" pitchFamily="34" charset="0"/>
                <a:ea typeface="Times New Roman" panose="02020603050405020304" pitchFamily="18" charset="0"/>
                <a:cs typeface="Times New Roman" panose="02020603050405020304" pitchFamily="18" charset="0"/>
              </a:rPr>
              <a:t>Autoritatea este reprezentată la nivel județean de direcțiile sanitar-veterinare și pentru siguranța</a:t>
            </a:r>
            <a:r>
              <a:rPr lang="ro-RO" sz="180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ro-RO" sz="1800" u="sng" dirty="0">
                <a:effectLst/>
                <a:latin typeface="Trebuchet MS" panose="020B0603020202020204" pitchFamily="34" charset="0"/>
                <a:ea typeface="Times New Roman" panose="02020603050405020304" pitchFamily="18" charset="0"/>
                <a:cs typeface="Times New Roman" panose="02020603050405020304" pitchFamily="18" charset="0"/>
              </a:rPr>
              <a:t>alimentelor</a:t>
            </a:r>
            <a:r>
              <a:rPr lang="ro-RO" sz="1800" dirty="0">
                <a:effectLst/>
                <a:latin typeface="Trebuchet MS" panose="020B0603020202020204" pitchFamily="34" charset="0"/>
                <a:ea typeface="Times New Roman" panose="02020603050405020304" pitchFamily="18" charset="0"/>
                <a:cs typeface="Times New Roman" panose="02020603050405020304" pitchFamily="18" charset="0"/>
              </a:rPr>
              <a:t>, iar  la  nivel  local,  de circumscripțiile sanitar-veterinare  și  pentru  siguranța  alimentelor oficiale.</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RO" sz="1800" b="1" dirty="0">
                <a:effectLst/>
                <a:latin typeface="Trebuchet MS" panose="020B0603020202020204" pitchFamily="34" charset="0"/>
                <a:ea typeface="Times New Roman" panose="02020603050405020304" pitchFamily="18" charset="0"/>
                <a:cs typeface="Times New Roman" panose="02020603050405020304" pitchFamily="18" charset="0"/>
              </a:rPr>
              <a:t>Direcția Sanitară Veterinară și pentru Siguranța Alimentelor Satu Mare, denumită în continuare D.S.V.S.A</a:t>
            </a:r>
            <a:r>
              <a:rPr lang="ro-RO" sz="1800" dirty="0">
                <a:effectLst/>
                <a:latin typeface="Trebuchet MS" panose="020B0603020202020204" pitchFamily="34" charset="0"/>
                <a:ea typeface="Times New Roman" panose="02020603050405020304" pitchFamily="18" charset="0"/>
                <a:cs typeface="Times New Roman" panose="02020603050405020304" pitchFamily="18" charset="0"/>
              </a:rPr>
              <a:t>. Satu Mare, este organizată și funcționează ca instituție publică cu personalitate juridică în subordinea Autorității Naționale Sanitare Veterinare și pentru Siguranța Alimentelor, denumită în continuare A.N.S.V.S.A., finanțată din subvenții acordate de la bugetul de stat și din venituri proprii.</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RO" sz="1800" dirty="0">
                <a:effectLst/>
                <a:latin typeface="Trebuchet MS" panose="020B0603020202020204" pitchFamily="34" charset="0"/>
                <a:ea typeface="Times New Roman" panose="02020603050405020304" pitchFamily="18" charset="0"/>
                <a:cs typeface="Times New Roman" panose="02020603050405020304" pitchFamily="18" charset="0"/>
              </a:rPr>
              <a:t>D.S.V.S.A. este condusă de către un director executiv (medic veterinar) și un director executiv adjunct (medic veterinar), numiți prin ordin al președintelui A.N.S.V.S.A.</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stituent număr diapozitiv 3">
            <a:extLst>
              <a:ext uri="{FF2B5EF4-FFF2-40B4-BE49-F238E27FC236}">
                <a16:creationId xmlns:a16="http://schemas.microsoft.com/office/drawing/2014/main" id="{8624062E-C411-4180-B979-4D75027F7835}"/>
              </a:ext>
            </a:extLst>
          </p:cNvPr>
          <p:cNvSpPr>
            <a:spLocks noGrp="1"/>
          </p:cNvSpPr>
          <p:nvPr>
            <p:ph type="sldNum" sz="quarter" idx="12"/>
          </p:nvPr>
        </p:nvSpPr>
        <p:spPr/>
        <p:txBody>
          <a:bodyPr/>
          <a:lstStyle/>
          <a:p>
            <a:fld id="{30D9910D-A229-45E6-867B-903CB7226CA0}" type="slidenum">
              <a:rPr lang="ro-RO" smtClean="0"/>
              <a:t>2</a:t>
            </a:fld>
            <a:endParaRPr lang="ro-RO" dirty="0"/>
          </a:p>
        </p:txBody>
      </p:sp>
    </p:spTree>
    <p:extLst>
      <p:ext uri="{BB962C8B-B14F-4D97-AF65-F5344CB8AC3E}">
        <p14:creationId xmlns:p14="http://schemas.microsoft.com/office/powerpoint/2010/main" val="98594505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6224614F-C9F4-458A-8441-D8DCB2FE9678}"/>
              </a:ext>
            </a:extLst>
          </p:cNvPr>
          <p:cNvSpPr>
            <a:spLocks noGrp="1"/>
          </p:cNvSpPr>
          <p:nvPr>
            <p:ph type="title"/>
          </p:nvPr>
        </p:nvSpPr>
        <p:spPr/>
        <p:txBody>
          <a:bodyPr/>
          <a:lstStyle/>
          <a:p>
            <a:r>
              <a:rPr lang="ro-RO" dirty="0"/>
              <a:t>Activitatea în cadrul LSVSA</a:t>
            </a:r>
          </a:p>
        </p:txBody>
      </p:sp>
      <p:sp>
        <p:nvSpPr>
          <p:cNvPr id="5" name="Substituent conținut 4">
            <a:extLst>
              <a:ext uri="{FF2B5EF4-FFF2-40B4-BE49-F238E27FC236}">
                <a16:creationId xmlns:a16="http://schemas.microsoft.com/office/drawing/2014/main" id="{0053FDDB-7ACD-43E2-8AE0-C93700CD488C}"/>
              </a:ext>
            </a:extLst>
          </p:cNvPr>
          <p:cNvSpPr>
            <a:spLocks noGrp="1"/>
          </p:cNvSpPr>
          <p:nvPr>
            <p:ph idx="1"/>
          </p:nvPr>
        </p:nvSpPr>
        <p:spPr/>
        <p:txBody>
          <a:bodyPr>
            <a:normAutofit/>
          </a:bodyPr>
          <a:lstStyle/>
          <a:p>
            <a:pPr>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În cadrul</a:t>
            </a:r>
            <a:r>
              <a:rPr lang="ro-RO" sz="1800" b="1" dirty="0">
                <a:effectLst/>
                <a:latin typeface="Calibri" panose="020F0502020204030204" pitchFamily="34" charset="0"/>
                <a:ea typeface="Calibri" panose="020F0502020204030204" pitchFamily="34" charset="0"/>
                <a:cs typeface="Times New Roman" panose="02020603050405020304" pitchFamily="18" charset="0"/>
              </a:rPr>
              <a:t> Biroului pentru Sănătate și Bunăstare Animală </a:t>
            </a:r>
            <a:r>
              <a:rPr lang="ro-RO" sz="1800" dirty="0">
                <a:effectLst/>
                <a:latin typeface="Calibri" panose="020F0502020204030204" pitchFamily="34" charset="0"/>
                <a:ea typeface="Calibri" panose="020F0502020204030204" pitchFamily="34" charset="0"/>
                <a:cs typeface="Times New Roman" panose="02020603050405020304" pitchFamily="18" charset="0"/>
              </a:rPr>
              <a:t>s-au examinat un număr de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117.741</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probe.</a:t>
            </a:r>
          </a:p>
          <a:p>
            <a:pPr>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În cadrul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Biroului pentru Siguranța Alimentelor </a:t>
            </a:r>
            <a:r>
              <a:rPr lang="ro-RO" sz="1800" dirty="0">
                <a:effectLst/>
                <a:latin typeface="Calibri" panose="020F0502020204030204" pitchFamily="34" charset="0"/>
                <a:ea typeface="Calibri" panose="020F0502020204030204" pitchFamily="34" charset="0"/>
                <a:cs typeface="Times New Roman" panose="02020603050405020304" pitchFamily="18" charset="0"/>
              </a:rPr>
              <a:t>s-au examinat un număr de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7.840</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probe.</a:t>
            </a:r>
          </a:p>
          <a:p>
            <a:pPr>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Analizele s-au efectuat pentru probe recoltate în cadrul Programelor de Supraveghere finanțate prin bugetul național și european cât  și pentru programele de autocontrol a agenților economici din județul Satu Mare și din județele arondate. </a:t>
            </a:r>
          </a:p>
          <a:p>
            <a:pPr marL="0" indent="0">
              <a:buNone/>
            </a:pPr>
            <a:endParaRPr lang="ro-RO" dirty="0"/>
          </a:p>
        </p:txBody>
      </p:sp>
      <p:sp>
        <p:nvSpPr>
          <p:cNvPr id="2" name="Substituent număr diapozitiv 1">
            <a:extLst>
              <a:ext uri="{FF2B5EF4-FFF2-40B4-BE49-F238E27FC236}">
                <a16:creationId xmlns:a16="http://schemas.microsoft.com/office/drawing/2014/main" id="{0A5856F0-6962-4C16-A6F3-7B19DF7FF24C}"/>
              </a:ext>
            </a:extLst>
          </p:cNvPr>
          <p:cNvSpPr>
            <a:spLocks noGrp="1"/>
          </p:cNvSpPr>
          <p:nvPr>
            <p:ph type="sldNum" sz="quarter" idx="12"/>
          </p:nvPr>
        </p:nvSpPr>
        <p:spPr/>
        <p:txBody>
          <a:bodyPr/>
          <a:lstStyle/>
          <a:p>
            <a:fld id="{30D9910D-A229-45E6-867B-903CB7226CA0}" type="slidenum">
              <a:rPr lang="ro-RO" smtClean="0"/>
              <a:t>20</a:t>
            </a:fld>
            <a:endParaRPr lang="ro-RO" dirty="0"/>
          </a:p>
        </p:txBody>
      </p:sp>
    </p:spTree>
    <p:extLst>
      <p:ext uri="{BB962C8B-B14F-4D97-AF65-F5344CB8AC3E}">
        <p14:creationId xmlns:p14="http://schemas.microsoft.com/office/powerpoint/2010/main" val="353600595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6224614F-C9F4-458A-8441-D8DCB2FE9678}"/>
              </a:ext>
            </a:extLst>
          </p:cNvPr>
          <p:cNvSpPr>
            <a:spLocks noGrp="1"/>
          </p:cNvSpPr>
          <p:nvPr>
            <p:ph type="title"/>
          </p:nvPr>
        </p:nvSpPr>
        <p:spPr/>
        <p:txBody>
          <a:bodyPr/>
          <a:lstStyle/>
          <a:p>
            <a:r>
              <a:rPr lang="ro-RO" dirty="0"/>
              <a:t>Biroul Sănătate Animală</a:t>
            </a:r>
          </a:p>
        </p:txBody>
      </p:sp>
      <p:sp>
        <p:nvSpPr>
          <p:cNvPr id="5" name="Substituent conținut 4">
            <a:extLst>
              <a:ext uri="{FF2B5EF4-FFF2-40B4-BE49-F238E27FC236}">
                <a16:creationId xmlns:a16="http://schemas.microsoft.com/office/drawing/2014/main" id="{0053FDDB-7ACD-43E2-8AE0-C93700CD488C}"/>
              </a:ext>
            </a:extLst>
          </p:cNvPr>
          <p:cNvSpPr>
            <a:spLocks noGrp="1"/>
          </p:cNvSpPr>
          <p:nvPr>
            <p:ph idx="1"/>
          </p:nvPr>
        </p:nvSpPr>
        <p:spPr/>
        <p:txBody>
          <a:bodyPr>
            <a:normAutofit/>
          </a:bodyPr>
          <a:lstStyle/>
          <a:p>
            <a:pPr marL="0" indent="0">
              <a:buNone/>
            </a:pPr>
            <a:r>
              <a:rPr lang="ro-RO" dirty="0"/>
              <a:t>În cadrul Biroului Sănătate Animală s-au examinat un număr de 117.741 probe. </a:t>
            </a:r>
          </a:p>
          <a:p>
            <a:pPr marL="0" indent="0">
              <a:buNone/>
            </a:pPr>
            <a:r>
              <a:rPr lang="ro-RO" dirty="0"/>
              <a:t>Analizele s-au efectuat pentru probe recoltate în cadrul Programului de Supraveghere și programele de autocontrol a agenților economici din județul Satu Mare și din județele arondate (Maramureș, Bihor, Caras Severin, Arad, Cluj, Alba, Sibiu, Brașov).</a:t>
            </a:r>
          </a:p>
        </p:txBody>
      </p:sp>
      <p:sp>
        <p:nvSpPr>
          <p:cNvPr id="2" name="Substituent număr diapozitiv 1">
            <a:extLst>
              <a:ext uri="{FF2B5EF4-FFF2-40B4-BE49-F238E27FC236}">
                <a16:creationId xmlns:a16="http://schemas.microsoft.com/office/drawing/2014/main" id="{785B2E48-1FD4-4A25-8888-CEA18B30D887}"/>
              </a:ext>
            </a:extLst>
          </p:cNvPr>
          <p:cNvSpPr>
            <a:spLocks noGrp="1"/>
          </p:cNvSpPr>
          <p:nvPr>
            <p:ph type="sldNum" sz="quarter" idx="12"/>
          </p:nvPr>
        </p:nvSpPr>
        <p:spPr/>
        <p:txBody>
          <a:bodyPr/>
          <a:lstStyle/>
          <a:p>
            <a:fld id="{30D9910D-A229-45E6-867B-903CB7226CA0}" type="slidenum">
              <a:rPr lang="ro-RO" smtClean="0"/>
              <a:t>21</a:t>
            </a:fld>
            <a:endParaRPr lang="ro-RO" dirty="0"/>
          </a:p>
        </p:txBody>
      </p:sp>
    </p:spTree>
    <p:extLst>
      <p:ext uri="{BB962C8B-B14F-4D97-AF65-F5344CB8AC3E}">
        <p14:creationId xmlns:p14="http://schemas.microsoft.com/office/powerpoint/2010/main" val="63524732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88F4452-67AF-4BFC-A315-D3009080AE2F}"/>
              </a:ext>
            </a:extLst>
          </p:cNvPr>
          <p:cNvSpPr>
            <a:spLocks noGrp="1"/>
          </p:cNvSpPr>
          <p:nvPr>
            <p:ph type="title"/>
          </p:nvPr>
        </p:nvSpPr>
        <p:spPr/>
        <p:txBody>
          <a:bodyPr/>
          <a:lstStyle/>
          <a:p>
            <a:r>
              <a:rPr lang="ro-RO" dirty="0"/>
              <a:t>Biroul Siguranța Alimentelor</a:t>
            </a:r>
          </a:p>
        </p:txBody>
      </p:sp>
      <p:sp>
        <p:nvSpPr>
          <p:cNvPr id="3" name="Substituent conținut 2">
            <a:extLst>
              <a:ext uri="{FF2B5EF4-FFF2-40B4-BE49-F238E27FC236}">
                <a16:creationId xmlns:a16="http://schemas.microsoft.com/office/drawing/2014/main" id="{F918C462-1AD7-4FBA-924A-FCDE23A1CAAD}"/>
              </a:ext>
            </a:extLst>
          </p:cNvPr>
          <p:cNvSpPr>
            <a:spLocks noGrp="1"/>
          </p:cNvSpPr>
          <p:nvPr>
            <p:ph idx="1"/>
          </p:nvPr>
        </p:nvSpPr>
        <p:spPr/>
        <p:txBody>
          <a:bodyPr/>
          <a:lstStyle/>
          <a:p>
            <a:pPr marL="0" indent="0">
              <a:buNone/>
            </a:pPr>
            <a:r>
              <a:rPr lang="ro-RO" dirty="0"/>
              <a:t>În cadrul Biroului Siguranța Alimentelor s-au efectuat analize pentru un număr de 7.840 de probe.</a:t>
            </a:r>
          </a:p>
          <a:p>
            <a:pPr marL="0" indent="0">
              <a:buNone/>
            </a:pPr>
            <a:r>
              <a:rPr lang="ro-RO" dirty="0"/>
              <a:t>Analizele s-au efectuat pentru probe recoltate în cadrul Programelor de Supraveghere finanțate prin bugetul național și european cât  și pentru programele de autocontrol a agenților economici din județul Satu Mare și din județele arondate (Maramureș, Bihor, Caras Severin, Arad, Cluj, Alba, Sibiu, Brașov). </a:t>
            </a:r>
          </a:p>
        </p:txBody>
      </p:sp>
      <p:sp>
        <p:nvSpPr>
          <p:cNvPr id="4" name="Substituent număr diapozitiv 3">
            <a:extLst>
              <a:ext uri="{FF2B5EF4-FFF2-40B4-BE49-F238E27FC236}">
                <a16:creationId xmlns:a16="http://schemas.microsoft.com/office/drawing/2014/main" id="{164C2D1C-DFB9-4D9B-A0C0-28B00E86AD39}"/>
              </a:ext>
            </a:extLst>
          </p:cNvPr>
          <p:cNvSpPr>
            <a:spLocks noGrp="1"/>
          </p:cNvSpPr>
          <p:nvPr>
            <p:ph type="sldNum" sz="quarter" idx="12"/>
          </p:nvPr>
        </p:nvSpPr>
        <p:spPr/>
        <p:txBody>
          <a:bodyPr/>
          <a:lstStyle/>
          <a:p>
            <a:fld id="{30D9910D-A229-45E6-867B-903CB7226CA0}" type="slidenum">
              <a:rPr lang="ro-RO" smtClean="0"/>
              <a:t>22</a:t>
            </a:fld>
            <a:endParaRPr lang="ro-RO" dirty="0"/>
          </a:p>
        </p:txBody>
      </p:sp>
    </p:spTree>
    <p:extLst>
      <p:ext uri="{BB962C8B-B14F-4D97-AF65-F5344CB8AC3E}">
        <p14:creationId xmlns:p14="http://schemas.microsoft.com/office/powerpoint/2010/main" val="45341851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0FFF4C-324E-4646-9D1A-E3913D6D5F01}"/>
              </a:ext>
            </a:extLst>
          </p:cNvPr>
          <p:cNvSpPr>
            <a:spLocks noGrp="1"/>
          </p:cNvSpPr>
          <p:nvPr>
            <p:ph type="title"/>
          </p:nvPr>
        </p:nvSpPr>
        <p:spPr/>
        <p:txBody>
          <a:bodyPr>
            <a:normAutofit fontScale="90000"/>
          </a:bodyPr>
          <a:lstStyle/>
          <a:p>
            <a:r>
              <a:rPr lang="ro-RO" dirty="0"/>
              <a:t>Avizarea, autorizarea / înregistrarea obiectivelor supuse controlului sanitar veterinar și pentru siguranța alimentelor</a:t>
            </a:r>
          </a:p>
        </p:txBody>
      </p:sp>
      <p:sp>
        <p:nvSpPr>
          <p:cNvPr id="3" name="Substituent text 2">
            <a:extLst>
              <a:ext uri="{FF2B5EF4-FFF2-40B4-BE49-F238E27FC236}">
                <a16:creationId xmlns:a16="http://schemas.microsoft.com/office/drawing/2014/main" id="{BE4CC7E7-95B9-4135-938A-ED352538DC38}"/>
              </a:ext>
            </a:extLst>
          </p:cNvPr>
          <p:cNvSpPr>
            <a:spLocks noGrp="1"/>
          </p:cNvSpPr>
          <p:nvPr>
            <p:ph type="body" idx="1"/>
          </p:nvPr>
        </p:nvSpPr>
        <p:spPr/>
        <p:txBody>
          <a:bodyPr/>
          <a:lstStyle/>
          <a:p>
            <a:endParaRPr lang="ro-RO" dirty="0"/>
          </a:p>
        </p:txBody>
      </p:sp>
      <p:sp>
        <p:nvSpPr>
          <p:cNvPr id="4" name="Substituent număr diapozitiv 3">
            <a:extLst>
              <a:ext uri="{FF2B5EF4-FFF2-40B4-BE49-F238E27FC236}">
                <a16:creationId xmlns:a16="http://schemas.microsoft.com/office/drawing/2014/main" id="{410EE8F2-0CAD-4FD0-9DD7-59234BE11662}"/>
              </a:ext>
            </a:extLst>
          </p:cNvPr>
          <p:cNvSpPr>
            <a:spLocks noGrp="1"/>
          </p:cNvSpPr>
          <p:nvPr>
            <p:ph type="sldNum" sz="quarter" idx="12"/>
          </p:nvPr>
        </p:nvSpPr>
        <p:spPr/>
        <p:txBody>
          <a:bodyPr/>
          <a:lstStyle/>
          <a:p>
            <a:fld id="{30D9910D-A229-45E6-867B-903CB7226CA0}" type="slidenum">
              <a:rPr lang="ro-RO" smtClean="0"/>
              <a:t>23</a:t>
            </a:fld>
            <a:endParaRPr lang="ro-RO" dirty="0"/>
          </a:p>
        </p:txBody>
      </p:sp>
    </p:spTree>
    <p:extLst>
      <p:ext uri="{BB962C8B-B14F-4D97-AF65-F5344CB8AC3E}">
        <p14:creationId xmlns:p14="http://schemas.microsoft.com/office/powerpoint/2010/main" val="191179785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247D885-C943-48CF-AECD-C29532C2F5CF}"/>
              </a:ext>
            </a:extLst>
          </p:cNvPr>
          <p:cNvSpPr>
            <a:spLocks noGrp="1"/>
          </p:cNvSpPr>
          <p:nvPr>
            <p:ph type="title"/>
          </p:nvPr>
        </p:nvSpPr>
        <p:spPr/>
        <p:txBody>
          <a:bodyPr>
            <a:normAutofit/>
          </a:bodyPr>
          <a:lstStyle/>
          <a:p>
            <a:r>
              <a:rPr lang="ro-RO" dirty="0"/>
              <a:t>În cursul anului 2021 au fost autorizate / înregistrate următoarele obiective:</a:t>
            </a:r>
          </a:p>
        </p:txBody>
      </p:sp>
      <p:sp>
        <p:nvSpPr>
          <p:cNvPr id="3" name="Substituent conținut 2">
            <a:extLst>
              <a:ext uri="{FF2B5EF4-FFF2-40B4-BE49-F238E27FC236}">
                <a16:creationId xmlns:a16="http://schemas.microsoft.com/office/drawing/2014/main" id="{FE0588EC-C53F-4955-A991-379B077E3828}"/>
              </a:ext>
            </a:extLst>
          </p:cNvPr>
          <p:cNvSpPr>
            <a:spLocks noGrp="1"/>
          </p:cNvSpPr>
          <p:nvPr>
            <p:ph idx="1"/>
          </p:nvPr>
        </p:nvSpPr>
        <p:spPr/>
        <p:txBody>
          <a:bodyPr>
            <a:normAutofit/>
          </a:bodyPr>
          <a:lstStyle/>
          <a:p>
            <a:r>
              <a:rPr lang="ro-RO" dirty="0"/>
              <a:t>68 autorizări în domeniul sănătății animalelor, respectiv 47 dintre acestea eliberate în conformitate cu Ord. 16/2010, 5 eliberate în conformitate cu Ord. 83/2014, 10 eliberate în conformitate cu Ord.79/2019, 6 eliberate în conformitate cu Ord. 44/2017</a:t>
            </a:r>
          </a:p>
          <a:p>
            <a:r>
              <a:rPr lang="ro-RO" dirty="0"/>
              <a:t>139 înregistrări, respectiv 49 în baza Ord. 112/2010; 79 în baza Ord. 44 / 2017,10 în baza Ord. 79/2019; 1 în baza Ord.83/2014;</a:t>
            </a:r>
          </a:p>
        </p:txBody>
      </p:sp>
      <p:sp>
        <p:nvSpPr>
          <p:cNvPr id="4" name="Substituent număr diapozitiv 3">
            <a:extLst>
              <a:ext uri="{FF2B5EF4-FFF2-40B4-BE49-F238E27FC236}">
                <a16:creationId xmlns:a16="http://schemas.microsoft.com/office/drawing/2014/main" id="{DEA70ECE-0B26-45A9-9A6C-2EFE5CFFD09A}"/>
              </a:ext>
            </a:extLst>
          </p:cNvPr>
          <p:cNvSpPr>
            <a:spLocks noGrp="1"/>
          </p:cNvSpPr>
          <p:nvPr>
            <p:ph type="sldNum" sz="quarter" idx="12"/>
          </p:nvPr>
        </p:nvSpPr>
        <p:spPr/>
        <p:txBody>
          <a:bodyPr/>
          <a:lstStyle/>
          <a:p>
            <a:fld id="{30D9910D-A229-45E6-867B-903CB7226CA0}" type="slidenum">
              <a:rPr lang="ro-RO" smtClean="0"/>
              <a:t>24</a:t>
            </a:fld>
            <a:endParaRPr lang="ro-RO" dirty="0"/>
          </a:p>
        </p:txBody>
      </p:sp>
    </p:spTree>
    <p:extLst>
      <p:ext uri="{BB962C8B-B14F-4D97-AF65-F5344CB8AC3E}">
        <p14:creationId xmlns:p14="http://schemas.microsoft.com/office/powerpoint/2010/main" val="378192740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247D885-C943-48CF-AECD-C29532C2F5CF}"/>
              </a:ext>
            </a:extLst>
          </p:cNvPr>
          <p:cNvSpPr>
            <a:spLocks noGrp="1"/>
          </p:cNvSpPr>
          <p:nvPr>
            <p:ph type="title"/>
          </p:nvPr>
        </p:nvSpPr>
        <p:spPr/>
        <p:txBody>
          <a:bodyPr>
            <a:normAutofit/>
          </a:bodyPr>
          <a:lstStyle/>
          <a:p>
            <a:r>
              <a:rPr lang="ro-RO" dirty="0"/>
              <a:t>În cursul anului 2021 au fost autorizate / înregistrate următoarele obiective:</a:t>
            </a:r>
          </a:p>
        </p:txBody>
      </p:sp>
      <p:sp>
        <p:nvSpPr>
          <p:cNvPr id="3" name="Substituent conținut 2">
            <a:extLst>
              <a:ext uri="{FF2B5EF4-FFF2-40B4-BE49-F238E27FC236}">
                <a16:creationId xmlns:a16="http://schemas.microsoft.com/office/drawing/2014/main" id="{FE0588EC-C53F-4955-A991-379B077E3828}"/>
              </a:ext>
            </a:extLst>
          </p:cNvPr>
          <p:cNvSpPr>
            <a:spLocks noGrp="1"/>
          </p:cNvSpPr>
          <p:nvPr>
            <p:ph idx="1"/>
          </p:nvPr>
        </p:nvSpPr>
        <p:spPr/>
        <p:txBody>
          <a:bodyPr>
            <a:normAutofit/>
          </a:bodyPr>
          <a:lstStyle/>
          <a:p>
            <a:r>
              <a:rPr lang="ro-RO" dirty="0"/>
              <a:t>383 documente de înregistrare în conformitate cu Ord. 111/2008 din care: </a:t>
            </a:r>
          </a:p>
          <a:p>
            <a:pPr marL="457200" lvl="1" indent="0">
              <a:buNone/>
            </a:pPr>
            <a:r>
              <a:rPr lang="ro-RO" dirty="0"/>
              <a:t>70 pentru unități din domeniul siguranței alimentelor de origine non-animală </a:t>
            </a:r>
          </a:p>
          <a:p>
            <a:pPr marL="457200" lvl="1" indent="0">
              <a:buNone/>
            </a:pPr>
            <a:r>
              <a:rPr lang="ro-RO" dirty="0"/>
              <a:t>210 pentru unități din domeniul siguranței alimentelor de origine animală;</a:t>
            </a:r>
          </a:p>
          <a:p>
            <a:pPr marL="457200" lvl="1" indent="0">
              <a:buNone/>
            </a:pPr>
            <a:r>
              <a:rPr lang="ro-RO" dirty="0"/>
              <a:t>103 documente de vânzare directă;</a:t>
            </a:r>
          </a:p>
          <a:p>
            <a:r>
              <a:rPr lang="ro-RO" dirty="0"/>
              <a:t>În conformitate cu protocolul încheiat cu FEADR (AFIR), au fost analizate 110 proiecte în privința aspectelor legate de proiectarea, construcția unității, evitarea contaminării alimentelor în vederea accesării fondurilor europene. </a:t>
            </a:r>
          </a:p>
        </p:txBody>
      </p:sp>
      <p:sp>
        <p:nvSpPr>
          <p:cNvPr id="4" name="Substituent număr diapozitiv 3">
            <a:extLst>
              <a:ext uri="{FF2B5EF4-FFF2-40B4-BE49-F238E27FC236}">
                <a16:creationId xmlns:a16="http://schemas.microsoft.com/office/drawing/2014/main" id="{DDEED472-55C1-4562-96D9-3CF5B124E2BC}"/>
              </a:ext>
            </a:extLst>
          </p:cNvPr>
          <p:cNvSpPr>
            <a:spLocks noGrp="1"/>
          </p:cNvSpPr>
          <p:nvPr>
            <p:ph type="sldNum" sz="quarter" idx="12"/>
          </p:nvPr>
        </p:nvSpPr>
        <p:spPr/>
        <p:txBody>
          <a:bodyPr/>
          <a:lstStyle/>
          <a:p>
            <a:fld id="{30D9910D-A229-45E6-867B-903CB7226CA0}" type="slidenum">
              <a:rPr lang="ro-RO" smtClean="0"/>
              <a:t>25</a:t>
            </a:fld>
            <a:endParaRPr lang="ro-RO" dirty="0"/>
          </a:p>
        </p:txBody>
      </p:sp>
    </p:spTree>
    <p:extLst>
      <p:ext uri="{BB962C8B-B14F-4D97-AF65-F5344CB8AC3E}">
        <p14:creationId xmlns:p14="http://schemas.microsoft.com/office/powerpoint/2010/main" val="203664421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71293F7-622C-4F1F-8889-E2004A5752A6}"/>
              </a:ext>
            </a:extLst>
          </p:cNvPr>
          <p:cNvSpPr>
            <a:spLocks noGrp="1"/>
          </p:cNvSpPr>
          <p:nvPr>
            <p:ph type="title"/>
          </p:nvPr>
        </p:nvSpPr>
        <p:spPr/>
        <p:txBody>
          <a:bodyPr>
            <a:normAutofit fontScale="90000"/>
          </a:bodyPr>
          <a:lstStyle/>
          <a:p>
            <a:r>
              <a:rPr lang="ro-RO" dirty="0"/>
              <a:t>Monitorizarea comerțului intracomunitar, importul, exportul și tranzitul de animale vii</a:t>
            </a:r>
          </a:p>
        </p:txBody>
      </p:sp>
      <p:sp>
        <p:nvSpPr>
          <p:cNvPr id="3" name="Substituent text 2">
            <a:extLst>
              <a:ext uri="{FF2B5EF4-FFF2-40B4-BE49-F238E27FC236}">
                <a16:creationId xmlns:a16="http://schemas.microsoft.com/office/drawing/2014/main" id="{13274A9A-9302-4DAD-962E-66D0F4DF5789}"/>
              </a:ext>
            </a:extLst>
          </p:cNvPr>
          <p:cNvSpPr>
            <a:spLocks noGrp="1"/>
          </p:cNvSpPr>
          <p:nvPr>
            <p:ph type="body" idx="1"/>
          </p:nvPr>
        </p:nvSpPr>
        <p:spPr/>
        <p:txBody>
          <a:bodyPr/>
          <a:lstStyle/>
          <a:p>
            <a:endParaRPr lang="ro-RO" dirty="0"/>
          </a:p>
        </p:txBody>
      </p:sp>
      <p:sp>
        <p:nvSpPr>
          <p:cNvPr id="4" name="Substituent număr diapozitiv 3">
            <a:extLst>
              <a:ext uri="{FF2B5EF4-FFF2-40B4-BE49-F238E27FC236}">
                <a16:creationId xmlns:a16="http://schemas.microsoft.com/office/drawing/2014/main" id="{7FD81A78-912F-4D78-AE65-C0C5E642CB59}"/>
              </a:ext>
            </a:extLst>
          </p:cNvPr>
          <p:cNvSpPr>
            <a:spLocks noGrp="1"/>
          </p:cNvSpPr>
          <p:nvPr>
            <p:ph type="sldNum" sz="quarter" idx="12"/>
          </p:nvPr>
        </p:nvSpPr>
        <p:spPr/>
        <p:txBody>
          <a:bodyPr/>
          <a:lstStyle/>
          <a:p>
            <a:fld id="{30D9910D-A229-45E6-867B-903CB7226CA0}" type="slidenum">
              <a:rPr lang="ro-RO" smtClean="0"/>
              <a:t>26</a:t>
            </a:fld>
            <a:endParaRPr lang="ro-RO" dirty="0"/>
          </a:p>
        </p:txBody>
      </p:sp>
    </p:spTree>
    <p:extLst>
      <p:ext uri="{BB962C8B-B14F-4D97-AF65-F5344CB8AC3E}">
        <p14:creationId xmlns:p14="http://schemas.microsoft.com/office/powerpoint/2010/main" val="320643326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D6CF509-965C-4C01-9B66-2156CCC4177A}"/>
              </a:ext>
            </a:extLst>
          </p:cNvPr>
          <p:cNvSpPr>
            <a:spLocks noGrp="1"/>
          </p:cNvSpPr>
          <p:nvPr>
            <p:ph type="title"/>
          </p:nvPr>
        </p:nvSpPr>
        <p:spPr/>
        <p:txBody>
          <a:bodyPr>
            <a:normAutofit fontScale="90000"/>
          </a:bodyPr>
          <a:lstStyle/>
          <a:p>
            <a:r>
              <a:rPr lang="ro-RO" dirty="0"/>
              <a:t>Monitorizarea comerțului intracomunitar, importul, exportul și tranzitul de animale vii</a:t>
            </a:r>
          </a:p>
        </p:txBody>
      </p:sp>
      <p:sp>
        <p:nvSpPr>
          <p:cNvPr id="3" name="Substituent conținut 2">
            <a:extLst>
              <a:ext uri="{FF2B5EF4-FFF2-40B4-BE49-F238E27FC236}">
                <a16:creationId xmlns:a16="http://schemas.microsoft.com/office/drawing/2014/main" id="{0981B97C-2685-4827-A617-95CD994D4F7F}"/>
              </a:ext>
            </a:extLst>
          </p:cNvPr>
          <p:cNvSpPr>
            <a:spLocks noGrp="1"/>
          </p:cNvSpPr>
          <p:nvPr>
            <p:ph idx="1"/>
          </p:nvPr>
        </p:nvSpPr>
        <p:spPr/>
        <p:txBody>
          <a:bodyPr/>
          <a:lstStyle/>
          <a:p>
            <a:r>
              <a:rPr lang="ro-RO" dirty="0"/>
              <a:t>Prin personalul responsabil au fost înregistrați în registre speciale operatorii cu activitate de comerț intracomunitar, import-export și tranzit de animale vii totalizând cifra de 2245 mișcări în TRACES. Totodată, s-au înregistrat un număr de 491 notificări de comerț intracomunitar și import cu produse alimentare de origine non-animală. Au fost organizate acțiunile necesare la exportul produselor alimentare din România către țări terțe, în cazul în care acestea au solicitat documente care să ateste cerințele legate de domeniul sanitar veterinar și pentru siguranța alimentelor.</a:t>
            </a:r>
          </a:p>
        </p:txBody>
      </p:sp>
      <p:sp>
        <p:nvSpPr>
          <p:cNvPr id="4" name="Substituent număr diapozitiv 3">
            <a:extLst>
              <a:ext uri="{FF2B5EF4-FFF2-40B4-BE49-F238E27FC236}">
                <a16:creationId xmlns:a16="http://schemas.microsoft.com/office/drawing/2014/main" id="{6E55D0BA-6C75-413A-9881-6AD3E05DF754}"/>
              </a:ext>
            </a:extLst>
          </p:cNvPr>
          <p:cNvSpPr>
            <a:spLocks noGrp="1"/>
          </p:cNvSpPr>
          <p:nvPr>
            <p:ph type="sldNum" sz="quarter" idx="12"/>
          </p:nvPr>
        </p:nvSpPr>
        <p:spPr/>
        <p:txBody>
          <a:bodyPr/>
          <a:lstStyle/>
          <a:p>
            <a:fld id="{30D9910D-A229-45E6-867B-903CB7226CA0}" type="slidenum">
              <a:rPr lang="ro-RO" smtClean="0"/>
              <a:t>27</a:t>
            </a:fld>
            <a:endParaRPr lang="ro-RO" dirty="0"/>
          </a:p>
        </p:txBody>
      </p:sp>
    </p:spTree>
    <p:extLst>
      <p:ext uri="{BB962C8B-B14F-4D97-AF65-F5344CB8AC3E}">
        <p14:creationId xmlns:p14="http://schemas.microsoft.com/office/powerpoint/2010/main" val="245273754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6A8D3C-CA08-4395-9BB5-090D52053FED}"/>
              </a:ext>
            </a:extLst>
          </p:cNvPr>
          <p:cNvSpPr>
            <a:spLocks noGrp="1"/>
          </p:cNvSpPr>
          <p:nvPr>
            <p:ph type="title"/>
          </p:nvPr>
        </p:nvSpPr>
        <p:spPr/>
        <p:txBody>
          <a:bodyPr/>
          <a:lstStyle/>
          <a:p>
            <a:r>
              <a:rPr lang="ro-RO" dirty="0"/>
              <a:t>Măsurile aplicate în urma controalelor efectuate</a:t>
            </a:r>
          </a:p>
        </p:txBody>
      </p:sp>
      <p:sp>
        <p:nvSpPr>
          <p:cNvPr id="3" name="Substituent conținut 2">
            <a:extLst>
              <a:ext uri="{FF2B5EF4-FFF2-40B4-BE49-F238E27FC236}">
                <a16:creationId xmlns:a16="http://schemas.microsoft.com/office/drawing/2014/main" id="{75041E6A-D56F-4544-9077-6B72326AD057}"/>
              </a:ext>
            </a:extLst>
          </p:cNvPr>
          <p:cNvSpPr>
            <a:spLocks noGrp="1"/>
          </p:cNvSpPr>
          <p:nvPr>
            <p:ph idx="1"/>
          </p:nvPr>
        </p:nvSpPr>
        <p:spPr/>
        <p:txBody>
          <a:bodyPr/>
          <a:lstStyle/>
          <a:p>
            <a:pPr marL="0" indent="0">
              <a:buNone/>
            </a:pPr>
            <a:r>
              <a:rPr lang="ro-RO" dirty="0"/>
              <a:t>Total sancțiuni contravenționale aplicate de DSVSA în anul 2021 – 136 din care:</a:t>
            </a:r>
          </a:p>
          <a:p>
            <a:r>
              <a:rPr lang="ro-RO" dirty="0"/>
              <a:t>75 amenzi contravenționale în valoare de 392.200 lei;</a:t>
            </a:r>
          </a:p>
          <a:p>
            <a:r>
              <a:rPr lang="ro-RO" dirty="0"/>
              <a:t>47 avertismente</a:t>
            </a:r>
          </a:p>
          <a:p>
            <a:r>
              <a:rPr lang="ro-RO" dirty="0"/>
              <a:t>Total confiscări în valoare de 2400 lei</a:t>
            </a:r>
          </a:p>
        </p:txBody>
      </p:sp>
      <p:sp>
        <p:nvSpPr>
          <p:cNvPr id="4" name="Substituent număr diapozitiv 3">
            <a:extLst>
              <a:ext uri="{FF2B5EF4-FFF2-40B4-BE49-F238E27FC236}">
                <a16:creationId xmlns:a16="http://schemas.microsoft.com/office/drawing/2014/main" id="{BFD79E4C-C0C1-459F-9CF1-F884C49E7695}"/>
              </a:ext>
            </a:extLst>
          </p:cNvPr>
          <p:cNvSpPr>
            <a:spLocks noGrp="1"/>
          </p:cNvSpPr>
          <p:nvPr>
            <p:ph type="sldNum" sz="quarter" idx="12"/>
          </p:nvPr>
        </p:nvSpPr>
        <p:spPr/>
        <p:txBody>
          <a:bodyPr/>
          <a:lstStyle/>
          <a:p>
            <a:fld id="{30D9910D-A229-45E6-867B-903CB7226CA0}" type="slidenum">
              <a:rPr lang="ro-RO" smtClean="0"/>
              <a:t>28</a:t>
            </a:fld>
            <a:endParaRPr lang="ro-RO" dirty="0"/>
          </a:p>
        </p:txBody>
      </p:sp>
    </p:spTree>
    <p:extLst>
      <p:ext uri="{BB962C8B-B14F-4D97-AF65-F5344CB8AC3E}">
        <p14:creationId xmlns:p14="http://schemas.microsoft.com/office/powerpoint/2010/main" val="300806310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DF89D87-B480-4474-80EA-D498E5CD9880}"/>
              </a:ext>
            </a:extLst>
          </p:cNvPr>
          <p:cNvSpPr>
            <a:spLocks noGrp="1"/>
          </p:cNvSpPr>
          <p:nvPr>
            <p:ph type="title"/>
          </p:nvPr>
        </p:nvSpPr>
        <p:spPr/>
        <p:txBody>
          <a:bodyPr/>
          <a:lstStyle/>
          <a:p>
            <a:r>
              <a:rPr lang="ro-RO" dirty="0"/>
              <a:t>Activitatea în domeniul economic și administrativ</a:t>
            </a:r>
          </a:p>
        </p:txBody>
      </p:sp>
      <p:sp>
        <p:nvSpPr>
          <p:cNvPr id="3" name="Substituent text 2">
            <a:extLst>
              <a:ext uri="{FF2B5EF4-FFF2-40B4-BE49-F238E27FC236}">
                <a16:creationId xmlns:a16="http://schemas.microsoft.com/office/drawing/2014/main" id="{EB416466-ED50-4887-AB64-73D99D3ECA70}"/>
              </a:ext>
            </a:extLst>
          </p:cNvPr>
          <p:cNvSpPr>
            <a:spLocks noGrp="1"/>
          </p:cNvSpPr>
          <p:nvPr>
            <p:ph type="body" idx="1"/>
          </p:nvPr>
        </p:nvSpPr>
        <p:spPr/>
        <p:txBody>
          <a:bodyPr/>
          <a:lstStyle/>
          <a:p>
            <a:endParaRPr lang="ro-RO" dirty="0"/>
          </a:p>
        </p:txBody>
      </p:sp>
      <p:sp>
        <p:nvSpPr>
          <p:cNvPr id="4" name="Substituent număr diapozitiv 3">
            <a:extLst>
              <a:ext uri="{FF2B5EF4-FFF2-40B4-BE49-F238E27FC236}">
                <a16:creationId xmlns:a16="http://schemas.microsoft.com/office/drawing/2014/main" id="{4B848D39-7CC7-44D2-B33D-B154C70735A9}"/>
              </a:ext>
            </a:extLst>
          </p:cNvPr>
          <p:cNvSpPr>
            <a:spLocks noGrp="1"/>
          </p:cNvSpPr>
          <p:nvPr>
            <p:ph type="sldNum" sz="quarter" idx="12"/>
          </p:nvPr>
        </p:nvSpPr>
        <p:spPr/>
        <p:txBody>
          <a:bodyPr/>
          <a:lstStyle/>
          <a:p>
            <a:fld id="{30D9910D-A229-45E6-867B-903CB7226CA0}" type="slidenum">
              <a:rPr lang="ro-RO" smtClean="0"/>
              <a:t>29</a:t>
            </a:fld>
            <a:endParaRPr lang="ro-RO" dirty="0"/>
          </a:p>
        </p:txBody>
      </p:sp>
    </p:spTree>
    <p:extLst>
      <p:ext uri="{BB962C8B-B14F-4D97-AF65-F5344CB8AC3E}">
        <p14:creationId xmlns:p14="http://schemas.microsoft.com/office/powerpoint/2010/main" val="38499735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E2719A1-D2B6-4F89-B6C1-1DE408128F1A}"/>
              </a:ext>
            </a:extLst>
          </p:cNvPr>
          <p:cNvSpPr>
            <a:spLocks noGrp="1"/>
          </p:cNvSpPr>
          <p:nvPr>
            <p:ph type="title"/>
          </p:nvPr>
        </p:nvSpPr>
        <p:spPr/>
        <p:txBody>
          <a:bodyPr/>
          <a:lstStyle/>
          <a:p>
            <a:r>
              <a:rPr lang="ro-RO" dirty="0"/>
              <a:t>LEGISLAŢIA DE BAZĂ</a:t>
            </a:r>
          </a:p>
        </p:txBody>
      </p:sp>
      <p:sp>
        <p:nvSpPr>
          <p:cNvPr id="3" name="Substituent conținut 2">
            <a:extLst>
              <a:ext uri="{FF2B5EF4-FFF2-40B4-BE49-F238E27FC236}">
                <a16:creationId xmlns:a16="http://schemas.microsoft.com/office/drawing/2014/main" id="{253285D9-A7C3-4EC9-ADF3-16FE5F256079}"/>
              </a:ext>
            </a:extLst>
          </p:cNvPr>
          <p:cNvSpPr>
            <a:spLocks noGrp="1"/>
          </p:cNvSpPr>
          <p:nvPr>
            <p:ph idx="1"/>
          </p:nvPr>
        </p:nvSpPr>
        <p:spPr/>
        <p:txBody>
          <a:bodyPr>
            <a:normAutofit fontScale="85000" lnSpcReduction="20000"/>
          </a:bodyPr>
          <a:lstStyle/>
          <a:p>
            <a:pPr algn="just">
              <a:lnSpc>
                <a:spcPct val="115000"/>
              </a:lnSpc>
              <a:spcAft>
                <a:spcPts val="800"/>
              </a:spcAft>
            </a:pPr>
            <a:r>
              <a:rPr lang="ro-RO" sz="1800" noProof="1">
                <a:effectLst/>
                <a:latin typeface="Trebuchet MS" panose="020B0603020202020204" pitchFamily="34" charset="0"/>
                <a:ea typeface="Times New Roman" panose="02020603050405020304" pitchFamily="18" charset="0"/>
                <a:cs typeface="Times New Roman" panose="02020603050405020304" pitchFamily="18" charset="0"/>
              </a:rPr>
              <a:t>Ordonanţa Guvernului nr. 42/2004 privind organizarea activității sanitar-veterinare și pentru siguranța alimentelor, aprobate cu modificări și completări prin Legea nr. 215/2004, cu modificările și completările ulterioare;</a:t>
            </a:r>
            <a:endParaRPr lang="ro-RO" sz="1800" noProof="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RO" sz="1800" noProof="1">
                <a:effectLst/>
                <a:latin typeface="Trebuchet MS" panose="020B0603020202020204" pitchFamily="34" charset="0"/>
                <a:ea typeface="Times New Roman" panose="02020603050405020304" pitchFamily="18" charset="0"/>
                <a:cs typeface="Times New Roman" panose="02020603050405020304" pitchFamily="18" charset="0"/>
              </a:rPr>
              <a:t>Hotărârea Guvernului nr. 1415/2009 privind organizarea și funcționarea Autorității Sanitare Veterinare și pentru Siguranța Alimentelor și a unităţilor din subordinea acesteia, cu modificările și completările ulterioare;</a:t>
            </a:r>
            <a:endParaRPr lang="ro-RO" sz="1800" noProof="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RO" sz="1800" noProof="1">
                <a:effectLst/>
                <a:latin typeface="Trebuchet MS" panose="020B0603020202020204" pitchFamily="34" charset="0"/>
                <a:ea typeface="Times New Roman" panose="02020603050405020304" pitchFamily="18" charset="0"/>
                <a:cs typeface="Times New Roman" panose="02020603050405020304" pitchFamily="18" charset="0"/>
              </a:rPr>
              <a:t>Ordinul președintelui Autorității Naționale Sanitare Veterinare și pentru Siguranța Alimentelor nr. 49 din 04.05.2018 pentru aprobarea structurii organizatorice cadru și a Regulamentului de organizare și funcţionare ale direcţiilor sanitare veterinare și pentru siguranța alimentelor judeţene, respectiv a municipiului Bucureşti.</a:t>
            </a:r>
            <a:endParaRPr lang="ro-RO" sz="1800" noProof="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RO" sz="1800" noProof="1">
                <a:effectLst/>
                <a:latin typeface="Trebuchet MS" panose="020B0603020202020204" pitchFamily="34" charset="0"/>
                <a:ea typeface="Times New Roman" panose="02020603050405020304" pitchFamily="18" charset="0"/>
                <a:cs typeface="Times New Roman" panose="02020603050405020304" pitchFamily="18" charset="0"/>
              </a:rPr>
              <a:t>Ordonanța de urgență nr. 57 din 3 iulie 2019 privind Codul administrativ;</a:t>
            </a:r>
            <a:endParaRPr lang="ro-RO" sz="1800" noProof="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ro-RO" sz="1800" noProof="1">
                <a:effectLst/>
                <a:latin typeface="Trebuchet MS" panose="020B0603020202020204" pitchFamily="34" charset="0"/>
                <a:ea typeface="Times New Roman" panose="02020603050405020304" pitchFamily="18" charset="0"/>
                <a:cs typeface="Times New Roman" panose="02020603050405020304" pitchFamily="18" charset="0"/>
              </a:rPr>
              <a:t>Legea nr. 53/2003 privind Codul muncii, republicată, cu modificările și completările ulterioare;</a:t>
            </a:r>
            <a:endParaRPr lang="ro-RO" sz="1800" noProof="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stituent număr diapozitiv 3">
            <a:extLst>
              <a:ext uri="{FF2B5EF4-FFF2-40B4-BE49-F238E27FC236}">
                <a16:creationId xmlns:a16="http://schemas.microsoft.com/office/drawing/2014/main" id="{7198950C-4394-4B38-8F73-9CB86D006B8D}"/>
              </a:ext>
            </a:extLst>
          </p:cNvPr>
          <p:cNvSpPr>
            <a:spLocks noGrp="1"/>
          </p:cNvSpPr>
          <p:nvPr>
            <p:ph type="sldNum" sz="quarter" idx="12"/>
          </p:nvPr>
        </p:nvSpPr>
        <p:spPr/>
        <p:txBody>
          <a:bodyPr/>
          <a:lstStyle/>
          <a:p>
            <a:fld id="{30D9910D-A229-45E6-867B-903CB7226CA0}" type="slidenum">
              <a:rPr lang="ro-RO" smtClean="0"/>
              <a:t>3</a:t>
            </a:fld>
            <a:endParaRPr lang="ro-RO" dirty="0"/>
          </a:p>
        </p:txBody>
      </p:sp>
    </p:spTree>
    <p:extLst>
      <p:ext uri="{BB962C8B-B14F-4D97-AF65-F5344CB8AC3E}">
        <p14:creationId xmlns:p14="http://schemas.microsoft.com/office/powerpoint/2010/main" val="427891869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67CEB3C-D9C4-4719-A472-2EDDEE7C5235}"/>
              </a:ext>
            </a:extLst>
          </p:cNvPr>
          <p:cNvSpPr>
            <a:spLocks noGrp="1"/>
          </p:cNvSpPr>
          <p:nvPr>
            <p:ph type="title"/>
          </p:nvPr>
        </p:nvSpPr>
        <p:spPr/>
        <p:txBody>
          <a:bodyPr/>
          <a:lstStyle/>
          <a:p>
            <a:r>
              <a:rPr lang="ro-RO" dirty="0"/>
              <a:t>Activitatea în domeniul economic și administrativ</a:t>
            </a:r>
          </a:p>
        </p:txBody>
      </p:sp>
      <p:sp>
        <p:nvSpPr>
          <p:cNvPr id="3" name="Substituent conținut 2">
            <a:extLst>
              <a:ext uri="{FF2B5EF4-FFF2-40B4-BE49-F238E27FC236}">
                <a16:creationId xmlns:a16="http://schemas.microsoft.com/office/drawing/2014/main" id="{A7AA7AC6-E398-49FB-9AC9-572115EEECAA}"/>
              </a:ext>
            </a:extLst>
          </p:cNvPr>
          <p:cNvSpPr>
            <a:spLocks noGrp="1"/>
          </p:cNvSpPr>
          <p:nvPr>
            <p:ph idx="1"/>
          </p:nvPr>
        </p:nvSpPr>
        <p:spPr/>
        <p:txBody>
          <a:bodyPr/>
          <a:lstStyle/>
          <a:p>
            <a:r>
              <a:rPr lang="ro-RO" dirty="0"/>
              <a:t>Prin acest sector de activitate s-a asigurat implementarea strategiei de reformă în administrația publică din perspectiva managementului financiar.</a:t>
            </a:r>
          </a:p>
          <a:p>
            <a:r>
              <a:rPr lang="ro-RO" dirty="0"/>
              <a:t>S-au aplicat și s-au respectat prevederile Legii contabilității nr. 82/1991, republicată, cu modificările și completările ulterioare, și a Legii finanțelor publice nr. 500/2002, cu modificările și completările ulterioare, și a celorlalte acte normative specifice în vigoare.</a:t>
            </a:r>
          </a:p>
        </p:txBody>
      </p:sp>
      <p:sp>
        <p:nvSpPr>
          <p:cNvPr id="4" name="Substituent număr diapozitiv 3">
            <a:extLst>
              <a:ext uri="{FF2B5EF4-FFF2-40B4-BE49-F238E27FC236}">
                <a16:creationId xmlns:a16="http://schemas.microsoft.com/office/drawing/2014/main" id="{4965A201-930E-411E-82C6-7F35E1D6BD23}"/>
              </a:ext>
            </a:extLst>
          </p:cNvPr>
          <p:cNvSpPr>
            <a:spLocks noGrp="1"/>
          </p:cNvSpPr>
          <p:nvPr>
            <p:ph type="sldNum" sz="quarter" idx="12"/>
          </p:nvPr>
        </p:nvSpPr>
        <p:spPr/>
        <p:txBody>
          <a:bodyPr/>
          <a:lstStyle/>
          <a:p>
            <a:fld id="{30D9910D-A229-45E6-867B-903CB7226CA0}" type="slidenum">
              <a:rPr lang="ro-RO" smtClean="0"/>
              <a:t>30</a:t>
            </a:fld>
            <a:endParaRPr lang="ro-RO" dirty="0"/>
          </a:p>
        </p:txBody>
      </p:sp>
    </p:spTree>
    <p:extLst>
      <p:ext uri="{BB962C8B-B14F-4D97-AF65-F5344CB8AC3E}">
        <p14:creationId xmlns:p14="http://schemas.microsoft.com/office/powerpoint/2010/main" val="189268231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67CEB3C-D9C4-4719-A472-2EDDEE7C5235}"/>
              </a:ext>
            </a:extLst>
          </p:cNvPr>
          <p:cNvSpPr>
            <a:spLocks noGrp="1"/>
          </p:cNvSpPr>
          <p:nvPr>
            <p:ph type="title"/>
          </p:nvPr>
        </p:nvSpPr>
        <p:spPr/>
        <p:txBody>
          <a:bodyPr/>
          <a:lstStyle/>
          <a:p>
            <a:r>
              <a:rPr lang="ro-RO" dirty="0"/>
              <a:t>Activitatea în domeniul economic și administrativ</a:t>
            </a:r>
          </a:p>
        </p:txBody>
      </p:sp>
      <p:sp>
        <p:nvSpPr>
          <p:cNvPr id="3" name="Substituent conținut 2">
            <a:extLst>
              <a:ext uri="{FF2B5EF4-FFF2-40B4-BE49-F238E27FC236}">
                <a16:creationId xmlns:a16="http://schemas.microsoft.com/office/drawing/2014/main" id="{A7AA7AC6-E398-49FB-9AC9-572115EEECAA}"/>
              </a:ext>
            </a:extLst>
          </p:cNvPr>
          <p:cNvSpPr>
            <a:spLocks noGrp="1"/>
          </p:cNvSpPr>
          <p:nvPr>
            <p:ph idx="1"/>
          </p:nvPr>
        </p:nvSpPr>
        <p:spPr/>
        <p:txBody>
          <a:bodyPr>
            <a:normAutofit/>
          </a:bodyPr>
          <a:lstStyle/>
          <a:p>
            <a:r>
              <a:rPr lang="ro-RO" dirty="0"/>
              <a:t>Bugetul total, planificat la venituri extrabugetare, a fost de 2.155.000 lei, din care încasări realizate 2.247.713, adică 104,30%, evidențiată în contul de venituri din activitatea proprie.</a:t>
            </a:r>
          </a:p>
          <a:p>
            <a:r>
              <a:rPr lang="ro-RO" dirty="0"/>
              <a:t>Exercițiul financiar 2021 s-a subscris în totalitate restricțiilor specifice impuse atât pe plan local cât și din partea ANSVSA. Astfel, s-a ales un program prudent, menit să asigure în bune condiții funcționarea instituției și realizarea obiectului principal de activitate. </a:t>
            </a:r>
          </a:p>
        </p:txBody>
      </p:sp>
      <p:sp>
        <p:nvSpPr>
          <p:cNvPr id="4" name="Substituent număr diapozitiv 3">
            <a:extLst>
              <a:ext uri="{FF2B5EF4-FFF2-40B4-BE49-F238E27FC236}">
                <a16:creationId xmlns:a16="http://schemas.microsoft.com/office/drawing/2014/main" id="{43603C8F-391E-4FAA-9B6C-BA17FF745B4F}"/>
              </a:ext>
            </a:extLst>
          </p:cNvPr>
          <p:cNvSpPr>
            <a:spLocks noGrp="1"/>
          </p:cNvSpPr>
          <p:nvPr>
            <p:ph type="sldNum" sz="quarter" idx="12"/>
          </p:nvPr>
        </p:nvSpPr>
        <p:spPr/>
        <p:txBody>
          <a:bodyPr/>
          <a:lstStyle/>
          <a:p>
            <a:fld id="{30D9910D-A229-45E6-867B-903CB7226CA0}" type="slidenum">
              <a:rPr lang="ro-RO" smtClean="0"/>
              <a:t>31</a:t>
            </a:fld>
            <a:endParaRPr lang="ro-RO" dirty="0"/>
          </a:p>
        </p:txBody>
      </p:sp>
    </p:spTree>
    <p:extLst>
      <p:ext uri="{BB962C8B-B14F-4D97-AF65-F5344CB8AC3E}">
        <p14:creationId xmlns:p14="http://schemas.microsoft.com/office/powerpoint/2010/main" val="115908960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67CEB3C-D9C4-4719-A472-2EDDEE7C5235}"/>
              </a:ext>
            </a:extLst>
          </p:cNvPr>
          <p:cNvSpPr>
            <a:spLocks noGrp="1"/>
          </p:cNvSpPr>
          <p:nvPr>
            <p:ph type="title"/>
          </p:nvPr>
        </p:nvSpPr>
        <p:spPr/>
        <p:txBody>
          <a:bodyPr/>
          <a:lstStyle/>
          <a:p>
            <a:r>
              <a:rPr lang="ro-RO" dirty="0"/>
              <a:t>Activitatea în domeniul economic și administrativ</a:t>
            </a:r>
          </a:p>
        </p:txBody>
      </p:sp>
      <p:sp>
        <p:nvSpPr>
          <p:cNvPr id="3" name="Substituent conținut 2">
            <a:extLst>
              <a:ext uri="{FF2B5EF4-FFF2-40B4-BE49-F238E27FC236}">
                <a16:creationId xmlns:a16="http://schemas.microsoft.com/office/drawing/2014/main" id="{A7AA7AC6-E398-49FB-9AC9-572115EEECAA}"/>
              </a:ext>
            </a:extLst>
          </p:cNvPr>
          <p:cNvSpPr>
            <a:spLocks noGrp="1"/>
          </p:cNvSpPr>
          <p:nvPr>
            <p:ph idx="1"/>
          </p:nvPr>
        </p:nvSpPr>
        <p:spPr/>
        <p:txBody>
          <a:bodyPr>
            <a:normAutofit/>
          </a:bodyPr>
          <a:lstStyle/>
          <a:p>
            <a:r>
              <a:rPr lang="ro-RO" dirty="0"/>
              <a:t>Contextul realizării programului a avut în vedere în permanentă adoptarea unei politici financiare adecvate, bazată pe o strictă disciplină financiară, prin respectarea prevederilor legale privind execuția bugetară, de cheltuire judicioasă a resurselor alocate, în conformitate cu bugetul de venituri și cheltuieli aprobat. Activitatea de ansamblu a sectorului economic s-a dedicat în totalitate armonizării creșterii calitative a programului bugetar.</a:t>
            </a:r>
          </a:p>
        </p:txBody>
      </p:sp>
      <p:sp>
        <p:nvSpPr>
          <p:cNvPr id="4" name="Substituent număr diapozitiv 3">
            <a:extLst>
              <a:ext uri="{FF2B5EF4-FFF2-40B4-BE49-F238E27FC236}">
                <a16:creationId xmlns:a16="http://schemas.microsoft.com/office/drawing/2014/main" id="{B778C8E6-6550-4F1E-86FA-52AB4ED2CBC8}"/>
              </a:ext>
            </a:extLst>
          </p:cNvPr>
          <p:cNvSpPr>
            <a:spLocks noGrp="1"/>
          </p:cNvSpPr>
          <p:nvPr>
            <p:ph type="sldNum" sz="quarter" idx="12"/>
          </p:nvPr>
        </p:nvSpPr>
        <p:spPr/>
        <p:txBody>
          <a:bodyPr/>
          <a:lstStyle/>
          <a:p>
            <a:fld id="{30D9910D-A229-45E6-867B-903CB7226CA0}" type="slidenum">
              <a:rPr lang="ro-RO" smtClean="0"/>
              <a:t>32</a:t>
            </a:fld>
            <a:endParaRPr lang="ro-RO" dirty="0"/>
          </a:p>
        </p:txBody>
      </p:sp>
    </p:spTree>
    <p:extLst>
      <p:ext uri="{BB962C8B-B14F-4D97-AF65-F5344CB8AC3E}">
        <p14:creationId xmlns:p14="http://schemas.microsoft.com/office/powerpoint/2010/main" val="268321727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CEF1FD0-2ADF-4EA9-89DD-27CFFBF04006}"/>
              </a:ext>
            </a:extLst>
          </p:cNvPr>
          <p:cNvSpPr>
            <a:spLocks noGrp="1"/>
          </p:cNvSpPr>
          <p:nvPr>
            <p:ph type="title"/>
          </p:nvPr>
        </p:nvSpPr>
        <p:spPr/>
        <p:txBody>
          <a:bodyPr/>
          <a:lstStyle/>
          <a:p>
            <a:r>
              <a:rPr lang="ro-RO" dirty="0"/>
              <a:t>Programe europene finalizate prin AFIR - 2021</a:t>
            </a:r>
          </a:p>
        </p:txBody>
      </p:sp>
      <p:sp>
        <p:nvSpPr>
          <p:cNvPr id="3" name="Substituent conținut 2">
            <a:extLst>
              <a:ext uri="{FF2B5EF4-FFF2-40B4-BE49-F238E27FC236}">
                <a16:creationId xmlns:a16="http://schemas.microsoft.com/office/drawing/2014/main" id="{888C3809-1A14-4C3C-B0BA-40A74B6464EF}"/>
              </a:ext>
            </a:extLst>
          </p:cNvPr>
          <p:cNvSpPr>
            <a:spLocks noGrp="1"/>
          </p:cNvSpPr>
          <p:nvPr>
            <p:ph idx="1"/>
          </p:nvPr>
        </p:nvSpPr>
        <p:spPr/>
        <p:txBody>
          <a:bodyPr>
            <a:normAutofit fontScale="92500" lnSpcReduction="10000"/>
          </a:bodyPr>
          <a:lstStyle/>
          <a:p>
            <a:pPr marL="0" indent="0">
              <a:buNone/>
            </a:pPr>
            <a:r>
              <a:rPr lang="ro-RO" dirty="0"/>
              <a:t>SUB-MASURA 5.1- Sprijin pentru investiții in acțiuni preventive menite sa reducă consecințele dezastrelor naturale, evenimentelor catastrofale</a:t>
            </a:r>
          </a:p>
          <a:p>
            <a:r>
              <a:rPr lang="ro-RO" dirty="0"/>
              <a:t>Direcția Sanitară Veterinară și pentru Siguranța Alimentelor Satu Mare a semnat în anul 2021 2 contracte in valoare de 535.708 lei fără TVA, privind accesarea de fonduri nerambursabile prin PROGRAMUL NAŢIONAL DE DEZVOLTARE RURALĂ 2014 – 2020, program finanțat de Uniunea Europeană și Guvernul României prin FONDUL EUROPEAN AGRICOL PENTRU DEZVOLTARE RURALĂ  SUB-MĂSURII 5.1 – “Sprijin pentru investiții în acțiuni preventive menite să reducă consecințele dezastrelor naturale, evenimentelor adverse și evenimentelor catastrofale” în vederea prevenirii și combaterii pestei porcine africane (PPA), obiectivul general fiind creșterea capacitații operaționale de prevenire a apariției epizootiei si combaterea acesteia, inclusiv reducerea timpului de reacție. </a:t>
            </a:r>
          </a:p>
          <a:p>
            <a:r>
              <a:rPr lang="ro-RO" dirty="0"/>
              <a:t>În cursul anului 2021 s-a reușit achiziția de aparatură de laborator prin acest program în sumă de 285.662 lei.</a:t>
            </a:r>
          </a:p>
        </p:txBody>
      </p:sp>
      <p:sp>
        <p:nvSpPr>
          <p:cNvPr id="4" name="Substituent număr diapozitiv 3">
            <a:extLst>
              <a:ext uri="{FF2B5EF4-FFF2-40B4-BE49-F238E27FC236}">
                <a16:creationId xmlns:a16="http://schemas.microsoft.com/office/drawing/2014/main" id="{61ED4667-44EC-4F07-ACCB-8C328A21BE2C}"/>
              </a:ext>
            </a:extLst>
          </p:cNvPr>
          <p:cNvSpPr>
            <a:spLocks noGrp="1"/>
          </p:cNvSpPr>
          <p:nvPr>
            <p:ph type="sldNum" sz="quarter" idx="12"/>
          </p:nvPr>
        </p:nvSpPr>
        <p:spPr/>
        <p:txBody>
          <a:bodyPr/>
          <a:lstStyle/>
          <a:p>
            <a:fld id="{30D9910D-A229-45E6-867B-903CB7226CA0}" type="slidenum">
              <a:rPr lang="ro-RO" smtClean="0"/>
              <a:t>33</a:t>
            </a:fld>
            <a:endParaRPr lang="ro-RO" dirty="0"/>
          </a:p>
        </p:txBody>
      </p:sp>
    </p:spTree>
    <p:extLst>
      <p:ext uri="{BB962C8B-B14F-4D97-AF65-F5344CB8AC3E}">
        <p14:creationId xmlns:p14="http://schemas.microsoft.com/office/powerpoint/2010/main" val="73302801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319720C-06F7-4E46-9116-429B9C8ACFEF}"/>
              </a:ext>
            </a:extLst>
          </p:cNvPr>
          <p:cNvSpPr>
            <a:spLocks noGrp="1"/>
          </p:cNvSpPr>
          <p:nvPr>
            <p:ph type="title"/>
          </p:nvPr>
        </p:nvSpPr>
        <p:spPr/>
        <p:txBody>
          <a:bodyPr/>
          <a:lstStyle/>
          <a:p>
            <a:r>
              <a:rPr lang="ro-RO" dirty="0"/>
              <a:t>Postul de Inspecție la Frontieră Halmeu</a:t>
            </a:r>
          </a:p>
        </p:txBody>
      </p:sp>
      <p:sp>
        <p:nvSpPr>
          <p:cNvPr id="3" name="Substituent conținut 2">
            <a:extLst>
              <a:ext uri="{FF2B5EF4-FFF2-40B4-BE49-F238E27FC236}">
                <a16:creationId xmlns:a16="http://schemas.microsoft.com/office/drawing/2014/main" id="{31BA1963-1211-4F8B-9B5F-B320A980B3A5}"/>
              </a:ext>
            </a:extLst>
          </p:cNvPr>
          <p:cNvSpPr>
            <a:spLocks noGrp="1"/>
          </p:cNvSpPr>
          <p:nvPr>
            <p:ph idx="1"/>
          </p:nvPr>
        </p:nvSpPr>
        <p:spPr/>
        <p:txBody>
          <a:bodyPr/>
          <a:lstStyle/>
          <a:p>
            <a:r>
              <a:rPr lang="ro-RO" dirty="0"/>
              <a:t>Nr. transporturi animale vii: importuri - 1 urs</a:t>
            </a:r>
          </a:p>
          <a:p>
            <a:r>
              <a:rPr lang="ro-RO" dirty="0"/>
              <a:t>Nr. transporturi necomerciale de animale de companie: 71 - 103 animale</a:t>
            </a:r>
          </a:p>
          <a:p>
            <a:r>
              <a:rPr lang="ro-RO" dirty="0"/>
              <a:t>Nr. transporturi de origine animală - 60</a:t>
            </a:r>
          </a:p>
          <a:p>
            <a:r>
              <a:rPr lang="ro-RO" dirty="0"/>
              <a:t>Nr. tranzituri ieșire - 359 transporturi</a:t>
            </a:r>
          </a:p>
          <a:p>
            <a:r>
              <a:rPr lang="ro-RO" dirty="0"/>
              <a:t>Nr. tranzituri intrare - 58 transporturi</a:t>
            </a:r>
          </a:p>
          <a:p>
            <a:r>
              <a:rPr lang="ro-RO" dirty="0"/>
              <a:t>Nr. importuri - 866 transporturi</a:t>
            </a:r>
          </a:p>
          <a:p>
            <a:r>
              <a:rPr lang="ro-RO" dirty="0"/>
              <a:t>Nr. confiscări din bagajele călătorilor – 8 confiscări</a:t>
            </a:r>
          </a:p>
        </p:txBody>
      </p:sp>
      <p:sp>
        <p:nvSpPr>
          <p:cNvPr id="4" name="Substituent număr diapozitiv 3">
            <a:extLst>
              <a:ext uri="{FF2B5EF4-FFF2-40B4-BE49-F238E27FC236}">
                <a16:creationId xmlns:a16="http://schemas.microsoft.com/office/drawing/2014/main" id="{44DC4897-5DE7-489C-A750-B811587DB96E}"/>
              </a:ext>
            </a:extLst>
          </p:cNvPr>
          <p:cNvSpPr>
            <a:spLocks noGrp="1"/>
          </p:cNvSpPr>
          <p:nvPr>
            <p:ph type="sldNum" sz="quarter" idx="12"/>
          </p:nvPr>
        </p:nvSpPr>
        <p:spPr/>
        <p:txBody>
          <a:bodyPr/>
          <a:lstStyle/>
          <a:p>
            <a:fld id="{30D9910D-A229-45E6-867B-903CB7226CA0}" type="slidenum">
              <a:rPr lang="ro-RO" smtClean="0"/>
              <a:t>34</a:t>
            </a:fld>
            <a:endParaRPr lang="ro-RO" dirty="0"/>
          </a:p>
        </p:txBody>
      </p:sp>
    </p:spTree>
    <p:extLst>
      <p:ext uri="{BB962C8B-B14F-4D97-AF65-F5344CB8AC3E}">
        <p14:creationId xmlns:p14="http://schemas.microsoft.com/office/powerpoint/2010/main" val="277137404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1DAA603-122F-446E-A2D7-4514753B78B1}"/>
              </a:ext>
            </a:extLst>
          </p:cNvPr>
          <p:cNvSpPr>
            <a:spLocks noGrp="1"/>
          </p:cNvSpPr>
          <p:nvPr>
            <p:ph type="title"/>
          </p:nvPr>
        </p:nvSpPr>
        <p:spPr/>
        <p:txBody>
          <a:bodyPr/>
          <a:lstStyle/>
          <a:p>
            <a:r>
              <a:rPr lang="ro-RO" dirty="0"/>
              <a:t>Sistemul de control managerial intern al DSVSA Satu Mare</a:t>
            </a:r>
          </a:p>
        </p:txBody>
      </p:sp>
      <p:sp>
        <p:nvSpPr>
          <p:cNvPr id="3" name="Substituent text 2">
            <a:extLst>
              <a:ext uri="{FF2B5EF4-FFF2-40B4-BE49-F238E27FC236}">
                <a16:creationId xmlns:a16="http://schemas.microsoft.com/office/drawing/2014/main" id="{79377AE3-B12B-49C2-BCD8-41EDDE90DE45}"/>
              </a:ext>
            </a:extLst>
          </p:cNvPr>
          <p:cNvSpPr>
            <a:spLocks noGrp="1"/>
          </p:cNvSpPr>
          <p:nvPr>
            <p:ph type="body" idx="1"/>
          </p:nvPr>
        </p:nvSpPr>
        <p:spPr/>
        <p:txBody>
          <a:bodyPr/>
          <a:lstStyle/>
          <a:p>
            <a:endParaRPr lang="ro-RO" dirty="0"/>
          </a:p>
        </p:txBody>
      </p:sp>
      <p:sp>
        <p:nvSpPr>
          <p:cNvPr id="4" name="Substituent număr diapozitiv 3">
            <a:extLst>
              <a:ext uri="{FF2B5EF4-FFF2-40B4-BE49-F238E27FC236}">
                <a16:creationId xmlns:a16="http://schemas.microsoft.com/office/drawing/2014/main" id="{D5A969CD-F7AF-442D-ADE1-E234990434E5}"/>
              </a:ext>
            </a:extLst>
          </p:cNvPr>
          <p:cNvSpPr>
            <a:spLocks noGrp="1"/>
          </p:cNvSpPr>
          <p:nvPr>
            <p:ph type="sldNum" sz="quarter" idx="12"/>
          </p:nvPr>
        </p:nvSpPr>
        <p:spPr/>
        <p:txBody>
          <a:bodyPr/>
          <a:lstStyle/>
          <a:p>
            <a:fld id="{30D9910D-A229-45E6-867B-903CB7226CA0}" type="slidenum">
              <a:rPr lang="ro-RO" smtClean="0"/>
              <a:t>35</a:t>
            </a:fld>
            <a:endParaRPr lang="ro-RO" dirty="0"/>
          </a:p>
        </p:txBody>
      </p:sp>
    </p:spTree>
    <p:extLst>
      <p:ext uri="{BB962C8B-B14F-4D97-AF65-F5344CB8AC3E}">
        <p14:creationId xmlns:p14="http://schemas.microsoft.com/office/powerpoint/2010/main" val="33813475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D8F7686-F611-43C0-9C76-3C9D5E95F332}"/>
              </a:ext>
            </a:extLst>
          </p:cNvPr>
          <p:cNvSpPr>
            <a:spLocks noGrp="1"/>
          </p:cNvSpPr>
          <p:nvPr>
            <p:ph type="title"/>
          </p:nvPr>
        </p:nvSpPr>
        <p:spPr/>
        <p:txBody>
          <a:bodyPr/>
          <a:lstStyle/>
          <a:p>
            <a:r>
              <a:rPr lang="ro-RO" dirty="0"/>
              <a:t>Sistemul de control managerial intern al DSVSA Satu Mare</a:t>
            </a:r>
          </a:p>
        </p:txBody>
      </p:sp>
      <p:sp>
        <p:nvSpPr>
          <p:cNvPr id="3" name="Substituent conținut 2">
            <a:extLst>
              <a:ext uri="{FF2B5EF4-FFF2-40B4-BE49-F238E27FC236}">
                <a16:creationId xmlns:a16="http://schemas.microsoft.com/office/drawing/2014/main" id="{6FE3DB35-DF72-4513-A844-6D8E85A7520C}"/>
              </a:ext>
            </a:extLst>
          </p:cNvPr>
          <p:cNvSpPr>
            <a:spLocks noGrp="1"/>
          </p:cNvSpPr>
          <p:nvPr>
            <p:ph idx="1"/>
          </p:nvPr>
        </p:nvSpPr>
        <p:spPr/>
        <p:txBody>
          <a:bodyPr>
            <a:normAutofit lnSpcReduction="10000"/>
          </a:bodyPr>
          <a:lstStyle/>
          <a:p>
            <a:pPr marL="0" indent="0">
              <a:buNone/>
            </a:pPr>
            <a:r>
              <a:rPr lang="ro-RO" dirty="0"/>
              <a:t>La nivelul DSVSA Satu Mare este proiectat, implementat  și   dezvoltat continuu sistemul de control intern managerial, în conformitate cu prevederile OSGG 600/2018.</a:t>
            </a:r>
          </a:p>
          <a:p>
            <a:pPr marL="0" indent="0">
              <a:buNone/>
            </a:pPr>
            <a:r>
              <a:rPr lang="ro-RO" dirty="0"/>
              <a:t>Obiectivele generale ale controlului intern managerial ale DSVSA Satu Mare în anul 2021 au fost:</a:t>
            </a:r>
          </a:p>
          <a:p>
            <a:r>
              <a:rPr lang="ro-RO" dirty="0"/>
              <a:t>atingerea obiectivelor instituției într-un mod economic, eficient și eficace, în conformitate cu cerințele legale;</a:t>
            </a:r>
          </a:p>
          <a:p>
            <a:r>
              <a:rPr lang="ro-RO" dirty="0"/>
              <a:t>fiabilitatea  informațiilor  utilizate  în  cadrul  instituției  sau  difuzate  către  terți,  protejarea documentelor împotriva fraudelor produse prin disimularea furtului sau distorsionarea rezultatelor;</a:t>
            </a:r>
          </a:p>
          <a:p>
            <a:r>
              <a:rPr lang="ro-RO" dirty="0"/>
              <a:t>respectarea legilor și a regulamentelor specifice domeniului sanitar veterinar și pentru siguranța alimentelor, a politicilor și deciziilor  manageriale interne.</a:t>
            </a:r>
          </a:p>
        </p:txBody>
      </p:sp>
      <p:sp>
        <p:nvSpPr>
          <p:cNvPr id="4" name="Substituent număr diapozitiv 3">
            <a:extLst>
              <a:ext uri="{FF2B5EF4-FFF2-40B4-BE49-F238E27FC236}">
                <a16:creationId xmlns:a16="http://schemas.microsoft.com/office/drawing/2014/main" id="{167F2920-DF33-4160-A9A7-9666FE7171D6}"/>
              </a:ext>
            </a:extLst>
          </p:cNvPr>
          <p:cNvSpPr>
            <a:spLocks noGrp="1"/>
          </p:cNvSpPr>
          <p:nvPr>
            <p:ph type="sldNum" sz="quarter" idx="12"/>
          </p:nvPr>
        </p:nvSpPr>
        <p:spPr/>
        <p:txBody>
          <a:bodyPr/>
          <a:lstStyle/>
          <a:p>
            <a:fld id="{30D9910D-A229-45E6-867B-903CB7226CA0}" type="slidenum">
              <a:rPr lang="ro-RO" smtClean="0"/>
              <a:t>36</a:t>
            </a:fld>
            <a:endParaRPr lang="ro-RO" dirty="0"/>
          </a:p>
        </p:txBody>
      </p:sp>
    </p:spTree>
    <p:extLst>
      <p:ext uri="{BB962C8B-B14F-4D97-AF65-F5344CB8AC3E}">
        <p14:creationId xmlns:p14="http://schemas.microsoft.com/office/powerpoint/2010/main" val="364717746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B306CD9-0DB9-4422-8ABF-458BC9A3E624}"/>
              </a:ext>
            </a:extLst>
          </p:cNvPr>
          <p:cNvSpPr>
            <a:spLocks noGrp="1"/>
          </p:cNvSpPr>
          <p:nvPr>
            <p:ph type="title"/>
          </p:nvPr>
        </p:nvSpPr>
        <p:spPr/>
        <p:txBody>
          <a:bodyPr/>
          <a:lstStyle/>
          <a:p>
            <a:r>
              <a:rPr lang="ro-RO" dirty="0"/>
              <a:t>Managementul comunicării</a:t>
            </a:r>
          </a:p>
        </p:txBody>
      </p:sp>
      <p:sp>
        <p:nvSpPr>
          <p:cNvPr id="3" name="Substituent conținut 2">
            <a:extLst>
              <a:ext uri="{FF2B5EF4-FFF2-40B4-BE49-F238E27FC236}">
                <a16:creationId xmlns:a16="http://schemas.microsoft.com/office/drawing/2014/main" id="{7C86073A-5ABD-4DF3-8DE8-4E0DC6E86A3D}"/>
              </a:ext>
            </a:extLst>
          </p:cNvPr>
          <p:cNvSpPr>
            <a:spLocks noGrp="1"/>
          </p:cNvSpPr>
          <p:nvPr>
            <p:ph idx="1"/>
          </p:nvPr>
        </p:nvSpPr>
        <p:spPr/>
        <p:txBody>
          <a:bodyPr>
            <a:normAutofit fontScale="92500" lnSpcReduction="10000"/>
          </a:bodyPr>
          <a:lstStyle/>
          <a:p>
            <a:r>
              <a:rPr lang="ro-RO" dirty="0"/>
              <a:t>În anul 2021 s-au redactat și s-au trimis pentru mass-media scrisă sau televiziunile locale un număr de 156 Informări și Comunicate de presă, în care cuprindeam și subliniam activitatea personalului din componența Direcției Sanitare Veterinare și pentru Siguranța Alimentelor în cele mai importante activități în domeniul Serviciului Controlul Oficial Siguranța Alimentelor de Origine Animală și Non Animală și al Serviciului Control Oficial Sănătatea și Bunăstării Animalelor. </a:t>
            </a:r>
          </a:p>
          <a:p>
            <a:r>
              <a:rPr lang="ro-RO" sz="1800" dirty="0">
                <a:solidFill>
                  <a:srgbClr val="000000"/>
                </a:solidFill>
                <a:effectLst/>
                <a:latin typeface="Trebuchet MS" panose="020B0603020202020204" pitchFamily="34" charset="0"/>
                <a:ea typeface="SimSun" panose="02010600030101010101" pitchFamily="2" charset="-122"/>
                <a:cs typeface="Times New Roman" panose="02020603050405020304" pitchFamily="18" charset="0"/>
              </a:rPr>
              <a:t>Totodată în cursul anului au fost transmise alte 23 de comunicate, privind atenționări precum și pericolul pe care îl reprezintă pentru populație și implicit pentru procesatorii de alimente și crescătorii de animale a infecția cu COVID – 19, tipul DELTA și OMICRON, acțiunea nefastă a temperaturilor și fenomenelor meteorologice extreme - temperaturi extrem de scăzute, ger, ninsori abundente, caniculă, secetă, furtuni cu ploi abundente, inundații, precum și implicarea personalului sanitar veterinar de specialitate în controlul produselor alimentare și prevenirea apariției toxiinfecțiilor alimentare, în urma unor consumuri alimentare familiare sau de grup</a:t>
            </a:r>
            <a:r>
              <a:rPr lang="ro-RO" sz="1800" b="1" dirty="0">
                <a:solidFill>
                  <a:srgbClr val="000000"/>
                </a:solidFill>
                <a:effectLst/>
                <a:latin typeface="Trebuchet MS" panose="020B0603020202020204" pitchFamily="34" charset="0"/>
                <a:ea typeface="SimSun" panose="02010600030101010101" pitchFamily="2" charset="-122"/>
                <a:cs typeface="Times New Roman" panose="02020603050405020304" pitchFamily="18" charset="0"/>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stituent număr diapozitiv 3">
            <a:extLst>
              <a:ext uri="{FF2B5EF4-FFF2-40B4-BE49-F238E27FC236}">
                <a16:creationId xmlns:a16="http://schemas.microsoft.com/office/drawing/2014/main" id="{38891584-2A8E-4FE1-80D5-F6ED5F3BA75B}"/>
              </a:ext>
            </a:extLst>
          </p:cNvPr>
          <p:cNvSpPr>
            <a:spLocks noGrp="1"/>
          </p:cNvSpPr>
          <p:nvPr>
            <p:ph type="sldNum" sz="quarter" idx="12"/>
          </p:nvPr>
        </p:nvSpPr>
        <p:spPr/>
        <p:txBody>
          <a:bodyPr/>
          <a:lstStyle/>
          <a:p>
            <a:fld id="{30D9910D-A229-45E6-867B-903CB7226CA0}" type="slidenum">
              <a:rPr lang="ro-RO" smtClean="0"/>
              <a:t>37</a:t>
            </a:fld>
            <a:endParaRPr lang="ro-RO" dirty="0"/>
          </a:p>
        </p:txBody>
      </p:sp>
    </p:spTree>
    <p:extLst>
      <p:ext uri="{BB962C8B-B14F-4D97-AF65-F5344CB8AC3E}">
        <p14:creationId xmlns:p14="http://schemas.microsoft.com/office/powerpoint/2010/main" val="2703192048"/>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83DBF2A-E0CE-4590-A796-93F8CCC06995}"/>
              </a:ext>
            </a:extLst>
          </p:cNvPr>
          <p:cNvSpPr>
            <a:spLocks noGrp="1"/>
          </p:cNvSpPr>
          <p:nvPr>
            <p:ph type="title"/>
          </p:nvPr>
        </p:nvSpPr>
        <p:spPr/>
        <p:txBody>
          <a:bodyPr/>
          <a:lstStyle/>
          <a:p>
            <a:r>
              <a:rPr lang="ro-RO" dirty="0"/>
              <a:t>Managementul comunicării - digitalizare</a:t>
            </a:r>
          </a:p>
        </p:txBody>
      </p:sp>
      <p:sp>
        <p:nvSpPr>
          <p:cNvPr id="3" name="Substituent conținut 2">
            <a:extLst>
              <a:ext uri="{FF2B5EF4-FFF2-40B4-BE49-F238E27FC236}">
                <a16:creationId xmlns:a16="http://schemas.microsoft.com/office/drawing/2014/main" id="{5D256CE1-5DEE-456F-864E-69ED281B790B}"/>
              </a:ext>
            </a:extLst>
          </p:cNvPr>
          <p:cNvSpPr>
            <a:spLocks noGrp="1"/>
          </p:cNvSpPr>
          <p:nvPr>
            <p:ph idx="1"/>
          </p:nvPr>
        </p:nvSpPr>
        <p:spPr/>
        <p:txBody>
          <a:bodyPr>
            <a:normAutofit fontScale="92500" lnSpcReduction="20000"/>
          </a:bodyPr>
          <a:lstStyle/>
          <a:p>
            <a:r>
              <a:rPr lang="ro-RO" dirty="0"/>
              <a:t>Direcția Sanitară Veterinară și pentru Siguranța Alimentelor Satu Mare, prin administratorul Autoritatea Națională Sanitară Veterinară și pentru Siguranța Alimentelor, a fost înrolată în portalul PCUe, Punctul de Contact Unic Electronic. </a:t>
            </a:r>
          </a:p>
          <a:p>
            <a:r>
              <a:rPr lang="ro-RO" dirty="0"/>
              <a:t>Prin cele 91 de proceduri operaționale configurate în PCUe, se facilitează obținerea  pe cale electronică, a următoarelor servicii:</a:t>
            </a:r>
          </a:p>
          <a:p>
            <a:pPr lvl="1"/>
            <a:r>
              <a:rPr lang="ro-RO" dirty="0"/>
              <a:t>autorizarea sanitară veterinară a unităților/activităților; </a:t>
            </a:r>
          </a:p>
          <a:p>
            <a:pPr lvl="1"/>
            <a:r>
              <a:rPr lang="ro-RO" dirty="0"/>
              <a:t>înregistrarea sanitara veterinara; </a:t>
            </a:r>
          </a:p>
          <a:p>
            <a:pPr lvl="1"/>
            <a:r>
              <a:rPr lang="ro-RO" dirty="0"/>
              <a:t>eliberare Certificate de competență/duplicat;  </a:t>
            </a:r>
          </a:p>
          <a:p>
            <a:pPr lvl="1"/>
            <a:r>
              <a:rPr lang="ro-RO" dirty="0"/>
              <a:t>eliberare aviz de principiu în vederea autorizării;</a:t>
            </a:r>
          </a:p>
          <a:p>
            <a:pPr lvl="1"/>
            <a:r>
              <a:rPr lang="ro-RO" dirty="0"/>
              <a:t>solicitarea reevaluării unităților;</a:t>
            </a:r>
          </a:p>
          <a:p>
            <a:pPr lvl="1"/>
            <a:r>
              <a:rPr lang="ro-RO" dirty="0"/>
              <a:t>solicitarea reverificării unităților/mijloacelor de transport;</a:t>
            </a:r>
          </a:p>
          <a:p>
            <a:pPr lvl="1"/>
            <a:r>
              <a:rPr lang="ro-RO" dirty="0"/>
              <a:t>notificarea comerțului intracomunitar/importului de produse de origine nonanimală</a:t>
            </a:r>
          </a:p>
          <a:p>
            <a:pPr lvl="1"/>
            <a:r>
              <a:rPr lang="ro-RO" dirty="0"/>
              <a:t>transmiterea notificărilor de încetare a activității la cererea operatorului;</a:t>
            </a:r>
          </a:p>
        </p:txBody>
      </p:sp>
      <p:sp>
        <p:nvSpPr>
          <p:cNvPr id="4" name="Substituent număr diapozitiv 3">
            <a:extLst>
              <a:ext uri="{FF2B5EF4-FFF2-40B4-BE49-F238E27FC236}">
                <a16:creationId xmlns:a16="http://schemas.microsoft.com/office/drawing/2014/main" id="{F4CE454E-2A9C-46DC-BC49-7946DE2989F7}"/>
              </a:ext>
            </a:extLst>
          </p:cNvPr>
          <p:cNvSpPr>
            <a:spLocks noGrp="1"/>
          </p:cNvSpPr>
          <p:nvPr>
            <p:ph type="sldNum" sz="quarter" idx="12"/>
          </p:nvPr>
        </p:nvSpPr>
        <p:spPr/>
        <p:txBody>
          <a:bodyPr/>
          <a:lstStyle/>
          <a:p>
            <a:fld id="{30D9910D-A229-45E6-867B-903CB7226CA0}" type="slidenum">
              <a:rPr lang="ro-RO" smtClean="0"/>
              <a:t>38</a:t>
            </a:fld>
            <a:endParaRPr lang="ro-RO" dirty="0"/>
          </a:p>
        </p:txBody>
      </p:sp>
    </p:spTree>
    <p:extLst>
      <p:ext uri="{BB962C8B-B14F-4D97-AF65-F5344CB8AC3E}">
        <p14:creationId xmlns:p14="http://schemas.microsoft.com/office/powerpoint/2010/main" val="406057475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8EA3583-036F-42B7-9FED-3B0594DDDB31}"/>
              </a:ext>
            </a:extLst>
          </p:cNvPr>
          <p:cNvSpPr>
            <a:spLocks noGrp="1"/>
          </p:cNvSpPr>
          <p:nvPr>
            <p:ph type="title"/>
          </p:nvPr>
        </p:nvSpPr>
        <p:spPr/>
        <p:txBody>
          <a:bodyPr/>
          <a:lstStyle/>
          <a:p>
            <a:r>
              <a:rPr lang="ro-RO" dirty="0"/>
              <a:t>Managementul comunicării - digitalizare</a:t>
            </a:r>
          </a:p>
        </p:txBody>
      </p:sp>
      <p:sp>
        <p:nvSpPr>
          <p:cNvPr id="3" name="Substituent conținut 2">
            <a:extLst>
              <a:ext uri="{FF2B5EF4-FFF2-40B4-BE49-F238E27FC236}">
                <a16:creationId xmlns:a16="http://schemas.microsoft.com/office/drawing/2014/main" id="{8A2A7D08-40CF-4CBE-B178-4E9759FE491B}"/>
              </a:ext>
            </a:extLst>
          </p:cNvPr>
          <p:cNvSpPr>
            <a:spLocks noGrp="1"/>
          </p:cNvSpPr>
          <p:nvPr>
            <p:ph idx="1"/>
          </p:nvPr>
        </p:nvSpPr>
        <p:spPr/>
        <p:txBody>
          <a:bodyPr/>
          <a:lstStyle/>
          <a:p>
            <a:r>
              <a:rPr lang="ro-RO" dirty="0"/>
              <a:t>Serviciul de e-mail (electronic mail/posta electronică) este alături de serviciul de web unul dintre cele mai utilizate servicii Internet.</a:t>
            </a:r>
          </a:p>
          <a:p>
            <a:r>
              <a:rPr lang="ro-RO" dirty="0"/>
              <a:t>Pe site-ul oficial al instituției, http://satu-mare.dsvsa.ro/,  sunt publicate informații conform legislației în vigoare. Actualizarea informațiilor se face ori de câte ori este nevoie.</a:t>
            </a:r>
          </a:p>
          <a:p>
            <a:r>
              <a:rPr lang="ro-RO" dirty="0"/>
              <a:t>Petițiile/sesizările precum și toate solicitările din domeniul de competență pot fi transmite electronic la adresa de e-mail: office-satu-mare@ansvsa.ro. </a:t>
            </a:r>
          </a:p>
          <a:p>
            <a:endParaRPr lang="ro-RO" dirty="0"/>
          </a:p>
        </p:txBody>
      </p:sp>
      <p:sp>
        <p:nvSpPr>
          <p:cNvPr id="4" name="Substituent număr diapozitiv 3">
            <a:extLst>
              <a:ext uri="{FF2B5EF4-FFF2-40B4-BE49-F238E27FC236}">
                <a16:creationId xmlns:a16="http://schemas.microsoft.com/office/drawing/2014/main" id="{B03F3483-17BA-4128-9A8F-DAFBCCD149CE}"/>
              </a:ext>
            </a:extLst>
          </p:cNvPr>
          <p:cNvSpPr>
            <a:spLocks noGrp="1"/>
          </p:cNvSpPr>
          <p:nvPr>
            <p:ph type="sldNum" sz="quarter" idx="12"/>
          </p:nvPr>
        </p:nvSpPr>
        <p:spPr/>
        <p:txBody>
          <a:bodyPr/>
          <a:lstStyle/>
          <a:p>
            <a:fld id="{30D9910D-A229-45E6-867B-903CB7226CA0}" type="slidenum">
              <a:rPr lang="ro-RO" smtClean="0"/>
              <a:t>39</a:t>
            </a:fld>
            <a:endParaRPr lang="ro-RO" dirty="0"/>
          </a:p>
        </p:txBody>
      </p:sp>
    </p:spTree>
    <p:extLst>
      <p:ext uri="{BB962C8B-B14F-4D97-AF65-F5344CB8AC3E}">
        <p14:creationId xmlns:p14="http://schemas.microsoft.com/office/powerpoint/2010/main" val="230599305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C6E628-91EA-45B2-83BC-F159420E2C44}"/>
              </a:ext>
            </a:extLst>
          </p:cNvPr>
          <p:cNvSpPr>
            <a:spLocks noGrp="1"/>
          </p:cNvSpPr>
          <p:nvPr>
            <p:ph type="title"/>
          </p:nvPr>
        </p:nvSpPr>
        <p:spPr/>
        <p:txBody>
          <a:bodyPr/>
          <a:lstStyle/>
          <a:p>
            <a:r>
              <a:rPr lang="ro-RO" dirty="0"/>
              <a:t>OBIECTIVE GENERALE</a:t>
            </a:r>
          </a:p>
        </p:txBody>
      </p:sp>
      <p:sp>
        <p:nvSpPr>
          <p:cNvPr id="3" name="Substituent conținut 2">
            <a:extLst>
              <a:ext uri="{FF2B5EF4-FFF2-40B4-BE49-F238E27FC236}">
                <a16:creationId xmlns:a16="http://schemas.microsoft.com/office/drawing/2014/main" id="{9B90F3B3-088B-4DFE-8178-AC8674395BB7}"/>
              </a:ext>
            </a:extLst>
          </p:cNvPr>
          <p:cNvSpPr>
            <a:spLocks noGrp="1"/>
          </p:cNvSpPr>
          <p:nvPr>
            <p:ph idx="1"/>
          </p:nvPr>
        </p:nvSpPr>
        <p:spPr/>
        <p:txBody>
          <a:bodyPr>
            <a:normAutofit/>
          </a:bodyPr>
          <a:lstStyle/>
          <a:p>
            <a:r>
              <a:rPr lang="ro-RO" dirty="0"/>
              <a:t>Implementarea și asigurarea respectării prevederilor cadrului juridic și a reglementărilor specifice activităților din domeniul sanitar-veterinar și al siguranței alimentelor, cu respectarea legislației naționale și europene; asigurarea supravegherii și controlului aplicării și respectării la nivel județean a reglementărilor din domeniul specific de activitate.</a:t>
            </a:r>
          </a:p>
          <a:p>
            <a:r>
              <a:rPr lang="ro-RO" dirty="0"/>
              <a:t>Asigurarea desfășurării activităților sanitar-veterinare publice organizate la nivel județean, pentru realizarea obiectivelor Autorității Naționale Sanitare Veterinare și pentru Siguranța Alimentelor.</a:t>
            </a:r>
          </a:p>
          <a:p>
            <a:r>
              <a:rPr lang="ro-RO" dirty="0"/>
              <a:t>Asigurarea la nivel județean a implementării cerințelor privind siguranța alimentelor, de la producerea materiilor prime până la distribuirea alimentelor către consumator și asigurarea unui nivel înalt de protecție a vieții și sănătății umane bazat pe analiza riscului</a:t>
            </a:r>
          </a:p>
        </p:txBody>
      </p:sp>
      <p:sp>
        <p:nvSpPr>
          <p:cNvPr id="4" name="Substituent număr diapozitiv 3">
            <a:extLst>
              <a:ext uri="{FF2B5EF4-FFF2-40B4-BE49-F238E27FC236}">
                <a16:creationId xmlns:a16="http://schemas.microsoft.com/office/drawing/2014/main" id="{FF4A4827-F817-451F-89E5-8F85B34EA1DE}"/>
              </a:ext>
            </a:extLst>
          </p:cNvPr>
          <p:cNvSpPr>
            <a:spLocks noGrp="1"/>
          </p:cNvSpPr>
          <p:nvPr>
            <p:ph type="sldNum" sz="quarter" idx="12"/>
          </p:nvPr>
        </p:nvSpPr>
        <p:spPr/>
        <p:txBody>
          <a:bodyPr/>
          <a:lstStyle/>
          <a:p>
            <a:fld id="{30D9910D-A229-45E6-867B-903CB7226CA0}" type="slidenum">
              <a:rPr lang="ro-RO" smtClean="0"/>
              <a:t>4</a:t>
            </a:fld>
            <a:endParaRPr lang="ro-RO" dirty="0"/>
          </a:p>
        </p:txBody>
      </p:sp>
    </p:spTree>
    <p:extLst>
      <p:ext uri="{BB962C8B-B14F-4D97-AF65-F5344CB8AC3E}">
        <p14:creationId xmlns:p14="http://schemas.microsoft.com/office/powerpoint/2010/main" val="100228814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73AD659-D9A3-43CA-8670-DB7DEF2BFB3E}"/>
              </a:ext>
            </a:extLst>
          </p:cNvPr>
          <p:cNvSpPr>
            <a:spLocks noGrp="1"/>
          </p:cNvSpPr>
          <p:nvPr>
            <p:ph type="title"/>
          </p:nvPr>
        </p:nvSpPr>
        <p:spPr/>
        <p:txBody>
          <a:bodyPr/>
          <a:lstStyle/>
          <a:p>
            <a:r>
              <a:rPr lang="ro-RO" dirty="0"/>
              <a:t>Managementul comunicării - digitalizare</a:t>
            </a:r>
          </a:p>
        </p:txBody>
      </p:sp>
      <p:sp>
        <p:nvSpPr>
          <p:cNvPr id="3" name="Substituent conținut 2">
            <a:extLst>
              <a:ext uri="{FF2B5EF4-FFF2-40B4-BE49-F238E27FC236}">
                <a16:creationId xmlns:a16="http://schemas.microsoft.com/office/drawing/2014/main" id="{D8078C03-3EB0-471B-84F1-BB289F00E91A}"/>
              </a:ext>
            </a:extLst>
          </p:cNvPr>
          <p:cNvSpPr>
            <a:spLocks noGrp="1"/>
          </p:cNvSpPr>
          <p:nvPr>
            <p:ph idx="1"/>
          </p:nvPr>
        </p:nvSpPr>
        <p:spPr/>
        <p:txBody>
          <a:bodyPr>
            <a:normAutofit/>
          </a:bodyPr>
          <a:lstStyle/>
          <a:p>
            <a:r>
              <a:rPr lang="ro-RO" dirty="0"/>
              <a:t>Pe pagina de internet se găsesc, la rubrica special creată, modele de formulare și anume: modele de formulare administrative, modele de formulare din domeniul sanitar veterinar, modele de cereri de analize de laborator, modele de formulare din domeniul siguranța alimentelor, modele de formulare / cereri pentru avizare / înregistrare / autorizare unități / operatori economici, modele de formulare înregistrarea animalelor.</a:t>
            </a:r>
          </a:p>
          <a:p>
            <a:r>
              <a:rPr lang="ro-RO" dirty="0"/>
              <a:t>Procedurile de acces la serviciile online, au fost aduse la cunoștința cetățenilor prin comunicate de presă, prin intermediul poștei electronice, beneficiarilor de servicii sanitare veterinare aflați în baza de date, prin informări transmise instituțiilor publice, Unităților Administrativ Teritoriale și medicilor veterinari aflați in relație contractuală cu DSVSA Satu Mare.</a:t>
            </a:r>
          </a:p>
        </p:txBody>
      </p:sp>
      <p:sp>
        <p:nvSpPr>
          <p:cNvPr id="4" name="Substituent număr diapozitiv 3">
            <a:extLst>
              <a:ext uri="{FF2B5EF4-FFF2-40B4-BE49-F238E27FC236}">
                <a16:creationId xmlns:a16="http://schemas.microsoft.com/office/drawing/2014/main" id="{09EB3131-B1C4-498F-ADCA-C4A7E7D2B7F0}"/>
              </a:ext>
            </a:extLst>
          </p:cNvPr>
          <p:cNvSpPr>
            <a:spLocks noGrp="1"/>
          </p:cNvSpPr>
          <p:nvPr>
            <p:ph type="sldNum" sz="quarter" idx="12"/>
          </p:nvPr>
        </p:nvSpPr>
        <p:spPr/>
        <p:txBody>
          <a:bodyPr/>
          <a:lstStyle/>
          <a:p>
            <a:fld id="{30D9910D-A229-45E6-867B-903CB7226CA0}" type="slidenum">
              <a:rPr lang="ro-RO" smtClean="0"/>
              <a:t>40</a:t>
            </a:fld>
            <a:endParaRPr lang="ro-RO" dirty="0"/>
          </a:p>
        </p:txBody>
      </p:sp>
    </p:spTree>
    <p:extLst>
      <p:ext uri="{BB962C8B-B14F-4D97-AF65-F5344CB8AC3E}">
        <p14:creationId xmlns:p14="http://schemas.microsoft.com/office/powerpoint/2010/main" val="313660129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E4EE89-27EC-41A6-9415-065AF9BD08E3}"/>
              </a:ext>
            </a:extLst>
          </p:cNvPr>
          <p:cNvSpPr>
            <a:spLocks noGrp="1"/>
          </p:cNvSpPr>
          <p:nvPr>
            <p:ph type="title"/>
          </p:nvPr>
        </p:nvSpPr>
        <p:spPr/>
        <p:txBody>
          <a:bodyPr>
            <a:normAutofit fontScale="90000"/>
          </a:bodyPr>
          <a:lstStyle/>
          <a:p>
            <a:r>
              <a:rPr lang="ro-RO" dirty="0"/>
              <a:t>Supraveghere și control în domeniul siguranței alimentelor – Sărbători Pascale 2022</a:t>
            </a:r>
          </a:p>
        </p:txBody>
      </p:sp>
      <p:sp>
        <p:nvSpPr>
          <p:cNvPr id="3" name="Substituent conținut 2">
            <a:extLst>
              <a:ext uri="{FF2B5EF4-FFF2-40B4-BE49-F238E27FC236}">
                <a16:creationId xmlns:a16="http://schemas.microsoft.com/office/drawing/2014/main" id="{149B9C4A-2380-4E36-9461-96D9D1769E9F}"/>
              </a:ext>
            </a:extLst>
          </p:cNvPr>
          <p:cNvSpPr>
            <a:spLocks noGrp="1"/>
          </p:cNvSpPr>
          <p:nvPr>
            <p:ph idx="1"/>
          </p:nvPr>
        </p:nvSpPr>
        <p:spPr/>
        <p:txBody>
          <a:bodyPr>
            <a:normAutofit/>
          </a:bodyPr>
          <a:lstStyle/>
          <a:p>
            <a:r>
              <a:rPr lang="ro-RO" dirty="0"/>
              <a:t>În perioada sărbătorilor Pascale Catolice și Ortodoxe 2022, au fost efectuate 301 controale și au fost aplicate 21 sancțiuni contravenționale din care 8 amenzi în valoare totală de 47.100 lei. A fost reținută, pusă sub sechestru sanitar veterinar și confiscată cantitatea de 10 Kg produse alimentare de origine animală și nonanimală în valoare de 230 Lei.</a:t>
            </a:r>
          </a:p>
          <a:p>
            <a:r>
              <a:rPr lang="ro-RO" dirty="0"/>
              <a:t>Produsele de origine animală și nonanimală confiscate au fost dirijate spre incinerare.</a:t>
            </a:r>
          </a:p>
          <a:p>
            <a:r>
              <a:rPr lang="ro-RO" dirty="0"/>
              <a:t>Au fost sacrificați 785 miei.</a:t>
            </a:r>
          </a:p>
          <a:p>
            <a:r>
              <a:rPr lang="ro-RO" dirty="0"/>
              <a:t>Au fost emise 2 ordonanțe de suspendare a activității.</a:t>
            </a:r>
          </a:p>
          <a:p>
            <a:endParaRPr lang="ro-RO" dirty="0"/>
          </a:p>
        </p:txBody>
      </p:sp>
      <p:sp>
        <p:nvSpPr>
          <p:cNvPr id="4" name="Substituent număr diapozitiv 3">
            <a:extLst>
              <a:ext uri="{FF2B5EF4-FFF2-40B4-BE49-F238E27FC236}">
                <a16:creationId xmlns:a16="http://schemas.microsoft.com/office/drawing/2014/main" id="{FF81E070-9DB4-493B-8724-DCCB53C42A79}"/>
              </a:ext>
            </a:extLst>
          </p:cNvPr>
          <p:cNvSpPr>
            <a:spLocks noGrp="1"/>
          </p:cNvSpPr>
          <p:nvPr>
            <p:ph type="sldNum" sz="quarter" idx="12"/>
          </p:nvPr>
        </p:nvSpPr>
        <p:spPr/>
        <p:txBody>
          <a:bodyPr/>
          <a:lstStyle/>
          <a:p>
            <a:fld id="{30D9910D-A229-45E6-867B-903CB7226CA0}" type="slidenum">
              <a:rPr lang="ro-RO" smtClean="0"/>
              <a:t>41</a:t>
            </a:fld>
            <a:endParaRPr lang="ro-RO" dirty="0"/>
          </a:p>
        </p:txBody>
      </p:sp>
    </p:spTree>
    <p:extLst>
      <p:ext uri="{BB962C8B-B14F-4D97-AF65-F5344CB8AC3E}">
        <p14:creationId xmlns:p14="http://schemas.microsoft.com/office/powerpoint/2010/main" val="239899863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6735C5-EC9A-496B-A687-3FAF777C2A27}"/>
              </a:ext>
            </a:extLst>
          </p:cNvPr>
          <p:cNvSpPr>
            <a:spLocks noGrp="1"/>
          </p:cNvSpPr>
          <p:nvPr>
            <p:ph type="title"/>
          </p:nvPr>
        </p:nvSpPr>
        <p:spPr/>
        <p:txBody>
          <a:bodyPr/>
          <a:lstStyle/>
          <a:p>
            <a:r>
              <a:rPr lang="ro-RO" dirty="0"/>
              <a:t>Sănătatea și bunăstarea animalelor</a:t>
            </a:r>
          </a:p>
        </p:txBody>
      </p:sp>
      <p:sp>
        <p:nvSpPr>
          <p:cNvPr id="3" name="Substituent conținut 2">
            <a:extLst>
              <a:ext uri="{FF2B5EF4-FFF2-40B4-BE49-F238E27FC236}">
                <a16:creationId xmlns:a16="http://schemas.microsoft.com/office/drawing/2014/main" id="{C6E81434-6F33-47FC-9C8F-33E1B159A803}"/>
              </a:ext>
            </a:extLst>
          </p:cNvPr>
          <p:cNvSpPr>
            <a:spLocks noGrp="1"/>
          </p:cNvSpPr>
          <p:nvPr>
            <p:ph idx="1"/>
          </p:nvPr>
        </p:nvSpPr>
        <p:spPr/>
        <p:txBody>
          <a:bodyPr>
            <a:normAutofit fontScale="92500" lnSpcReduction="10000"/>
          </a:bodyPr>
          <a:lstStyle/>
          <a:p>
            <a:pPr marL="0" indent="0">
              <a:buNone/>
            </a:pPr>
            <a:r>
              <a:rPr lang="ro-RO" dirty="0"/>
              <a:t>Situația evoluției focarelor de boala în anul 2022 aprilie :</a:t>
            </a:r>
          </a:p>
          <a:p>
            <a:pPr marL="0" indent="0">
              <a:buNone/>
            </a:pPr>
            <a:r>
              <a:rPr lang="ro-RO" dirty="0"/>
              <a:t>1. Trichineloză - au fost depistate un număr de 4 focare din care 3 focare în exploatații și un mistreț</a:t>
            </a:r>
          </a:p>
          <a:p>
            <a:pPr marL="0" indent="0">
              <a:buNone/>
            </a:pPr>
            <a:r>
              <a:rPr lang="ro-RO" dirty="0"/>
              <a:t>2. Tuberculoză bovină: s-au depistat 11 bovine tuberculinopozitive la testul intradermic TCS care au fost sacrificate 10</a:t>
            </a:r>
          </a:p>
          <a:p>
            <a:pPr marL="0" indent="0">
              <a:buNone/>
            </a:pPr>
            <a:r>
              <a:rPr lang="ro-RO" dirty="0"/>
              <a:t>3. Anemia infecțioasă a cabalinelor - în urma examenelor de laborator  s-a confirmat AIE  la 1 cabalină din 1 exploatație, </a:t>
            </a:r>
          </a:p>
          <a:p>
            <a:pPr marL="0" indent="0">
              <a:buNone/>
            </a:pPr>
            <a:r>
              <a:rPr lang="ro-RO" dirty="0"/>
              <a:t>4. Pesta Porcină Africană - au fost declarate 7 focare cu 34 porcine domestice – moarte, ucise, sacrificate</a:t>
            </a:r>
          </a:p>
          <a:p>
            <a:pPr marL="0" indent="0">
              <a:buNone/>
            </a:pPr>
            <a:r>
              <a:rPr lang="ro-RO" dirty="0"/>
              <a:t>5. Rabia - a fost declarate 1  focar de rabie la vulpe</a:t>
            </a:r>
          </a:p>
          <a:p>
            <a:pPr marL="0" indent="0">
              <a:buNone/>
            </a:pPr>
            <a:r>
              <a:rPr lang="ro-RO" dirty="0"/>
              <a:t>6. Salmoneloză -  au fost declarat 1 focar la exploatații comerciale de păsări , pui carne</a:t>
            </a:r>
          </a:p>
        </p:txBody>
      </p:sp>
      <p:sp>
        <p:nvSpPr>
          <p:cNvPr id="4" name="Substituent număr diapozitiv 3">
            <a:extLst>
              <a:ext uri="{FF2B5EF4-FFF2-40B4-BE49-F238E27FC236}">
                <a16:creationId xmlns:a16="http://schemas.microsoft.com/office/drawing/2014/main" id="{27902ED5-A060-4F83-9BB1-75E3C1C74D07}"/>
              </a:ext>
            </a:extLst>
          </p:cNvPr>
          <p:cNvSpPr>
            <a:spLocks noGrp="1"/>
          </p:cNvSpPr>
          <p:nvPr>
            <p:ph type="sldNum" sz="quarter" idx="12"/>
          </p:nvPr>
        </p:nvSpPr>
        <p:spPr/>
        <p:txBody>
          <a:bodyPr/>
          <a:lstStyle/>
          <a:p>
            <a:fld id="{30D9910D-A229-45E6-867B-903CB7226CA0}" type="slidenum">
              <a:rPr lang="ro-RO" smtClean="0"/>
              <a:t>42</a:t>
            </a:fld>
            <a:endParaRPr lang="ro-RO" dirty="0"/>
          </a:p>
        </p:txBody>
      </p:sp>
    </p:spTree>
    <p:extLst>
      <p:ext uri="{BB962C8B-B14F-4D97-AF65-F5344CB8AC3E}">
        <p14:creationId xmlns:p14="http://schemas.microsoft.com/office/powerpoint/2010/main" val="374476419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18AE09F-84CA-429D-BAAD-E3F5CE84709E}"/>
              </a:ext>
            </a:extLst>
          </p:cNvPr>
          <p:cNvSpPr>
            <a:spLocks noGrp="1"/>
          </p:cNvSpPr>
          <p:nvPr>
            <p:ph type="title"/>
          </p:nvPr>
        </p:nvSpPr>
        <p:spPr/>
        <p:txBody>
          <a:bodyPr/>
          <a:lstStyle/>
          <a:p>
            <a:r>
              <a:rPr lang="ro-RO" dirty="0"/>
              <a:t>Efective de animale</a:t>
            </a:r>
          </a:p>
        </p:txBody>
      </p:sp>
      <p:graphicFrame>
        <p:nvGraphicFramePr>
          <p:cNvPr id="6" name="Substituent conținut 5">
            <a:extLst>
              <a:ext uri="{FF2B5EF4-FFF2-40B4-BE49-F238E27FC236}">
                <a16:creationId xmlns:a16="http://schemas.microsoft.com/office/drawing/2014/main" id="{209C69E8-73B4-42C1-A2CC-E210AD1CD76A}"/>
              </a:ext>
            </a:extLst>
          </p:cNvPr>
          <p:cNvGraphicFramePr>
            <a:graphicFrameLocks noGrp="1"/>
          </p:cNvGraphicFramePr>
          <p:nvPr>
            <p:ph idx="1"/>
            <p:extLst>
              <p:ext uri="{D42A27DB-BD31-4B8C-83A1-F6EECF244321}">
                <p14:modId xmlns:p14="http://schemas.microsoft.com/office/powerpoint/2010/main" val="3379077482"/>
              </p:ext>
            </p:extLst>
          </p:nvPr>
        </p:nvGraphicFramePr>
        <p:xfrm>
          <a:off x="838200" y="2062976"/>
          <a:ext cx="10515600" cy="2538396"/>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1268901350"/>
                    </a:ext>
                  </a:extLst>
                </a:gridCol>
                <a:gridCol w="2628900">
                  <a:extLst>
                    <a:ext uri="{9D8B030D-6E8A-4147-A177-3AD203B41FA5}">
                      <a16:colId xmlns:a16="http://schemas.microsoft.com/office/drawing/2014/main" val="2588022964"/>
                    </a:ext>
                  </a:extLst>
                </a:gridCol>
                <a:gridCol w="2628900">
                  <a:extLst>
                    <a:ext uri="{9D8B030D-6E8A-4147-A177-3AD203B41FA5}">
                      <a16:colId xmlns:a16="http://schemas.microsoft.com/office/drawing/2014/main" val="2238083144"/>
                    </a:ext>
                  </a:extLst>
                </a:gridCol>
                <a:gridCol w="2628900">
                  <a:extLst>
                    <a:ext uri="{9D8B030D-6E8A-4147-A177-3AD203B41FA5}">
                      <a16:colId xmlns:a16="http://schemas.microsoft.com/office/drawing/2014/main" val="822648436"/>
                    </a:ext>
                  </a:extLst>
                </a:gridCol>
              </a:tblGrid>
              <a:tr h="362628">
                <a:tc>
                  <a:txBody>
                    <a:bodyPr/>
                    <a:lstStyle/>
                    <a:p>
                      <a:pPr>
                        <a:lnSpc>
                          <a:spcPct val="107000"/>
                        </a:lnSpc>
                        <a:spcAft>
                          <a:spcPts val="800"/>
                        </a:spcAft>
                      </a:pPr>
                      <a:r>
                        <a:rPr lang="ro-RO" sz="1100" dirty="0">
                          <a:effectLst/>
                        </a:rPr>
                        <a:t>Efective de animale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2020</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2021</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latin typeface="+mn-lt"/>
                          <a:ea typeface="Calibri" panose="020F0502020204030204" pitchFamily="34" charset="0"/>
                          <a:cs typeface="Times New Roman" panose="02020603050405020304" pitchFamily="18" charset="0"/>
                        </a:rPr>
                        <a:t>2022</a:t>
                      </a:r>
                    </a:p>
                  </a:txBody>
                  <a:tcPr marL="68580" marR="68580" marT="0" marB="0"/>
                </a:tc>
                <a:extLst>
                  <a:ext uri="{0D108BD9-81ED-4DB2-BD59-A6C34878D82A}">
                    <a16:rowId xmlns:a16="http://schemas.microsoft.com/office/drawing/2014/main" val="3419485634"/>
                  </a:ext>
                </a:extLst>
              </a:tr>
              <a:tr h="362628">
                <a:tc>
                  <a:txBody>
                    <a:bodyPr/>
                    <a:lstStyle/>
                    <a:p>
                      <a:pPr>
                        <a:lnSpc>
                          <a:spcPct val="107000"/>
                        </a:lnSpc>
                        <a:spcAft>
                          <a:spcPts val="800"/>
                        </a:spcAft>
                      </a:pPr>
                      <a:r>
                        <a:rPr lang="ro-RO" sz="1100" dirty="0">
                          <a:effectLst/>
                        </a:rPr>
                        <a:t>Bovine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40996</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42054</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latin typeface="+mn-lt"/>
                          <a:ea typeface="Calibri" panose="020F0502020204030204" pitchFamily="34" charset="0"/>
                          <a:cs typeface="Times New Roman" panose="02020603050405020304" pitchFamily="18" charset="0"/>
                        </a:rPr>
                        <a:t>39851</a:t>
                      </a:r>
                    </a:p>
                  </a:txBody>
                  <a:tcPr marL="68580" marR="68580" marT="0" marB="0"/>
                </a:tc>
                <a:extLst>
                  <a:ext uri="{0D108BD9-81ED-4DB2-BD59-A6C34878D82A}">
                    <a16:rowId xmlns:a16="http://schemas.microsoft.com/office/drawing/2014/main" val="2458846388"/>
                  </a:ext>
                </a:extLst>
              </a:tr>
              <a:tr h="362628">
                <a:tc>
                  <a:txBody>
                    <a:bodyPr/>
                    <a:lstStyle/>
                    <a:p>
                      <a:pPr>
                        <a:lnSpc>
                          <a:spcPct val="107000"/>
                        </a:lnSpc>
                        <a:spcAft>
                          <a:spcPts val="800"/>
                        </a:spcAft>
                      </a:pPr>
                      <a:r>
                        <a:rPr lang="ro-RO" sz="1100" dirty="0">
                          <a:effectLst/>
                        </a:rPr>
                        <a:t>Cabaline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4657</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4197</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latin typeface="+mn-lt"/>
                          <a:ea typeface="Calibri" panose="020F0502020204030204" pitchFamily="34" charset="0"/>
                          <a:cs typeface="Times New Roman" panose="02020603050405020304" pitchFamily="18" charset="0"/>
                        </a:rPr>
                        <a:t>4037</a:t>
                      </a:r>
                    </a:p>
                  </a:txBody>
                  <a:tcPr marL="68580" marR="68580" marT="0" marB="0"/>
                </a:tc>
                <a:extLst>
                  <a:ext uri="{0D108BD9-81ED-4DB2-BD59-A6C34878D82A}">
                    <a16:rowId xmlns:a16="http://schemas.microsoft.com/office/drawing/2014/main" val="2061404453"/>
                  </a:ext>
                </a:extLst>
              </a:tr>
              <a:tr h="362628">
                <a:tc>
                  <a:txBody>
                    <a:bodyPr/>
                    <a:lstStyle/>
                    <a:p>
                      <a:pPr>
                        <a:lnSpc>
                          <a:spcPct val="107000"/>
                        </a:lnSpc>
                        <a:spcAft>
                          <a:spcPts val="800"/>
                        </a:spcAft>
                      </a:pPr>
                      <a:r>
                        <a:rPr lang="ro-RO" sz="1100" dirty="0">
                          <a:effectLst/>
                        </a:rPr>
                        <a:t>Ovine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226540</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267710</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latin typeface="+mn-lt"/>
                          <a:ea typeface="Calibri" panose="020F0502020204030204" pitchFamily="34" charset="0"/>
                          <a:cs typeface="Times New Roman" panose="02020603050405020304" pitchFamily="18" charset="0"/>
                        </a:rPr>
                        <a:t>269870</a:t>
                      </a:r>
                    </a:p>
                  </a:txBody>
                  <a:tcPr marL="68580" marR="68580" marT="0" marB="0"/>
                </a:tc>
                <a:extLst>
                  <a:ext uri="{0D108BD9-81ED-4DB2-BD59-A6C34878D82A}">
                    <a16:rowId xmlns:a16="http://schemas.microsoft.com/office/drawing/2014/main" val="138663809"/>
                  </a:ext>
                </a:extLst>
              </a:tr>
              <a:tr h="362628">
                <a:tc>
                  <a:txBody>
                    <a:bodyPr/>
                    <a:lstStyle/>
                    <a:p>
                      <a:pPr>
                        <a:lnSpc>
                          <a:spcPct val="107000"/>
                        </a:lnSpc>
                        <a:spcAft>
                          <a:spcPts val="800"/>
                        </a:spcAft>
                      </a:pPr>
                      <a:r>
                        <a:rPr lang="ro-RO" sz="1100" dirty="0">
                          <a:effectLst/>
                        </a:rPr>
                        <a:t>Caprine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10731</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9847</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latin typeface="+mn-lt"/>
                          <a:ea typeface="Calibri" panose="020F0502020204030204" pitchFamily="34" charset="0"/>
                          <a:cs typeface="Times New Roman" panose="02020603050405020304" pitchFamily="18" charset="0"/>
                        </a:rPr>
                        <a:t>9637</a:t>
                      </a:r>
                    </a:p>
                  </a:txBody>
                  <a:tcPr marL="68580" marR="68580" marT="0" marB="0"/>
                </a:tc>
                <a:extLst>
                  <a:ext uri="{0D108BD9-81ED-4DB2-BD59-A6C34878D82A}">
                    <a16:rowId xmlns:a16="http://schemas.microsoft.com/office/drawing/2014/main" val="115533009"/>
                  </a:ext>
                </a:extLst>
              </a:tr>
              <a:tr h="362628">
                <a:tc>
                  <a:txBody>
                    <a:bodyPr/>
                    <a:lstStyle/>
                    <a:p>
                      <a:pPr>
                        <a:lnSpc>
                          <a:spcPct val="107000"/>
                        </a:lnSpc>
                        <a:spcAft>
                          <a:spcPts val="800"/>
                        </a:spcAft>
                      </a:pPr>
                      <a:r>
                        <a:rPr lang="ro-RO" sz="1100" dirty="0">
                          <a:effectLst/>
                        </a:rPr>
                        <a:t>Suine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162326</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159473</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latin typeface="+mn-lt"/>
                          <a:ea typeface="Calibri" panose="020F0502020204030204" pitchFamily="34" charset="0"/>
                          <a:cs typeface="Times New Roman" panose="02020603050405020304" pitchFamily="18" charset="0"/>
                        </a:rPr>
                        <a:t>174647</a:t>
                      </a:r>
                    </a:p>
                  </a:txBody>
                  <a:tcPr marL="68580" marR="68580" marT="0" marB="0"/>
                </a:tc>
                <a:extLst>
                  <a:ext uri="{0D108BD9-81ED-4DB2-BD59-A6C34878D82A}">
                    <a16:rowId xmlns:a16="http://schemas.microsoft.com/office/drawing/2014/main" val="816029571"/>
                  </a:ext>
                </a:extLst>
              </a:tr>
              <a:tr h="362628">
                <a:tc>
                  <a:txBody>
                    <a:bodyPr/>
                    <a:lstStyle/>
                    <a:p>
                      <a:pPr>
                        <a:lnSpc>
                          <a:spcPct val="107000"/>
                        </a:lnSpc>
                        <a:spcAft>
                          <a:spcPts val="800"/>
                        </a:spcAft>
                      </a:pPr>
                      <a:r>
                        <a:rPr lang="ro-RO" sz="1100" dirty="0">
                          <a:effectLst/>
                        </a:rPr>
                        <a:t>Păsări</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2323000</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2165474</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latin typeface="+mn-lt"/>
                          <a:ea typeface="Calibri" panose="020F0502020204030204" pitchFamily="34" charset="0"/>
                          <a:cs typeface="Times New Roman" panose="02020603050405020304" pitchFamily="18" charset="0"/>
                        </a:rPr>
                        <a:t>1409993</a:t>
                      </a:r>
                    </a:p>
                  </a:txBody>
                  <a:tcPr marL="68580" marR="68580" marT="0" marB="0"/>
                </a:tc>
                <a:extLst>
                  <a:ext uri="{0D108BD9-81ED-4DB2-BD59-A6C34878D82A}">
                    <a16:rowId xmlns:a16="http://schemas.microsoft.com/office/drawing/2014/main" val="4597356"/>
                  </a:ext>
                </a:extLst>
              </a:tr>
            </a:tbl>
          </a:graphicData>
        </a:graphic>
      </p:graphicFrame>
      <p:sp>
        <p:nvSpPr>
          <p:cNvPr id="4" name="Substituent număr diapozitiv 3">
            <a:extLst>
              <a:ext uri="{FF2B5EF4-FFF2-40B4-BE49-F238E27FC236}">
                <a16:creationId xmlns:a16="http://schemas.microsoft.com/office/drawing/2014/main" id="{06D69021-003A-49E7-9443-99EAE4583094}"/>
              </a:ext>
            </a:extLst>
          </p:cNvPr>
          <p:cNvSpPr>
            <a:spLocks noGrp="1"/>
          </p:cNvSpPr>
          <p:nvPr>
            <p:ph type="sldNum" sz="quarter" idx="12"/>
          </p:nvPr>
        </p:nvSpPr>
        <p:spPr/>
        <p:txBody>
          <a:bodyPr/>
          <a:lstStyle/>
          <a:p>
            <a:fld id="{30D9910D-A229-45E6-867B-903CB7226CA0}" type="slidenum">
              <a:rPr lang="ro-RO" smtClean="0"/>
              <a:t>43</a:t>
            </a:fld>
            <a:endParaRPr lang="ro-RO" dirty="0"/>
          </a:p>
        </p:txBody>
      </p:sp>
    </p:spTree>
    <p:extLst>
      <p:ext uri="{BB962C8B-B14F-4D97-AF65-F5344CB8AC3E}">
        <p14:creationId xmlns:p14="http://schemas.microsoft.com/office/powerpoint/2010/main" val="100269021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C6E628-91EA-45B2-83BC-F159420E2C44}"/>
              </a:ext>
            </a:extLst>
          </p:cNvPr>
          <p:cNvSpPr>
            <a:spLocks noGrp="1"/>
          </p:cNvSpPr>
          <p:nvPr>
            <p:ph type="title"/>
          </p:nvPr>
        </p:nvSpPr>
        <p:spPr/>
        <p:txBody>
          <a:bodyPr/>
          <a:lstStyle/>
          <a:p>
            <a:r>
              <a:rPr lang="ro-RO" dirty="0"/>
              <a:t>OBIECTIVE STRATEGICE</a:t>
            </a:r>
          </a:p>
        </p:txBody>
      </p:sp>
      <p:sp>
        <p:nvSpPr>
          <p:cNvPr id="3" name="Substituent conținut 2">
            <a:extLst>
              <a:ext uri="{FF2B5EF4-FFF2-40B4-BE49-F238E27FC236}">
                <a16:creationId xmlns:a16="http://schemas.microsoft.com/office/drawing/2014/main" id="{9B90F3B3-088B-4DFE-8178-AC8674395BB7}"/>
              </a:ext>
            </a:extLst>
          </p:cNvPr>
          <p:cNvSpPr>
            <a:spLocks noGrp="1"/>
          </p:cNvSpPr>
          <p:nvPr>
            <p:ph idx="1"/>
          </p:nvPr>
        </p:nvSpPr>
        <p:spPr/>
        <p:txBody>
          <a:bodyPr>
            <a:normAutofit fontScale="92500"/>
          </a:bodyPr>
          <a:lstStyle/>
          <a:p>
            <a:pPr marL="342900" lvl="0" indent="-342900" algn="just">
              <a:lnSpc>
                <a:spcPct val="115000"/>
              </a:lnSpc>
              <a:spcAft>
                <a:spcPts val="600"/>
              </a:spcAft>
              <a:buFont typeface="Wingdings" panose="05000000000000000000" pitchFamily="2" charset="2"/>
              <a:buChar char=""/>
            </a:pPr>
            <a:r>
              <a:rPr lang="ro-RO" sz="1800" dirty="0">
                <a:effectLst/>
                <a:latin typeface="Trebuchet MS" panose="020B0603020202020204" pitchFamily="34" charset="0"/>
                <a:ea typeface="Times New Roman" panose="02020603050405020304" pitchFamily="18" charset="0"/>
                <a:cs typeface="Times New Roman" panose="02020603050405020304" pitchFamily="18" charset="0"/>
              </a:rPr>
              <a:t>Protejarea,  la  nivel  județean,  a  intereselor  consumatorilor  incluzând  practici  corecte  în comerțul cu alimente, ținând cont, atunci când este cazul, de protecția sănătății și bunăstării animalelor, a sănătății plantelor și a mediului înconjurător; realizarea liberei circulații a alimentelor și a hranei pentru animale, fabricate sau puse pe piață în conformitate cu principiile și cerințele generale prevăzute de legislația aplicabilă</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Wingdings" panose="05000000000000000000" pitchFamily="2" charset="2"/>
              <a:buChar char=""/>
            </a:pPr>
            <a:r>
              <a:rPr lang="ro-RO" sz="1800" dirty="0">
                <a:effectLst/>
                <a:latin typeface="Trebuchet MS" panose="020B0603020202020204" pitchFamily="34" charset="0"/>
                <a:ea typeface="Times New Roman" panose="02020603050405020304" pitchFamily="18" charset="0"/>
                <a:cs typeface="Times New Roman" panose="02020603050405020304" pitchFamily="18" charset="0"/>
              </a:rPr>
              <a:t>Asigurarea la nivel județean a apărării sănătății animalelor, bunăstării animalelor, prevenirii transmiterii de boli de la animale la om, a siguranței alimentelor destinate consumului uman, salubrității furajelor pentru animale și protecției mediului, în raport cu creșterea animalelor, identificarea și înregistrarea bovinelor, ovinelor, caprinelor, suinelor; ridicarea barierelor economice prin eradicarea bolilor care constituie obstacole în desfășurarea comerțului.</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stituent număr diapozitiv 3">
            <a:extLst>
              <a:ext uri="{FF2B5EF4-FFF2-40B4-BE49-F238E27FC236}">
                <a16:creationId xmlns:a16="http://schemas.microsoft.com/office/drawing/2014/main" id="{569FC14F-CDBC-4631-9C99-C551FA4A7473}"/>
              </a:ext>
            </a:extLst>
          </p:cNvPr>
          <p:cNvSpPr>
            <a:spLocks noGrp="1"/>
          </p:cNvSpPr>
          <p:nvPr>
            <p:ph type="sldNum" sz="quarter" idx="12"/>
          </p:nvPr>
        </p:nvSpPr>
        <p:spPr/>
        <p:txBody>
          <a:bodyPr/>
          <a:lstStyle/>
          <a:p>
            <a:fld id="{30D9910D-A229-45E6-867B-903CB7226CA0}" type="slidenum">
              <a:rPr lang="ro-RO" smtClean="0"/>
              <a:t>5</a:t>
            </a:fld>
            <a:endParaRPr lang="ro-RO" dirty="0"/>
          </a:p>
        </p:txBody>
      </p:sp>
    </p:spTree>
    <p:extLst>
      <p:ext uri="{BB962C8B-B14F-4D97-AF65-F5344CB8AC3E}">
        <p14:creationId xmlns:p14="http://schemas.microsoft.com/office/powerpoint/2010/main" val="3195890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C6E628-91EA-45B2-83BC-F159420E2C44}"/>
              </a:ext>
            </a:extLst>
          </p:cNvPr>
          <p:cNvSpPr>
            <a:spLocks noGrp="1"/>
          </p:cNvSpPr>
          <p:nvPr>
            <p:ph type="title"/>
          </p:nvPr>
        </p:nvSpPr>
        <p:spPr/>
        <p:txBody>
          <a:bodyPr/>
          <a:lstStyle/>
          <a:p>
            <a:r>
              <a:rPr lang="ro-RO" dirty="0"/>
              <a:t>OBIECTIVE STRATEGICE</a:t>
            </a:r>
          </a:p>
        </p:txBody>
      </p:sp>
      <p:sp>
        <p:nvSpPr>
          <p:cNvPr id="3" name="Substituent conținut 2">
            <a:extLst>
              <a:ext uri="{FF2B5EF4-FFF2-40B4-BE49-F238E27FC236}">
                <a16:creationId xmlns:a16="http://schemas.microsoft.com/office/drawing/2014/main" id="{9B90F3B3-088B-4DFE-8178-AC8674395BB7}"/>
              </a:ext>
            </a:extLst>
          </p:cNvPr>
          <p:cNvSpPr>
            <a:spLocks noGrp="1"/>
          </p:cNvSpPr>
          <p:nvPr>
            <p:ph idx="1"/>
          </p:nvPr>
        </p:nvSpPr>
        <p:spPr/>
        <p:txBody>
          <a:bodyPr>
            <a:normAutofit lnSpcReduction="10000"/>
          </a:bodyPr>
          <a:lstStyle/>
          <a:p>
            <a:pPr marL="342900" lvl="0" indent="-342900" algn="just">
              <a:lnSpc>
                <a:spcPct val="115000"/>
              </a:lnSpc>
              <a:spcAft>
                <a:spcPts val="600"/>
              </a:spcAft>
              <a:buFont typeface="Wingdings" panose="05000000000000000000" pitchFamily="2" charset="2"/>
              <a:buChar char=""/>
            </a:pPr>
            <a:r>
              <a:rPr lang="ro-RO" sz="1800" dirty="0">
                <a:effectLst/>
                <a:latin typeface="Trebuchet MS" panose="020B0603020202020204" pitchFamily="34" charset="0"/>
                <a:ea typeface="Times New Roman" panose="02020603050405020304" pitchFamily="18" charset="0"/>
                <a:cs typeface="Times New Roman" panose="02020603050405020304" pitchFamily="18" charset="0"/>
              </a:rPr>
              <a:t>Dezvoltarea  cooperării  cu  instituțiile  statului,  organizații  nonguvernamentale,  asociații publice și private reprezentate la nivel teritorial, precum și cu alte instituții naționale/internaționale pe domeniul său de activitate.</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Wingdings" panose="05000000000000000000" pitchFamily="2" charset="2"/>
              <a:buChar char=""/>
            </a:pPr>
            <a:r>
              <a:rPr lang="ro-RO" sz="1800" dirty="0">
                <a:effectLst/>
                <a:latin typeface="Trebuchet MS" panose="020B0603020202020204" pitchFamily="34" charset="0"/>
                <a:ea typeface="Times New Roman" panose="02020603050405020304" pitchFamily="18" charset="0"/>
                <a:cs typeface="Times New Roman" panose="02020603050405020304" pitchFamily="18" charset="0"/>
              </a:rPr>
              <a:t>Coordonarea la nivel județean a activității în domeniul siguranței și calității alimentelor și colaborarea cu alte autorități locale implicate, conform limitelor de competență legale.</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Wingdings" panose="05000000000000000000" pitchFamily="2" charset="2"/>
              <a:buChar char=""/>
            </a:pPr>
            <a:r>
              <a:rPr lang="ro-RO" sz="1800" dirty="0">
                <a:effectLst/>
                <a:latin typeface="Trebuchet MS" panose="020B0603020202020204" pitchFamily="34" charset="0"/>
                <a:ea typeface="Times New Roman" panose="02020603050405020304" pitchFamily="18" charset="0"/>
                <a:cs typeface="Times New Roman" panose="02020603050405020304" pitchFamily="18" charset="0"/>
              </a:rPr>
              <a:t>Consolidarea capacității instituționale și eficientizarea activității Direcției Sanitare Veterinare și pentru Siguranța Alimentelor prin dezvoltarea capacității de funcționare în mediu digital avansat și reducerea birocrației pentru cetățeni, prin furnizarea serviciilor publice electronice.</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stituent număr diapozitiv 3">
            <a:extLst>
              <a:ext uri="{FF2B5EF4-FFF2-40B4-BE49-F238E27FC236}">
                <a16:creationId xmlns:a16="http://schemas.microsoft.com/office/drawing/2014/main" id="{20A41F8D-E45C-457E-A0AD-31878BE7CDE1}"/>
              </a:ext>
            </a:extLst>
          </p:cNvPr>
          <p:cNvSpPr>
            <a:spLocks noGrp="1"/>
          </p:cNvSpPr>
          <p:nvPr>
            <p:ph type="sldNum" sz="quarter" idx="12"/>
          </p:nvPr>
        </p:nvSpPr>
        <p:spPr/>
        <p:txBody>
          <a:bodyPr/>
          <a:lstStyle/>
          <a:p>
            <a:fld id="{30D9910D-A229-45E6-867B-903CB7226CA0}" type="slidenum">
              <a:rPr lang="ro-RO" smtClean="0"/>
              <a:t>6</a:t>
            </a:fld>
            <a:endParaRPr lang="ro-RO" dirty="0"/>
          </a:p>
        </p:txBody>
      </p:sp>
    </p:spTree>
    <p:extLst>
      <p:ext uri="{BB962C8B-B14F-4D97-AF65-F5344CB8AC3E}">
        <p14:creationId xmlns:p14="http://schemas.microsoft.com/office/powerpoint/2010/main" val="397149587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a:extLst>
              <a:ext uri="{FF2B5EF4-FFF2-40B4-BE49-F238E27FC236}">
                <a16:creationId xmlns:a16="http://schemas.microsoft.com/office/drawing/2014/main" id="{1AFEF6FC-0E67-4DFF-8147-09CD207DCD82}"/>
              </a:ext>
            </a:extLst>
          </p:cNvPr>
          <p:cNvSpPr>
            <a:spLocks noGrp="1"/>
          </p:cNvSpPr>
          <p:nvPr>
            <p:ph type="title"/>
          </p:nvPr>
        </p:nvSpPr>
        <p:spPr/>
        <p:txBody>
          <a:bodyPr/>
          <a:lstStyle/>
          <a:p>
            <a:r>
              <a:rPr lang="ro-RO" dirty="0"/>
              <a:t>Activități în domeniul de competență</a:t>
            </a:r>
          </a:p>
        </p:txBody>
      </p:sp>
      <p:sp>
        <p:nvSpPr>
          <p:cNvPr id="7" name="Substituent text 6">
            <a:extLst>
              <a:ext uri="{FF2B5EF4-FFF2-40B4-BE49-F238E27FC236}">
                <a16:creationId xmlns:a16="http://schemas.microsoft.com/office/drawing/2014/main" id="{F2D0D75B-39C8-4752-80D7-35B6EF9C6C93}"/>
              </a:ext>
            </a:extLst>
          </p:cNvPr>
          <p:cNvSpPr>
            <a:spLocks noGrp="1"/>
          </p:cNvSpPr>
          <p:nvPr>
            <p:ph type="body" idx="1"/>
          </p:nvPr>
        </p:nvSpPr>
        <p:spPr/>
        <p:txBody>
          <a:bodyPr/>
          <a:lstStyle/>
          <a:p>
            <a:endParaRPr lang="ro-RO" dirty="0"/>
          </a:p>
        </p:txBody>
      </p:sp>
      <p:sp>
        <p:nvSpPr>
          <p:cNvPr id="2" name="Substituent număr diapozitiv 1">
            <a:extLst>
              <a:ext uri="{FF2B5EF4-FFF2-40B4-BE49-F238E27FC236}">
                <a16:creationId xmlns:a16="http://schemas.microsoft.com/office/drawing/2014/main" id="{09E60119-35D2-43EF-B2F8-0AA45E29717E}"/>
              </a:ext>
            </a:extLst>
          </p:cNvPr>
          <p:cNvSpPr>
            <a:spLocks noGrp="1"/>
          </p:cNvSpPr>
          <p:nvPr>
            <p:ph type="sldNum" sz="quarter" idx="12"/>
          </p:nvPr>
        </p:nvSpPr>
        <p:spPr/>
        <p:txBody>
          <a:bodyPr/>
          <a:lstStyle/>
          <a:p>
            <a:fld id="{30D9910D-A229-45E6-867B-903CB7226CA0}" type="slidenum">
              <a:rPr lang="ro-RO" smtClean="0"/>
              <a:t>7</a:t>
            </a:fld>
            <a:endParaRPr lang="ro-RO" dirty="0"/>
          </a:p>
        </p:txBody>
      </p:sp>
    </p:spTree>
    <p:extLst>
      <p:ext uri="{BB962C8B-B14F-4D97-AF65-F5344CB8AC3E}">
        <p14:creationId xmlns:p14="http://schemas.microsoft.com/office/powerpoint/2010/main" val="213152619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6735C5-EC9A-496B-A687-3FAF777C2A27}"/>
              </a:ext>
            </a:extLst>
          </p:cNvPr>
          <p:cNvSpPr>
            <a:spLocks noGrp="1"/>
          </p:cNvSpPr>
          <p:nvPr>
            <p:ph type="title"/>
          </p:nvPr>
        </p:nvSpPr>
        <p:spPr/>
        <p:txBody>
          <a:bodyPr/>
          <a:lstStyle/>
          <a:p>
            <a:r>
              <a:rPr lang="ro-RO" dirty="0"/>
              <a:t>Sănătatea și bunăstarea animalelor</a:t>
            </a:r>
          </a:p>
        </p:txBody>
      </p:sp>
      <p:sp>
        <p:nvSpPr>
          <p:cNvPr id="3" name="Substituent conținut 2">
            <a:extLst>
              <a:ext uri="{FF2B5EF4-FFF2-40B4-BE49-F238E27FC236}">
                <a16:creationId xmlns:a16="http://schemas.microsoft.com/office/drawing/2014/main" id="{C6E81434-6F33-47FC-9C8F-33E1B159A803}"/>
              </a:ext>
            </a:extLst>
          </p:cNvPr>
          <p:cNvSpPr>
            <a:spLocks noGrp="1"/>
          </p:cNvSpPr>
          <p:nvPr>
            <p:ph idx="1"/>
          </p:nvPr>
        </p:nvSpPr>
        <p:spPr/>
        <p:txBody>
          <a:bodyPr>
            <a:normAutofit fontScale="92500" lnSpcReduction="10000"/>
          </a:bodyPr>
          <a:lstStyle/>
          <a:p>
            <a:r>
              <a:rPr lang="ro-RO" dirty="0"/>
              <a:t>Obiectivele  anului 2021 au fost stabilite prin HG 1156/2013 din 23 decembrie 2013 pentru aprobarea acțiunilor sanitar-veterinare cuprinse în Programul acțiunilor de supraveghere, prevenire, control și eradicare a bolilor la animale, a celor transmisibile de la animale la om, protecția animalelor și protecția mediului, de identificare și înregistrare a bovinelor, suinelor, ovinelor, caprinelor și ecvideelor, a acțiunilor prevăzute în Programul de supraveghere și control în domeniul siguranței alimentelor, precum și a tarifelor aferente acestora și Ordinul președintelui Autorității Naționale Sanitare Veterinare și pentru Siguranța Alimentelor nr. 35/2016 privind aprobarea Normelor metodologice de aplicare a Programului acțiunilor de supraveghere, prevenire, control și eradicare a bolilor la animale, a celor transmisibile de la animale la om, protecția animalelor și protecția mediului, de identificare și înregistrare a bovinelor, suinelor, ovinelor, caprinelor și ecvideelor, precum și a Normelor metodologice de aplicare a Programului de supraveghere și control în domeniul siguranței alimentelor enumerând cele mai reprezentative: supravegherea clinică permanentă a tuturor efectivelor de animale aflate în proprietatea gospodăriei populației și a fermelor.</a:t>
            </a:r>
          </a:p>
        </p:txBody>
      </p:sp>
      <p:sp>
        <p:nvSpPr>
          <p:cNvPr id="4" name="Substituent număr diapozitiv 3">
            <a:extLst>
              <a:ext uri="{FF2B5EF4-FFF2-40B4-BE49-F238E27FC236}">
                <a16:creationId xmlns:a16="http://schemas.microsoft.com/office/drawing/2014/main" id="{5F7C063A-F662-4D92-AFAB-41CBEDBCC177}"/>
              </a:ext>
            </a:extLst>
          </p:cNvPr>
          <p:cNvSpPr>
            <a:spLocks noGrp="1"/>
          </p:cNvSpPr>
          <p:nvPr>
            <p:ph type="sldNum" sz="quarter" idx="12"/>
          </p:nvPr>
        </p:nvSpPr>
        <p:spPr/>
        <p:txBody>
          <a:bodyPr/>
          <a:lstStyle/>
          <a:p>
            <a:fld id="{30D9910D-A229-45E6-867B-903CB7226CA0}" type="slidenum">
              <a:rPr lang="ro-RO" smtClean="0"/>
              <a:t>8</a:t>
            </a:fld>
            <a:endParaRPr lang="ro-RO" dirty="0"/>
          </a:p>
        </p:txBody>
      </p:sp>
    </p:spTree>
    <p:extLst>
      <p:ext uri="{BB962C8B-B14F-4D97-AF65-F5344CB8AC3E}">
        <p14:creationId xmlns:p14="http://schemas.microsoft.com/office/powerpoint/2010/main" val="117549085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6735C5-EC9A-496B-A687-3FAF777C2A27}"/>
              </a:ext>
            </a:extLst>
          </p:cNvPr>
          <p:cNvSpPr>
            <a:spLocks noGrp="1"/>
          </p:cNvSpPr>
          <p:nvPr>
            <p:ph type="title"/>
          </p:nvPr>
        </p:nvSpPr>
        <p:spPr/>
        <p:txBody>
          <a:bodyPr/>
          <a:lstStyle/>
          <a:p>
            <a:r>
              <a:rPr lang="ro-RO" dirty="0"/>
              <a:t>Sănătatea și bunăstarea animalelor</a:t>
            </a:r>
          </a:p>
        </p:txBody>
      </p:sp>
      <p:sp>
        <p:nvSpPr>
          <p:cNvPr id="3" name="Substituent conținut 2">
            <a:extLst>
              <a:ext uri="{FF2B5EF4-FFF2-40B4-BE49-F238E27FC236}">
                <a16:creationId xmlns:a16="http://schemas.microsoft.com/office/drawing/2014/main" id="{C6E81434-6F33-47FC-9C8F-33E1B159A803}"/>
              </a:ext>
            </a:extLst>
          </p:cNvPr>
          <p:cNvSpPr>
            <a:spLocks noGrp="1"/>
          </p:cNvSpPr>
          <p:nvPr>
            <p:ph idx="1"/>
          </p:nvPr>
        </p:nvSpPr>
        <p:spPr/>
        <p:txBody>
          <a:bodyPr>
            <a:normAutofit lnSpcReduction="10000"/>
          </a:bodyPr>
          <a:lstStyle/>
          <a:p>
            <a:pPr lvl="0"/>
            <a:r>
              <a:rPr lang="ro-RO" sz="1800" kern="1200" dirty="0">
                <a:solidFill>
                  <a:schemeClr val="tx1">
                    <a:lumMod val="75000"/>
                    <a:lumOff val="25000"/>
                  </a:schemeClr>
                </a:solidFill>
                <a:effectLst/>
                <a:latin typeface="+mn-lt"/>
                <a:ea typeface="+mn-ea"/>
                <a:cs typeface="+mn-cs"/>
              </a:rPr>
              <a:t>supravegherea clinică permanentă a tuturor efectivelor de animale aflate în proprietatea gospodăriei populației și a fermelor.</a:t>
            </a:r>
          </a:p>
          <a:p>
            <a:pPr lvl="0"/>
            <a:r>
              <a:rPr lang="ro-RO" sz="1800" kern="1200" dirty="0">
                <a:solidFill>
                  <a:schemeClr val="tx1">
                    <a:lumMod val="75000"/>
                    <a:lumOff val="25000"/>
                  </a:schemeClr>
                </a:solidFill>
                <a:effectLst/>
                <a:latin typeface="+mn-lt"/>
                <a:ea typeface="+mn-ea"/>
                <a:cs typeface="+mn-cs"/>
              </a:rPr>
              <a:t>supravegherea efectivelor de animale aflate în proprietatea gospodăriei populației și a fermelor.</a:t>
            </a:r>
          </a:p>
          <a:p>
            <a:pPr lvl="0"/>
            <a:r>
              <a:rPr lang="ro-RO" sz="1800" kern="1200" dirty="0">
                <a:solidFill>
                  <a:schemeClr val="tx1">
                    <a:lumMod val="75000"/>
                    <a:lumOff val="25000"/>
                  </a:schemeClr>
                </a:solidFill>
                <a:effectLst/>
                <a:latin typeface="+mn-lt"/>
                <a:ea typeface="+mn-ea"/>
                <a:cs typeface="+mn-cs"/>
              </a:rPr>
              <a:t>supravegherea activității exploatațiilor autorizate / înregistrate sanitar veterinar </a:t>
            </a:r>
          </a:p>
          <a:p>
            <a:pPr lvl="0"/>
            <a:r>
              <a:rPr lang="ro-RO" sz="1800" kern="1200" dirty="0">
                <a:solidFill>
                  <a:schemeClr val="tx1">
                    <a:lumMod val="75000"/>
                    <a:lumOff val="25000"/>
                  </a:schemeClr>
                </a:solidFill>
                <a:effectLst/>
                <a:latin typeface="+mn-lt"/>
                <a:ea typeface="+mn-ea"/>
                <a:cs typeface="+mn-cs"/>
              </a:rPr>
              <a:t>prelevarea de probe biologice pentru efectuarea de examene de laborator în vederea depistării bolilor infecto-contagioase, parazitare inclusiv probe de apă și furaje.</a:t>
            </a:r>
          </a:p>
          <a:p>
            <a:pPr lvl="0"/>
            <a:r>
              <a:rPr lang="ro-RO" sz="1800" kern="1200" dirty="0">
                <a:solidFill>
                  <a:schemeClr val="tx1">
                    <a:lumMod val="75000"/>
                    <a:lumOff val="25000"/>
                  </a:schemeClr>
                </a:solidFill>
                <a:effectLst/>
                <a:latin typeface="+mn-lt"/>
                <a:ea typeface="+mn-ea"/>
                <a:cs typeface="+mn-cs"/>
              </a:rPr>
              <a:t>efectuarea de operațiuni imunoprofilactice –vaccinări: </a:t>
            </a:r>
            <a:r>
              <a:rPr lang="ro-RO" sz="1800" i="1" kern="1200" dirty="0">
                <a:solidFill>
                  <a:schemeClr val="tx1">
                    <a:lumMod val="75000"/>
                    <a:lumOff val="25000"/>
                  </a:schemeClr>
                </a:solidFill>
                <a:effectLst/>
                <a:latin typeface="+mn-lt"/>
                <a:ea typeface="+mn-ea"/>
                <a:cs typeface="+mn-cs"/>
              </a:rPr>
              <a:t>antirabică la carnasiere, anticărbunoasă la ecvine , bovine , ovine și caprine , împotriva pseudopestei aviare (boala de Newcastle);</a:t>
            </a:r>
            <a:endParaRPr lang="ro-RO" sz="1800" kern="1200" dirty="0">
              <a:solidFill>
                <a:schemeClr val="tx1">
                  <a:lumMod val="75000"/>
                  <a:lumOff val="25000"/>
                </a:schemeClr>
              </a:solidFill>
              <a:effectLst/>
              <a:latin typeface="+mn-lt"/>
              <a:ea typeface="+mn-ea"/>
              <a:cs typeface="+mn-cs"/>
            </a:endParaRPr>
          </a:p>
        </p:txBody>
      </p:sp>
      <p:sp>
        <p:nvSpPr>
          <p:cNvPr id="4" name="Substituent număr diapozitiv 3">
            <a:extLst>
              <a:ext uri="{FF2B5EF4-FFF2-40B4-BE49-F238E27FC236}">
                <a16:creationId xmlns:a16="http://schemas.microsoft.com/office/drawing/2014/main" id="{F4AAF155-2A91-4876-9970-86B82EE89D1A}"/>
              </a:ext>
            </a:extLst>
          </p:cNvPr>
          <p:cNvSpPr>
            <a:spLocks noGrp="1"/>
          </p:cNvSpPr>
          <p:nvPr>
            <p:ph type="sldNum" sz="quarter" idx="12"/>
          </p:nvPr>
        </p:nvSpPr>
        <p:spPr/>
        <p:txBody>
          <a:bodyPr/>
          <a:lstStyle/>
          <a:p>
            <a:fld id="{30D9910D-A229-45E6-867B-903CB7226CA0}" type="slidenum">
              <a:rPr lang="ro-RO" smtClean="0"/>
              <a:t>9</a:t>
            </a:fld>
            <a:endParaRPr lang="ro-RO" dirty="0"/>
          </a:p>
        </p:txBody>
      </p:sp>
    </p:spTree>
    <p:extLst>
      <p:ext uri="{BB962C8B-B14F-4D97-AF65-F5344CB8AC3E}">
        <p14:creationId xmlns:p14="http://schemas.microsoft.com/office/powerpoint/2010/main" val="1529130152"/>
      </p:ext>
    </p:extLst>
  </p:cSld>
  <p:clrMapOvr>
    <a:masterClrMapping/>
  </p:clrMapOvr>
  <p:transition spd="slow">
    <p:push dir="u"/>
  </p:transition>
</p:sld>
</file>

<file path=ppt/theme/theme1.xml><?xml version="1.0" encoding="utf-8"?>
<a:theme xmlns:a="http://schemas.openxmlformats.org/drawingml/2006/main" name="Fațetă">
  <a:themeElements>
    <a:clrScheme name="Fațetă">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țetă">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658</TotalTime>
  <Words>3761</Words>
  <Application>Microsoft Office PowerPoint</Application>
  <PresentationFormat>Ecran lat</PresentationFormat>
  <Paragraphs>245</Paragraphs>
  <Slides>43</Slides>
  <Notes>0</Notes>
  <HiddenSlides>0</HiddenSlides>
  <MMClips>1</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43</vt:i4>
      </vt:variant>
    </vt:vector>
  </HeadingPairs>
  <TitlesOfParts>
    <vt:vector size="49" baseType="lpstr">
      <vt:lpstr>Arial</vt:lpstr>
      <vt:lpstr>Calibri</vt:lpstr>
      <vt:lpstr>Trebuchet MS</vt:lpstr>
      <vt:lpstr>Wingdings</vt:lpstr>
      <vt:lpstr>Wingdings 3</vt:lpstr>
      <vt:lpstr>Fațetă</vt:lpstr>
      <vt:lpstr>DSVSA Satu Mare Raport de activitate 2021</vt:lpstr>
      <vt:lpstr>INTRODUCERE</vt:lpstr>
      <vt:lpstr>LEGISLAŢIA DE BAZĂ</vt:lpstr>
      <vt:lpstr>OBIECTIVE GENERALE</vt:lpstr>
      <vt:lpstr>OBIECTIVE STRATEGICE</vt:lpstr>
      <vt:lpstr>OBIECTIVE STRATEGICE</vt:lpstr>
      <vt:lpstr>Activități în domeniul de competență</vt:lpstr>
      <vt:lpstr>Sănătatea și bunăstarea animalelor</vt:lpstr>
      <vt:lpstr>Sănătatea și bunăstarea animalelor</vt:lpstr>
      <vt:lpstr>Sănătatea și bunăstarea animalelor</vt:lpstr>
      <vt:lpstr>Sănătatea și bunăstarea animalelor</vt:lpstr>
      <vt:lpstr>Sănătatea și bunăstarea animalelor</vt:lpstr>
      <vt:lpstr>Programul de supraveghere și control în domeniul siguranței alimentelor</vt:lpstr>
      <vt:lpstr>Programul de supraveghere și control în domeniul siguranței alimentelor</vt:lpstr>
      <vt:lpstr>Activitatea în cadrul LSVSA</vt:lpstr>
      <vt:lpstr>Activitatea în cadrul LSVSA</vt:lpstr>
      <vt:lpstr>Activitatea LSVSA se desfășoară prin cele 2 birouri:</vt:lpstr>
      <vt:lpstr>Activitatea în cadrul LSVSA</vt:lpstr>
      <vt:lpstr>Activitatea în cadrul LSVSA</vt:lpstr>
      <vt:lpstr>Activitatea în cadrul LSVSA</vt:lpstr>
      <vt:lpstr>Biroul Sănătate Animală</vt:lpstr>
      <vt:lpstr>Biroul Siguranța Alimentelor</vt:lpstr>
      <vt:lpstr>Avizarea, autorizarea / înregistrarea obiectivelor supuse controlului sanitar veterinar și pentru siguranța alimentelor</vt:lpstr>
      <vt:lpstr>În cursul anului 2021 au fost autorizate / înregistrate următoarele obiective:</vt:lpstr>
      <vt:lpstr>În cursul anului 2021 au fost autorizate / înregistrate următoarele obiective:</vt:lpstr>
      <vt:lpstr>Monitorizarea comerțului intracomunitar, importul, exportul și tranzitul de animale vii</vt:lpstr>
      <vt:lpstr>Monitorizarea comerțului intracomunitar, importul, exportul și tranzitul de animale vii</vt:lpstr>
      <vt:lpstr>Măsurile aplicate în urma controalelor efectuate</vt:lpstr>
      <vt:lpstr>Activitatea în domeniul economic și administrativ</vt:lpstr>
      <vt:lpstr>Activitatea în domeniul economic și administrativ</vt:lpstr>
      <vt:lpstr>Activitatea în domeniul economic și administrativ</vt:lpstr>
      <vt:lpstr>Activitatea în domeniul economic și administrativ</vt:lpstr>
      <vt:lpstr>Programe europene finalizate prin AFIR - 2021</vt:lpstr>
      <vt:lpstr>Postul de Inspecție la Frontieră Halmeu</vt:lpstr>
      <vt:lpstr>Sistemul de control managerial intern al DSVSA Satu Mare</vt:lpstr>
      <vt:lpstr>Sistemul de control managerial intern al DSVSA Satu Mare</vt:lpstr>
      <vt:lpstr>Managementul comunicării</vt:lpstr>
      <vt:lpstr>Managementul comunicării - digitalizare</vt:lpstr>
      <vt:lpstr>Managementul comunicării - digitalizare</vt:lpstr>
      <vt:lpstr>Managementul comunicării - digitalizare</vt:lpstr>
      <vt:lpstr>Supraveghere și control în domeniul siguranței alimentelor – Sărbători Pascale 2022</vt:lpstr>
      <vt:lpstr>Sănătatea și bunăstarea animalelor</vt:lpstr>
      <vt:lpstr>Efective de animale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DSVSA Satu Mare Raport de activitate 2020</dc:title>
  <dc:creator>Marcel Gheorghe Gulias</dc:creator>
  <cp:lastModifiedBy>Marcel Gheorghe Gulias</cp:lastModifiedBy>
  <cp:revision>61</cp:revision>
  <cp:lastPrinted>2022-05-17T07:56:39Z</cp:lastPrinted>
  <dcterms:created xsi:type="dcterms:W3CDTF">2021-05-21T06:51:50Z</dcterms:created>
  <dcterms:modified xsi:type="dcterms:W3CDTF">2022-05-18T05:59:24Z</dcterms:modified>
</cp:coreProperties>
</file>