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" y="0"/>
            <a:ext cx="12181205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1211580"/>
            <a:ext cx="10710672" cy="123139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472" y="1821179"/>
            <a:ext cx="9710928" cy="12313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472" y="2491739"/>
            <a:ext cx="5664708" cy="12313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472" y="3162300"/>
            <a:ext cx="6886956" cy="123139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5955" y="3162300"/>
            <a:ext cx="894588" cy="123139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2072" y="3162300"/>
            <a:ext cx="2142744" cy="12313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0719" y="1340561"/>
            <a:ext cx="10027920" cy="264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F386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369" y="1551813"/>
            <a:ext cx="1142492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369" y="2286762"/>
            <a:ext cx="1139063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jp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340"/>
              </a:spcBef>
            </a:pPr>
            <a:r>
              <a:rPr spc="-160" dirty="0"/>
              <a:t>St</a:t>
            </a:r>
            <a:r>
              <a:rPr spc="-85" dirty="0"/>
              <a:t>r</a:t>
            </a:r>
            <a:r>
              <a:rPr spc="-229" dirty="0"/>
              <a:t>a</a:t>
            </a:r>
            <a:r>
              <a:rPr spc="-160" dirty="0"/>
              <a:t>t</a:t>
            </a:r>
            <a:r>
              <a:rPr spc="-50" dirty="0"/>
              <a:t>e</a:t>
            </a:r>
            <a:r>
              <a:rPr spc="-155" dirty="0"/>
              <a:t>g</a:t>
            </a:r>
            <a:r>
              <a:rPr spc="-160" dirty="0"/>
              <a:t>i</a:t>
            </a:r>
            <a:r>
              <a:rPr dirty="0"/>
              <a:t>a</a:t>
            </a:r>
            <a:r>
              <a:rPr spc="-295" dirty="0"/>
              <a:t> </a:t>
            </a:r>
            <a:r>
              <a:rPr spc="-155" dirty="0"/>
              <a:t>na</a:t>
            </a:r>
            <a:r>
              <a:rPr spc="-160" dirty="0"/>
              <a:t>ți</a:t>
            </a:r>
            <a:r>
              <a:rPr spc="-155" dirty="0"/>
              <a:t>ona</a:t>
            </a:r>
            <a:r>
              <a:rPr spc="-160" dirty="0"/>
              <a:t>l</a:t>
            </a:r>
            <a:r>
              <a:rPr dirty="0"/>
              <a:t>ă</a:t>
            </a:r>
            <a:r>
              <a:rPr spc="-280" dirty="0"/>
              <a:t> </a:t>
            </a:r>
            <a:r>
              <a:rPr spc="-155" dirty="0"/>
              <a:t>d</a:t>
            </a:r>
            <a:r>
              <a:rPr dirty="0"/>
              <a:t>e</a:t>
            </a:r>
            <a:r>
              <a:rPr spc="-300" dirty="0"/>
              <a:t> </a:t>
            </a:r>
            <a:r>
              <a:rPr spc="-160" dirty="0"/>
              <a:t>i</a:t>
            </a:r>
            <a:r>
              <a:rPr spc="-155" dirty="0"/>
              <a:t>n</a:t>
            </a:r>
            <a:r>
              <a:rPr spc="-265" dirty="0"/>
              <a:t>c</a:t>
            </a:r>
            <a:r>
              <a:rPr spc="-160" dirty="0"/>
              <a:t>l</a:t>
            </a:r>
            <a:r>
              <a:rPr spc="-155" dirty="0"/>
              <a:t>u</a:t>
            </a:r>
            <a:r>
              <a:rPr spc="-160" dirty="0"/>
              <a:t>zi</a:t>
            </a:r>
            <a:r>
              <a:rPr spc="-155" dirty="0"/>
              <a:t>un</a:t>
            </a:r>
            <a:r>
              <a:rPr dirty="0"/>
              <a:t>e</a:t>
            </a:r>
            <a:r>
              <a:rPr spc="-280" dirty="0"/>
              <a:t> </a:t>
            </a:r>
            <a:r>
              <a:rPr dirty="0"/>
              <a:t>a  </a:t>
            </a:r>
            <a:r>
              <a:rPr spc="-145" dirty="0"/>
              <a:t>Cetățenilor </a:t>
            </a:r>
            <a:r>
              <a:rPr spc="-150" dirty="0"/>
              <a:t>Români </a:t>
            </a:r>
            <a:r>
              <a:rPr spc="-135" dirty="0"/>
              <a:t>aparținând </a:t>
            </a:r>
            <a:r>
              <a:rPr spc="-130" dirty="0"/>
              <a:t> </a:t>
            </a:r>
            <a:r>
              <a:rPr spc="-155" dirty="0"/>
              <a:t>m</a:t>
            </a:r>
            <a:r>
              <a:rPr spc="-160" dirty="0"/>
              <a:t>i</a:t>
            </a:r>
            <a:r>
              <a:rPr spc="-155" dirty="0"/>
              <a:t>nor</a:t>
            </a:r>
            <a:r>
              <a:rPr spc="-160" dirty="0"/>
              <a:t>i</a:t>
            </a:r>
            <a:r>
              <a:rPr spc="-155" dirty="0"/>
              <a:t>tăț</a:t>
            </a:r>
            <a:r>
              <a:rPr spc="-160" dirty="0"/>
              <a:t>i</a:t>
            </a:r>
            <a:r>
              <a:rPr dirty="0"/>
              <a:t>i</a:t>
            </a:r>
            <a:r>
              <a:rPr spc="-285" dirty="0"/>
              <a:t> </a:t>
            </a:r>
            <a:r>
              <a:rPr spc="-270" dirty="0"/>
              <a:t>R</a:t>
            </a:r>
            <a:r>
              <a:rPr spc="-155" dirty="0"/>
              <a:t>om</a:t>
            </a:r>
            <a:r>
              <a:rPr dirty="0"/>
              <a:t>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5" dirty="0"/>
              <a:t>pen</a:t>
            </a:r>
            <a:r>
              <a:rPr spc="-160" dirty="0"/>
              <a:t>t</a:t>
            </a:r>
            <a:r>
              <a:rPr dirty="0"/>
              <a:t>ru</a:t>
            </a:r>
            <a:r>
              <a:rPr spc="-305" dirty="0"/>
              <a:t> </a:t>
            </a:r>
            <a:r>
              <a:rPr spc="-155" dirty="0"/>
              <a:t>pe</a:t>
            </a:r>
            <a:r>
              <a:rPr spc="-160" dirty="0"/>
              <a:t>ri</a:t>
            </a:r>
            <a:r>
              <a:rPr spc="-155" dirty="0"/>
              <a:t>oad</a:t>
            </a:r>
            <a:r>
              <a:rPr dirty="0"/>
              <a:t>a</a:t>
            </a:r>
            <a:r>
              <a:rPr spc="-295" dirty="0"/>
              <a:t> </a:t>
            </a:r>
            <a:r>
              <a:rPr spc="-155" dirty="0"/>
              <a:t>2022</a:t>
            </a:r>
            <a:r>
              <a:rPr spc="-160" dirty="0"/>
              <a:t>-</a:t>
            </a:r>
            <a:r>
              <a:rPr spc="-155" dirty="0"/>
              <a:t>2027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9955" y="3797808"/>
            <a:ext cx="3616960" cy="1009015"/>
            <a:chOff x="409955" y="3797808"/>
            <a:chExt cx="3616960" cy="1009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3797808"/>
              <a:ext cx="1373124" cy="1008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491" y="3797808"/>
              <a:ext cx="900684" cy="1008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767" y="3797808"/>
              <a:ext cx="765048" cy="1008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4227" y="3797808"/>
              <a:ext cx="2202179" cy="10088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0719" y="3902455"/>
            <a:ext cx="3068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latin typeface="Calibri Light"/>
                <a:cs typeface="Calibri Light"/>
              </a:rPr>
              <a:t>H.G.</a:t>
            </a:r>
            <a:r>
              <a:rPr sz="3600" spc="254" dirty="0">
                <a:latin typeface="Calibri Light"/>
                <a:cs typeface="Calibri Light"/>
              </a:rPr>
              <a:t> </a:t>
            </a:r>
            <a:r>
              <a:rPr sz="3600" spc="-245" dirty="0">
                <a:latin typeface="Calibri Light"/>
                <a:cs typeface="Calibri Light"/>
              </a:rPr>
              <a:t>nr.</a:t>
            </a:r>
            <a:r>
              <a:rPr sz="3600" spc="250" dirty="0">
                <a:latin typeface="Calibri Light"/>
                <a:cs typeface="Calibri Light"/>
              </a:rPr>
              <a:t> </a:t>
            </a:r>
            <a:r>
              <a:rPr sz="3600" spc="-160" dirty="0">
                <a:latin typeface="Calibri Light"/>
                <a:cs typeface="Calibri Light"/>
              </a:rPr>
              <a:t>560/2022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314" y="374650"/>
            <a:ext cx="3152775" cy="749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54278"/>
            <a:ext cx="10261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Anexa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Planul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aferent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Obiectivului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Susținerea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cercetării, </a:t>
            </a:r>
            <a:r>
              <a:rPr sz="2400" b="1" spc="-5" dirty="0">
                <a:latin typeface="Calibri"/>
                <a:cs typeface="Calibri"/>
              </a:rPr>
              <a:t> conservării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10" dirty="0">
                <a:latin typeface="Calibri"/>
                <a:cs typeface="Calibri"/>
              </a:rPr>
              <a:t>promovării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patrimoniului</a:t>
            </a:r>
            <a:r>
              <a:rPr sz="2400" b="1" spc="-10" dirty="0">
                <a:latin typeface="Calibri"/>
                <a:cs typeface="Calibri"/>
              </a:rPr>
              <a:t> cultural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 </a:t>
            </a:r>
            <a:r>
              <a:rPr sz="2400" b="1" dirty="0">
                <a:latin typeface="Calibri"/>
                <a:cs typeface="Calibri"/>
              </a:rPr>
              <a:t>și 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identității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culturale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B. </a:t>
            </a:r>
            <a:r>
              <a:rPr spc="-5" dirty="0"/>
              <a:t>Măsuri </a:t>
            </a:r>
            <a:r>
              <a:rPr spc="-10" dirty="0"/>
              <a:t>care </a:t>
            </a:r>
            <a:r>
              <a:rPr spc="-15" dirty="0"/>
              <a:t>vizează </a:t>
            </a:r>
            <a:r>
              <a:rPr spc="-10" dirty="0"/>
              <a:t>reconcilierea </a:t>
            </a:r>
            <a:r>
              <a:rPr spc="-5" dirty="0"/>
              <a:t>cu trecutul </a:t>
            </a:r>
            <a:r>
              <a:rPr dirty="0"/>
              <a:t>și </a:t>
            </a:r>
            <a:r>
              <a:rPr spc="-10" dirty="0"/>
              <a:t>recunoașterea </a:t>
            </a:r>
            <a:r>
              <a:rPr spc="-5" dirty="0"/>
              <a:t>sclaviei, </a:t>
            </a:r>
            <a:r>
              <a:rPr dirty="0"/>
              <a:t>a </a:t>
            </a:r>
            <a:r>
              <a:rPr spc="-5" dirty="0"/>
              <a:t>Holocaustului </a:t>
            </a:r>
            <a:r>
              <a:rPr dirty="0"/>
              <a:t>și </a:t>
            </a:r>
            <a:r>
              <a:rPr u="none" spc="-530" dirty="0"/>
              <a:t> </a:t>
            </a:r>
            <a:r>
              <a:rPr dirty="0"/>
              <a:t>asimilării</a:t>
            </a:r>
            <a:r>
              <a:rPr spc="-30" dirty="0"/>
              <a:t> </a:t>
            </a:r>
            <a:r>
              <a:rPr spc="-5" dirty="0"/>
              <a:t>romilor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889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pc="-10" dirty="0"/>
              <a:t>Revizuirea</a:t>
            </a:r>
            <a:r>
              <a:rPr spc="20" dirty="0"/>
              <a:t> </a:t>
            </a:r>
            <a:r>
              <a:rPr spc="-10" dirty="0"/>
              <a:t>programelor</a:t>
            </a:r>
            <a:r>
              <a:rPr spc="-5" dirty="0"/>
              <a:t> </a:t>
            </a:r>
            <a:r>
              <a:rPr spc="-10" dirty="0"/>
              <a:t>școlare</a:t>
            </a:r>
            <a:r>
              <a:rPr spc="1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20" dirty="0"/>
              <a:t>toate</a:t>
            </a:r>
            <a:r>
              <a:rPr spc="20" dirty="0"/>
              <a:t> </a:t>
            </a:r>
            <a:r>
              <a:rPr spc="-10" dirty="0"/>
              <a:t>nivelurile</a:t>
            </a:r>
            <a:r>
              <a:rPr spc="3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15" dirty="0"/>
              <a:t>învățământ</a:t>
            </a:r>
            <a:r>
              <a:rPr spc="20" dirty="0"/>
              <a:t> </a:t>
            </a:r>
            <a:r>
              <a:rPr spc="-5" dirty="0"/>
              <a:t>pentru</a:t>
            </a:r>
            <a:r>
              <a:rPr spc="5" dirty="0"/>
              <a:t> </a:t>
            </a:r>
            <a:r>
              <a:rPr spc="-5" dirty="0"/>
              <a:t>disciplina</a:t>
            </a:r>
            <a:r>
              <a:rPr spc="25" dirty="0"/>
              <a:t> </a:t>
            </a:r>
            <a:r>
              <a:rPr spc="-10" dirty="0"/>
              <a:t>istorie</a:t>
            </a:r>
            <a:r>
              <a:rPr spc="35" dirty="0"/>
              <a:t> </a:t>
            </a:r>
            <a:r>
              <a:rPr dirty="0"/>
              <a:t>în</a:t>
            </a:r>
            <a:r>
              <a:rPr spc="-5" dirty="0"/>
              <a:t> scopul predării </a:t>
            </a:r>
            <a:r>
              <a:rPr spc="-440" dirty="0"/>
              <a:t> </a:t>
            </a:r>
            <a:r>
              <a:rPr spc="-10" dirty="0"/>
              <a:t>elementelor</a:t>
            </a:r>
            <a:r>
              <a:rPr spc="25" dirty="0"/>
              <a:t> </a:t>
            </a:r>
            <a:r>
              <a:rPr spc="-5" dirty="0"/>
              <a:t>specifice</a:t>
            </a:r>
            <a:r>
              <a:rPr spc="40" dirty="0"/>
              <a:t> </a:t>
            </a:r>
            <a:r>
              <a:rPr spc="-5" dirty="0"/>
              <a:t>traumelor</a:t>
            </a:r>
            <a:r>
              <a:rPr spc="10" dirty="0"/>
              <a:t> </a:t>
            </a:r>
            <a:r>
              <a:rPr spc="-10" dirty="0"/>
              <a:t>istorice</a:t>
            </a:r>
            <a:r>
              <a:rPr spc="20" dirty="0"/>
              <a:t> </a:t>
            </a:r>
            <a:r>
              <a:rPr dirty="0"/>
              <a:t>cu </a:t>
            </a:r>
            <a:r>
              <a:rPr spc="-10" dirty="0"/>
              <a:t>consecințe</a:t>
            </a:r>
            <a:r>
              <a:rPr spc="10" dirty="0"/>
              <a:t> </a:t>
            </a:r>
            <a:r>
              <a:rPr spc="-15" dirty="0"/>
              <a:t>negative</a:t>
            </a:r>
            <a:r>
              <a:rPr spc="15" dirty="0"/>
              <a:t> </a:t>
            </a:r>
            <a:r>
              <a:rPr spc="-5" dirty="0"/>
              <a:t>pentru </a:t>
            </a:r>
            <a:r>
              <a:rPr spc="-10" dirty="0"/>
              <a:t>minoritatea</a:t>
            </a:r>
            <a:r>
              <a:rPr spc="30" dirty="0"/>
              <a:t> </a:t>
            </a:r>
            <a:r>
              <a:rPr spc="-15" dirty="0"/>
              <a:t>romă</a:t>
            </a:r>
            <a:r>
              <a:rPr spc="15" dirty="0"/>
              <a:t> </a:t>
            </a:r>
            <a:r>
              <a:rPr spc="-5" dirty="0"/>
              <a:t>din </a:t>
            </a:r>
            <a:r>
              <a:rPr dirty="0"/>
              <a:t>România.</a:t>
            </a:r>
          </a:p>
          <a:p>
            <a:pPr marL="469900" marR="36322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0" dirty="0"/>
              <a:t>Formarea</a:t>
            </a:r>
            <a:r>
              <a:rPr spc="10" dirty="0"/>
              <a:t> </a:t>
            </a:r>
            <a:r>
              <a:rPr spc="-5" dirty="0"/>
              <a:t>cadrelor</a:t>
            </a:r>
            <a:r>
              <a:rPr dirty="0"/>
              <a:t> </a:t>
            </a:r>
            <a:r>
              <a:rPr spc="-5" dirty="0"/>
              <a:t>didactice</a:t>
            </a:r>
            <a:r>
              <a:rPr spc="10" dirty="0"/>
              <a:t> </a:t>
            </a:r>
            <a:r>
              <a:rPr dirty="0"/>
              <a:t>în </a:t>
            </a:r>
            <a:r>
              <a:rPr spc="-10" dirty="0"/>
              <a:t>vederea</a:t>
            </a:r>
            <a:r>
              <a:rPr spc="20" dirty="0"/>
              <a:t> </a:t>
            </a:r>
            <a:r>
              <a:rPr spc="-5" dirty="0"/>
              <a:t>predării</a:t>
            </a:r>
            <a:r>
              <a:rPr spc="25" dirty="0"/>
              <a:t> </a:t>
            </a:r>
            <a:r>
              <a:rPr spc="-10" dirty="0"/>
              <a:t>elementelor</a:t>
            </a:r>
            <a:r>
              <a:rPr spc="30" dirty="0"/>
              <a:t> </a:t>
            </a:r>
            <a:r>
              <a:rPr spc="-5" dirty="0"/>
              <a:t>specifice</a:t>
            </a:r>
            <a:r>
              <a:rPr spc="25" dirty="0"/>
              <a:t> </a:t>
            </a:r>
            <a:r>
              <a:rPr spc="-5" dirty="0"/>
              <a:t>traumelor</a:t>
            </a:r>
            <a:r>
              <a:rPr spc="15" dirty="0"/>
              <a:t> </a:t>
            </a:r>
            <a:r>
              <a:rPr spc="-10" dirty="0"/>
              <a:t>istorice</a:t>
            </a:r>
            <a:r>
              <a:rPr spc="35" dirty="0"/>
              <a:t> </a:t>
            </a:r>
            <a:r>
              <a:rPr dirty="0"/>
              <a:t>cu</a:t>
            </a:r>
            <a:r>
              <a:rPr spc="5" dirty="0"/>
              <a:t> </a:t>
            </a:r>
            <a:r>
              <a:rPr spc="-10" dirty="0"/>
              <a:t>consecințe </a:t>
            </a:r>
            <a:r>
              <a:rPr spc="-440" dirty="0"/>
              <a:t> </a:t>
            </a:r>
            <a:r>
              <a:rPr spc="-15" dirty="0"/>
              <a:t>negative</a:t>
            </a:r>
            <a:r>
              <a:rPr spc="10" dirty="0"/>
              <a:t> </a:t>
            </a:r>
            <a:r>
              <a:rPr spc="-5" dirty="0"/>
              <a:t>pentru </a:t>
            </a:r>
            <a:r>
              <a:rPr spc="-10" dirty="0"/>
              <a:t>minoritatea</a:t>
            </a:r>
            <a:r>
              <a:rPr spc="25" dirty="0"/>
              <a:t> </a:t>
            </a:r>
            <a:r>
              <a:rPr spc="-10" dirty="0"/>
              <a:t>romilor</a:t>
            </a:r>
            <a:r>
              <a:rPr spc="10" dirty="0"/>
              <a:t> </a:t>
            </a:r>
            <a:r>
              <a:rPr spc="-5" dirty="0"/>
              <a:t>din</a:t>
            </a:r>
            <a:r>
              <a:rPr spc="-10" dirty="0"/>
              <a:t> România</a:t>
            </a:r>
            <a:r>
              <a:rPr spc="-5" dirty="0"/>
              <a:t> </a:t>
            </a:r>
            <a:r>
              <a:rPr spc="-10" dirty="0"/>
              <a:t>(sclavie,</a:t>
            </a:r>
            <a:r>
              <a:rPr spc="30" dirty="0"/>
              <a:t> </a:t>
            </a:r>
            <a:r>
              <a:rPr spc="-5" dirty="0"/>
              <a:t>Holocaust,</a:t>
            </a:r>
            <a:r>
              <a:rPr dirty="0"/>
              <a:t> </a:t>
            </a:r>
            <a:r>
              <a:rPr spc="-5" dirty="0"/>
              <a:t>asimilare</a:t>
            </a:r>
            <a:r>
              <a:rPr spc="40" dirty="0"/>
              <a:t> </a:t>
            </a:r>
            <a:r>
              <a:rPr spc="-20" dirty="0"/>
              <a:t>forțată</a:t>
            </a:r>
            <a:r>
              <a:rPr dirty="0"/>
              <a:t> în timpul </a:t>
            </a:r>
            <a:r>
              <a:rPr spc="5" dirty="0"/>
              <a:t> </a:t>
            </a:r>
            <a:r>
              <a:rPr spc="-5" dirty="0"/>
              <a:t>comunismului)</a:t>
            </a:r>
          </a:p>
          <a:p>
            <a:pPr marL="469900" marR="72453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5" dirty="0"/>
              <a:t>Organizarea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10" dirty="0"/>
              <a:t>tabere</a:t>
            </a:r>
            <a:r>
              <a:rPr spc="20" dirty="0"/>
              <a:t> </a:t>
            </a:r>
            <a:r>
              <a:rPr spc="-10" dirty="0"/>
              <a:t>școlare</a:t>
            </a:r>
            <a:r>
              <a:rPr spc="10" dirty="0"/>
              <a:t> </a:t>
            </a:r>
            <a:r>
              <a:rPr spc="-10" dirty="0"/>
              <a:t>tematice</a:t>
            </a:r>
            <a:r>
              <a:rPr spc="35" dirty="0"/>
              <a:t> </a:t>
            </a:r>
            <a:r>
              <a:rPr spc="-5" dirty="0"/>
              <a:t>pe</a:t>
            </a:r>
            <a:r>
              <a:rPr dirty="0"/>
              <a:t> </a:t>
            </a:r>
            <a:r>
              <a:rPr spc="-10" dirty="0"/>
              <a:t>tema</a:t>
            </a:r>
            <a:r>
              <a:rPr spc="20" dirty="0"/>
              <a:t> </a:t>
            </a:r>
            <a:r>
              <a:rPr spc="-5" dirty="0"/>
              <a:t>reconcilierii</a:t>
            </a:r>
            <a:r>
              <a:rPr spc="35" dirty="0"/>
              <a:t> </a:t>
            </a:r>
            <a:r>
              <a:rPr dirty="0"/>
              <a:t>cu</a:t>
            </a:r>
            <a:r>
              <a:rPr spc="5" dirty="0"/>
              <a:t> </a:t>
            </a:r>
            <a:r>
              <a:rPr spc="-5" dirty="0"/>
              <a:t>trecutul</a:t>
            </a:r>
            <a:r>
              <a:rPr spc="10" dirty="0"/>
              <a:t> </a:t>
            </a:r>
            <a:r>
              <a:rPr spc="-5" dirty="0"/>
              <a:t>și</a:t>
            </a:r>
            <a:r>
              <a:rPr spc="10" dirty="0"/>
              <a:t> </a:t>
            </a:r>
            <a:r>
              <a:rPr spc="-10" dirty="0"/>
              <a:t>recunoașterea</a:t>
            </a:r>
            <a:r>
              <a:rPr spc="20" dirty="0"/>
              <a:t> </a:t>
            </a:r>
            <a:r>
              <a:rPr spc="-10" dirty="0"/>
              <a:t>sclaviei,</a:t>
            </a:r>
            <a:r>
              <a:rPr spc="40" dirty="0"/>
              <a:t> </a:t>
            </a:r>
            <a:r>
              <a:rPr dirty="0"/>
              <a:t>a </a:t>
            </a:r>
            <a:r>
              <a:rPr spc="-434" dirty="0"/>
              <a:t> </a:t>
            </a:r>
            <a:r>
              <a:rPr spc="-5" dirty="0"/>
              <a:t>Holocaustului</a:t>
            </a:r>
            <a:r>
              <a:rPr spc="-10" dirty="0"/>
              <a:t> </a:t>
            </a:r>
            <a:r>
              <a:rPr spc="-5" dirty="0"/>
              <a:t>și</a:t>
            </a:r>
            <a:r>
              <a:rPr spc="5" dirty="0"/>
              <a:t> </a:t>
            </a:r>
            <a:r>
              <a:rPr spc="-5" dirty="0"/>
              <a:t>asimilării</a:t>
            </a:r>
            <a:r>
              <a:rPr spc="35" dirty="0"/>
              <a:t> </a:t>
            </a:r>
            <a:r>
              <a:rPr spc="-30" dirty="0"/>
              <a:t>romilor,</a:t>
            </a:r>
            <a:r>
              <a:rPr spc="5" dirty="0"/>
              <a:t> </a:t>
            </a:r>
            <a:r>
              <a:rPr spc="-15" dirty="0"/>
              <a:t>finanțate</a:t>
            </a:r>
            <a:r>
              <a:rPr spc="2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spc="-5" dirty="0"/>
              <a:t>bugetul</a:t>
            </a:r>
            <a:r>
              <a:rPr spc="-25" dirty="0"/>
              <a:t> </a:t>
            </a:r>
            <a:r>
              <a:rPr spc="-5" dirty="0"/>
              <a:t>de </a:t>
            </a:r>
            <a:r>
              <a:rPr spc="-15" dirty="0"/>
              <a:t>stat.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5" dirty="0"/>
              <a:t>Organizarea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10" dirty="0"/>
              <a:t>tabere</a:t>
            </a:r>
            <a:r>
              <a:rPr spc="20" dirty="0"/>
              <a:t> </a:t>
            </a:r>
            <a:r>
              <a:rPr spc="-5" dirty="0"/>
              <a:t>pentru</a:t>
            </a:r>
            <a:r>
              <a:rPr spc="5" dirty="0"/>
              <a:t> </a:t>
            </a:r>
            <a:r>
              <a:rPr spc="-5" dirty="0"/>
              <a:t>artiști:</a:t>
            </a:r>
            <a:r>
              <a:rPr spc="55" dirty="0"/>
              <a:t> </a:t>
            </a:r>
            <a:r>
              <a:rPr spc="-10" dirty="0"/>
              <a:t>dramaturgie,</a:t>
            </a:r>
            <a:r>
              <a:rPr dirty="0"/>
              <a:t> </a:t>
            </a:r>
            <a:r>
              <a:rPr spc="-10" dirty="0"/>
              <a:t>arte</a:t>
            </a:r>
            <a:r>
              <a:rPr spc="20" dirty="0"/>
              <a:t> </a:t>
            </a:r>
            <a:r>
              <a:rPr spc="-5" dirty="0"/>
              <a:t>vizuale,</a:t>
            </a:r>
            <a:r>
              <a:rPr spc="10" dirty="0"/>
              <a:t> </a:t>
            </a:r>
            <a:r>
              <a:rPr spc="-5" dirty="0"/>
              <a:t>arte</a:t>
            </a:r>
            <a:r>
              <a:rPr spc="20" dirty="0"/>
              <a:t> </a:t>
            </a:r>
            <a:r>
              <a:rPr spc="-5" dirty="0"/>
              <a:t>plastice,</a:t>
            </a:r>
            <a:r>
              <a:rPr spc="20" dirty="0"/>
              <a:t> </a:t>
            </a:r>
            <a:r>
              <a:rPr spc="-10" dirty="0"/>
              <a:t>documentare,</a:t>
            </a:r>
            <a:r>
              <a:rPr spc="5" dirty="0"/>
              <a:t> </a:t>
            </a:r>
            <a:r>
              <a:rPr spc="-10" dirty="0"/>
              <a:t>filmografie</a:t>
            </a:r>
          </a:p>
          <a:p>
            <a:pPr marL="469900">
              <a:lnSpc>
                <a:spcPct val="100000"/>
              </a:lnSpc>
            </a:pPr>
            <a:r>
              <a:rPr spc="-10" dirty="0"/>
              <a:t>etc.</a:t>
            </a:r>
            <a:r>
              <a:rPr spc="-5" dirty="0"/>
              <a:t> </a:t>
            </a:r>
            <a:r>
              <a:rPr spc="-15" dirty="0"/>
              <a:t>finanțate</a:t>
            </a:r>
            <a:r>
              <a:rPr spc="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spc="-5" dirty="0"/>
              <a:t>bugetul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5" dirty="0"/>
              <a:t>stat.</a:t>
            </a: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pc="-5" dirty="0"/>
              <a:t>Instituirea</a:t>
            </a:r>
            <a:r>
              <a:rPr spc="15" dirty="0"/>
              <a:t> </a:t>
            </a:r>
            <a:r>
              <a:rPr spc="-5" dirty="0"/>
              <a:t>de </a:t>
            </a:r>
            <a:r>
              <a:rPr spc="-10" dirty="0"/>
              <a:t>programe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burse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-10" dirty="0"/>
              <a:t> studii/cercetare</a:t>
            </a:r>
            <a:r>
              <a:rPr spc="30" dirty="0"/>
              <a:t> </a:t>
            </a:r>
            <a:r>
              <a:rPr spc="-10" dirty="0"/>
              <a:t>alocate</a:t>
            </a:r>
            <a:r>
              <a:rPr spc="5" dirty="0"/>
              <a:t> </a:t>
            </a:r>
            <a:r>
              <a:rPr spc="-5" dirty="0"/>
              <a:t>pentru</a:t>
            </a:r>
            <a:r>
              <a:rPr spc="5" dirty="0"/>
              <a:t> </a:t>
            </a:r>
            <a:r>
              <a:rPr spc="-10" dirty="0"/>
              <a:t>cercetători</a:t>
            </a:r>
            <a:r>
              <a:rPr spc="10" dirty="0"/>
              <a:t> </a:t>
            </a:r>
            <a:r>
              <a:rPr spc="-15" dirty="0"/>
              <a:t>romi</a:t>
            </a:r>
            <a:r>
              <a:rPr spc="5" dirty="0"/>
              <a:t> </a:t>
            </a:r>
            <a:r>
              <a:rPr spc="-5" dirty="0"/>
              <a:t>și</a:t>
            </a:r>
            <a:r>
              <a:rPr spc="10" dirty="0"/>
              <a:t> </a:t>
            </a:r>
            <a:r>
              <a:rPr spc="-10" dirty="0"/>
              <a:t>despre</a:t>
            </a:r>
            <a:r>
              <a:rPr spc="-5" dirty="0"/>
              <a:t> </a:t>
            </a:r>
            <a:r>
              <a:rPr spc="-10" dirty="0"/>
              <a:t>minoritatea </a:t>
            </a:r>
            <a:r>
              <a:rPr spc="-434" dirty="0"/>
              <a:t> </a:t>
            </a:r>
            <a:r>
              <a:rPr spc="-15" dirty="0"/>
              <a:t>romă</a:t>
            </a: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pc="-15" dirty="0"/>
              <a:t>Promovarea</a:t>
            </a:r>
            <a:r>
              <a:rPr spc="1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10" dirty="0"/>
              <a:t>nivel</a:t>
            </a:r>
            <a:r>
              <a:rPr spc="15" dirty="0"/>
              <a:t> </a:t>
            </a:r>
            <a:r>
              <a:rPr spc="-5" dirty="0"/>
              <a:t>public</a:t>
            </a:r>
            <a:r>
              <a:rPr spc="-10" dirty="0"/>
              <a:t> </a:t>
            </a:r>
            <a:r>
              <a:rPr dirty="0"/>
              <a:t>a </a:t>
            </a:r>
            <a:r>
              <a:rPr spc="-10" dirty="0"/>
              <a:t>istoriei</a:t>
            </a:r>
            <a:r>
              <a:rPr spc="40" dirty="0"/>
              <a:t> </a:t>
            </a:r>
            <a:r>
              <a:rPr spc="-10" dirty="0"/>
              <a:t>romilor</a:t>
            </a:r>
            <a:r>
              <a:rPr spc="10" dirty="0"/>
              <a:t> </a:t>
            </a:r>
            <a:r>
              <a:rPr spc="-5" dirty="0"/>
              <a:t>prin</a:t>
            </a:r>
            <a:r>
              <a:rPr spc="10" dirty="0"/>
              <a:t> </a:t>
            </a:r>
            <a:r>
              <a:rPr spc="-5" dirty="0"/>
              <a:t>amplasarea</a:t>
            </a:r>
            <a:r>
              <a:rPr spc="35" dirty="0"/>
              <a:t> </a:t>
            </a:r>
            <a:r>
              <a:rPr spc="-5" dirty="0"/>
              <a:t>Monumentului</a:t>
            </a:r>
            <a:r>
              <a:rPr spc="-15" dirty="0"/>
              <a:t> </a:t>
            </a:r>
            <a:r>
              <a:rPr spc="-5" dirty="0"/>
              <a:t>Sclaviei</a:t>
            </a:r>
            <a:r>
              <a:rPr spc="30" dirty="0"/>
              <a:t> </a:t>
            </a:r>
            <a:r>
              <a:rPr spc="-10" dirty="0"/>
              <a:t>Romilor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436" y="6144259"/>
            <a:ext cx="10700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3200" b="1" spc="-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URĂ-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b="1" spc="-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RAD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iun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54278"/>
            <a:ext cx="10261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Anexa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Planul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aferent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Obiectivului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Susținerea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cercetării, </a:t>
            </a:r>
            <a:r>
              <a:rPr sz="2400" b="1" spc="-5" dirty="0">
                <a:latin typeface="Calibri"/>
                <a:cs typeface="Calibri"/>
              </a:rPr>
              <a:t> conservării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10" dirty="0">
                <a:latin typeface="Calibri"/>
                <a:cs typeface="Calibri"/>
              </a:rPr>
              <a:t>promovării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patrimoniului</a:t>
            </a:r>
            <a:r>
              <a:rPr sz="2400" b="1" spc="-10" dirty="0">
                <a:latin typeface="Calibri"/>
                <a:cs typeface="Calibri"/>
              </a:rPr>
              <a:t> cultural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 </a:t>
            </a:r>
            <a:r>
              <a:rPr sz="2400" b="1" dirty="0">
                <a:latin typeface="Calibri"/>
                <a:cs typeface="Calibri"/>
              </a:rPr>
              <a:t>și 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identității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culturale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B. </a:t>
            </a:r>
            <a:r>
              <a:rPr spc="-5" dirty="0"/>
              <a:t>Măsuri </a:t>
            </a:r>
            <a:r>
              <a:rPr spc="-10" dirty="0"/>
              <a:t>care </a:t>
            </a:r>
            <a:r>
              <a:rPr spc="-15" dirty="0"/>
              <a:t>vizează </a:t>
            </a:r>
            <a:r>
              <a:rPr spc="-10" dirty="0"/>
              <a:t>reconcilierea </a:t>
            </a:r>
            <a:r>
              <a:rPr spc="-5" dirty="0"/>
              <a:t>cu trecutul </a:t>
            </a:r>
            <a:r>
              <a:rPr dirty="0"/>
              <a:t>și </a:t>
            </a:r>
            <a:r>
              <a:rPr spc="-10" dirty="0"/>
              <a:t>recunoașterea </a:t>
            </a:r>
            <a:r>
              <a:rPr spc="-5" dirty="0"/>
              <a:t>sclaviei, </a:t>
            </a:r>
            <a:r>
              <a:rPr dirty="0"/>
              <a:t>a </a:t>
            </a:r>
            <a:r>
              <a:rPr spc="-5" dirty="0"/>
              <a:t>Holocaustului </a:t>
            </a:r>
            <a:r>
              <a:rPr dirty="0"/>
              <a:t>și </a:t>
            </a:r>
            <a:r>
              <a:rPr u="none" spc="-530" dirty="0"/>
              <a:t> </a:t>
            </a:r>
            <a:r>
              <a:rPr dirty="0"/>
              <a:t>asimilării</a:t>
            </a:r>
            <a:r>
              <a:rPr spc="-30" dirty="0"/>
              <a:t> </a:t>
            </a:r>
            <a:r>
              <a:rPr spc="-5" dirty="0"/>
              <a:t>romilor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889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pc="-10" dirty="0"/>
              <a:t>Revizuirea</a:t>
            </a:r>
            <a:r>
              <a:rPr spc="20" dirty="0"/>
              <a:t> </a:t>
            </a:r>
            <a:r>
              <a:rPr spc="-10" dirty="0"/>
              <a:t>programelor</a:t>
            </a:r>
            <a:r>
              <a:rPr spc="-5" dirty="0"/>
              <a:t> </a:t>
            </a:r>
            <a:r>
              <a:rPr spc="-10" dirty="0"/>
              <a:t>școlare</a:t>
            </a:r>
            <a:r>
              <a:rPr spc="1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20" dirty="0"/>
              <a:t>toate</a:t>
            </a:r>
            <a:r>
              <a:rPr spc="20" dirty="0"/>
              <a:t> </a:t>
            </a:r>
            <a:r>
              <a:rPr spc="-10" dirty="0"/>
              <a:t>nivelurile</a:t>
            </a:r>
            <a:r>
              <a:rPr spc="3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15" dirty="0"/>
              <a:t>învățământ</a:t>
            </a:r>
            <a:r>
              <a:rPr spc="20" dirty="0"/>
              <a:t> </a:t>
            </a:r>
            <a:r>
              <a:rPr spc="-5" dirty="0"/>
              <a:t>pentru</a:t>
            </a:r>
            <a:r>
              <a:rPr spc="5" dirty="0"/>
              <a:t> </a:t>
            </a:r>
            <a:r>
              <a:rPr spc="-5" dirty="0"/>
              <a:t>disciplina</a:t>
            </a:r>
            <a:r>
              <a:rPr spc="25" dirty="0"/>
              <a:t> </a:t>
            </a:r>
            <a:r>
              <a:rPr spc="-10" dirty="0"/>
              <a:t>istorie</a:t>
            </a:r>
            <a:r>
              <a:rPr spc="35" dirty="0"/>
              <a:t> </a:t>
            </a:r>
            <a:r>
              <a:rPr dirty="0"/>
              <a:t>în</a:t>
            </a:r>
            <a:r>
              <a:rPr spc="-5" dirty="0"/>
              <a:t> scopul predării </a:t>
            </a:r>
            <a:r>
              <a:rPr spc="-440" dirty="0"/>
              <a:t> </a:t>
            </a:r>
            <a:r>
              <a:rPr spc="-10" dirty="0"/>
              <a:t>elementelor</a:t>
            </a:r>
            <a:r>
              <a:rPr spc="25" dirty="0"/>
              <a:t> </a:t>
            </a:r>
            <a:r>
              <a:rPr spc="-5" dirty="0"/>
              <a:t>specifice</a:t>
            </a:r>
            <a:r>
              <a:rPr spc="40" dirty="0"/>
              <a:t> </a:t>
            </a:r>
            <a:r>
              <a:rPr spc="-5" dirty="0"/>
              <a:t>traumelor</a:t>
            </a:r>
            <a:r>
              <a:rPr spc="10" dirty="0"/>
              <a:t> </a:t>
            </a:r>
            <a:r>
              <a:rPr spc="-10" dirty="0"/>
              <a:t>istorice</a:t>
            </a:r>
            <a:r>
              <a:rPr spc="20" dirty="0"/>
              <a:t> </a:t>
            </a:r>
            <a:r>
              <a:rPr dirty="0"/>
              <a:t>cu </a:t>
            </a:r>
            <a:r>
              <a:rPr spc="-10" dirty="0"/>
              <a:t>consecințe</a:t>
            </a:r>
            <a:r>
              <a:rPr spc="10" dirty="0"/>
              <a:t> </a:t>
            </a:r>
            <a:r>
              <a:rPr spc="-15" dirty="0"/>
              <a:t>negative</a:t>
            </a:r>
            <a:r>
              <a:rPr spc="15" dirty="0"/>
              <a:t> </a:t>
            </a:r>
            <a:r>
              <a:rPr spc="-5" dirty="0"/>
              <a:t>pentru </a:t>
            </a:r>
            <a:r>
              <a:rPr spc="-10" dirty="0"/>
              <a:t>minoritatea</a:t>
            </a:r>
            <a:r>
              <a:rPr spc="30" dirty="0"/>
              <a:t> </a:t>
            </a:r>
            <a:r>
              <a:rPr spc="-15" dirty="0"/>
              <a:t>romă</a:t>
            </a:r>
            <a:r>
              <a:rPr spc="15" dirty="0"/>
              <a:t> </a:t>
            </a:r>
            <a:r>
              <a:rPr spc="-5" dirty="0"/>
              <a:t>din </a:t>
            </a:r>
            <a:r>
              <a:rPr dirty="0"/>
              <a:t>România.</a:t>
            </a:r>
          </a:p>
          <a:p>
            <a:pPr marL="469900" marR="36322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0" dirty="0"/>
              <a:t>Formarea</a:t>
            </a:r>
            <a:r>
              <a:rPr spc="10" dirty="0"/>
              <a:t> </a:t>
            </a:r>
            <a:r>
              <a:rPr spc="-5" dirty="0"/>
              <a:t>cadrelor</a:t>
            </a:r>
            <a:r>
              <a:rPr dirty="0"/>
              <a:t> </a:t>
            </a:r>
            <a:r>
              <a:rPr spc="-5" dirty="0"/>
              <a:t>didactice</a:t>
            </a:r>
            <a:r>
              <a:rPr spc="10" dirty="0"/>
              <a:t> </a:t>
            </a:r>
            <a:r>
              <a:rPr dirty="0"/>
              <a:t>în </a:t>
            </a:r>
            <a:r>
              <a:rPr spc="-10" dirty="0"/>
              <a:t>vederea</a:t>
            </a:r>
            <a:r>
              <a:rPr spc="20" dirty="0"/>
              <a:t> </a:t>
            </a:r>
            <a:r>
              <a:rPr spc="-5" dirty="0"/>
              <a:t>predării</a:t>
            </a:r>
            <a:r>
              <a:rPr spc="25" dirty="0"/>
              <a:t> </a:t>
            </a:r>
            <a:r>
              <a:rPr spc="-10" dirty="0"/>
              <a:t>elementelor</a:t>
            </a:r>
            <a:r>
              <a:rPr spc="30" dirty="0"/>
              <a:t> </a:t>
            </a:r>
            <a:r>
              <a:rPr spc="-5" dirty="0"/>
              <a:t>specifice</a:t>
            </a:r>
            <a:r>
              <a:rPr spc="25" dirty="0"/>
              <a:t> </a:t>
            </a:r>
            <a:r>
              <a:rPr spc="-5" dirty="0"/>
              <a:t>traumelor</a:t>
            </a:r>
            <a:r>
              <a:rPr spc="15" dirty="0"/>
              <a:t> </a:t>
            </a:r>
            <a:r>
              <a:rPr spc="-10" dirty="0"/>
              <a:t>istorice</a:t>
            </a:r>
            <a:r>
              <a:rPr spc="35" dirty="0"/>
              <a:t> </a:t>
            </a:r>
            <a:r>
              <a:rPr dirty="0"/>
              <a:t>cu</a:t>
            </a:r>
            <a:r>
              <a:rPr spc="5" dirty="0"/>
              <a:t> </a:t>
            </a:r>
            <a:r>
              <a:rPr spc="-10" dirty="0"/>
              <a:t>consecințe </a:t>
            </a:r>
            <a:r>
              <a:rPr spc="-440" dirty="0"/>
              <a:t> </a:t>
            </a:r>
            <a:r>
              <a:rPr spc="-15" dirty="0"/>
              <a:t>negative</a:t>
            </a:r>
            <a:r>
              <a:rPr spc="10" dirty="0"/>
              <a:t> </a:t>
            </a:r>
            <a:r>
              <a:rPr spc="-5" dirty="0"/>
              <a:t>pentru </a:t>
            </a:r>
            <a:r>
              <a:rPr spc="-10" dirty="0"/>
              <a:t>minoritatea</a:t>
            </a:r>
            <a:r>
              <a:rPr spc="25" dirty="0"/>
              <a:t> </a:t>
            </a:r>
            <a:r>
              <a:rPr spc="-10" dirty="0"/>
              <a:t>romilor</a:t>
            </a:r>
            <a:r>
              <a:rPr spc="10" dirty="0"/>
              <a:t> </a:t>
            </a:r>
            <a:r>
              <a:rPr spc="-5" dirty="0"/>
              <a:t>din</a:t>
            </a:r>
            <a:r>
              <a:rPr spc="-10" dirty="0"/>
              <a:t> România</a:t>
            </a:r>
            <a:r>
              <a:rPr spc="-5" dirty="0"/>
              <a:t> </a:t>
            </a:r>
            <a:r>
              <a:rPr spc="-10" dirty="0"/>
              <a:t>(sclavie,</a:t>
            </a:r>
            <a:r>
              <a:rPr spc="30" dirty="0"/>
              <a:t> </a:t>
            </a:r>
            <a:r>
              <a:rPr spc="-5" dirty="0"/>
              <a:t>Holocaust,</a:t>
            </a:r>
            <a:r>
              <a:rPr dirty="0"/>
              <a:t> </a:t>
            </a:r>
            <a:r>
              <a:rPr spc="-5" dirty="0"/>
              <a:t>asimilare</a:t>
            </a:r>
            <a:r>
              <a:rPr spc="40" dirty="0"/>
              <a:t> </a:t>
            </a:r>
            <a:r>
              <a:rPr spc="-20" dirty="0"/>
              <a:t>forțată</a:t>
            </a:r>
            <a:r>
              <a:rPr dirty="0"/>
              <a:t> în timpul </a:t>
            </a:r>
            <a:r>
              <a:rPr spc="5" dirty="0"/>
              <a:t> </a:t>
            </a:r>
            <a:r>
              <a:rPr spc="-5" dirty="0"/>
              <a:t>comunismului)</a:t>
            </a:r>
          </a:p>
          <a:p>
            <a:pPr marL="469900" marR="72453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5" dirty="0"/>
              <a:t>Organizarea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10" dirty="0"/>
              <a:t>tabere</a:t>
            </a:r>
            <a:r>
              <a:rPr spc="20" dirty="0"/>
              <a:t> </a:t>
            </a:r>
            <a:r>
              <a:rPr spc="-10" dirty="0"/>
              <a:t>școlare</a:t>
            </a:r>
            <a:r>
              <a:rPr spc="10" dirty="0"/>
              <a:t> </a:t>
            </a:r>
            <a:r>
              <a:rPr spc="-10" dirty="0"/>
              <a:t>tematice</a:t>
            </a:r>
            <a:r>
              <a:rPr spc="35" dirty="0"/>
              <a:t> </a:t>
            </a:r>
            <a:r>
              <a:rPr spc="-5" dirty="0"/>
              <a:t>pe</a:t>
            </a:r>
            <a:r>
              <a:rPr dirty="0"/>
              <a:t> </a:t>
            </a:r>
            <a:r>
              <a:rPr spc="-10" dirty="0"/>
              <a:t>tema</a:t>
            </a:r>
            <a:r>
              <a:rPr spc="20" dirty="0"/>
              <a:t> </a:t>
            </a:r>
            <a:r>
              <a:rPr spc="-5" dirty="0"/>
              <a:t>reconcilierii</a:t>
            </a:r>
            <a:r>
              <a:rPr spc="35" dirty="0"/>
              <a:t> </a:t>
            </a:r>
            <a:r>
              <a:rPr dirty="0"/>
              <a:t>cu</a:t>
            </a:r>
            <a:r>
              <a:rPr spc="5" dirty="0"/>
              <a:t> </a:t>
            </a:r>
            <a:r>
              <a:rPr spc="-5" dirty="0"/>
              <a:t>trecutul</a:t>
            </a:r>
            <a:r>
              <a:rPr spc="10" dirty="0"/>
              <a:t> </a:t>
            </a:r>
            <a:r>
              <a:rPr spc="-5" dirty="0"/>
              <a:t>și</a:t>
            </a:r>
            <a:r>
              <a:rPr spc="10" dirty="0"/>
              <a:t> </a:t>
            </a:r>
            <a:r>
              <a:rPr spc="-10" dirty="0"/>
              <a:t>recunoașterea</a:t>
            </a:r>
            <a:r>
              <a:rPr spc="20" dirty="0"/>
              <a:t> </a:t>
            </a:r>
            <a:r>
              <a:rPr spc="-10" dirty="0"/>
              <a:t>sclaviei,</a:t>
            </a:r>
            <a:r>
              <a:rPr spc="40" dirty="0"/>
              <a:t> </a:t>
            </a:r>
            <a:r>
              <a:rPr dirty="0"/>
              <a:t>a </a:t>
            </a:r>
            <a:r>
              <a:rPr spc="-434" dirty="0"/>
              <a:t> </a:t>
            </a:r>
            <a:r>
              <a:rPr spc="-5" dirty="0"/>
              <a:t>Holocaustului</a:t>
            </a:r>
            <a:r>
              <a:rPr spc="-10" dirty="0"/>
              <a:t> </a:t>
            </a:r>
            <a:r>
              <a:rPr spc="-5" dirty="0"/>
              <a:t>și</a:t>
            </a:r>
            <a:r>
              <a:rPr spc="5" dirty="0"/>
              <a:t> </a:t>
            </a:r>
            <a:r>
              <a:rPr spc="-5" dirty="0"/>
              <a:t>asimilării</a:t>
            </a:r>
            <a:r>
              <a:rPr spc="35" dirty="0"/>
              <a:t> </a:t>
            </a:r>
            <a:r>
              <a:rPr spc="-30" dirty="0"/>
              <a:t>romilor,</a:t>
            </a:r>
            <a:r>
              <a:rPr spc="5" dirty="0"/>
              <a:t> </a:t>
            </a:r>
            <a:r>
              <a:rPr spc="-15" dirty="0"/>
              <a:t>finanțate</a:t>
            </a:r>
            <a:r>
              <a:rPr spc="2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spc="-5" dirty="0"/>
              <a:t>bugetul</a:t>
            </a:r>
            <a:r>
              <a:rPr spc="-25" dirty="0"/>
              <a:t> </a:t>
            </a:r>
            <a:r>
              <a:rPr spc="-5" dirty="0"/>
              <a:t>de </a:t>
            </a:r>
            <a:r>
              <a:rPr spc="-15" dirty="0"/>
              <a:t>stat.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5" dirty="0"/>
              <a:t>Organizarea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10" dirty="0"/>
              <a:t>tabere</a:t>
            </a:r>
            <a:r>
              <a:rPr spc="20" dirty="0"/>
              <a:t> </a:t>
            </a:r>
            <a:r>
              <a:rPr spc="-5" dirty="0"/>
              <a:t>pentru</a:t>
            </a:r>
            <a:r>
              <a:rPr spc="5" dirty="0"/>
              <a:t> </a:t>
            </a:r>
            <a:r>
              <a:rPr spc="-5" dirty="0"/>
              <a:t>artiști:</a:t>
            </a:r>
            <a:r>
              <a:rPr spc="55" dirty="0"/>
              <a:t> </a:t>
            </a:r>
            <a:r>
              <a:rPr spc="-10" dirty="0"/>
              <a:t>dramaturgie,</a:t>
            </a:r>
            <a:r>
              <a:rPr dirty="0"/>
              <a:t> </a:t>
            </a:r>
            <a:r>
              <a:rPr spc="-10" dirty="0"/>
              <a:t>arte</a:t>
            </a:r>
            <a:r>
              <a:rPr spc="20" dirty="0"/>
              <a:t> </a:t>
            </a:r>
            <a:r>
              <a:rPr spc="-5" dirty="0"/>
              <a:t>vizuale,</a:t>
            </a:r>
            <a:r>
              <a:rPr spc="10" dirty="0"/>
              <a:t> </a:t>
            </a:r>
            <a:r>
              <a:rPr spc="-5" dirty="0"/>
              <a:t>arte</a:t>
            </a:r>
            <a:r>
              <a:rPr spc="20" dirty="0"/>
              <a:t> </a:t>
            </a:r>
            <a:r>
              <a:rPr spc="-5" dirty="0"/>
              <a:t>plastice,</a:t>
            </a:r>
            <a:r>
              <a:rPr spc="20" dirty="0"/>
              <a:t> </a:t>
            </a:r>
            <a:r>
              <a:rPr spc="-10" dirty="0"/>
              <a:t>documentare,</a:t>
            </a:r>
            <a:r>
              <a:rPr spc="5" dirty="0"/>
              <a:t> </a:t>
            </a:r>
            <a:r>
              <a:rPr spc="-10" dirty="0"/>
              <a:t>filmografie</a:t>
            </a:r>
          </a:p>
          <a:p>
            <a:pPr marL="469900">
              <a:lnSpc>
                <a:spcPct val="100000"/>
              </a:lnSpc>
            </a:pPr>
            <a:r>
              <a:rPr spc="-10" dirty="0"/>
              <a:t>etc.</a:t>
            </a:r>
            <a:r>
              <a:rPr spc="-5" dirty="0"/>
              <a:t> </a:t>
            </a:r>
            <a:r>
              <a:rPr spc="-15" dirty="0"/>
              <a:t>finanțate</a:t>
            </a:r>
            <a:r>
              <a:rPr spc="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spc="-5" dirty="0"/>
              <a:t>bugetul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5" dirty="0"/>
              <a:t>stat.</a:t>
            </a: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pc="-5" dirty="0"/>
              <a:t>Instituirea</a:t>
            </a:r>
            <a:r>
              <a:rPr spc="15" dirty="0"/>
              <a:t> </a:t>
            </a:r>
            <a:r>
              <a:rPr spc="-5" dirty="0"/>
              <a:t>de </a:t>
            </a:r>
            <a:r>
              <a:rPr spc="-10" dirty="0"/>
              <a:t>programe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burse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-10" dirty="0"/>
              <a:t> studii/cercetare</a:t>
            </a:r>
            <a:r>
              <a:rPr spc="30" dirty="0"/>
              <a:t> </a:t>
            </a:r>
            <a:r>
              <a:rPr spc="-10" dirty="0"/>
              <a:t>alocate</a:t>
            </a:r>
            <a:r>
              <a:rPr spc="5" dirty="0"/>
              <a:t> </a:t>
            </a:r>
            <a:r>
              <a:rPr spc="-5" dirty="0"/>
              <a:t>pentru</a:t>
            </a:r>
            <a:r>
              <a:rPr spc="5" dirty="0"/>
              <a:t> </a:t>
            </a:r>
            <a:r>
              <a:rPr spc="-10" dirty="0"/>
              <a:t>cercetători</a:t>
            </a:r>
            <a:r>
              <a:rPr spc="10" dirty="0"/>
              <a:t> </a:t>
            </a:r>
            <a:r>
              <a:rPr spc="-15" dirty="0"/>
              <a:t>romi</a:t>
            </a:r>
            <a:r>
              <a:rPr spc="5" dirty="0"/>
              <a:t> </a:t>
            </a:r>
            <a:r>
              <a:rPr spc="-5" dirty="0"/>
              <a:t>și</a:t>
            </a:r>
            <a:r>
              <a:rPr spc="10" dirty="0"/>
              <a:t> </a:t>
            </a:r>
            <a:r>
              <a:rPr spc="-10" dirty="0"/>
              <a:t>despre</a:t>
            </a:r>
            <a:r>
              <a:rPr spc="-5" dirty="0"/>
              <a:t> </a:t>
            </a:r>
            <a:r>
              <a:rPr spc="-10" dirty="0"/>
              <a:t>minoritatea </a:t>
            </a:r>
            <a:r>
              <a:rPr spc="-434" dirty="0"/>
              <a:t> </a:t>
            </a:r>
            <a:r>
              <a:rPr spc="-15" dirty="0"/>
              <a:t>romă</a:t>
            </a: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pc="-15" dirty="0"/>
              <a:t>Promovarea</a:t>
            </a:r>
            <a:r>
              <a:rPr spc="1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10" dirty="0"/>
              <a:t>nivel</a:t>
            </a:r>
            <a:r>
              <a:rPr spc="15" dirty="0"/>
              <a:t> </a:t>
            </a:r>
            <a:r>
              <a:rPr spc="-5" dirty="0"/>
              <a:t>public</a:t>
            </a:r>
            <a:r>
              <a:rPr spc="-10" dirty="0"/>
              <a:t> </a:t>
            </a:r>
            <a:r>
              <a:rPr dirty="0"/>
              <a:t>a </a:t>
            </a:r>
            <a:r>
              <a:rPr spc="-10" dirty="0"/>
              <a:t>istoriei</a:t>
            </a:r>
            <a:r>
              <a:rPr spc="40" dirty="0"/>
              <a:t> </a:t>
            </a:r>
            <a:r>
              <a:rPr spc="-10" dirty="0"/>
              <a:t>romilor</a:t>
            </a:r>
            <a:r>
              <a:rPr spc="10" dirty="0"/>
              <a:t> </a:t>
            </a:r>
            <a:r>
              <a:rPr spc="-5" dirty="0"/>
              <a:t>prin</a:t>
            </a:r>
            <a:r>
              <a:rPr spc="10" dirty="0"/>
              <a:t> </a:t>
            </a:r>
            <a:r>
              <a:rPr spc="-5" dirty="0"/>
              <a:t>amplasarea</a:t>
            </a:r>
            <a:r>
              <a:rPr spc="35" dirty="0"/>
              <a:t> </a:t>
            </a:r>
            <a:r>
              <a:rPr spc="-5" dirty="0"/>
              <a:t>Monumentului</a:t>
            </a:r>
            <a:r>
              <a:rPr spc="-15" dirty="0"/>
              <a:t> </a:t>
            </a:r>
            <a:r>
              <a:rPr spc="-5" dirty="0"/>
              <a:t>Sclaviei</a:t>
            </a:r>
            <a:r>
              <a:rPr spc="30" dirty="0"/>
              <a:t> </a:t>
            </a:r>
            <a:r>
              <a:rPr spc="-10" dirty="0"/>
              <a:t>Romilor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436" y="6144259"/>
            <a:ext cx="10700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3200" b="1" spc="-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URĂ-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b="1" spc="-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RAD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iun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454278"/>
            <a:ext cx="11305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none" spc="-20" dirty="0"/>
              <a:t>Anexa</a:t>
            </a:r>
            <a:r>
              <a:rPr u="none" dirty="0"/>
              <a:t> 6 –</a:t>
            </a:r>
            <a:r>
              <a:rPr u="none" spc="10" dirty="0"/>
              <a:t> </a:t>
            </a:r>
            <a:r>
              <a:rPr u="none" spc="-5" dirty="0"/>
              <a:t>Planul</a:t>
            </a:r>
            <a:r>
              <a:rPr u="none" spc="5" dirty="0"/>
              <a:t> </a:t>
            </a:r>
            <a:r>
              <a:rPr u="none" dirty="0"/>
              <a:t>de</a:t>
            </a:r>
            <a:r>
              <a:rPr u="none" spc="20" dirty="0"/>
              <a:t> </a:t>
            </a:r>
            <a:r>
              <a:rPr u="none" spc="-5" dirty="0"/>
              <a:t>măsuri</a:t>
            </a:r>
            <a:r>
              <a:rPr u="none" spc="-10" dirty="0"/>
              <a:t> </a:t>
            </a:r>
            <a:r>
              <a:rPr u="none" spc="-20" dirty="0"/>
              <a:t>aferent</a:t>
            </a:r>
            <a:r>
              <a:rPr u="none" spc="20" dirty="0"/>
              <a:t> </a:t>
            </a:r>
            <a:r>
              <a:rPr u="none" spc="-5" dirty="0"/>
              <a:t>Obiectivului</a:t>
            </a:r>
            <a:r>
              <a:rPr u="none" spc="15" dirty="0"/>
              <a:t> </a:t>
            </a:r>
            <a:r>
              <a:rPr u="none" spc="-5" dirty="0"/>
              <a:t>Specific </a:t>
            </a:r>
            <a:r>
              <a:rPr u="none" dirty="0"/>
              <a:t>6</a:t>
            </a:r>
            <a:r>
              <a:rPr u="none" spc="-10" dirty="0"/>
              <a:t> </a:t>
            </a:r>
            <a:r>
              <a:rPr u="none" dirty="0"/>
              <a:t>–</a:t>
            </a:r>
            <a:r>
              <a:rPr u="none" spc="10" dirty="0"/>
              <a:t> </a:t>
            </a:r>
            <a:r>
              <a:rPr u="none" spc="-5" dirty="0"/>
              <a:t>Măsuri</a:t>
            </a:r>
            <a:r>
              <a:rPr u="none" dirty="0"/>
              <a:t> </a:t>
            </a:r>
            <a:r>
              <a:rPr u="none" spc="-5" dirty="0"/>
              <a:t>specifice:</a:t>
            </a:r>
            <a:r>
              <a:rPr u="none" spc="10" dirty="0"/>
              <a:t> </a:t>
            </a:r>
            <a:r>
              <a:rPr u="none" spc="-15" dirty="0"/>
              <a:t>Combaterea </a:t>
            </a:r>
            <a:r>
              <a:rPr u="none" spc="-530" dirty="0"/>
              <a:t> </a:t>
            </a:r>
            <a:r>
              <a:rPr u="none" spc="-5" dirty="0"/>
              <a:t>discriminării, </a:t>
            </a:r>
            <a:r>
              <a:rPr u="none" dirty="0"/>
              <a:t>a </a:t>
            </a:r>
            <a:r>
              <a:rPr u="none" spc="-5" dirty="0"/>
              <a:t>discursului </a:t>
            </a:r>
            <a:r>
              <a:rPr u="none" dirty="0"/>
              <a:t>și </a:t>
            </a:r>
            <a:r>
              <a:rPr u="none" spc="-5" dirty="0"/>
              <a:t>atitudinilor </a:t>
            </a:r>
            <a:r>
              <a:rPr u="none" spc="-10" dirty="0"/>
              <a:t>antirome </a:t>
            </a:r>
            <a:r>
              <a:rPr u="none" spc="-15" dirty="0"/>
              <a:t>generatoare </a:t>
            </a:r>
            <a:r>
              <a:rPr u="none" dirty="0"/>
              <a:t>de </a:t>
            </a:r>
            <a:r>
              <a:rPr u="none" spc="-5" dirty="0"/>
              <a:t>discurs </a:t>
            </a:r>
            <a:r>
              <a:rPr u="none" spc="-10" dirty="0"/>
              <a:t>incitator </a:t>
            </a:r>
            <a:r>
              <a:rPr u="none" dirty="0"/>
              <a:t>la </a:t>
            </a:r>
            <a:r>
              <a:rPr u="none" spc="-20" dirty="0"/>
              <a:t>ură </a:t>
            </a:r>
            <a:r>
              <a:rPr u="none" spc="-15" dirty="0"/>
              <a:t> </a:t>
            </a:r>
            <a:r>
              <a:rPr u="none" dirty="0"/>
              <a:t>sau</a:t>
            </a:r>
            <a:r>
              <a:rPr u="none" spc="-15" dirty="0"/>
              <a:t> </a:t>
            </a:r>
            <a:r>
              <a:rPr u="none" spc="-10" dirty="0"/>
              <a:t>infracțiuni</a:t>
            </a:r>
            <a:r>
              <a:rPr u="none" spc="5" dirty="0"/>
              <a:t> </a:t>
            </a:r>
            <a:r>
              <a:rPr u="none" spc="-15" dirty="0"/>
              <a:t>motivate </a:t>
            </a:r>
            <a:r>
              <a:rPr u="none" dirty="0"/>
              <a:t>de</a:t>
            </a:r>
            <a:r>
              <a:rPr u="none" spc="10" dirty="0"/>
              <a:t> </a:t>
            </a:r>
            <a:r>
              <a:rPr u="none" spc="-20" dirty="0"/>
              <a:t>ură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369" y="1920620"/>
            <a:ext cx="1148461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42672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Calibri"/>
                <a:cs typeface="Calibri"/>
              </a:rPr>
              <a:t>Combaterea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discursului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urii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și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atitudinilor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antirome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generatoare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discurs </a:t>
            </a:r>
            <a:r>
              <a:rPr sz="2000" b="1" spc="-10" dirty="0">
                <a:latin typeface="Calibri"/>
                <a:cs typeface="Calibri"/>
              </a:rPr>
              <a:t>incitator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ură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rasială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sau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infracțiuni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motivate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20" dirty="0">
                <a:latin typeface="Calibri"/>
                <a:cs typeface="Calibri"/>
              </a:rPr>
              <a:t>ură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rasială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Calibri"/>
                <a:cs typeface="Calibri"/>
              </a:rPr>
              <a:t>Informarea-conștientizarea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publică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cu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privire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5" dirty="0">
                <a:latin typeface="Calibri"/>
                <a:cs typeface="Calibri"/>
              </a:rPr>
              <a:t>atitudinile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anti-rome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generatoare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discurs </a:t>
            </a: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urii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Analiza cazuisticii sancționatorii </a:t>
            </a:r>
            <a:r>
              <a:rPr sz="2000" b="1" dirty="0">
                <a:latin typeface="Calibri"/>
                <a:cs typeface="Calibri"/>
              </a:rPr>
              <a:t>în domeniul </a:t>
            </a:r>
            <a:r>
              <a:rPr sz="2000" b="1" spc="-10" dirty="0">
                <a:latin typeface="Calibri"/>
                <a:cs typeface="Calibri"/>
              </a:rPr>
              <a:t>combaterii </a:t>
            </a:r>
            <a:r>
              <a:rPr sz="2000" b="1" spc="-5" dirty="0">
                <a:latin typeface="Calibri"/>
                <a:cs typeface="Calibri"/>
              </a:rPr>
              <a:t>discursului </a:t>
            </a:r>
            <a:r>
              <a:rPr sz="2000" b="1" spc="-10" dirty="0">
                <a:latin typeface="Calibri"/>
                <a:cs typeface="Calibri"/>
              </a:rPr>
              <a:t>incitator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20" dirty="0">
                <a:latin typeface="Calibri"/>
                <a:cs typeface="Calibri"/>
              </a:rPr>
              <a:t>ură </a:t>
            </a:r>
            <a:r>
              <a:rPr sz="2000" b="1" spc="-10" dirty="0">
                <a:latin typeface="Calibri"/>
                <a:cs typeface="Calibri"/>
              </a:rPr>
              <a:t>rasială </a:t>
            </a:r>
            <a:r>
              <a:rPr sz="2000" b="1" spc="-5" dirty="0">
                <a:latin typeface="Calibri"/>
                <a:cs typeface="Calibri"/>
              </a:rPr>
              <a:t>cu potențial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generare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infracțiuni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motivate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20" dirty="0">
                <a:latin typeface="Calibri"/>
                <a:cs typeface="Calibri"/>
              </a:rPr>
              <a:t>ură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rasială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Calibri"/>
                <a:cs typeface="Calibri"/>
              </a:rPr>
              <a:t>Formare </a:t>
            </a:r>
            <a:r>
              <a:rPr sz="2000" b="1" spc="-5" dirty="0">
                <a:latin typeface="Calibri"/>
                <a:cs typeface="Calibri"/>
              </a:rPr>
              <a:t>continuă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pentru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agenții</a:t>
            </a:r>
            <a:r>
              <a:rPr sz="2000" b="1" dirty="0">
                <a:latin typeface="Calibri"/>
                <a:cs typeface="Calibri"/>
              </a:rPr>
              <a:t> 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aplicare </a:t>
            </a:r>
            <a:r>
              <a:rPr sz="2000" b="1" dirty="0">
                <a:latin typeface="Calibri"/>
                <a:cs typeface="Calibri"/>
              </a:rPr>
              <a:t>a legii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și 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magistraților,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în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domeniul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antirasismului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rom</a:t>
            </a:r>
            <a:endParaRPr sz="2000">
              <a:latin typeface="Calibri"/>
              <a:cs typeface="Calibri"/>
            </a:endParaRPr>
          </a:p>
          <a:p>
            <a:pPr marL="469900" marR="68326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Calibri"/>
                <a:cs typeface="Calibri"/>
              </a:rPr>
              <a:t>Crearea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și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diseminarea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resurse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educaționale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în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domeniul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prevenirea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și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combaterea</a:t>
            </a:r>
            <a:r>
              <a:rPr sz="2000" b="1" spc="-5" dirty="0">
                <a:latin typeface="Calibri"/>
                <a:cs typeface="Calibri"/>
              </a:rPr>
              <a:t> atitudinilor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antirome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pentru</a:t>
            </a:r>
            <a:r>
              <a:rPr sz="2000" b="1" spc="-10" dirty="0">
                <a:latin typeface="Calibri"/>
                <a:cs typeface="Calibri"/>
              </a:rPr>
              <a:t> angajatori</a:t>
            </a:r>
            <a:r>
              <a:rPr sz="2000" b="1" dirty="0">
                <a:latin typeface="Calibri"/>
                <a:cs typeface="Calibri"/>
              </a:rPr>
              <a:t> publici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și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privați</a:t>
            </a:r>
            <a:endParaRPr sz="2000">
              <a:latin typeface="Calibri"/>
              <a:cs typeface="Calibri"/>
            </a:endParaRPr>
          </a:p>
          <a:p>
            <a:pPr marL="469900" marR="38671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Calibri"/>
                <a:cs typeface="Calibri"/>
              </a:rPr>
              <a:t>Organizarea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cursuri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instruire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pentru</a:t>
            </a:r>
            <a:r>
              <a:rPr sz="2000" b="1" dirty="0">
                <a:latin typeface="Calibri"/>
                <a:cs typeface="Calibri"/>
              </a:rPr>
              <a:t> funcționari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publici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personal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contractual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administrația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publică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în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domeniul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prevenirii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și </a:t>
            </a:r>
            <a:r>
              <a:rPr sz="2000" b="1" spc="-10" dirty="0">
                <a:latin typeface="Calibri"/>
                <a:cs typeface="Calibri"/>
              </a:rPr>
              <a:t>combaterii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discriminării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436" y="6144259"/>
            <a:ext cx="11342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Anti-DISCRIMINARE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ANTIRASISM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Domenii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acțiune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54278"/>
            <a:ext cx="11305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Anexa</a:t>
            </a:r>
            <a:r>
              <a:rPr sz="2400" b="1" dirty="0">
                <a:latin typeface="Calibri"/>
                <a:cs typeface="Calibri"/>
              </a:rPr>
              <a:t> 6 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Planul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aferent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Obiectivului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 </a:t>
            </a:r>
            <a:r>
              <a:rPr sz="2400" b="1" dirty="0">
                <a:latin typeface="Calibri"/>
                <a:cs typeface="Calibri"/>
              </a:rPr>
              <a:t>6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specifice: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Combaterea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discriminării,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discursului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5" dirty="0">
                <a:latin typeface="Calibri"/>
                <a:cs typeface="Calibri"/>
              </a:rPr>
              <a:t>atitudinilor </a:t>
            </a:r>
            <a:r>
              <a:rPr sz="2400" b="1" spc="-10" dirty="0">
                <a:latin typeface="Calibri"/>
                <a:cs typeface="Calibri"/>
              </a:rPr>
              <a:t>antirome </a:t>
            </a:r>
            <a:r>
              <a:rPr sz="2400" b="1" spc="-15" dirty="0">
                <a:latin typeface="Calibri"/>
                <a:cs typeface="Calibri"/>
              </a:rPr>
              <a:t>generatoare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discurs </a:t>
            </a:r>
            <a:r>
              <a:rPr sz="2400" b="1" spc="-10" dirty="0">
                <a:latin typeface="Calibri"/>
                <a:cs typeface="Calibri"/>
              </a:rPr>
              <a:t>incitator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20" dirty="0">
                <a:latin typeface="Calibri"/>
                <a:cs typeface="Calibri"/>
              </a:rPr>
              <a:t>ură 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sau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infracțiuni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motivate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ură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1917649"/>
            <a:ext cx="11477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8. </a:t>
            </a:r>
            <a:r>
              <a:rPr u="none" spc="-10" dirty="0"/>
              <a:t>Analiza </a:t>
            </a:r>
            <a:r>
              <a:rPr u="none" spc="-5" dirty="0"/>
              <a:t>modului</a:t>
            </a:r>
            <a:r>
              <a:rPr u="none" dirty="0"/>
              <a:t> în</a:t>
            </a:r>
            <a:r>
              <a:rPr u="none" spc="-10" dirty="0"/>
              <a:t> care</a:t>
            </a:r>
            <a:r>
              <a:rPr u="none" spc="-20" dirty="0"/>
              <a:t> </a:t>
            </a:r>
            <a:r>
              <a:rPr u="none" spc="-15" dirty="0"/>
              <a:t>este</a:t>
            </a:r>
            <a:r>
              <a:rPr u="none" dirty="0"/>
              <a:t> </a:t>
            </a:r>
            <a:r>
              <a:rPr u="none" spc="-10" dirty="0"/>
              <a:t>folosită</a:t>
            </a:r>
            <a:r>
              <a:rPr u="none" spc="10" dirty="0"/>
              <a:t> </a:t>
            </a:r>
            <a:r>
              <a:rPr u="none" spc="-5" dirty="0"/>
              <a:t>legislația</a:t>
            </a:r>
            <a:r>
              <a:rPr u="none" spc="10" dirty="0"/>
              <a:t> </a:t>
            </a:r>
            <a:r>
              <a:rPr u="none" spc="-5" dirty="0"/>
              <a:t>anti-discriminare</a:t>
            </a:r>
            <a:r>
              <a:rPr u="none" spc="5" dirty="0"/>
              <a:t> </a:t>
            </a:r>
            <a:r>
              <a:rPr u="none" spc="-20" dirty="0"/>
              <a:t>existentă</a:t>
            </a:r>
            <a:r>
              <a:rPr u="none" spc="10" dirty="0"/>
              <a:t> </a:t>
            </a:r>
            <a:r>
              <a:rPr u="none" dirty="0"/>
              <a:t>în </a:t>
            </a:r>
            <a:r>
              <a:rPr u="none" spc="-10" dirty="0"/>
              <a:t>bibliografiile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9369" y="2283714"/>
            <a:ext cx="113715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examen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sau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în</a:t>
            </a:r>
            <a:r>
              <a:rPr sz="2400" b="1" spc="-10" dirty="0">
                <a:latin typeface="Calibri"/>
                <a:cs typeface="Calibri"/>
              </a:rPr>
              <a:t> cursurile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formare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continuă</a:t>
            </a:r>
            <a:r>
              <a:rPr sz="2400" b="1" dirty="0">
                <a:latin typeface="Calibri"/>
                <a:cs typeface="Calibri"/>
              </a:rPr>
              <a:t> 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personalului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din </a:t>
            </a:r>
            <a:r>
              <a:rPr sz="2400" b="1" spc="-10" dirty="0">
                <a:latin typeface="Calibri"/>
                <a:cs typeface="Calibri"/>
              </a:rPr>
              <a:t>administrația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publică</a:t>
            </a:r>
            <a:endParaRPr sz="240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  <a:buAutoNum type="arabicPeriod" startAt="9"/>
              <a:tabLst>
                <a:tab pos="316230" algn="l"/>
              </a:tabLst>
            </a:pPr>
            <a:r>
              <a:rPr sz="2400" b="1" spc="-10" dirty="0">
                <a:latin typeface="Calibri"/>
                <a:cs typeface="Calibri"/>
              </a:rPr>
              <a:t>Informare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conștientizare</a:t>
            </a:r>
            <a:r>
              <a:rPr sz="2400" b="1" dirty="0">
                <a:latin typeface="Calibri"/>
                <a:cs typeface="Calibri"/>
              </a:rPr>
              <a:t> în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instituțiile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administrației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care </a:t>
            </a:r>
            <a:r>
              <a:rPr sz="2400" b="1" spc="-15" dirty="0">
                <a:latin typeface="Calibri"/>
                <a:cs typeface="Calibri"/>
              </a:rPr>
              <a:t>realizează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servicii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publice </a:t>
            </a:r>
            <a:r>
              <a:rPr sz="2400" b="1" dirty="0">
                <a:latin typeface="Calibri"/>
                <a:cs typeface="Calibri"/>
              </a:rPr>
              <a:t>în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domeniile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educație,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sănătate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publică,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ocuparea</a:t>
            </a:r>
            <a:r>
              <a:rPr sz="2400" b="1" spc="-15" dirty="0">
                <a:latin typeface="Calibri"/>
                <a:cs typeface="Calibri"/>
              </a:rPr>
              <a:t> forței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mună,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locuire.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9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Încorporarea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prevederilor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legislației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anti-discriminare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în </a:t>
            </a:r>
            <a:r>
              <a:rPr sz="2400" b="1" spc="-10" dirty="0">
                <a:latin typeface="Calibri"/>
                <a:cs typeface="Calibri"/>
              </a:rPr>
              <a:t>documentele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interne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ale</a:t>
            </a:r>
            <a:endParaRPr sz="2400">
              <a:latin typeface="Calibri"/>
              <a:cs typeface="Calibri"/>
            </a:endParaRPr>
          </a:p>
          <a:p>
            <a:pPr marL="12700" marR="156083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angajatorilor </a:t>
            </a:r>
            <a:r>
              <a:rPr sz="2400" b="1" spc="-5" dirty="0">
                <a:latin typeface="Calibri"/>
                <a:cs typeface="Calibri"/>
              </a:rPr>
              <a:t>publici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privați,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elementelor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discriminare</a:t>
            </a:r>
            <a:r>
              <a:rPr sz="2400" b="1" spc="-10" dirty="0">
                <a:latin typeface="Calibri"/>
                <a:cs typeface="Calibri"/>
              </a:rPr>
              <a:t> rasială,</a:t>
            </a:r>
            <a:r>
              <a:rPr sz="2400" b="1" spc="-5" dirty="0">
                <a:latin typeface="Calibri"/>
                <a:cs typeface="Calibri"/>
              </a:rPr>
              <a:t> multiplă,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intersecțională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 startAt="11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Crearea </a:t>
            </a:r>
            <a:r>
              <a:rPr sz="2400" b="1" spc="-5" dirty="0">
                <a:latin typeface="Calibri"/>
                <a:cs typeface="Calibri"/>
              </a:rPr>
              <a:t>unui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instrument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diseminare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practicilor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pozitive </a:t>
            </a:r>
            <a:r>
              <a:rPr sz="2400" b="1" dirty="0">
                <a:latin typeface="Calibri"/>
                <a:cs typeface="Calibri"/>
              </a:rPr>
              <a:t>ale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angajatorilor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publici</a:t>
            </a:r>
            <a:r>
              <a:rPr sz="2400" b="1" dirty="0">
                <a:latin typeface="Calibri"/>
                <a:cs typeface="Calibri"/>
              </a:rPr>
              <a:t> și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private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în</a:t>
            </a:r>
            <a:r>
              <a:rPr sz="2400" b="1" spc="-5" dirty="0">
                <a:latin typeface="Calibri"/>
                <a:cs typeface="Calibri"/>
              </a:rPr>
              <a:t> domeniul </a:t>
            </a:r>
            <a:r>
              <a:rPr sz="2400" b="1" spc="-10" dirty="0">
                <a:latin typeface="Calibri"/>
                <a:cs typeface="Calibri"/>
              </a:rPr>
              <a:t>combaterii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discriminării</a:t>
            </a:r>
            <a:r>
              <a:rPr sz="2400" b="1" spc="-10" dirty="0">
                <a:latin typeface="Calibri"/>
                <a:cs typeface="Calibri"/>
              </a:rPr>
              <a:t> rasiale,</a:t>
            </a:r>
            <a:r>
              <a:rPr sz="2400" b="1" spc="-5" dirty="0">
                <a:latin typeface="Calibri"/>
                <a:cs typeface="Calibri"/>
              </a:rPr>
              <a:t> multiple,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intersecționale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436" y="6144259"/>
            <a:ext cx="11342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Anti-DISCRIMINARE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ANTIRASISM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Domenii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acțiune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540842"/>
            <a:ext cx="1136205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u="none" spc="-25" dirty="0">
                <a:latin typeface="Calibri"/>
                <a:cs typeface="Calibri"/>
              </a:rPr>
              <a:t>Anexa</a:t>
            </a:r>
            <a:r>
              <a:rPr sz="2300" i="1" u="none" spc="-5" dirty="0">
                <a:latin typeface="Calibri"/>
                <a:cs typeface="Calibri"/>
              </a:rPr>
              <a:t> </a:t>
            </a:r>
            <a:r>
              <a:rPr sz="2300" i="1" u="none" dirty="0">
                <a:latin typeface="Calibri"/>
                <a:cs typeface="Calibri"/>
              </a:rPr>
              <a:t>7</a:t>
            </a:r>
            <a:r>
              <a:rPr sz="2300" i="1" u="none" spc="20" dirty="0">
                <a:latin typeface="Calibri"/>
                <a:cs typeface="Calibri"/>
              </a:rPr>
              <a:t> </a:t>
            </a:r>
            <a:r>
              <a:rPr sz="2300" i="1" u="none" dirty="0">
                <a:latin typeface="Calibri"/>
                <a:cs typeface="Calibri"/>
              </a:rPr>
              <a:t>–</a:t>
            </a:r>
            <a:r>
              <a:rPr sz="2300" i="1" u="none" spc="20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Cadrul</a:t>
            </a:r>
            <a:r>
              <a:rPr sz="2300" i="1" u="none" spc="-15" dirty="0">
                <a:latin typeface="Calibri"/>
                <a:cs typeface="Calibri"/>
              </a:rPr>
              <a:t> </a:t>
            </a:r>
            <a:r>
              <a:rPr sz="2300" i="1" u="none" dirty="0">
                <a:latin typeface="Calibri"/>
                <a:cs typeface="Calibri"/>
              </a:rPr>
              <a:t>de</a:t>
            </a:r>
            <a:r>
              <a:rPr sz="2300" i="1" u="none" spc="5" dirty="0">
                <a:latin typeface="Calibri"/>
                <a:cs typeface="Calibri"/>
              </a:rPr>
              <a:t> </a:t>
            </a:r>
            <a:r>
              <a:rPr sz="2300" i="1" u="none" spc="-10" dirty="0">
                <a:latin typeface="Calibri"/>
                <a:cs typeface="Calibri"/>
              </a:rPr>
              <a:t>implementare </a:t>
            </a:r>
            <a:r>
              <a:rPr sz="2300" i="1" u="none" dirty="0">
                <a:latin typeface="Calibri"/>
                <a:cs typeface="Calibri"/>
              </a:rPr>
              <a:t>la</a:t>
            </a:r>
            <a:r>
              <a:rPr sz="2300" i="1" u="none" spc="5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nivel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10" dirty="0">
                <a:latin typeface="Calibri"/>
                <a:cs typeface="Calibri"/>
              </a:rPr>
              <a:t>județean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și</a:t>
            </a:r>
            <a:r>
              <a:rPr sz="2300" i="1" u="none" spc="10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rolul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resurselor</a:t>
            </a:r>
            <a:r>
              <a:rPr sz="2300" i="1" u="none" spc="-10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umane</a:t>
            </a:r>
            <a:r>
              <a:rPr sz="2300" i="1" u="none" spc="10" dirty="0">
                <a:latin typeface="Calibri"/>
                <a:cs typeface="Calibri"/>
              </a:rPr>
              <a:t> </a:t>
            </a:r>
            <a:r>
              <a:rPr sz="2300" i="1" u="none" dirty="0">
                <a:latin typeface="Calibri"/>
                <a:cs typeface="Calibri"/>
              </a:rPr>
              <a:t>la</a:t>
            </a:r>
            <a:r>
              <a:rPr sz="2300" i="1" u="none" spc="10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nivel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local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și </a:t>
            </a:r>
            <a:r>
              <a:rPr sz="2300" i="1" u="none" dirty="0">
                <a:latin typeface="Calibri"/>
                <a:cs typeface="Calibri"/>
              </a:rPr>
              <a:t>a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i="1" u="none" spc="-10" dirty="0">
                <a:latin typeface="Calibri"/>
                <a:cs typeface="Calibri"/>
              </a:rPr>
              <a:t>reprezentanților</a:t>
            </a:r>
            <a:r>
              <a:rPr sz="2300" i="1" u="none" spc="-25" dirty="0">
                <a:latin typeface="Calibri"/>
                <a:cs typeface="Calibri"/>
              </a:rPr>
              <a:t> </a:t>
            </a:r>
            <a:r>
              <a:rPr sz="2300" i="1" u="none" dirty="0">
                <a:latin typeface="Calibri"/>
                <a:cs typeface="Calibri"/>
              </a:rPr>
              <a:t>BJR</a:t>
            </a:r>
            <a:r>
              <a:rPr sz="2300" i="1" u="none" spc="10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în</a:t>
            </a:r>
            <a:r>
              <a:rPr sz="2300" i="1" u="none" spc="5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monitorizarea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și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10" dirty="0">
                <a:latin typeface="Calibri"/>
                <a:cs typeface="Calibri"/>
              </a:rPr>
              <a:t>evaluarea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10" dirty="0">
                <a:latin typeface="Calibri"/>
                <a:cs typeface="Calibri"/>
              </a:rPr>
              <a:t>implementării</a:t>
            </a:r>
            <a:r>
              <a:rPr sz="2300" i="1" u="none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măsurilor</a:t>
            </a:r>
            <a:r>
              <a:rPr sz="2300" i="1" u="none" spc="5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din</a:t>
            </a:r>
            <a:r>
              <a:rPr sz="2300" i="1" u="none" spc="5" dirty="0">
                <a:latin typeface="Calibri"/>
                <a:cs typeface="Calibri"/>
              </a:rPr>
              <a:t> </a:t>
            </a:r>
            <a:r>
              <a:rPr sz="2300" i="1" u="none" spc="-5" dirty="0">
                <a:latin typeface="Calibri"/>
                <a:cs typeface="Calibri"/>
              </a:rPr>
              <a:t>Strategie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436" y="6144259"/>
            <a:ext cx="8989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Anexa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Cadrul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implementare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nivel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judetean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074" y="1895094"/>
            <a:ext cx="7112000" cy="177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20" dirty="0">
                <a:latin typeface="Calibri"/>
                <a:cs typeface="Calibri"/>
              </a:rPr>
              <a:t>ATRIBUTIILE</a:t>
            </a:r>
            <a:r>
              <a:rPr sz="2300" b="1" i="1" spc="-5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BJR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i="1" spc="-5" dirty="0">
                <a:latin typeface="Calibri"/>
                <a:cs typeface="Calibri"/>
              </a:rPr>
              <a:t>Activitatile</a:t>
            </a:r>
            <a:r>
              <a:rPr sz="2300" b="1" i="1" spc="-40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implementate</a:t>
            </a:r>
            <a:r>
              <a:rPr sz="2300" b="1" i="1" spc="-1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de</a:t>
            </a:r>
            <a:r>
              <a:rPr sz="2300" b="1" i="1" spc="-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BJR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57195" algn="l"/>
              </a:tabLst>
            </a:pPr>
            <a:r>
              <a:rPr sz="2300" b="1" i="1" spc="-10" dirty="0">
                <a:latin typeface="Calibri"/>
                <a:cs typeface="Calibri"/>
              </a:rPr>
              <a:t>Relationarea</a:t>
            </a:r>
            <a:r>
              <a:rPr sz="2300" b="1" i="1" spc="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BJR</a:t>
            </a:r>
            <a:r>
              <a:rPr sz="2300" b="1" i="1" spc="1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–</a:t>
            </a:r>
            <a:r>
              <a:rPr sz="2300" b="1" i="1" spc="25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DSP	</a:t>
            </a:r>
            <a:r>
              <a:rPr sz="2300" b="1" i="1" dirty="0">
                <a:latin typeface="Calibri"/>
                <a:cs typeface="Calibri"/>
              </a:rPr>
              <a:t>/</a:t>
            </a:r>
            <a:r>
              <a:rPr sz="2300" b="1" i="1" spc="-10" dirty="0">
                <a:latin typeface="Calibri"/>
                <a:cs typeface="Calibri"/>
              </a:rPr>
              <a:t> </a:t>
            </a:r>
            <a:r>
              <a:rPr sz="2300" b="1" i="1" spc="5" dirty="0">
                <a:latin typeface="Calibri"/>
                <a:cs typeface="Calibri"/>
              </a:rPr>
              <a:t>BJR</a:t>
            </a:r>
            <a:r>
              <a:rPr sz="2300" b="1" i="1" spc="-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–</a:t>
            </a:r>
            <a:r>
              <a:rPr sz="2300" b="1" i="1" spc="-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ISJ</a:t>
            </a:r>
            <a:r>
              <a:rPr sz="2300" b="1" i="1" spc="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/</a:t>
            </a:r>
            <a:r>
              <a:rPr sz="2300" b="1" i="1" spc="-10" dirty="0">
                <a:latin typeface="Calibri"/>
                <a:cs typeface="Calibri"/>
              </a:rPr>
              <a:t> </a:t>
            </a:r>
            <a:r>
              <a:rPr sz="2300" b="1" i="1" spc="5" dirty="0">
                <a:latin typeface="Calibri"/>
                <a:cs typeface="Calibri"/>
              </a:rPr>
              <a:t>BJR</a:t>
            </a:r>
            <a:r>
              <a:rPr sz="2300" b="1" i="1" spc="-1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– </a:t>
            </a:r>
            <a:r>
              <a:rPr sz="2300" b="1" i="1" spc="-5" dirty="0">
                <a:latin typeface="Calibri"/>
                <a:cs typeface="Calibri"/>
              </a:rPr>
              <a:t>Autoritati</a:t>
            </a:r>
            <a:r>
              <a:rPr sz="2300" b="1" i="1" spc="-25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locale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5554" y="1251265"/>
            <a:ext cx="227761" cy="2369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51984" y="1265935"/>
            <a:ext cx="353441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27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latin typeface="Calibri"/>
                <a:cs typeface="Calibri"/>
              </a:rPr>
              <a:t>Cadrul </a:t>
            </a:r>
            <a:r>
              <a:rPr sz="1800" b="1" dirty="0">
                <a:latin typeface="Calibri"/>
                <a:cs typeface="Calibri"/>
              </a:rPr>
              <a:t>UE al </a:t>
            </a:r>
            <a:r>
              <a:rPr sz="1800" b="1" spc="-10" dirty="0">
                <a:latin typeface="Calibri"/>
                <a:cs typeface="Calibri"/>
              </a:rPr>
              <a:t>Strategiilor </a:t>
            </a:r>
            <a:r>
              <a:rPr sz="1800" b="1" spc="-5" dirty="0">
                <a:latin typeface="Calibri"/>
                <a:cs typeface="Calibri"/>
              </a:rPr>
              <a:t>Naționale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privind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incluziunea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și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egalitatea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post-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5554" y="2416682"/>
            <a:ext cx="227761" cy="192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51984" y="2409190"/>
            <a:ext cx="3457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Recomandarea </a:t>
            </a:r>
            <a:r>
              <a:rPr sz="1800" spc="-5" dirty="0">
                <a:latin typeface="Calibri"/>
                <a:cs typeface="Calibri"/>
              </a:rPr>
              <a:t>Consiliului </a:t>
            </a:r>
            <a:r>
              <a:rPr sz="1800" dirty="0">
                <a:latin typeface="Calibri"/>
                <a:cs typeface="Calibri"/>
              </a:rPr>
              <a:t>UE </a:t>
            </a:r>
            <a:r>
              <a:rPr sz="1800" spc="-5" dirty="0">
                <a:latin typeface="Calibri"/>
                <a:cs typeface="Calibri"/>
              </a:rPr>
              <a:t>privind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egalitatea, </a:t>
            </a:r>
            <a:r>
              <a:rPr sz="1800" spc="-5" dirty="0">
                <a:latin typeface="Calibri"/>
                <a:cs typeface="Calibri"/>
              </a:rPr>
              <a:t>incluziunea și </a:t>
            </a:r>
            <a:r>
              <a:rPr sz="1800" spc="-10" dirty="0">
                <a:latin typeface="Calibri"/>
                <a:cs typeface="Calibri"/>
              </a:rPr>
              <a:t>participarea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romilor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(2021/C93/01)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6257" y="3532251"/>
            <a:ext cx="246354" cy="1554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51984" y="3506546"/>
            <a:ext cx="341185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Concluziile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Consiliului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privind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redresarea,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reziliența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și </a:t>
            </a:r>
            <a:r>
              <a:rPr sz="1800" spc="-15" dirty="0">
                <a:latin typeface="Calibri"/>
                <a:cs typeface="Calibri"/>
              </a:rPr>
              <a:t>durabilitatea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sectoarelor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culturale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și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creative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67690" indent="127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Decizia-cadru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2008/913/JAI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Consiliului privind </a:t>
            </a:r>
            <a:r>
              <a:rPr sz="1800" spc="-10" dirty="0">
                <a:latin typeface="Calibri"/>
                <a:cs typeface="Calibri"/>
              </a:rPr>
              <a:t>combaterea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anumitor </a:t>
            </a:r>
            <a:r>
              <a:rPr sz="1800" spc="-10" dirty="0">
                <a:latin typeface="Calibri"/>
                <a:cs typeface="Calibri"/>
              </a:rPr>
              <a:t>forme </a:t>
            </a:r>
            <a:r>
              <a:rPr sz="1800" dirty="0">
                <a:latin typeface="Calibri"/>
                <a:cs typeface="Calibri"/>
              </a:rPr>
              <a:t>și </a:t>
            </a:r>
            <a:r>
              <a:rPr sz="1800" spc="-10" dirty="0">
                <a:latin typeface="Calibri"/>
                <a:cs typeface="Calibri"/>
              </a:rPr>
              <a:t>expresii </a:t>
            </a:r>
            <a:r>
              <a:rPr sz="1800" dirty="0">
                <a:latin typeface="Calibri"/>
                <a:cs typeface="Calibri"/>
              </a:rPr>
              <a:t>ale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rasismului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și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xenofobiei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9498" y="4588383"/>
            <a:ext cx="199872" cy="23774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0"/>
            <a:ext cx="3805554" cy="542925"/>
          </a:xfrm>
          <a:custGeom>
            <a:avLst/>
            <a:gdLst/>
            <a:ahLst/>
            <a:cxnLst/>
            <a:rect l="l" t="t" r="r" b="b"/>
            <a:pathLst>
              <a:path w="3805554" h="542925">
                <a:moveTo>
                  <a:pt x="3805301" y="0"/>
                </a:moveTo>
                <a:lnTo>
                  <a:pt x="0" y="0"/>
                </a:lnTo>
                <a:lnTo>
                  <a:pt x="0" y="542925"/>
                </a:lnTo>
                <a:lnTo>
                  <a:pt x="3805301" y="542925"/>
                </a:lnTo>
                <a:lnTo>
                  <a:pt x="3805301" y="0"/>
                </a:lnTo>
                <a:close/>
              </a:path>
            </a:pathLst>
          </a:custGeom>
          <a:solidFill>
            <a:srgbClr val="254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39852" y="1875682"/>
            <a:ext cx="2653665" cy="1882775"/>
            <a:chOff x="339852" y="1875682"/>
            <a:chExt cx="2653665" cy="18827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595" y="1875682"/>
              <a:ext cx="1170431" cy="296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852" y="2115311"/>
              <a:ext cx="2653284" cy="789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852" y="2542031"/>
              <a:ext cx="2327148" cy="7894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852" y="2968751"/>
              <a:ext cx="1726692" cy="78943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48436" y="1770125"/>
            <a:ext cx="21291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u="none" spc="-114" dirty="0">
                <a:solidFill>
                  <a:srgbClr val="1F3863"/>
                </a:solidFill>
                <a:latin typeface="Arial Black"/>
                <a:cs typeface="Arial Black"/>
              </a:rPr>
              <a:t>Cadrul </a:t>
            </a:r>
            <a:r>
              <a:rPr sz="2800" b="0" u="none" spc="-110" dirty="0">
                <a:solidFill>
                  <a:srgbClr val="1F3863"/>
                </a:solidFill>
                <a:latin typeface="Arial Black"/>
                <a:cs typeface="Arial Black"/>
              </a:rPr>
              <a:t> </a:t>
            </a:r>
            <a:r>
              <a:rPr sz="2800" b="0" u="none" spc="-155" dirty="0">
                <a:solidFill>
                  <a:srgbClr val="1F3863"/>
                </a:solidFill>
                <a:latin typeface="Arial Black"/>
                <a:cs typeface="Arial Black"/>
              </a:rPr>
              <a:t>eu</a:t>
            </a:r>
            <a:r>
              <a:rPr sz="2800" b="0" u="none" spc="-110" dirty="0">
                <a:solidFill>
                  <a:srgbClr val="1F3863"/>
                </a:solidFill>
                <a:latin typeface="Arial Black"/>
                <a:cs typeface="Arial Black"/>
              </a:rPr>
              <a:t>r</a:t>
            </a:r>
            <a:r>
              <a:rPr sz="2800" b="0" u="none" spc="-155" dirty="0">
                <a:solidFill>
                  <a:srgbClr val="1F3863"/>
                </a:solidFill>
                <a:latin typeface="Arial Black"/>
                <a:cs typeface="Arial Black"/>
              </a:rPr>
              <a:t>opea</a:t>
            </a:r>
            <a:r>
              <a:rPr sz="2800" b="0" u="none" spc="-5" dirty="0">
                <a:solidFill>
                  <a:srgbClr val="1F3863"/>
                </a:solidFill>
                <a:latin typeface="Arial Black"/>
                <a:cs typeface="Arial Black"/>
              </a:rPr>
              <a:t>n</a:t>
            </a:r>
            <a:r>
              <a:rPr sz="2800" b="0" u="none" spc="-330" dirty="0">
                <a:solidFill>
                  <a:srgbClr val="1F3863"/>
                </a:solidFill>
                <a:latin typeface="Arial Black"/>
                <a:cs typeface="Arial Black"/>
              </a:rPr>
              <a:t> </a:t>
            </a:r>
            <a:r>
              <a:rPr sz="2800" b="0" u="none" spc="-155" dirty="0">
                <a:solidFill>
                  <a:srgbClr val="1F3863"/>
                </a:solidFill>
                <a:latin typeface="Arial Black"/>
                <a:cs typeface="Arial Black"/>
              </a:rPr>
              <a:t>a</a:t>
            </a:r>
            <a:r>
              <a:rPr sz="2800" b="0" u="none" spc="-5" dirty="0">
                <a:solidFill>
                  <a:srgbClr val="1F3863"/>
                </a:solidFill>
                <a:latin typeface="Arial Black"/>
                <a:cs typeface="Arial Black"/>
              </a:rPr>
              <a:t>l  </a:t>
            </a:r>
            <a:r>
              <a:rPr sz="2800" b="0" u="none" spc="-145" dirty="0">
                <a:solidFill>
                  <a:srgbClr val="1F3863"/>
                </a:solidFill>
                <a:latin typeface="Arial Black"/>
                <a:cs typeface="Arial Black"/>
              </a:rPr>
              <a:t>incluziunii </a:t>
            </a:r>
            <a:r>
              <a:rPr sz="2800" b="0" u="none" spc="-140" dirty="0">
                <a:solidFill>
                  <a:srgbClr val="1F3863"/>
                </a:solidFill>
                <a:latin typeface="Arial Black"/>
                <a:cs typeface="Arial Black"/>
              </a:rPr>
              <a:t> </a:t>
            </a:r>
            <a:r>
              <a:rPr sz="2800" b="0" u="none" spc="-125" dirty="0">
                <a:solidFill>
                  <a:srgbClr val="1F3863"/>
                </a:solidFill>
                <a:latin typeface="Arial Black"/>
                <a:cs typeface="Arial Black"/>
              </a:rPr>
              <a:t>romilor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436" y="6144259"/>
            <a:ext cx="34251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5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3200" b="1" i="1" spc="-160" dirty="0">
                <a:solidFill>
                  <a:srgbClr val="FFFF00"/>
                </a:solidFill>
                <a:latin typeface="Arial"/>
                <a:cs typeface="Arial"/>
              </a:rPr>
              <a:t>ondi</a:t>
            </a:r>
            <a:r>
              <a:rPr sz="3200" b="1" i="1" spc="-155" dirty="0">
                <a:solidFill>
                  <a:srgbClr val="FFFF00"/>
                </a:solidFill>
                <a:latin typeface="Arial"/>
                <a:cs typeface="Arial"/>
              </a:rPr>
              <a:t>ț</a:t>
            </a:r>
            <a:r>
              <a:rPr sz="3200" b="1" i="1" spc="-16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i="1" spc="-2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spc="-15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3200" b="1" i="1" spc="-165" dirty="0">
                <a:solidFill>
                  <a:srgbClr val="FFFF00"/>
                </a:solidFill>
                <a:latin typeface="Arial"/>
                <a:cs typeface="Arial"/>
              </a:rPr>
              <a:t>av</a:t>
            </a:r>
            <a:r>
              <a:rPr sz="3200" b="1" i="1" spc="-16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b="1" i="1" spc="-15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b="1" i="1" spc="-16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i="1" spc="-155" dirty="0">
                <a:solidFill>
                  <a:srgbClr val="FFFF00"/>
                </a:solidFill>
                <a:latin typeface="Arial"/>
                <a:cs typeface="Arial"/>
              </a:rPr>
              <a:t>z</a:t>
            </a:r>
            <a:r>
              <a:rPr sz="3200" b="1" i="1" spc="-16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b="1" i="1" spc="-16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3200" b="1" i="1" spc="-15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98061" y="1050163"/>
            <a:ext cx="0" cy="3662679"/>
          </a:xfrm>
          <a:custGeom>
            <a:avLst/>
            <a:gdLst/>
            <a:ahLst/>
            <a:cxnLst/>
            <a:rect l="l" t="t" r="r" b="b"/>
            <a:pathLst>
              <a:path h="3662679">
                <a:moveTo>
                  <a:pt x="0" y="0"/>
                </a:moveTo>
                <a:lnTo>
                  <a:pt x="0" y="3662299"/>
                </a:lnTo>
              </a:path>
            </a:pathLst>
          </a:custGeom>
          <a:ln w="15875">
            <a:solidFill>
              <a:srgbClr val="393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470647" y="228600"/>
            <a:ext cx="4721860" cy="5085715"/>
            <a:chOff x="7470647" y="228600"/>
            <a:chExt cx="4721860" cy="508571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0647" y="228600"/>
              <a:ext cx="4721352" cy="5085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6481" y="424434"/>
              <a:ext cx="4525517" cy="449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879"/>
            <a:ext cx="12192000" cy="6629400"/>
            <a:chOff x="0" y="228879"/>
            <a:chExt cx="12192000" cy="6629400"/>
          </a:xfrm>
        </p:grpSpPr>
        <p:sp>
          <p:nvSpPr>
            <p:cNvPr id="3" name="object 3"/>
            <p:cNvSpPr/>
            <p:nvPr/>
          </p:nvSpPr>
          <p:spPr>
            <a:xfrm>
              <a:off x="0" y="5970687"/>
              <a:ext cx="12192000" cy="887730"/>
            </a:xfrm>
            <a:custGeom>
              <a:avLst/>
              <a:gdLst/>
              <a:ahLst/>
              <a:cxnLst/>
              <a:rect l="l" t="t" r="r" b="b"/>
              <a:pathLst>
                <a:path w="12192000" h="887729">
                  <a:moveTo>
                    <a:pt x="12192000" y="0"/>
                  </a:moveTo>
                  <a:lnTo>
                    <a:pt x="0" y="0"/>
                  </a:lnTo>
                  <a:lnTo>
                    <a:pt x="0" y="887310"/>
                  </a:lnTo>
                  <a:lnTo>
                    <a:pt x="12192000" y="8873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025" y="797051"/>
              <a:ext cx="293129" cy="2971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27" y="550163"/>
              <a:ext cx="6364224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" y="1037844"/>
              <a:ext cx="3499104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59" y="1531620"/>
              <a:ext cx="752856" cy="801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008" y="1539240"/>
              <a:ext cx="8144256" cy="789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008" y="1965959"/>
              <a:ext cx="6041136" cy="789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59" y="2385059"/>
              <a:ext cx="752856" cy="8016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008" y="2392680"/>
              <a:ext cx="5881116" cy="7894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59" y="2811780"/>
              <a:ext cx="752856" cy="8016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008" y="2819399"/>
              <a:ext cx="4884420" cy="789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059" y="3238499"/>
              <a:ext cx="752856" cy="801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008" y="3246120"/>
              <a:ext cx="6816852" cy="7894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059" y="3665220"/>
              <a:ext cx="752856" cy="8016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008" y="3672840"/>
              <a:ext cx="6621780" cy="7894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59" y="4091940"/>
              <a:ext cx="752856" cy="8016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008" y="4099560"/>
              <a:ext cx="4274820" cy="7894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059" y="4518660"/>
              <a:ext cx="752856" cy="8016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5008" y="4526279"/>
              <a:ext cx="4636008" cy="7894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059" y="4945379"/>
              <a:ext cx="752856" cy="8016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008" y="4952999"/>
              <a:ext cx="4105655" cy="7894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059" y="5372099"/>
              <a:ext cx="934212" cy="801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9308" y="5379720"/>
              <a:ext cx="5623560" cy="7894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655" y="228879"/>
              <a:ext cx="9458960" cy="236854"/>
            </a:xfrm>
            <a:custGeom>
              <a:avLst/>
              <a:gdLst/>
              <a:ahLst/>
              <a:cxnLst/>
              <a:rect l="l" t="t" r="r" b="b"/>
              <a:pathLst>
                <a:path w="9458960" h="236854">
                  <a:moveTo>
                    <a:pt x="9458452" y="0"/>
                  </a:moveTo>
                  <a:lnTo>
                    <a:pt x="0" y="0"/>
                  </a:lnTo>
                  <a:lnTo>
                    <a:pt x="0" y="236702"/>
                  </a:lnTo>
                  <a:lnTo>
                    <a:pt x="9458452" y="236702"/>
                  </a:lnTo>
                  <a:lnTo>
                    <a:pt x="94584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10692" y="640461"/>
            <a:ext cx="61080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u="none" spc="15" dirty="0"/>
              <a:t>1.Politici</a:t>
            </a:r>
            <a:r>
              <a:rPr sz="3200" u="none" spc="-50" dirty="0"/>
              <a:t> </a:t>
            </a:r>
            <a:r>
              <a:rPr sz="3200" u="none" spc="-5" dirty="0"/>
              <a:t>constructive,</a:t>
            </a:r>
            <a:r>
              <a:rPr sz="3200" u="none" spc="-55" dirty="0"/>
              <a:t> </a:t>
            </a:r>
            <a:r>
              <a:rPr sz="3200" u="none" spc="-10" dirty="0"/>
              <a:t>pragmatice</a:t>
            </a:r>
            <a:r>
              <a:rPr sz="3200" u="none" spc="-45" dirty="0"/>
              <a:t> </a:t>
            </a:r>
            <a:r>
              <a:rPr sz="3200" u="none" dirty="0"/>
              <a:t>și </a:t>
            </a:r>
            <a:r>
              <a:rPr sz="3200" u="none" spc="-710" dirty="0"/>
              <a:t> </a:t>
            </a:r>
            <a:r>
              <a:rPr sz="3200" u="none" spc="-5" dirty="0"/>
              <a:t>nediscriminiatorii</a:t>
            </a:r>
            <a:endParaRPr sz="3200"/>
          </a:p>
        </p:txBody>
      </p:sp>
      <p:sp>
        <p:nvSpPr>
          <p:cNvPr id="28" name="object 28"/>
          <p:cNvSpPr txBox="1"/>
          <p:nvPr/>
        </p:nvSpPr>
        <p:spPr>
          <a:xfrm>
            <a:off x="310692" y="1618945"/>
            <a:ext cx="10839450" cy="5039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80995" indent="-34290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Elaborarea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politicilor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și </a:t>
            </a:r>
            <a:r>
              <a:rPr sz="2800" b="1" spc="-15" dirty="0">
                <a:latin typeface="Calibri"/>
                <a:cs typeface="Calibri"/>
              </a:rPr>
              <a:t>programelor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incluziune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romilor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în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baza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unor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evidențe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robuste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Abordarea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explicită,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nu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exclusivă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Vizarea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abordării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integratoare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Utilizarea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instrumentelor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Uniunii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Europene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Implicarea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autorităților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regionale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și locale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Implicarea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societății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civile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Participarea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activă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romilor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Abordarea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interculturală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sz="2800" b="1" spc="-15" dirty="0">
                <a:latin typeface="Calibri"/>
                <a:cs typeface="Calibri"/>
              </a:rPr>
              <a:t>Conștientizarea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dimensiunii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 </a:t>
            </a:r>
            <a:r>
              <a:rPr sz="2800" b="1" spc="-20" dirty="0">
                <a:latin typeface="Calibri"/>
                <a:cs typeface="Calibri"/>
              </a:rPr>
              <a:t>gen</a:t>
            </a:r>
            <a:endParaRPr sz="280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  <a:spcBef>
                <a:spcPts val="2035"/>
              </a:spcBef>
            </a:pP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Cele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Principii</a:t>
            </a:r>
            <a:r>
              <a:rPr sz="32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bază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comune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privind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incluziunea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romilor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50275" y="425704"/>
            <a:ext cx="3641724" cy="4598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9910" y="479704"/>
            <a:ext cx="4052570" cy="5214620"/>
          </a:xfrm>
          <a:custGeom>
            <a:avLst/>
            <a:gdLst/>
            <a:ahLst/>
            <a:cxnLst/>
            <a:rect l="l" t="t" r="r" b="b"/>
            <a:pathLst>
              <a:path w="4052570" h="5214620">
                <a:moveTo>
                  <a:pt x="4052443" y="0"/>
                </a:moveTo>
                <a:lnTo>
                  <a:pt x="0" y="0"/>
                </a:lnTo>
                <a:lnTo>
                  <a:pt x="0" y="5214239"/>
                </a:lnTo>
                <a:lnTo>
                  <a:pt x="4052443" y="5214239"/>
                </a:lnTo>
                <a:lnTo>
                  <a:pt x="4052443" y="0"/>
                </a:lnTo>
                <a:close/>
              </a:path>
            </a:pathLst>
          </a:custGeom>
          <a:solidFill>
            <a:srgbClr val="254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6719" y="411480"/>
            <a:ext cx="7033259" cy="5643880"/>
            <a:chOff x="426719" y="411480"/>
            <a:chExt cx="7033259" cy="5643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411480"/>
              <a:ext cx="1970532" cy="4831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797052"/>
              <a:ext cx="6547104" cy="483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9" y="1056131"/>
              <a:ext cx="4727448" cy="4831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4608" y="1056131"/>
              <a:ext cx="355091" cy="483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0140" y="1056131"/>
              <a:ext cx="2478023" cy="483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19" y="1315212"/>
              <a:ext cx="2593848" cy="4831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19" y="1700783"/>
              <a:ext cx="2019300" cy="4831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719" y="2087880"/>
              <a:ext cx="7033259" cy="4831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719" y="2346959"/>
              <a:ext cx="954024" cy="4831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19" y="2732531"/>
              <a:ext cx="6646164" cy="4831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719" y="2991612"/>
              <a:ext cx="2851404" cy="4831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6719" y="3377184"/>
              <a:ext cx="7005828" cy="4831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6719" y="3636263"/>
              <a:ext cx="3944112" cy="4831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6719" y="4023359"/>
              <a:ext cx="6981444" cy="4831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6719" y="4282439"/>
              <a:ext cx="699516" cy="4831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6719" y="4668012"/>
              <a:ext cx="6934200" cy="4831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6719" y="4927091"/>
              <a:ext cx="2808732" cy="4831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6719" y="5312664"/>
              <a:ext cx="5992368" cy="4831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6719" y="5571744"/>
              <a:ext cx="6944868" cy="48310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48436" y="328116"/>
            <a:ext cx="6724015" cy="55727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Obiectivul</a:t>
            </a:r>
            <a:r>
              <a:rPr sz="17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general:</a:t>
            </a:r>
            <a:endParaRPr sz="1700">
              <a:latin typeface="Calibri"/>
              <a:cs typeface="Calibri"/>
            </a:endParaRPr>
          </a:p>
          <a:p>
            <a:pPr marL="12700" marR="55880">
              <a:lnSpc>
                <a:spcPct val="100000"/>
              </a:lnSpc>
              <a:spcBef>
                <a:spcPts val="994"/>
              </a:spcBef>
            </a:pPr>
            <a:r>
              <a:rPr sz="1700" spc="-10" dirty="0">
                <a:latin typeface="Calibri"/>
                <a:cs typeface="Calibri"/>
              </a:rPr>
              <a:t>Creșterea </a:t>
            </a:r>
            <a:r>
              <a:rPr sz="1700" spc="-5" dirty="0">
                <a:latin typeface="Calibri"/>
                <a:cs typeface="Calibri"/>
              </a:rPr>
              <a:t>calității vieții cetățenilor români </a:t>
            </a:r>
            <a:r>
              <a:rPr sz="1700" dirty="0">
                <a:latin typeface="Calibri"/>
                <a:cs typeface="Calibri"/>
              </a:rPr>
              <a:t>aparținând </a:t>
            </a:r>
            <a:r>
              <a:rPr sz="1700" spc="-5" dirty="0">
                <a:latin typeface="Calibri"/>
                <a:cs typeface="Calibri"/>
              </a:rPr>
              <a:t>minorității </a:t>
            </a:r>
            <a:r>
              <a:rPr sz="1700" spc="-10" dirty="0">
                <a:latin typeface="Calibri"/>
                <a:cs typeface="Calibri"/>
              </a:rPr>
              <a:t>rome,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fundamentată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cetățenie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activă,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incluziune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socio-economică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și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valorizarea </a:t>
            </a:r>
            <a:r>
              <a:rPr sz="1700" spc="-3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patrimoniului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cultural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rom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Obiective</a:t>
            </a:r>
            <a:r>
              <a:rPr sz="17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specifice: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26060" algn="l"/>
              </a:tabLst>
            </a:pPr>
            <a:r>
              <a:rPr sz="1700" spc="-10" dirty="0">
                <a:latin typeface="Calibri"/>
                <a:cs typeface="Calibri"/>
              </a:rPr>
              <a:t>Îmbunătățirea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condițiilor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locuire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membrilor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comunităților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vulnerabile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cu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romi</a:t>
            </a:r>
            <a:endParaRPr sz="1700">
              <a:latin typeface="Calibri"/>
              <a:cs typeface="Calibri"/>
            </a:endParaRPr>
          </a:p>
          <a:p>
            <a:pPr marL="12700" marR="39751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26060" algn="l"/>
              </a:tabLst>
            </a:pPr>
            <a:r>
              <a:rPr sz="1700" spc="-10" dirty="0">
                <a:latin typeface="Calibri"/>
                <a:cs typeface="Calibri"/>
              </a:rPr>
              <a:t>Asigurarea </a:t>
            </a:r>
            <a:r>
              <a:rPr sz="1700" spc="-5" dirty="0">
                <a:latin typeface="Calibri"/>
                <a:cs typeface="Calibri"/>
              </a:rPr>
              <a:t>accesului cetățenilor români </a:t>
            </a:r>
            <a:r>
              <a:rPr sz="1700" dirty="0">
                <a:latin typeface="Calibri"/>
                <a:cs typeface="Calibri"/>
              </a:rPr>
              <a:t>de </a:t>
            </a:r>
            <a:r>
              <a:rPr sz="1700" spc="-5" dirty="0">
                <a:latin typeface="Calibri"/>
                <a:cs typeface="Calibri"/>
              </a:rPr>
              <a:t>etnie </a:t>
            </a:r>
            <a:r>
              <a:rPr sz="1700" spc="-10" dirty="0">
                <a:latin typeface="Calibri"/>
                <a:cs typeface="Calibri"/>
              </a:rPr>
              <a:t>romă </a:t>
            </a:r>
            <a:r>
              <a:rPr sz="1700" dirty="0">
                <a:latin typeface="Calibri"/>
                <a:cs typeface="Calibri"/>
              </a:rPr>
              <a:t>la un </a:t>
            </a:r>
            <a:r>
              <a:rPr sz="1700" spc="-5" dirty="0">
                <a:latin typeface="Calibri"/>
                <a:cs typeface="Calibri"/>
              </a:rPr>
              <a:t>sistem </a:t>
            </a:r>
            <a:r>
              <a:rPr sz="1700" dirty="0">
                <a:latin typeface="Calibri"/>
                <a:cs typeface="Calibri"/>
              </a:rPr>
              <a:t>de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educație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incluzivă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calitate</a:t>
            </a:r>
            <a:endParaRPr sz="1700">
              <a:latin typeface="Calibri"/>
              <a:cs typeface="Calibri"/>
            </a:endParaRPr>
          </a:p>
          <a:p>
            <a:pPr marL="12700" marR="3556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26060" algn="l"/>
              </a:tabLst>
            </a:pPr>
            <a:r>
              <a:rPr sz="1700" spc="-10" dirty="0">
                <a:latin typeface="Calibri"/>
                <a:cs typeface="Calibri"/>
              </a:rPr>
              <a:t>Creșterea </a:t>
            </a:r>
            <a:r>
              <a:rPr sz="1700" spc="-5" dirty="0">
                <a:latin typeface="Calibri"/>
                <a:cs typeface="Calibri"/>
              </a:rPr>
              <a:t>gradului </a:t>
            </a:r>
            <a:r>
              <a:rPr sz="1700" dirty="0">
                <a:latin typeface="Calibri"/>
                <a:cs typeface="Calibri"/>
              </a:rPr>
              <a:t>de </a:t>
            </a:r>
            <a:r>
              <a:rPr sz="1700" spc="-5" dirty="0">
                <a:latin typeface="Calibri"/>
                <a:cs typeface="Calibri"/>
              </a:rPr>
              <a:t>ocupare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romilor </a:t>
            </a:r>
            <a:r>
              <a:rPr sz="1700" dirty="0">
                <a:latin typeface="Calibri"/>
                <a:cs typeface="Calibri"/>
              </a:rPr>
              <a:t>în </a:t>
            </a:r>
            <a:r>
              <a:rPr sz="1700" spc="-10" dirty="0">
                <a:latin typeface="Calibri"/>
                <a:cs typeface="Calibri"/>
              </a:rPr>
              <a:t>concordanță </a:t>
            </a:r>
            <a:r>
              <a:rPr sz="1700" dirty="0">
                <a:latin typeface="Calibri"/>
                <a:cs typeface="Calibri"/>
              </a:rPr>
              <a:t>cu </a:t>
            </a:r>
            <a:r>
              <a:rPr sz="1700" spc="-5" dirty="0">
                <a:latin typeface="Calibri"/>
                <a:cs typeface="Calibri"/>
              </a:rPr>
              <a:t>cerințele </a:t>
            </a:r>
            <a:r>
              <a:rPr sz="1700" spc="-10" dirty="0">
                <a:latin typeface="Calibri"/>
                <a:cs typeface="Calibri"/>
              </a:rPr>
              <a:t>pieței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în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sensul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evoluției</a:t>
            </a:r>
            <a:r>
              <a:rPr sz="1700" spc="-10" dirty="0">
                <a:latin typeface="Calibri"/>
                <a:cs typeface="Calibri"/>
              </a:rPr>
              <a:t> profesionale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acestora</a:t>
            </a:r>
            <a:endParaRPr sz="1700">
              <a:latin typeface="Calibri"/>
              <a:cs typeface="Calibri"/>
            </a:endParaRPr>
          </a:p>
          <a:p>
            <a:pPr marL="12700" marR="6223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26060" algn="l"/>
              </a:tabLst>
            </a:pPr>
            <a:r>
              <a:rPr sz="1700" spc="-10" dirty="0">
                <a:latin typeface="Calibri"/>
                <a:cs typeface="Calibri"/>
              </a:rPr>
              <a:t>Îmbunătățirea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stării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sănătate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membrilor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comunităților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vulnerabile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cu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romi</a:t>
            </a:r>
            <a:endParaRPr sz="1700">
              <a:latin typeface="Calibri"/>
              <a:cs typeface="Calibri"/>
            </a:endParaRPr>
          </a:p>
          <a:p>
            <a:pPr marL="12700" marR="10922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26060" algn="l"/>
              </a:tabLst>
            </a:pPr>
            <a:r>
              <a:rPr sz="1700" spc="-5" dirty="0">
                <a:latin typeface="Calibri"/>
                <a:cs typeface="Calibri"/>
              </a:rPr>
              <a:t>Susținerea cercetării, conservării </a:t>
            </a:r>
            <a:r>
              <a:rPr sz="1700" dirty="0">
                <a:latin typeface="Calibri"/>
                <a:cs typeface="Calibri"/>
              </a:rPr>
              <a:t>și </a:t>
            </a:r>
            <a:r>
              <a:rPr sz="1700" spc="-10" dirty="0">
                <a:latin typeface="Calibri"/>
                <a:cs typeface="Calibri"/>
              </a:rPr>
              <a:t>promovării </a:t>
            </a:r>
            <a:r>
              <a:rPr sz="1700" spc="-5" dirty="0">
                <a:latin typeface="Calibri"/>
                <a:cs typeface="Calibri"/>
              </a:rPr>
              <a:t>patrimoniului cultural </a:t>
            </a:r>
            <a:r>
              <a:rPr sz="1700" spc="-10" dirty="0">
                <a:latin typeface="Calibri"/>
                <a:cs typeface="Calibri"/>
              </a:rPr>
              <a:t>rom </a:t>
            </a:r>
            <a:r>
              <a:rPr sz="1700" spc="-3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și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identității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culturale </a:t>
            </a:r>
            <a:r>
              <a:rPr sz="1700" spc="-10" dirty="0">
                <a:latin typeface="Calibri"/>
                <a:cs typeface="Calibri"/>
              </a:rPr>
              <a:t>rome</a:t>
            </a:r>
            <a:endParaRPr sz="1700">
              <a:latin typeface="Calibri"/>
              <a:cs typeface="Calibri"/>
            </a:endParaRPr>
          </a:p>
          <a:p>
            <a:pPr marL="226060" indent="-21336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26060" algn="l"/>
              </a:tabLst>
            </a:pPr>
            <a:r>
              <a:rPr sz="1700" spc="-5" dirty="0">
                <a:latin typeface="Calibri"/>
                <a:cs typeface="Calibri"/>
              </a:rPr>
              <a:t>Combaterea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discriminării,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discursului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și </a:t>
            </a:r>
            <a:r>
              <a:rPr sz="1700" spc="-5" dirty="0">
                <a:latin typeface="Calibri"/>
                <a:cs typeface="Calibri"/>
              </a:rPr>
              <a:t>atitudinilor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antirome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generatoare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discurs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incitator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10" dirty="0">
                <a:latin typeface="Calibri"/>
                <a:cs typeface="Calibri"/>
              </a:rPr>
              <a:t>ură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sau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infracțiuni</a:t>
            </a:r>
            <a:r>
              <a:rPr sz="1700" spc="-10" dirty="0">
                <a:latin typeface="Calibri"/>
                <a:cs typeface="Calibri"/>
              </a:rPr>
              <a:t> motivate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ură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rasială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95259" y="705612"/>
            <a:ext cx="3482340" cy="1390015"/>
            <a:chOff x="7795259" y="705612"/>
            <a:chExt cx="3482340" cy="1390015"/>
          </a:xfrm>
        </p:grpSpPr>
        <p:sp>
          <p:nvSpPr>
            <p:cNvPr id="25" name="object 25"/>
            <p:cNvSpPr/>
            <p:nvPr/>
          </p:nvSpPr>
          <p:spPr>
            <a:xfrm>
              <a:off x="8037448" y="2080133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40151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95259" y="705612"/>
              <a:ext cx="3331463" cy="9022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95259" y="1193292"/>
              <a:ext cx="2500883" cy="90220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669910" y="479704"/>
            <a:ext cx="4052570" cy="5214620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379095" marR="977900">
              <a:lnSpc>
                <a:spcPct val="100000"/>
              </a:lnSpc>
              <a:spcBef>
                <a:spcPts val="2720"/>
              </a:spcBef>
            </a:pP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Angaj</a:t>
            </a:r>
            <a:r>
              <a:rPr sz="3200" b="1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ntul 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european: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Arial"/>
              <a:cs typeface="Arial"/>
            </a:endParaRPr>
          </a:p>
          <a:p>
            <a:pPr marL="37465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Comisia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Europeană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și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 Statele</a:t>
            </a:r>
            <a:endParaRPr sz="1800">
              <a:latin typeface="Calibri"/>
              <a:cs typeface="Calibri"/>
            </a:endParaRPr>
          </a:p>
          <a:p>
            <a:pPr marL="374650" marR="41783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Membre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lucrează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împreună pentru </a:t>
            </a:r>
            <a:r>
              <a:rPr sz="1800" spc="-3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se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asigura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un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progres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real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va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fi 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înregistrat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până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în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2030,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spre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o 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Europă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în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care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romii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–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indivizi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și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comunități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–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în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toată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diversitatea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lor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au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oportunități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egale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în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toate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sferele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vieții,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că beneficieză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incluziune</a:t>
            </a:r>
            <a:r>
              <a:rPr sz="1800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socio-economică</a:t>
            </a:r>
            <a:r>
              <a:rPr sz="18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și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participă</a:t>
            </a:r>
            <a:r>
              <a:rPr sz="18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pe picior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egalitate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în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societate.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8436" y="6144259"/>
            <a:ext cx="9525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Obiectivele</a:t>
            </a:r>
            <a:r>
              <a:rPr sz="32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Strategiei</a:t>
            </a:r>
            <a:r>
              <a:rPr sz="32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naționale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incluziune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romilor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454278"/>
            <a:ext cx="11111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Anexa</a:t>
            </a:r>
            <a:r>
              <a:rPr spc="-10" dirty="0"/>
              <a:t> </a:t>
            </a:r>
            <a:r>
              <a:rPr dirty="0"/>
              <a:t>1</a:t>
            </a:r>
            <a:r>
              <a:rPr spc="5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5" dirty="0"/>
              <a:t>Planul</a:t>
            </a:r>
            <a:r>
              <a:rPr dirty="0"/>
              <a:t> de</a:t>
            </a:r>
            <a:r>
              <a:rPr spc="15" dirty="0"/>
              <a:t> </a:t>
            </a:r>
            <a:r>
              <a:rPr spc="-5" dirty="0"/>
              <a:t>măsuri</a:t>
            </a:r>
            <a:r>
              <a:rPr spc="-15" dirty="0"/>
              <a:t> </a:t>
            </a:r>
            <a:r>
              <a:rPr spc="-20" dirty="0"/>
              <a:t>aferent</a:t>
            </a:r>
            <a:r>
              <a:rPr spc="10" dirty="0"/>
              <a:t> </a:t>
            </a:r>
            <a:r>
              <a:rPr spc="-10" dirty="0"/>
              <a:t>Obiectivului</a:t>
            </a:r>
            <a:r>
              <a:rPr spc="5" dirty="0"/>
              <a:t> </a:t>
            </a:r>
            <a:r>
              <a:rPr dirty="0"/>
              <a:t>Specific</a:t>
            </a:r>
            <a:r>
              <a:rPr spc="-5" dirty="0"/>
              <a:t> </a:t>
            </a:r>
            <a:r>
              <a:rPr dirty="0"/>
              <a:t>1</a:t>
            </a:r>
            <a:r>
              <a:rPr spc="-5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15" dirty="0"/>
              <a:t>Îmbunătățirea</a:t>
            </a:r>
            <a:r>
              <a:rPr spc="30" dirty="0"/>
              <a:t> </a:t>
            </a:r>
            <a:r>
              <a:rPr spc="-5" dirty="0"/>
              <a:t>condițiilor </a:t>
            </a:r>
            <a:r>
              <a:rPr dirty="0"/>
              <a:t>de </a:t>
            </a:r>
            <a:r>
              <a:rPr u="none" spc="-530" dirty="0"/>
              <a:t> </a:t>
            </a:r>
            <a:r>
              <a:rPr spc="-5" dirty="0"/>
              <a:t>locuire</a:t>
            </a:r>
            <a:r>
              <a:rPr spc="-25" dirty="0"/>
              <a:t> </a:t>
            </a:r>
            <a:r>
              <a:rPr dirty="0"/>
              <a:t>a </a:t>
            </a:r>
            <a:r>
              <a:rPr spc="-5" dirty="0"/>
              <a:t>membrilor</a:t>
            </a:r>
            <a:r>
              <a:rPr spc="-30" dirty="0"/>
              <a:t> </a:t>
            </a:r>
            <a:r>
              <a:rPr spc="-10" dirty="0"/>
              <a:t>comunităților vulnerabile</a:t>
            </a:r>
            <a:r>
              <a:rPr spc="-5" dirty="0"/>
              <a:t> cu </a:t>
            </a:r>
            <a:r>
              <a:rPr spc="-10" dirty="0"/>
              <a:t>romi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369" y="1539621"/>
            <a:ext cx="1143698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Includerea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comunităților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romi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vulnerabile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în </a:t>
            </a:r>
            <a:r>
              <a:rPr sz="2200" b="1" spc="-10" dirty="0">
                <a:latin typeface="Calibri"/>
                <a:cs typeface="Calibri"/>
              </a:rPr>
              <a:t>programele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naționale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locuințe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sociale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Includerea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comunităților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romi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marginalizate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în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programele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naționale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racordare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  <a:tabLst>
                <a:tab pos="8592185" algn="l"/>
              </a:tabLst>
            </a:pPr>
            <a:r>
              <a:rPr sz="2200" b="1" spc="-10" dirty="0">
                <a:latin typeface="Calibri"/>
                <a:cs typeface="Calibri"/>
              </a:rPr>
              <a:t>locuintelor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rețelele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utilități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(energie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electrică,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apă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și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canalizare),	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atenție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deosebită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fiind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acordată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asigurării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accesului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apă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potabilă.</a:t>
            </a:r>
            <a:endParaRPr sz="2200">
              <a:latin typeface="Calibri"/>
              <a:cs typeface="Calibri"/>
            </a:endParaRPr>
          </a:p>
          <a:p>
            <a:pPr marL="469900" marR="64135" indent="-4572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265" algn="l"/>
                <a:tab pos="469900" algn="l"/>
                <a:tab pos="1922145" algn="l"/>
              </a:tabLst>
            </a:pPr>
            <a:r>
              <a:rPr sz="2200" b="1" spc="-10" dirty="0">
                <a:latin typeface="Calibri"/>
                <a:cs typeface="Calibri"/>
              </a:rPr>
              <a:t>Includerea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comunităților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romi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vulnerabile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în </a:t>
            </a:r>
            <a:r>
              <a:rPr sz="2200" b="1" spc="-10" dirty="0">
                <a:latin typeface="Calibri"/>
                <a:cs typeface="Calibri"/>
              </a:rPr>
              <a:t>programele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naționale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infrastructură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locală/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comunitară	</a:t>
            </a:r>
            <a:r>
              <a:rPr sz="2200" b="1" spc="-15" dirty="0">
                <a:latin typeface="Calibri"/>
                <a:cs typeface="Calibri"/>
              </a:rPr>
              <a:t>-asfaltarea,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pietruire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drumurilor,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străzilor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(PNDL)</a:t>
            </a:r>
            <a:endParaRPr sz="2200">
              <a:latin typeface="Calibri"/>
              <a:cs typeface="Calibri"/>
            </a:endParaRPr>
          </a:p>
          <a:p>
            <a:pPr marL="469900" marR="367665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  <a:tab pos="4498975" algn="l"/>
              </a:tabLst>
            </a:pPr>
            <a:r>
              <a:rPr sz="2200" b="1" spc="-10" dirty="0">
                <a:latin typeface="Calibri"/>
                <a:cs typeface="Calibri"/>
              </a:rPr>
              <a:t>Identificarea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și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implementarea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	soluții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relocare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familiilor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aflate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în </a:t>
            </a:r>
            <a:r>
              <a:rPr sz="2200" b="1" spc="-15" dirty="0">
                <a:latin typeface="Calibri"/>
                <a:cs typeface="Calibri"/>
              </a:rPr>
              <a:t>zone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risc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sau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risc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evacuare</a:t>
            </a:r>
            <a:endParaRPr sz="2200">
              <a:latin typeface="Calibri"/>
              <a:cs typeface="Calibri"/>
            </a:endParaRPr>
          </a:p>
          <a:p>
            <a:pPr marL="469900" marR="141605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Prioritizarea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sectoarelor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cadastrare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care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includ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zone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defavorizate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în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care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află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comunități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vulnerabile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cu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romi,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în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cadrul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Programului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Național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Cadastrare</a:t>
            </a:r>
            <a:endParaRPr sz="2200">
              <a:latin typeface="Calibri"/>
              <a:cs typeface="Calibri"/>
            </a:endParaRPr>
          </a:p>
          <a:p>
            <a:pPr marL="469900" marR="62103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  <a:tab pos="4419600" algn="l"/>
              </a:tabLst>
            </a:pPr>
            <a:r>
              <a:rPr sz="2200" b="1" spc="-10" dirty="0">
                <a:latin typeface="Calibri"/>
                <a:cs typeface="Calibri"/>
              </a:rPr>
              <a:t>Includerea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comunităților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romi	</a:t>
            </a:r>
            <a:r>
              <a:rPr sz="2200" b="1" spc="-25" dirty="0">
                <a:latin typeface="Calibri"/>
                <a:cs typeface="Calibri"/>
              </a:rPr>
              <a:t>afectate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calamități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naturale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în</a:t>
            </a:r>
            <a:r>
              <a:rPr sz="2200" b="1" spc="-10" dirty="0">
                <a:latin typeface="Calibri"/>
                <a:cs typeface="Calibri"/>
              </a:rPr>
              <a:t> programele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naționale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adresate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zonelor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afectate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calamități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436" y="6144259"/>
            <a:ext cx="6752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OCU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iun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54278"/>
            <a:ext cx="111709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330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Anexa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 –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Planul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aferent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Obiectivului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Asigurarea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accesului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cetățenilor</a:t>
            </a:r>
            <a:r>
              <a:rPr sz="2400" b="1" spc="-5" dirty="0">
                <a:latin typeface="Calibri"/>
                <a:cs typeface="Calibri"/>
              </a:rPr>
              <a:t> români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etnie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romă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un </a:t>
            </a:r>
            <a:r>
              <a:rPr sz="2400" b="1" spc="-10" dirty="0">
                <a:latin typeface="Calibri"/>
                <a:cs typeface="Calibri"/>
              </a:rPr>
              <a:t>sistem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educație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incluzivă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5" dirty="0">
                <a:latin typeface="Calibri"/>
                <a:cs typeface="Calibri"/>
              </a:rPr>
              <a:t>calitate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Reducerea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abandonului </a:t>
            </a:r>
            <a:r>
              <a:rPr sz="2400" b="1" dirty="0">
                <a:latin typeface="Calibri"/>
                <a:cs typeface="Calibri"/>
              </a:rPr>
              <a:t>școlar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în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rândul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elevilor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etnie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romă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15" dirty="0">
                <a:latin typeface="Calibri"/>
                <a:cs typeface="Calibri"/>
              </a:rPr>
              <a:t>Creșterea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gradului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cuprindere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copiilor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etnie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romă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în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sistemul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educațional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formal</a:t>
            </a:r>
            <a:endParaRPr sz="24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Asigurarea calității </a:t>
            </a:r>
            <a:r>
              <a:rPr sz="2400" b="1" spc="-5" dirty="0">
                <a:latin typeface="Calibri"/>
                <a:cs typeface="Calibri"/>
              </a:rPr>
              <a:t>actului educațional </a:t>
            </a:r>
            <a:r>
              <a:rPr sz="2400" b="1" dirty="0">
                <a:latin typeface="Calibri"/>
                <a:cs typeface="Calibri"/>
              </a:rPr>
              <a:t>în </a:t>
            </a:r>
            <a:r>
              <a:rPr sz="2400" b="1" spc="-10" dirty="0">
                <a:latin typeface="Calibri"/>
                <a:cs typeface="Calibri"/>
              </a:rPr>
              <a:t>unitățile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20" dirty="0">
                <a:latin typeface="Calibri"/>
                <a:cs typeface="Calibri"/>
              </a:rPr>
              <a:t>învățământ </a:t>
            </a:r>
            <a:r>
              <a:rPr sz="2400" b="1" spc="-5" dirty="0">
                <a:latin typeface="Calibri"/>
                <a:cs typeface="Calibri"/>
              </a:rPr>
              <a:t>(preșcolar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5" dirty="0">
                <a:latin typeface="Calibri"/>
                <a:cs typeface="Calibri"/>
              </a:rPr>
              <a:t>școlar)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 elevi </a:t>
            </a:r>
            <a:r>
              <a:rPr sz="2400" b="1" spc="-15" dirty="0">
                <a:latin typeface="Calibri"/>
                <a:cs typeface="Calibri"/>
              </a:rPr>
              <a:t>preponderent </a:t>
            </a:r>
            <a:r>
              <a:rPr sz="2400" b="1" spc="-5" dirty="0">
                <a:latin typeface="Calibri"/>
                <a:cs typeface="Calibri"/>
              </a:rPr>
              <a:t>romi, cu accent </a:t>
            </a:r>
            <a:r>
              <a:rPr sz="2400" b="1" dirty="0">
                <a:latin typeface="Calibri"/>
                <a:cs typeface="Calibri"/>
              </a:rPr>
              <a:t>pe </a:t>
            </a:r>
            <a:r>
              <a:rPr sz="2400" b="1" spc="-5" dirty="0">
                <a:latin typeface="Calibri"/>
                <a:cs typeface="Calibri"/>
              </a:rPr>
              <a:t>școlile </a:t>
            </a:r>
            <a:r>
              <a:rPr sz="2400" b="1" spc="-15" dirty="0">
                <a:latin typeface="Calibri"/>
                <a:cs typeface="Calibri"/>
              </a:rPr>
              <a:t>segregate </a:t>
            </a:r>
            <a:r>
              <a:rPr sz="2400" b="1" spc="-10" dirty="0">
                <a:latin typeface="Calibri"/>
                <a:cs typeface="Calibri"/>
              </a:rPr>
              <a:t>rezidențial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5" dirty="0">
                <a:latin typeface="Calibri"/>
                <a:cs typeface="Calibri"/>
              </a:rPr>
              <a:t>pe </a:t>
            </a:r>
            <a:r>
              <a:rPr sz="2400" b="1" dirty="0">
                <a:latin typeface="Calibri"/>
                <a:cs typeface="Calibri"/>
              </a:rPr>
              <a:t>școlile din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comunitățile </a:t>
            </a:r>
            <a:r>
              <a:rPr sz="2400" b="1" spc="-15" dirty="0">
                <a:latin typeface="Calibri"/>
                <a:cs typeface="Calibri"/>
              </a:rPr>
              <a:t>izolate</a:t>
            </a:r>
            <a:endParaRPr sz="24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Promovarea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interculturalității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crearea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unui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mediu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școlar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incluziv</a:t>
            </a:r>
            <a:endParaRPr sz="2400">
              <a:latin typeface="Calibri"/>
              <a:cs typeface="Calibri"/>
            </a:endParaRPr>
          </a:p>
          <a:p>
            <a:pPr marL="469900" marR="144145" indent="-457200" algn="just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2400" b="1" spc="-20" dirty="0">
                <a:latin typeface="Calibri"/>
                <a:cs typeface="Calibri"/>
              </a:rPr>
              <a:t>Păstrarea </a:t>
            </a:r>
            <a:r>
              <a:rPr sz="2400" b="1" spc="-10" dirty="0">
                <a:latin typeface="Calibri"/>
                <a:cs typeface="Calibri"/>
              </a:rPr>
              <a:t>identității culturale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10" dirty="0">
                <a:latin typeface="Calibri"/>
                <a:cs typeface="Calibri"/>
              </a:rPr>
              <a:t>construcția </a:t>
            </a:r>
            <a:r>
              <a:rPr sz="2400" b="1" spc="-5" dirty="0">
                <a:latin typeface="Calibri"/>
                <a:cs typeface="Calibri"/>
              </a:rPr>
              <a:t>stimei de </a:t>
            </a:r>
            <a:r>
              <a:rPr sz="2400" b="1" dirty="0">
                <a:latin typeface="Calibri"/>
                <a:cs typeface="Calibri"/>
              </a:rPr>
              <a:t>sine în </a:t>
            </a:r>
            <a:r>
              <a:rPr sz="2400" b="1" spc="-10" dirty="0">
                <a:latin typeface="Calibri"/>
                <a:cs typeface="Calibri"/>
              </a:rPr>
              <a:t>rândul </a:t>
            </a:r>
            <a:r>
              <a:rPr sz="2400" b="1" spc="-5" dirty="0">
                <a:latin typeface="Calibri"/>
                <a:cs typeface="Calibri"/>
              </a:rPr>
              <a:t>elevilor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etnie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436" y="6144259"/>
            <a:ext cx="6983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DUCA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ȚI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iun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54278"/>
            <a:ext cx="11428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Anexa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Planul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aferent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Obiectivului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 </a:t>
            </a:r>
            <a:r>
              <a:rPr sz="2400" b="1" dirty="0">
                <a:latin typeface="Calibri"/>
                <a:cs typeface="Calibri"/>
              </a:rPr>
              <a:t>3: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Creșterea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gradului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ocupare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romilor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în</a:t>
            </a:r>
            <a:r>
              <a:rPr sz="2400" b="1" spc="-10" dirty="0">
                <a:latin typeface="Calibri"/>
                <a:cs typeface="Calibri"/>
              </a:rPr>
              <a:t> concordanță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 </a:t>
            </a:r>
            <a:r>
              <a:rPr sz="2400" b="1" spc="-10" dirty="0">
                <a:latin typeface="Calibri"/>
                <a:cs typeface="Calibri"/>
              </a:rPr>
              <a:t>cerințele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pieței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în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sensul</a:t>
            </a:r>
            <a:r>
              <a:rPr sz="2400" b="1" spc="-5" dirty="0">
                <a:latin typeface="Calibri"/>
                <a:cs typeface="Calibri"/>
              </a:rPr>
              <a:t> evoluției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profesionale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acestora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1551813"/>
            <a:ext cx="11319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u="none" spc="-5" dirty="0"/>
              <a:t>1.	</a:t>
            </a:r>
            <a:r>
              <a:rPr u="none" spc="-15" dirty="0"/>
              <a:t>Dezvoltarea </a:t>
            </a:r>
            <a:r>
              <a:rPr u="none" dirty="0"/>
              <a:t>și </a:t>
            </a:r>
            <a:r>
              <a:rPr u="none" spc="-10" dirty="0"/>
              <a:t>valorizarea </a:t>
            </a:r>
            <a:r>
              <a:rPr u="none" spc="-5" dirty="0"/>
              <a:t>capitalului </a:t>
            </a:r>
            <a:r>
              <a:rPr u="none" dirty="0"/>
              <a:t>uman </a:t>
            </a:r>
            <a:r>
              <a:rPr b="0" u="none" spc="-15" dirty="0">
                <a:latin typeface="Calibri"/>
                <a:cs typeface="Calibri"/>
              </a:rPr>
              <a:t>care </a:t>
            </a:r>
            <a:r>
              <a:rPr b="0" u="none" spc="-10" dirty="0">
                <a:latin typeface="Calibri"/>
                <a:cs typeface="Calibri"/>
              </a:rPr>
              <a:t>provine </a:t>
            </a:r>
            <a:r>
              <a:rPr b="0" u="none" spc="-5" dirty="0">
                <a:latin typeface="Calibri"/>
                <a:cs typeface="Calibri"/>
              </a:rPr>
              <a:t>din </a:t>
            </a:r>
            <a:r>
              <a:rPr b="0" u="none" spc="-10" dirty="0">
                <a:latin typeface="Calibri"/>
                <a:cs typeface="Calibri"/>
              </a:rPr>
              <a:t>comunitățile </a:t>
            </a:r>
            <a:r>
              <a:rPr b="0" u="none" spc="-5" dirty="0">
                <a:latin typeface="Calibri"/>
                <a:cs typeface="Calibri"/>
              </a:rPr>
              <a:t>de </a:t>
            </a:r>
            <a:r>
              <a:rPr b="0" u="none" spc="-15" dirty="0">
                <a:latin typeface="Calibri"/>
                <a:cs typeface="Calibri"/>
              </a:rPr>
              <a:t>romi </a:t>
            </a:r>
            <a:r>
              <a:rPr b="0" u="none" spc="-5" dirty="0">
                <a:latin typeface="Calibri"/>
                <a:cs typeface="Calibri"/>
              </a:rPr>
              <a:t>prin 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programe</a:t>
            </a:r>
            <a:r>
              <a:rPr b="0" u="none" spc="-20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adaptate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și</a:t>
            </a:r>
            <a:r>
              <a:rPr b="0" u="none" spc="10" dirty="0">
                <a:latin typeface="Calibri"/>
                <a:cs typeface="Calibri"/>
              </a:rPr>
              <a:t> </a:t>
            </a:r>
            <a:r>
              <a:rPr b="0" u="none" spc="-15" dirty="0">
                <a:latin typeface="Calibri"/>
                <a:cs typeface="Calibri"/>
              </a:rPr>
              <a:t>adresate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permanent</a:t>
            </a:r>
            <a:r>
              <a:rPr b="0" u="none" spc="1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la</a:t>
            </a:r>
            <a:r>
              <a:rPr b="0" u="none" spc="-5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profilul</a:t>
            </a:r>
            <a:r>
              <a:rPr b="0" u="none" spc="10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comunităților</a:t>
            </a:r>
            <a:r>
              <a:rPr b="0" u="none" spc="-1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și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specifice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din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punct </a:t>
            </a:r>
            <a:r>
              <a:rPr b="0" u="none" spc="-53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de</a:t>
            </a:r>
            <a:r>
              <a:rPr b="0" u="none" spc="-10" dirty="0">
                <a:latin typeface="Calibri"/>
                <a:cs typeface="Calibri"/>
              </a:rPr>
              <a:t> vedere</a:t>
            </a:r>
            <a:r>
              <a:rPr b="0" u="none" spc="1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socio-cultural</a:t>
            </a:r>
            <a:r>
              <a:rPr b="0" u="none" spc="-1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și</a:t>
            </a:r>
            <a:r>
              <a:rPr b="0" u="none" spc="-2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regional.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9369" y="2649473"/>
            <a:ext cx="114763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26110" indent="-4572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69265" algn="l"/>
                <a:tab pos="469900" algn="l"/>
                <a:tab pos="1845310" algn="l"/>
              </a:tabLst>
            </a:pPr>
            <a:r>
              <a:rPr sz="2400" b="1" spc="-20" dirty="0">
                <a:latin typeface="Calibri"/>
                <a:cs typeface="Calibri"/>
              </a:rPr>
              <a:t>Valorizarea </a:t>
            </a:r>
            <a:r>
              <a:rPr sz="2400" b="1" spc="-5" dirty="0">
                <a:latin typeface="Calibri"/>
                <a:cs typeface="Calibri"/>
              </a:rPr>
              <a:t>capitalului </a:t>
            </a:r>
            <a:r>
              <a:rPr sz="2400" b="1" dirty="0">
                <a:latin typeface="Calibri"/>
                <a:cs typeface="Calibri"/>
              </a:rPr>
              <a:t>uman, </a:t>
            </a:r>
            <a:r>
              <a:rPr sz="2400" b="1" spc="-5" dirty="0">
                <a:latin typeface="Calibri"/>
                <a:cs typeface="Calibri"/>
              </a:rPr>
              <a:t>cu accent </a:t>
            </a:r>
            <a:r>
              <a:rPr sz="2400" b="1" dirty="0">
                <a:latin typeface="Calibri"/>
                <a:cs typeface="Calibri"/>
              </a:rPr>
              <a:t>pe </a:t>
            </a:r>
            <a:r>
              <a:rPr sz="2400" b="1" spc="-5" dirty="0">
                <a:latin typeface="Calibri"/>
                <a:cs typeface="Calibri"/>
              </a:rPr>
              <a:t>tineri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10" dirty="0">
                <a:latin typeface="Calibri"/>
                <a:cs typeface="Calibri"/>
              </a:rPr>
              <a:t>femei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etnie </a:t>
            </a:r>
            <a:r>
              <a:rPr sz="2400" b="1" spc="-10" dirty="0">
                <a:latin typeface="Calibri"/>
                <a:cs typeface="Calibri"/>
              </a:rPr>
              <a:t>romă </a:t>
            </a:r>
            <a:r>
              <a:rPr sz="2400" b="1" dirty="0">
                <a:latin typeface="Calibri"/>
                <a:cs typeface="Calibri"/>
              </a:rPr>
              <a:t>din </a:t>
            </a:r>
            <a:r>
              <a:rPr sz="2400" b="1" spc="-5" dirty="0">
                <a:latin typeface="Calibri"/>
                <a:cs typeface="Calibri"/>
              </a:rPr>
              <a:t>mediul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rural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prin	</a:t>
            </a:r>
            <a:r>
              <a:rPr sz="2400" spc="-15" dirty="0">
                <a:latin typeface="Calibri"/>
                <a:cs typeface="Calibri"/>
              </a:rPr>
              <a:t>înființarea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centre </a:t>
            </a:r>
            <a:r>
              <a:rPr sz="2400" dirty="0">
                <a:latin typeface="Calibri"/>
                <a:cs typeface="Calibri"/>
              </a:rPr>
              <a:t>multifuncționale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și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îmbunătățirea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metodelor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intervenție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inter-instituțională </a:t>
            </a:r>
            <a:r>
              <a:rPr sz="2400" dirty="0">
                <a:latin typeface="Calibri"/>
                <a:cs typeface="Calibri"/>
              </a:rPr>
              <a:t>cu </a:t>
            </a:r>
            <a:r>
              <a:rPr sz="2400" spc="-15" dirty="0">
                <a:latin typeface="Calibri"/>
                <a:cs typeface="Calibri"/>
              </a:rPr>
              <a:t>prioritate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în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comunitățile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rurale,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elaborarea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instrumente </a:t>
            </a:r>
            <a:r>
              <a:rPr sz="2400" spc="-15" dirty="0">
                <a:latin typeface="Calibri"/>
                <a:cs typeface="Calibri"/>
              </a:rPr>
              <a:t>standardizate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lucru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și </a:t>
            </a:r>
            <a:r>
              <a:rPr sz="2400" spc="-10" dirty="0">
                <a:latin typeface="Calibri"/>
                <a:cs typeface="Calibri"/>
              </a:rPr>
              <a:t>metodologii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unitare.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Stimularea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plasării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piața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muncii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persoanelor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etnie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romă </a:t>
            </a:r>
            <a:r>
              <a:rPr sz="2400" spc="-5" dirty="0">
                <a:latin typeface="Calibri"/>
                <a:cs typeface="Calibri"/>
              </a:rPr>
              <a:t>prin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Naționale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5" dirty="0">
                <a:latin typeface="Calibri"/>
                <a:cs typeface="Calibri"/>
              </a:rPr>
              <a:t>antreprenoriat</a:t>
            </a:r>
            <a:r>
              <a:rPr sz="2400" b="1" dirty="0">
                <a:latin typeface="Calibri"/>
                <a:cs typeface="Calibri"/>
              </a:rPr>
              <a:t> și </a:t>
            </a:r>
            <a:r>
              <a:rPr sz="2400" b="1" spc="-5" dirty="0">
                <a:latin typeface="Calibri"/>
                <a:cs typeface="Calibri"/>
              </a:rPr>
              <a:t>economie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socială.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436" y="6144259"/>
            <a:ext cx="69278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OCUPARE</a:t>
            </a:r>
            <a:r>
              <a:rPr sz="32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Domenii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acțiune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54278"/>
            <a:ext cx="11462385" cy="620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854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Anexa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 –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Planul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aferent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Obiectivului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Îmbunătățirea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stării</a:t>
            </a:r>
            <a:r>
              <a:rPr sz="2400" b="1" dirty="0">
                <a:latin typeface="Calibri"/>
                <a:cs typeface="Calibri"/>
              </a:rPr>
              <a:t> de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sănătate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membrilor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comunităților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vulnerabile </a:t>
            </a:r>
            <a:r>
              <a:rPr sz="2400" b="1" spc="-5" dirty="0">
                <a:latin typeface="Calibri"/>
                <a:cs typeface="Calibri"/>
              </a:rPr>
              <a:t>cu </a:t>
            </a:r>
            <a:r>
              <a:rPr sz="2400" b="1" spc="-10" dirty="0">
                <a:latin typeface="Calibri"/>
                <a:cs typeface="Calibri"/>
              </a:rPr>
              <a:t>romi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Asigurarea</a:t>
            </a:r>
            <a:r>
              <a:rPr sz="2400" b="1" spc="-5" dirty="0">
                <a:latin typeface="Calibri"/>
                <a:cs typeface="Calibri"/>
              </a:rPr>
              <a:t> accesului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populației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vulnerabile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din </a:t>
            </a:r>
            <a:r>
              <a:rPr sz="2400" b="1" spc="-5" dirty="0">
                <a:latin typeface="Calibri"/>
                <a:cs typeface="Calibri"/>
              </a:rPr>
              <a:t>punct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vedere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medico-social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programele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naționale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sănătate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publică </a:t>
            </a:r>
            <a:r>
              <a:rPr sz="2400" b="1" spc="-10" dirty="0">
                <a:latin typeface="Calibri"/>
                <a:cs typeface="Calibri"/>
              </a:rPr>
              <a:t>derulate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către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autoritățile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competente</a:t>
            </a:r>
            <a:endParaRPr sz="24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Asigurarea </a:t>
            </a:r>
            <a:r>
              <a:rPr sz="2400" b="1" spc="-5" dirty="0">
                <a:latin typeface="Calibri"/>
                <a:cs typeface="Calibri"/>
              </a:rPr>
              <a:t>comunicării instituționale </a:t>
            </a:r>
            <a:r>
              <a:rPr sz="2400" b="1" spc="-15" dirty="0">
                <a:latin typeface="Calibri"/>
                <a:cs typeface="Calibri"/>
              </a:rPr>
              <a:t>către </a:t>
            </a:r>
            <a:r>
              <a:rPr sz="2400" b="1" dirty="0">
                <a:latin typeface="Calibri"/>
                <a:cs typeface="Calibri"/>
              </a:rPr>
              <a:t>ANR și </a:t>
            </a:r>
            <a:r>
              <a:rPr sz="2400" b="1" spc="-5" dirty="0">
                <a:latin typeface="Calibri"/>
                <a:cs typeface="Calibri"/>
              </a:rPr>
              <a:t>DSP în scopul </a:t>
            </a:r>
            <a:r>
              <a:rPr sz="2400" b="1" spc="-10" dirty="0">
                <a:latin typeface="Calibri"/>
                <a:cs typeface="Calibri"/>
              </a:rPr>
              <a:t>prevenirii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10" dirty="0">
                <a:latin typeface="Calibri"/>
                <a:cs typeface="Calibri"/>
              </a:rPr>
              <a:t>combaterii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discriminării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cetățenilor </a:t>
            </a:r>
            <a:r>
              <a:rPr sz="2400" b="1" spc="-5" dirty="0">
                <a:latin typeface="Calibri"/>
                <a:cs typeface="Calibri"/>
              </a:rPr>
              <a:t>români aparținând </a:t>
            </a:r>
            <a:r>
              <a:rPr sz="2400" b="1" spc="-10" dirty="0">
                <a:latin typeface="Calibri"/>
                <a:cs typeface="Calibri"/>
              </a:rPr>
              <a:t>minorității </a:t>
            </a:r>
            <a:r>
              <a:rPr sz="2400" b="1" spc="-5" dirty="0">
                <a:latin typeface="Calibri"/>
                <a:cs typeface="Calibri"/>
              </a:rPr>
              <a:t>romilor </a:t>
            </a:r>
            <a:r>
              <a:rPr sz="2400" b="1" dirty="0">
                <a:latin typeface="Calibri"/>
                <a:cs typeface="Calibri"/>
              </a:rPr>
              <a:t>la serviciile de </a:t>
            </a:r>
            <a:r>
              <a:rPr sz="2400" b="1" spc="-15" dirty="0">
                <a:latin typeface="Calibri"/>
                <a:cs typeface="Calibri"/>
              </a:rPr>
              <a:t>sănătate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publică</a:t>
            </a:r>
            <a:endParaRPr sz="24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Continuarea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dezvoltării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rețelei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servicii</a:t>
            </a:r>
            <a:r>
              <a:rPr sz="2400" b="1" spc="5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integrate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medico-socio-educaționale</a:t>
            </a:r>
            <a:endParaRPr sz="2400">
              <a:latin typeface="Calibri"/>
              <a:cs typeface="Calibri"/>
            </a:endParaRPr>
          </a:p>
          <a:p>
            <a:pPr marL="469900" marR="189230" indent="-457200" algn="just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Includerea </a:t>
            </a:r>
            <a:r>
              <a:rPr sz="2400" b="1" spc="-15" dirty="0">
                <a:latin typeface="Calibri"/>
                <a:cs typeface="Calibri"/>
              </a:rPr>
              <a:t>cetățenilor </a:t>
            </a:r>
            <a:r>
              <a:rPr sz="2400" b="1" spc="-5" dirty="0">
                <a:latin typeface="Calibri"/>
                <a:cs typeface="Calibri"/>
              </a:rPr>
              <a:t>români aparținând </a:t>
            </a:r>
            <a:r>
              <a:rPr sz="2400" b="1" spc="-10" dirty="0">
                <a:latin typeface="Calibri"/>
                <a:cs typeface="Calibri"/>
              </a:rPr>
              <a:t>minorității </a:t>
            </a:r>
            <a:r>
              <a:rPr sz="2400" b="1" spc="-5" dirty="0">
                <a:latin typeface="Calibri"/>
                <a:cs typeface="Calibri"/>
              </a:rPr>
              <a:t>romilor </a:t>
            </a:r>
            <a:r>
              <a:rPr sz="2400" b="1" dirty="0">
                <a:latin typeface="Calibri"/>
                <a:cs typeface="Calibri"/>
              </a:rPr>
              <a:t>la servicii de </a:t>
            </a:r>
            <a:r>
              <a:rPr sz="2400" b="1" spc="-15" dirty="0">
                <a:latin typeface="Calibri"/>
                <a:cs typeface="Calibri"/>
              </a:rPr>
              <a:t>sănătate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bază,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preventive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curative,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integrate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fără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discriminare,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stabilite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prin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Programele</a:t>
            </a:r>
            <a:endParaRPr sz="24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naționale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sănătate</a:t>
            </a:r>
            <a:endParaRPr sz="24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Conceperea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programe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formare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pentru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cadrele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medicale </a:t>
            </a:r>
            <a:r>
              <a:rPr sz="2400" b="1" spc="-10" dirty="0">
                <a:latin typeface="Calibri"/>
                <a:cs typeface="Calibri"/>
              </a:rPr>
              <a:t>implicate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în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furnizarea</a:t>
            </a:r>
            <a:endParaRPr sz="2400">
              <a:latin typeface="Calibri"/>
              <a:cs typeface="Calibri"/>
            </a:endParaRPr>
          </a:p>
          <a:p>
            <a:pPr marL="469900" marR="85979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de servicii de </a:t>
            </a:r>
            <a:r>
              <a:rPr sz="2400" b="1" spc="-15" dirty="0">
                <a:latin typeface="Calibri"/>
                <a:cs typeface="Calibri"/>
              </a:rPr>
              <a:t>prevenire, </a:t>
            </a:r>
            <a:r>
              <a:rPr sz="2400" b="1" spc="-10" dirty="0">
                <a:latin typeface="Calibri"/>
                <a:cs typeface="Calibri"/>
              </a:rPr>
              <a:t>diagnosticare 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15" dirty="0">
                <a:latin typeface="Calibri"/>
                <a:cs typeface="Calibri"/>
              </a:rPr>
              <a:t>tartare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25" dirty="0">
                <a:latin typeface="Calibri"/>
                <a:cs typeface="Calibri"/>
              </a:rPr>
              <a:t>patologiilor, </a:t>
            </a:r>
            <a:r>
              <a:rPr sz="2400" b="1" dirty="0">
                <a:latin typeface="Calibri"/>
                <a:cs typeface="Calibri"/>
              </a:rPr>
              <a:t>pe </a:t>
            </a:r>
            <a:r>
              <a:rPr sz="2400" b="1" spc="-10" dirty="0">
                <a:latin typeface="Calibri"/>
                <a:cs typeface="Calibri"/>
              </a:rPr>
              <a:t>teme </a:t>
            </a:r>
            <a:r>
              <a:rPr sz="2400" b="1" spc="-15" dirty="0">
                <a:latin typeface="Calibri"/>
                <a:cs typeface="Calibri"/>
              </a:rPr>
              <a:t>legate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combaterea</a:t>
            </a:r>
            <a:r>
              <a:rPr sz="2400" b="1" spc="5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discriminării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10" dirty="0">
                <a:latin typeface="Calibri"/>
                <a:cs typeface="Calibri"/>
              </a:rPr>
              <a:t>drepturilor</a:t>
            </a:r>
            <a:r>
              <a:rPr sz="2400" b="1" spc="-5" dirty="0">
                <a:latin typeface="Calibri"/>
                <a:cs typeface="Calibri"/>
              </a:rPr>
              <a:t> omului</a:t>
            </a:r>
            <a:endParaRPr sz="2400">
              <a:latin typeface="Calibri"/>
              <a:cs typeface="Calibri"/>
            </a:endParaRPr>
          </a:p>
          <a:p>
            <a:pPr marL="321310" algn="just">
              <a:lnSpc>
                <a:spcPct val="100000"/>
              </a:lnSpc>
              <a:spcBef>
                <a:spcPts val="1595"/>
              </a:spcBef>
            </a:pP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ĂNĂ</a:t>
            </a:r>
            <a:r>
              <a:rPr sz="3200" b="1" spc="-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iun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454278"/>
            <a:ext cx="112833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6794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Anexa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Planul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măsuri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aferent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Obiectivului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Specific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Susținerea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cercetării, </a:t>
            </a:r>
            <a:r>
              <a:rPr sz="2400" b="1" spc="-5" dirty="0">
                <a:latin typeface="Calibri"/>
                <a:cs typeface="Calibri"/>
              </a:rPr>
              <a:t> conservării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 </a:t>
            </a:r>
            <a:r>
              <a:rPr sz="2400" b="1" spc="-10" dirty="0">
                <a:latin typeface="Calibri"/>
                <a:cs typeface="Calibri"/>
              </a:rPr>
              <a:t>promovării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patrimoniului</a:t>
            </a:r>
            <a:r>
              <a:rPr sz="2400" b="1" spc="-10" dirty="0">
                <a:latin typeface="Calibri"/>
                <a:cs typeface="Calibri"/>
              </a:rPr>
              <a:t> cultural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 </a:t>
            </a:r>
            <a:r>
              <a:rPr sz="2400" b="1" dirty="0">
                <a:latin typeface="Calibri"/>
                <a:cs typeface="Calibri"/>
              </a:rPr>
              <a:t>și 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identității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culturale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3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3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Măsuri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vizează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promovarea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identității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și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culturii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rome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20" dirty="0">
                <a:latin typeface="Calibri"/>
                <a:cs typeface="Calibri"/>
              </a:rPr>
              <a:t>Valorizarea </a:t>
            </a:r>
            <a:r>
              <a:rPr sz="2400" b="1" spc="-5" dirty="0">
                <a:latin typeface="Calibri"/>
                <a:cs typeface="Calibri"/>
              </a:rPr>
              <a:t>patrimoniului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cultural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 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identității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culturale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rome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prin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reprezentare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instituțională.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20" dirty="0">
                <a:latin typeface="Calibri"/>
                <a:cs typeface="Calibri"/>
              </a:rPr>
              <a:t>Valorizarea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patrimoniului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cultural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 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identității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prin</a:t>
            </a:r>
            <a:r>
              <a:rPr sz="2400" b="1" dirty="0">
                <a:latin typeface="Calibri"/>
                <a:cs typeface="Calibri"/>
              </a:rPr>
              <a:t> limba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romani.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20" dirty="0">
                <a:latin typeface="Calibri"/>
                <a:cs typeface="Calibri"/>
              </a:rPr>
              <a:t>Valorizarea</a:t>
            </a:r>
            <a:r>
              <a:rPr sz="2400" b="1" spc="-10" dirty="0">
                <a:latin typeface="Calibri"/>
                <a:cs typeface="Calibri"/>
              </a:rPr>
              <a:t> patrimoniului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cultural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identității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prin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portul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tradițional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</a:t>
            </a:r>
            <a:endParaRPr sz="2400">
              <a:latin typeface="Calibri"/>
              <a:cs typeface="Calibri"/>
            </a:endParaRPr>
          </a:p>
          <a:p>
            <a:pPr marL="469900" marR="8305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15" dirty="0">
                <a:latin typeface="Calibri"/>
                <a:cs typeface="Calibri"/>
              </a:rPr>
              <a:t>Revalorizarea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patrimoniului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cultural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10" dirty="0">
                <a:latin typeface="Calibri"/>
                <a:cs typeface="Calibri"/>
              </a:rPr>
              <a:t> identității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rome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prin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conservare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meșteșugurilor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tradiționale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romilor.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Promovarea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culturii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moderne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romilor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970687"/>
            <a:ext cx="12192000" cy="887730"/>
          </a:xfrm>
          <a:custGeom>
            <a:avLst/>
            <a:gdLst/>
            <a:ahLst/>
            <a:cxnLst/>
            <a:rect l="l" t="t" r="r" b="b"/>
            <a:pathLst>
              <a:path w="12192000" h="887729">
                <a:moveTo>
                  <a:pt x="12192000" y="0"/>
                </a:moveTo>
                <a:lnTo>
                  <a:pt x="0" y="0"/>
                </a:lnTo>
                <a:lnTo>
                  <a:pt x="0" y="887310"/>
                </a:lnTo>
                <a:lnTo>
                  <a:pt x="12192000" y="88731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436" y="6144259"/>
            <a:ext cx="10700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3200" b="1" spc="-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URĂ-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b="1" spc="-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3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RAD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iun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1487</Words>
  <Application>Microsoft Office PowerPoint</Application>
  <PresentationFormat>Custom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Strategia națională de incluziune a  Cetățenilor Români aparținând  minorității Rome pentru perioada 2022-2027</vt:lpstr>
      <vt:lpstr>Cadrul  european al  incluziunii  romilor</vt:lpstr>
      <vt:lpstr>1.Politici constructive, pragmatice și  nediscriminiatorii</vt:lpstr>
      <vt:lpstr>PowerPoint Presentation</vt:lpstr>
      <vt:lpstr>Anexa 1 – Planul de măsuri aferent Obiectivului Specific 1 – Îmbunătățirea condițiilor de  locuire a membrilor comunităților vulnerabile cu romi</vt:lpstr>
      <vt:lpstr>PowerPoint Presentation</vt:lpstr>
      <vt:lpstr>1. Dezvoltarea și valorizarea capitalului uman care provine din comunitățile de romi prin  programe adaptate și adresate permanent la profilul comunităților și specifice din punct  de vedere socio-cultural și regional.</vt:lpstr>
      <vt:lpstr>PowerPoint Presentation</vt:lpstr>
      <vt:lpstr>PowerPoint Presentation</vt:lpstr>
      <vt:lpstr>B. Măsuri care vizează reconcilierea cu trecutul și recunoașterea sclaviei, a Holocaustului și  asimilării romilor</vt:lpstr>
      <vt:lpstr>B. Măsuri care vizează reconcilierea cu trecutul și recunoașterea sclaviei, a Holocaustului și  asimilării romilor</vt:lpstr>
      <vt:lpstr>Anexa 6 – Planul de măsuri aferent Obiectivului Specific 6 – Măsuri specifice: Combaterea  discriminării, a discursului și atitudinilor antirome generatoare de discurs incitator la ură  sau infracțiuni motivate de ură</vt:lpstr>
      <vt:lpstr>8. Analiza modului în care este folosită legislația anti-discriminare existentă în bibliografiile</vt:lpstr>
      <vt:lpstr>Anexa 7 – Cadrul de implementare la nivel județean și rolul resurselor umane la nivel local și a reprezentanților BJR în monitorizarea și evaluarea implementării măsurilor din Strategie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 Stoian @ ANR.GOV.RO</dc:creator>
  <cp:lastModifiedBy>User</cp:lastModifiedBy>
  <cp:revision>1</cp:revision>
  <dcterms:created xsi:type="dcterms:W3CDTF">2023-01-20T08:37:06Z</dcterms:created>
  <dcterms:modified xsi:type="dcterms:W3CDTF">2023-01-20T08:49:13Z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2023-01-20T00:00:00Z</vt:filetime>
  </property>
</Properties>
</file>