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2" r:id="rId3"/>
    <p:sldId id="273" r:id="rId4"/>
    <p:sldId id="330" r:id="rId5"/>
    <p:sldId id="364" r:id="rId6"/>
    <p:sldId id="331" r:id="rId7"/>
    <p:sldId id="332" r:id="rId8"/>
    <p:sldId id="333" r:id="rId9"/>
    <p:sldId id="326" r:id="rId10"/>
    <p:sldId id="329" r:id="rId11"/>
    <p:sldId id="327" r:id="rId12"/>
    <p:sldId id="368" r:id="rId13"/>
    <p:sldId id="367" r:id="rId14"/>
    <p:sldId id="328" r:id="rId15"/>
    <p:sldId id="335" r:id="rId16"/>
    <p:sldId id="341" r:id="rId17"/>
    <p:sldId id="340" r:id="rId18"/>
    <p:sldId id="342" r:id="rId19"/>
    <p:sldId id="343" r:id="rId20"/>
    <p:sldId id="339" r:id="rId21"/>
    <p:sldId id="337" r:id="rId22"/>
    <p:sldId id="338" r:id="rId23"/>
    <p:sldId id="365" r:id="rId24"/>
    <p:sldId id="344" r:id="rId25"/>
    <p:sldId id="346" r:id="rId26"/>
    <p:sldId id="345" r:id="rId27"/>
    <p:sldId id="350" r:id="rId28"/>
    <p:sldId id="369" r:id="rId29"/>
    <p:sldId id="349" r:id="rId30"/>
    <p:sldId id="355" r:id="rId31"/>
    <p:sldId id="354" r:id="rId32"/>
    <p:sldId id="353" r:id="rId33"/>
    <p:sldId id="352" r:id="rId34"/>
    <p:sldId id="347" r:id="rId35"/>
    <p:sldId id="357" r:id="rId36"/>
    <p:sldId id="356" r:id="rId37"/>
    <p:sldId id="361" r:id="rId38"/>
    <p:sldId id="366" r:id="rId39"/>
    <p:sldId id="360" r:id="rId40"/>
    <p:sldId id="359" r:id="rId41"/>
    <p:sldId id="362" r:id="rId42"/>
    <p:sldId id="325" r:id="rId43"/>
  </p:sldIdLst>
  <p:sldSz cx="9144000" cy="5143500" type="screen16x9"/>
  <p:notesSz cx="9928225" cy="6797675"/>
  <p:defaultText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065868263473055"/>
          <c:y val="9.4594594594598111E-2"/>
          <c:w val="0.61976047904191611"/>
          <c:h val="0.72072072072072069"/>
        </c:manualLayout>
      </c:layout>
      <c:barChart>
        <c:barDir val="col"/>
        <c:grouping val="clustered"/>
        <c:varyColors val="0"/>
        <c:ser>
          <c:idx val="0"/>
          <c:order val="0"/>
          <c:tx>
            <c:strRef>
              <c:f>Sheet1!$A$2</c:f>
              <c:strCache>
                <c:ptCount val="1"/>
              </c:strCache>
            </c:strRef>
          </c:tx>
          <c:spPr>
            <a:solidFill>
              <a:srgbClr val="9999FF"/>
            </a:solidFill>
            <a:ln w="12671">
              <a:solidFill>
                <a:srgbClr val="000000"/>
              </a:solidFill>
              <a:prstDash val="solid"/>
            </a:ln>
          </c:spPr>
          <c:invertIfNegative val="0"/>
          <c:cat>
            <c:strRef>
              <c:f>Sheet1!$B$1:$D$1</c:f>
              <c:strCache>
                <c:ptCount val="3"/>
                <c:pt idx="1">
                  <c:v>Anul 2021</c:v>
                </c:pt>
                <c:pt idx="2">
                  <c:v>Anul 2022</c:v>
                </c:pt>
              </c:strCache>
            </c:strRef>
          </c:cat>
          <c:val>
            <c:numRef>
              <c:f>Sheet1!$B$2:$D$2</c:f>
              <c:numCache>
                <c:formatCode>General</c:formatCode>
                <c:ptCount val="3"/>
                <c:pt idx="1">
                  <c:v>0</c:v>
                </c:pt>
              </c:numCache>
            </c:numRef>
          </c:val>
        </c:ser>
        <c:ser>
          <c:idx val="1"/>
          <c:order val="1"/>
          <c:tx>
            <c:strRef>
              <c:f>Sheet1!$A$3</c:f>
              <c:strCache>
                <c:ptCount val="1"/>
                <c:pt idx="0">
                  <c:v>17431</c:v>
                </c:pt>
              </c:strCache>
            </c:strRef>
          </c:tx>
          <c:spPr>
            <a:solidFill>
              <a:srgbClr val="993366"/>
            </a:solidFill>
            <a:ln w="12671">
              <a:solidFill>
                <a:srgbClr val="000000"/>
              </a:solidFill>
              <a:prstDash val="solid"/>
            </a:ln>
          </c:spPr>
          <c:invertIfNegative val="0"/>
          <c:cat>
            <c:strRef>
              <c:f>Sheet1!$B$1:$D$1</c:f>
              <c:strCache>
                <c:ptCount val="3"/>
                <c:pt idx="1">
                  <c:v>Anul 2021</c:v>
                </c:pt>
                <c:pt idx="2">
                  <c:v>Anul 2022</c:v>
                </c:pt>
              </c:strCache>
            </c:strRef>
          </c:cat>
          <c:val>
            <c:numRef>
              <c:f>Sheet1!$B$3:$D$3</c:f>
              <c:numCache>
                <c:formatCode>General</c:formatCode>
                <c:ptCount val="3"/>
                <c:pt idx="1">
                  <c:v>17431</c:v>
                </c:pt>
              </c:numCache>
            </c:numRef>
          </c:val>
        </c:ser>
        <c:ser>
          <c:idx val="2"/>
          <c:order val="2"/>
          <c:tx>
            <c:strRef>
              <c:f>Sheet1!$A$4</c:f>
              <c:strCache>
                <c:ptCount val="1"/>
                <c:pt idx="0">
                  <c:v>27564</c:v>
                </c:pt>
              </c:strCache>
            </c:strRef>
          </c:tx>
          <c:spPr>
            <a:solidFill>
              <a:srgbClr val="FFFFCC"/>
            </a:solidFill>
            <a:ln w="12671">
              <a:solidFill>
                <a:srgbClr val="000000"/>
              </a:solidFill>
              <a:prstDash val="solid"/>
            </a:ln>
          </c:spPr>
          <c:invertIfNegative val="0"/>
          <c:cat>
            <c:strRef>
              <c:f>Sheet1!$B$1:$D$1</c:f>
              <c:strCache>
                <c:ptCount val="3"/>
                <c:pt idx="1">
                  <c:v>Anul 2021</c:v>
                </c:pt>
                <c:pt idx="2">
                  <c:v>Anul 2022</c:v>
                </c:pt>
              </c:strCache>
            </c:strRef>
          </c:cat>
          <c:val>
            <c:numRef>
              <c:f>Sheet1!$B$4:$D$4</c:f>
              <c:numCache>
                <c:formatCode>General</c:formatCode>
                <c:ptCount val="3"/>
                <c:pt idx="2">
                  <c:v>27564</c:v>
                </c:pt>
              </c:numCache>
            </c:numRef>
          </c:val>
        </c:ser>
        <c:dLbls>
          <c:showLegendKey val="0"/>
          <c:showVal val="0"/>
          <c:showCatName val="0"/>
          <c:showSerName val="0"/>
          <c:showPercent val="0"/>
          <c:showBubbleSize val="0"/>
        </c:dLbls>
        <c:gapWidth val="100"/>
        <c:axId val="240234496"/>
        <c:axId val="240236032"/>
      </c:barChart>
      <c:catAx>
        <c:axId val="240234496"/>
        <c:scaling>
          <c:orientation val="minMax"/>
        </c:scaling>
        <c:delete val="0"/>
        <c:axPos val="b"/>
        <c:numFmt formatCode="General" sourceLinked="1"/>
        <c:majorTickMark val="out"/>
        <c:minorTickMark val="none"/>
        <c:tickLblPos val="nextTo"/>
        <c:spPr>
          <a:ln w="3168">
            <a:solidFill>
              <a:srgbClr val="000000"/>
            </a:solidFill>
            <a:prstDash val="solid"/>
          </a:ln>
        </c:spPr>
        <c:txPr>
          <a:bodyPr rot="0" vert="horz"/>
          <a:lstStyle/>
          <a:p>
            <a:pPr>
              <a:defRPr sz="948" b="1" i="0" u="none" strike="noStrike" baseline="0">
                <a:solidFill>
                  <a:srgbClr val="000000"/>
                </a:solidFill>
                <a:latin typeface="Arial"/>
                <a:ea typeface="Arial"/>
                <a:cs typeface="Arial"/>
              </a:defRPr>
            </a:pPr>
            <a:endParaRPr lang="en-US"/>
          </a:p>
        </c:txPr>
        <c:crossAx val="240236032"/>
        <c:crosses val="autoZero"/>
        <c:auto val="1"/>
        <c:lblAlgn val="ctr"/>
        <c:lblOffset val="100"/>
        <c:tickLblSkip val="1"/>
        <c:tickMarkSkip val="1"/>
        <c:noMultiLvlLbl val="0"/>
      </c:catAx>
      <c:valAx>
        <c:axId val="240236032"/>
        <c:scaling>
          <c:orientation val="minMax"/>
        </c:scaling>
        <c:delete val="0"/>
        <c:axPos val="l"/>
        <c:majorGridlines>
          <c:spPr>
            <a:ln w="3168">
              <a:solidFill>
                <a:srgbClr val="000000"/>
              </a:solidFill>
              <a:prstDash val="solid"/>
            </a:ln>
          </c:spPr>
        </c:majorGridlines>
        <c:numFmt formatCode="General" sourceLinked="1"/>
        <c:majorTickMark val="out"/>
        <c:minorTickMark val="none"/>
        <c:tickLblPos val="nextTo"/>
        <c:spPr>
          <a:ln w="3168">
            <a:solidFill>
              <a:srgbClr val="000000"/>
            </a:solidFill>
            <a:prstDash val="solid"/>
          </a:ln>
        </c:spPr>
        <c:txPr>
          <a:bodyPr rot="0" vert="horz"/>
          <a:lstStyle/>
          <a:p>
            <a:pPr>
              <a:defRPr sz="948" b="1" i="0" u="none" strike="noStrike" baseline="0">
                <a:solidFill>
                  <a:srgbClr val="000000"/>
                </a:solidFill>
                <a:latin typeface="Arial"/>
                <a:ea typeface="Arial"/>
                <a:cs typeface="Arial"/>
              </a:defRPr>
            </a:pPr>
            <a:endParaRPr lang="en-US"/>
          </a:p>
        </c:txPr>
        <c:crossAx val="240234496"/>
        <c:crosses val="autoZero"/>
        <c:crossBetween val="between"/>
      </c:valAx>
      <c:spPr>
        <a:solidFill>
          <a:srgbClr val="C0C0C0"/>
        </a:solidFill>
        <a:ln w="12671">
          <a:solidFill>
            <a:srgbClr val="808080"/>
          </a:solidFill>
          <a:prstDash val="solid"/>
        </a:ln>
      </c:spPr>
    </c:plotArea>
    <c:legend>
      <c:legendPos val="r"/>
      <c:layout>
        <c:manualLayout>
          <c:xMode val="edge"/>
          <c:yMode val="edge"/>
          <c:x val="0.82335324183548264"/>
          <c:y val="0.31081074664661895"/>
          <c:w val="0.16467077838180444"/>
          <c:h val="0.28828815995990459"/>
        </c:manualLayout>
      </c:layout>
      <c:overlay val="0"/>
      <c:spPr>
        <a:noFill/>
        <a:ln w="3168">
          <a:solidFill>
            <a:srgbClr val="000000"/>
          </a:solidFill>
          <a:prstDash val="solid"/>
        </a:ln>
      </c:spPr>
      <c:txPr>
        <a:bodyPr/>
        <a:lstStyle/>
        <a:p>
          <a:pPr>
            <a:defRPr lang="en-US" sz="868" b="1"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948" b="1" i="0" u="none" strike="noStrike" baseline="0">
          <a:solidFill>
            <a:srgbClr val="000000"/>
          </a:solidFill>
          <a:latin typeface="Arial"/>
          <a:ea typeface="Arial"/>
          <a:cs typeface="Arial"/>
        </a:defRPr>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1597820"/>
            <a:ext cx="7772400" cy="1102519"/>
          </a:xfrm>
        </p:spPr>
        <p:txBody>
          <a:bodyPr/>
          <a:lstStyle/>
          <a:p>
            <a:r>
              <a:rPr lang="ro-RO" dirty="0" smtClean="0"/>
              <a:t>Faceți clic pentru a edita stilul de titlu Coordonator</a:t>
            </a:r>
            <a:endParaRPr lang="en-US" dirty="0"/>
          </a:p>
        </p:txBody>
      </p:sp>
      <p:sp>
        <p:nvSpPr>
          <p:cNvPr id="3" name="Subtitlu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ro-RO" smtClean="0"/>
              <a:t>Faceți clic pentru editarea stilului de subtitlu al coordonatorului</a:t>
            </a:r>
            <a:endParaRPr lang="en-US"/>
          </a:p>
        </p:txBody>
      </p:sp>
      <p:sp>
        <p:nvSpPr>
          <p:cNvPr id="4" name="Substituent dată 3"/>
          <p:cNvSpPr>
            <a:spLocks noGrp="1"/>
          </p:cNvSpPr>
          <p:nvPr>
            <p:ph type="dt" sz="half" idx="10"/>
          </p:nvPr>
        </p:nvSpPr>
        <p:spPr/>
        <p:txBody>
          <a:bodyPr/>
          <a:lstStyle/>
          <a:p>
            <a:fld id="{D67C6136-3558-47B1-9E35-F753E4C6040D}" type="datetimeFigureOut">
              <a:rPr lang="en-US" smtClean="0"/>
              <a:pPr/>
              <a:t>2/22/2023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D67C6136-3558-47B1-9E35-F753E4C6040D}" type="datetimeFigureOut">
              <a:rPr lang="en-US" smtClean="0"/>
              <a:pPr/>
              <a:t>2/22/2023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7181850" y="205980"/>
            <a:ext cx="2228850" cy="4388644"/>
          </a:xfrm>
        </p:spPr>
        <p:txBody>
          <a:bodyPr vert="eaVert"/>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a:xfrm>
            <a:off x="495301" y="205980"/>
            <a:ext cx="6534150" cy="4388644"/>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D67C6136-3558-47B1-9E35-F753E4C6040D}" type="datetimeFigureOut">
              <a:rPr lang="en-US" smtClean="0"/>
              <a:pPr/>
              <a:t>2/22/2023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D67C6136-3558-47B1-9E35-F753E4C6040D}" type="datetimeFigureOut">
              <a:rPr lang="en-US" smtClean="0"/>
              <a:pPr/>
              <a:t>2/22/2023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3305176"/>
            <a:ext cx="7772400" cy="1021556"/>
          </a:xfrm>
        </p:spPr>
        <p:txBody>
          <a:bodyPr anchor="t"/>
          <a:lstStyle>
            <a:lvl1pPr algn="l">
              <a:defRPr sz="3400" b="1" cap="all"/>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722313" y="2180035"/>
            <a:ext cx="7772400" cy="1125140"/>
          </a:xfrm>
        </p:spPr>
        <p:txBody>
          <a:bodyPr anchor="b"/>
          <a:lstStyle>
            <a:lvl1pPr marL="0" indent="0">
              <a:buNone/>
              <a:defRPr sz="1700">
                <a:solidFill>
                  <a:schemeClr val="tx1">
                    <a:tint val="75000"/>
                  </a:schemeClr>
                </a:solidFill>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D67C6136-3558-47B1-9E35-F753E4C6040D}" type="datetimeFigureOut">
              <a:rPr lang="en-US" smtClean="0"/>
              <a:pPr/>
              <a:t>2/22/2023</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sz="half" idx="1"/>
          </p:nvPr>
        </p:nvSpPr>
        <p:spPr>
          <a:xfrm>
            <a:off x="495300" y="1200151"/>
            <a:ext cx="4381500" cy="3394472"/>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conținut 3"/>
          <p:cNvSpPr>
            <a:spLocks noGrp="1"/>
          </p:cNvSpPr>
          <p:nvPr>
            <p:ph sz="half" idx="2"/>
          </p:nvPr>
        </p:nvSpPr>
        <p:spPr>
          <a:xfrm>
            <a:off x="5029200" y="1200151"/>
            <a:ext cx="4381500" cy="3394472"/>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dată 4"/>
          <p:cNvSpPr>
            <a:spLocks noGrp="1"/>
          </p:cNvSpPr>
          <p:nvPr>
            <p:ph type="dt" sz="half" idx="10"/>
          </p:nvPr>
        </p:nvSpPr>
        <p:spPr/>
        <p:txBody>
          <a:bodyPr/>
          <a:lstStyle/>
          <a:p>
            <a:fld id="{D67C6136-3558-47B1-9E35-F753E4C6040D}" type="datetimeFigureOut">
              <a:rPr lang="en-US" smtClean="0"/>
              <a:pPr/>
              <a:t>2/22/2023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205979"/>
            <a:ext cx="8229600" cy="857250"/>
          </a:xfrm>
        </p:spPr>
        <p:txBody>
          <a:bodyPr/>
          <a:lstStyle>
            <a:lvl1pPr>
              <a:defRPr/>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151335"/>
            <a:ext cx="4040188" cy="479822"/>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1631156"/>
            <a:ext cx="4040188" cy="296346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text 4"/>
          <p:cNvSpPr>
            <a:spLocks noGrp="1"/>
          </p:cNvSpPr>
          <p:nvPr>
            <p:ph type="body" sz="quarter" idx="3"/>
          </p:nvPr>
        </p:nvSpPr>
        <p:spPr>
          <a:xfrm>
            <a:off x="4645026" y="1151335"/>
            <a:ext cx="4041775" cy="479822"/>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6" y="1631156"/>
            <a:ext cx="4041775" cy="2963466"/>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7" name="Substituent dată 6"/>
          <p:cNvSpPr>
            <a:spLocks noGrp="1"/>
          </p:cNvSpPr>
          <p:nvPr>
            <p:ph type="dt" sz="half" idx="10"/>
          </p:nvPr>
        </p:nvSpPr>
        <p:spPr/>
        <p:txBody>
          <a:bodyPr/>
          <a:lstStyle/>
          <a:p>
            <a:fld id="{D67C6136-3558-47B1-9E35-F753E4C6040D}" type="datetimeFigureOut">
              <a:rPr lang="en-US" smtClean="0"/>
              <a:pPr/>
              <a:t>2/22/2023</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dată 2"/>
          <p:cNvSpPr>
            <a:spLocks noGrp="1"/>
          </p:cNvSpPr>
          <p:nvPr>
            <p:ph type="dt" sz="half" idx="10"/>
          </p:nvPr>
        </p:nvSpPr>
        <p:spPr/>
        <p:txBody>
          <a:bodyPr/>
          <a:lstStyle/>
          <a:p>
            <a:fld id="{D67C6136-3558-47B1-9E35-F753E4C6040D}" type="datetimeFigureOut">
              <a:rPr lang="en-US" smtClean="0"/>
              <a:pPr/>
              <a:t>2/22/2023</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D67C6136-3558-47B1-9E35-F753E4C6040D}" type="datetimeFigureOut">
              <a:rPr lang="en-US" smtClean="0"/>
              <a:pPr/>
              <a:t>2/22/2023</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04787"/>
            <a:ext cx="3008313" cy="871538"/>
          </a:xfrm>
        </p:spPr>
        <p:txBody>
          <a:bodyPr anchor="b"/>
          <a:lstStyle>
            <a:lvl1pPr algn="l">
              <a:defRPr sz="1700" b="1"/>
            </a:lvl1pPr>
          </a:lstStyle>
          <a:p>
            <a:r>
              <a:rPr lang="ro-RO" smtClean="0"/>
              <a:t>Faceți clic pentru a edita stilul de titlu Coordonator</a:t>
            </a:r>
            <a:endParaRPr lang="en-US"/>
          </a:p>
        </p:txBody>
      </p:sp>
      <p:sp>
        <p:nvSpPr>
          <p:cNvPr id="3" name="Substituent conținut 2"/>
          <p:cNvSpPr>
            <a:spLocks noGrp="1"/>
          </p:cNvSpPr>
          <p:nvPr>
            <p:ph idx="1"/>
          </p:nvPr>
        </p:nvSpPr>
        <p:spPr>
          <a:xfrm>
            <a:off x="3575051" y="204789"/>
            <a:ext cx="5111750" cy="4389835"/>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text 3"/>
          <p:cNvSpPr>
            <a:spLocks noGrp="1"/>
          </p:cNvSpPr>
          <p:nvPr>
            <p:ph type="body" sz="half" idx="2"/>
          </p:nvPr>
        </p:nvSpPr>
        <p:spPr>
          <a:xfrm>
            <a:off x="457200" y="1076326"/>
            <a:ext cx="3008313" cy="3518297"/>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D67C6136-3558-47B1-9E35-F753E4C6040D}" type="datetimeFigureOut">
              <a:rPr lang="en-US" smtClean="0"/>
              <a:pPr/>
              <a:t>2/22/2023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3600450"/>
            <a:ext cx="5486400" cy="425054"/>
          </a:xfrm>
        </p:spPr>
        <p:txBody>
          <a:bodyPr anchor="b"/>
          <a:lstStyle>
            <a:lvl1pPr algn="l">
              <a:defRPr sz="1700" b="1"/>
            </a:lvl1pPr>
          </a:lstStyle>
          <a:p>
            <a:r>
              <a:rPr lang="ro-RO" smtClean="0"/>
              <a:t>Faceți clic pentru a edita stilul de titlu Coordonator</a:t>
            </a:r>
            <a:endParaRPr lang="en-US"/>
          </a:p>
        </p:txBody>
      </p:sp>
      <p:sp>
        <p:nvSpPr>
          <p:cNvPr id="3" name="Substituent imagine 2"/>
          <p:cNvSpPr>
            <a:spLocks noGrp="1"/>
          </p:cNvSpPr>
          <p:nvPr>
            <p:ph type="pic" idx="1"/>
          </p:nvPr>
        </p:nvSpPr>
        <p:spPr>
          <a:xfrm>
            <a:off x="1792288" y="459581"/>
            <a:ext cx="5486400" cy="3086100"/>
          </a:xfrm>
        </p:spPr>
        <p:txBody>
          <a:bodyPr/>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endParaRPr lang="en-US"/>
          </a:p>
        </p:txBody>
      </p:sp>
      <p:sp>
        <p:nvSpPr>
          <p:cNvPr id="4" name="Substituent text 3"/>
          <p:cNvSpPr>
            <a:spLocks noGrp="1"/>
          </p:cNvSpPr>
          <p:nvPr>
            <p:ph type="body" sz="half" idx="2"/>
          </p:nvPr>
        </p:nvSpPr>
        <p:spPr>
          <a:xfrm>
            <a:off x="1792288" y="4025503"/>
            <a:ext cx="5486400" cy="603647"/>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D67C6136-3558-47B1-9E35-F753E4C6040D}" type="datetimeFigureOut">
              <a:rPr lang="en-US" smtClean="0"/>
              <a:pPr/>
              <a:t>2/22/2023</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72122C10-2F7C-4BBA-8C53-D5003E5765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05979"/>
            <a:ext cx="8229600" cy="857250"/>
          </a:xfrm>
          <a:prstGeom prst="rect">
            <a:avLst/>
          </a:prstGeom>
        </p:spPr>
        <p:txBody>
          <a:bodyPr vert="horz" lIns="77925" tIns="38963" rIns="77925" bIns="38963" rtlCol="0" anchor="ctr">
            <a:normAutofit/>
          </a:body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200151"/>
            <a:ext cx="8229600" cy="3394472"/>
          </a:xfrm>
          <a:prstGeom prst="rect">
            <a:avLst/>
          </a:prstGeom>
        </p:spPr>
        <p:txBody>
          <a:bodyPr vert="horz" lIns="77925" tIns="38963" rIns="77925" bIns="38963"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2"/>
          </p:nvPr>
        </p:nvSpPr>
        <p:spPr>
          <a:xfrm>
            <a:off x="457200" y="4767264"/>
            <a:ext cx="2133600" cy="273844"/>
          </a:xfrm>
          <a:prstGeom prst="rect">
            <a:avLst/>
          </a:prstGeom>
        </p:spPr>
        <p:txBody>
          <a:bodyPr vert="horz" lIns="77925" tIns="38963" rIns="77925" bIns="38963" rtlCol="0" anchor="ctr"/>
          <a:lstStyle>
            <a:lvl1pPr algn="l">
              <a:defRPr sz="1000">
                <a:solidFill>
                  <a:schemeClr val="tx1">
                    <a:tint val="75000"/>
                  </a:schemeClr>
                </a:solidFill>
              </a:defRPr>
            </a:lvl1pPr>
          </a:lstStyle>
          <a:p>
            <a:fld id="{D67C6136-3558-47B1-9E35-F753E4C6040D}" type="datetimeFigureOut">
              <a:rPr lang="en-US" smtClean="0"/>
              <a:pPr/>
              <a:t>2/22/2023</a:t>
            </a:fld>
            <a:endParaRPr lang="en-US"/>
          </a:p>
        </p:txBody>
      </p:sp>
      <p:sp>
        <p:nvSpPr>
          <p:cNvPr id="5" name="Substituent subsol 4"/>
          <p:cNvSpPr>
            <a:spLocks noGrp="1"/>
          </p:cNvSpPr>
          <p:nvPr>
            <p:ph type="ftr" sz="quarter" idx="3"/>
          </p:nvPr>
        </p:nvSpPr>
        <p:spPr>
          <a:xfrm>
            <a:off x="3124200" y="4767264"/>
            <a:ext cx="2895600" cy="273844"/>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lang="en-US"/>
          </a:p>
        </p:txBody>
      </p:sp>
      <p:sp>
        <p:nvSpPr>
          <p:cNvPr id="6" name="Substituent număr diapozitiv 5"/>
          <p:cNvSpPr>
            <a:spLocks noGrp="1"/>
          </p:cNvSpPr>
          <p:nvPr>
            <p:ph type="sldNum" sz="quarter" idx="4"/>
          </p:nvPr>
        </p:nvSpPr>
        <p:spPr>
          <a:xfrm>
            <a:off x="6553200" y="4767264"/>
            <a:ext cx="2133600" cy="273844"/>
          </a:xfrm>
          <a:prstGeom prst="rect">
            <a:avLst/>
          </a:prstGeom>
        </p:spPr>
        <p:txBody>
          <a:bodyPr vert="horz" lIns="77925" tIns="38963" rIns="77925" bIns="38963" rtlCol="0" anchor="ctr"/>
          <a:lstStyle>
            <a:lvl1pPr algn="r">
              <a:defRPr sz="1000">
                <a:solidFill>
                  <a:schemeClr val="tx1">
                    <a:tint val="75000"/>
                  </a:schemeClr>
                </a:solidFill>
              </a:defRPr>
            </a:lvl1pPr>
          </a:lstStyle>
          <a:p>
            <a:fld id="{72122C10-2F7C-4BBA-8C53-D5003E5765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9252" rtl="0" eaLnBrk="1" latinLnBrk="0" hangingPunct="1">
        <a:spcBef>
          <a:spcPct val="0"/>
        </a:spcBef>
        <a:buNone/>
        <a:defRPr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33142" indent="-243516" algn="l" defTabSz="77925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974065" indent="-194813" algn="l" defTabSz="77925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6369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53316"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gif"/><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4.gif"/><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sm.prefectura.mai.gov.ro/"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870434"/>
            <a:ext cx="7737231" cy="1844315"/>
          </a:xfrm>
        </p:spPr>
        <p:txBody>
          <a:bodyPr>
            <a:normAutofit/>
          </a:bodyPr>
          <a:lstStyle/>
          <a:p>
            <a:pPr>
              <a:spcBef>
                <a:spcPts val="0"/>
              </a:spcBef>
            </a:pPr>
            <a:r>
              <a:rPr lang="en-US" sz="2400" b="1" smtClean="0">
                <a:solidFill>
                  <a:srgbClr val="003366"/>
                </a:solidFill>
                <a:effectLst>
                  <a:outerShdw blurRad="38100" dist="38100" dir="2700000" algn="tl">
                    <a:srgbClr val="000000">
                      <a:alpha val="43137"/>
                    </a:srgbClr>
                  </a:outerShdw>
                </a:effectLst>
              </a:rPr>
              <a:t>RAPORT </a:t>
            </a:r>
            <a:r>
              <a:rPr lang="en-US" sz="2400" b="1">
                <a:solidFill>
                  <a:srgbClr val="003366"/>
                </a:solidFill>
                <a:effectLst>
                  <a:outerShdw blurRad="38100" dist="38100" dir="2700000" algn="tl">
                    <a:srgbClr val="000000">
                      <a:alpha val="43137"/>
                    </a:srgbClr>
                  </a:outerShdw>
                </a:effectLst>
              </a:rPr>
              <a:t>DE EVALUARE </a:t>
            </a:r>
            <a:endParaRPr lang="ro-RO" sz="2400" b="1">
              <a:solidFill>
                <a:srgbClr val="003366"/>
              </a:solidFill>
              <a:effectLst>
                <a:outerShdw blurRad="38100" dist="38100" dir="2700000" algn="tl">
                  <a:srgbClr val="000000">
                    <a:alpha val="43137"/>
                  </a:srgbClr>
                </a:outerShdw>
              </a:effectLst>
            </a:endParaRPr>
          </a:p>
          <a:p>
            <a:pPr>
              <a:spcBef>
                <a:spcPts val="0"/>
              </a:spcBef>
            </a:pPr>
            <a:r>
              <a:rPr lang="ro-RO" sz="2400" b="1">
                <a:solidFill>
                  <a:srgbClr val="003366"/>
                </a:solidFill>
                <a:effectLst>
                  <a:outerShdw blurRad="38100" dist="38100" dir="2700000" algn="tl">
                    <a:srgbClr val="000000">
                      <a:alpha val="43137"/>
                    </a:srgbClr>
                  </a:outerShdw>
                </a:effectLst>
              </a:rPr>
              <a:t>a activităților </a:t>
            </a:r>
            <a:r>
              <a:rPr lang="en-US" sz="2400" b="1">
                <a:solidFill>
                  <a:srgbClr val="003366"/>
                </a:solidFill>
                <a:effectLst>
                  <a:outerShdw blurRad="38100" dist="38100" dir="2700000" algn="tl">
                    <a:srgbClr val="000000">
                      <a:alpha val="43137"/>
                    </a:srgbClr>
                  </a:outerShdw>
                </a:effectLst>
              </a:rPr>
              <a:t> </a:t>
            </a:r>
            <a:r>
              <a:rPr lang="ro-RO" sz="2400" b="1">
                <a:solidFill>
                  <a:srgbClr val="003366"/>
                </a:solidFill>
                <a:effectLst>
                  <a:outerShdw blurRad="38100" dist="38100" dir="2700000" algn="tl">
                    <a:srgbClr val="000000">
                      <a:alpha val="43137"/>
                    </a:srgbClr>
                  </a:outerShdw>
                </a:effectLst>
              </a:rPr>
              <a:t>desfășurate</a:t>
            </a:r>
            <a:r>
              <a:rPr lang="en-US" sz="2400" b="1">
                <a:solidFill>
                  <a:srgbClr val="003366"/>
                </a:solidFill>
                <a:effectLst>
                  <a:outerShdw blurRad="38100" dist="38100" dir="2700000" algn="tl">
                    <a:srgbClr val="000000">
                      <a:alpha val="43137"/>
                    </a:srgbClr>
                  </a:outerShdw>
                </a:effectLst>
              </a:rPr>
              <a:t> </a:t>
            </a:r>
            <a:r>
              <a:rPr lang="ro-RO" sz="2400" b="1">
                <a:solidFill>
                  <a:srgbClr val="003366"/>
                </a:solidFill>
                <a:effectLst>
                  <a:outerShdw blurRad="38100" dist="38100" dir="2700000" algn="tl">
                    <a:srgbClr val="000000">
                      <a:alpha val="43137"/>
                    </a:srgbClr>
                  </a:outerShdw>
                </a:effectLst>
              </a:rPr>
              <a:t>de</a:t>
            </a:r>
            <a:r>
              <a:rPr lang="en-US" sz="2400" b="1">
                <a:solidFill>
                  <a:srgbClr val="003366"/>
                </a:solidFill>
                <a:effectLst>
                  <a:outerShdw blurRad="38100" dist="38100" dir="2700000" algn="tl">
                    <a:srgbClr val="000000">
                      <a:alpha val="43137"/>
                    </a:srgbClr>
                  </a:outerShdw>
                </a:effectLst>
              </a:rPr>
              <a:t> c</a:t>
            </a:r>
            <a:r>
              <a:rPr lang="ro-RO" sz="2400" b="1">
                <a:solidFill>
                  <a:srgbClr val="003366"/>
                </a:solidFill>
                <a:effectLst>
                  <a:outerShdw blurRad="38100" dist="38100" dir="2700000" algn="tl">
                    <a:srgbClr val="000000">
                      <a:alpha val="43137"/>
                    </a:srgbClr>
                  </a:outerShdw>
                </a:effectLst>
              </a:rPr>
              <a:t>ătre</a:t>
            </a:r>
          </a:p>
          <a:p>
            <a:r>
              <a:rPr lang="ro-RO" sz="2400" b="1">
                <a:solidFill>
                  <a:srgbClr val="003366"/>
                </a:solidFill>
                <a:effectLst>
                  <a:outerShdw blurRad="38100" dist="38100" dir="2700000" algn="tl">
                    <a:srgbClr val="000000">
                      <a:alpha val="43137"/>
                    </a:srgbClr>
                  </a:outerShdw>
                </a:effectLst>
              </a:rPr>
              <a:t> </a:t>
            </a:r>
            <a:r>
              <a:rPr lang="en-US" sz="2400" b="1">
                <a:solidFill>
                  <a:srgbClr val="003366"/>
                </a:solidFill>
                <a:effectLst>
                  <a:outerShdw blurRad="38100" dist="38100" dir="2700000" algn="tl">
                    <a:srgbClr val="000000">
                      <a:alpha val="43137"/>
                    </a:srgbClr>
                  </a:outerShdw>
                </a:effectLst>
              </a:rPr>
              <a:t>INSTITUȚIA PREFECTULUI JUDEȚUL SATU MARE </a:t>
            </a:r>
            <a:endParaRPr lang="ro-RO" sz="2400" b="1">
              <a:solidFill>
                <a:srgbClr val="003366"/>
              </a:solidFill>
              <a:effectLst>
                <a:outerShdw blurRad="38100" dist="38100" dir="2700000" algn="tl">
                  <a:srgbClr val="000000">
                    <a:alpha val="43137"/>
                  </a:srgbClr>
                </a:outerShdw>
              </a:effectLst>
            </a:endParaRPr>
          </a:p>
          <a:p>
            <a:r>
              <a:rPr lang="ro-RO" sz="2400" b="1">
                <a:solidFill>
                  <a:srgbClr val="003366"/>
                </a:solidFill>
                <a:effectLst>
                  <a:outerShdw blurRad="38100" dist="38100" dir="2700000" algn="tl">
                    <a:srgbClr val="000000">
                      <a:alpha val="43137"/>
                    </a:srgbClr>
                  </a:outerShdw>
                </a:effectLst>
              </a:rPr>
              <a:t>în</a:t>
            </a:r>
            <a:r>
              <a:rPr lang="en-US" sz="2400" b="1">
                <a:solidFill>
                  <a:srgbClr val="003366"/>
                </a:solidFill>
                <a:effectLst>
                  <a:outerShdw blurRad="38100" dist="38100" dir="2700000" algn="tl">
                    <a:srgbClr val="000000">
                      <a:alpha val="43137"/>
                    </a:srgbClr>
                  </a:outerShdw>
                </a:effectLst>
              </a:rPr>
              <a:t> </a:t>
            </a:r>
            <a:r>
              <a:rPr lang="ro-RO" sz="2400" b="1">
                <a:solidFill>
                  <a:srgbClr val="003366"/>
                </a:solidFill>
                <a:effectLst>
                  <a:outerShdw blurRad="38100" dist="38100" dir="2700000" algn="tl">
                    <a:srgbClr val="000000">
                      <a:alpha val="43137"/>
                    </a:srgbClr>
                  </a:outerShdw>
                </a:effectLst>
              </a:rPr>
              <a:t>anul</a:t>
            </a:r>
            <a:r>
              <a:rPr lang="en-US" sz="2400" b="1">
                <a:solidFill>
                  <a:srgbClr val="003366"/>
                </a:solidFill>
                <a:effectLst>
                  <a:outerShdw blurRad="38100" dist="38100" dir="2700000" algn="tl">
                    <a:srgbClr val="000000">
                      <a:alpha val="43137"/>
                    </a:srgbClr>
                  </a:outerShdw>
                </a:effectLst>
              </a:rPr>
              <a:t> 20</a:t>
            </a:r>
            <a:r>
              <a:rPr lang="ro-RO" sz="2400" b="1" smtClean="0">
                <a:solidFill>
                  <a:srgbClr val="003366"/>
                </a:solidFill>
                <a:effectLst>
                  <a:outerShdw blurRad="38100" dist="38100" dir="2700000" algn="tl">
                    <a:srgbClr val="000000">
                      <a:alpha val="43137"/>
                    </a:srgbClr>
                  </a:outerShdw>
                </a:effectLst>
              </a:rPr>
              <a:t>2</a:t>
            </a:r>
            <a:r>
              <a:rPr lang="en-GB" sz="2400" b="1" smtClean="0">
                <a:solidFill>
                  <a:srgbClr val="003366"/>
                </a:solidFill>
                <a:effectLst>
                  <a:outerShdw blurRad="38100" dist="38100" dir="2700000" algn="tl">
                    <a:srgbClr val="000000">
                      <a:alpha val="43137"/>
                    </a:srgbClr>
                  </a:outerShdw>
                </a:effectLst>
              </a:rPr>
              <a:t>2</a:t>
            </a:r>
            <a:endParaRPr lang="ro-RO" sz="2400" dirty="0">
              <a:solidFill>
                <a:srgbClr val="0070C0"/>
              </a:solidFill>
            </a:endParaRPr>
          </a:p>
        </p:txBody>
      </p:sp>
      <p:sp>
        <p:nvSpPr>
          <p:cNvPr id="2059" name="Rectangle 11"/>
          <p:cNvSpPr>
            <a:spLocks noChangeArrowheads="1"/>
          </p:cNvSpPr>
          <p:nvPr/>
        </p:nvSpPr>
        <p:spPr bwMode="auto">
          <a:xfrm>
            <a:off x="0"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2049" name="Group 1"/>
          <p:cNvGrpSpPr>
            <a:grpSpLocks/>
          </p:cNvGrpSpPr>
          <p:nvPr/>
        </p:nvGrpSpPr>
        <p:grpSpPr bwMode="auto">
          <a:xfrm>
            <a:off x="0" y="-17145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2611" y="745"/>
              <a:ext cx="1218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16" name="Rectangle 11"/>
          <p:cNvSpPr>
            <a:spLocks noChangeArrowheads="1"/>
          </p:cNvSpPr>
          <p:nvPr/>
        </p:nvSpPr>
        <p:spPr bwMode="auto">
          <a:xfrm>
            <a:off x="773724" y="1657350"/>
            <a:ext cx="7737231" cy="1402098"/>
          </a:xfrm>
          <a:prstGeom prst="rect">
            <a:avLst/>
          </a:prstGeom>
          <a:noFill/>
          <a:ln w="9525">
            <a:noFill/>
            <a:miter lim="800000"/>
            <a:headEnd/>
            <a:tailEnd/>
          </a:ln>
          <a:effectLst/>
        </p:spPr>
        <p:txBody>
          <a:bodyPr vert="horz" wrap="squar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90401" y="1172641"/>
            <a:ext cx="7737231" cy="3837509"/>
          </a:xfrm>
        </p:spPr>
        <p:txBody>
          <a:bodyPr>
            <a:noAutofit/>
          </a:bodyPr>
          <a:lstStyle/>
          <a:p>
            <a:pPr marL="342900" lvl="0" indent="-342900" algn="just" defTabSz="914400">
              <a:buBlip>
                <a:blip r:embed="rId5"/>
              </a:buBlip>
            </a:pPr>
            <a:r>
              <a:rPr lang="ro-RO" sz="1800" b="1" i="1">
                <a:solidFill>
                  <a:srgbClr val="3716FC"/>
                </a:solidFill>
                <a:latin typeface="Times New Roman" pitchFamily="18" charset="0"/>
                <a:cs typeface="Times New Roman" pitchFamily="18" charset="0"/>
              </a:rPr>
              <a:t>Realizări în domeniul propriu de  competență</a:t>
            </a:r>
          </a:p>
          <a:p>
            <a:pPr marL="342900" lvl="0" indent="-342900" algn="just" defTabSz="914400">
              <a:buBlip>
                <a:blip r:embed="rId5"/>
              </a:buBlip>
            </a:pPr>
            <a:r>
              <a:rPr lang="ro-RO" sz="1400" b="1" i="1" smtClean="0">
                <a:solidFill>
                  <a:srgbClr val="3716FC"/>
                </a:solidFill>
                <a:latin typeface="Times New Roman" pitchFamily="18" charset="0"/>
                <a:ea typeface="Tahoma" pitchFamily="34" charset="0"/>
                <a:cs typeface="Times New Roman" pitchFamily="18" charset="0"/>
              </a:rPr>
              <a:t>Cancelaria </a:t>
            </a:r>
            <a:r>
              <a:rPr lang="ro-RO" sz="1400" b="1" i="1">
                <a:solidFill>
                  <a:srgbClr val="3716FC"/>
                </a:solidFill>
                <a:latin typeface="Times New Roman" pitchFamily="18" charset="0"/>
                <a:ea typeface="Tahoma" pitchFamily="34" charset="0"/>
                <a:cs typeface="Times New Roman" pitchFamily="18" charset="0"/>
              </a:rPr>
              <a:t>Prefectului</a:t>
            </a:r>
          </a:p>
          <a:p>
            <a:pPr marL="342900" indent="-342900" algn="l" defTabSz="914400">
              <a:buFont typeface="Arial" pitchFamily="34" charset="0"/>
              <a:buChar char="•"/>
            </a:pPr>
            <a:r>
              <a:rPr lang="ro-RO" sz="1200" b="1" i="1">
                <a:solidFill>
                  <a:srgbClr val="3716FC"/>
                </a:solidFill>
                <a:latin typeface="Times New Roman" pitchFamily="18" charset="0"/>
                <a:ea typeface="Tahoma" pitchFamily="34" charset="0"/>
                <a:cs typeface="Times New Roman" pitchFamily="18" charset="0"/>
              </a:rPr>
              <a:t>Agenda </a:t>
            </a:r>
            <a:r>
              <a:rPr lang="ro-RO" sz="1200" b="1" i="1" smtClean="0">
                <a:solidFill>
                  <a:srgbClr val="3716FC"/>
                </a:solidFill>
                <a:latin typeface="Times New Roman" pitchFamily="18" charset="0"/>
                <a:ea typeface="Tahoma" pitchFamily="34" charset="0"/>
                <a:cs typeface="Times New Roman" pitchFamily="18" charset="0"/>
              </a:rPr>
              <a:t>Prefectului</a:t>
            </a:r>
            <a:r>
              <a:rPr lang="en-GB" sz="1200" b="1" i="1" smtClean="0">
                <a:solidFill>
                  <a:srgbClr val="3716FC"/>
                </a:solidFill>
                <a:latin typeface="Times New Roman" pitchFamily="18" charset="0"/>
                <a:ea typeface="Tahoma" pitchFamily="34" charset="0"/>
                <a:cs typeface="Times New Roman" pitchFamily="18" charset="0"/>
              </a:rPr>
              <a:t>  </a:t>
            </a:r>
            <a:r>
              <a:rPr lang="en-GB" sz="1200" b="1" i="1">
                <a:solidFill>
                  <a:srgbClr val="3716FC"/>
                </a:solidFill>
                <a:latin typeface="Times New Roman" pitchFamily="18" charset="0"/>
                <a:ea typeface="Tahoma" pitchFamily="34" charset="0"/>
                <a:cs typeface="Times New Roman" pitchFamily="18" charset="0"/>
              </a:rPr>
              <a:t>-  </a:t>
            </a:r>
            <a:r>
              <a:rPr lang="pt-BR" sz="1200" b="1" i="1">
                <a:solidFill>
                  <a:srgbClr val="3716FC"/>
                </a:solidFill>
                <a:latin typeface="Times New Roman" pitchFamily="18" charset="0"/>
                <a:ea typeface="Tahoma" pitchFamily="34" charset="0"/>
                <a:cs typeface="Times New Roman" pitchFamily="18" charset="0"/>
              </a:rPr>
              <a:t>Activităţi cotidiene:</a:t>
            </a:r>
            <a:endParaRPr lang="en-GB" sz="1200" b="1" i="1">
              <a:solidFill>
                <a:srgbClr val="3716FC"/>
              </a:solidFill>
              <a:latin typeface="Times New Roman" pitchFamily="18" charset="0"/>
              <a:ea typeface="Tahoma" pitchFamily="34" charset="0"/>
              <a:cs typeface="Times New Roman" pitchFamily="18" charset="0"/>
            </a:endParaRPr>
          </a:p>
          <a:p>
            <a:pPr marL="342900" lvl="0" indent="-342900" algn="l" defTabSz="914400">
              <a:spcBef>
                <a:spcPts val="0"/>
              </a:spcBef>
              <a:buFont typeface="Wingdings" pitchFamily="2" charset="2"/>
              <a:buChar char="ü"/>
            </a:pPr>
            <a:r>
              <a:rPr lang="pt-BR" sz="1200" smtClean="0">
                <a:solidFill>
                  <a:prstClr val="black"/>
                </a:solidFill>
                <a:latin typeface="Tahoma" pitchFamily="34" charset="0"/>
                <a:ea typeface="Tahoma" pitchFamily="34" charset="0"/>
                <a:cs typeface="Tahoma" pitchFamily="34" charset="0"/>
              </a:rPr>
              <a:t>asigurarea </a:t>
            </a:r>
            <a:r>
              <a:rPr lang="pt-BR" sz="1200">
                <a:solidFill>
                  <a:prstClr val="black"/>
                </a:solidFill>
                <a:latin typeface="Tahoma" pitchFamily="34" charset="0"/>
                <a:ea typeface="Tahoma" pitchFamily="34" charset="0"/>
                <a:cs typeface="Tahoma" pitchFamily="34" charset="0"/>
              </a:rPr>
              <a:t>condiţiilor necesare programului zilnic al prefectului;</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organizarea întâlnirilor prefectului cu reprezentanţii locali ai societăţii civile, ai sindicatelor, ai patronatelor şi ai partidelor politice;</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întocmirea sintezelor mass-media pentru informarea prefectului;</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smtClean="0">
                <a:solidFill>
                  <a:prstClr val="black"/>
                </a:solidFill>
                <a:latin typeface="Tahoma" pitchFamily="34" charset="0"/>
                <a:ea typeface="Tahoma" pitchFamily="34" charset="0"/>
                <a:cs typeface="Tahoma" pitchFamily="34" charset="0"/>
              </a:rPr>
              <a:t>asigurarea </a:t>
            </a:r>
            <a:r>
              <a:rPr lang="pt-BR" sz="1200">
                <a:solidFill>
                  <a:prstClr val="black"/>
                </a:solidFill>
                <a:latin typeface="Tahoma" pitchFamily="34" charset="0"/>
                <a:ea typeface="Tahoma" pitchFamily="34" charset="0"/>
                <a:cs typeface="Tahoma" pitchFamily="34" charset="0"/>
              </a:rPr>
              <a:t>condiţiilor participării sau reprezentării prefectului la diverse manifestări desfăşurate la nivelul judeţului.</a:t>
            </a:r>
            <a:endParaRPr lang="en-GB" sz="1200">
              <a:solidFill>
                <a:prstClr val="black"/>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en-US" sz="1200" b="1" i="1">
                <a:solidFill>
                  <a:srgbClr val="3716FC"/>
                </a:solidFill>
                <a:latin typeface="Times New Roman" pitchFamily="18" charset="0"/>
                <a:ea typeface="Tahoma" pitchFamily="34" charset="0"/>
                <a:cs typeface="Times New Roman" pitchFamily="18" charset="0"/>
              </a:rPr>
              <a:t>Activităţi periodice: </a:t>
            </a:r>
            <a:endParaRPr lang="en-GB" sz="1200" b="1" i="1">
              <a:solidFill>
                <a:srgbClr val="3716FC"/>
              </a:solidFill>
              <a:latin typeface="Times New Roman" pitchFamily="18" charset="0"/>
              <a:ea typeface="Tahoma" pitchFamily="34" charset="0"/>
              <a:cs typeface="Times New Roman" pitchFamily="18"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organizarea şedinţelor de lucru ale prefectului;</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organizarea desfăşurării întâlnirilor de analiză şi evaluare a rezultatelor serviciilor publice deconcentrate;</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asigurarea condiţiilor necesare participării prefectului la videoconferinţe;</a:t>
            </a:r>
            <a:endParaRPr lang="en-GB" sz="1200">
              <a:solidFill>
                <a:prstClr val="black"/>
              </a:solidFill>
              <a:latin typeface="Tahoma" pitchFamily="34" charset="0"/>
              <a:ea typeface="Tahoma" pitchFamily="34" charset="0"/>
              <a:cs typeface="Tahoma" pitchFamily="34" charset="0"/>
            </a:endParaRPr>
          </a:p>
          <a:p>
            <a:pPr marL="342900" lvl="0" indent="-342900" algn="l" defTabSz="914400">
              <a:spcBef>
                <a:spcPts val="0"/>
              </a:spcBef>
              <a:buFont typeface="Wingdings" pitchFamily="2" charset="2"/>
              <a:buChar char="ü"/>
            </a:pPr>
            <a:r>
              <a:rPr lang="pt-BR" sz="1200">
                <a:solidFill>
                  <a:prstClr val="black"/>
                </a:solidFill>
                <a:latin typeface="Tahoma" pitchFamily="34" charset="0"/>
                <a:ea typeface="Tahoma" pitchFamily="34" charset="0"/>
                <a:cs typeface="Tahoma" pitchFamily="34" charset="0"/>
              </a:rPr>
              <a:t>organizarea, la solicitarea prefectului, a conferinţelor de presă, în scopul de a informa opinia publică prin intermediul mass-media despre acţiunile prefectului</a:t>
            </a:r>
            <a:r>
              <a:rPr lang="pt-BR" sz="1200" smtClean="0">
                <a:solidFill>
                  <a:prstClr val="black"/>
                </a:solidFill>
                <a:latin typeface="Tahoma" pitchFamily="34" charset="0"/>
                <a:ea typeface="Tahoma" pitchFamily="34" charset="0"/>
                <a:cs typeface="Tahoma" pitchFamily="34" charset="0"/>
              </a:rPr>
              <a:t>;</a:t>
            </a:r>
          </a:p>
          <a:p>
            <a:pPr marL="342900" lvl="0" indent="-342900" algn="l" defTabSz="914400">
              <a:spcBef>
                <a:spcPts val="0"/>
              </a:spcBef>
              <a:buFont typeface="Wingdings" pitchFamily="2" charset="2"/>
              <a:buChar char="ü"/>
            </a:pPr>
            <a:r>
              <a:rPr lang="pt-BR" sz="1200" smtClean="0">
                <a:solidFill>
                  <a:prstClr val="black"/>
                </a:solidFill>
                <a:latin typeface="Tahoma" pitchFamily="34" charset="0"/>
                <a:ea typeface="Tahoma" pitchFamily="34" charset="0"/>
                <a:cs typeface="Tahoma" pitchFamily="34" charset="0"/>
              </a:rPr>
              <a:t>organizarea </a:t>
            </a:r>
            <a:r>
              <a:rPr lang="ro-RO" sz="1200" smtClean="0">
                <a:solidFill>
                  <a:prstClr val="black"/>
                </a:solidFill>
                <a:latin typeface="Tahoma" pitchFamily="34" charset="0"/>
                <a:ea typeface="Tahoma" pitchFamily="34" charset="0"/>
                <a:cs typeface="Tahoma" pitchFamily="34" charset="0"/>
              </a:rPr>
              <a:t>întâlnirilor prilejuite de vizite ale unor personalități locale sau naționale.</a:t>
            </a:r>
            <a:endParaRPr lang="en-GB" sz="1200">
              <a:solidFill>
                <a:prstClr val="black"/>
              </a:solidFill>
              <a:latin typeface="Tahoma" pitchFamily="34" charset="0"/>
              <a:ea typeface="Tahoma" pitchFamily="34" charset="0"/>
              <a:cs typeface="Tahoma" pitchFamily="34" charset="0"/>
            </a:endParaRPr>
          </a:p>
          <a:p>
            <a:pPr lvl="0" algn="just" defTabSz="914400">
              <a:spcBef>
                <a:spcPts val="0"/>
              </a:spcBef>
            </a:pPr>
            <a:r>
              <a:rPr lang="ro-RO" sz="1200" i="1" smtClean="0">
                <a:solidFill>
                  <a:srgbClr val="FF0000"/>
                </a:solidFill>
                <a:latin typeface="Tahoma" pitchFamily="34" charset="0"/>
                <a:ea typeface="Tahoma" pitchFamily="34" charset="0"/>
                <a:cs typeface="Tahoma" pitchFamily="34" charset="0"/>
              </a:rPr>
              <a:t>       </a:t>
            </a:r>
            <a:r>
              <a:rPr lang="pt-BR" sz="1200" i="1" smtClean="0">
                <a:solidFill>
                  <a:schemeClr val="tx1"/>
                </a:solidFill>
                <a:latin typeface="Tahoma" pitchFamily="34" charset="0"/>
                <a:ea typeface="Tahoma" pitchFamily="34" charset="0"/>
                <a:cs typeface="Tahoma" pitchFamily="34" charset="0"/>
              </a:rPr>
              <a:t>Cancelaria </a:t>
            </a:r>
            <a:r>
              <a:rPr lang="pt-BR" sz="1200" i="1">
                <a:solidFill>
                  <a:schemeClr val="tx1"/>
                </a:solidFill>
                <a:latin typeface="Tahoma" pitchFamily="34" charset="0"/>
                <a:ea typeface="Tahoma" pitchFamily="34" charset="0"/>
                <a:cs typeface="Tahoma" pitchFamily="34" charset="0"/>
              </a:rPr>
              <a:t>Prefectului a gestionat </a:t>
            </a:r>
            <a:r>
              <a:rPr lang="ro-RO" sz="1200" i="1">
                <a:solidFill>
                  <a:schemeClr val="tx1"/>
                </a:solidFill>
                <a:latin typeface="Tahoma" pitchFamily="34" charset="0"/>
                <a:ea typeface="Tahoma" pitchFamily="34" charset="0"/>
                <a:cs typeface="Tahoma" pitchFamily="34" charset="0"/>
              </a:rPr>
              <a:t>î</a:t>
            </a:r>
            <a:r>
              <a:rPr lang="pt-BR" sz="1200" i="1">
                <a:solidFill>
                  <a:schemeClr val="tx1"/>
                </a:solidFill>
                <a:latin typeface="Tahoma" pitchFamily="34" charset="0"/>
                <a:ea typeface="Tahoma" pitchFamily="34" charset="0"/>
                <a:cs typeface="Tahoma" pitchFamily="34" charset="0"/>
              </a:rPr>
              <a:t>n perioada </a:t>
            </a:r>
            <a:r>
              <a:rPr lang="pt-BR" sz="1200" i="1" smtClean="0">
                <a:solidFill>
                  <a:schemeClr val="tx1"/>
                </a:solidFill>
                <a:latin typeface="Tahoma" pitchFamily="34" charset="0"/>
                <a:ea typeface="Tahoma" pitchFamily="34" charset="0"/>
                <a:cs typeface="Tahoma" pitchFamily="34" charset="0"/>
              </a:rPr>
              <a:t>01.01.2022 </a:t>
            </a:r>
            <a:r>
              <a:rPr lang="pt-BR" sz="1200" i="1">
                <a:solidFill>
                  <a:schemeClr val="tx1"/>
                </a:solidFill>
                <a:latin typeface="Tahoma" pitchFamily="34" charset="0"/>
                <a:ea typeface="Tahoma" pitchFamily="34" charset="0"/>
                <a:cs typeface="Tahoma" pitchFamily="34" charset="0"/>
              </a:rPr>
              <a:t>– </a:t>
            </a:r>
            <a:r>
              <a:rPr lang="pt-BR" sz="1200" i="1" smtClean="0">
                <a:solidFill>
                  <a:schemeClr val="tx1"/>
                </a:solidFill>
                <a:latin typeface="Tahoma" pitchFamily="34" charset="0"/>
                <a:ea typeface="Tahoma" pitchFamily="34" charset="0"/>
                <a:cs typeface="Tahoma" pitchFamily="34" charset="0"/>
              </a:rPr>
              <a:t>31.12.2022 </a:t>
            </a:r>
            <a:r>
              <a:rPr lang="pt-BR" sz="1200" i="1">
                <a:solidFill>
                  <a:schemeClr val="tx1"/>
                </a:solidFill>
                <a:latin typeface="Tahoma" pitchFamily="34" charset="0"/>
                <a:ea typeface="Tahoma" pitchFamily="34" charset="0"/>
                <a:cs typeface="Tahoma" pitchFamily="34" charset="0"/>
              </a:rPr>
              <a:t>un număr de </a:t>
            </a:r>
            <a:r>
              <a:rPr lang="pt-BR" sz="1200" i="1" smtClean="0">
                <a:solidFill>
                  <a:schemeClr val="tx1"/>
                </a:solidFill>
                <a:latin typeface="Tahoma" pitchFamily="34" charset="0"/>
                <a:ea typeface="Tahoma" pitchFamily="34" charset="0"/>
                <a:cs typeface="Tahoma" pitchFamily="34" charset="0"/>
              </a:rPr>
              <a:t>12.521 </a:t>
            </a:r>
            <a:r>
              <a:rPr lang="pt-BR" sz="1200" i="1">
                <a:solidFill>
                  <a:schemeClr val="tx1"/>
                </a:solidFill>
                <a:latin typeface="Tahoma" pitchFamily="34" charset="0"/>
                <a:ea typeface="Tahoma" pitchFamily="34" charset="0"/>
                <a:cs typeface="Tahoma" pitchFamily="34" charset="0"/>
              </a:rPr>
              <a:t>documente, din care: </a:t>
            </a:r>
            <a:r>
              <a:rPr lang="pt-BR" sz="1200" i="1" smtClean="0">
                <a:solidFill>
                  <a:schemeClr val="tx1"/>
                </a:solidFill>
                <a:latin typeface="Tahoma" pitchFamily="34" charset="0"/>
                <a:ea typeface="Tahoma" pitchFamily="34" charset="0"/>
                <a:cs typeface="Tahoma" pitchFamily="34" charset="0"/>
              </a:rPr>
              <a:t>1.376 </a:t>
            </a:r>
            <a:r>
              <a:rPr lang="pt-BR" sz="1200" i="1">
                <a:solidFill>
                  <a:schemeClr val="tx1"/>
                </a:solidFill>
                <a:latin typeface="Tahoma" pitchFamily="34" charset="0"/>
                <a:ea typeface="Tahoma" pitchFamily="34" charset="0"/>
                <a:cs typeface="Tahoma" pitchFamily="34" charset="0"/>
              </a:rPr>
              <a:t>documente elaborate/rezolvate la nivelul structurii. Prin Poşta Specială au fost primite un număr de </a:t>
            </a:r>
            <a:r>
              <a:rPr lang="pt-BR" sz="1200" i="1" smtClean="0">
                <a:solidFill>
                  <a:schemeClr val="tx1"/>
                </a:solidFill>
                <a:latin typeface="Tahoma" pitchFamily="34" charset="0"/>
                <a:ea typeface="Tahoma" pitchFamily="34" charset="0"/>
                <a:cs typeface="Tahoma" pitchFamily="34" charset="0"/>
              </a:rPr>
              <a:t>372 </a:t>
            </a:r>
            <a:r>
              <a:rPr lang="pt-BR" sz="1200" i="1">
                <a:solidFill>
                  <a:schemeClr val="tx1"/>
                </a:solidFill>
                <a:latin typeface="Tahoma" pitchFamily="34" charset="0"/>
                <a:ea typeface="Tahoma" pitchFamily="34" charset="0"/>
                <a:cs typeface="Tahoma" pitchFamily="34" charset="0"/>
              </a:rPr>
              <a:t>documente şi au fost expediate un număr de </a:t>
            </a:r>
            <a:r>
              <a:rPr lang="pt-BR" sz="1200" i="1" smtClean="0">
                <a:solidFill>
                  <a:schemeClr val="tx1"/>
                </a:solidFill>
                <a:latin typeface="Tahoma" pitchFamily="34" charset="0"/>
                <a:ea typeface="Tahoma" pitchFamily="34" charset="0"/>
                <a:cs typeface="Tahoma" pitchFamily="34" charset="0"/>
              </a:rPr>
              <a:t>403 </a:t>
            </a:r>
            <a:r>
              <a:rPr lang="pt-BR" sz="1200" i="1">
                <a:solidFill>
                  <a:schemeClr val="tx1"/>
                </a:solidFill>
                <a:latin typeface="Tahoma" pitchFamily="34" charset="0"/>
                <a:ea typeface="Tahoma" pitchFamily="34" charset="0"/>
                <a:cs typeface="Tahoma" pitchFamily="34" charset="0"/>
              </a:rPr>
              <a:t>documente.</a:t>
            </a:r>
            <a:endParaRPr lang="en-GB" sz="1200" i="1">
              <a:solidFill>
                <a:schemeClr val="tx1"/>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2984886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90401" y="1085840"/>
            <a:ext cx="7737231" cy="3771910"/>
          </a:xfrm>
        </p:spPr>
        <p:txBody>
          <a:bodyPr>
            <a:noAutofit/>
          </a:bodyPr>
          <a:lstStyle/>
          <a:p>
            <a:pPr marL="342900" lvl="0" indent="-342900" algn="l" defTabSz="914400">
              <a:buFont typeface="Arial" pitchFamily="34" charset="0"/>
              <a:buChar char="•"/>
            </a:pPr>
            <a:r>
              <a:rPr lang="ro-RO" sz="1200" b="1" i="1">
                <a:solidFill>
                  <a:srgbClr val="3716FC"/>
                </a:solidFill>
                <a:latin typeface="Times New Roman" pitchFamily="18" charset="0"/>
                <a:ea typeface="Tahoma" pitchFamily="34" charset="0"/>
                <a:cs typeface="Times New Roman" pitchFamily="18" charset="0"/>
              </a:rPr>
              <a:t>Agenda </a:t>
            </a:r>
            <a:r>
              <a:rPr lang="ro-RO" sz="1200" b="1" i="1" smtClean="0">
                <a:solidFill>
                  <a:srgbClr val="3716FC"/>
                </a:solidFill>
                <a:latin typeface="Times New Roman" pitchFamily="18" charset="0"/>
                <a:ea typeface="Tahoma" pitchFamily="34" charset="0"/>
                <a:cs typeface="Times New Roman" pitchFamily="18" charset="0"/>
              </a:rPr>
              <a:t>Prefectului (2)</a:t>
            </a:r>
            <a:r>
              <a:rPr lang="en-GB" sz="1200" b="1" i="1" smtClean="0">
                <a:solidFill>
                  <a:srgbClr val="3716FC"/>
                </a:solidFill>
                <a:latin typeface="Times New Roman" pitchFamily="18" charset="0"/>
                <a:ea typeface="Tahoma" pitchFamily="34" charset="0"/>
                <a:cs typeface="Times New Roman" pitchFamily="18" charset="0"/>
              </a:rPr>
              <a:t> </a:t>
            </a:r>
            <a:endParaRPr lang="ro-RO" sz="1200" b="1" i="1" smtClean="0">
              <a:solidFill>
                <a:srgbClr val="3716FC"/>
              </a:solidFill>
              <a:latin typeface="Times New Roman" pitchFamily="18" charset="0"/>
              <a:ea typeface="Tahoma" pitchFamily="34" charset="0"/>
              <a:cs typeface="Times New Roman" pitchFamily="18" charset="0"/>
            </a:endParaRPr>
          </a:p>
          <a:p>
            <a:pPr marL="342900" lvl="0" indent="-342900" algn="l" defTabSz="914400">
              <a:buFont typeface="Arial" pitchFamily="34" charset="0"/>
              <a:buChar char="•"/>
            </a:pPr>
            <a:endParaRPr lang="ro-RO" sz="800" b="1" i="1" smtClean="0">
              <a:solidFill>
                <a:srgbClr val="3716FC"/>
              </a:solidFill>
              <a:latin typeface="Times New Roman" pitchFamily="18" charset="0"/>
              <a:ea typeface="Tahoma" pitchFamily="34" charset="0"/>
              <a:cs typeface="Times New Roman" pitchFamily="18" charset="0"/>
            </a:endParaRPr>
          </a:p>
          <a:p>
            <a:pPr marL="342900" lvl="0" indent="-342900" algn="just" defTabSz="914400">
              <a:spcBef>
                <a:spcPts val="0"/>
              </a:spcBef>
              <a:buFont typeface="Arial" pitchFamily="34" charset="0"/>
              <a:buChar char="•"/>
            </a:pPr>
            <a:r>
              <a:rPr lang="pt-BR" sz="1200" smtClean="0">
                <a:solidFill>
                  <a:schemeClr val="tx1"/>
                </a:solidFill>
                <a:latin typeface="Tahoma" pitchFamily="34" charset="0"/>
                <a:ea typeface="Tahoma" pitchFamily="34" charset="0"/>
                <a:cs typeface="Tahoma" pitchFamily="34" charset="0"/>
              </a:rPr>
              <a:t>Cancelaria </a:t>
            </a:r>
            <a:r>
              <a:rPr lang="pt-BR" sz="1200">
                <a:solidFill>
                  <a:schemeClr val="tx1"/>
                </a:solidFill>
                <a:latin typeface="Tahoma" pitchFamily="34" charset="0"/>
                <a:ea typeface="Tahoma" pitchFamily="34" charset="0"/>
                <a:cs typeface="Tahoma" pitchFamily="34" charset="0"/>
              </a:rPr>
              <a:t>Prefectului a asigurat pregătirea materialelor de informare în vederea participării prefectului şi a subprefec</a:t>
            </a:r>
            <a:r>
              <a:rPr lang="ro-RO" sz="1200">
                <a:solidFill>
                  <a:schemeClr val="tx1"/>
                </a:solidFill>
                <a:latin typeface="Tahoma" pitchFamily="34" charset="0"/>
                <a:ea typeface="Tahoma" pitchFamily="34" charset="0"/>
                <a:cs typeface="Tahoma" pitchFamily="34" charset="0"/>
              </a:rPr>
              <a:t>ților</a:t>
            </a:r>
            <a:r>
              <a:rPr lang="pt-BR" sz="1200">
                <a:solidFill>
                  <a:schemeClr val="tx1"/>
                </a:solidFill>
                <a:latin typeface="Tahoma" pitchFamily="34" charset="0"/>
                <a:ea typeface="Tahoma" pitchFamily="34" charset="0"/>
                <a:cs typeface="Tahoma" pitchFamily="34" charset="0"/>
              </a:rPr>
              <a:t> la o serie de manifestări, respectiv:	</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pt-BR" sz="1200" i="1" smtClean="0">
                <a:solidFill>
                  <a:schemeClr val="tx1"/>
                </a:solidFill>
                <a:latin typeface="Tahoma" pitchFamily="34" charset="0"/>
                <a:ea typeface="Tahoma" pitchFamily="34" charset="0"/>
                <a:cs typeface="Tahoma" pitchFamily="34" charset="0"/>
              </a:rPr>
              <a:t>manifestările </a:t>
            </a:r>
            <a:r>
              <a:rPr lang="pt-BR" sz="1200" i="1">
                <a:solidFill>
                  <a:schemeClr val="tx1"/>
                </a:solidFill>
                <a:latin typeface="Tahoma" pitchFamily="34" charset="0"/>
                <a:ea typeface="Tahoma" pitchFamily="34" charset="0"/>
                <a:cs typeface="Tahoma" pitchFamily="34" charset="0"/>
              </a:rPr>
              <a:t>dedicate zilelor naționale/internaționale organizate în Județul Satu Mare</a:t>
            </a:r>
            <a:r>
              <a:rPr lang="pt-BR" sz="120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Manifestări dedicate zilei Culturii Naționale, zilei de 24 Ianuarie – Ziua Unirii, Ziua Eroilor; Ziua Drapelului Naţional al României; </a:t>
            </a:r>
            <a:r>
              <a:rPr lang="ro-RO" sz="1200" smtClean="0">
                <a:solidFill>
                  <a:schemeClr val="tx1"/>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Ziua </a:t>
            </a:r>
            <a:r>
              <a:rPr lang="ro-RO" sz="1200" smtClean="0">
                <a:solidFill>
                  <a:schemeClr val="tx1"/>
                </a:solidFill>
                <a:latin typeface="Tahoma" pitchFamily="34" charset="0"/>
                <a:ea typeface="Tahoma" pitchFamily="34" charset="0"/>
                <a:cs typeface="Tahoma" pitchFamily="34" charset="0"/>
              </a:rPr>
              <a:t>Independenței </a:t>
            </a:r>
            <a:r>
              <a:rPr lang="ro-RO" sz="1200">
                <a:solidFill>
                  <a:schemeClr val="tx1"/>
                </a:solidFill>
                <a:latin typeface="Tahoma" pitchFamily="34" charset="0"/>
                <a:ea typeface="Tahoma" pitchFamily="34" charset="0"/>
                <a:cs typeface="Tahoma" pitchFamily="34" charset="0"/>
              </a:rPr>
              <a:t>de Stat a </a:t>
            </a:r>
            <a:r>
              <a:rPr lang="ro-RO" sz="1200" smtClean="0">
                <a:solidFill>
                  <a:schemeClr val="tx1"/>
                </a:solidFill>
                <a:latin typeface="Tahoma" pitchFamily="34" charset="0"/>
                <a:ea typeface="Tahoma" pitchFamily="34" charset="0"/>
                <a:cs typeface="Tahoma" pitchFamily="34" charset="0"/>
              </a:rPr>
              <a:t>Romaniei;</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Ziua Imnului Național al </a:t>
            </a:r>
            <a:r>
              <a:rPr lang="en-US" sz="1200" smtClean="0">
                <a:solidFill>
                  <a:schemeClr val="tx1"/>
                </a:solidFill>
                <a:latin typeface="Tahoma" pitchFamily="34" charset="0"/>
                <a:ea typeface="Tahoma" pitchFamily="34" charset="0"/>
                <a:cs typeface="Tahoma" pitchFamily="34" charset="0"/>
              </a:rPr>
              <a:t>României; </a:t>
            </a:r>
            <a:r>
              <a:rPr lang="en-US" sz="1200">
                <a:solidFill>
                  <a:schemeClr val="tx1"/>
                </a:solidFill>
                <a:latin typeface="Tahoma" pitchFamily="34" charset="0"/>
                <a:ea typeface="Tahoma" pitchFamily="34" charset="0"/>
                <a:cs typeface="Tahoma" pitchFamily="34" charset="0"/>
              </a:rPr>
              <a:t>Ziua Armatei Române 25 Octombrie; </a:t>
            </a:r>
            <a:r>
              <a:rPr lang="en-US" sz="1200" smtClean="0">
                <a:solidFill>
                  <a:schemeClr val="tx1"/>
                </a:solidFill>
                <a:latin typeface="Tahoma" pitchFamily="34" charset="0"/>
                <a:ea typeface="Tahoma" pitchFamily="34" charset="0"/>
                <a:cs typeface="Tahoma" pitchFamily="34" charset="0"/>
              </a:rPr>
              <a:t>Ziua </a:t>
            </a:r>
            <a:r>
              <a:rPr lang="en-US" sz="1200">
                <a:solidFill>
                  <a:schemeClr val="tx1"/>
                </a:solidFill>
                <a:latin typeface="Tahoma" pitchFamily="34" charset="0"/>
                <a:ea typeface="Tahoma" pitchFamily="34" charset="0"/>
                <a:cs typeface="Tahoma" pitchFamily="34" charset="0"/>
              </a:rPr>
              <a:t>Naţională a României; Ziua Victoriei Revolutiei Române din Decembrie </a:t>
            </a:r>
            <a:r>
              <a:rPr lang="en-US" sz="1200" smtClean="0">
                <a:solidFill>
                  <a:schemeClr val="tx1"/>
                </a:solidFill>
                <a:latin typeface="Tahoma" pitchFamily="34" charset="0"/>
                <a:ea typeface="Tahoma" pitchFamily="34" charset="0"/>
                <a:cs typeface="Tahoma" pitchFamily="34" charset="0"/>
              </a:rPr>
              <a:t>1989.</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pt-BR" sz="1200" i="1" smtClean="0">
                <a:solidFill>
                  <a:schemeClr val="tx1"/>
                </a:solidFill>
                <a:latin typeface="Tahoma" pitchFamily="34" charset="0"/>
                <a:ea typeface="Tahoma" pitchFamily="34" charset="0"/>
                <a:cs typeface="Tahoma" pitchFamily="34" charset="0"/>
              </a:rPr>
              <a:t>evenimente </a:t>
            </a:r>
            <a:r>
              <a:rPr lang="pt-BR" sz="1200" i="1">
                <a:solidFill>
                  <a:schemeClr val="tx1"/>
                </a:solidFill>
                <a:latin typeface="Tahoma" pitchFamily="34" charset="0"/>
                <a:ea typeface="Tahoma" pitchFamily="34" charset="0"/>
                <a:cs typeface="Tahoma" pitchFamily="34" charset="0"/>
              </a:rPr>
              <a:t>organizate de </a:t>
            </a:r>
            <a:r>
              <a:rPr lang="ro-RO" sz="1200" i="1" smtClean="0">
                <a:solidFill>
                  <a:schemeClr val="tx1"/>
                </a:solidFill>
                <a:latin typeface="Tahoma" pitchFamily="34" charset="0"/>
                <a:ea typeface="Tahoma" pitchFamily="34" charset="0"/>
                <a:cs typeface="Tahoma" pitchFamily="34" charset="0"/>
              </a:rPr>
              <a:t>alte i</a:t>
            </a:r>
            <a:r>
              <a:rPr lang="pt-BR" sz="1200" i="1" smtClean="0">
                <a:solidFill>
                  <a:schemeClr val="tx1"/>
                </a:solidFill>
                <a:latin typeface="Tahoma" pitchFamily="34" charset="0"/>
                <a:ea typeface="Tahoma" pitchFamily="34" charset="0"/>
                <a:cs typeface="Tahoma" pitchFamily="34" charset="0"/>
              </a:rPr>
              <a:t>nstituții</a:t>
            </a:r>
            <a:r>
              <a:rPr lang="ro-RO" sz="1200" i="1" smtClean="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 bilanțuri ale structurile M.A.I., diverse ședințe de lucru;</a:t>
            </a:r>
            <a:endParaRPr lang="ro-RO" sz="1200" i="1" smtClean="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ro-RO" sz="1200" i="1" smtClean="0">
                <a:solidFill>
                  <a:schemeClr val="tx1"/>
                </a:solidFill>
                <a:latin typeface="Tahoma" pitchFamily="34" charset="0"/>
                <a:ea typeface="Tahoma" pitchFamily="34" charset="0"/>
                <a:cs typeface="Tahoma" pitchFamily="34" charset="0"/>
              </a:rPr>
              <a:t>c</a:t>
            </a:r>
            <a:r>
              <a:rPr lang="en-US" sz="1200" i="1" smtClean="0">
                <a:solidFill>
                  <a:schemeClr val="tx1"/>
                </a:solidFill>
                <a:latin typeface="Tahoma" pitchFamily="34" charset="0"/>
                <a:ea typeface="Tahoma" pitchFamily="34" charset="0"/>
                <a:cs typeface="Tahoma" pitchFamily="34" charset="0"/>
              </a:rPr>
              <a:t>omemorarea </a:t>
            </a:r>
            <a:r>
              <a:rPr lang="en-US" sz="1200" i="1">
                <a:solidFill>
                  <a:schemeClr val="tx1"/>
                </a:solidFill>
                <a:latin typeface="Tahoma" pitchFamily="34" charset="0"/>
                <a:ea typeface="Tahoma" pitchFamily="34" charset="0"/>
                <a:cs typeface="Tahoma" pitchFamily="34" charset="0"/>
              </a:rPr>
              <a:t>victimelor inundaţiilor din 14 mai 1970</a:t>
            </a:r>
            <a:r>
              <a:rPr lang="en-US" sz="1200" i="1" smtClean="0">
                <a:solidFill>
                  <a:schemeClr val="tx1"/>
                </a:solidFill>
                <a:latin typeface="Tahoma" pitchFamily="34" charset="0"/>
                <a:ea typeface="Tahoma" pitchFamily="34" charset="0"/>
                <a:cs typeface="Tahoma" pitchFamily="34" charset="0"/>
              </a:rPr>
              <a:t>;</a:t>
            </a:r>
            <a:endParaRPr lang="ro-RO" sz="1200" i="1"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i="1" smtClean="0">
                <a:solidFill>
                  <a:schemeClr val="tx1"/>
                </a:solidFill>
                <a:latin typeface="Tahoma" pitchFamily="34" charset="0"/>
                <a:ea typeface="Tahoma" pitchFamily="34" charset="0"/>
                <a:cs typeface="Tahoma" pitchFamily="34" charset="0"/>
              </a:rPr>
              <a:t>Ziua </a:t>
            </a:r>
            <a:r>
              <a:rPr lang="ro-RO" sz="1200" i="1">
                <a:solidFill>
                  <a:schemeClr val="tx1"/>
                </a:solidFill>
                <a:latin typeface="Tahoma" pitchFamily="34" charset="0"/>
                <a:ea typeface="Tahoma" pitchFamily="34" charset="0"/>
                <a:cs typeface="Tahoma" pitchFamily="34" charset="0"/>
              </a:rPr>
              <a:t>Instituției </a:t>
            </a:r>
            <a:r>
              <a:rPr lang="ro-RO" sz="1200" i="1" smtClean="0">
                <a:solidFill>
                  <a:schemeClr val="tx1"/>
                </a:solidFill>
                <a:latin typeface="Tahoma" pitchFamily="34" charset="0"/>
                <a:ea typeface="Tahoma" pitchFamily="34" charset="0"/>
                <a:cs typeface="Tahoma" pitchFamily="34" charset="0"/>
              </a:rPr>
              <a:t>Prefectului -</a:t>
            </a:r>
            <a:r>
              <a:rPr lang="ro-RO" sz="1200" smtClean="0">
                <a:solidFill>
                  <a:schemeClr val="tx1"/>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în data de 02.04.2022 </a:t>
            </a:r>
            <a:r>
              <a:rPr lang="ro-RO" sz="1200" smtClean="0">
                <a:solidFill>
                  <a:schemeClr val="tx1"/>
                </a:solidFill>
                <a:latin typeface="Tahoma" pitchFamily="34" charset="0"/>
                <a:ea typeface="Tahoma" pitchFamily="34" charset="0"/>
                <a:cs typeface="Tahoma" pitchFamily="34" charset="0"/>
              </a:rPr>
              <a:t>;</a:t>
            </a:r>
            <a:endParaRPr lang="ro-RO" sz="1200" i="1"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c</a:t>
            </a:r>
            <a:r>
              <a:rPr lang="en-US" sz="1200" smtClean="0">
                <a:solidFill>
                  <a:schemeClr val="tx1"/>
                </a:solidFill>
                <a:latin typeface="Tahoma" pitchFamily="34" charset="0"/>
                <a:ea typeface="Tahoma" pitchFamily="34" charset="0"/>
                <a:cs typeface="Tahoma" pitchFamily="34" charset="0"/>
              </a:rPr>
              <a:t>ampania </a:t>
            </a:r>
            <a:r>
              <a:rPr lang="en-US" sz="1200" i="1">
                <a:solidFill>
                  <a:schemeClr val="tx1"/>
                </a:solidFill>
                <a:latin typeface="Tahoma" pitchFamily="34" charset="0"/>
                <a:ea typeface="Tahoma" pitchFamily="34" charset="0"/>
                <a:cs typeface="Tahoma" pitchFamily="34" charset="0"/>
              </a:rPr>
              <a:t>”Curățăm România” </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inițiată de Ministerul Mediului în parteneriat cu Ministerul Afacerilor </a:t>
            </a:r>
            <a:r>
              <a:rPr lang="en-US" sz="1200" smtClean="0">
                <a:solidFill>
                  <a:schemeClr val="tx1"/>
                </a:solidFill>
                <a:latin typeface="Tahoma" pitchFamily="34" charset="0"/>
                <a:ea typeface="Tahoma" pitchFamily="34" charset="0"/>
                <a:cs typeface="Tahoma" pitchFamily="34" charset="0"/>
              </a:rPr>
              <a:t>Interne</a:t>
            </a:r>
            <a:r>
              <a:rPr lang="ro-RO" sz="1200" smtClean="0">
                <a:solidFill>
                  <a:schemeClr val="tx1"/>
                </a:solidFill>
                <a:latin typeface="Tahoma" pitchFamily="34" charset="0"/>
                <a:ea typeface="Tahoma" pitchFamily="34" charset="0"/>
                <a:cs typeface="Tahoma" pitchFamily="34" charset="0"/>
              </a:rPr>
              <a:t>,</a:t>
            </a:r>
            <a:r>
              <a:rPr lang="en-US" sz="1200" smtClean="0">
                <a:solidFill>
                  <a:schemeClr val="tx1"/>
                </a:solidFill>
                <a:latin typeface="Tahoma" pitchFamily="34" charset="0"/>
                <a:ea typeface="Tahoma" pitchFamily="34" charset="0"/>
                <a:cs typeface="Tahoma" pitchFamily="34" charset="0"/>
              </a:rPr>
              <a:t> au </a:t>
            </a:r>
            <a:r>
              <a:rPr lang="en-US" sz="1200">
                <a:solidFill>
                  <a:schemeClr val="tx1"/>
                </a:solidFill>
                <a:latin typeface="Tahoma" pitchFamily="34" charset="0"/>
                <a:ea typeface="Tahoma" pitchFamily="34" charset="0"/>
                <a:cs typeface="Tahoma" pitchFamily="34" charset="0"/>
              </a:rPr>
              <a:t>fost implicate </a:t>
            </a:r>
            <a:r>
              <a:rPr lang="en-US" sz="1200" smtClean="0">
                <a:solidFill>
                  <a:schemeClr val="tx1"/>
                </a:solidFill>
                <a:latin typeface="Tahoma" pitchFamily="34" charset="0"/>
                <a:ea typeface="Tahoma" pitchFamily="34" charset="0"/>
                <a:cs typeface="Tahoma" pitchFamily="34" charset="0"/>
              </a:rPr>
              <a:t>cele </a:t>
            </a:r>
            <a:r>
              <a:rPr lang="en-US" sz="1200">
                <a:solidFill>
                  <a:schemeClr val="tx1"/>
                </a:solidFill>
                <a:latin typeface="Tahoma" pitchFamily="34" charset="0"/>
                <a:ea typeface="Tahoma" pitchFamily="34" charset="0"/>
                <a:cs typeface="Tahoma" pitchFamily="34" charset="0"/>
              </a:rPr>
              <a:t>65 de UAT-uri din judetul Satu </a:t>
            </a:r>
            <a:r>
              <a:rPr lang="en-US" sz="1200" smtClean="0">
                <a:solidFill>
                  <a:schemeClr val="tx1"/>
                </a:solidFill>
                <a:latin typeface="Tahoma" pitchFamily="34" charset="0"/>
                <a:ea typeface="Tahoma" pitchFamily="34" charset="0"/>
                <a:cs typeface="Tahoma" pitchFamily="34" charset="0"/>
              </a:rPr>
              <a:t>Mare</a:t>
            </a:r>
            <a:r>
              <a:rPr lang="ro-RO" sz="1200" smtClean="0">
                <a:solidFill>
                  <a:schemeClr val="tx1"/>
                </a:solidFill>
                <a:latin typeface="Tahoma" pitchFamily="34" charset="0"/>
                <a:ea typeface="Tahoma" pitchFamily="34" charset="0"/>
                <a:cs typeface="Tahoma" pitchFamily="34" charset="0"/>
              </a:rPr>
              <a:t>,  derulată</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în perioada </a:t>
            </a:r>
            <a:r>
              <a:rPr lang="en-US" sz="1200" smtClean="0">
                <a:solidFill>
                  <a:schemeClr val="tx1"/>
                </a:solidFill>
                <a:latin typeface="Tahoma" pitchFamily="34" charset="0"/>
                <a:ea typeface="Tahoma" pitchFamily="34" charset="0"/>
                <a:cs typeface="Tahoma" pitchFamily="34" charset="0"/>
              </a:rPr>
              <a:t>08.04.2022-31.05.2022</a:t>
            </a:r>
            <a:r>
              <a:rPr lang="ro-RO"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pt-BR" sz="1200" i="1" smtClean="0">
                <a:solidFill>
                  <a:schemeClr val="tx1"/>
                </a:solidFill>
                <a:latin typeface="Tahoma" pitchFamily="34" charset="0"/>
                <a:ea typeface="Tahoma" pitchFamily="34" charset="0"/>
                <a:cs typeface="Tahoma" pitchFamily="34" charset="0"/>
              </a:rPr>
              <a:t>“Sâmbra </a:t>
            </a:r>
            <a:r>
              <a:rPr lang="pt-BR" sz="1200" i="1">
                <a:solidFill>
                  <a:schemeClr val="tx1"/>
                </a:solidFill>
                <a:latin typeface="Tahoma" pitchFamily="34" charset="0"/>
                <a:ea typeface="Tahoma" pitchFamily="34" charset="0"/>
                <a:cs typeface="Tahoma" pitchFamily="34" charset="0"/>
              </a:rPr>
              <a:t>Oilor” </a:t>
            </a:r>
            <a:r>
              <a:rPr lang="pt-BR"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e</a:t>
            </a:r>
            <a:r>
              <a:rPr lang="pt-BR" sz="1200" smtClean="0">
                <a:solidFill>
                  <a:schemeClr val="tx1"/>
                </a:solidFill>
                <a:latin typeface="Tahoma" pitchFamily="34" charset="0"/>
                <a:ea typeface="Tahoma" pitchFamily="34" charset="0"/>
                <a:cs typeface="Tahoma" pitchFamily="34" charset="0"/>
              </a:rPr>
              <a:t>diția </a:t>
            </a:r>
            <a:r>
              <a:rPr lang="pt-BR" sz="1200">
                <a:solidFill>
                  <a:schemeClr val="tx1"/>
                </a:solidFill>
                <a:latin typeface="Tahoma" pitchFamily="34" charset="0"/>
                <a:ea typeface="Tahoma" pitchFamily="34" charset="0"/>
                <a:cs typeface="Tahoma" pitchFamily="34" charset="0"/>
              </a:rPr>
              <a:t>a 64-a desfășurată pe Dealul de la Huta </a:t>
            </a:r>
            <a:r>
              <a:rPr lang="pt-BR" sz="1200" smtClean="0">
                <a:solidFill>
                  <a:schemeClr val="tx1"/>
                </a:solidFill>
                <a:latin typeface="Tahoma" pitchFamily="34" charset="0"/>
                <a:ea typeface="Tahoma" pitchFamily="34" charset="0"/>
                <a:cs typeface="Tahoma" pitchFamily="34" charset="0"/>
              </a:rPr>
              <a:t>Certeze</a:t>
            </a:r>
            <a:r>
              <a:rPr lang="ro-RO" sz="1200" smtClean="0">
                <a:solidFill>
                  <a:schemeClr val="tx1"/>
                </a:solidFill>
                <a:latin typeface="Tahoma" pitchFamily="34" charset="0"/>
                <a:ea typeface="Tahoma" pitchFamily="34" charset="0"/>
                <a:cs typeface="Tahoma" pitchFamily="34" charset="0"/>
              </a:rPr>
              <a:t>;</a:t>
            </a:r>
          </a:p>
          <a:p>
            <a:pPr marL="342900" indent="-342900" algn="just" defTabSz="914400">
              <a:buFont typeface="Arial" pitchFamily="34" charset="0"/>
              <a:buChar char="•"/>
            </a:pPr>
            <a:r>
              <a:rPr lang="ro-RO" sz="1200" i="1" smtClean="0">
                <a:solidFill>
                  <a:schemeClr val="tx1"/>
                </a:solidFill>
                <a:latin typeface="Tahoma" pitchFamily="34" charset="0"/>
                <a:ea typeface="Tahoma" pitchFamily="34" charset="0"/>
                <a:cs typeface="Tahoma" pitchFamily="34" charset="0"/>
              </a:rPr>
              <a:t>întâlniri pe diverse teme</a:t>
            </a:r>
            <a:r>
              <a:rPr lang="ro-RO" sz="1200" smtClean="0">
                <a:solidFill>
                  <a:schemeClr val="tx1"/>
                </a:solidFill>
                <a:latin typeface="Tahoma" pitchFamily="34" charset="0"/>
                <a:ea typeface="Tahoma" pitchFamily="34" charset="0"/>
                <a:cs typeface="Tahoma" pitchFamily="34" charset="0"/>
              </a:rPr>
              <a:t>: Business forum Nord-Vest –ediția I, Business local community - ediția a VII-a, dezbatere privind dezvoltarea învățământului superior tehnic sătmărean – în organizarea Universității Tehnice din Cluj-Napoca, Comitetul de masiv pentru grupa nordică în format online, CBC international conference – Realitatea virtuală suport în procesul învățării, aniversarea a 30 de ani de la înființarea Consiliului local Satu  Mare și a Consiliului Județean Satu Mare,  </a:t>
            </a:r>
            <a:endParaRPr lang="en-GB" sz="1200" smtClean="0">
              <a:solidFill>
                <a:schemeClr val="tx1"/>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4021328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90401" y="1085840"/>
            <a:ext cx="7737231" cy="3771910"/>
          </a:xfrm>
        </p:spPr>
        <p:txBody>
          <a:bodyPr>
            <a:noAutofit/>
          </a:bodyPr>
          <a:lstStyle/>
          <a:p>
            <a:pPr marL="342900" lvl="0" indent="-342900" algn="l" defTabSz="914400">
              <a:buFont typeface="Arial" pitchFamily="34" charset="0"/>
              <a:buChar char="•"/>
            </a:pPr>
            <a:r>
              <a:rPr lang="ro-RO" sz="1200" b="1" i="1">
                <a:solidFill>
                  <a:srgbClr val="3716FC"/>
                </a:solidFill>
                <a:latin typeface="Times New Roman" pitchFamily="18" charset="0"/>
                <a:ea typeface="Tahoma" pitchFamily="34" charset="0"/>
                <a:cs typeface="Times New Roman" pitchFamily="18" charset="0"/>
              </a:rPr>
              <a:t>Agenda </a:t>
            </a:r>
            <a:r>
              <a:rPr lang="ro-RO" sz="1200" b="1" i="1" smtClean="0">
                <a:solidFill>
                  <a:srgbClr val="3716FC"/>
                </a:solidFill>
                <a:latin typeface="Times New Roman" pitchFamily="18" charset="0"/>
                <a:ea typeface="Tahoma" pitchFamily="34" charset="0"/>
                <a:cs typeface="Times New Roman" pitchFamily="18" charset="0"/>
              </a:rPr>
              <a:t>Prefectului (3)</a:t>
            </a:r>
            <a:r>
              <a:rPr lang="en-GB" sz="1200" b="1" i="1" smtClean="0">
                <a:solidFill>
                  <a:srgbClr val="3716FC"/>
                </a:solidFill>
                <a:latin typeface="Times New Roman" pitchFamily="18" charset="0"/>
                <a:ea typeface="Tahoma" pitchFamily="34" charset="0"/>
                <a:cs typeface="Times New Roman" pitchFamily="18" charset="0"/>
              </a:rPr>
              <a:t> </a:t>
            </a:r>
            <a:endParaRPr lang="ro-RO" sz="1200" b="1" i="1" smtClean="0">
              <a:solidFill>
                <a:srgbClr val="3716FC"/>
              </a:solidFill>
              <a:latin typeface="Times New Roman" pitchFamily="18" charset="0"/>
              <a:ea typeface="Tahoma" pitchFamily="34" charset="0"/>
              <a:cs typeface="Times New Roman" pitchFamily="18" charset="0"/>
            </a:endParaRPr>
          </a:p>
          <a:p>
            <a:pPr marL="342900" lvl="0" indent="-342900" algn="l" defTabSz="914400">
              <a:buFont typeface="Arial" pitchFamily="34" charset="0"/>
              <a:buChar char="•"/>
            </a:pPr>
            <a:endParaRPr lang="ro-RO" sz="800" b="1" i="1">
              <a:solidFill>
                <a:srgbClr val="3716FC"/>
              </a:solidFill>
              <a:latin typeface="Times New Roman" pitchFamily="18" charset="0"/>
              <a:cs typeface="Times New Roman" pitchFamily="18"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Începând </a:t>
            </a:r>
            <a:r>
              <a:rPr lang="ro-RO" sz="1200">
                <a:solidFill>
                  <a:schemeClr val="tx1"/>
                </a:solidFill>
                <a:latin typeface="Tahoma" pitchFamily="34" charset="0"/>
                <a:ea typeface="Tahoma" pitchFamily="34" charset="0"/>
                <a:cs typeface="Tahoma" pitchFamily="34" charset="0"/>
              </a:rPr>
              <a:t>cu data de 25.02.2022 Instituția Prefectului Județul Satu Mare a gestionat la nivelul județului Satu Mare criza refugiaților </a:t>
            </a:r>
            <a:r>
              <a:rPr lang="ro-RO" sz="1200" smtClean="0">
                <a:solidFill>
                  <a:schemeClr val="tx1"/>
                </a:solidFill>
                <a:latin typeface="Tahoma" pitchFamily="34" charset="0"/>
                <a:ea typeface="Tahoma" pitchFamily="34" charset="0"/>
                <a:cs typeface="Tahoma" pitchFamily="34" charset="0"/>
              </a:rPr>
              <a:t>ucrainieni:</a:t>
            </a:r>
          </a:p>
          <a:p>
            <a:pPr marL="342900" lvl="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a fost a</a:t>
            </a:r>
            <a:r>
              <a:rPr lang="en-US" sz="1200" smtClean="0">
                <a:solidFill>
                  <a:schemeClr val="tx1"/>
                </a:solidFill>
                <a:latin typeface="Tahoma" pitchFamily="34" charset="0"/>
                <a:ea typeface="Tahoma" pitchFamily="34" charset="0"/>
                <a:cs typeface="Tahoma" pitchFamily="34" charset="0"/>
              </a:rPr>
              <a:t>ctiva</a:t>
            </a:r>
            <a:r>
              <a:rPr lang="ro-RO" sz="1200" smtClean="0">
                <a:solidFill>
                  <a:schemeClr val="tx1"/>
                </a:solidFill>
                <a:latin typeface="Tahoma" pitchFamily="34" charset="0"/>
                <a:ea typeface="Tahoma" pitchFamily="34" charset="0"/>
                <a:cs typeface="Tahoma" pitchFamily="34" charset="0"/>
              </a:rPr>
              <a:t>t</a:t>
            </a:r>
            <a:r>
              <a:rPr lang="en-US" sz="1200" smtClean="0">
                <a:solidFill>
                  <a:schemeClr val="tx1"/>
                </a:solidFill>
                <a:latin typeface="Tahoma" pitchFamily="34" charset="0"/>
                <a:ea typeface="Tahoma" pitchFamily="34" charset="0"/>
                <a:cs typeface="Tahoma" pitchFamily="34" charset="0"/>
              </a:rPr>
              <a:t> grup</a:t>
            </a:r>
            <a:r>
              <a:rPr lang="ro-RO" sz="1200" smtClean="0">
                <a:solidFill>
                  <a:schemeClr val="tx1"/>
                </a:solidFill>
                <a:latin typeface="Tahoma" pitchFamily="34" charset="0"/>
                <a:ea typeface="Tahoma" pitchFamily="34" charset="0"/>
                <a:cs typeface="Tahoma" pitchFamily="34" charset="0"/>
              </a:rPr>
              <a:t>ul</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de coordonare a acțiunilor societății civile, mediului privat, organizațiilor naționale, internaționale și instituțiilor guvernamentale </a:t>
            </a:r>
            <a:r>
              <a:rPr lang="ro-RO" sz="1200" smtClean="0">
                <a:solidFill>
                  <a:schemeClr val="tx1"/>
                </a:solidFill>
                <a:latin typeface="Tahoma" pitchFamily="34" charset="0"/>
                <a:ea typeface="Tahoma" pitchFamily="34" charset="0"/>
                <a:cs typeface="Tahoma" pitchFamily="34" charset="0"/>
              </a:rPr>
              <a:t>în data de </a:t>
            </a:r>
            <a:r>
              <a:rPr lang="en-US" sz="1200" smtClean="0">
                <a:solidFill>
                  <a:schemeClr val="tx1"/>
                </a:solidFill>
                <a:latin typeface="Tahoma" pitchFamily="34" charset="0"/>
                <a:ea typeface="Tahoma" pitchFamily="34" charset="0"/>
                <a:cs typeface="Tahoma" pitchFamily="34" charset="0"/>
              </a:rPr>
              <a:t>26 </a:t>
            </a:r>
            <a:r>
              <a:rPr lang="en-US" sz="1200">
                <a:solidFill>
                  <a:schemeClr val="tx1"/>
                </a:solidFill>
                <a:latin typeface="Tahoma" pitchFamily="34" charset="0"/>
                <a:ea typeface="Tahoma" pitchFamily="34" charset="0"/>
                <a:cs typeface="Tahoma" pitchFamily="34" charset="0"/>
              </a:rPr>
              <a:t>februarie 2022;</a:t>
            </a:r>
            <a:endParaRPr lang="en-GB" sz="120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au avut loc ședințe și întâlniri de lucru în coordonarea prefectului cu factorii de decizie după cum urmează: Comitetul Județean pentru Situații de Urgență,  cu reprezentanți ai administrației ucrainiene, Crucea Roșie națională și județeană, delegațiile OSCE și ODIHR, Inspectoratul Școlar Județean, Direcția Generală de Asistență Socială și Protecția Copilului, Primăria Municipiul Satu Mare, Uniunea Ucrainienilor din România; dar și reprezentanți ai organizațiilor neguvernamentale și ai bisericilor;</a:t>
            </a: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activități de diseminare a facilităților acordate cetățenilor ucrainieni refugiați prin intermediul IGI, AJOFM, ISJ, DGASPS, Crucea Roșie; </a:t>
            </a: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activități de gestionare a </a:t>
            </a:r>
            <a:r>
              <a:rPr lang="en-US" sz="1200" smtClean="0">
                <a:solidFill>
                  <a:schemeClr val="tx1"/>
                </a:solidFill>
                <a:latin typeface="Tahoma" pitchFamily="34" charset="0"/>
                <a:ea typeface="Tahoma" pitchFamily="34" charset="0"/>
                <a:cs typeface="Tahoma" pitchFamily="34" charset="0"/>
              </a:rPr>
              <a:t>patru </a:t>
            </a:r>
            <a:r>
              <a:rPr lang="en-US" sz="1200">
                <a:solidFill>
                  <a:schemeClr val="tx1"/>
                </a:solidFill>
                <a:latin typeface="Tahoma" pitchFamily="34" charset="0"/>
                <a:ea typeface="Tahoma" pitchFamily="34" charset="0"/>
                <a:cs typeface="Tahoma" pitchFamily="34" charset="0"/>
              </a:rPr>
              <a:t>grupuri de copii din instituțiile de protecție specială din Regiunea Dnipropetrovsk și a însoțitorilor </a:t>
            </a:r>
            <a:r>
              <a:rPr lang="en-US" sz="1200" smtClean="0">
                <a:solidFill>
                  <a:schemeClr val="tx1"/>
                </a:solidFill>
                <a:latin typeface="Tahoma" pitchFamily="34" charset="0"/>
                <a:ea typeface="Tahoma" pitchFamily="34" charset="0"/>
                <a:cs typeface="Tahoma" pitchFamily="34" charset="0"/>
              </a:rPr>
              <a:t>acestora</a:t>
            </a:r>
            <a:r>
              <a:rPr lang="ro-RO" sz="1200">
                <a:solidFill>
                  <a:schemeClr val="tx1"/>
                </a:solidFill>
                <a:latin typeface="Tahoma" pitchFamily="34" charset="0"/>
                <a:ea typeface="Tahoma" pitchFamily="34" charset="0"/>
                <a:cs typeface="Tahoma" pitchFamily="34" charset="0"/>
              </a:rPr>
              <a:t> </a:t>
            </a:r>
            <a:r>
              <a:rPr lang="en-US" sz="1200" smtClean="0">
                <a:solidFill>
                  <a:schemeClr val="tx1"/>
                </a:solidFill>
                <a:latin typeface="Tahoma" pitchFamily="34" charset="0"/>
                <a:ea typeface="Tahoma" pitchFamily="34" charset="0"/>
                <a:cs typeface="Tahoma" pitchFamily="34" charset="0"/>
              </a:rPr>
              <a:t>(800 </a:t>
            </a:r>
            <a:r>
              <a:rPr lang="en-US" sz="1200">
                <a:solidFill>
                  <a:schemeClr val="tx1"/>
                </a:solidFill>
                <a:latin typeface="Tahoma" pitchFamily="34" charset="0"/>
                <a:ea typeface="Tahoma" pitchFamily="34" charset="0"/>
                <a:cs typeface="Tahoma" pitchFamily="34" charset="0"/>
              </a:rPr>
              <a:t>de persoane) la solicitarea sprijinului din partea Ambasadei Ucrainei în România și a Ministerului Familiei, Tineretului și Egalității de </a:t>
            </a:r>
            <a:r>
              <a:rPr lang="en-US" sz="1200" smtClean="0">
                <a:solidFill>
                  <a:schemeClr val="tx1"/>
                </a:solidFill>
                <a:latin typeface="Tahoma" pitchFamily="34" charset="0"/>
                <a:ea typeface="Tahoma" pitchFamily="34" charset="0"/>
                <a:cs typeface="Tahoma" pitchFamily="34" charset="0"/>
              </a:rPr>
              <a:t>Șanse</a:t>
            </a:r>
            <a:r>
              <a:rPr lang="ro-RO" sz="1200" smtClean="0">
                <a:solidFill>
                  <a:schemeClr val="tx1"/>
                </a:solidFill>
                <a:latin typeface="Tahoma" pitchFamily="34" charset="0"/>
                <a:ea typeface="Tahoma" pitchFamily="34" charset="0"/>
                <a:cs typeface="Tahoma" pitchFamily="34" charset="0"/>
              </a:rPr>
              <a:t>;</a:t>
            </a:r>
          </a:p>
          <a:p>
            <a:pPr marL="342900" lvl="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o</a:t>
            </a:r>
            <a:r>
              <a:rPr lang="en-US" sz="1200" smtClean="0">
                <a:solidFill>
                  <a:schemeClr val="tx1"/>
                </a:solidFill>
                <a:latin typeface="Tahoma" pitchFamily="34" charset="0"/>
                <a:ea typeface="Tahoma" pitchFamily="34" charset="0"/>
                <a:cs typeface="Tahoma" pitchFamily="34" charset="0"/>
              </a:rPr>
              <a:t>rganizarea </a:t>
            </a:r>
            <a:r>
              <a:rPr lang="en-US" sz="1200">
                <a:solidFill>
                  <a:schemeClr val="tx1"/>
                </a:solidFill>
                <a:latin typeface="Tahoma" pitchFamily="34" charset="0"/>
                <a:ea typeface="Tahoma" pitchFamily="34" charset="0"/>
                <a:cs typeface="Tahoma" pitchFamily="34" charset="0"/>
              </a:rPr>
              <a:t>si operaționalizarea unui Centru de colectare regional  a ajutoarelor umanitare la </a:t>
            </a:r>
            <a:r>
              <a:rPr lang="en-US" sz="1200" smtClean="0">
                <a:solidFill>
                  <a:schemeClr val="tx1"/>
                </a:solidFill>
                <a:latin typeface="Tahoma" pitchFamily="34" charset="0"/>
                <a:ea typeface="Tahoma" pitchFamily="34" charset="0"/>
                <a:cs typeface="Tahoma" pitchFamily="34" charset="0"/>
              </a:rPr>
              <a:t>Halmeu</a:t>
            </a:r>
            <a:r>
              <a:rPr lang="ro-RO" sz="1200" smtClean="0">
                <a:solidFill>
                  <a:schemeClr val="tx1"/>
                </a:solidFill>
                <a:latin typeface="Tahoma" pitchFamily="34" charset="0"/>
                <a:ea typeface="Tahoma" pitchFamily="34" charset="0"/>
                <a:cs typeface="Tahoma" pitchFamily="34" charset="0"/>
              </a:rPr>
              <a:t> și a convoaielor umanitare care au pornit către Ucraina</a:t>
            </a:r>
            <a:r>
              <a:rPr lang="en-US" sz="1200" smtClean="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s-a făcut </a:t>
            </a:r>
            <a:r>
              <a:rPr lang="en-US" sz="1200" smtClean="0">
                <a:solidFill>
                  <a:schemeClr val="tx1"/>
                </a:solidFill>
                <a:latin typeface="Tahoma" pitchFamily="34" charset="0"/>
                <a:ea typeface="Tahoma" pitchFamily="34" charset="0"/>
                <a:cs typeface="Tahoma" pitchFamily="34" charset="0"/>
              </a:rPr>
              <a:t>apel </a:t>
            </a:r>
            <a:r>
              <a:rPr lang="en-US" sz="1200">
                <a:solidFill>
                  <a:schemeClr val="tx1"/>
                </a:solidFill>
                <a:latin typeface="Tahoma" pitchFamily="34" charset="0"/>
                <a:ea typeface="Tahoma" pitchFamily="34" charset="0"/>
                <a:cs typeface="Tahoma" pitchFamily="34" charset="0"/>
              </a:rPr>
              <a:t>la populația județului Satu Mare pentru completarea grupurilor de </a:t>
            </a:r>
            <a:r>
              <a:rPr lang="ro-RO" sz="1200" smtClean="0">
                <a:solidFill>
                  <a:schemeClr val="tx1"/>
                </a:solidFill>
                <a:latin typeface="Tahoma" pitchFamily="34" charset="0"/>
                <a:ea typeface="Tahoma" pitchFamily="34" charset="0"/>
                <a:cs typeface="Tahoma" pitchFamily="34" charset="0"/>
              </a:rPr>
              <a:t>voluntari</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care vin în sprijinul activităților </a:t>
            </a:r>
            <a:r>
              <a:rPr lang="en-US" sz="1200" smtClean="0">
                <a:solidFill>
                  <a:schemeClr val="tx1"/>
                </a:solidFill>
                <a:latin typeface="Tahoma" pitchFamily="34" charset="0"/>
                <a:ea typeface="Tahoma" pitchFamily="34" charset="0"/>
                <a:cs typeface="Tahoma" pitchFamily="34" charset="0"/>
              </a:rPr>
              <a:t>derul</a:t>
            </a:r>
            <a:r>
              <a:rPr lang="ro-RO" sz="1200" smtClean="0">
                <a:solidFill>
                  <a:schemeClr val="tx1"/>
                </a:solidFill>
                <a:latin typeface="Tahoma" pitchFamily="34" charset="0"/>
                <a:ea typeface="Tahoma" pitchFamily="34" charset="0"/>
                <a:cs typeface="Tahoma" pitchFamily="34" charset="0"/>
              </a:rPr>
              <a:t>ate</a:t>
            </a:r>
            <a:r>
              <a:rPr lang="en-US" sz="1200" smtClean="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de ONG-uri pentru</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gestionarea nevoilor persoanelor venite din </a:t>
            </a:r>
            <a:r>
              <a:rPr lang="en-US" sz="1200" smtClean="0">
                <a:solidFill>
                  <a:schemeClr val="tx1"/>
                </a:solidFill>
                <a:latin typeface="Tahoma" pitchFamily="34" charset="0"/>
                <a:ea typeface="Tahoma" pitchFamily="34" charset="0"/>
                <a:cs typeface="Tahoma" pitchFamily="34" charset="0"/>
              </a:rPr>
              <a:t>Ucraina</a:t>
            </a:r>
            <a:r>
              <a:rPr lang="ro-RO"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endParaRPr lang="en-GB" sz="1200" smtClean="0">
              <a:solidFill>
                <a:schemeClr val="tx1"/>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639678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90401" y="1244487"/>
            <a:ext cx="7737231" cy="3613263"/>
          </a:xfrm>
        </p:spPr>
        <p:txBody>
          <a:bodyPr>
            <a:noAutofit/>
          </a:bodyPr>
          <a:lstStyle/>
          <a:p>
            <a:pPr marL="342900" lvl="0" indent="-342900" algn="l" defTabSz="914400">
              <a:buFont typeface="Arial" pitchFamily="34" charset="0"/>
              <a:buChar char="•"/>
            </a:pPr>
            <a:r>
              <a:rPr lang="ro-RO" sz="1400" b="1" i="1">
                <a:solidFill>
                  <a:srgbClr val="3716FC"/>
                </a:solidFill>
                <a:latin typeface="Times New Roman" pitchFamily="18" charset="0"/>
                <a:cs typeface="Times New Roman" pitchFamily="18" charset="0"/>
              </a:rPr>
              <a:t>Comunicate de presă, alocuțiuni</a:t>
            </a:r>
          </a:p>
          <a:p>
            <a:pPr marL="342900" lvl="0" indent="-342900" algn="l" defTabSz="914400">
              <a:buFont typeface="Arial" pitchFamily="34" charset="0"/>
              <a:buChar char="•"/>
            </a:pPr>
            <a:endParaRPr lang="ro-RO" sz="800" i="1">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i="1">
                <a:solidFill>
                  <a:prstClr val="black"/>
                </a:solidFill>
                <a:latin typeface="Tahoma" pitchFamily="34" charset="0"/>
                <a:ea typeface="Tahoma" pitchFamily="34" charset="0"/>
                <a:cs typeface="Tahoma" pitchFamily="34" charset="0"/>
              </a:rPr>
              <a:t>Comunicate de presă (Imagine şi Relaţia cu Mass–Media): </a:t>
            </a:r>
            <a:r>
              <a:rPr lang="pt-BR" sz="1200">
                <a:solidFill>
                  <a:prstClr val="black"/>
                </a:solidFill>
                <a:latin typeface="Tahoma" pitchFamily="34" charset="0"/>
                <a:ea typeface="Tahoma" pitchFamily="34" charset="0"/>
                <a:cs typeface="Tahoma" pitchFamily="34" charset="0"/>
              </a:rPr>
              <a:t>O percepţie corectă a opiniei publice asupra activităţii desfăşurate de Instituţia Prefectului în cursul anului nu se putea realiza fără o relaţie eficientă, transparentă şi echidistantă cu mass-media locală, dar şi centrală, bazată pe principiile care guvernează activitatea de comunicare şi relaţii publice.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200">
                <a:solidFill>
                  <a:prstClr val="black"/>
                </a:solidFill>
                <a:latin typeface="Tahoma" pitchFamily="34" charset="0"/>
                <a:ea typeface="Tahoma" pitchFamily="34" charset="0"/>
                <a:cs typeface="Tahoma" pitchFamily="34" charset="0"/>
              </a:rPr>
              <a:t>Principalele modalități de comunicare cu mass-media au fost sub forma informărilor  și comunicatelor de presă</a:t>
            </a:r>
            <a:r>
              <a:rPr lang="it-IT" sz="1200">
                <a:solidFill>
                  <a:schemeClr val="tx1"/>
                </a:solidFill>
                <a:latin typeface="Tahoma" pitchFamily="34" charset="0"/>
                <a:ea typeface="Tahoma" pitchFamily="34" charset="0"/>
                <a:cs typeface="Tahoma" pitchFamily="34" charset="0"/>
              </a:rPr>
              <a:t>, peste </a:t>
            </a:r>
            <a:r>
              <a:rPr lang="ro-RO" sz="1200" smtClean="0">
                <a:solidFill>
                  <a:schemeClr val="tx1"/>
                </a:solidFill>
                <a:latin typeface="Tahoma" pitchFamily="34" charset="0"/>
                <a:ea typeface="Tahoma" pitchFamily="34" charset="0"/>
                <a:cs typeface="Tahoma" pitchFamily="34" charset="0"/>
              </a:rPr>
              <a:t>2</a:t>
            </a:r>
            <a:r>
              <a:rPr lang="it-IT" sz="1200" smtClean="0">
                <a:solidFill>
                  <a:schemeClr val="tx1"/>
                </a:solidFill>
                <a:latin typeface="Tahoma" pitchFamily="34" charset="0"/>
                <a:ea typeface="Tahoma" pitchFamily="34" charset="0"/>
                <a:cs typeface="Tahoma" pitchFamily="34" charset="0"/>
              </a:rPr>
              <a:t>00 </a:t>
            </a:r>
            <a:r>
              <a:rPr lang="it-IT" sz="1200">
                <a:solidFill>
                  <a:schemeClr val="tx1"/>
                </a:solidFill>
                <a:latin typeface="Tahoma" pitchFamily="34" charset="0"/>
                <a:ea typeface="Tahoma" pitchFamily="34" charset="0"/>
                <a:cs typeface="Tahoma" pitchFamily="34" charset="0"/>
              </a:rPr>
              <a:t>la număr, </a:t>
            </a:r>
            <a:r>
              <a:rPr lang="it-IT" sz="1200">
                <a:solidFill>
                  <a:prstClr val="black"/>
                </a:solidFill>
                <a:latin typeface="Tahoma" pitchFamily="34" charset="0"/>
                <a:ea typeface="Tahoma" pitchFamily="34" charset="0"/>
                <a:cs typeface="Tahoma" pitchFamily="34" charset="0"/>
              </a:rPr>
              <a:t>transmise atât presei scrise cât şi celei audio - vizuale şi online, privind acţiunile derulate de către prefect, subprefecți, sau aparatul de specialitate din cadrul Instituţiei Prefectului.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a:solidFill>
                  <a:prstClr val="black"/>
                </a:solidFill>
                <a:latin typeface="Tahoma" pitchFamily="34" charset="0"/>
                <a:ea typeface="Tahoma" pitchFamily="34" charset="0"/>
                <a:cs typeface="Tahoma" pitchFamily="34" charset="0"/>
              </a:rPr>
              <a:t>A fost asigurată actualizarea şi completarea permanentă a datelor şi informaţiilor postate pe pagina oficială a reţelei de socializare Facebook unde s-au postat zilnic evenimentele derulate, utilizând-o ca </a:t>
            </a:r>
            <a:r>
              <a:rPr lang="ro-RO" sz="1200" smtClean="0">
                <a:solidFill>
                  <a:prstClr val="black"/>
                </a:solidFill>
                <a:latin typeface="Tahoma" pitchFamily="34" charset="0"/>
                <a:ea typeface="Tahoma" pitchFamily="34" charset="0"/>
                <a:cs typeface="Tahoma" pitchFamily="34" charset="0"/>
              </a:rPr>
              <a:t>pe </a:t>
            </a:r>
            <a:r>
              <a:rPr lang="pt-BR" sz="1200" smtClean="0">
                <a:solidFill>
                  <a:prstClr val="black"/>
                </a:solidFill>
                <a:latin typeface="Tahoma" pitchFamily="34" charset="0"/>
                <a:ea typeface="Tahoma" pitchFamily="34" charset="0"/>
                <a:cs typeface="Tahoma" pitchFamily="34" charset="0"/>
              </a:rPr>
              <a:t>un </a:t>
            </a:r>
            <a:r>
              <a:rPr lang="pt-BR" sz="1200">
                <a:solidFill>
                  <a:prstClr val="black"/>
                </a:solidFill>
                <a:latin typeface="Tahoma" pitchFamily="34" charset="0"/>
                <a:ea typeface="Tahoma" pitchFamily="34" charset="0"/>
                <a:cs typeface="Tahoma" pitchFamily="34" charset="0"/>
              </a:rPr>
              <a:t>instrument actual şi modern de diseminare a informaţiei. De asemenea, aceasta a fost şi o metodă de măsurare a încrederii populaţiei în activităţile desfăşurate de instituţie.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a:solidFill>
                  <a:prstClr val="black"/>
                </a:solidFill>
                <a:latin typeface="Tahoma" pitchFamily="34" charset="0"/>
                <a:ea typeface="Tahoma" pitchFamily="34" charset="0"/>
                <a:cs typeface="Tahoma" pitchFamily="34" charset="0"/>
              </a:rPr>
              <a:t>Prefectul Judeţului Satu Mare a răspuns afirmativ la solicitarea de interviuri făcute de către posturile locale şi naţionale de televiziune, pe parcusul anului având </a:t>
            </a:r>
            <a:r>
              <a:rPr lang="ro-RO" sz="1200" smtClean="0">
                <a:solidFill>
                  <a:schemeClr val="tx1"/>
                </a:solidFill>
                <a:latin typeface="Tahoma" pitchFamily="34" charset="0"/>
                <a:ea typeface="Tahoma" pitchFamily="34" charset="0"/>
                <a:cs typeface="Tahoma" pitchFamily="34" charset="0"/>
              </a:rPr>
              <a:t>2</a:t>
            </a:r>
            <a:r>
              <a:rPr lang="pt-BR" sz="1200" smtClean="0">
                <a:solidFill>
                  <a:schemeClr val="tx1"/>
                </a:solidFill>
                <a:latin typeface="Tahoma" pitchFamily="34" charset="0"/>
                <a:ea typeface="Tahoma" pitchFamily="34" charset="0"/>
                <a:cs typeface="Tahoma" pitchFamily="34" charset="0"/>
              </a:rPr>
              <a:t>0 </a:t>
            </a:r>
            <a:r>
              <a:rPr lang="pt-BR" sz="1200">
                <a:solidFill>
                  <a:prstClr val="black"/>
                </a:solidFill>
                <a:latin typeface="Tahoma" pitchFamily="34" charset="0"/>
                <a:ea typeface="Tahoma" pitchFamily="34" charset="0"/>
                <a:cs typeface="Tahoma" pitchFamily="34" charset="0"/>
              </a:rPr>
              <a:t>de intervenții televizate.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i="1">
                <a:solidFill>
                  <a:prstClr val="black"/>
                </a:solidFill>
                <a:latin typeface="Tahoma" pitchFamily="34" charset="0"/>
                <a:ea typeface="Tahoma" pitchFamily="34" charset="0"/>
                <a:cs typeface="Tahoma" pitchFamily="34" charset="0"/>
              </a:rPr>
              <a:t>Alocuțiuni: </a:t>
            </a:r>
            <a:r>
              <a:rPr lang="pt-BR" sz="1200">
                <a:solidFill>
                  <a:prstClr val="black"/>
                </a:solidFill>
                <a:latin typeface="Tahoma" pitchFamily="34" charset="0"/>
                <a:ea typeface="Tahoma" pitchFamily="34" charset="0"/>
                <a:cs typeface="Tahoma" pitchFamily="34" charset="0"/>
              </a:rPr>
              <a:t>În perioada </a:t>
            </a:r>
            <a:r>
              <a:rPr lang="pt-BR" sz="1200" smtClean="0">
                <a:solidFill>
                  <a:prstClr val="black"/>
                </a:solidFill>
                <a:latin typeface="Tahoma" pitchFamily="34" charset="0"/>
                <a:ea typeface="Tahoma" pitchFamily="34" charset="0"/>
                <a:cs typeface="Tahoma" pitchFamily="34" charset="0"/>
              </a:rPr>
              <a:t>01.01.202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 </a:t>
            </a:r>
            <a:r>
              <a:rPr lang="pt-BR" sz="1200" smtClean="0">
                <a:solidFill>
                  <a:prstClr val="black"/>
                </a:solidFill>
                <a:latin typeface="Tahoma" pitchFamily="34" charset="0"/>
                <a:ea typeface="Tahoma" pitchFamily="34" charset="0"/>
                <a:cs typeface="Tahoma" pitchFamily="34" charset="0"/>
              </a:rPr>
              <a:t>31.12.202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prefectul, în calitate de reprezentant al Guvernului în teritoriu, a transmis mesajele oficiale ale primului-ministru şi ale ministrului Afacerilor Interne.</a:t>
            </a:r>
            <a:endParaRPr lang="en-GB" sz="1200">
              <a:solidFill>
                <a:prstClr val="black"/>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017743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just" defTabSz="914400">
              <a:lnSpc>
                <a:spcPct val="80000"/>
              </a:lnSpc>
              <a:buBlip>
                <a:blip r:embed="rId5"/>
              </a:buBlip>
            </a:pPr>
            <a:r>
              <a:rPr lang="ro-RO" sz="1800" b="1" i="1">
                <a:solidFill>
                  <a:srgbClr val="3716FC"/>
                </a:solidFill>
                <a:latin typeface="Times New Roman" pitchFamily="18" charset="0"/>
                <a:cs typeface="Times New Roman" pitchFamily="18" charset="0"/>
              </a:rPr>
              <a:t>Corpul de Control al Prefectului</a:t>
            </a:r>
          </a:p>
          <a:p>
            <a:pPr algn="just"/>
            <a:r>
              <a:rPr lang="ro-RO" sz="1200" smtClean="0">
                <a:solidFill>
                  <a:schemeClr val="tx1"/>
                </a:solidFill>
                <a:latin typeface="Tahoma" pitchFamily="34" charset="0"/>
                <a:ea typeface="Tahoma" pitchFamily="34" charset="0"/>
                <a:cs typeface="Tahoma" pitchFamily="34" charset="0"/>
              </a:rPr>
              <a:t>În </a:t>
            </a:r>
            <a:r>
              <a:rPr lang="ro-RO" sz="1200">
                <a:solidFill>
                  <a:schemeClr val="tx1"/>
                </a:solidFill>
                <a:latin typeface="Tahoma" pitchFamily="34" charset="0"/>
                <a:ea typeface="Tahoma" pitchFamily="34" charset="0"/>
                <a:cs typeface="Tahoma" pitchFamily="34" charset="0"/>
              </a:rPr>
              <a:t>anul </a:t>
            </a:r>
            <a:r>
              <a:rPr lang="ro-RO" sz="1200" smtClean="0">
                <a:solidFill>
                  <a:schemeClr val="tx1"/>
                </a:solidFill>
                <a:latin typeface="Tahoma" pitchFamily="34" charset="0"/>
                <a:ea typeface="Tahoma" pitchFamily="34" charset="0"/>
                <a:cs typeface="Tahoma" pitchFamily="34" charset="0"/>
              </a:rPr>
              <a:t>2022 au fost constituite 3 </a:t>
            </a:r>
            <a:r>
              <a:rPr lang="ro-RO" sz="1200">
                <a:solidFill>
                  <a:schemeClr val="tx1"/>
                </a:solidFill>
                <a:latin typeface="Tahoma" pitchFamily="34" charset="0"/>
                <a:ea typeface="Tahoma" pitchFamily="34" charset="0"/>
                <a:cs typeface="Tahoma" pitchFamily="34" charset="0"/>
              </a:rPr>
              <a:t>(trei) comisii mixte de control </a:t>
            </a:r>
            <a:r>
              <a:rPr lang="ro-RO" sz="1200" smtClean="0">
                <a:solidFill>
                  <a:schemeClr val="tx1"/>
                </a:solidFill>
                <a:latin typeface="Tahoma" pitchFamily="34" charset="0"/>
                <a:ea typeface="Tahoma" pitchFamily="34" charset="0"/>
                <a:cs typeface="Tahoma" pitchFamily="34" charset="0"/>
              </a:rPr>
              <a:t>după </a:t>
            </a:r>
            <a:r>
              <a:rPr lang="ro-RO" sz="1200">
                <a:solidFill>
                  <a:schemeClr val="tx1"/>
                </a:solidFill>
                <a:latin typeface="Tahoma" pitchFamily="34" charset="0"/>
                <a:ea typeface="Tahoma" pitchFamily="34" charset="0"/>
                <a:cs typeface="Tahoma" pitchFamily="34" charset="0"/>
              </a:rPr>
              <a:t>cum urmează :</a:t>
            </a:r>
            <a:endParaRPr lang="en-GB"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a:solidFill>
                  <a:schemeClr val="tx1"/>
                </a:solidFill>
                <a:latin typeface="Tahoma" pitchFamily="34" charset="0"/>
                <a:ea typeface="Tahoma" pitchFamily="34" charset="0"/>
                <a:cs typeface="Tahoma" pitchFamily="34" charset="0"/>
              </a:rPr>
              <a:t>Ordinul Prefectului nr. 99/08.04.2022 privind constituirea comisiei pentru monitorizarea derulării proiectului „Curățăm România</a:t>
            </a:r>
            <a:r>
              <a:rPr lang="ro-RO" sz="1200" smtClean="0">
                <a:solidFill>
                  <a:schemeClr val="tx1"/>
                </a:solidFill>
                <a:latin typeface="Tahoma" pitchFamily="34" charset="0"/>
                <a:ea typeface="Tahoma" pitchFamily="34" charset="0"/>
                <a:cs typeface="Tahoma" pitchFamily="34" charset="0"/>
              </a:rPr>
              <a:t>”;</a:t>
            </a:r>
          </a:p>
          <a:p>
            <a:pPr marL="171450" indent="-171450" algn="just">
              <a:buFont typeface="Arial" pitchFamily="34" charset="0"/>
              <a:buChar char="•"/>
            </a:pPr>
            <a:r>
              <a:rPr lang="ro-RO" sz="1200">
                <a:solidFill>
                  <a:schemeClr val="tx1"/>
                </a:solidFill>
                <a:latin typeface="Tahoma" pitchFamily="34" charset="0"/>
                <a:ea typeface="Tahoma" pitchFamily="34" charset="0"/>
                <a:cs typeface="Tahoma" pitchFamily="34" charset="0"/>
              </a:rPr>
              <a:t>Ordinul Prefectului nr. 125/18.05.2022 privind organizarea activității de verificare a unui număr de 3 petiții înregistrate împotriva conducerii UAT </a:t>
            </a:r>
            <a:r>
              <a:rPr lang="ro-RO" sz="1200" smtClean="0">
                <a:solidFill>
                  <a:schemeClr val="tx1"/>
                </a:solidFill>
                <a:latin typeface="Tahoma" pitchFamily="34" charset="0"/>
                <a:ea typeface="Tahoma" pitchFamily="34" charset="0"/>
                <a:cs typeface="Tahoma" pitchFamily="34" charset="0"/>
              </a:rPr>
              <a:t>Păulești</a:t>
            </a:r>
            <a:r>
              <a:rPr lang="ro-RO" sz="120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a:solidFill>
                  <a:schemeClr val="tx1"/>
                </a:solidFill>
                <a:latin typeface="Tahoma" pitchFamily="34" charset="0"/>
                <a:ea typeface="Tahoma" pitchFamily="34" charset="0"/>
                <a:cs typeface="Tahoma" pitchFamily="34" charset="0"/>
              </a:rPr>
              <a:t>Ordinul Prefectului nr. 182/27.07.2022 privind constituirea comisiei mixte de control pentru verificarea respectării legislației și a reglementărilor în vigoare cu privire la mediu, sănătate și siguranța </a:t>
            </a:r>
            <a:r>
              <a:rPr lang="ro-RO" sz="1200" smtClean="0">
                <a:solidFill>
                  <a:schemeClr val="tx1"/>
                </a:solidFill>
                <a:latin typeface="Tahoma" pitchFamily="34" charset="0"/>
                <a:ea typeface="Tahoma" pitchFamily="34" charset="0"/>
                <a:cs typeface="Tahoma" pitchFamily="34" charset="0"/>
              </a:rPr>
              <a:t>cetățeanului</a:t>
            </a:r>
            <a:r>
              <a:rPr lang="ro-RO" sz="120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lvl="0" algn="just" defTabSz="914400"/>
            <a:r>
              <a:rPr lang="ro-RO" sz="1200" smtClean="0">
                <a:solidFill>
                  <a:schemeClr val="tx1"/>
                </a:solidFill>
                <a:latin typeface="Tahoma" pitchFamily="34" charset="0"/>
                <a:ea typeface="Tahoma" pitchFamily="34" charset="0"/>
                <a:cs typeface="Tahoma" pitchFamily="34" charset="0"/>
              </a:rPr>
              <a:t>Au </a:t>
            </a:r>
            <a:r>
              <a:rPr lang="ro-RO" sz="1200">
                <a:solidFill>
                  <a:schemeClr val="tx1"/>
                </a:solidFill>
                <a:latin typeface="Tahoma" pitchFamily="34" charset="0"/>
                <a:ea typeface="Tahoma" pitchFamily="34" charset="0"/>
                <a:cs typeface="Tahoma" pitchFamily="34" charset="0"/>
              </a:rPr>
              <a:t>fost înregistrate şi s-au desfăşurat activităţi în soluţionarea celor 41 petiţii, sesizări sau memorii, venite direct de la cetăţeni, dar şi de la reprezentanți ai autorităţilor publice </a:t>
            </a:r>
            <a:r>
              <a:rPr lang="ro-RO" sz="1200" smtClean="0">
                <a:solidFill>
                  <a:schemeClr val="tx1"/>
                </a:solidFill>
                <a:latin typeface="Tahoma" pitchFamily="34" charset="0"/>
                <a:ea typeface="Tahoma" pitchFamily="34" charset="0"/>
                <a:cs typeface="Tahoma" pitchFamily="34" charset="0"/>
              </a:rPr>
              <a:t>locale. Î</a:t>
            </a:r>
            <a:r>
              <a:rPr lang="ro-RO" sz="1200" smtClean="0">
                <a:solidFill>
                  <a:prstClr val="black"/>
                </a:solidFill>
                <a:latin typeface="Tahoma" pitchFamily="34" charset="0"/>
                <a:ea typeface="Tahoma" pitchFamily="34" charset="0"/>
                <a:cs typeface="Tahoma" pitchFamily="34" charset="0"/>
              </a:rPr>
              <a:t>n </a:t>
            </a:r>
            <a:r>
              <a:rPr lang="ro-RO" sz="1200">
                <a:solidFill>
                  <a:prstClr val="black"/>
                </a:solidFill>
                <a:latin typeface="Tahoma" pitchFamily="34" charset="0"/>
                <a:ea typeface="Tahoma" pitchFamily="34" charset="0"/>
                <a:cs typeface="Tahoma" pitchFamily="34" charset="0"/>
              </a:rPr>
              <a:t>cursul anului </a:t>
            </a:r>
            <a:r>
              <a:rPr lang="ro-RO" sz="1200" smtClean="0">
                <a:solidFill>
                  <a:prstClr val="black"/>
                </a:solidFill>
                <a:latin typeface="Tahoma" pitchFamily="34" charset="0"/>
                <a:ea typeface="Tahoma" pitchFamily="34" charset="0"/>
                <a:cs typeface="Tahoma" pitchFamily="34" charset="0"/>
              </a:rPr>
              <a:t>2022 activități diverse: </a:t>
            </a:r>
            <a:endParaRPr lang="en-GB" sz="1200">
              <a:solidFill>
                <a:prstClr val="black"/>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verificarea </a:t>
            </a:r>
            <a:r>
              <a:rPr lang="ro-RO" sz="1200">
                <a:solidFill>
                  <a:schemeClr val="tx1"/>
                </a:solidFill>
                <a:latin typeface="Tahoma" pitchFamily="34" charset="0"/>
                <a:ea typeface="Tahoma" pitchFamily="34" charset="0"/>
                <a:cs typeface="Tahoma" pitchFamily="34" charset="0"/>
              </a:rPr>
              <a:t>la solicitarea conducerii unei unități administrativ teritoriale, a activității unei societăți comerciale cu profil de activitate producție de biogaz; </a:t>
            </a:r>
            <a:endParaRPr lang="en-GB"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o </a:t>
            </a:r>
            <a:r>
              <a:rPr lang="ro-RO" sz="1200">
                <a:solidFill>
                  <a:schemeClr val="tx1"/>
                </a:solidFill>
                <a:latin typeface="Tahoma" pitchFamily="34" charset="0"/>
                <a:ea typeface="Tahoma" pitchFamily="34" charset="0"/>
                <a:cs typeface="Tahoma" pitchFamily="34" charset="0"/>
              </a:rPr>
              <a:t>sesizare din partea unui funcționar public cu privire la activitatea directorului economic al unei unități administrativ teritoriale; În urma verificării s-a înaintat către Parchetul de pe lângă Tribunalul Satu Mare raportul întocmit, în vederea verificării existenței sau inexistenței elementelor constitutive ale vreunei infracțiuni.</a:t>
            </a:r>
            <a:endParaRPr lang="en-GB"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acțiune </a:t>
            </a:r>
            <a:r>
              <a:rPr lang="ro-RO" sz="1200">
                <a:solidFill>
                  <a:schemeClr val="tx1"/>
                </a:solidFill>
                <a:latin typeface="Tahoma" pitchFamily="34" charset="0"/>
                <a:ea typeface="Tahoma" pitchFamily="34" charset="0"/>
                <a:cs typeface="Tahoma" pitchFamily="34" charset="0"/>
              </a:rPr>
              <a:t>de verificare a unui număr de 10(zece) crescători de animale de pe raza a 4 (patru) UAT-uri, datorită existenței unor stări conflictuale pe fondul unor presupuse distrugeri de culturi agricole; În urma verificărilor s-a solicitat ajutorul IPJ Satu Mare, instituție care continuă cercetările.</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214966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just" defTabSz="914400">
              <a:lnSpc>
                <a:spcPct val="80000"/>
              </a:lnSpc>
              <a:buBlip>
                <a:blip r:embed="rId5"/>
              </a:buBlip>
            </a:pPr>
            <a:r>
              <a:rPr lang="ro-RO" sz="1600" b="1" i="1">
                <a:solidFill>
                  <a:srgbClr val="3716FC"/>
                </a:solidFill>
                <a:latin typeface="Times New Roman" pitchFamily="18" charset="0"/>
                <a:cs typeface="Times New Roman" pitchFamily="18" charset="0"/>
              </a:rPr>
              <a:t>Controlul legalității, al aplicării actelor normative și contencios administrativ</a:t>
            </a:r>
          </a:p>
          <a:p>
            <a:pPr lvl="0" algn="just" defTabSz="914400">
              <a:lnSpc>
                <a:spcPct val="80000"/>
              </a:lnSpc>
            </a:pPr>
            <a:endParaRPr lang="ro-RO" sz="800" b="1" i="1">
              <a:solidFill>
                <a:srgbClr val="3716FC"/>
              </a:solidFill>
              <a:latin typeface="Times New Roman" pitchFamily="18" charset="0"/>
              <a:cs typeface="Times New Roman" pitchFamily="18" charset="0"/>
            </a:endParaRPr>
          </a:p>
          <a:p>
            <a:pPr lvl="0" algn="just" defTabSz="914400">
              <a:spcBef>
                <a:spcPts val="0"/>
              </a:spcBef>
              <a:buFont typeface="Arial" pitchFamily="34" charset="0"/>
              <a:buChar char="•"/>
            </a:pPr>
            <a:r>
              <a:rPr lang="ro-RO" sz="1400" b="1" i="1" smtClean="0">
                <a:solidFill>
                  <a:srgbClr val="3716FC"/>
                </a:solidFill>
                <a:latin typeface="Times New Roman" pitchFamily="18" charset="0"/>
                <a:ea typeface="Tahoma" pitchFamily="34" charset="0"/>
                <a:cs typeface="Times New Roman" pitchFamily="18" charset="0"/>
              </a:rPr>
              <a:t>      Activitatea </a:t>
            </a:r>
            <a:r>
              <a:rPr lang="ro-RO" sz="1400" b="1" i="1">
                <a:solidFill>
                  <a:srgbClr val="3716FC"/>
                </a:solidFill>
                <a:latin typeface="Times New Roman" pitchFamily="18" charset="0"/>
                <a:ea typeface="Tahoma" pitchFamily="34" charset="0"/>
                <a:cs typeface="Times New Roman" pitchFamily="18" charset="0"/>
              </a:rPr>
              <a:t>de verificare a legalității actelor și a modului de aplicare a actelor normative în acțiuni planificate</a:t>
            </a:r>
          </a:p>
          <a:p>
            <a:pPr marL="342900" lvl="0" indent="-342900" algn="just" defTabSz="914400">
              <a:spcBef>
                <a:spcPts val="0"/>
              </a:spcBef>
              <a:buFont typeface="Arial" pitchFamily="34" charset="0"/>
              <a:buChar char="•"/>
            </a:pPr>
            <a:r>
              <a:rPr lang="ro-RO" sz="1200" smtClean="0">
                <a:solidFill>
                  <a:prstClr val="black"/>
                </a:solidFill>
                <a:latin typeface="Tahoma" pitchFamily="34" charset="0"/>
                <a:ea typeface="Tahoma" pitchFamily="34" charset="0"/>
                <a:cs typeface="Tahoma" pitchFamily="34" charset="0"/>
              </a:rPr>
              <a:t>În </a:t>
            </a:r>
            <a:r>
              <a:rPr lang="ro-RO" sz="1200">
                <a:solidFill>
                  <a:prstClr val="black"/>
                </a:solidFill>
                <a:latin typeface="Tahoma" pitchFamily="34" charset="0"/>
                <a:ea typeface="Tahoma" pitchFamily="34" charset="0"/>
                <a:cs typeface="Tahoma" pitchFamily="34" charset="0"/>
              </a:rPr>
              <a:t>cursul anului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autorităţile administraţiei publice locale și județene, primari, consilii locale, președintele consiliului județean și consiliul județean au emis și adoptat un număr de </a:t>
            </a:r>
            <a:r>
              <a:rPr lang="ro-RO" sz="1200" smtClean="0">
                <a:solidFill>
                  <a:schemeClr val="tx1"/>
                </a:solidFill>
                <a:latin typeface="Tahoma" pitchFamily="34" charset="0"/>
                <a:ea typeface="Tahoma" pitchFamily="34" charset="0"/>
                <a:cs typeface="Tahoma" pitchFamily="34" charset="0"/>
              </a:rPr>
              <a:t>26.460 </a:t>
            </a:r>
            <a:r>
              <a:rPr lang="ro-RO" sz="1200">
                <a:solidFill>
                  <a:schemeClr val="tx1"/>
                </a:solidFill>
                <a:latin typeface="Tahoma" pitchFamily="34" charset="0"/>
                <a:ea typeface="Tahoma" pitchFamily="34" charset="0"/>
                <a:cs typeface="Tahoma" pitchFamily="34" charset="0"/>
              </a:rPr>
              <a:t>dispoziţii şi hotărâri, din care </a:t>
            </a:r>
            <a:r>
              <a:rPr lang="ro-RO" sz="1200" smtClean="0">
                <a:solidFill>
                  <a:schemeClr val="tx1"/>
                </a:solidFill>
                <a:latin typeface="Tahoma" pitchFamily="34" charset="0"/>
                <a:ea typeface="Tahoma" pitchFamily="34" charset="0"/>
                <a:cs typeface="Tahoma" pitchFamily="34" charset="0"/>
              </a:rPr>
              <a:t>23.712 </a:t>
            </a:r>
            <a:r>
              <a:rPr lang="ro-RO" sz="1200">
                <a:solidFill>
                  <a:schemeClr val="tx1"/>
                </a:solidFill>
                <a:latin typeface="Tahoma" pitchFamily="34" charset="0"/>
                <a:ea typeface="Tahoma" pitchFamily="34" charset="0"/>
                <a:cs typeface="Tahoma" pitchFamily="34" charset="0"/>
              </a:rPr>
              <a:t>au fost supuse verificării legalității</a:t>
            </a:r>
            <a:r>
              <a:rPr lang="ro-RO" sz="1200" smtClean="0">
                <a:solidFill>
                  <a:schemeClr val="tx1"/>
                </a:solidFill>
                <a:latin typeface="Tahoma" pitchFamily="34" charset="0"/>
                <a:ea typeface="Tahoma" pitchFamily="34" charset="0"/>
                <a:cs typeface="Tahoma" pitchFamily="34" charset="0"/>
              </a:rPr>
              <a:t>.</a:t>
            </a:r>
          </a:p>
          <a:p>
            <a:pPr marL="342900" lvl="0" indent="-342900" algn="just" defTabSz="914400">
              <a:spcBef>
                <a:spcPts val="0"/>
              </a:spcBef>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smtClean="0">
                <a:solidFill>
                  <a:prstClr val="black"/>
                </a:solidFill>
                <a:latin typeface="Tahoma" pitchFamily="34" charset="0"/>
                <a:ea typeface="Tahoma" pitchFamily="34" charset="0"/>
                <a:cs typeface="Tahoma" pitchFamily="34" charset="0"/>
              </a:rPr>
              <a:t>P</a:t>
            </a:r>
            <a:r>
              <a:rPr lang="ro-RO" sz="1200">
                <a:solidFill>
                  <a:prstClr val="black"/>
                </a:solidFill>
                <a:latin typeface="Tahoma" pitchFamily="34" charset="0"/>
                <a:ea typeface="Tahoma" pitchFamily="34" charset="0"/>
                <a:cs typeface="Tahoma" pitchFamily="34" charset="0"/>
              </a:rPr>
              <a:t>entru un număr de </a:t>
            </a:r>
            <a:r>
              <a:rPr lang="ro-RO" sz="1200" smtClean="0">
                <a:solidFill>
                  <a:schemeClr val="tx1"/>
                </a:solidFill>
                <a:latin typeface="Tahoma" pitchFamily="34" charset="0"/>
                <a:ea typeface="Tahoma" pitchFamily="34" charset="0"/>
                <a:cs typeface="Tahoma" pitchFamily="34" charset="0"/>
              </a:rPr>
              <a:t>52</a:t>
            </a:r>
            <a:r>
              <a:rPr lang="ro-RO" sz="1200" smtClean="0">
                <a:solidFill>
                  <a:prstClr val="black"/>
                </a:solidFill>
                <a:latin typeface="Tahoma" pitchFamily="34" charset="0"/>
                <a:ea typeface="Tahoma" pitchFamily="34" charset="0"/>
                <a:cs typeface="Tahoma" pitchFamily="34" charset="0"/>
              </a:rPr>
              <a:t> </a:t>
            </a:r>
            <a:r>
              <a:rPr lang="ro-RO" sz="1200">
                <a:solidFill>
                  <a:prstClr val="black"/>
                </a:solidFill>
                <a:latin typeface="Tahoma" pitchFamily="34" charset="0"/>
                <a:ea typeface="Tahoma" pitchFamily="34" charset="0"/>
                <a:cs typeface="Tahoma" pitchFamily="34" charset="0"/>
              </a:rPr>
              <a:t>acte s-a întocmit procedura prealabilă</a:t>
            </a:r>
            <a:r>
              <a:rPr lang="en-US" sz="1200">
                <a:solidFill>
                  <a:prstClr val="black"/>
                </a:solidFill>
                <a:latin typeface="Tahoma" pitchFamily="34" charset="0"/>
                <a:ea typeface="Tahoma" pitchFamily="34" charset="0"/>
                <a:cs typeface="Tahoma" pitchFamily="34" charset="0"/>
              </a:rPr>
              <a:t>,</a:t>
            </a:r>
            <a:r>
              <a:rPr lang="ro-RO" sz="1200">
                <a:solidFill>
                  <a:prstClr val="black"/>
                </a:solidFill>
                <a:latin typeface="Tahoma" pitchFamily="34" charset="0"/>
                <a:ea typeface="Tahoma" pitchFamily="34" charset="0"/>
                <a:cs typeface="Tahoma" pitchFamily="34" charset="0"/>
              </a:rPr>
              <a:t> respectiv</a:t>
            </a:r>
            <a:r>
              <a:rPr lang="en-US" sz="1200">
                <a:solidFill>
                  <a:prstClr val="black"/>
                </a:solidFill>
                <a:latin typeface="Tahoma" pitchFamily="34" charset="0"/>
                <a:ea typeface="Tahoma" pitchFamily="34" charset="0"/>
                <a:cs typeface="Tahoma" pitchFamily="34" charset="0"/>
              </a:rPr>
              <a:t> </a:t>
            </a:r>
            <a:r>
              <a:rPr lang="ro-RO" sz="1200">
                <a:solidFill>
                  <a:prstClr val="black"/>
                </a:solidFill>
                <a:latin typeface="Tahoma" pitchFamily="34" charset="0"/>
                <a:ea typeface="Tahoma" pitchFamily="34" charset="0"/>
                <a:cs typeface="Tahoma" pitchFamily="34" charset="0"/>
              </a:rPr>
              <a:t> un număr de </a:t>
            </a:r>
            <a:r>
              <a:rPr lang="ro-RO" sz="1200" smtClean="0">
                <a:solidFill>
                  <a:prstClr val="black"/>
                </a:solidFill>
                <a:latin typeface="Tahoma" pitchFamily="34" charset="0"/>
                <a:ea typeface="Tahoma" pitchFamily="34" charset="0"/>
                <a:cs typeface="Tahoma" pitchFamily="34" charset="0"/>
              </a:rPr>
              <a:t>1 act a </a:t>
            </a:r>
            <a:r>
              <a:rPr lang="ro-RO" sz="1200">
                <a:solidFill>
                  <a:prstClr val="black"/>
                </a:solidFill>
                <a:latin typeface="Tahoma" pitchFamily="34" charset="0"/>
                <a:ea typeface="Tahoma" pitchFamily="34" charset="0"/>
                <a:cs typeface="Tahoma" pitchFamily="34" charset="0"/>
              </a:rPr>
              <a:t>fost </a:t>
            </a:r>
            <a:r>
              <a:rPr lang="ro-RO" sz="1200" smtClean="0">
                <a:solidFill>
                  <a:prstClr val="black"/>
                </a:solidFill>
                <a:latin typeface="Tahoma" pitchFamily="34" charset="0"/>
                <a:ea typeface="Tahoma" pitchFamily="34" charset="0"/>
                <a:cs typeface="Tahoma" pitchFamily="34" charset="0"/>
              </a:rPr>
              <a:t>atacat </a:t>
            </a:r>
            <a:r>
              <a:rPr lang="ro-RO" sz="1200">
                <a:solidFill>
                  <a:prstClr val="black"/>
                </a:solidFill>
                <a:latin typeface="Tahoma" pitchFamily="34" charset="0"/>
                <a:ea typeface="Tahoma" pitchFamily="34" charset="0"/>
                <a:cs typeface="Tahoma" pitchFamily="34" charset="0"/>
              </a:rPr>
              <a:t>în </a:t>
            </a:r>
            <a:r>
              <a:rPr lang="ro-RO" sz="1200" smtClean="0">
                <a:solidFill>
                  <a:prstClr val="black"/>
                </a:solidFill>
                <a:latin typeface="Tahoma" pitchFamily="34" charset="0"/>
                <a:ea typeface="Tahoma" pitchFamily="34" charset="0"/>
                <a:cs typeface="Tahoma" pitchFamily="34" charset="0"/>
              </a:rPr>
              <a:t>Contencios </a:t>
            </a:r>
            <a:r>
              <a:rPr lang="ro-RO" sz="1200">
                <a:solidFill>
                  <a:prstClr val="black"/>
                </a:solidFill>
                <a:latin typeface="Tahoma" pitchFamily="34" charset="0"/>
                <a:ea typeface="Tahoma" pitchFamily="34" charset="0"/>
                <a:cs typeface="Tahoma" pitchFamily="34" charset="0"/>
              </a:rPr>
              <a:t>administrativ. </a:t>
            </a:r>
            <a:r>
              <a:rPr lang="ro-RO" sz="1200" smtClean="0">
                <a:solidFill>
                  <a:prstClr val="black"/>
                </a:solidFill>
                <a:latin typeface="Tahoma" pitchFamily="34" charset="0"/>
                <a:ea typeface="Tahoma" pitchFamily="34" charset="0"/>
                <a:cs typeface="Tahoma" pitchFamily="34" charset="0"/>
              </a:rPr>
              <a:t>P</a:t>
            </a:r>
            <a:r>
              <a:rPr lang="ro-RO" sz="1200" smtClean="0">
                <a:solidFill>
                  <a:schemeClr val="tx1"/>
                </a:solidFill>
                <a:latin typeface="Tahoma" pitchFamily="34" charset="0"/>
                <a:ea typeface="Tahoma" pitchFamily="34" charset="0"/>
                <a:cs typeface="Tahoma" pitchFamily="34" charset="0"/>
              </a:rPr>
              <a:t>rin </a:t>
            </a:r>
            <a:r>
              <a:rPr lang="ro-RO" sz="1200">
                <a:solidFill>
                  <a:schemeClr val="tx1"/>
                </a:solidFill>
                <a:latin typeface="Tahoma" pitchFamily="34" charset="0"/>
                <a:ea typeface="Tahoma" pitchFamily="34" charset="0"/>
                <a:cs typeface="Tahoma" pitchFamily="34" charset="0"/>
              </a:rPr>
              <a:t>procedurile prealabile întocmite pentru actele administrative adoptate sau emise, considerate nelegale, s-a recomandat revocarea, modificarea sau completarea acestora. În situațiile în care, nu s-a dat curs procedurilor prealabile, au fost formulate acţiuni în contencios administrativ.</a:t>
            </a:r>
          </a:p>
          <a:p>
            <a:pPr marL="342900" lvl="0" indent="-342900" algn="just" defTabSz="914400">
              <a:spcBef>
                <a:spcPts val="0"/>
              </a:spcBef>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ro-RO" sz="1200" smtClean="0">
                <a:solidFill>
                  <a:prstClr val="black"/>
                </a:solidFill>
                <a:latin typeface="Tahoma" pitchFamily="34" charset="0"/>
                <a:ea typeface="Tahoma" pitchFamily="34" charset="0"/>
                <a:cs typeface="Tahoma" pitchFamily="34" charset="0"/>
              </a:rPr>
              <a:t>Au </a:t>
            </a:r>
            <a:r>
              <a:rPr lang="ro-RO" sz="1200">
                <a:solidFill>
                  <a:prstClr val="black"/>
                </a:solidFill>
                <a:latin typeface="Tahoma" pitchFamily="34" charset="0"/>
                <a:ea typeface="Tahoma" pitchFamily="34" charset="0"/>
                <a:cs typeface="Tahoma" pitchFamily="34" charset="0"/>
              </a:rPr>
              <a:t>fost verificate în anul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un număr de:</a:t>
            </a:r>
          </a:p>
          <a:p>
            <a:pPr marL="342900" lvl="0" indent="-342900" algn="just" defTabSz="914400">
              <a:spcBef>
                <a:spcPts val="0"/>
              </a:spcBef>
              <a:buFont typeface="Arial" pitchFamily="34" charset="0"/>
              <a:buChar char="•"/>
            </a:pPr>
            <a:r>
              <a:rPr lang="ro-RO" sz="1200">
                <a:solidFill>
                  <a:prstClr val="black"/>
                </a:solidFill>
                <a:latin typeface="Tahoma" pitchFamily="34" charset="0"/>
                <a:ea typeface="Tahoma" pitchFamily="34" charset="0"/>
                <a:cs typeface="Tahoma" pitchFamily="34" charset="0"/>
              </a:rPr>
              <a:t>Hotărâri ale consiliilor locale </a:t>
            </a:r>
            <a:r>
              <a:rPr lang="ro-RO" sz="1200">
                <a:solidFill>
                  <a:schemeClr val="tx1"/>
                </a:solidFill>
                <a:latin typeface="Tahoma" pitchFamily="34" charset="0"/>
                <a:ea typeface="Tahoma" pitchFamily="34" charset="0"/>
                <a:cs typeface="Tahoma" pitchFamily="34" charset="0"/>
              </a:rPr>
              <a:t>(HCL) – </a:t>
            </a:r>
            <a:r>
              <a:rPr lang="ro-RO" sz="1200" smtClean="0">
                <a:solidFill>
                  <a:schemeClr val="tx1"/>
                </a:solidFill>
                <a:latin typeface="Tahoma" pitchFamily="34" charset="0"/>
                <a:ea typeface="Tahoma" pitchFamily="34" charset="0"/>
                <a:cs typeface="Tahoma" pitchFamily="34" charset="0"/>
              </a:rPr>
              <a:t>4.576 </a:t>
            </a:r>
            <a:r>
              <a:rPr lang="ro-RO" sz="1200">
                <a:solidFill>
                  <a:schemeClr val="tx1"/>
                </a:solidFill>
                <a:latin typeface="Tahoma" pitchFamily="34" charset="0"/>
                <a:ea typeface="Tahoma" pitchFamily="34" charset="0"/>
                <a:cs typeface="Tahoma" pitchFamily="34" charset="0"/>
              </a:rPr>
              <a:t>şi ale Consiliului Județean (HCJ) – </a:t>
            </a:r>
            <a:r>
              <a:rPr lang="ro-RO" sz="1200" smtClean="0">
                <a:solidFill>
                  <a:schemeClr val="tx1"/>
                </a:solidFill>
                <a:latin typeface="Tahoma" pitchFamily="34" charset="0"/>
                <a:ea typeface="Tahoma" pitchFamily="34" charset="0"/>
                <a:cs typeface="Tahoma" pitchFamily="34" charset="0"/>
              </a:rPr>
              <a:t>164;</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ro-RO" sz="1200">
                <a:solidFill>
                  <a:schemeClr val="tx1"/>
                </a:solidFill>
                <a:latin typeface="Tahoma" pitchFamily="34" charset="0"/>
                <a:ea typeface="Tahoma" pitchFamily="34" charset="0"/>
                <a:cs typeface="Tahoma" pitchFamily="34" charset="0"/>
              </a:rPr>
              <a:t>Dispoziții ale primarilor  de municipii, orașe, comune – </a:t>
            </a:r>
            <a:r>
              <a:rPr lang="ro-RO" sz="1200" smtClean="0">
                <a:solidFill>
                  <a:schemeClr val="tx1"/>
                </a:solidFill>
                <a:latin typeface="Tahoma" pitchFamily="34" charset="0"/>
                <a:ea typeface="Tahoma" pitchFamily="34" charset="0"/>
                <a:cs typeface="Tahoma" pitchFamily="34" charset="0"/>
              </a:rPr>
              <a:t>18.499;</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ro-RO" sz="1200">
                <a:solidFill>
                  <a:schemeClr val="tx1"/>
                </a:solidFill>
                <a:latin typeface="Tahoma" pitchFamily="34" charset="0"/>
                <a:ea typeface="Tahoma" pitchFamily="34" charset="0"/>
                <a:cs typeface="Tahoma" pitchFamily="34" charset="0"/>
              </a:rPr>
              <a:t>Dispoziții ale președintelui Consiliului județean  -  </a:t>
            </a:r>
            <a:r>
              <a:rPr lang="ro-RO" sz="1200" smtClean="0">
                <a:solidFill>
                  <a:schemeClr val="tx1"/>
                </a:solidFill>
                <a:latin typeface="Tahoma" pitchFamily="34" charset="0"/>
                <a:ea typeface="Tahoma" pitchFamily="34" charset="0"/>
                <a:cs typeface="Tahoma" pitchFamily="34" charset="0"/>
              </a:rPr>
              <a:t>473.</a:t>
            </a:r>
            <a:endParaRPr lang="ro-RO" sz="1200">
              <a:solidFill>
                <a:schemeClr val="tx1"/>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321982"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679423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428750"/>
            <a:ext cx="7737231" cy="3581399"/>
          </a:xfrm>
        </p:spPr>
        <p:txBody>
          <a:bodyPr>
            <a:noAutofit/>
          </a:bodyPr>
          <a:lstStyle/>
          <a:p>
            <a:pPr marL="342900" lvl="0" indent="-342900" algn="just" defTabSz="914400">
              <a:spcBef>
                <a:spcPts val="0"/>
              </a:spcBef>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Îndrumarea, controlul și instruirea autorităților/secretarilor unităților administrativ-teritoriale </a:t>
            </a:r>
          </a:p>
          <a:p>
            <a:pPr marL="342900" lvl="0" indent="-342900" algn="just" defTabSz="914400">
              <a:spcBef>
                <a:spcPts val="0"/>
              </a:spcBef>
              <a:buFont typeface="Arial" pitchFamily="34" charset="0"/>
              <a:buChar char="•"/>
            </a:pPr>
            <a:endParaRPr lang="ro-RO" sz="1200" b="1" i="1">
              <a:solidFill>
                <a:srgbClr val="3716FC"/>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a:solidFill>
                  <a:schemeClr val="tx1"/>
                </a:solidFill>
                <a:latin typeface="Tahoma" pitchFamily="34" charset="0"/>
                <a:ea typeface="Tahoma" pitchFamily="34" charset="0"/>
                <a:cs typeface="Tahoma" pitchFamily="34" charset="0"/>
              </a:rPr>
              <a:t>În perioada ianuarie - decembrie 2022, a avut loc activitatea de îndrumare și control, la sediul autorităților administrației publice locale, pentru un număr de 21 UAT-uri (Acâș, Berveni, Botiz, Călinești Oaș, Cămârzana, Certeze, Craidorolț, Crucișor, Doba, Homoroade, Odoreu, Orașu Nou, Păulești, Pișcolt, Săuca,  Socond, Târșolț, Turulung, Vama, Vetiș, Viile Satu Mare), și tot în aceeași perioadă s-a desfășurat activitatea de recontrol pentru un număr de 8 UAT-uri (Călinești Oaș, Cămârzana, Socond, Pișcolt, Târșolț, Turulung, Vama, Vetiș).</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smtClean="0">
                <a:solidFill>
                  <a:prstClr val="black"/>
                </a:solidFill>
                <a:latin typeface="Tahoma" pitchFamily="34" charset="0"/>
                <a:ea typeface="Tahoma" pitchFamily="34" charset="0"/>
                <a:cs typeface="Tahoma" pitchFamily="34" charset="0"/>
              </a:rPr>
              <a:t>Activitatea de îndrumare s-a </a:t>
            </a:r>
            <a:r>
              <a:rPr lang="ro-RO" sz="1200">
                <a:solidFill>
                  <a:prstClr val="black"/>
                </a:solidFill>
                <a:latin typeface="Tahoma" pitchFamily="34" charset="0"/>
                <a:ea typeface="Tahoma" pitchFamily="34" charset="0"/>
                <a:cs typeface="Tahoma" pitchFamily="34" charset="0"/>
              </a:rPr>
              <a:t>desfășurat </a:t>
            </a:r>
            <a:r>
              <a:rPr lang="ro-RO" sz="1200" smtClean="0">
                <a:solidFill>
                  <a:prstClr val="black"/>
                </a:solidFill>
                <a:latin typeface="Tahoma" pitchFamily="34" charset="0"/>
                <a:ea typeface="Tahoma" pitchFamily="34" charset="0"/>
                <a:cs typeface="Tahoma" pitchFamily="34" charset="0"/>
              </a:rPr>
              <a:t>și l</a:t>
            </a:r>
            <a:r>
              <a:rPr lang="en-US" sz="1200" smtClean="0">
                <a:solidFill>
                  <a:prstClr val="black"/>
                </a:solidFill>
                <a:latin typeface="Tahoma" pitchFamily="34" charset="0"/>
                <a:ea typeface="Tahoma" pitchFamily="34" charset="0"/>
                <a:cs typeface="Tahoma" pitchFamily="34" charset="0"/>
              </a:rPr>
              <a:t>a </a:t>
            </a:r>
            <a:r>
              <a:rPr lang="en-US" sz="1200">
                <a:solidFill>
                  <a:prstClr val="black"/>
                </a:solidFill>
                <a:latin typeface="Tahoma" pitchFamily="34" charset="0"/>
                <a:ea typeface="Tahoma" pitchFamily="34" charset="0"/>
                <a:cs typeface="Tahoma" pitchFamily="34" charset="0"/>
              </a:rPr>
              <a:t>sediul Instituției Prefectului de către secretarul general / șeful serviciului </a:t>
            </a:r>
            <a:r>
              <a:rPr lang="en-US" sz="1200" smtClean="0">
                <a:solidFill>
                  <a:prstClr val="black"/>
                </a:solidFill>
                <a:latin typeface="Tahoma" pitchFamily="34" charset="0"/>
                <a:ea typeface="Tahoma" pitchFamily="34" charset="0"/>
                <a:cs typeface="Tahoma" pitchFamily="34" charset="0"/>
              </a:rPr>
              <a:t>juridic/consilierul </a:t>
            </a:r>
            <a:r>
              <a:rPr lang="en-US" sz="1200">
                <a:solidFill>
                  <a:prstClr val="black"/>
                </a:solidFill>
                <a:latin typeface="Tahoma" pitchFamily="34" charset="0"/>
                <a:ea typeface="Tahoma" pitchFamily="34" charset="0"/>
                <a:cs typeface="Tahoma" pitchFamily="34" charset="0"/>
              </a:rPr>
              <a:t>juridic care are arondat</a:t>
            </a:r>
            <a:r>
              <a:rPr lang="ro-RO" sz="1200">
                <a:solidFill>
                  <a:prstClr val="black"/>
                </a:solidFill>
                <a:latin typeface="Tahoma" pitchFamily="34" charset="0"/>
                <a:ea typeface="Tahoma" pitchFamily="34" charset="0"/>
                <a:cs typeface="Tahoma" pitchFamily="34" charset="0"/>
              </a:rPr>
              <a:t>ă</a:t>
            </a:r>
            <a:r>
              <a:rPr lang="en-US" sz="1200">
                <a:solidFill>
                  <a:prstClr val="black"/>
                </a:solidFill>
                <a:latin typeface="Tahoma" pitchFamily="34" charset="0"/>
                <a:ea typeface="Tahoma" pitchFamily="34" charset="0"/>
                <a:cs typeface="Tahoma" pitchFamily="34" charset="0"/>
              </a:rPr>
              <a:t> unitatea administrativ-teritorială</a:t>
            </a:r>
            <a:r>
              <a:rPr lang="ro-RO" sz="1200">
                <a:solidFill>
                  <a:prstClr val="black"/>
                </a:solidFill>
                <a:latin typeface="Tahoma" pitchFamily="34" charset="0"/>
                <a:ea typeface="Tahoma" pitchFamily="34" charset="0"/>
                <a:cs typeface="Tahoma" pitchFamily="34" charset="0"/>
              </a:rPr>
              <a:t> după cum urmează:</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en-US" sz="1200">
                <a:solidFill>
                  <a:prstClr val="black"/>
                </a:solidFill>
                <a:latin typeface="Tahoma" pitchFamily="34" charset="0"/>
                <a:ea typeface="Tahoma" pitchFamily="34" charset="0"/>
                <a:cs typeface="Tahoma" pitchFamily="34" charset="0"/>
              </a:rPr>
              <a:t>instruirea primarilor şi a secretarilor în calitatea lor de preşedinţi şi secretari ai comisiilor locale pentru aplicarea legilor fondului funciar, dar și a unor membrii (cum ar fi, specialistul topograf) din cadrul acestor comisii locale, pentru a găsi soluții la problemele cu care se confruntă;</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îndrumarea reprezentantului autorității administrației publice locale pe diferite aspecte (însușirea unui bun imobil în domeniul public/privat al UAT-lui, urbanism etc.) ce țin de atribuțiile ce le revin potrivit legislației în vigoare.</a:t>
            </a:r>
            <a:endParaRPr lang="en-GB" sz="1200">
              <a:solidFill>
                <a:prstClr val="black"/>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000431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085841"/>
            <a:ext cx="7737231" cy="3924310"/>
          </a:xfrm>
        </p:spPr>
        <p:txBody>
          <a:bodyPr>
            <a:noAutofit/>
          </a:bodyPr>
          <a:lstStyle/>
          <a:p>
            <a:pPr marL="342900" lvl="0" indent="-342900" algn="just" defTabSz="914400">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Reprezentarea Instituției Prefectului la instanțele de judecată </a:t>
            </a:r>
            <a:endParaRPr lang="ro-RO" sz="1400" b="1">
              <a:solidFill>
                <a:srgbClr val="3716FC"/>
              </a:solidFill>
              <a:latin typeface="Times New Roman" pitchFamily="18" charset="0"/>
              <a:ea typeface="Tahoma" pitchFamily="34" charset="0"/>
              <a:cs typeface="Times New Roman" pitchFamily="18"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În cursul anului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au fost înregistrate un </a:t>
            </a:r>
            <a:r>
              <a:rPr lang="ro-RO" sz="1200">
                <a:solidFill>
                  <a:schemeClr val="tx1"/>
                </a:solidFill>
                <a:latin typeface="Tahoma" pitchFamily="34" charset="0"/>
                <a:ea typeface="Tahoma" pitchFamily="34" charset="0"/>
                <a:cs typeface="Tahoma" pitchFamily="34" charset="0"/>
              </a:rPr>
              <a:t>număr de </a:t>
            </a:r>
            <a:r>
              <a:rPr lang="ro-RO" sz="1200" smtClean="0">
                <a:solidFill>
                  <a:schemeClr val="tx1"/>
                </a:solidFill>
                <a:latin typeface="Tahoma" pitchFamily="34" charset="0"/>
                <a:ea typeface="Tahoma" pitchFamily="34" charset="0"/>
                <a:cs typeface="Tahoma" pitchFamily="34" charset="0"/>
              </a:rPr>
              <a:t>237 </a:t>
            </a:r>
            <a:r>
              <a:rPr lang="ro-RO" sz="1200">
                <a:solidFill>
                  <a:schemeClr val="tx1"/>
                </a:solidFill>
                <a:latin typeface="Tahoma" pitchFamily="34" charset="0"/>
                <a:ea typeface="Tahoma" pitchFamily="34" charset="0"/>
                <a:cs typeface="Tahoma" pitchFamily="34" charset="0"/>
              </a:rPr>
              <a:t>cauze pe rolul instanţelor de judecată, din care </a:t>
            </a:r>
            <a:r>
              <a:rPr lang="ro-RO" sz="1200" smtClean="0">
                <a:solidFill>
                  <a:schemeClr val="tx1"/>
                </a:solidFill>
                <a:latin typeface="Tahoma" pitchFamily="34" charset="0"/>
                <a:ea typeface="Tahoma" pitchFamily="34" charset="0"/>
                <a:cs typeface="Tahoma" pitchFamily="34" charset="0"/>
              </a:rPr>
              <a:t>212 </a:t>
            </a:r>
            <a:r>
              <a:rPr lang="ro-RO" sz="1200">
                <a:solidFill>
                  <a:schemeClr val="tx1"/>
                </a:solidFill>
                <a:latin typeface="Tahoma" pitchFamily="34" charset="0"/>
                <a:ea typeface="Tahoma" pitchFamily="34" charset="0"/>
                <a:cs typeface="Tahoma" pitchFamily="34" charset="0"/>
              </a:rPr>
              <a:t>au ca obiect legile fondului funciar și </a:t>
            </a:r>
            <a:r>
              <a:rPr lang="ro-RO" sz="1200" smtClean="0">
                <a:solidFill>
                  <a:schemeClr val="tx1"/>
                </a:solidFill>
                <a:latin typeface="Tahoma" pitchFamily="34" charset="0"/>
                <a:ea typeface="Tahoma" pitchFamily="34" charset="0"/>
                <a:cs typeface="Tahoma" pitchFamily="34" charset="0"/>
              </a:rPr>
              <a:t>25 </a:t>
            </a:r>
            <a:r>
              <a:rPr lang="ro-RO" sz="1200">
                <a:solidFill>
                  <a:schemeClr val="tx1"/>
                </a:solidFill>
                <a:latin typeface="Tahoma" pitchFamily="34" charset="0"/>
                <a:ea typeface="Tahoma" pitchFamily="34" charset="0"/>
                <a:cs typeface="Tahoma" pitchFamily="34" charset="0"/>
              </a:rPr>
              <a:t>au avut ca obiect </a:t>
            </a:r>
            <a:r>
              <a:rPr lang="ro-RO" sz="1200">
                <a:solidFill>
                  <a:prstClr val="black"/>
                </a:solidFill>
                <a:latin typeface="Tahoma" pitchFamily="34" charset="0"/>
                <a:ea typeface="Tahoma" pitchFamily="34" charset="0"/>
                <a:cs typeface="Tahoma" pitchFamily="34" charset="0"/>
              </a:rPr>
              <a:t>contenciosul administrativ.</a:t>
            </a:r>
          </a:p>
          <a:p>
            <a:pPr marL="342900" lvl="0" indent="-342900" algn="just" defTabSz="914400">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Activitatea de emitere a ordinelor cu caracter individual și/sau normativ</a:t>
            </a:r>
            <a:endParaRPr lang="ro-RO" sz="1400" b="1">
              <a:solidFill>
                <a:srgbClr val="3716FC"/>
              </a:solidFill>
              <a:latin typeface="Times New Roman" pitchFamily="18" charset="0"/>
              <a:ea typeface="Tahoma" pitchFamily="34" charset="0"/>
              <a:cs typeface="Times New Roman" pitchFamily="18" charset="0"/>
            </a:endParaRPr>
          </a:p>
          <a:p>
            <a:pPr marL="342900" lvl="0" indent="-342900" algn="just" defTabSz="914400">
              <a:buFont typeface="Arial" pitchFamily="34" charset="0"/>
              <a:buChar char="•"/>
            </a:pPr>
            <a:r>
              <a:rPr lang="en-US" sz="1200">
                <a:solidFill>
                  <a:prstClr val="black"/>
                </a:solidFill>
                <a:latin typeface="Tahoma" pitchFamily="34" charset="0"/>
                <a:ea typeface="Tahoma" pitchFamily="34" charset="0"/>
                <a:cs typeface="Tahoma" pitchFamily="34" charset="0"/>
              </a:rPr>
              <a:t>În anul 20</a:t>
            </a:r>
            <a:r>
              <a:rPr lang="ro-RO" sz="1200" smtClean="0">
                <a:solidFill>
                  <a:prstClr val="black"/>
                </a:solidFill>
                <a:latin typeface="Tahoma" pitchFamily="34" charset="0"/>
                <a:ea typeface="Tahoma" pitchFamily="34" charset="0"/>
                <a:cs typeface="Tahoma" pitchFamily="34" charset="0"/>
              </a:rPr>
              <a:t>22</a:t>
            </a:r>
            <a:r>
              <a:rPr lang="en-US" sz="1200" smtClean="0">
                <a:solidFill>
                  <a:prstClr val="black"/>
                </a:solidFill>
                <a:latin typeface="Tahoma" pitchFamily="34" charset="0"/>
                <a:ea typeface="Tahoma" pitchFamily="34" charset="0"/>
                <a:cs typeface="Tahoma" pitchFamily="34" charset="0"/>
              </a:rPr>
              <a:t> </a:t>
            </a:r>
            <a:r>
              <a:rPr lang="ro-RO" sz="1200">
                <a:solidFill>
                  <a:prstClr val="black"/>
                </a:solidFill>
                <a:latin typeface="Tahoma" pitchFamily="34" charset="0"/>
                <a:ea typeface="Tahoma" pitchFamily="34" charset="0"/>
                <a:cs typeface="Tahoma" pitchFamily="34" charset="0"/>
              </a:rPr>
              <a:t>p</a:t>
            </a:r>
            <a:r>
              <a:rPr lang="en-US" sz="1200">
                <a:solidFill>
                  <a:prstClr val="black"/>
                </a:solidFill>
                <a:latin typeface="Tahoma" pitchFamily="34" charset="0"/>
                <a:ea typeface="Tahoma" pitchFamily="34" charset="0"/>
                <a:cs typeface="Tahoma" pitchFamily="34" charset="0"/>
              </a:rPr>
              <a:t>refectul Judeţului Satu Mare a emis un număr </a:t>
            </a:r>
            <a:r>
              <a:rPr lang="en-US" sz="1200">
                <a:solidFill>
                  <a:schemeClr val="tx1"/>
                </a:solidFill>
                <a:latin typeface="Tahoma" pitchFamily="34" charset="0"/>
                <a:ea typeface="Tahoma" pitchFamily="34" charset="0"/>
                <a:cs typeface="Tahoma" pitchFamily="34" charset="0"/>
              </a:rPr>
              <a:t>de </a:t>
            </a:r>
            <a:r>
              <a:rPr lang="ro-RO" sz="1200" smtClean="0">
                <a:solidFill>
                  <a:schemeClr val="tx1"/>
                </a:solidFill>
                <a:latin typeface="Tahoma" pitchFamily="34" charset="0"/>
                <a:ea typeface="Tahoma" pitchFamily="34" charset="0"/>
                <a:cs typeface="Tahoma" pitchFamily="34" charset="0"/>
              </a:rPr>
              <a:t>334</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ordine</a:t>
            </a:r>
            <a:r>
              <a:rPr lang="ro-RO" sz="1200">
                <a:solidFill>
                  <a:prstClr val="black"/>
                </a:solidFill>
                <a:latin typeface="Tahoma" pitchFamily="34" charset="0"/>
                <a:ea typeface="Tahoma" pitchFamily="34" charset="0"/>
                <a:cs typeface="Tahoma" pitchFamily="34" charset="0"/>
              </a:rPr>
              <a:t>:                           </a:t>
            </a:r>
            <a:endParaRPr lang="en-GB" sz="1200" smtClean="0">
              <a:solidFill>
                <a:prstClr val="black"/>
              </a:solidFill>
              <a:latin typeface="Tahoma" pitchFamily="34" charset="0"/>
              <a:ea typeface="Tahoma" pitchFamily="34" charset="0"/>
              <a:cs typeface="Tahoma" pitchFamily="34" charset="0"/>
            </a:endParaRPr>
          </a:p>
          <a:p>
            <a:pPr lvl="0" algn="just" defTabSz="914400"/>
            <a:r>
              <a:rPr lang="en-GB" sz="1200">
                <a:solidFill>
                  <a:prstClr val="black"/>
                </a:solidFill>
                <a:latin typeface="Tahoma" pitchFamily="34" charset="0"/>
                <a:ea typeface="Tahoma" pitchFamily="34" charset="0"/>
                <a:cs typeface="Tahoma" pitchFamily="34" charset="0"/>
              </a:rPr>
              <a:t> </a:t>
            </a:r>
            <a:r>
              <a:rPr lang="en-GB" sz="1200" smtClean="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18 </a:t>
            </a:r>
            <a:r>
              <a:rPr lang="ro-RO" sz="1200">
                <a:solidFill>
                  <a:schemeClr val="tx1"/>
                </a:solidFill>
                <a:latin typeface="Tahoma" pitchFamily="34" charset="0"/>
                <a:ea typeface="Tahoma" pitchFamily="34" charset="0"/>
                <a:cs typeface="Tahoma" pitchFamily="34" charset="0"/>
              </a:rPr>
              <a:t>cu caracter normativ, </a:t>
            </a:r>
            <a:r>
              <a:rPr lang="ro-RO" sz="1200" smtClean="0">
                <a:solidFill>
                  <a:schemeClr val="tx1"/>
                </a:solidFill>
                <a:latin typeface="Tahoma" pitchFamily="34" charset="0"/>
                <a:ea typeface="Tahoma" pitchFamily="34" charset="0"/>
                <a:cs typeface="Tahoma" pitchFamily="34" charset="0"/>
              </a:rPr>
              <a:t>316 </a:t>
            </a:r>
            <a:r>
              <a:rPr lang="ro-RO" sz="1200">
                <a:solidFill>
                  <a:prstClr val="black"/>
                </a:solidFill>
                <a:latin typeface="Tahoma" pitchFamily="34" charset="0"/>
                <a:ea typeface="Tahoma" pitchFamily="34" charset="0"/>
                <a:cs typeface="Tahoma" pitchFamily="34" charset="0"/>
              </a:rPr>
              <a:t>cu caracter individual;</a:t>
            </a:r>
          </a:p>
          <a:p>
            <a:pPr marL="342900" lvl="0" indent="-342900" algn="just" defTabSz="914400">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Activitatea desfășurată de Comisia de Disciplină (pentru secretarii de UAT)</a:t>
            </a:r>
            <a:endParaRPr lang="ro-RO" sz="1400" b="1">
              <a:solidFill>
                <a:srgbClr val="3716FC"/>
              </a:solidFill>
              <a:latin typeface="Times New Roman" pitchFamily="18" charset="0"/>
              <a:ea typeface="Tahoma" pitchFamily="34" charset="0"/>
              <a:cs typeface="Times New Roman" pitchFamily="18" charset="0"/>
            </a:endParaRPr>
          </a:p>
          <a:p>
            <a:pPr marL="342900" lvl="0" indent="-342900" algn="just" defTabSz="914400">
              <a:buFont typeface="Arial" pitchFamily="34" charset="0"/>
              <a:buChar char="•"/>
            </a:pPr>
            <a:r>
              <a:rPr lang="ro-RO" sz="1200" i="1">
                <a:solidFill>
                  <a:prstClr val="black"/>
                </a:solidFill>
                <a:latin typeface="Tahoma" pitchFamily="34" charset="0"/>
                <a:ea typeface="Tahoma" pitchFamily="34" charset="0"/>
                <a:cs typeface="Tahoma" pitchFamily="34" charset="0"/>
              </a:rPr>
              <a:t>Comisia de disciplină pentru secretarii de UAT</a:t>
            </a:r>
            <a:r>
              <a:rPr lang="ro-RO" sz="1200">
                <a:solidFill>
                  <a:prstClr val="black"/>
                </a:solidFill>
                <a:latin typeface="Tahoma" pitchFamily="34" charset="0"/>
                <a:ea typeface="Tahoma" pitchFamily="34" charset="0"/>
                <a:cs typeface="Tahoma" pitchFamily="34" charset="0"/>
              </a:rPr>
              <a:t> cu privire la analizarea şi propunerea modului de soluţionare a sesizării privitoare la faptele secretarilor unităţilor administrativ-teritoriale sesizate ca abateri disciplinare la nivelul judeţului.</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en-US" sz="1200">
                <a:solidFill>
                  <a:prstClr val="black"/>
                </a:solidFill>
                <a:latin typeface="Tahoma" pitchFamily="34" charset="0"/>
                <a:ea typeface="Tahoma" pitchFamily="34" charset="0"/>
                <a:cs typeface="Tahoma" pitchFamily="34" charset="0"/>
              </a:rPr>
              <a:t>Această comisie a primit </a:t>
            </a:r>
            <a:r>
              <a:rPr lang="ro-RO" sz="1200" smtClean="0">
                <a:solidFill>
                  <a:prstClr val="black"/>
                </a:solidFill>
                <a:latin typeface="Tahoma" pitchFamily="34" charset="0"/>
                <a:ea typeface="Tahoma" pitchFamily="34" charset="0"/>
                <a:cs typeface="Tahoma" pitchFamily="34" charset="0"/>
              </a:rPr>
              <a:t>5</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sesizări</a:t>
            </a:r>
            <a:r>
              <a:rPr lang="ro-RO" sz="120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pentru cercetarea disciplinară </a:t>
            </a:r>
            <a:r>
              <a:rPr lang="ro-RO" sz="1200">
                <a:solidFill>
                  <a:prstClr val="black"/>
                </a:solidFill>
                <a:latin typeface="Tahoma" pitchFamily="34" charset="0"/>
                <a:ea typeface="Tahoma" pitchFamily="34" charset="0"/>
                <a:cs typeface="Tahoma" pitchFamily="34" charset="0"/>
              </a:rPr>
              <a:t>din care </a:t>
            </a:r>
            <a:r>
              <a:rPr lang="ro-RO" sz="1200" smtClean="0">
                <a:solidFill>
                  <a:prstClr val="black"/>
                </a:solidFill>
                <a:latin typeface="Tahoma" pitchFamily="34" charset="0"/>
                <a:ea typeface="Tahoma" pitchFamily="34" charset="0"/>
                <a:cs typeface="Tahoma" pitchFamily="34" charset="0"/>
              </a:rPr>
              <a:t>4 au fost soluționate, 1 se află </a:t>
            </a:r>
            <a:r>
              <a:rPr lang="ro-RO" sz="1200">
                <a:solidFill>
                  <a:prstClr val="black"/>
                </a:solidFill>
                <a:latin typeface="Tahoma" pitchFamily="34" charset="0"/>
                <a:ea typeface="Tahoma" pitchFamily="34" charset="0"/>
                <a:cs typeface="Tahoma" pitchFamily="34" charset="0"/>
              </a:rPr>
              <a:t>în curs de soluționare.</a:t>
            </a:r>
          </a:p>
          <a:p>
            <a:pPr marL="342900" lvl="0" indent="-342900" algn="just" defTabSz="914400">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Activitatea desfășurată de Comisia Județeană de Atribuire de Denumiri</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Comisia judeţeană de atribuire de denumiri a înregistrat în anul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un număr de </a:t>
            </a:r>
            <a:r>
              <a:rPr lang="ro-RO" sz="1200" smtClean="0">
                <a:solidFill>
                  <a:schemeClr val="tx1"/>
                </a:solidFill>
                <a:latin typeface="Tahoma" pitchFamily="34" charset="0"/>
                <a:ea typeface="Tahoma" pitchFamily="34" charset="0"/>
                <a:cs typeface="Tahoma" pitchFamily="34" charset="0"/>
              </a:rPr>
              <a:t>12 </a:t>
            </a:r>
            <a:r>
              <a:rPr lang="ro-RO" sz="1200">
                <a:solidFill>
                  <a:schemeClr val="tx1"/>
                </a:solidFill>
                <a:latin typeface="Tahoma" pitchFamily="34" charset="0"/>
                <a:ea typeface="Tahoma" pitchFamily="34" charset="0"/>
                <a:cs typeface="Tahoma" pitchFamily="34" charset="0"/>
              </a:rPr>
              <a:t>cereri </a:t>
            </a:r>
            <a:r>
              <a:rPr lang="ro-RO" sz="1200">
                <a:solidFill>
                  <a:prstClr val="black"/>
                </a:solidFill>
                <a:latin typeface="Tahoma" pitchFamily="34" charset="0"/>
                <a:ea typeface="Tahoma" pitchFamily="34" charset="0"/>
                <a:cs typeface="Tahoma" pitchFamily="34" charset="0"/>
              </a:rPr>
              <a:t>privind atribuirea de denumiri. </a:t>
            </a:r>
            <a:r>
              <a:rPr lang="ro-RO" sz="1200">
                <a:solidFill>
                  <a:schemeClr val="tx1"/>
                </a:solidFill>
                <a:latin typeface="Tahoma" pitchFamily="34" charset="0"/>
                <a:ea typeface="Tahoma" pitchFamily="34" charset="0"/>
                <a:cs typeface="Tahoma" pitchFamily="34" charset="0"/>
              </a:rPr>
              <a:t>Urmare a acestor solicitări au avut loc un număr de </a:t>
            </a:r>
            <a:r>
              <a:rPr lang="ro-RO" sz="1200" smtClean="0">
                <a:solidFill>
                  <a:schemeClr val="tx1"/>
                </a:solidFill>
                <a:latin typeface="Tahoma" pitchFamily="34" charset="0"/>
                <a:ea typeface="Tahoma" pitchFamily="34" charset="0"/>
                <a:cs typeface="Tahoma" pitchFamily="34" charset="0"/>
              </a:rPr>
              <a:t>6 </a:t>
            </a:r>
            <a:r>
              <a:rPr lang="ro-RO" sz="1200">
                <a:solidFill>
                  <a:schemeClr val="tx1"/>
                </a:solidFill>
                <a:latin typeface="Tahoma" pitchFamily="34" charset="0"/>
                <a:ea typeface="Tahoma" pitchFamily="34" charset="0"/>
                <a:cs typeface="Tahoma" pitchFamily="34" charset="0"/>
              </a:rPr>
              <a:t>întâlniri, și au fost emise un număr de </a:t>
            </a:r>
            <a:r>
              <a:rPr lang="ro-RO" sz="1200" smtClean="0">
                <a:solidFill>
                  <a:schemeClr val="tx1"/>
                </a:solidFill>
                <a:latin typeface="Tahoma" pitchFamily="34" charset="0"/>
                <a:ea typeface="Tahoma" pitchFamily="34" charset="0"/>
                <a:cs typeface="Tahoma" pitchFamily="34" charset="0"/>
              </a:rPr>
              <a:t>11 </a:t>
            </a:r>
            <a:r>
              <a:rPr lang="ro-RO" sz="1200">
                <a:solidFill>
                  <a:schemeClr val="tx1"/>
                </a:solidFill>
                <a:latin typeface="Tahoma" pitchFamily="34" charset="0"/>
                <a:ea typeface="Tahoma" pitchFamily="34" charset="0"/>
                <a:cs typeface="Tahoma" pitchFamily="34" charset="0"/>
              </a:rPr>
              <a:t>avize favorabile adoptate prin hotărâri de comisie, iar </a:t>
            </a:r>
            <a:r>
              <a:rPr lang="ro-RO" sz="1200" smtClean="0">
                <a:solidFill>
                  <a:schemeClr val="tx1"/>
                </a:solidFill>
                <a:latin typeface="Tahoma" pitchFamily="34" charset="0"/>
                <a:ea typeface="Tahoma" pitchFamily="34" charset="0"/>
                <a:cs typeface="Tahoma" pitchFamily="34" charset="0"/>
              </a:rPr>
              <a:t>1 documentație a </a:t>
            </a:r>
            <a:r>
              <a:rPr lang="ro-RO" sz="1200">
                <a:solidFill>
                  <a:schemeClr val="tx1"/>
                </a:solidFill>
                <a:latin typeface="Tahoma" pitchFamily="34" charset="0"/>
                <a:ea typeface="Tahoma" pitchFamily="34" charset="0"/>
                <a:cs typeface="Tahoma" pitchFamily="34" charset="0"/>
              </a:rPr>
              <a:t>fost restituite pentru </a:t>
            </a:r>
            <a:r>
              <a:rPr lang="ro-RO" sz="1200" smtClean="0">
                <a:solidFill>
                  <a:schemeClr val="tx1"/>
                </a:solidFill>
                <a:latin typeface="Tahoma" pitchFamily="34" charset="0"/>
                <a:ea typeface="Tahoma" pitchFamily="34" charset="0"/>
                <a:cs typeface="Tahoma" pitchFamily="34" charset="0"/>
              </a:rPr>
              <a:t>neconformitate. </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Avizele au fost acordate pentru denumiri de străzi, schimbare denumire </a:t>
            </a:r>
            <a:r>
              <a:rPr lang="ro-RO" sz="1200" smtClean="0">
                <a:solidFill>
                  <a:prstClr val="black"/>
                </a:solidFill>
                <a:latin typeface="Tahoma" pitchFamily="34" charset="0"/>
                <a:ea typeface="Tahoma" pitchFamily="34" charset="0"/>
                <a:cs typeface="Tahoma" pitchFamily="34" charset="0"/>
              </a:rPr>
              <a:t>creșă și </a:t>
            </a:r>
            <a:r>
              <a:rPr lang="ro-RO" sz="1200">
                <a:solidFill>
                  <a:prstClr val="black"/>
                </a:solidFill>
                <a:latin typeface="Tahoma" pitchFamily="34" charset="0"/>
                <a:ea typeface="Tahoma" pitchFamily="34" charset="0"/>
                <a:cs typeface="Tahoma" pitchFamily="34" charset="0"/>
              </a:rPr>
              <a:t>denumire </a:t>
            </a:r>
            <a:r>
              <a:rPr lang="ro-RO" sz="1200" smtClean="0">
                <a:solidFill>
                  <a:prstClr val="black"/>
                </a:solidFill>
                <a:latin typeface="Tahoma" pitchFamily="34" charset="0"/>
                <a:ea typeface="Tahoma" pitchFamily="34" charset="0"/>
                <a:cs typeface="Tahoma" pitchFamily="34" charset="0"/>
              </a:rPr>
              <a:t>grădiniță.</a:t>
            </a:r>
            <a:endParaRPr lang="en-GB" sz="1200">
              <a:solidFill>
                <a:prstClr val="black"/>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279427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761309"/>
          </a:xfrm>
        </p:spPr>
        <p:txBody>
          <a:bodyPr>
            <a:noAutofit/>
          </a:bodyPr>
          <a:lstStyle/>
          <a:p>
            <a:pPr marL="342900" lvl="0" indent="-342900" algn="just" defTabSz="914400">
              <a:lnSpc>
                <a:spcPct val="80000"/>
              </a:lnSpc>
              <a:buBlip>
                <a:blip r:embed="rId5"/>
              </a:buBlip>
            </a:pPr>
            <a:r>
              <a:rPr lang="ro-RO" sz="1400" b="1" i="1">
                <a:solidFill>
                  <a:srgbClr val="3716FC"/>
                </a:solidFill>
                <a:latin typeface="Times New Roman" pitchFamily="18" charset="0"/>
                <a:cs typeface="Times New Roman" pitchFamily="18" charset="0"/>
              </a:rPr>
              <a:t>Urmărirea aplicării actelor normative cu caracter reparatoriu</a:t>
            </a:r>
          </a:p>
          <a:p>
            <a:pPr marL="342900" lvl="0" indent="-342900" algn="just" defTabSz="914400">
              <a:buFont typeface="Arial" pitchFamily="34" charset="0"/>
              <a:buChar char="•"/>
            </a:pPr>
            <a:r>
              <a:rPr lang="ro-RO" sz="1400" b="1" i="1" smtClean="0">
                <a:solidFill>
                  <a:srgbClr val="3716FC"/>
                </a:solidFill>
                <a:latin typeface="Times New Roman" pitchFamily="18" charset="0"/>
                <a:cs typeface="Times New Roman" pitchFamily="18" charset="0"/>
              </a:rPr>
              <a:t>Aplicarea </a:t>
            </a:r>
            <a:r>
              <a:rPr lang="ro-RO" sz="1400" b="1" i="1">
                <a:solidFill>
                  <a:srgbClr val="3716FC"/>
                </a:solidFill>
                <a:latin typeface="Times New Roman" pitchFamily="18" charset="0"/>
                <a:cs typeface="Times New Roman" pitchFamily="18" charset="0"/>
              </a:rPr>
              <a:t>legilor fondului funciar</a:t>
            </a:r>
            <a:endParaRPr lang="ro-RO" sz="1400" b="1">
              <a:solidFill>
                <a:srgbClr val="3716FC"/>
              </a:solidFill>
              <a:latin typeface="Times New Roman" pitchFamily="18" charset="0"/>
              <a:cs typeface="Times New Roman" pitchFamily="18" charset="0"/>
            </a:endParaRPr>
          </a:p>
          <a:p>
            <a:pPr marL="342900" lvl="0" indent="-342900" algn="just" defTabSz="914400"/>
            <a:r>
              <a:rPr lang="ro-RO" sz="1500" b="1">
                <a:solidFill>
                  <a:prstClr val="black"/>
                </a:solidFill>
              </a:rPr>
              <a:t>	</a:t>
            </a:r>
            <a:r>
              <a:rPr lang="ro-RO" sz="1200">
                <a:solidFill>
                  <a:prstClr val="black"/>
                </a:solidFill>
                <a:latin typeface="Tahoma" pitchFamily="34" charset="0"/>
                <a:ea typeface="Tahoma" pitchFamily="34" charset="0"/>
                <a:cs typeface="Tahoma" pitchFamily="34" charset="0"/>
              </a:rPr>
              <a:t>Pentru aplicarea legilor fondului funciar î</a:t>
            </a:r>
            <a:r>
              <a:rPr lang="en-US" sz="1200">
                <a:solidFill>
                  <a:prstClr val="black"/>
                </a:solidFill>
                <a:latin typeface="Tahoma" pitchFamily="34" charset="0"/>
                <a:ea typeface="Tahoma" pitchFamily="34" charset="0"/>
                <a:cs typeface="Tahoma" pitchFamily="34" charset="0"/>
              </a:rPr>
              <a:t>n anul 20</a:t>
            </a:r>
            <a:r>
              <a:rPr lang="ro-RO" sz="1200" smtClean="0">
                <a:solidFill>
                  <a:prstClr val="black"/>
                </a:solidFill>
                <a:latin typeface="Tahoma" pitchFamily="34" charset="0"/>
                <a:ea typeface="Tahoma" pitchFamily="34" charset="0"/>
                <a:cs typeface="Tahoma" pitchFamily="34" charset="0"/>
              </a:rPr>
              <a:t>22 </a:t>
            </a:r>
            <a:r>
              <a:rPr lang="ro-RO" sz="1200">
                <a:solidFill>
                  <a:prstClr val="black"/>
                </a:solidFill>
                <a:latin typeface="Tahoma" pitchFamily="34" charset="0"/>
                <a:ea typeface="Tahoma" pitchFamily="34" charset="0"/>
                <a:cs typeface="Tahoma" pitchFamily="34" charset="0"/>
              </a:rPr>
              <a:t>în cadrul celor </a:t>
            </a:r>
            <a:r>
              <a:rPr lang="ro-RO" sz="1200" smtClean="0">
                <a:solidFill>
                  <a:prstClr val="black"/>
                </a:solidFill>
                <a:latin typeface="Tahoma" pitchFamily="34" charset="0"/>
                <a:ea typeface="Tahoma" pitchFamily="34" charset="0"/>
                <a:cs typeface="Tahoma" pitchFamily="34" charset="0"/>
              </a:rPr>
              <a:t>5</a:t>
            </a:r>
            <a:r>
              <a:rPr lang="ro-RO" sz="1200" smtClean="0">
                <a:solidFill>
                  <a:srgbClr val="FF0000"/>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ședințe</a:t>
            </a:r>
            <a:r>
              <a:rPr lang="ro-RO" sz="1200">
                <a:solidFill>
                  <a:srgbClr val="FF0000"/>
                </a:solidFill>
                <a:latin typeface="Tahoma" pitchFamily="34" charset="0"/>
                <a:ea typeface="Tahoma" pitchFamily="34" charset="0"/>
                <a:cs typeface="Tahoma" pitchFamily="34" charset="0"/>
              </a:rPr>
              <a:t> </a:t>
            </a:r>
            <a:r>
              <a:rPr lang="ro-RO" sz="1200">
                <a:solidFill>
                  <a:prstClr val="black"/>
                </a:solidFill>
                <a:latin typeface="Tahoma" pitchFamily="34" charset="0"/>
                <a:ea typeface="Tahoma" pitchFamily="34" charset="0"/>
                <a:cs typeface="Tahoma" pitchFamily="34" charset="0"/>
              </a:rPr>
              <a:t>au fost adoptate / emise/ soluționate după cum urmează:</a:t>
            </a:r>
          </a:p>
          <a:p>
            <a:pPr marL="342900" lvl="0" indent="-342900" algn="l" defTabSz="914400">
              <a:buFont typeface="Arial" pitchFamily="34" charset="0"/>
              <a:buChar char="•"/>
            </a:pPr>
            <a:r>
              <a:rPr lang="ro-RO" sz="1200">
                <a:solidFill>
                  <a:prstClr val="black"/>
                </a:solidFill>
                <a:latin typeface="Tahoma" pitchFamily="34" charset="0"/>
                <a:ea typeface="Tahoma" pitchFamily="34" charset="0"/>
                <a:cs typeface="Tahoma" pitchFamily="34" charset="0"/>
              </a:rPr>
              <a:t>hotărâri ale Comisiei de fond funciar 	</a:t>
            </a:r>
            <a:r>
              <a:rPr lang="ro-RO"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239;</a:t>
            </a:r>
            <a:endParaRPr lang="ro-RO" sz="1200">
              <a:solidFill>
                <a:schemeClr val="tx1"/>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200">
                <a:solidFill>
                  <a:schemeClr val="tx1"/>
                </a:solidFill>
                <a:latin typeface="Tahoma" pitchFamily="34" charset="0"/>
                <a:ea typeface="Tahoma" pitchFamily="34" charset="0"/>
                <a:cs typeface="Tahoma" pitchFamily="34" charset="0"/>
              </a:rPr>
              <a:t>ordine de proprietate emise de prefect 	–    </a:t>
            </a:r>
            <a:r>
              <a:rPr lang="ro-RO" sz="1200" smtClean="0">
                <a:solidFill>
                  <a:schemeClr val="tx1"/>
                </a:solidFill>
                <a:latin typeface="Tahoma" pitchFamily="34" charset="0"/>
                <a:ea typeface="Tahoma" pitchFamily="34" charset="0"/>
                <a:cs typeface="Tahoma" pitchFamily="34" charset="0"/>
              </a:rPr>
              <a:t>52;</a:t>
            </a:r>
            <a:endParaRPr lang="ro-RO" sz="1200">
              <a:solidFill>
                <a:schemeClr val="tx1"/>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200">
                <a:solidFill>
                  <a:schemeClr val="tx1"/>
                </a:solidFill>
                <a:latin typeface="Tahoma" pitchFamily="34" charset="0"/>
                <a:ea typeface="Tahoma" pitchFamily="34" charset="0"/>
                <a:cs typeface="Tahoma" pitchFamily="34" charset="0"/>
              </a:rPr>
              <a:t>titluri de proprietate emise 		–  </a:t>
            </a:r>
            <a:r>
              <a:rPr lang="ro-RO" sz="1200" smtClean="0">
                <a:solidFill>
                  <a:schemeClr val="tx1"/>
                </a:solidFill>
                <a:latin typeface="Tahoma" pitchFamily="34" charset="0"/>
                <a:ea typeface="Tahoma" pitchFamily="34" charset="0"/>
                <a:cs typeface="Tahoma" pitchFamily="34" charset="0"/>
              </a:rPr>
              <a:t>974;</a:t>
            </a:r>
            <a:endParaRPr lang="ro-RO" sz="1200">
              <a:solidFill>
                <a:schemeClr val="tx1"/>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200">
                <a:solidFill>
                  <a:schemeClr val="tx1"/>
                </a:solidFill>
                <a:latin typeface="Tahoma" pitchFamily="34" charset="0"/>
                <a:ea typeface="Tahoma" pitchFamily="34" charset="0"/>
                <a:cs typeface="Tahoma" pitchFamily="34" charset="0"/>
              </a:rPr>
              <a:t>petiții soluționate 			 - </a:t>
            </a:r>
            <a:r>
              <a:rPr lang="ro-RO" sz="1200" smtClean="0">
                <a:solidFill>
                  <a:schemeClr val="tx1"/>
                </a:solidFill>
                <a:latin typeface="Tahoma" pitchFamily="34" charset="0"/>
                <a:ea typeface="Tahoma" pitchFamily="34" charset="0"/>
                <a:cs typeface="Tahoma" pitchFamily="34" charset="0"/>
              </a:rPr>
              <a:t> 107.</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smtClean="0">
                <a:solidFill>
                  <a:srgbClr val="3716FC"/>
                </a:solidFill>
                <a:latin typeface="Times New Roman" pitchFamily="18" charset="0"/>
                <a:cs typeface="Times New Roman" pitchFamily="18" charset="0"/>
              </a:rPr>
              <a:t>Aplicarea </a:t>
            </a:r>
            <a:r>
              <a:rPr lang="ro-RO" sz="1400" b="1" i="1">
                <a:solidFill>
                  <a:srgbClr val="3716FC"/>
                </a:solidFill>
                <a:latin typeface="Times New Roman" pitchFamily="18" charset="0"/>
                <a:cs typeface="Times New Roman" pitchFamily="18" charset="0"/>
              </a:rPr>
              <a:t>Legii nr. 10/2001 privind regimul juridic al unor imobile preluate în mod abuziv în perioada 6 martie 1945 – 22 decembrie 1989</a:t>
            </a:r>
            <a:endParaRPr lang="en-GB" sz="1400" b="1" i="1">
              <a:solidFill>
                <a:srgbClr val="3716FC"/>
              </a:solidFill>
              <a:latin typeface="Times New Roman" pitchFamily="18" charset="0"/>
              <a:cs typeface="Times New Roman" pitchFamily="18" charset="0"/>
            </a:endParaRPr>
          </a:p>
          <a:p>
            <a:pPr lvl="0" algn="just" defTabSz="914400"/>
            <a:r>
              <a:rPr lang="ro-RO" sz="1500" b="1" smtClean="0">
                <a:solidFill>
                  <a:prstClr val="black"/>
                </a:solidFill>
              </a:rPr>
              <a:t>        </a:t>
            </a:r>
            <a:r>
              <a:rPr lang="ro-RO" sz="1200">
                <a:solidFill>
                  <a:prstClr val="black"/>
                </a:solidFill>
                <a:latin typeface="Tahoma" pitchFamily="34" charset="0"/>
                <a:ea typeface="Tahoma" pitchFamily="34" charset="0"/>
                <a:cs typeface="Tahoma" pitchFamily="34" charset="0"/>
              </a:rPr>
              <a:t>În anul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la nivelul instituţiei prefectului din </a:t>
            </a:r>
            <a:r>
              <a:rPr lang="ro-RO" sz="1200">
                <a:solidFill>
                  <a:schemeClr val="tx1"/>
                </a:solidFill>
                <a:latin typeface="Tahoma" pitchFamily="34" charset="0"/>
                <a:ea typeface="Tahoma" pitchFamily="34" charset="0"/>
                <a:cs typeface="Tahoma" pitchFamily="34" charset="0"/>
              </a:rPr>
              <a:t>cele </a:t>
            </a:r>
            <a:r>
              <a:rPr lang="ro-RO" sz="1200" smtClean="0">
                <a:solidFill>
                  <a:schemeClr val="tx1"/>
                </a:solidFill>
                <a:latin typeface="Tahoma" pitchFamily="34" charset="0"/>
                <a:ea typeface="Tahoma" pitchFamily="34" charset="0"/>
                <a:cs typeface="Tahoma" pitchFamily="34" charset="0"/>
              </a:rPr>
              <a:t>2 </a:t>
            </a:r>
            <a:r>
              <a:rPr lang="ro-RO" sz="1200">
                <a:solidFill>
                  <a:schemeClr val="tx1"/>
                </a:solidFill>
                <a:latin typeface="Tahoma" pitchFamily="34" charset="0"/>
                <a:ea typeface="Tahoma" pitchFamily="34" charset="0"/>
                <a:cs typeface="Tahoma" pitchFamily="34" charset="0"/>
              </a:rPr>
              <a:t>dosare </a:t>
            </a:r>
            <a:r>
              <a:rPr lang="ro-RO" sz="1200">
                <a:solidFill>
                  <a:prstClr val="black"/>
                </a:solidFill>
                <a:latin typeface="Tahoma" pitchFamily="34" charset="0"/>
                <a:ea typeface="Tahoma" pitchFamily="34" charset="0"/>
                <a:cs typeface="Tahoma" pitchFamily="34" charset="0"/>
              </a:rPr>
              <a:t>înregistrate, soluţionate prin dispoziţiile primarilor, </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2  au fost </a:t>
            </a:r>
            <a:r>
              <a:rPr lang="ro-RO" sz="1200" smtClean="0">
                <a:solidFill>
                  <a:prstClr val="black"/>
                </a:solidFill>
                <a:latin typeface="Tahoma" pitchFamily="34" charset="0"/>
                <a:ea typeface="Tahoma" pitchFamily="34" charset="0"/>
                <a:cs typeface="Tahoma" pitchFamily="34" charset="0"/>
              </a:rPr>
              <a:t>comunicate </a:t>
            </a:r>
            <a:r>
              <a:rPr lang="ro-RO" sz="1200">
                <a:solidFill>
                  <a:prstClr val="black"/>
                </a:solidFill>
                <a:latin typeface="Tahoma" pitchFamily="34" charset="0"/>
                <a:ea typeface="Tahoma" pitchFamily="34" charset="0"/>
                <a:cs typeface="Tahoma" pitchFamily="34" charset="0"/>
              </a:rPr>
              <a:t>Autorităţii Naţionale pentru Restituirea Proprietăţilor cu avizul de legalitate, </a:t>
            </a:r>
          </a:p>
          <a:p>
            <a:pPr marL="342900" lvl="0" indent="-342900" algn="just" defTabSz="914400">
              <a:buFont typeface="Arial" pitchFamily="34" charset="0"/>
              <a:buChar char="•"/>
            </a:pPr>
            <a:r>
              <a:rPr lang="en-GB" sz="1200" smtClean="0">
                <a:solidFill>
                  <a:schemeClr val="tx1"/>
                </a:solidFill>
                <a:latin typeface="Tahoma" pitchFamily="34" charset="0"/>
                <a:ea typeface="Tahoma" pitchFamily="34" charset="0"/>
                <a:cs typeface="Tahoma" pitchFamily="34" charset="0"/>
              </a:rPr>
              <a:t>N</a:t>
            </a:r>
            <a:r>
              <a:rPr lang="ro-RO" sz="1200">
                <a:solidFill>
                  <a:schemeClr val="tx1"/>
                </a:solidFill>
                <a:latin typeface="Tahoma" pitchFamily="34" charset="0"/>
                <a:ea typeface="Tahoma" pitchFamily="34" charset="0"/>
                <a:cs typeface="Tahoma" pitchFamily="34" charset="0"/>
              </a:rPr>
              <a:t>otificăril</a:t>
            </a:r>
            <a:r>
              <a:rPr lang="en-GB" sz="1200">
                <a:solidFill>
                  <a:schemeClr val="tx1"/>
                </a:solidFill>
                <a:latin typeface="Tahoma" pitchFamily="34" charset="0"/>
                <a:ea typeface="Tahoma" pitchFamily="34" charset="0"/>
                <a:cs typeface="Tahoma" pitchFamily="34" charset="0"/>
              </a:rPr>
              <a:t>e</a:t>
            </a:r>
            <a:r>
              <a:rPr lang="ro-RO" sz="1200">
                <a:solidFill>
                  <a:schemeClr val="tx1"/>
                </a:solidFill>
                <a:latin typeface="Tahoma" pitchFamily="34" charset="0"/>
                <a:ea typeface="Tahoma" pitchFamily="34" charset="0"/>
                <a:cs typeface="Tahoma" pitchFamily="34" charset="0"/>
              </a:rPr>
              <a:t> centralizate la nivelul județului Satu Mare pentru anul </a:t>
            </a:r>
            <a:r>
              <a:rPr lang="ro-RO" sz="1200" smtClean="0">
                <a:solidFill>
                  <a:schemeClr val="tx1"/>
                </a:solidFill>
                <a:latin typeface="Tahoma" pitchFamily="34" charset="0"/>
                <a:ea typeface="Tahoma" pitchFamily="34" charset="0"/>
                <a:cs typeface="Tahoma" pitchFamily="34" charset="0"/>
              </a:rPr>
              <a:t>2022 </a:t>
            </a:r>
            <a:r>
              <a:rPr lang="ro-RO" sz="1200">
                <a:solidFill>
                  <a:schemeClr val="tx1"/>
                </a:solidFill>
                <a:latin typeface="Tahoma" pitchFamily="34" charset="0"/>
                <a:ea typeface="Tahoma" pitchFamily="34" charset="0"/>
                <a:cs typeface="Tahoma" pitchFamily="34" charset="0"/>
              </a:rPr>
              <a:t>se prezintă astfel:</a:t>
            </a:r>
            <a:r>
              <a:rPr lang="en-GB" sz="1200">
                <a:solidFill>
                  <a:schemeClr val="tx1"/>
                </a:solidFill>
                <a:latin typeface="Tahoma" pitchFamily="34" charset="0"/>
                <a:ea typeface="Tahoma" pitchFamily="34" charset="0"/>
                <a:cs typeface="Tahoma" pitchFamily="34" charset="0"/>
              </a:rPr>
              <a:t> - total </a:t>
            </a:r>
            <a:r>
              <a:rPr lang="ro-RO" sz="1200">
                <a:solidFill>
                  <a:schemeClr val="tx1"/>
                </a:solidFill>
                <a:latin typeface="Tahoma" pitchFamily="34" charset="0"/>
                <a:ea typeface="Tahoma" pitchFamily="34" charset="0"/>
                <a:cs typeface="Tahoma" pitchFamily="34" charset="0"/>
              </a:rPr>
              <a:t>pe județ -</a:t>
            </a:r>
            <a:r>
              <a:rPr lang="en-GB" sz="1200">
                <a:solidFill>
                  <a:schemeClr val="tx1"/>
                </a:solidFill>
                <a:latin typeface="Tahoma" pitchFamily="34" charset="0"/>
                <a:ea typeface="Tahoma" pitchFamily="34" charset="0"/>
                <a:cs typeface="Tahoma" pitchFamily="34" charset="0"/>
              </a:rPr>
              <a:t>3.998, din care respinse</a:t>
            </a:r>
            <a:r>
              <a:rPr lang="ro-RO" sz="1200">
                <a:solidFill>
                  <a:schemeClr val="tx1"/>
                </a:solidFill>
                <a:latin typeface="Tahoma" pitchFamily="34" charset="0"/>
                <a:ea typeface="Tahoma" pitchFamily="34" charset="0"/>
                <a:cs typeface="Tahoma" pitchFamily="34" charset="0"/>
              </a:rPr>
              <a:t> -916, nesoluționate - </a:t>
            </a:r>
            <a:r>
              <a:rPr lang="ro-RO" sz="1200" smtClean="0">
                <a:solidFill>
                  <a:schemeClr val="tx1"/>
                </a:solidFill>
                <a:latin typeface="Tahoma" pitchFamily="34" charset="0"/>
                <a:ea typeface="Tahoma" pitchFamily="34" charset="0"/>
                <a:cs typeface="Tahoma" pitchFamily="34" charset="0"/>
              </a:rPr>
              <a:t>162, </a:t>
            </a:r>
            <a:r>
              <a:rPr lang="ro-RO" sz="1200">
                <a:solidFill>
                  <a:schemeClr val="tx1"/>
                </a:solidFill>
                <a:latin typeface="Tahoma" pitchFamily="34" charset="0"/>
                <a:ea typeface="Tahoma" pitchFamily="34" charset="0"/>
                <a:cs typeface="Tahoma" pitchFamily="34" charset="0"/>
              </a:rPr>
              <a:t>direcționate - 1.465, altele- </a:t>
            </a:r>
            <a:r>
              <a:rPr lang="ro-RO" sz="1200" smtClean="0">
                <a:solidFill>
                  <a:schemeClr val="tx1"/>
                </a:solidFill>
                <a:latin typeface="Tahoma" pitchFamily="34" charset="0"/>
                <a:ea typeface="Tahoma" pitchFamily="34" charset="0"/>
                <a:cs typeface="Tahoma" pitchFamily="34" charset="0"/>
              </a:rPr>
              <a:t>1455.</a:t>
            </a:r>
            <a:endParaRPr lang="en-GB" sz="1200">
              <a:solidFill>
                <a:schemeClr val="tx1"/>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972079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just" defTabSz="914400">
              <a:lnSpc>
                <a:spcPct val="80000"/>
              </a:lnSpc>
              <a:buBlip>
                <a:blip r:embed="rId5"/>
              </a:buBlip>
            </a:pPr>
            <a:r>
              <a:rPr lang="ro-RO" sz="1800" b="1" i="1">
                <a:solidFill>
                  <a:srgbClr val="3716FC"/>
                </a:solidFill>
                <a:latin typeface="Times New Roman" pitchFamily="18" charset="0"/>
                <a:cs typeface="Times New Roman" pitchFamily="18" charset="0"/>
              </a:rPr>
              <a:t>Serviciile publice deconcentrate</a:t>
            </a: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Activitatea Colegiului Prefectural al Județului Satu Mare</a:t>
            </a:r>
            <a:endParaRPr lang="ro-RO" sz="1400" b="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r>
              <a:rPr lang="pt-BR" sz="1200">
                <a:solidFill>
                  <a:prstClr val="black"/>
                </a:solidFill>
                <a:latin typeface="Tahoma" pitchFamily="34" charset="0"/>
                <a:ea typeface="Tahoma" pitchFamily="34" charset="0"/>
                <a:cs typeface="Tahoma" pitchFamily="34" charset="0"/>
              </a:rPr>
              <a:t>Activitatea Colegiului Prefectural pe parcursul anului 20</a:t>
            </a:r>
            <a:r>
              <a:rPr lang="ro-RO" sz="1200" smtClean="0">
                <a:solidFill>
                  <a:prstClr val="black"/>
                </a:solidFill>
                <a:latin typeface="Tahoma" pitchFamily="34" charset="0"/>
                <a:ea typeface="Tahoma" pitchFamily="34" charset="0"/>
                <a:cs typeface="Tahoma" pitchFamily="34" charset="0"/>
              </a:rPr>
              <a:t>2</a:t>
            </a:r>
            <a:r>
              <a:rPr lang="en-GB"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s-a concretizat într-un număr de 1</a:t>
            </a:r>
            <a:r>
              <a:rPr lang="ro-RO" sz="1200">
                <a:solidFill>
                  <a:prstClr val="black"/>
                </a:solidFill>
                <a:latin typeface="Tahoma" pitchFamily="34" charset="0"/>
                <a:ea typeface="Tahoma" pitchFamily="34" charset="0"/>
                <a:cs typeface="Tahoma" pitchFamily="34" charset="0"/>
              </a:rPr>
              <a:t>1</a:t>
            </a:r>
            <a:r>
              <a:rPr lang="pt-BR" sz="1200">
                <a:solidFill>
                  <a:prstClr val="black"/>
                </a:solidFill>
                <a:latin typeface="Tahoma" pitchFamily="34" charset="0"/>
                <a:ea typeface="Tahoma" pitchFamily="34" charset="0"/>
                <a:cs typeface="Tahoma" pitchFamily="34" charset="0"/>
              </a:rPr>
              <a:t> şedinţe</a:t>
            </a:r>
            <a:r>
              <a:rPr lang="ro-RO" sz="1200">
                <a:solidFill>
                  <a:prstClr val="black"/>
                </a:solidFill>
                <a:latin typeface="Tahoma" pitchFamily="34" charset="0"/>
                <a:ea typeface="Tahoma" pitchFamily="34" charset="0"/>
                <a:cs typeface="Tahoma" pitchFamily="34" charset="0"/>
              </a:rPr>
              <a:t>. În condiții de </a:t>
            </a:r>
            <a:r>
              <a:rPr lang="ro-RO" sz="1200" smtClean="0">
                <a:solidFill>
                  <a:prstClr val="black"/>
                </a:solidFill>
                <a:latin typeface="Tahoma" pitchFamily="34" charset="0"/>
                <a:ea typeface="Tahoma" pitchFamily="34" charset="0"/>
                <a:cs typeface="Tahoma" pitchFamily="34" charset="0"/>
              </a:rPr>
              <a:t>pandemie la începutul anului, </a:t>
            </a:r>
            <a:r>
              <a:rPr lang="ro-RO" sz="1200">
                <a:solidFill>
                  <a:prstClr val="black"/>
                </a:solidFill>
                <a:latin typeface="Tahoma" pitchFamily="34" charset="0"/>
                <a:ea typeface="Tahoma" pitchFamily="34" charset="0"/>
                <a:cs typeface="Tahoma" pitchFamily="34" charset="0"/>
              </a:rPr>
              <a:t>o parte a ședințelor s-au desfășurat </a:t>
            </a:r>
            <a:r>
              <a:rPr lang="ro-RO" sz="1200" smtClean="0">
                <a:solidFill>
                  <a:prstClr val="black"/>
                </a:solidFill>
                <a:latin typeface="Tahoma" pitchFamily="34" charset="0"/>
                <a:ea typeface="Tahoma" pitchFamily="34" charset="0"/>
                <a:cs typeface="Tahoma" pitchFamily="34" charset="0"/>
              </a:rPr>
              <a:t>online, începând </a:t>
            </a:r>
            <a:r>
              <a:rPr lang="ro-RO" sz="1200">
                <a:solidFill>
                  <a:prstClr val="black"/>
                </a:solidFill>
                <a:latin typeface="Tahoma" pitchFamily="34" charset="0"/>
                <a:ea typeface="Tahoma" pitchFamily="34" charset="0"/>
                <a:cs typeface="Tahoma" pitchFamily="34" charset="0"/>
              </a:rPr>
              <a:t>cu luna martie acestea au fost </a:t>
            </a:r>
            <a:r>
              <a:rPr lang="ro-RO" sz="1200" smtClean="0">
                <a:solidFill>
                  <a:prstClr val="black"/>
                </a:solidFill>
                <a:latin typeface="Tahoma" pitchFamily="34" charset="0"/>
                <a:ea typeface="Tahoma" pitchFamily="34" charset="0"/>
                <a:cs typeface="Tahoma" pitchFamily="34" charset="0"/>
              </a:rPr>
              <a:t>reluate </a:t>
            </a:r>
            <a:r>
              <a:rPr lang="ro-RO" sz="1200">
                <a:solidFill>
                  <a:prstClr val="black"/>
                </a:solidFill>
                <a:latin typeface="Tahoma" pitchFamily="34" charset="0"/>
                <a:ea typeface="Tahoma" pitchFamily="34" charset="0"/>
                <a:cs typeface="Tahoma" pitchFamily="34" charset="0"/>
              </a:rPr>
              <a:t>cu prezența în </a:t>
            </a:r>
            <a:r>
              <a:rPr lang="ro-RO" sz="1200" smtClean="0">
                <a:solidFill>
                  <a:prstClr val="black"/>
                </a:solidFill>
                <a:latin typeface="Tahoma" pitchFamily="34" charset="0"/>
                <a:ea typeface="Tahoma" pitchFamily="34" charset="0"/>
                <a:cs typeface="Tahoma" pitchFamily="34" charset="0"/>
              </a:rPr>
              <a:t>sală.</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I</a:t>
            </a:r>
            <a:r>
              <a:rPr lang="pt-BR" sz="1200">
                <a:solidFill>
                  <a:prstClr val="black"/>
                </a:solidFill>
                <a:latin typeface="Tahoma" pitchFamily="34" charset="0"/>
                <a:ea typeface="Tahoma" pitchFamily="34" charset="0"/>
                <a:cs typeface="Tahoma" pitchFamily="34" charset="0"/>
              </a:rPr>
              <a:t>nformări</a:t>
            </a:r>
            <a:r>
              <a:rPr lang="ro-RO" sz="1200">
                <a:solidFill>
                  <a:prstClr val="black"/>
                </a:solidFill>
                <a:latin typeface="Tahoma" pitchFamily="34" charset="0"/>
                <a:ea typeface="Tahoma" pitchFamily="34" charset="0"/>
                <a:cs typeface="Tahoma" pitchFamily="34" charset="0"/>
              </a:rPr>
              <a:t>le </a:t>
            </a:r>
            <a:r>
              <a:rPr lang="ro-RO" sz="1200" smtClean="0">
                <a:solidFill>
                  <a:prstClr val="black"/>
                </a:solidFill>
                <a:latin typeface="Tahoma" pitchFamily="34" charset="0"/>
                <a:ea typeface="Tahoma" pitchFamily="34" charset="0"/>
                <a:cs typeface="Tahoma" pitchFamily="34" charset="0"/>
              </a:rPr>
              <a:t>și</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rapoarte</a:t>
            </a:r>
            <a:r>
              <a:rPr lang="ro-RO" sz="1200">
                <a:solidFill>
                  <a:prstClr val="black"/>
                </a:solidFill>
                <a:latin typeface="Tahoma" pitchFamily="34" charset="0"/>
                <a:ea typeface="Tahoma" pitchFamily="34" charset="0"/>
                <a:cs typeface="Tahoma" pitchFamily="34" charset="0"/>
              </a:rPr>
              <a:t>le au cuprins</a:t>
            </a:r>
            <a:r>
              <a:rPr lang="pt-BR" sz="1200">
                <a:solidFill>
                  <a:prstClr val="black"/>
                </a:solidFill>
                <a:latin typeface="Tahoma" pitchFamily="34" charset="0"/>
                <a:ea typeface="Tahoma" pitchFamily="34" charset="0"/>
                <a:cs typeface="Tahoma" pitchFamily="34" charset="0"/>
              </a:rPr>
              <a:t> </a:t>
            </a:r>
            <a:r>
              <a:rPr lang="ro-RO" sz="1200">
                <a:solidFill>
                  <a:prstClr val="black"/>
                </a:solidFill>
                <a:latin typeface="Tahoma" pitchFamily="34" charset="0"/>
                <a:ea typeface="Tahoma" pitchFamily="34" charset="0"/>
                <a:cs typeface="Tahoma" pitchFamily="34" charset="0"/>
              </a:rPr>
              <a:t>în general: </a:t>
            </a:r>
            <a:r>
              <a:rPr lang="pt-BR" sz="1200">
                <a:solidFill>
                  <a:prstClr val="black"/>
                </a:solidFill>
                <a:latin typeface="Tahoma" pitchFamily="34" charset="0"/>
                <a:ea typeface="Tahoma" pitchFamily="34" charset="0"/>
                <a:cs typeface="Tahoma" pitchFamily="34" charset="0"/>
              </a:rPr>
              <a:t>analiz</a:t>
            </a:r>
            <a:r>
              <a:rPr lang="ro-RO" sz="1200">
                <a:solidFill>
                  <a:prstClr val="black"/>
                </a:solidFill>
                <a:latin typeface="Tahoma" pitchFamily="34" charset="0"/>
                <a:ea typeface="Tahoma" pitchFamily="34" charset="0"/>
                <a:cs typeface="Tahoma" pitchFamily="34" charset="0"/>
              </a:rPr>
              <a:t>a</a:t>
            </a:r>
            <a:r>
              <a:rPr lang="pt-BR" sz="1200">
                <a:solidFill>
                  <a:prstClr val="black"/>
                </a:solidFill>
                <a:latin typeface="Tahoma" pitchFamily="34" charset="0"/>
                <a:ea typeface="Tahoma" pitchFamily="34" charset="0"/>
                <a:cs typeface="Tahoma" pitchFamily="34" charset="0"/>
              </a:rPr>
              <a:t> activităţi</a:t>
            </a:r>
            <a:r>
              <a:rPr lang="ro-RO" sz="1200">
                <a:solidFill>
                  <a:prstClr val="black"/>
                </a:solidFill>
                <a:latin typeface="Tahoma" pitchFamily="34" charset="0"/>
                <a:ea typeface="Tahoma" pitchFamily="34" charset="0"/>
                <a:cs typeface="Tahoma" pitchFamily="34" charset="0"/>
              </a:rPr>
              <a:t>i</a:t>
            </a:r>
            <a:r>
              <a:rPr lang="pt-BR" sz="1200">
                <a:solidFill>
                  <a:prstClr val="black"/>
                </a:solidFill>
                <a:latin typeface="Tahoma" pitchFamily="34" charset="0"/>
                <a:ea typeface="Tahoma" pitchFamily="34" charset="0"/>
                <a:cs typeface="Tahoma" pitchFamily="34" charset="0"/>
              </a:rPr>
              <a:t> specifice</a:t>
            </a:r>
            <a:r>
              <a:rPr lang="ro-RO" sz="1200">
                <a:solidFill>
                  <a:prstClr val="black"/>
                </a:solidFill>
                <a:latin typeface="Tahoma" pitchFamily="34" charset="0"/>
                <a:ea typeface="Tahoma" pitchFamily="34" charset="0"/>
                <a:cs typeface="Tahoma" pitchFamily="34" charset="0"/>
              </a:rPr>
              <a:t>,</a:t>
            </a:r>
            <a:r>
              <a:rPr lang="pt-BR" sz="1200">
                <a:solidFill>
                  <a:prstClr val="black"/>
                </a:solidFill>
                <a:latin typeface="Tahoma" pitchFamily="34" charset="0"/>
                <a:ea typeface="Tahoma" pitchFamily="34" charset="0"/>
                <a:cs typeface="Tahoma" pitchFamily="34" charset="0"/>
              </a:rPr>
              <a:t> analiz</a:t>
            </a:r>
            <a:r>
              <a:rPr lang="ro-RO" sz="1200">
                <a:solidFill>
                  <a:prstClr val="black"/>
                </a:solidFill>
                <a:latin typeface="Tahoma" pitchFamily="34" charset="0"/>
                <a:ea typeface="Tahoma" pitchFamily="34" charset="0"/>
                <a:cs typeface="Tahoma" pitchFamily="34" charset="0"/>
              </a:rPr>
              <a:t>a</a:t>
            </a:r>
            <a:r>
              <a:rPr lang="pt-BR" sz="1200">
                <a:solidFill>
                  <a:prstClr val="black"/>
                </a:solidFill>
                <a:latin typeface="Tahoma" pitchFamily="34" charset="0"/>
                <a:ea typeface="Tahoma" pitchFamily="34" charset="0"/>
                <a:cs typeface="Tahoma" pitchFamily="34" charset="0"/>
              </a:rPr>
              <a:t> modului de realizare a obiectivelor propuse din Programul de guvernare, măsuri de îmbunătăţire a activităţii</a:t>
            </a:r>
            <a:r>
              <a:rPr lang="ro-RO" sz="1200" smtClean="0">
                <a:solidFill>
                  <a:prstClr val="black"/>
                </a:solidFill>
                <a:latin typeface="Tahoma" pitchFamily="34" charset="0"/>
                <a:ea typeface="Tahoma" pitchFamily="34" charset="0"/>
                <a:cs typeface="Tahoma" pitchFamily="34" charset="0"/>
              </a:rPr>
              <a:t>.</a:t>
            </a:r>
          </a:p>
          <a:p>
            <a:pPr marL="342900" indent="-342900" algn="just" defTabSz="914400">
              <a:buFont typeface="Arial" pitchFamily="34" charset="0"/>
              <a:buChar char="•"/>
            </a:pPr>
            <a:r>
              <a:rPr lang="pt-BR" sz="1200" smtClean="0">
                <a:solidFill>
                  <a:schemeClr val="tx1"/>
                </a:solidFill>
                <a:latin typeface="Tahoma" pitchFamily="34" charset="0"/>
                <a:ea typeface="Tahoma" pitchFamily="34" charset="0"/>
                <a:cs typeface="Tahoma" pitchFamily="34" charset="0"/>
              </a:rPr>
              <a:t>Au </a:t>
            </a:r>
            <a:r>
              <a:rPr lang="pt-BR" sz="1200">
                <a:solidFill>
                  <a:schemeClr val="tx1"/>
                </a:solidFill>
                <a:latin typeface="Tahoma" pitchFamily="34" charset="0"/>
                <a:ea typeface="Tahoma" pitchFamily="34" charset="0"/>
                <a:cs typeface="Tahoma" pitchFamily="34" charset="0"/>
              </a:rPr>
              <a:t>fost adoptate un număr de 4 Hotărâri în anul 2022 respectiv: Hotărârea nr.1 din 31.03.2022 – privind constituirea Comisiei mixte de control în piețele din județ și la agenții economici în perioada premergăroare Sărbătorilor pascale; Hotărârea nr.2 din 30.06.2022  prin care s-a adoptat Planul Local de Acțiune pentru implementarea Strategiei Naționale în domeniul Drogurilor 2022-2026; Hotărârea nr.3 din 28.07.2022 – privind constituirea unei Comisii mixte de control a respectării obligațiilor de prevenire, combatere și distrugere a buruienii ambrozia;  Hotărârea nr.4 din ședința lunii decembrie de adoptare a Programului orientativ al ședințelor </a:t>
            </a:r>
            <a:r>
              <a:rPr lang="ro-RO" sz="1200" smtClean="0">
                <a:solidFill>
                  <a:schemeClr val="tx1"/>
                </a:solidFill>
                <a:latin typeface="Tahoma" pitchFamily="34" charset="0"/>
                <a:ea typeface="Tahoma" pitchFamily="34" charset="0"/>
                <a:cs typeface="Tahoma" pitchFamily="34" charset="0"/>
              </a:rPr>
              <a:t>pentru</a:t>
            </a:r>
            <a:r>
              <a:rPr lang="pt-BR" sz="1200" smtClean="0">
                <a:solidFill>
                  <a:schemeClr val="tx1"/>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anul 2023.</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smtClean="0">
                <a:solidFill>
                  <a:prstClr val="black"/>
                </a:solidFill>
                <a:latin typeface="Tahoma" pitchFamily="34" charset="0"/>
                <a:ea typeface="Tahoma" pitchFamily="34" charset="0"/>
                <a:cs typeface="Tahoma" pitchFamily="34" charset="0"/>
              </a:rPr>
              <a:t>În </a:t>
            </a:r>
            <a:r>
              <a:rPr lang="pt-BR" sz="1200">
                <a:solidFill>
                  <a:prstClr val="black"/>
                </a:solidFill>
                <a:latin typeface="Tahoma" pitchFamily="34" charset="0"/>
                <a:ea typeface="Tahoma" pitchFamily="34" charset="0"/>
                <a:cs typeface="Tahoma" pitchFamily="34" charset="0"/>
              </a:rPr>
              <a:t>urma desfășurării ședințelor colegiului prefectural au fost transmise Ministerului Afacerilor Interne – Direcția Generală pentru Relațiile cu Instituțiile Prefectului </a:t>
            </a:r>
            <a:r>
              <a:rPr lang="ro-RO" sz="1200">
                <a:solidFill>
                  <a:prstClr val="black"/>
                </a:solidFill>
                <a:latin typeface="Tahoma" pitchFamily="34" charset="0"/>
                <a:ea typeface="Tahoma" pitchFamily="34" charset="0"/>
                <a:cs typeface="Tahoma" pitchFamily="34" charset="0"/>
              </a:rPr>
              <a:t> u</a:t>
            </a:r>
            <a:r>
              <a:rPr lang="pt-BR" sz="1200">
                <a:solidFill>
                  <a:prstClr val="black"/>
                </a:solidFill>
                <a:latin typeface="Tahoma" pitchFamily="34" charset="0"/>
                <a:ea typeface="Tahoma" pitchFamily="34" charset="0"/>
                <a:cs typeface="Tahoma" pitchFamily="34" charset="0"/>
              </a:rPr>
              <a:t>n număr de 4 </a:t>
            </a:r>
            <a:r>
              <a:rPr lang="ro-RO" sz="1200">
                <a:solidFill>
                  <a:prstClr val="black"/>
                </a:solidFill>
                <a:latin typeface="Tahoma" pitchFamily="34" charset="0"/>
                <a:ea typeface="Tahoma" pitchFamily="34" charset="0"/>
                <a:cs typeface="Tahoma" pitchFamily="34" charset="0"/>
              </a:rPr>
              <a:t>rapoarte </a:t>
            </a:r>
            <a:r>
              <a:rPr lang="pt-BR" sz="1200">
                <a:solidFill>
                  <a:prstClr val="black"/>
                </a:solidFill>
                <a:latin typeface="Tahoma" pitchFamily="34" charset="0"/>
                <a:ea typeface="Tahoma" pitchFamily="34" charset="0"/>
                <a:cs typeface="Tahoma" pitchFamily="34" charset="0"/>
              </a:rPr>
              <a:t>trimestriale</a:t>
            </a:r>
            <a:r>
              <a:rPr lang="ro-RO" sz="1200">
                <a:solidFill>
                  <a:prstClr val="black"/>
                </a:solidFill>
                <a:latin typeface="Tahoma" pitchFamily="34" charset="0"/>
                <a:ea typeface="Tahoma" pitchFamily="34" charset="0"/>
                <a:cs typeface="Tahoma" pitchFamily="34" charset="0"/>
              </a:rPr>
              <a:t>.</a:t>
            </a: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4046288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33793" y="-213202"/>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62000" y="243012"/>
            <a:ext cx="7737231" cy="858226"/>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882" y="1376114"/>
            <a:ext cx="7737231" cy="3429000"/>
          </a:xfrm>
        </p:spPr>
        <p:txBody>
          <a:bodyPr>
            <a:normAutofit/>
          </a:bodyPr>
          <a:lstStyle/>
          <a:p>
            <a:pPr marL="514350" lvl="0" indent="-514350" algn="just">
              <a:buBlip>
                <a:blip r:embed="rId5"/>
              </a:buBlip>
              <a:defRPr/>
            </a:pPr>
            <a:r>
              <a:rPr lang="ro-RO" sz="1800" b="1" i="1" smtClean="0">
                <a:solidFill>
                  <a:srgbClr val="0000FF"/>
                </a:solidFill>
                <a:latin typeface="Times New Roman" pitchFamily="18" charset="0"/>
                <a:cs typeface="Times New Roman" pitchFamily="18" charset="0"/>
              </a:rPr>
              <a:t>Legislați</a:t>
            </a:r>
            <a:r>
              <a:rPr lang="en-GB" sz="1800" b="1" i="1" smtClean="0">
                <a:solidFill>
                  <a:srgbClr val="0000FF"/>
                </a:solidFill>
                <a:latin typeface="Times New Roman" pitchFamily="18" charset="0"/>
                <a:cs typeface="Times New Roman" pitchFamily="18" charset="0"/>
              </a:rPr>
              <a:t>a</a:t>
            </a:r>
            <a:r>
              <a:rPr lang="ro-RO" sz="1800" b="1" i="1" smtClean="0">
                <a:solidFill>
                  <a:srgbClr val="0000FF"/>
                </a:solidFill>
                <a:latin typeface="Times New Roman" pitchFamily="18" charset="0"/>
                <a:cs typeface="Times New Roman" pitchFamily="18" charset="0"/>
              </a:rPr>
              <a:t> de bază</a:t>
            </a:r>
            <a:endParaRPr lang="en-US" sz="1800" b="1" i="1">
              <a:solidFill>
                <a:srgbClr val="0000FF"/>
              </a:solidFill>
              <a:latin typeface="Times New Roman" pitchFamily="18" charset="0"/>
              <a:cs typeface="Times New Roman" pitchFamily="18" charset="0"/>
            </a:endParaRPr>
          </a:p>
          <a:p>
            <a:pPr marL="514350" lvl="0" indent="-514350" algn="just">
              <a:defRPr/>
            </a:pPr>
            <a:endParaRPr lang="ro-RO" sz="1000" b="1" i="1">
              <a:solidFill>
                <a:srgbClr val="3716FC"/>
              </a:solidFill>
              <a:latin typeface="Times New Roman" pitchFamily="18" charset="0"/>
              <a:cs typeface="Times New Roman" pitchFamily="18" charset="0"/>
            </a:endParaRPr>
          </a:p>
          <a:p>
            <a:pPr algn="just" fontAlgn="base"/>
            <a:r>
              <a:rPr lang="ro-RO" sz="1200" smtClean="0">
                <a:solidFill>
                  <a:schemeClr val="tx1"/>
                </a:solidFill>
                <a:latin typeface="Tahoma" pitchFamily="34" charset="0"/>
                <a:ea typeface="Tahoma" pitchFamily="34" charset="0"/>
                <a:cs typeface="Tahoma" pitchFamily="34" charset="0"/>
              </a:rPr>
              <a:t>În </a:t>
            </a:r>
            <a:r>
              <a:rPr lang="ro-RO" sz="1200">
                <a:solidFill>
                  <a:schemeClr val="tx1"/>
                </a:solidFill>
                <a:latin typeface="Tahoma" pitchFamily="34" charset="0"/>
                <a:ea typeface="Tahoma" pitchFamily="34" charset="0"/>
                <a:cs typeface="Tahoma" pitchFamily="34" charset="0"/>
              </a:rPr>
              <a:t>calitate de reprezentant al Guvernului României în teritoriu, prefectul îşi desfăşoară activitatea în conformitate cu prevederile:</a:t>
            </a:r>
          </a:p>
          <a:p>
            <a:pPr marL="342900" indent="-342900" algn="just" fontAlgn="base">
              <a:buFont typeface="Arial" pitchFamily="34" charset="0"/>
              <a:buChar char="•"/>
            </a:pPr>
            <a:r>
              <a:rPr lang="ro-RO" sz="1200" smtClean="0">
                <a:solidFill>
                  <a:schemeClr val="tx1"/>
                </a:solidFill>
                <a:latin typeface="Tahoma" pitchFamily="34" charset="0"/>
                <a:ea typeface="Tahoma" pitchFamily="34" charset="0"/>
                <a:cs typeface="Tahoma" pitchFamily="34" charset="0"/>
              </a:rPr>
              <a:t>Constituţiei României,</a:t>
            </a:r>
            <a:r>
              <a:rPr lang="en-GB" sz="1200" smtClean="0">
                <a:solidFill>
                  <a:schemeClr val="tx1"/>
                </a:solidFill>
                <a:latin typeface="Tahoma" pitchFamily="34" charset="0"/>
                <a:ea typeface="Tahoma" pitchFamily="34" charset="0"/>
                <a:cs typeface="Tahoma" pitchFamily="34" charset="0"/>
              </a:rPr>
              <a:t> </a:t>
            </a:r>
          </a:p>
          <a:p>
            <a:pPr marL="342900" indent="-342900" algn="just" fontAlgn="base">
              <a:buFont typeface="Arial" pitchFamily="34" charset="0"/>
              <a:buChar char="•"/>
            </a:pPr>
            <a:r>
              <a:rPr lang="en-US" sz="1200" smtClean="0">
                <a:solidFill>
                  <a:schemeClr val="tx1"/>
                </a:solidFill>
                <a:latin typeface="Tahoma" pitchFamily="34" charset="0"/>
                <a:ea typeface="Tahoma" pitchFamily="34" charset="0"/>
                <a:cs typeface="Tahoma" pitchFamily="34" charset="0"/>
              </a:rPr>
              <a:t>Ordonan</a:t>
            </a:r>
            <a:r>
              <a:rPr lang="ro-RO" sz="1200">
                <a:solidFill>
                  <a:schemeClr val="tx1"/>
                </a:solidFill>
                <a:latin typeface="Tahoma" pitchFamily="34" charset="0"/>
                <a:ea typeface="Tahoma" pitchFamily="34" charset="0"/>
                <a:cs typeface="Tahoma" pitchFamily="34" charset="0"/>
              </a:rPr>
              <a:t>ței de Urgență a Guvernului </a:t>
            </a:r>
            <a:r>
              <a:rPr lang="en-US" sz="1200">
                <a:solidFill>
                  <a:schemeClr val="tx1"/>
                </a:solidFill>
                <a:latin typeface="Tahoma" pitchFamily="34" charset="0"/>
                <a:ea typeface="Tahoma" pitchFamily="34" charset="0"/>
                <a:cs typeface="Tahoma" pitchFamily="34" charset="0"/>
              </a:rPr>
              <a:t>nr.57/2019 privind Codul administrativ, cu modificările şi completările ulterioare</a:t>
            </a:r>
            <a:r>
              <a:rPr lang="ro-RO" sz="1200">
                <a:solidFill>
                  <a:schemeClr val="tx1"/>
                </a:solidFill>
                <a:latin typeface="Tahoma" pitchFamily="34" charset="0"/>
                <a:ea typeface="Tahoma" pitchFamily="34" charset="0"/>
                <a:cs typeface="Tahoma" pitchFamily="34" charset="0"/>
              </a:rPr>
              <a:t> și a</a:t>
            </a:r>
          </a:p>
          <a:p>
            <a:pPr marL="342900" indent="-342900" algn="just" fontAlgn="base">
              <a:buFont typeface="Arial" pitchFamily="34" charset="0"/>
              <a:buChar char="•"/>
            </a:pPr>
            <a:r>
              <a:rPr lang="vi-VN" sz="1200">
                <a:solidFill>
                  <a:schemeClr val="tx1"/>
                </a:solidFill>
                <a:latin typeface="Tahoma" pitchFamily="34" charset="0"/>
                <a:ea typeface="Tahoma" pitchFamily="34" charset="0"/>
                <a:cs typeface="Tahoma" pitchFamily="34" charset="0"/>
              </a:rPr>
              <a:t>H</a:t>
            </a:r>
            <a:r>
              <a:rPr lang="ro-RO" sz="1200">
                <a:solidFill>
                  <a:schemeClr val="tx1"/>
                </a:solidFill>
                <a:latin typeface="Tahoma" pitchFamily="34" charset="0"/>
                <a:ea typeface="Tahoma" pitchFamily="34" charset="0"/>
                <a:cs typeface="Tahoma" pitchFamily="34" charset="0"/>
              </a:rPr>
              <a:t>otărârii de Guvern</a:t>
            </a:r>
            <a:r>
              <a:rPr lang="vi-VN" sz="1200">
                <a:solidFill>
                  <a:schemeClr val="tx1"/>
                </a:solidFill>
                <a:latin typeface="Tahoma" pitchFamily="34" charset="0"/>
                <a:ea typeface="Tahoma" pitchFamily="34" charset="0"/>
                <a:cs typeface="Tahoma" pitchFamily="34" charset="0"/>
              </a:rPr>
              <a:t> </a:t>
            </a:r>
            <a:r>
              <a:rPr lang="vi-VN" sz="1200" smtClean="0">
                <a:solidFill>
                  <a:schemeClr val="tx1"/>
                </a:solidFill>
                <a:latin typeface="Tahoma" pitchFamily="34" charset="0"/>
                <a:ea typeface="Tahoma" pitchFamily="34" charset="0"/>
                <a:cs typeface="Tahoma" pitchFamily="34" charset="0"/>
              </a:rPr>
              <a:t>nr.906 </a:t>
            </a:r>
            <a:r>
              <a:rPr lang="vi-VN" sz="1200">
                <a:solidFill>
                  <a:schemeClr val="tx1"/>
                </a:solidFill>
                <a:latin typeface="Tahoma" pitchFamily="34" charset="0"/>
                <a:ea typeface="Tahoma" pitchFamily="34" charset="0"/>
                <a:cs typeface="Tahoma" pitchFamily="34" charset="0"/>
              </a:rPr>
              <a:t>din 22 octombrie 2020</a:t>
            </a:r>
            <a:r>
              <a:rPr lang="ro-RO" sz="1200">
                <a:solidFill>
                  <a:schemeClr val="tx1"/>
                </a:solidFill>
                <a:latin typeface="Tahoma" pitchFamily="34" charset="0"/>
                <a:ea typeface="Tahoma" pitchFamily="34" charset="0"/>
                <a:cs typeface="Tahoma" pitchFamily="34" charset="0"/>
              </a:rPr>
              <a:t> </a:t>
            </a:r>
            <a:r>
              <a:rPr lang="vi-VN" sz="1200">
                <a:solidFill>
                  <a:schemeClr val="tx1"/>
                </a:solidFill>
                <a:latin typeface="Tahoma" pitchFamily="34" charset="0"/>
                <a:ea typeface="Tahoma" pitchFamily="34" charset="0"/>
                <a:cs typeface="Tahoma" pitchFamily="34" charset="0"/>
              </a:rPr>
              <a:t>pentru punerea în aplicare a unor prevederi ale </a:t>
            </a:r>
            <a:r>
              <a:rPr lang="en-US" sz="1200" smtClean="0">
                <a:solidFill>
                  <a:schemeClr val="tx1"/>
                </a:solidFill>
                <a:latin typeface="Tahoma" pitchFamily="34" charset="0"/>
                <a:ea typeface="Tahoma" pitchFamily="34" charset="0"/>
                <a:cs typeface="Tahoma" pitchFamily="34" charset="0"/>
              </a:rPr>
              <a:t>Ordonan</a:t>
            </a:r>
            <a:r>
              <a:rPr lang="ro-RO" sz="1200">
                <a:solidFill>
                  <a:schemeClr val="tx1"/>
                </a:solidFill>
                <a:latin typeface="Tahoma" pitchFamily="34" charset="0"/>
                <a:ea typeface="Tahoma" pitchFamily="34" charset="0"/>
                <a:cs typeface="Tahoma" pitchFamily="34" charset="0"/>
              </a:rPr>
              <a:t>ței de Urgență a Guvernului </a:t>
            </a:r>
            <a:r>
              <a:rPr lang="en-US" sz="1200">
                <a:solidFill>
                  <a:schemeClr val="tx1"/>
                </a:solidFill>
                <a:latin typeface="Tahoma" pitchFamily="34" charset="0"/>
                <a:ea typeface="Tahoma" pitchFamily="34" charset="0"/>
                <a:cs typeface="Tahoma" pitchFamily="34" charset="0"/>
              </a:rPr>
              <a:t>nr.57/2019 </a:t>
            </a:r>
            <a:r>
              <a:rPr lang="vi-VN" sz="1200">
                <a:solidFill>
                  <a:schemeClr val="tx1"/>
                </a:solidFill>
                <a:latin typeface="Tahoma" pitchFamily="34" charset="0"/>
                <a:ea typeface="Tahoma" pitchFamily="34" charset="0"/>
                <a:cs typeface="Tahoma" pitchFamily="34" charset="0"/>
              </a:rPr>
              <a:t>privind Codul administrativ</a:t>
            </a:r>
            <a:r>
              <a:rPr lang="ro-RO" sz="1200" smtClean="0">
                <a:solidFill>
                  <a:schemeClr val="tx1"/>
                </a:solidFill>
                <a:latin typeface="Tahoma" pitchFamily="34" charset="0"/>
                <a:ea typeface="Tahoma" pitchFamily="34" charset="0"/>
                <a:cs typeface="Tahoma" pitchFamily="34" charset="0"/>
              </a:rPr>
              <a:t>.</a:t>
            </a:r>
          </a:p>
          <a:p>
            <a:pPr marL="342900" indent="-342900" algn="just" fontAlgn="base">
              <a:buFont typeface="Arial" pitchFamily="34" charset="0"/>
              <a:buChar char="•"/>
            </a:pPr>
            <a:endParaRPr lang="ro-RO" sz="1200">
              <a:solidFill>
                <a:schemeClr val="tx1"/>
              </a:solidFill>
              <a:latin typeface="Tahoma" pitchFamily="34" charset="0"/>
              <a:ea typeface="Tahoma" pitchFamily="34" charset="0"/>
              <a:cs typeface="Tahoma" pitchFamily="34" charset="0"/>
            </a:endParaRPr>
          </a:p>
          <a:p>
            <a:pPr algn="just" fontAlgn="base"/>
            <a:r>
              <a:rPr lang="ro-RO" sz="1200" smtClean="0">
                <a:solidFill>
                  <a:schemeClr val="tx1"/>
                </a:solidFill>
                <a:latin typeface="Tahoma" pitchFamily="34" charset="0"/>
                <a:ea typeface="Tahoma" pitchFamily="34" charset="0"/>
                <a:cs typeface="Tahoma" pitchFamily="34" charset="0"/>
              </a:rPr>
              <a:t>Potrivit </a:t>
            </a:r>
            <a:r>
              <a:rPr lang="ro-RO" sz="1200">
                <a:solidFill>
                  <a:schemeClr val="tx1"/>
                </a:solidFill>
                <a:latin typeface="Tahoma" pitchFamily="34" charset="0"/>
                <a:ea typeface="Tahoma" pitchFamily="34" charset="0"/>
                <a:cs typeface="Tahoma" pitchFamily="34" charset="0"/>
              </a:rPr>
              <a:t>actelor normative mai sus menţionate, misiunea Instituţiei Prefectului este de a garanta aplicarea şi respectarea legii şi a ordinii publice ca reprezentant al Guvernului pe plan local, prin îndeplinirea atribuţiilor cu privire la: verificarea legalităţii actelor administrative adoptate sau emise de autorităţile administraţiei publice locale, contenciosul administrativ, gestionarea situaţiilor de urgenţă şi a măsurilor de apărare care nu au caracter militar, realizarea politicilor naţionale şi europene în beneficiul comunităţii judeţene. </a:t>
            </a:r>
            <a:endParaRPr lang="en-GB" sz="1200">
              <a:solidFill>
                <a:schemeClr val="tx1"/>
              </a:solidFill>
              <a:latin typeface="Tahoma" pitchFamily="34" charset="0"/>
              <a:ea typeface="Tahoma" pitchFamily="34" charset="0"/>
              <a:cs typeface="Tahoma" pitchFamily="34" charset="0"/>
            </a:endParaRPr>
          </a:p>
          <a:p>
            <a:pPr algn="just"/>
            <a:endParaRPr lang="en-US" sz="1400">
              <a:solidFill>
                <a:srgbClr val="003366"/>
              </a:solidFill>
            </a:endParaRPr>
          </a:p>
        </p:txBody>
      </p:sp>
      <p:sp>
        <p:nvSpPr>
          <p:cNvPr id="2059" name="Rectangle 11"/>
          <p:cNvSpPr>
            <a:spLocks noChangeArrowheads="1"/>
          </p:cNvSpPr>
          <p:nvPr/>
        </p:nvSpPr>
        <p:spPr bwMode="auto">
          <a:xfrm>
            <a:off x="0"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085840"/>
            <a:ext cx="7737231" cy="3924309"/>
          </a:xfrm>
        </p:spPr>
        <p:txBody>
          <a:bodyPr>
            <a:noAutofit/>
          </a:bodyPr>
          <a:lstStyle/>
          <a:p>
            <a:pPr marL="342900" lvl="0" indent="-342900" algn="l" defTabSz="914400">
              <a:buBlip>
                <a:blip r:embed="rId5"/>
              </a:buBlip>
            </a:pPr>
            <a:r>
              <a:rPr lang="ro-RO" sz="1400" b="1" i="1">
                <a:solidFill>
                  <a:srgbClr val="3716FC"/>
                </a:solidFill>
                <a:latin typeface="Times New Roman" pitchFamily="18" charset="0"/>
                <a:cs typeface="Times New Roman" pitchFamily="18" charset="0"/>
              </a:rPr>
              <a:t>Managementul situațiilor de urgență (1)</a:t>
            </a:r>
          </a:p>
          <a:p>
            <a:pPr lvl="0" algn="l" defTabSz="914400"/>
            <a:endParaRPr lang="ro-RO" sz="900" b="1" i="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r>
              <a:rPr lang="pt-BR" sz="1200">
                <a:solidFill>
                  <a:prstClr val="black"/>
                </a:solidFill>
                <a:latin typeface="Tahoma" pitchFamily="34" charset="0"/>
                <a:ea typeface="Tahoma" pitchFamily="34" charset="0"/>
                <a:cs typeface="Tahoma" pitchFamily="34" charset="0"/>
              </a:rPr>
              <a:t>În anul </a:t>
            </a:r>
            <a:r>
              <a:rPr lang="pt-BR" sz="1200" smtClean="0">
                <a:solidFill>
                  <a:prstClr val="black"/>
                </a:solidFill>
                <a:latin typeface="Tahoma" pitchFamily="34" charset="0"/>
                <a:ea typeface="Tahoma" pitchFamily="34" charset="0"/>
                <a:cs typeface="Tahoma" pitchFamily="34" charset="0"/>
              </a:rPr>
              <a:t>2022 </a:t>
            </a:r>
            <a:r>
              <a:rPr lang="pt-BR" sz="1200">
                <a:solidFill>
                  <a:prstClr val="black"/>
                </a:solidFill>
                <a:latin typeface="Tahoma" pitchFamily="34" charset="0"/>
                <a:ea typeface="Tahoma" pitchFamily="34" charset="0"/>
                <a:cs typeface="Tahoma" pitchFamily="34" charset="0"/>
              </a:rPr>
              <a:t>au fost emise un număr de </a:t>
            </a:r>
            <a:r>
              <a:rPr lang="ro-RO" sz="1200" smtClean="0">
                <a:solidFill>
                  <a:prstClr val="black"/>
                </a:solidFill>
                <a:latin typeface="Tahoma" pitchFamily="34" charset="0"/>
                <a:ea typeface="Tahoma" pitchFamily="34" charset="0"/>
                <a:cs typeface="Tahoma" pitchFamily="34" charset="0"/>
              </a:rPr>
              <a:t>6</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ordine ale prefectului pe linia gestionării situațiilor de urgență</a:t>
            </a:r>
            <a:r>
              <a:rPr lang="ro-RO" sz="1200">
                <a:solidFill>
                  <a:prstClr val="black"/>
                </a:solidFill>
                <a:latin typeface="Tahoma" pitchFamily="34" charset="0"/>
                <a:ea typeface="Tahoma" pitchFamily="34" charset="0"/>
                <a:cs typeface="Tahoma" pitchFamily="34" charset="0"/>
              </a:rPr>
              <a:t>; (comisii mixte constatare pagube în agricultură, calamități,etc)</a:t>
            </a:r>
          </a:p>
          <a:p>
            <a:pPr marL="342900" lvl="0" indent="-342900" algn="just" defTabSz="914400">
              <a:buFont typeface="Arial" pitchFamily="34" charset="0"/>
              <a:buChar char="•"/>
            </a:pPr>
            <a:r>
              <a:rPr lang="pt-BR" sz="1200">
                <a:solidFill>
                  <a:prstClr val="black"/>
                </a:solidFill>
                <a:latin typeface="Tahoma" pitchFamily="34" charset="0"/>
                <a:ea typeface="Tahoma" pitchFamily="34" charset="0"/>
                <a:cs typeface="Tahoma" pitchFamily="34" charset="0"/>
              </a:rPr>
              <a:t>Au fost întocmite şi </a:t>
            </a:r>
            <a:r>
              <a:rPr lang="pt-BR" sz="1200" smtClean="0">
                <a:solidFill>
                  <a:prstClr val="black"/>
                </a:solidFill>
                <a:latin typeface="Tahoma" pitchFamily="34" charset="0"/>
                <a:ea typeface="Tahoma" pitchFamily="34" charset="0"/>
                <a:cs typeface="Tahoma" pitchFamily="34" charset="0"/>
              </a:rPr>
              <a:t>înainta</a:t>
            </a:r>
            <a:r>
              <a:rPr lang="ro-RO" sz="1200" smtClean="0">
                <a:solidFill>
                  <a:prstClr val="black"/>
                </a:solidFill>
                <a:latin typeface="Tahoma" pitchFamily="34" charset="0"/>
                <a:ea typeface="Tahoma" pitchFamily="34" charset="0"/>
                <a:cs typeface="Tahoma" pitchFamily="34" charset="0"/>
              </a:rPr>
              <a:t>t</a:t>
            </a:r>
            <a:r>
              <a:rPr lang="pt-BR" sz="1200" smtClean="0">
                <a:solidFill>
                  <a:prstClr val="black"/>
                </a:solidFill>
                <a:latin typeface="Tahoma" pitchFamily="34" charset="0"/>
                <a:ea typeface="Tahoma" pitchFamily="34" charset="0"/>
                <a:cs typeface="Tahoma" pitchFamily="34" charset="0"/>
              </a:rPr>
              <a:t>e </a:t>
            </a:r>
            <a:r>
              <a:rPr lang="pt-BR" sz="1200">
                <a:solidFill>
                  <a:prstClr val="black"/>
                </a:solidFill>
                <a:latin typeface="Tahoma" pitchFamily="34" charset="0"/>
                <a:ea typeface="Tahoma" pitchFamily="34" charset="0"/>
                <a:cs typeface="Tahoma" pitchFamily="34" charset="0"/>
              </a:rPr>
              <a:t>spre aprobare/actualizare, preşedintelui Comitetului Judeţean pentru Situaţii de Urgenţă Satu Mare un număr de 3 planuri și </a:t>
            </a:r>
            <a:r>
              <a:rPr lang="ro-RO" sz="1200" smtClean="0">
                <a:solidFill>
                  <a:prstClr val="black"/>
                </a:solidFill>
                <a:latin typeface="Tahoma" pitchFamily="34" charset="0"/>
                <a:ea typeface="Tahoma" pitchFamily="34" charset="0"/>
                <a:cs typeface="Tahoma" pitchFamily="34" charset="0"/>
              </a:rPr>
              <a:t>3</a:t>
            </a:r>
            <a:r>
              <a:rPr lang="pt-BR" sz="1200" smtClean="0">
                <a:solidFill>
                  <a:prstClr val="black"/>
                </a:solidFill>
                <a:latin typeface="Tahoma" pitchFamily="34" charset="0"/>
                <a:ea typeface="Tahoma" pitchFamily="34" charset="0"/>
                <a:cs typeface="Tahoma" pitchFamily="34" charset="0"/>
              </a:rPr>
              <a:t> regulament</a:t>
            </a:r>
            <a:r>
              <a:rPr lang="ro-RO" sz="1200" smtClean="0">
                <a:solidFill>
                  <a:prstClr val="black"/>
                </a:solidFill>
                <a:latin typeface="Tahoma" pitchFamily="34" charset="0"/>
                <a:ea typeface="Tahoma" pitchFamily="34" charset="0"/>
                <a:cs typeface="Tahoma" pitchFamily="34" charset="0"/>
              </a:rPr>
              <a:t>e/registre</a:t>
            </a:r>
            <a:r>
              <a:rPr lang="pt-BR" sz="1200" smtClean="0">
                <a:solidFill>
                  <a:prstClr val="black"/>
                </a:solidFill>
                <a:latin typeface="Tahoma" pitchFamily="34" charset="0"/>
                <a:ea typeface="Tahoma" pitchFamily="34" charset="0"/>
                <a:cs typeface="Tahoma" pitchFamily="34" charset="0"/>
              </a:rPr>
              <a:t>:</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i="1">
                <a:solidFill>
                  <a:prstClr val="black"/>
                </a:solidFill>
                <a:latin typeface="Tahoma" pitchFamily="34" charset="0"/>
                <a:ea typeface="Tahoma" pitchFamily="34" charset="0"/>
                <a:cs typeface="Tahoma" pitchFamily="34" charset="0"/>
              </a:rPr>
              <a:t>Planul de acţiuni </a:t>
            </a:r>
            <a:r>
              <a:rPr lang="pt-BR" sz="1200">
                <a:solidFill>
                  <a:prstClr val="black"/>
                </a:solidFill>
                <a:latin typeface="Tahoma" pitchFamily="34" charset="0"/>
                <a:ea typeface="Tahoma" pitchFamily="34" charset="0"/>
                <a:cs typeface="Tahoma" pitchFamily="34" charset="0"/>
              </a:rPr>
              <a:t>pentru prevenirea şi atenuarea efectelor caniculei şi secetei prelungite pentru anul </a:t>
            </a:r>
            <a:r>
              <a:rPr lang="pt-BR" sz="1200" smtClean="0">
                <a:solidFill>
                  <a:prstClr val="black"/>
                </a:solidFill>
                <a:latin typeface="Tahoma" pitchFamily="34" charset="0"/>
                <a:ea typeface="Tahoma" pitchFamily="34" charset="0"/>
                <a:cs typeface="Tahoma" pitchFamily="34" charset="0"/>
              </a:rPr>
              <a:t>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pe teritoriul judeţului Satu Mare;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i="1">
                <a:solidFill>
                  <a:prstClr val="black"/>
                </a:solidFill>
                <a:latin typeface="Tahoma" pitchFamily="34" charset="0"/>
                <a:ea typeface="Tahoma" pitchFamily="34" charset="0"/>
                <a:cs typeface="Tahoma" pitchFamily="34" charset="0"/>
              </a:rPr>
              <a:t>Planul de </a:t>
            </a:r>
            <a:r>
              <a:rPr lang="ro-RO" sz="1200" i="1" smtClean="0">
                <a:solidFill>
                  <a:prstClr val="black"/>
                </a:solidFill>
                <a:latin typeface="Tahoma" pitchFamily="34" charset="0"/>
                <a:ea typeface="Tahoma" pitchFamily="34" charset="0"/>
                <a:cs typeface="Tahoma" pitchFamily="34" charset="0"/>
              </a:rPr>
              <a:t>măsuri</a:t>
            </a:r>
            <a:r>
              <a:rPr lang="ro-RO" sz="1200">
                <a:solidFill>
                  <a:prstClr val="black"/>
                </a:solidFill>
                <a:latin typeface="Tahoma" pitchFamily="34" charset="0"/>
                <a:ea typeface="Tahoma" pitchFamily="34" charset="0"/>
                <a:cs typeface="Tahoma" pitchFamily="34" charset="0"/>
              </a:rPr>
              <a:t> </a:t>
            </a:r>
            <a:r>
              <a:rPr lang="pt-BR" sz="1200" smtClean="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privind adăposturile de protecție civilă</a:t>
            </a:r>
            <a:r>
              <a:rPr lang="pt-BR" sz="1200" smtClean="0">
                <a:solidFill>
                  <a:prstClr val="black"/>
                </a:solidFill>
                <a:latin typeface="Tahoma" pitchFamily="34" charset="0"/>
                <a:ea typeface="Tahoma" pitchFamily="34" charset="0"/>
                <a:cs typeface="Tahoma" pitchFamily="34" charset="0"/>
              </a:rPr>
              <a:t>;</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pt-BR" sz="1200" i="1">
                <a:solidFill>
                  <a:prstClr val="black"/>
                </a:solidFill>
                <a:latin typeface="Tahoma" pitchFamily="34" charset="0"/>
                <a:ea typeface="Tahoma" pitchFamily="34" charset="0"/>
                <a:cs typeface="Tahoma" pitchFamily="34" charset="0"/>
              </a:rPr>
              <a:t>Planul de măsuri pentru prevenirea </a:t>
            </a:r>
            <a:r>
              <a:rPr lang="pt-BR" sz="1200">
                <a:solidFill>
                  <a:prstClr val="black"/>
                </a:solidFill>
                <a:latin typeface="Tahoma" pitchFamily="34" charset="0"/>
                <a:ea typeface="Tahoma" pitchFamily="34" charset="0"/>
                <a:cs typeface="Tahoma" pitchFamily="34" charset="0"/>
              </a:rPr>
              <a:t>şi combaterea efectelor fenomenelor meteorologice periculoase specifice sezonului rece </a:t>
            </a:r>
            <a:r>
              <a:rPr lang="pt-BR" sz="1200" smtClean="0">
                <a:solidFill>
                  <a:prstClr val="black"/>
                </a:solidFill>
                <a:latin typeface="Tahoma" pitchFamily="34" charset="0"/>
                <a:ea typeface="Tahoma" pitchFamily="34" charset="0"/>
                <a:cs typeface="Tahoma" pitchFamily="34" charset="0"/>
              </a:rPr>
              <a:t>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 </a:t>
            </a:r>
            <a:r>
              <a:rPr lang="pt-BR" sz="1200" smtClean="0">
                <a:solidFill>
                  <a:prstClr val="black"/>
                </a:solidFill>
                <a:latin typeface="Tahoma" pitchFamily="34" charset="0"/>
                <a:ea typeface="Tahoma" pitchFamily="34" charset="0"/>
                <a:cs typeface="Tahoma" pitchFamily="34" charset="0"/>
              </a:rPr>
              <a:t>202</a:t>
            </a:r>
            <a:r>
              <a:rPr lang="ro-RO" sz="1200" smtClean="0">
                <a:solidFill>
                  <a:prstClr val="black"/>
                </a:solidFill>
                <a:latin typeface="Tahoma" pitchFamily="34" charset="0"/>
                <a:ea typeface="Tahoma" pitchFamily="34" charset="0"/>
                <a:cs typeface="Tahoma" pitchFamily="34" charset="0"/>
              </a:rPr>
              <a:t>3</a:t>
            </a:r>
            <a:r>
              <a:rPr lang="pt-BR" sz="1200" smtClean="0">
                <a:solidFill>
                  <a:prstClr val="black"/>
                </a:solidFill>
                <a:latin typeface="Tahoma" pitchFamily="34" charset="0"/>
                <a:ea typeface="Tahoma" pitchFamily="34" charset="0"/>
                <a:cs typeface="Tahoma" pitchFamily="34" charset="0"/>
              </a:rPr>
              <a:t>;</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en-US" sz="1200" i="1">
                <a:solidFill>
                  <a:prstClr val="black"/>
                </a:solidFill>
                <a:latin typeface="Tahoma" pitchFamily="34" charset="0"/>
                <a:ea typeface="Tahoma" pitchFamily="34" charset="0"/>
                <a:cs typeface="Tahoma" pitchFamily="34" charset="0"/>
              </a:rPr>
              <a:t>Regulamentul privind structura organizatorică</a:t>
            </a:r>
            <a:r>
              <a:rPr lang="en-US" sz="1200">
                <a:solidFill>
                  <a:prstClr val="black"/>
                </a:solidFill>
                <a:latin typeface="Tahoma" pitchFamily="34" charset="0"/>
                <a:ea typeface="Tahoma" pitchFamily="34" charset="0"/>
                <a:cs typeface="Tahoma" pitchFamily="34" charset="0"/>
              </a:rPr>
              <a:t>, atribuţiile, funcţionarea şi dotarea Comitetului Judeţean pentru Situaţii de </a:t>
            </a:r>
            <a:r>
              <a:rPr lang="en-US" sz="1200" smtClean="0">
                <a:solidFill>
                  <a:prstClr val="black"/>
                </a:solidFill>
                <a:latin typeface="Tahoma" pitchFamily="34" charset="0"/>
                <a:ea typeface="Tahoma" pitchFamily="34" charset="0"/>
                <a:cs typeface="Tahoma" pitchFamily="34" charset="0"/>
              </a:rPr>
              <a:t>Urgenţă</a:t>
            </a:r>
            <a:r>
              <a:rPr lang="ro-RO" sz="1200" smtClean="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r>
              <a:rPr lang="ro-RO" sz="1200" i="1" smtClean="0">
                <a:solidFill>
                  <a:prstClr val="black"/>
                </a:solidFill>
                <a:latin typeface="Tahoma" pitchFamily="34" charset="0"/>
                <a:ea typeface="Tahoma" pitchFamily="34" charset="0"/>
                <a:cs typeface="Tahoma" pitchFamily="34" charset="0"/>
              </a:rPr>
              <a:t>Registrul de capabilități </a:t>
            </a:r>
            <a:r>
              <a:rPr lang="ro-RO" sz="1200" smtClean="0">
                <a:solidFill>
                  <a:prstClr val="black"/>
                </a:solidFill>
                <a:latin typeface="Tahoma" pitchFamily="34" charset="0"/>
                <a:ea typeface="Tahoma" pitchFamily="34" charset="0"/>
                <a:cs typeface="Tahoma" pitchFamily="34" charset="0"/>
              </a:rPr>
              <a:t>pentru managementul situațiilor de urgență la nivelul județului Satu Mare;</a:t>
            </a:r>
          </a:p>
          <a:p>
            <a:pPr marL="342900" lvl="0" indent="-342900" algn="just" defTabSz="914400">
              <a:buFont typeface="Arial" pitchFamily="34" charset="0"/>
              <a:buChar char="•"/>
            </a:pPr>
            <a:r>
              <a:rPr lang="ro-RO" sz="1200" i="1" smtClean="0">
                <a:solidFill>
                  <a:prstClr val="black"/>
                </a:solidFill>
                <a:latin typeface="Tahoma" pitchFamily="34" charset="0"/>
                <a:ea typeface="Tahoma" pitchFamily="34" charset="0"/>
                <a:cs typeface="Tahoma" pitchFamily="34" charset="0"/>
              </a:rPr>
              <a:t>Registrul de evidență a antrenamentelor bilunare </a:t>
            </a:r>
            <a:r>
              <a:rPr lang="ro-RO" sz="1200" smtClean="0">
                <a:solidFill>
                  <a:prstClr val="black"/>
                </a:solidFill>
                <a:latin typeface="Tahoma" pitchFamily="34" charset="0"/>
                <a:ea typeface="Tahoma" pitchFamily="34" charset="0"/>
                <a:cs typeface="Tahoma" pitchFamily="34" charset="0"/>
              </a:rPr>
              <a:t>de înștiințare a comitetelor județene, locale și a operatorilor economici din zona de responsabilitate.</a:t>
            </a:r>
            <a:endParaRPr lang="ro-RO" sz="1200" i="1">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88883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761309"/>
          </a:xfrm>
        </p:spPr>
        <p:txBody>
          <a:bodyPr>
            <a:noAutofit/>
          </a:bodyPr>
          <a:lstStyle/>
          <a:p>
            <a:pPr marL="342900" indent="-342900" algn="just" defTabSz="914400">
              <a:buFont typeface="Arial" pitchFamily="34" charset="0"/>
              <a:buChar char="•"/>
            </a:pPr>
            <a:r>
              <a:rPr lang="pt-BR" sz="1100">
                <a:solidFill>
                  <a:prstClr val="black"/>
                </a:solidFill>
                <a:latin typeface="Tahoma" pitchFamily="34" charset="0"/>
                <a:ea typeface="Tahoma" pitchFamily="34" charset="0"/>
                <a:cs typeface="Tahoma" pitchFamily="34" charset="0"/>
              </a:rPr>
              <a:t>În cursul anului </a:t>
            </a:r>
            <a:r>
              <a:rPr lang="pt-BR" sz="1100" smtClean="0">
                <a:solidFill>
                  <a:prstClr val="black"/>
                </a:solidFill>
                <a:latin typeface="Tahoma" pitchFamily="34" charset="0"/>
                <a:ea typeface="Tahoma" pitchFamily="34" charset="0"/>
                <a:cs typeface="Tahoma" pitchFamily="34" charset="0"/>
              </a:rPr>
              <a:t>202</a:t>
            </a:r>
            <a:r>
              <a:rPr lang="ro-RO" sz="1100" smtClean="0">
                <a:solidFill>
                  <a:prstClr val="black"/>
                </a:solidFill>
                <a:latin typeface="Tahoma" pitchFamily="34" charset="0"/>
                <a:ea typeface="Tahoma" pitchFamily="34" charset="0"/>
                <a:cs typeface="Tahoma" pitchFamily="34" charset="0"/>
              </a:rPr>
              <a:t>2</a:t>
            </a:r>
            <a:r>
              <a:rPr lang="pt-BR" sz="1100" smtClean="0">
                <a:solidFill>
                  <a:prstClr val="black"/>
                </a:solidFill>
                <a:latin typeface="Tahoma" pitchFamily="34" charset="0"/>
                <a:ea typeface="Tahoma" pitchFamily="34" charset="0"/>
                <a:cs typeface="Tahoma" pitchFamily="34" charset="0"/>
              </a:rPr>
              <a:t>, </a:t>
            </a:r>
            <a:r>
              <a:rPr lang="pt-BR" sz="1100">
                <a:solidFill>
                  <a:prstClr val="black"/>
                </a:solidFill>
                <a:latin typeface="Tahoma" pitchFamily="34" charset="0"/>
                <a:ea typeface="Tahoma" pitchFamily="34" charset="0"/>
                <a:cs typeface="Tahoma" pitchFamily="34" charset="0"/>
              </a:rPr>
              <a:t>Comitetul Judeţean pentru Situaţii de Urgenţă Satu </a:t>
            </a:r>
            <a:r>
              <a:rPr lang="pt-BR" sz="1100" smtClean="0">
                <a:solidFill>
                  <a:prstClr val="black"/>
                </a:solidFill>
                <a:latin typeface="Tahoma" pitchFamily="34" charset="0"/>
                <a:ea typeface="Tahoma" pitchFamily="34" charset="0"/>
                <a:cs typeface="Tahoma" pitchFamily="34" charset="0"/>
              </a:rPr>
              <a:t>Mare</a:t>
            </a:r>
            <a:r>
              <a:rPr lang="ro-RO" sz="1100" smtClean="0">
                <a:solidFill>
                  <a:prstClr val="black"/>
                </a:solidFill>
                <a:latin typeface="Tahoma" pitchFamily="34" charset="0"/>
                <a:ea typeface="Tahoma" pitchFamily="34" charset="0"/>
                <a:cs typeface="Tahoma" pitchFamily="34" charset="0"/>
              </a:rPr>
              <a:t> în vederea gestionării situațiilor de urgență datorate fenomenelor hidro-meteorologice periculoase, temperaturilor ridicate sau a altor situații</a:t>
            </a:r>
            <a:r>
              <a:rPr lang="pt-BR" sz="1100" smtClean="0">
                <a:solidFill>
                  <a:prstClr val="black"/>
                </a:solidFill>
                <a:latin typeface="Tahoma" pitchFamily="34" charset="0"/>
                <a:ea typeface="Tahoma" pitchFamily="34" charset="0"/>
                <a:cs typeface="Tahoma" pitchFamily="34" charset="0"/>
              </a:rPr>
              <a:t> </a:t>
            </a:r>
            <a:r>
              <a:rPr lang="pt-BR" sz="1100">
                <a:solidFill>
                  <a:prstClr val="black"/>
                </a:solidFill>
                <a:latin typeface="Tahoma" pitchFamily="34" charset="0"/>
                <a:ea typeface="Tahoma" pitchFamily="34" charset="0"/>
                <a:cs typeface="Tahoma" pitchFamily="34" charset="0"/>
              </a:rPr>
              <a:t>a organizat şi desfăşurat </a:t>
            </a:r>
            <a:r>
              <a:rPr lang="pt-BR" sz="1100" smtClean="0">
                <a:solidFill>
                  <a:prstClr val="black"/>
                </a:solidFill>
                <a:latin typeface="Tahoma" pitchFamily="34" charset="0"/>
                <a:ea typeface="Tahoma" pitchFamily="34" charset="0"/>
                <a:cs typeface="Tahoma" pitchFamily="34" charset="0"/>
              </a:rPr>
              <a:t> </a:t>
            </a:r>
            <a:r>
              <a:rPr lang="pt-BR" sz="1100">
                <a:solidFill>
                  <a:prstClr val="black"/>
                </a:solidFill>
                <a:latin typeface="Tahoma" pitchFamily="34" charset="0"/>
                <a:ea typeface="Tahoma" pitchFamily="34" charset="0"/>
                <a:cs typeface="Tahoma" pitchFamily="34" charset="0"/>
              </a:rPr>
              <a:t>şedinţe </a:t>
            </a:r>
            <a:r>
              <a:rPr lang="ro-RO" sz="1100" smtClean="0">
                <a:solidFill>
                  <a:prstClr val="black"/>
                </a:solidFill>
                <a:latin typeface="Tahoma" pitchFamily="34" charset="0"/>
                <a:ea typeface="Tahoma" pitchFamily="34" charset="0"/>
                <a:cs typeface="Tahoma" pitchFamily="34" charset="0"/>
              </a:rPr>
              <a:t>în care </a:t>
            </a:r>
            <a:r>
              <a:rPr lang="pt-BR" sz="1100" smtClean="0">
                <a:solidFill>
                  <a:prstClr val="black"/>
                </a:solidFill>
                <a:latin typeface="Tahoma" pitchFamily="34" charset="0"/>
                <a:ea typeface="Tahoma" pitchFamily="34" charset="0"/>
                <a:cs typeface="Tahoma" pitchFamily="34" charset="0"/>
              </a:rPr>
              <a:t>au</a:t>
            </a:r>
            <a:r>
              <a:rPr lang="ro-RO" sz="1100" smtClean="0">
                <a:solidFill>
                  <a:prstClr val="black"/>
                </a:solidFill>
                <a:latin typeface="Tahoma" pitchFamily="34" charset="0"/>
                <a:ea typeface="Tahoma" pitchFamily="34" charset="0"/>
                <a:cs typeface="Tahoma" pitchFamily="34" charset="0"/>
              </a:rPr>
              <a:t> fost</a:t>
            </a:r>
            <a:r>
              <a:rPr lang="pt-BR" sz="1100" smtClean="0">
                <a:solidFill>
                  <a:prstClr val="black"/>
                </a:solidFill>
                <a:latin typeface="Tahoma" pitchFamily="34" charset="0"/>
                <a:ea typeface="Tahoma" pitchFamily="34" charset="0"/>
                <a:cs typeface="Tahoma" pitchFamily="34" charset="0"/>
              </a:rPr>
              <a:t> adoptat</a:t>
            </a:r>
            <a:r>
              <a:rPr lang="ro-RO" sz="1100" smtClean="0">
                <a:solidFill>
                  <a:prstClr val="black"/>
                </a:solidFill>
                <a:latin typeface="Tahoma" pitchFamily="34" charset="0"/>
                <a:ea typeface="Tahoma" pitchFamily="34" charset="0"/>
                <a:cs typeface="Tahoma" pitchFamily="34" charset="0"/>
              </a:rPr>
              <a:t>e</a:t>
            </a:r>
            <a:r>
              <a:rPr lang="pt-BR" sz="1100" smtClean="0">
                <a:solidFill>
                  <a:prstClr val="black"/>
                </a:solidFill>
                <a:latin typeface="Tahoma" pitchFamily="34" charset="0"/>
                <a:ea typeface="Tahoma" pitchFamily="34" charset="0"/>
                <a:cs typeface="Tahoma" pitchFamily="34" charset="0"/>
              </a:rPr>
              <a:t> </a:t>
            </a:r>
            <a:r>
              <a:rPr lang="ro-RO" sz="1100" smtClean="0">
                <a:solidFill>
                  <a:prstClr val="black"/>
                </a:solidFill>
                <a:latin typeface="Tahoma" pitchFamily="34" charset="0"/>
                <a:ea typeface="Tahoma" pitchFamily="34" charset="0"/>
                <a:cs typeface="Tahoma" pitchFamily="34" charset="0"/>
              </a:rPr>
              <a:t>un număr de 5</a:t>
            </a:r>
            <a:r>
              <a:rPr lang="pt-BR" sz="1100" smtClean="0">
                <a:solidFill>
                  <a:prstClr val="black"/>
                </a:solidFill>
                <a:latin typeface="Tahoma" pitchFamily="34" charset="0"/>
                <a:ea typeface="Tahoma" pitchFamily="34" charset="0"/>
                <a:cs typeface="Tahoma" pitchFamily="34" charset="0"/>
              </a:rPr>
              <a:t> hotărâri</a:t>
            </a:r>
            <a:r>
              <a:rPr lang="ro-RO" sz="1100" smtClean="0">
                <a:solidFill>
                  <a:prstClr val="black"/>
                </a:solidFill>
                <a:latin typeface="Tahoma" pitchFamily="34" charset="0"/>
                <a:ea typeface="Tahoma" pitchFamily="34" charset="0"/>
                <a:cs typeface="Tahoma" pitchFamily="34" charset="0"/>
              </a:rPr>
              <a:t>;</a:t>
            </a:r>
          </a:p>
          <a:p>
            <a:pPr marL="34290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În </a:t>
            </a:r>
            <a:r>
              <a:rPr lang="ro-RO" sz="1100">
                <a:solidFill>
                  <a:schemeClr val="tx1"/>
                </a:solidFill>
                <a:latin typeface="Tahoma" pitchFamily="34" charset="0"/>
                <a:ea typeface="Tahoma" pitchFamily="34" charset="0"/>
                <a:cs typeface="Tahoma" pitchFamily="34" charset="0"/>
              </a:rPr>
              <a:t>data de 25.02.2022 a fost convocată ședința extraordinară a Comitetului Județean pentru Situații de Urgență, primele decizii luate fiind </a:t>
            </a:r>
            <a:r>
              <a:rPr lang="ro-RO" sz="1100" smtClean="0">
                <a:solidFill>
                  <a:schemeClr val="tx1"/>
                </a:solidFill>
                <a:latin typeface="Tahoma" pitchFamily="34" charset="0"/>
                <a:ea typeface="Tahoma" pitchFamily="34" charset="0"/>
                <a:cs typeface="Tahoma" pitchFamily="34" charset="0"/>
              </a:rPr>
              <a:t>următoarele:</a:t>
            </a:r>
            <a:endParaRPr lang="ro-RO" sz="1100">
              <a:solidFill>
                <a:schemeClr val="tx1"/>
              </a:solidFill>
              <a:latin typeface="Tahoma" pitchFamily="34" charset="0"/>
              <a:ea typeface="Tahoma" pitchFamily="34" charset="0"/>
              <a:cs typeface="Tahoma" pitchFamily="34" charset="0"/>
            </a:endParaRPr>
          </a:p>
          <a:p>
            <a:pPr marL="732526" lvl="1" indent="-342900" algn="just" defTabSz="914400">
              <a:buFont typeface="Wingdings" pitchFamily="2" charset="2"/>
              <a:buChar char="Ø"/>
            </a:pPr>
            <a:r>
              <a:rPr lang="ro-RO" sz="1100" smtClean="0">
                <a:solidFill>
                  <a:schemeClr val="tx1"/>
                </a:solidFill>
                <a:latin typeface="Tahoma" pitchFamily="34" charset="0"/>
                <a:ea typeface="Tahoma" pitchFamily="34" charset="0"/>
                <a:cs typeface="Tahoma" pitchFamily="34" charset="0"/>
              </a:rPr>
              <a:t>inventarierea </a:t>
            </a:r>
            <a:r>
              <a:rPr lang="ro-RO" sz="1100">
                <a:solidFill>
                  <a:schemeClr val="tx1"/>
                </a:solidFill>
                <a:latin typeface="Tahoma" pitchFamily="34" charset="0"/>
                <a:ea typeface="Tahoma" pitchFamily="34" charset="0"/>
                <a:cs typeface="Tahoma" pitchFamily="34" charset="0"/>
              </a:rPr>
              <a:t>locurilor de cazare care pot fi puse la dispoziția </a:t>
            </a:r>
            <a:r>
              <a:rPr lang="ro-RO" sz="1100" smtClean="0">
                <a:solidFill>
                  <a:schemeClr val="tx1"/>
                </a:solidFill>
                <a:latin typeface="Tahoma" pitchFamily="34" charset="0"/>
                <a:ea typeface="Tahoma" pitchFamily="34" charset="0"/>
                <a:cs typeface="Tahoma" pitchFamily="34" charset="0"/>
              </a:rPr>
              <a:t>refugiaților;</a:t>
            </a:r>
            <a:endParaRPr lang="ro-RO" sz="1100">
              <a:solidFill>
                <a:schemeClr val="tx1"/>
              </a:solidFill>
              <a:latin typeface="Tahoma" pitchFamily="34" charset="0"/>
              <a:ea typeface="Tahoma" pitchFamily="34" charset="0"/>
              <a:cs typeface="Tahoma" pitchFamily="34" charset="0"/>
            </a:endParaRPr>
          </a:p>
          <a:p>
            <a:pPr marL="732526" lvl="1" indent="-342900" algn="just" defTabSz="914400">
              <a:buFont typeface="Wingdings" pitchFamily="2" charset="2"/>
              <a:buChar char="Ø"/>
            </a:pPr>
            <a:r>
              <a:rPr lang="ro-RO" sz="1100" smtClean="0">
                <a:solidFill>
                  <a:schemeClr val="tx1"/>
                </a:solidFill>
                <a:latin typeface="Tahoma" pitchFamily="34" charset="0"/>
                <a:ea typeface="Tahoma" pitchFamily="34" charset="0"/>
                <a:cs typeface="Tahoma" pitchFamily="34" charset="0"/>
              </a:rPr>
              <a:t>crearea </a:t>
            </a:r>
            <a:r>
              <a:rPr lang="ro-RO" sz="1100">
                <a:solidFill>
                  <a:schemeClr val="tx1"/>
                </a:solidFill>
                <a:latin typeface="Tahoma" pitchFamily="34" charset="0"/>
                <a:ea typeface="Tahoma" pitchFamily="34" charset="0"/>
                <a:cs typeface="Tahoma" pitchFamily="34" charset="0"/>
              </a:rPr>
              <a:t>unei baze de date cu ONG-urile și persoane care doresc să </a:t>
            </a:r>
            <a:r>
              <a:rPr lang="ro-RO" sz="1100" smtClean="0">
                <a:solidFill>
                  <a:schemeClr val="tx1"/>
                </a:solidFill>
                <a:latin typeface="Tahoma" pitchFamily="34" charset="0"/>
                <a:ea typeface="Tahoma" pitchFamily="34" charset="0"/>
                <a:cs typeface="Tahoma" pitchFamily="34" charset="0"/>
              </a:rPr>
              <a:t>ajute;</a:t>
            </a:r>
            <a:endParaRPr lang="ro-RO" sz="1100">
              <a:solidFill>
                <a:schemeClr val="tx1"/>
              </a:solidFill>
              <a:latin typeface="Tahoma" pitchFamily="34" charset="0"/>
              <a:ea typeface="Tahoma" pitchFamily="34" charset="0"/>
              <a:cs typeface="Tahoma" pitchFamily="34" charset="0"/>
            </a:endParaRPr>
          </a:p>
          <a:p>
            <a:pPr marL="732526" lvl="1" indent="-342900" algn="just" defTabSz="914400">
              <a:buFont typeface="Wingdings" pitchFamily="2" charset="2"/>
              <a:buChar char="Ø"/>
            </a:pPr>
            <a:r>
              <a:rPr lang="ro-RO" sz="1100" smtClean="0">
                <a:solidFill>
                  <a:schemeClr val="tx1"/>
                </a:solidFill>
                <a:latin typeface="Tahoma" pitchFamily="34" charset="0"/>
                <a:ea typeface="Tahoma" pitchFamily="34" charset="0"/>
                <a:cs typeface="Tahoma" pitchFamily="34" charset="0"/>
              </a:rPr>
              <a:t>implicarea </a:t>
            </a:r>
            <a:r>
              <a:rPr lang="ro-RO" sz="1100">
                <a:solidFill>
                  <a:schemeClr val="tx1"/>
                </a:solidFill>
                <a:latin typeface="Tahoma" pitchFamily="34" charset="0"/>
                <a:ea typeface="Tahoma" pitchFamily="34" charset="0"/>
                <a:cs typeface="Tahoma" pitchFamily="34" charset="0"/>
              </a:rPr>
              <a:t>Direcției de Sănătate Publică la trierea și consilierea pe probleme medicale a </a:t>
            </a:r>
            <a:r>
              <a:rPr lang="ro-RO" sz="1100" smtClean="0">
                <a:solidFill>
                  <a:schemeClr val="tx1"/>
                </a:solidFill>
                <a:latin typeface="Tahoma" pitchFamily="34" charset="0"/>
                <a:ea typeface="Tahoma" pitchFamily="34" charset="0"/>
                <a:cs typeface="Tahoma" pitchFamily="34" charset="0"/>
              </a:rPr>
              <a:t>refugiaților;</a:t>
            </a:r>
            <a:endParaRPr lang="ro-RO" sz="1100">
              <a:solidFill>
                <a:schemeClr val="tx1"/>
              </a:solidFill>
              <a:latin typeface="Tahoma" pitchFamily="34" charset="0"/>
              <a:ea typeface="Tahoma" pitchFamily="34" charset="0"/>
              <a:cs typeface="Tahoma" pitchFamily="34" charset="0"/>
            </a:endParaRPr>
          </a:p>
          <a:p>
            <a:pPr marL="732526" lvl="1" indent="-342900" algn="just" defTabSz="914400">
              <a:buFont typeface="Wingdings" pitchFamily="2" charset="2"/>
              <a:buChar char="Ø"/>
            </a:pPr>
            <a:r>
              <a:rPr lang="ro-RO" sz="1100" smtClean="0">
                <a:solidFill>
                  <a:schemeClr val="tx1"/>
                </a:solidFill>
                <a:latin typeface="Tahoma" pitchFamily="34" charset="0"/>
                <a:ea typeface="Tahoma" pitchFamily="34" charset="0"/>
                <a:cs typeface="Tahoma" pitchFamily="34" charset="0"/>
              </a:rPr>
              <a:t>identificarea </a:t>
            </a:r>
            <a:r>
              <a:rPr lang="ro-RO" sz="1100">
                <a:solidFill>
                  <a:schemeClr val="tx1"/>
                </a:solidFill>
                <a:latin typeface="Tahoma" pitchFamily="34" charset="0"/>
                <a:ea typeface="Tahoma" pitchFamily="34" charset="0"/>
                <a:cs typeface="Tahoma" pitchFamily="34" charset="0"/>
              </a:rPr>
              <a:t>vorbitorilor de limbă ucrainiană </a:t>
            </a:r>
            <a:r>
              <a:rPr lang="ro-RO" sz="1100" smtClean="0">
                <a:solidFill>
                  <a:schemeClr val="tx1"/>
                </a:solidFill>
                <a:latin typeface="Tahoma" pitchFamily="34" charset="0"/>
                <a:ea typeface="Tahoma" pitchFamily="34" charset="0"/>
                <a:cs typeface="Tahoma" pitchFamily="34" charset="0"/>
              </a:rPr>
              <a:t>;</a:t>
            </a:r>
            <a:endParaRPr lang="ro-RO" sz="1100">
              <a:solidFill>
                <a:schemeClr val="tx1"/>
              </a:solidFill>
              <a:latin typeface="Tahoma" pitchFamily="34" charset="0"/>
              <a:ea typeface="Tahoma" pitchFamily="34" charset="0"/>
              <a:cs typeface="Tahoma" pitchFamily="34" charset="0"/>
            </a:endParaRPr>
          </a:p>
          <a:p>
            <a:pPr marL="732526" lvl="1" indent="-342900" algn="just" defTabSz="914400">
              <a:buFont typeface="Wingdings" pitchFamily="2" charset="2"/>
              <a:buChar char="Ø"/>
            </a:pPr>
            <a:r>
              <a:rPr lang="ro-RO" sz="1100" smtClean="0">
                <a:solidFill>
                  <a:schemeClr val="tx1"/>
                </a:solidFill>
                <a:latin typeface="Tahoma" pitchFamily="34" charset="0"/>
                <a:ea typeface="Tahoma" pitchFamily="34" charset="0"/>
                <a:cs typeface="Tahoma" pitchFamily="34" charset="0"/>
              </a:rPr>
              <a:t>instalarea </a:t>
            </a:r>
            <a:r>
              <a:rPr lang="ro-RO" sz="1100">
                <a:solidFill>
                  <a:schemeClr val="tx1"/>
                </a:solidFill>
                <a:latin typeface="Tahoma" pitchFamily="34" charset="0"/>
                <a:ea typeface="Tahoma" pitchFamily="34" charset="0"/>
                <a:cs typeface="Tahoma" pitchFamily="34" charset="0"/>
              </a:rPr>
              <a:t>unei tabere de refugiați în proximitatea Punctului de trecere a frontierei Halmeu de către cadrele Inspectora</a:t>
            </a:r>
            <a:r>
              <a:rPr lang="en-US" sz="1100">
                <a:solidFill>
                  <a:schemeClr val="tx1"/>
                </a:solidFill>
                <a:latin typeface="Tahoma" pitchFamily="34" charset="0"/>
                <a:ea typeface="Tahoma" pitchFamily="34" charset="0"/>
                <a:cs typeface="Tahoma" pitchFamily="34" charset="0"/>
              </a:rPr>
              <a:t>t</a:t>
            </a:r>
            <a:r>
              <a:rPr lang="ro-RO" sz="1100">
                <a:solidFill>
                  <a:schemeClr val="tx1"/>
                </a:solidFill>
                <a:latin typeface="Tahoma" pitchFamily="34" charset="0"/>
                <a:ea typeface="Tahoma" pitchFamily="34" charset="0"/>
                <a:cs typeface="Tahoma" pitchFamily="34" charset="0"/>
              </a:rPr>
              <a:t>ului pentru Situații de Urgență Someș al județului Satu Mare</a:t>
            </a:r>
            <a:r>
              <a:rPr lang="ro-RO" sz="1100" smtClean="0">
                <a:solidFill>
                  <a:schemeClr val="tx1"/>
                </a:solidFill>
                <a:latin typeface="Tahoma" pitchFamily="34" charset="0"/>
                <a:ea typeface="Tahoma" pitchFamily="34" charset="0"/>
                <a:cs typeface="Tahoma" pitchFamily="34" charset="0"/>
              </a:rPr>
              <a:t>.</a:t>
            </a:r>
          </a:p>
          <a:p>
            <a:pPr lvl="1" algn="just" defTabSz="914400"/>
            <a:endParaRPr lang="en-GB" sz="8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vi-VN" sz="1100">
                <a:solidFill>
                  <a:schemeClr val="tx1"/>
                </a:solidFill>
                <a:latin typeface="Tahoma" pitchFamily="34" charset="0"/>
                <a:ea typeface="Tahoma" pitchFamily="34" charset="0"/>
                <a:cs typeface="Tahoma" pitchFamily="34" charset="0"/>
              </a:rPr>
              <a:t>Tab</a:t>
            </a:r>
            <a:r>
              <a:rPr lang="ro-RO" sz="1100">
                <a:solidFill>
                  <a:schemeClr val="tx1"/>
                </a:solidFill>
                <a:latin typeface="Tahoma" pitchFamily="34" charset="0"/>
                <a:ea typeface="Tahoma" pitchFamily="34" charset="0"/>
                <a:cs typeface="Tahoma" pitchFamily="34" charset="0"/>
              </a:rPr>
              <a:t>ă</a:t>
            </a:r>
            <a:r>
              <a:rPr lang="vi-VN" sz="1100">
                <a:solidFill>
                  <a:schemeClr val="tx1"/>
                </a:solidFill>
                <a:latin typeface="Tahoma" pitchFamily="34" charset="0"/>
                <a:ea typeface="Tahoma" pitchFamily="34" charset="0"/>
                <a:cs typeface="Tahoma" pitchFamily="34" charset="0"/>
              </a:rPr>
              <a:t>ra mobilă pentru refugiați a fost ridicată de I</a:t>
            </a:r>
            <a:r>
              <a:rPr lang="ro-RO" sz="1100">
                <a:solidFill>
                  <a:schemeClr val="tx1"/>
                </a:solidFill>
                <a:latin typeface="Tahoma" pitchFamily="34" charset="0"/>
                <a:ea typeface="Tahoma" pitchFamily="34" charset="0"/>
                <a:cs typeface="Tahoma" pitchFamily="34" charset="0"/>
              </a:rPr>
              <a:t>.</a:t>
            </a:r>
            <a:r>
              <a:rPr lang="vi-VN" sz="1100">
                <a:solidFill>
                  <a:schemeClr val="tx1"/>
                </a:solidFill>
                <a:latin typeface="Tahoma" pitchFamily="34" charset="0"/>
                <a:ea typeface="Tahoma" pitchFamily="34" charset="0"/>
                <a:cs typeface="Tahoma" pitchFamily="34" charset="0"/>
              </a:rPr>
              <a:t>S</a:t>
            </a:r>
            <a:r>
              <a:rPr lang="ro-RO" sz="1100">
                <a:solidFill>
                  <a:schemeClr val="tx1"/>
                </a:solidFill>
                <a:latin typeface="Tahoma" pitchFamily="34" charset="0"/>
                <a:ea typeface="Tahoma" pitchFamily="34" charset="0"/>
                <a:cs typeface="Tahoma" pitchFamily="34" charset="0"/>
              </a:rPr>
              <a:t>.</a:t>
            </a:r>
            <a:r>
              <a:rPr lang="vi-VN" sz="1100">
                <a:solidFill>
                  <a:schemeClr val="tx1"/>
                </a:solidFill>
                <a:latin typeface="Tahoma" pitchFamily="34" charset="0"/>
                <a:ea typeface="Tahoma" pitchFamily="34" charset="0"/>
                <a:cs typeface="Tahoma" pitchFamily="34" charset="0"/>
              </a:rPr>
              <a:t>U</a:t>
            </a:r>
            <a:r>
              <a:rPr lang="ro-RO" sz="1100">
                <a:solidFill>
                  <a:schemeClr val="tx1"/>
                </a:solidFill>
                <a:latin typeface="Tahoma" pitchFamily="34" charset="0"/>
                <a:ea typeface="Tahoma" pitchFamily="34" charset="0"/>
                <a:cs typeface="Tahoma" pitchFamily="34" charset="0"/>
              </a:rPr>
              <a:t>.</a:t>
            </a:r>
            <a:r>
              <a:rPr lang="vi-VN" sz="1100">
                <a:solidFill>
                  <a:schemeClr val="tx1"/>
                </a:solidFill>
                <a:latin typeface="Tahoma" pitchFamily="34" charset="0"/>
                <a:ea typeface="Tahoma" pitchFamily="34" charset="0"/>
                <a:cs typeface="Tahoma" pitchFamily="34" charset="0"/>
              </a:rPr>
              <a:t> </a:t>
            </a:r>
            <a:r>
              <a:rPr lang="vi-VN" sz="1100" smtClean="0">
                <a:solidFill>
                  <a:schemeClr val="tx1"/>
                </a:solidFill>
                <a:latin typeface="Tahoma" pitchFamily="34" charset="0"/>
                <a:ea typeface="Tahoma" pitchFamily="34" charset="0"/>
                <a:cs typeface="Tahoma" pitchFamily="34" charset="0"/>
              </a:rPr>
              <a:t>S</a:t>
            </a:r>
            <a:r>
              <a:rPr lang="ro-RO" sz="1100" smtClean="0">
                <a:solidFill>
                  <a:schemeClr val="tx1"/>
                </a:solidFill>
                <a:latin typeface="Tahoma" pitchFamily="34" charset="0"/>
                <a:ea typeface="Tahoma" pitchFamily="34" charset="0"/>
                <a:cs typeface="Tahoma" pitchFamily="34" charset="0"/>
              </a:rPr>
              <a:t>atu</a:t>
            </a:r>
            <a:r>
              <a:rPr lang="vi-VN" sz="1100" smtClean="0">
                <a:solidFill>
                  <a:schemeClr val="tx1"/>
                </a:solidFill>
                <a:latin typeface="Tahoma" pitchFamily="34" charset="0"/>
                <a:ea typeface="Tahoma" pitchFamily="34" charset="0"/>
                <a:cs typeface="Tahoma" pitchFamily="34" charset="0"/>
              </a:rPr>
              <a:t> M</a:t>
            </a:r>
            <a:r>
              <a:rPr lang="ro-RO" sz="1100" smtClean="0">
                <a:solidFill>
                  <a:schemeClr val="tx1"/>
                </a:solidFill>
                <a:latin typeface="Tahoma" pitchFamily="34" charset="0"/>
                <a:ea typeface="Tahoma" pitchFamily="34" charset="0"/>
                <a:cs typeface="Tahoma" pitchFamily="34" charset="0"/>
              </a:rPr>
              <a:t>are </a:t>
            </a:r>
            <a:r>
              <a:rPr lang="ro-RO" sz="1100">
                <a:solidFill>
                  <a:schemeClr val="tx1"/>
                </a:solidFill>
                <a:latin typeface="Tahoma" pitchFamily="34" charset="0"/>
                <a:ea typeface="Tahoma" pitchFamily="34" charset="0"/>
                <a:cs typeface="Tahoma" pitchFamily="34" charset="0"/>
              </a:rPr>
              <a:t>la Tarna Mare, a avut </a:t>
            </a:r>
            <a:r>
              <a:rPr lang="vi-VN" sz="1100">
                <a:solidFill>
                  <a:schemeClr val="tx1"/>
                </a:solidFill>
                <a:latin typeface="Tahoma" pitchFamily="34" charset="0"/>
                <a:ea typeface="Tahoma" pitchFamily="34" charset="0"/>
                <a:cs typeface="Tahoma" pitchFamily="34" charset="0"/>
              </a:rPr>
              <a:t>177 locuri disponibile</a:t>
            </a:r>
            <a:r>
              <a:rPr lang="ro-RO" sz="1100">
                <a:solidFill>
                  <a:schemeClr val="tx1"/>
                </a:solidFill>
                <a:latin typeface="Tahoma" pitchFamily="34" charset="0"/>
                <a:ea typeface="Tahoma" pitchFamily="34" charset="0"/>
                <a:cs typeface="Tahoma" pitchFamily="34" charset="0"/>
              </a:rPr>
              <a:t> pentru</a:t>
            </a:r>
            <a:r>
              <a:rPr lang="vi-VN" sz="1100">
                <a:solidFill>
                  <a:schemeClr val="tx1"/>
                </a:solidFill>
                <a:latin typeface="Tahoma" pitchFamily="34" charset="0"/>
                <a:ea typeface="Tahoma" pitchFamily="34" charset="0"/>
                <a:cs typeface="Tahoma" pitchFamily="34" charset="0"/>
              </a:rPr>
              <a:t> refugiați. Au fost amplasate 27 corturi pentru refugiați,</a:t>
            </a:r>
            <a:r>
              <a:rPr lang="ro-RO" sz="1100">
                <a:solidFill>
                  <a:schemeClr val="tx1"/>
                </a:solidFill>
                <a:latin typeface="Tahoma" pitchFamily="34" charset="0"/>
                <a:ea typeface="Tahoma" pitchFamily="34" charset="0"/>
                <a:cs typeface="Tahoma" pitchFamily="34" charset="0"/>
              </a:rPr>
              <a:t> 3 containere,</a:t>
            </a:r>
            <a:r>
              <a:rPr lang="vi-VN" sz="1100">
                <a:solidFill>
                  <a:schemeClr val="tx1"/>
                </a:solidFill>
                <a:latin typeface="Tahoma" pitchFamily="34" charset="0"/>
                <a:ea typeface="Tahoma" pitchFamily="34" charset="0"/>
                <a:cs typeface="Tahoma" pitchFamily="34" charset="0"/>
              </a:rPr>
              <a:t> 3 corturi pentru cazare personal propriu, un cort pentru sala de mese, un cort pentru depozitarea bunurilor refugiaților, un cort pentru depozitare ajutoare, două corturi pentru punct control acces refugiați și unul pentru triajul epidemiologic</a:t>
            </a:r>
            <a:r>
              <a:rPr lang="ro-RO" sz="1100">
                <a:solidFill>
                  <a:schemeClr val="tx1"/>
                </a:solidFill>
                <a:latin typeface="Tahoma" pitchFamily="34" charset="0"/>
                <a:ea typeface="Tahoma" pitchFamily="34" charset="0"/>
                <a:cs typeface="Tahoma" pitchFamily="34" charset="0"/>
              </a:rPr>
              <a:t> și o bucătărie mobilă</a:t>
            </a:r>
            <a:r>
              <a:rPr lang="vi-VN" sz="1100">
                <a:solidFill>
                  <a:schemeClr val="tx1"/>
                </a:solidFill>
                <a:latin typeface="Tahoma" pitchFamily="34" charset="0"/>
                <a:ea typeface="Tahoma" pitchFamily="34" charset="0"/>
                <a:cs typeface="Tahoma" pitchFamily="34" charset="0"/>
              </a:rPr>
              <a:t>. Toaletele și zona de dușuri sunt asigurate în vestiarul modernizat al bazei sportive</a:t>
            </a:r>
            <a:r>
              <a:rPr lang="vi-VN" sz="1100" smtClean="0">
                <a:solidFill>
                  <a:schemeClr val="tx1"/>
                </a:solidFill>
                <a:latin typeface="Tahoma" pitchFamily="34" charset="0"/>
                <a:ea typeface="Tahoma" pitchFamily="34" charset="0"/>
                <a:cs typeface="Tahoma" pitchFamily="34" charset="0"/>
              </a:rPr>
              <a:t>.</a:t>
            </a:r>
            <a:endParaRPr lang="ro-RO" sz="1100" smtClean="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endParaRPr lang="en-GB" sz="8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În </a:t>
            </a:r>
            <a:r>
              <a:rPr lang="ro-RO" sz="1100">
                <a:solidFill>
                  <a:schemeClr val="tx1"/>
                </a:solidFill>
                <a:latin typeface="Tahoma" pitchFamily="34" charset="0"/>
                <a:ea typeface="Tahoma" pitchFamily="34" charset="0"/>
                <a:cs typeface="Tahoma" pitchFamily="34" charset="0"/>
              </a:rPr>
              <a:t>vederea gestionării refugiaților/crizei ucrainene la nivelul județului Satu Mare, Comitetul județean pentru situații de urgență Satu Mare a organizat, desfășurat și adoptat în ședințe extraordinare un număr de 13 hotărâri de C.J.S.U. </a:t>
            </a:r>
          </a:p>
          <a:p>
            <a:pPr marL="342900" lvl="0" indent="-342900" algn="l" defTabSz="914400"/>
            <a:endParaRPr lang="ro-RO" sz="1400">
              <a:solidFill>
                <a:prstClr val="black"/>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16" name="Rectangle 11"/>
          <p:cNvSpPr>
            <a:spLocks noChangeArrowheads="1"/>
          </p:cNvSpPr>
          <p:nvPr/>
        </p:nvSpPr>
        <p:spPr bwMode="auto">
          <a:xfrm>
            <a:off x="773723" y="1885950"/>
            <a:ext cx="7737231" cy="1402098"/>
          </a:xfrm>
          <a:prstGeom prst="rect">
            <a:avLst/>
          </a:prstGeom>
          <a:noFill/>
          <a:ln w="9525">
            <a:noFill/>
            <a:miter lim="800000"/>
            <a:headEnd/>
            <a:tailEnd/>
          </a:ln>
          <a:effectLst/>
        </p:spPr>
        <p:txBody>
          <a:bodyPr vert="horz" wrap="squar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230733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l" defTabSz="914400">
              <a:buFont typeface="Arial" pitchFamily="34" charset="0"/>
              <a:buChar char="•"/>
            </a:pPr>
            <a:r>
              <a:rPr lang="en-US" sz="1400" b="1" i="1">
                <a:solidFill>
                  <a:srgbClr val="3716FC"/>
                </a:solidFill>
                <a:latin typeface="Times New Roman" pitchFamily="18" charset="0"/>
                <a:cs typeface="Times New Roman" pitchFamily="18" charset="0"/>
              </a:rPr>
              <a:t>Măsuri, acțiuni și activități pe linia combaterii bolilor la animale </a:t>
            </a:r>
            <a:endParaRPr lang="ro-RO" sz="1400" b="1" i="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r>
              <a:rPr lang="pt-BR" sz="1200" smtClean="0">
                <a:solidFill>
                  <a:prstClr val="black"/>
                </a:solidFill>
                <a:latin typeface="Tahoma" pitchFamily="34" charset="0"/>
                <a:ea typeface="Tahoma" pitchFamily="34" charset="0"/>
                <a:cs typeface="Tahoma" pitchFamily="34" charset="0"/>
              </a:rPr>
              <a:t>Având </a:t>
            </a:r>
            <a:r>
              <a:rPr lang="pt-BR" sz="1200">
                <a:solidFill>
                  <a:prstClr val="black"/>
                </a:solidFill>
                <a:latin typeface="Tahoma" pitchFamily="34" charset="0"/>
                <a:ea typeface="Tahoma" pitchFamily="34" charset="0"/>
                <a:cs typeface="Tahoma" pitchFamily="34" charset="0"/>
              </a:rPr>
              <a:t>în vedere evoluția virusului pestei porcine africane la nivelul județului Satu Mare, în anul 20</a:t>
            </a:r>
            <a:r>
              <a:rPr lang="ro-RO" sz="1200" smtClean="0">
                <a:solidFill>
                  <a:prstClr val="black"/>
                </a:solidFill>
                <a:latin typeface="Tahoma" pitchFamily="34" charset="0"/>
                <a:ea typeface="Tahoma" pitchFamily="34" charset="0"/>
                <a:cs typeface="Tahoma" pitchFamily="34" charset="0"/>
              </a:rPr>
              <a:t>22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Centrul Local de Combatere a Bolilor Satu Mare (C.L.C.B.) – Unitatea Locală de Decizie s-a întrunit în </a:t>
            </a:r>
            <a:r>
              <a:rPr lang="ro-RO" sz="1200" smtClean="0">
                <a:solidFill>
                  <a:prstClr val="black"/>
                </a:solidFill>
                <a:latin typeface="Tahoma" pitchFamily="34" charset="0"/>
                <a:ea typeface="Tahoma" pitchFamily="34" charset="0"/>
                <a:cs typeface="Tahoma" pitchFamily="34" charset="0"/>
              </a:rPr>
              <a:t>15</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ședințe, în urma cărora au fost adoptate </a:t>
            </a:r>
            <a:r>
              <a:rPr lang="ro-RO" sz="1200">
                <a:solidFill>
                  <a:prstClr val="black"/>
                </a:solidFill>
                <a:latin typeface="Tahoma" pitchFamily="34" charset="0"/>
                <a:ea typeface="Tahoma" pitchFamily="34" charset="0"/>
                <a:cs typeface="Tahoma" pitchFamily="34" charset="0"/>
              </a:rPr>
              <a:t>un număr de </a:t>
            </a:r>
            <a:r>
              <a:rPr lang="ro-RO" sz="1200" smtClean="0">
                <a:solidFill>
                  <a:prstClr val="black"/>
                </a:solidFill>
                <a:latin typeface="Tahoma" pitchFamily="34" charset="0"/>
                <a:ea typeface="Tahoma" pitchFamily="34" charset="0"/>
                <a:cs typeface="Tahoma" pitchFamily="34" charset="0"/>
              </a:rPr>
              <a:t>15</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decizii cu privire la unele măsuri și acțiuni în vederea </a:t>
            </a:r>
            <a:r>
              <a:rPr lang="en-US" sz="1200">
                <a:solidFill>
                  <a:prstClr val="black"/>
                </a:solidFill>
                <a:latin typeface="Tahoma" pitchFamily="34" charset="0"/>
                <a:ea typeface="Tahoma" pitchFamily="34" charset="0"/>
                <a:cs typeface="Tahoma" pitchFamily="34" charset="0"/>
              </a:rPr>
              <a:t>prevenirii, combaterii și eradicării</a:t>
            </a:r>
            <a:r>
              <a:rPr lang="pt-BR" sz="1200">
                <a:solidFill>
                  <a:prstClr val="black"/>
                </a:solidFill>
                <a:latin typeface="Tahoma" pitchFamily="34" charset="0"/>
                <a:ea typeface="Tahoma" pitchFamily="34" charset="0"/>
                <a:cs typeface="Tahoma" pitchFamily="34" charset="0"/>
              </a:rPr>
              <a:t> bolii P.P.A. la nivelul județului Satu Mare</a:t>
            </a:r>
            <a:r>
              <a:rPr lang="ro-RO" sz="120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r>
              <a:rPr lang="ro-RO" sz="1200" smtClean="0">
                <a:solidFill>
                  <a:prstClr val="black"/>
                </a:solidFill>
                <a:latin typeface="Tahoma" pitchFamily="34" charset="0"/>
                <a:ea typeface="Tahoma" pitchFamily="34" charset="0"/>
                <a:cs typeface="Tahoma" pitchFamily="34" charset="0"/>
              </a:rPr>
              <a:t>Prin </a:t>
            </a:r>
            <a:r>
              <a:rPr lang="ro-RO" sz="1200">
                <a:solidFill>
                  <a:prstClr val="black"/>
                </a:solidFill>
                <a:latin typeface="Tahoma" pitchFamily="34" charset="0"/>
                <a:ea typeface="Tahoma" pitchFamily="34" charset="0"/>
                <a:cs typeface="Tahoma" pitchFamily="34" charset="0"/>
              </a:rPr>
              <a:t>Compartimentul Situații de urgență al Instituției Prefectului s-a asigurat comunicarea directă cu: reprezentanții autorităților și instituțiilor publice,  cetățenii, operatorii economici, serviciile de utilități publice (la solicitarea telefonică sau scrisă a acestora). Astfel au fost consiliate și li s-au oferit informații și date în vederea clarificării și aplicării unitare la nivelul județului a măsurilor dispuse în vederea gestionării situației create de virusul </a:t>
            </a:r>
            <a:r>
              <a:rPr lang="ro-RO" sz="1200" smtClean="0">
                <a:solidFill>
                  <a:prstClr val="black"/>
                </a:solidFill>
                <a:latin typeface="Tahoma" pitchFamily="34" charset="0"/>
                <a:ea typeface="Tahoma" pitchFamily="34" charset="0"/>
                <a:cs typeface="Tahoma" pitchFamily="34" charset="0"/>
              </a:rPr>
              <a:t>SARS-CoV-2, gestionarea crizei refugiaților din Ucraina.</a:t>
            </a:r>
          </a:p>
          <a:p>
            <a:pPr marL="342900" lvl="0" indent="-342900" algn="just" defTabSz="914400">
              <a:buFont typeface="Arial" pitchFamily="34" charset="0"/>
              <a:buChar char="•"/>
            </a:pPr>
            <a:endParaRPr lang="ro-RO" sz="8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Situații de urgență produse pe teritoriul județului în 2022</a:t>
            </a:r>
          </a:p>
          <a:p>
            <a:pPr marL="342900" lvl="0" indent="-342900" algn="just" defTabSz="914400">
              <a:buFont typeface="Arial" pitchFamily="34" charset="0"/>
              <a:buChar char="•"/>
            </a:pPr>
            <a:r>
              <a:rPr lang="pt-BR" sz="1200" smtClean="0">
                <a:solidFill>
                  <a:prstClr val="black"/>
                </a:solidFill>
                <a:latin typeface="Tahoma" pitchFamily="34" charset="0"/>
                <a:ea typeface="Tahoma" pitchFamily="34" charset="0"/>
                <a:cs typeface="Tahoma" pitchFamily="34" charset="0"/>
              </a:rPr>
              <a:t>În </a:t>
            </a:r>
            <a:r>
              <a:rPr lang="pt-BR" sz="1200">
                <a:solidFill>
                  <a:prstClr val="black"/>
                </a:solidFill>
                <a:latin typeface="Tahoma" pitchFamily="34" charset="0"/>
                <a:ea typeface="Tahoma" pitchFamily="34" charset="0"/>
                <a:cs typeface="Tahoma" pitchFamily="34" charset="0"/>
              </a:rPr>
              <a:t>anul </a:t>
            </a:r>
            <a:r>
              <a:rPr lang="pt-BR" sz="1200" smtClean="0">
                <a:solidFill>
                  <a:prstClr val="black"/>
                </a:solidFill>
                <a:latin typeface="Tahoma" pitchFamily="34" charset="0"/>
                <a:ea typeface="Tahoma" pitchFamily="34" charset="0"/>
                <a:cs typeface="Tahoma" pitchFamily="34" charset="0"/>
              </a:rPr>
              <a:t>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au fost înaintate </a:t>
            </a:r>
            <a:r>
              <a:rPr lang="ro-RO" sz="1200" smtClean="0">
                <a:solidFill>
                  <a:prstClr val="black"/>
                </a:solidFill>
                <a:latin typeface="Tahoma" pitchFamily="34" charset="0"/>
                <a:ea typeface="Tahoma" pitchFamily="34" charset="0"/>
                <a:cs typeface="Tahoma" pitchFamily="34" charset="0"/>
              </a:rPr>
              <a:t> un număr de 5 Rapoarte privind producerea situ</a:t>
            </a:r>
            <a:r>
              <a:rPr lang="pt-BR" sz="1200" smtClean="0">
                <a:solidFill>
                  <a:prstClr val="black"/>
                </a:solidFill>
                <a:latin typeface="Tahoma" pitchFamily="34" charset="0"/>
                <a:ea typeface="Tahoma" pitchFamily="34" charset="0"/>
                <a:cs typeface="Tahoma" pitchFamily="34" charset="0"/>
              </a:rPr>
              <a:t>a</a:t>
            </a:r>
            <a:r>
              <a:rPr lang="ro-RO" sz="1200" smtClean="0">
                <a:solidFill>
                  <a:prstClr val="black"/>
                </a:solidFill>
                <a:latin typeface="Tahoma" pitchFamily="34" charset="0"/>
                <a:ea typeface="Tahoma" pitchFamily="34" charset="0"/>
                <a:cs typeface="Tahoma" pitchFamily="34" charset="0"/>
              </a:rPr>
              <a:t>țiilor de urgență care au fost produse: 4 de fenomene hidro-meteo periculoase (Bătarci, Santău, Tășnad și Bogdand), 1 deflagrație cauzată de acumularea de gaze la un bloc de locuințe din Carei;  </a:t>
            </a:r>
          </a:p>
          <a:p>
            <a:pPr marL="342900" lvl="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În </a:t>
            </a:r>
            <a:r>
              <a:rPr lang="ro-RO" sz="1200">
                <a:solidFill>
                  <a:schemeClr val="tx1"/>
                </a:solidFill>
                <a:latin typeface="Tahoma" pitchFamily="34" charset="0"/>
                <a:ea typeface="Tahoma" pitchFamily="34" charset="0"/>
                <a:cs typeface="Tahoma" pitchFamily="34" charset="0"/>
              </a:rPr>
              <a:t>urma lipsei de precipitații din lunile aprilie, mai, iunie, la începutul lunii iulie a fost declarată seceta pedologică la nivelul județului Satu Mare</a:t>
            </a:r>
            <a:r>
              <a:rPr lang="ro-RO"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672376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just" defTabSz="914400">
              <a:buFont typeface="Arial" pitchFamily="34" charset="0"/>
              <a:buChar char="•"/>
            </a:pPr>
            <a:endParaRPr lang="ro-RO" sz="8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Situații de urgență produse pe teritoriul județului în </a:t>
            </a:r>
            <a:r>
              <a:rPr lang="ro-RO" sz="1400" b="1" i="1" smtClean="0">
                <a:solidFill>
                  <a:srgbClr val="3716FC"/>
                </a:solidFill>
                <a:latin typeface="Times New Roman" pitchFamily="18" charset="0"/>
                <a:cs typeface="Times New Roman" pitchFamily="18" charset="0"/>
              </a:rPr>
              <a:t>2022 (2)</a:t>
            </a:r>
          </a:p>
          <a:p>
            <a:pPr marL="342900" lvl="0" indent="-342900" algn="just" defTabSz="914400">
              <a:buFont typeface="Arial" pitchFamily="34" charset="0"/>
              <a:buChar char="•"/>
            </a:pPr>
            <a:endParaRPr lang="ro-RO" sz="800" b="1" i="1">
              <a:solidFill>
                <a:srgbClr val="3716FC"/>
              </a:solidFill>
              <a:latin typeface="Times New Roman" pitchFamily="18" charset="0"/>
              <a:cs typeface="Times New Roman" pitchFamily="18" charset="0"/>
            </a:endParaRPr>
          </a:p>
          <a:p>
            <a:pPr marL="342900" indent="-342900" algn="just" defTabSz="914400">
              <a:spcBef>
                <a:spcPts val="0"/>
              </a:spcBef>
              <a:buFont typeface="Arial" pitchFamily="34" charset="0"/>
              <a:buChar char="•"/>
            </a:pPr>
            <a:r>
              <a:rPr lang="ro-RO" sz="1200">
                <a:solidFill>
                  <a:schemeClr val="tx1"/>
                </a:solidFill>
                <a:latin typeface="Tahoma" pitchFamily="34" charset="0"/>
                <a:ea typeface="Tahoma" pitchFamily="34" charset="0"/>
                <a:cs typeface="Tahoma" pitchFamily="34" charset="0"/>
              </a:rPr>
              <a:t>În baza ordinului prefectului nr.165/13.07.2022 s-a constituit grupul suport tehnic pentru gestionarea situațiilor de urgență generate de fenomene meteorologice periculoase având ca efect producerea secetei pedologice la nivelul județului Satu Mare.</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După </a:t>
            </a:r>
            <a:r>
              <a:rPr lang="ro-RO" sz="1200">
                <a:solidFill>
                  <a:schemeClr val="tx1"/>
                </a:solidFill>
                <a:latin typeface="Tahoma" pitchFamily="34" charset="0"/>
                <a:ea typeface="Tahoma" pitchFamily="34" charset="0"/>
                <a:cs typeface="Tahoma" pitchFamily="34" charset="0"/>
              </a:rPr>
              <a:t>evaluarea și centralizarea pagubelor la culturile agricole de primăvară s-au constatat următoarele</a:t>
            </a:r>
            <a:r>
              <a:rPr lang="en-US"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smtClean="0">
                <a:solidFill>
                  <a:schemeClr val="tx1"/>
                </a:solidFill>
                <a:latin typeface="Tahoma" pitchFamily="34" charset="0"/>
                <a:ea typeface="Tahoma" pitchFamily="34" charset="0"/>
                <a:cs typeface="Tahoma" pitchFamily="34" charset="0"/>
              </a:rPr>
              <a:t>Suprafaț</a:t>
            </a:r>
            <a:r>
              <a:rPr lang="ro-RO" sz="1200">
                <a:solidFill>
                  <a:schemeClr val="tx1"/>
                </a:solidFill>
                <a:latin typeface="Tahoma" pitchFamily="34" charset="0"/>
                <a:ea typeface="Tahoma" pitchFamily="34" charset="0"/>
                <a:cs typeface="Tahoma" pitchFamily="34" charset="0"/>
              </a:rPr>
              <a:t>a calamitată – 63.363,22 ha, culturi agricole afectate în procent 40-100% după cum urmează: porumb - 40.345,8 ha, floarea soarelui - 15.788,81 ha, soia – 4.544.28 ha, lucernă - 1.610,3 ha, ovăz - 436,84 ha, legume în câmp – 313,88 ha, cartofi – 261,3 ha, mazăre – 62,01 </a:t>
            </a:r>
            <a:r>
              <a:rPr lang="ro-RO" sz="1200" smtClean="0">
                <a:solidFill>
                  <a:schemeClr val="tx1"/>
                </a:solidFill>
                <a:latin typeface="Tahoma" pitchFamily="34" charset="0"/>
                <a:ea typeface="Tahoma" pitchFamily="34" charset="0"/>
                <a:cs typeface="Tahoma" pitchFamily="34" charset="0"/>
              </a:rPr>
              <a:t>ha;</a:t>
            </a:r>
          </a:p>
          <a:p>
            <a:pPr marL="342900" lvl="0" indent="-342900" algn="just" defTabSz="914400">
              <a:spcBef>
                <a:spcPts val="0"/>
              </a:spcBef>
              <a:buFont typeface="Arial" pitchFamily="34" charset="0"/>
              <a:buChar char="•"/>
            </a:pPr>
            <a:r>
              <a:rPr lang="en-US" sz="1200" smtClean="0">
                <a:solidFill>
                  <a:schemeClr val="tx1"/>
                </a:solidFill>
                <a:latin typeface="Tahoma" pitchFamily="34" charset="0"/>
                <a:ea typeface="Tahoma" pitchFamily="34" charset="0"/>
                <a:cs typeface="Tahoma" pitchFamily="34" charset="0"/>
              </a:rPr>
              <a:t>Valoarea </a:t>
            </a:r>
            <a:r>
              <a:rPr lang="en-US" sz="1200">
                <a:solidFill>
                  <a:schemeClr val="tx1"/>
                </a:solidFill>
                <a:latin typeface="Tahoma" pitchFamily="34" charset="0"/>
                <a:ea typeface="Tahoma" pitchFamily="34" charset="0"/>
                <a:cs typeface="Tahoma" pitchFamily="34" charset="0"/>
              </a:rPr>
              <a:t>pagubelor la culturile de primăvară se ridică la </a:t>
            </a:r>
            <a:r>
              <a:rPr lang="ro-RO" sz="1200" b="1" i="1">
                <a:solidFill>
                  <a:schemeClr val="tx1"/>
                </a:solidFill>
                <a:latin typeface="Tahoma" pitchFamily="34" charset="0"/>
                <a:ea typeface="Tahoma" pitchFamily="34" charset="0"/>
                <a:cs typeface="Tahoma" pitchFamily="34" charset="0"/>
              </a:rPr>
              <a:t>284.516 mii lei</a:t>
            </a:r>
            <a:r>
              <a:rPr lang="en-US"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smtClean="0">
                <a:solidFill>
                  <a:schemeClr val="tx1"/>
                </a:solidFill>
                <a:latin typeface="Tahoma" pitchFamily="34" charset="0"/>
                <a:ea typeface="Tahoma" pitchFamily="34" charset="0"/>
                <a:cs typeface="Tahoma" pitchFamily="34" charset="0"/>
              </a:rPr>
              <a:t>Numărul </a:t>
            </a:r>
            <a:r>
              <a:rPr lang="en-US" sz="1200">
                <a:solidFill>
                  <a:schemeClr val="tx1"/>
                </a:solidFill>
                <a:latin typeface="Tahoma" pitchFamily="34" charset="0"/>
                <a:ea typeface="Tahoma" pitchFamily="34" charset="0"/>
                <a:cs typeface="Tahoma" pitchFamily="34" charset="0"/>
              </a:rPr>
              <a:t>înștiințărilor depuse de către producătorii agricoli au fost în număr de </a:t>
            </a:r>
            <a:r>
              <a:rPr lang="en-US" sz="1200" b="1" i="1" smtClean="0">
                <a:solidFill>
                  <a:schemeClr val="tx1"/>
                </a:solidFill>
                <a:latin typeface="Tahoma" pitchFamily="34" charset="0"/>
                <a:ea typeface="Tahoma" pitchFamily="34" charset="0"/>
                <a:cs typeface="Tahoma" pitchFamily="34" charset="0"/>
              </a:rPr>
              <a:t>9.221</a:t>
            </a:r>
            <a:r>
              <a:rPr lang="en-US" sz="1200" smtClean="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pt-BR" sz="1200" smtClean="0">
                <a:solidFill>
                  <a:schemeClr val="tx1"/>
                </a:solidFill>
                <a:latin typeface="Tahoma" pitchFamily="34" charset="0"/>
                <a:ea typeface="Tahoma" pitchFamily="34" charset="0"/>
                <a:cs typeface="Tahoma" pitchFamily="34" charset="0"/>
              </a:rPr>
              <a:t>În </a:t>
            </a:r>
            <a:r>
              <a:rPr lang="pt-BR" sz="1200">
                <a:solidFill>
                  <a:schemeClr val="tx1"/>
                </a:solidFill>
                <a:latin typeface="Tahoma" pitchFamily="34" charset="0"/>
                <a:ea typeface="Tahoma" pitchFamily="34" charset="0"/>
                <a:cs typeface="Tahoma" pitchFamily="34" charset="0"/>
              </a:rPr>
              <a:t>urma producerii pagubelor datorate de fenomene meteo extreme înregistrate, au fost efectuate demersuri pentru alocarea de fonduri în vederea despăgubirii cu ajutorul consiliilor </a:t>
            </a:r>
            <a:r>
              <a:rPr lang="pt-BR" sz="1200" smtClean="0">
                <a:solidFill>
                  <a:schemeClr val="tx1"/>
                </a:solidFill>
                <a:latin typeface="Tahoma" pitchFamily="34" charset="0"/>
                <a:ea typeface="Tahoma" pitchFamily="34" charset="0"/>
                <a:cs typeface="Tahoma" pitchFamily="34" charset="0"/>
              </a:rPr>
              <a:t>locale.</a:t>
            </a:r>
            <a:endParaRPr lang="ro-RO" sz="1200" smtClean="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pt-BR" sz="1200" smtClean="0">
                <a:solidFill>
                  <a:schemeClr val="tx1"/>
                </a:solidFill>
                <a:latin typeface="Tahoma" pitchFamily="34" charset="0"/>
                <a:ea typeface="Tahoma" pitchFamily="34" charset="0"/>
                <a:cs typeface="Tahoma" pitchFamily="34" charset="0"/>
              </a:rPr>
              <a:t>În </a:t>
            </a:r>
            <a:r>
              <a:rPr lang="pt-BR" sz="1200">
                <a:solidFill>
                  <a:schemeClr val="tx1"/>
                </a:solidFill>
                <a:latin typeface="Tahoma" pitchFamily="34" charset="0"/>
                <a:ea typeface="Tahoma" pitchFamily="34" charset="0"/>
                <a:cs typeface="Tahoma" pitchFamily="34" charset="0"/>
              </a:rPr>
              <a:t>anul 2022 au fost înaintate adrese cu centralizarea pagubelor datorate fenomenelor meteo extreme înregistrate la nivelul județului Satu Mare către: Ministerul Afacerilor Interne și Ministerul Agriculturii şi Dezvoltării Rurale, în vederea solicitării de fonduri de la bugetul de stat pentru refacerea infrastructurii, obiectivelor socio-economice şi culturilor agricole afectate de calamităţile naturale din anul 2022.</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747003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172641"/>
            <a:ext cx="7737231" cy="3837509"/>
          </a:xfrm>
        </p:spPr>
        <p:txBody>
          <a:bodyPr>
            <a:noAutofit/>
          </a:bodyPr>
          <a:lstStyle/>
          <a:p>
            <a:pPr marL="342900" lvl="0" indent="-342900" algn="just" defTabSz="914400">
              <a:buBlip>
                <a:blip r:embed="rId5"/>
              </a:buBlip>
            </a:pPr>
            <a:r>
              <a:rPr lang="ro-RO" sz="1600" b="1" i="1">
                <a:solidFill>
                  <a:srgbClr val="3716FC"/>
                </a:solidFill>
                <a:latin typeface="Times New Roman" pitchFamily="18" charset="0"/>
                <a:cs typeface="Times New Roman" pitchFamily="18" charset="0"/>
              </a:rPr>
              <a:t>Relația cu minoritățile naționale</a:t>
            </a:r>
          </a:p>
          <a:p>
            <a:pPr marL="342900" lvl="0" indent="-342900" algn="just" defTabSz="914400">
              <a:buFont typeface="Arial" pitchFamily="34" charset="0"/>
              <a:buChar char="•"/>
            </a:pPr>
            <a:endParaRPr lang="ro-RO" sz="900" b="1">
              <a:solidFill>
                <a:prstClr val="black"/>
              </a:solidFill>
            </a:endParaRPr>
          </a:p>
          <a:p>
            <a:pPr marL="342900" lvl="0" indent="-342900" algn="just" defTabSz="914400">
              <a:spcBef>
                <a:spcPts val="0"/>
              </a:spcBef>
              <a:buFont typeface="Arial" pitchFamily="34" charset="0"/>
              <a:buChar char="•"/>
            </a:pPr>
            <a:r>
              <a:rPr lang="ro-RO" sz="1200">
                <a:solidFill>
                  <a:prstClr val="black"/>
                </a:solidFill>
                <a:latin typeface="Tahoma" pitchFamily="34" charset="0"/>
                <a:ea typeface="Tahoma" pitchFamily="34" charset="0"/>
                <a:cs typeface="Tahoma" pitchFamily="34" charset="0"/>
              </a:rPr>
              <a:t>În cursul anului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nu au fost identificate probleme exclusiv datorate apartenenței la o anumită minoritate națională.</a:t>
            </a:r>
          </a:p>
          <a:p>
            <a:pPr marL="342900" lvl="0" indent="-342900" algn="just" defTabSz="914400">
              <a:spcBef>
                <a:spcPts val="0"/>
              </a:spcBef>
              <a:buFont typeface="Arial" pitchFamily="34" charset="0"/>
              <a:buChar char="•"/>
            </a:pPr>
            <a:r>
              <a:rPr lang="en-US" sz="1200" smtClean="0">
                <a:solidFill>
                  <a:prstClr val="black"/>
                </a:solidFill>
                <a:latin typeface="Tahoma" pitchFamily="34" charset="0"/>
                <a:ea typeface="Tahoma" pitchFamily="34" charset="0"/>
                <a:cs typeface="Tahoma" pitchFamily="34" charset="0"/>
              </a:rPr>
              <a:t>Consilierul </a:t>
            </a:r>
            <a:r>
              <a:rPr lang="en-US" sz="1200">
                <a:solidFill>
                  <a:prstClr val="black"/>
                </a:solidFill>
                <a:latin typeface="Tahoma" pitchFamily="34" charset="0"/>
                <a:ea typeface="Tahoma" pitchFamily="34" charset="0"/>
                <a:cs typeface="Tahoma" pitchFamily="34" charset="0"/>
              </a:rPr>
              <a:t>pe probleme de romi monitorizează situaţia romilor din judeţul Satu Mare. A</a:t>
            </a:r>
            <a:r>
              <a:rPr lang="it-IT" sz="1200">
                <a:solidFill>
                  <a:prstClr val="black"/>
                </a:solidFill>
                <a:latin typeface="Tahoma" pitchFamily="34" charset="0"/>
                <a:ea typeface="Tahoma" pitchFamily="34" charset="0"/>
                <a:cs typeface="Tahoma" pitchFamily="34" charset="0"/>
              </a:rPr>
              <a:t>stfel, în conformitate cu prevederile H.G. </a:t>
            </a:r>
            <a:r>
              <a:rPr lang="it-IT" sz="1200" smtClean="0">
                <a:solidFill>
                  <a:prstClr val="black"/>
                </a:solidFill>
                <a:latin typeface="Tahoma" pitchFamily="34" charset="0"/>
                <a:ea typeface="Tahoma" pitchFamily="34" charset="0"/>
                <a:cs typeface="Tahoma" pitchFamily="34" charset="0"/>
              </a:rPr>
              <a:t>nr.</a:t>
            </a:r>
            <a:r>
              <a:rPr lang="ro-RO" sz="1200" smtClean="0">
                <a:solidFill>
                  <a:prstClr val="black"/>
                </a:solidFill>
                <a:latin typeface="Tahoma" pitchFamily="34" charset="0"/>
                <a:ea typeface="Tahoma" pitchFamily="34" charset="0"/>
                <a:cs typeface="Tahoma" pitchFamily="34" charset="0"/>
              </a:rPr>
              <a:t>560</a:t>
            </a:r>
            <a:r>
              <a:rPr lang="it-IT" sz="1200" smtClean="0">
                <a:solidFill>
                  <a:prstClr val="black"/>
                </a:solidFill>
                <a:latin typeface="Tahoma" pitchFamily="34" charset="0"/>
                <a:ea typeface="Tahoma" pitchFamily="34" charset="0"/>
                <a:cs typeface="Tahoma" pitchFamily="34" charset="0"/>
              </a:rPr>
              <a:t>/20</a:t>
            </a:r>
            <a:r>
              <a:rPr lang="ro-RO" sz="1200" smtClean="0">
                <a:solidFill>
                  <a:prstClr val="black"/>
                </a:solidFill>
                <a:latin typeface="Tahoma" pitchFamily="34" charset="0"/>
                <a:ea typeface="Tahoma" pitchFamily="34" charset="0"/>
                <a:cs typeface="Tahoma" pitchFamily="34" charset="0"/>
              </a:rPr>
              <a:t>22</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a:t>
            </a:r>
            <a:r>
              <a:rPr lang="it-IT" sz="1200" i="1">
                <a:solidFill>
                  <a:prstClr val="black"/>
                </a:solidFill>
                <a:latin typeface="Tahoma" pitchFamily="34" charset="0"/>
                <a:ea typeface="Tahoma" pitchFamily="34" charset="0"/>
                <a:cs typeface="Tahoma" pitchFamily="34" charset="0"/>
              </a:rPr>
              <a:t>Strategia</a:t>
            </a:r>
            <a:r>
              <a:rPr lang="it-IT" sz="1200">
                <a:solidFill>
                  <a:prstClr val="black"/>
                </a:solidFill>
                <a:latin typeface="Tahoma" pitchFamily="34" charset="0"/>
                <a:ea typeface="Tahoma" pitchFamily="34" charset="0"/>
                <a:cs typeface="Tahoma" pitchFamily="34" charset="0"/>
              </a:rPr>
              <a:t> </a:t>
            </a:r>
            <a:r>
              <a:rPr lang="it-IT" sz="1200" i="1">
                <a:solidFill>
                  <a:prstClr val="black"/>
                </a:solidFill>
                <a:latin typeface="Tahoma" pitchFamily="34" charset="0"/>
                <a:ea typeface="Tahoma" pitchFamily="34" charset="0"/>
                <a:cs typeface="Tahoma" pitchFamily="34" charset="0"/>
              </a:rPr>
              <a:t>Guvernului Romaniei de incluziune a cetățenilor români aparținând minorității romilor </a:t>
            </a:r>
            <a:r>
              <a:rPr lang="it-IT" sz="1200" i="1" smtClean="0">
                <a:solidFill>
                  <a:prstClr val="black"/>
                </a:solidFill>
                <a:latin typeface="Tahoma" pitchFamily="34" charset="0"/>
                <a:ea typeface="Tahoma" pitchFamily="34" charset="0"/>
                <a:cs typeface="Tahoma" pitchFamily="34" charset="0"/>
              </a:rPr>
              <a:t>20</a:t>
            </a:r>
            <a:r>
              <a:rPr lang="ro-RO" sz="1200" i="1" smtClean="0">
                <a:solidFill>
                  <a:prstClr val="black"/>
                </a:solidFill>
                <a:latin typeface="Tahoma" pitchFamily="34" charset="0"/>
                <a:ea typeface="Tahoma" pitchFamily="34" charset="0"/>
                <a:cs typeface="Tahoma" pitchFamily="34" charset="0"/>
              </a:rPr>
              <a:t>2</a:t>
            </a:r>
            <a:r>
              <a:rPr lang="it-IT" sz="1200" i="1" smtClean="0">
                <a:solidFill>
                  <a:prstClr val="black"/>
                </a:solidFill>
                <a:latin typeface="Tahoma" pitchFamily="34" charset="0"/>
                <a:ea typeface="Tahoma" pitchFamily="34" charset="0"/>
                <a:cs typeface="Tahoma" pitchFamily="34" charset="0"/>
              </a:rPr>
              <a:t>2-202</a:t>
            </a:r>
            <a:r>
              <a:rPr lang="ro-RO" sz="1200" i="1" smtClean="0">
                <a:solidFill>
                  <a:prstClr val="black"/>
                </a:solidFill>
                <a:latin typeface="Tahoma" pitchFamily="34" charset="0"/>
                <a:ea typeface="Tahoma" pitchFamily="34" charset="0"/>
                <a:cs typeface="Tahoma" pitchFamily="34" charset="0"/>
              </a:rPr>
              <a:t>7</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Biroul Județean pentru Romi Satu Mare </a:t>
            </a:r>
            <a:r>
              <a:rPr lang="ro-RO" sz="1200" smtClean="0">
                <a:solidFill>
                  <a:prstClr val="black"/>
                </a:solidFill>
                <a:latin typeface="Tahoma" pitchFamily="34" charset="0"/>
                <a:ea typeface="Tahoma" pitchFamily="34" charset="0"/>
                <a:cs typeface="Tahoma" pitchFamily="34" charset="0"/>
              </a:rPr>
              <a:t>monitorizează aplicarea strategiei la nivelul județului.</a:t>
            </a:r>
          </a:p>
          <a:p>
            <a:pPr marL="342900" lvl="0" indent="-342900" algn="just" defTabSz="914400">
              <a:spcBef>
                <a:spcPts val="0"/>
              </a:spcBef>
              <a:buFont typeface="Arial" pitchFamily="34" charset="0"/>
              <a:buChar char="•"/>
            </a:pPr>
            <a:r>
              <a:rPr lang="it-IT" sz="1200" smtClean="0">
                <a:solidFill>
                  <a:prstClr val="black"/>
                </a:solidFill>
                <a:latin typeface="Tahoma" pitchFamily="34" charset="0"/>
                <a:ea typeface="Tahoma" pitchFamily="34" charset="0"/>
                <a:cs typeface="Tahoma" pitchFamily="34" charset="0"/>
              </a:rPr>
              <a:t>Pornind </a:t>
            </a:r>
            <a:r>
              <a:rPr lang="it-IT" sz="1200">
                <a:solidFill>
                  <a:prstClr val="black"/>
                </a:solidFill>
                <a:latin typeface="Tahoma" pitchFamily="34" charset="0"/>
                <a:ea typeface="Tahoma" pitchFamily="34" charset="0"/>
                <a:cs typeface="Tahoma" pitchFamily="34" charset="0"/>
              </a:rPr>
              <a:t>de la măsurile stabilite în </a:t>
            </a:r>
            <a:r>
              <a:rPr lang="ro-RO" sz="1200" smtClean="0">
                <a:solidFill>
                  <a:prstClr val="black"/>
                </a:solidFill>
                <a:latin typeface="Tahoma" pitchFamily="34" charset="0"/>
                <a:ea typeface="Tahoma" pitchFamily="34" charset="0"/>
                <a:cs typeface="Tahoma" pitchFamily="34" charset="0"/>
              </a:rPr>
              <a:t>Strategie s-a avut în vedere diseminarea acesteia prin campanii de informare – în număr de 4 având ca temă elaborarea </a:t>
            </a:r>
            <a:r>
              <a:rPr lang="it-IT" sz="1200" smtClean="0">
                <a:solidFill>
                  <a:prstClr val="black"/>
                </a:solidFill>
                <a:latin typeface="Tahoma" pitchFamily="34" charset="0"/>
                <a:ea typeface="Tahoma" pitchFamily="34" charset="0"/>
                <a:cs typeface="Tahoma" pitchFamily="34" charset="0"/>
              </a:rPr>
              <a:t>Planu</a:t>
            </a:r>
            <a:r>
              <a:rPr lang="ro-RO" sz="1200" smtClean="0">
                <a:solidFill>
                  <a:prstClr val="black"/>
                </a:solidFill>
                <a:latin typeface="Tahoma" pitchFamily="34" charset="0"/>
                <a:ea typeface="Tahoma" pitchFamily="34" charset="0"/>
                <a:cs typeface="Tahoma" pitchFamily="34" charset="0"/>
              </a:rPr>
              <a:t>rilor locale de acțiune conform Planului </a:t>
            </a:r>
            <a:r>
              <a:rPr lang="it-IT" sz="1200" smtClean="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general de măsuri din H.G. nr.560/2022;</a:t>
            </a:r>
            <a:r>
              <a:rPr lang="en-US" sz="1200" smtClean="0">
                <a:solidFill>
                  <a:prstClr val="black"/>
                </a:solidFill>
                <a:latin typeface="Tahoma" pitchFamily="34" charset="0"/>
                <a:ea typeface="Tahoma" pitchFamily="34" charset="0"/>
                <a:cs typeface="Tahoma" pitchFamily="34" charset="0"/>
              </a:rPr>
              <a:t> </a:t>
            </a:r>
            <a:endParaRPr lang="ro-RO" sz="1200" smtClean="0">
              <a:solidFill>
                <a:prstClr val="black"/>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en-US" sz="1200">
                <a:solidFill>
                  <a:schemeClr val="tx1"/>
                </a:solidFill>
                <a:latin typeface="Tahoma" pitchFamily="34" charset="0"/>
                <a:ea typeface="Tahoma" pitchFamily="34" charset="0"/>
                <a:cs typeface="Tahoma" pitchFamily="34" charset="0"/>
              </a:rPr>
              <a:t>Biroul Județean pentru Romi </a:t>
            </a:r>
            <a:r>
              <a:rPr lang="it-IT" sz="1200">
                <a:solidFill>
                  <a:schemeClr val="tx1"/>
                </a:solidFill>
                <a:latin typeface="Tahoma" pitchFamily="34" charset="0"/>
                <a:ea typeface="Tahoma" pitchFamily="34" charset="0"/>
                <a:cs typeface="Tahoma" pitchFamily="34" charset="0"/>
              </a:rPr>
              <a:t>prime</a:t>
            </a:r>
            <a:r>
              <a:rPr lang="ro-RO" sz="1200">
                <a:solidFill>
                  <a:schemeClr val="tx1"/>
                </a:solidFill>
                <a:latin typeface="Tahoma" pitchFamily="34" charset="0"/>
                <a:ea typeface="Tahoma" pitchFamily="34" charset="0"/>
                <a:cs typeface="Tahoma" pitchFamily="34" charset="0"/>
              </a:rPr>
              <a:t>şte zilnic în audienţă persoane de etnie romă care se adresează instituţiei cu diferite probleme. Cele mai multe probleme cu care se confruntă sunt legate de: venitul minim garantat, lipsa unei locuinţe, lipsa unui venit/loc de muncă, probleme legate de infrastructură: apă, energie electrică, drum, reclamaţii la adresa autorităţilor locale. </a:t>
            </a: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La </a:t>
            </a:r>
            <a:r>
              <a:rPr lang="ro-RO" sz="1200">
                <a:solidFill>
                  <a:schemeClr val="tx1"/>
                </a:solidFill>
                <a:latin typeface="Tahoma" pitchFamily="34" charset="0"/>
                <a:ea typeface="Tahoma" pitchFamily="34" charset="0"/>
                <a:cs typeface="Tahoma" pitchFamily="34" charset="0"/>
              </a:rPr>
              <a:t>nivelul județului Satu Mare este binecunoscută existența multiculturalității. Astfel aici conviețuiesc 57,9% români, 34,7% maghiari, 5,4% romi, 1,5%germani, 0,4% ucrainieni și 0,1% alte minorități. Ca urmare, în primăriile unde se găsesc minorități naționale, în procentele stipulate de legislație, cetățenii aparținând acestora au posibilitatea de a se adresa instituțiilor publice în limba lor, utilizandu-se inclusiv formulare tipizate în limba minorităților respective.  </a:t>
            </a:r>
            <a:endParaRPr lang="en-GB" sz="1200">
              <a:solidFill>
                <a:schemeClr val="tx1"/>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8123616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spcBef>
                <a:spcPts val="0"/>
              </a:spcBef>
              <a:buBlip>
                <a:blip r:embed="rId5"/>
              </a:buBlip>
            </a:pPr>
            <a:r>
              <a:rPr lang="ro-RO" sz="1800" b="1" i="1">
                <a:solidFill>
                  <a:srgbClr val="3716FC"/>
                </a:solidFill>
                <a:latin typeface="Times New Roman" pitchFamily="18" charset="0"/>
                <a:cs typeface="Times New Roman" pitchFamily="18" charset="0"/>
              </a:rPr>
              <a:t>Activități pentru urmărirea modului de aplicare a unor acte normative</a:t>
            </a:r>
          </a:p>
          <a:p>
            <a:pPr lvl="0" algn="l" defTabSz="914400">
              <a:spcBef>
                <a:spcPts val="0"/>
              </a:spcBef>
            </a:pPr>
            <a:endParaRPr lang="ro-RO" sz="800" b="1" i="1">
              <a:solidFill>
                <a:srgbClr val="3716FC"/>
              </a:solidFill>
              <a:latin typeface="Times New Roman" pitchFamily="18" charset="0"/>
              <a:cs typeface="Times New Roman" pitchFamily="18" charset="0"/>
            </a:endParaRPr>
          </a:p>
          <a:p>
            <a:pPr marL="342900" lvl="0" indent="-342900" algn="just" defTabSz="914400">
              <a:spcBef>
                <a:spcPts val="0"/>
              </a:spcBef>
              <a:buFont typeface="Arial" pitchFamily="34" charset="0"/>
              <a:buChar char="•"/>
            </a:pPr>
            <a:r>
              <a:rPr lang="ro-RO" sz="1400" b="1" i="1">
                <a:solidFill>
                  <a:srgbClr val="3716FC"/>
                </a:solidFill>
                <a:latin typeface="Times New Roman" pitchFamily="18" charset="0"/>
                <a:cs typeface="Times New Roman" pitchFamily="18" charset="0"/>
              </a:rPr>
              <a:t>Aplicarea prevederilor Legii nr.35/2007 privind creșterea siguranței în unitățile de învățământ, cu modificările ulterioare</a:t>
            </a:r>
          </a:p>
          <a:p>
            <a:pPr marL="342900" indent="-342900" algn="just" defTabSz="914400">
              <a:buFont typeface="Arial" pitchFamily="34" charset="0"/>
              <a:buChar char="•"/>
            </a:pPr>
            <a:r>
              <a:rPr lang="en-US" sz="1200" smtClean="0">
                <a:solidFill>
                  <a:prstClr val="black"/>
                </a:solidFill>
                <a:latin typeface="Tahoma" pitchFamily="34" charset="0"/>
                <a:ea typeface="Tahoma" pitchFamily="34" charset="0"/>
                <a:cs typeface="Tahoma" pitchFamily="34" charset="0"/>
              </a:rPr>
              <a:t>Cel </a:t>
            </a:r>
            <a:r>
              <a:rPr lang="en-US" sz="1200">
                <a:solidFill>
                  <a:prstClr val="black"/>
                </a:solidFill>
                <a:latin typeface="Tahoma" pitchFamily="34" charset="0"/>
                <a:ea typeface="Tahoma" pitchFamily="34" charset="0"/>
                <a:cs typeface="Tahoma" pitchFamily="34" charset="0"/>
              </a:rPr>
              <a:t>puțin trimestrial și ori de câte ori este nevoie, sub conducerea prefectului, se analizează modul în care este asigurată protecția unităților de învățământ. În </a:t>
            </a:r>
            <a:r>
              <a:rPr lang="ro-RO" sz="1200">
                <a:solidFill>
                  <a:prstClr val="black"/>
                </a:solidFill>
                <a:latin typeface="Tahoma" pitchFamily="34" charset="0"/>
                <a:ea typeface="Tahoma" pitchFamily="34" charset="0"/>
                <a:cs typeface="Tahoma" pitchFamily="34" charset="0"/>
              </a:rPr>
              <a:t>anul </a:t>
            </a:r>
            <a:r>
              <a:rPr lang="en-US" sz="1200">
                <a:solidFill>
                  <a:prstClr val="black"/>
                </a:solidFill>
                <a:latin typeface="Tahoma" pitchFamily="34" charset="0"/>
                <a:ea typeface="Tahoma" pitchFamily="34" charset="0"/>
                <a:cs typeface="Tahoma" pitchFamily="34" charset="0"/>
              </a:rPr>
              <a:t>20</a:t>
            </a:r>
            <a:r>
              <a:rPr lang="ro-RO" sz="1200" smtClean="0">
                <a:solidFill>
                  <a:prstClr val="black"/>
                </a:solidFill>
                <a:latin typeface="Tahoma" pitchFamily="34" charset="0"/>
                <a:ea typeface="Tahoma" pitchFamily="34" charset="0"/>
                <a:cs typeface="Tahoma" pitchFamily="34" charset="0"/>
              </a:rPr>
              <a:t>2</a:t>
            </a:r>
            <a:r>
              <a:rPr lang="ro-RO" sz="1200">
                <a:solidFill>
                  <a:prstClr val="black"/>
                </a:solidFill>
                <a:latin typeface="Tahoma" pitchFamily="34" charset="0"/>
                <a:ea typeface="Tahoma" pitchFamily="34" charset="0"/>
                <a:cs typeface="Tahoma" pitchFamily="34" charset="0"/>
              </a:rPr>
              <a:t>2</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au fost </a:t>
            </a:r>
            <a:r>
              <a:rPr lang="ro-RO" sz="1200">
                <a:solidFill>
                  <a:prstClr val="black"/>
                </a:solidFill>
                <a:latin typeface="Tahoma" pitchFamily="34" charset="0"/>
                <a:ea typeface="Tahoma" pitchFamily="34" charset="0"/>
                <a:cs typeface="Tahoma" pitchFamily="34" charset="0"/>
              </a:rPr>
              <a:t>organizate </a:t>
            </a:r>
            <a:r>
              <a:rPr lang="en-US" sz="1200">
                <a:solidFill>
                  <a:prstClr val="black"/>
                </a:solidFill>
                <a:latin typeface="Tahoma" pitchFamily="34" charset="0"/>
                <a:ea typeface="Tahoma" pitchFamily="34" charset="0"/>
                <a:cs typeface="Tahoma" pitchFamily="34" charset="0"/>
              </a:rPr>
              <a:t>9 întâlniri în care a fost analizată siguranța la nivelul unităților de învățământ, stadiul obținerii autorizațiilor ISU și ASF. </a:t>
            </a:r>
            <a:endParaRPr lang="ro-RO" sz="1200" smtClean="0">
              <a:solidFill>
                <a:prstClr val="black"/>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A </a:t>
            </a:r>
            <a:r>
              <a:rPr lang="ro-RO" sz="1200">
                <a:solidFill>
                  <a:schemeClr val="tx1"/>
                </a:solidFill>
                <a:latin typeface="Tahoma" pitchFamily="34" charset="0"/>
                <a:ea typeface="Tahoma" pitchFamily="34" charset="0"/>
                <a:cs typeface="Tahoma" pitchFamily="34" charset="0"/>
              </a:rPr>
              <a:t>fost elaborat la nivel județean Planul Teritorial Comun de Acțiune nr. 8212 din 01.09.2022 pentru anul școlar 2022-2023, cu termene și responsabilități ce revin structurilor implicate în ducerea la îndeplinire a măsurilor stabilite și au fost nominalizați reprezentanții din cadrul IPJ, IJJ, ISU și ISJ Satu Mare responsabili cu implementarea măsurilor din plan. </a:t>
            </a: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Au </a:t>
            </a:r>
            <a:r>
              <a:rPr lang="ro-RO" sz="1200">
                <a:solidFill>
                  <a:schemeClr val="tx1"/>
                </a:solidFill>
                <a:latin typeface="Tahoma" pitchFamily="34" charset="0"/>
                <a:ea typeface="Tahoma" pitchFamily="34" charset="0"/>
                <a:cs typeface="Tahoma" pitchFamily="34" charset="0"/>
              </a:rPr>
              <a:t>fost </a:t>
            </a:r>
            <a:r>
              <a:rPr lang="ro-RO" sz="1200" smtClean="0">
                <a:solidFill>
                  <a:schemeClr val="tx1"/>
                </a:solidFill>
                <a:latin typeface="Tahoma" pitchFamily="34" charset="0"/>
                <a:ea typeface="Tahoma" pitchFamily="34" charset="0"/>
                <a:cs typeface="Tahoma" pitchFamily="34" charset="0"/>
              </a:rPr>
              <a:t>transmise raportările: </a:t>
            </a:r>
            <a:r>
              <a:rPr lang="ro-RO" sz="1200">
                <a:solidFill>
                  <a:schemeClr val="tx1"/>
                </a:solidFill>
                <a:latin typeface="Tahoma" pitchFamily="34" charset="0"/>
                <a:ea typeface="Tahoma" pitchFamily="34" charset="0"/>
                <a:cs typeface="Tahoma" pitchFamily="34" charset="0"/>
              </a:rPr>
              <a:t>cu stadiul pregătirii unităților de învățământ pentru începerea noului an școlar cu nr.8047 din 26.08.2022, </a:t>
            </a:r>
            <a:r>
              <a:rPr lang="ro-RO" sz="1200" smtClean="0">
                <a:solidFill>
                  <a:schemeClr val="tx1"/>
                </a:solidFill>
                <a:latin typeface="Tahoma" pitchFamily="34" charset="0"/>
                <a:ea typeface="Tahoma" pitchFamily="34" charset="0"/>
                <a:cs typeface="Tahoma" pitchFamily="34" charset="0"/>
              </a:rPr>
              <a:t>către </a:t>
            </a:r>
            <a:r>
              <a:rPr lang="ro-RO" sz="1200">
                <a:solidFill>
                  <a:schemeClr val="tx1"/>
                </a:solidFill>
                <a:latin typeface="Tahoma" pitchFamily="34" charset="0"/>
                <a:ea typeface="Tahoma" pitchFamily="34" charset="0"/>
                <a:cs typeface="Tahoma" pitchFamily="34" charset="0"/>
              </a:rPr>
              <a:t>IPJ Satu Mare </a:t>
            </a:r>
            <a:r>
              <a:rPr lang="ro-RO" sz="1200" smtClean="0">
                <a:solidFill>
                  <a:schemeClr val="tx1"/>
                </a:solidFill>
                <a:latin typeface="Tahoma" pitchFamily="34" charset="0"/>
                <a:ea typeface="Tahoma" pitchFamily="34" charset="0"/>
                <a:cs typeface="Tahoma" pitchFamily="34" charset="0"/>
              </a:rPr>
              <a:t>pentru încărcare </a:t>
            </a:r>
            <a:r>
              <a:rPr lang="ro-RO" sz="1200">
                <a:solidFill>
                  <a:schemeClr val="tx1"/>
                </a:solidFill>
                <a:latin typeface="Tahoma" pitchFamily="34" charset="0"/>
                <a:ea typeface="Tahoma" pitchFamily="34" charset="0"/>
                <a:cs typeface="Tahoma" pitchFamily="34" charset="0"/>
              </a:rPr>
              <a:t>pe platforma </a:t>
            </a:r>
            <a:r>
              <a:rPr lang="ro-RO" sz="1200" smtClean="0">
                <a:solidFill>
                  <a:schemeClr val="tx1"/>
                </a:solidFill>
                <a:latin typeface="Tahoma" pitchFamily="34" charset="0"/>
                <a:ea typeface="Tahoma" pitchFamily="34" charset="0"/>
                <a:cs typeface="Tahoma" pitchFamily="34" charset="0"/>
              </a:rPr>
              <a:t>SIRC; și raportările către MAI- DGRIP după primele două trimestre calendaristice încheiate, conform măsurilor dispuse în </a:t>
            </a:r>
            <a:r>
              <a:rPr lang="ro-RO" sz="1200">
                <a:solidFill>
                  <a:schemeClr val="tx1"/>
                </a:solidFill>
                <a:latin typeface="Tahoma" pitchFamily="34" charset="0"/>
                <a:ea typeface="Tahoma" pitchFamily="34" charset="0"/>
                <a:cs typeface="Tahoma" pitchFamily="34" charset="0"/>
              </a:rPr>
              <a:t>Planul Național Comun de Acțiune Cadru nr.111613/2022 pentru creșterea gradului de siguranță a elevilor și personalului didactic și prevenirea delincvenței juvenile în incinta și zona adiacentă unităților de învățământ </a:t>
            </a:r>
            <a:r>
              <a:rPr lang="ro-RO" sz="1200" smtClean="0">
                <a:solidFill>
                  <a:schemeClr val="tx1"/>
                </a:solidFill>
                <a:latin typeface="Tahoma" pitchFamily="34" charset="0"/>
                <a:ea typeface="Tahoma" pitchFamily="34" charset="0"/>
                <a:cs typeface="Tahoma" pitchFamily="34" charset="0"/>
              </a:rPr>
              <a:t>preuniversitar. </a:t>
            </a:r>
            <a:endParaRPr lang="en-GB" sz="1200">
              <a:solidFill>
                <a:schemeClr val="tx1"/>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542261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085841"/>
            <a:ext cx="7737231" cy="3924310"/>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Alte activități</a:t>
            </a: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Participarea la efectuarea acțiunilor de control în domeniul situațiilor de urgență </a:t>
            </a:r>
          </a:p>
          <a:p>
            <a:pPr marL="342900" lvl="0" indent="-342900" algn="just" defTabSz="914400">
              <a:buFont typeface="Arial" pitchFamily="34" charset="0"/>
              <a:buChar char="•"/>
            </a:pPr>
            <a:endParaRPr lang="ro-RO" sz="800" b="1">
              <a:solidFill>
                <a:srgbClr val="3716FC"/>
              </a:solidFill>
            </a:endParaRPr>
          </a:p>
          <a:p>
            <a:pPr marL="342900" lvl="0" indent="-342900" algn="just" defTabSz="914400">
              <a:buFont typeface="Arial" pitchFamily="34" charset="0"/>
              <a:buChar char="•"/>
            </a:pPr>
            <a:r>
              <a:rPr lang="en-US" sz="1100">
                <a:solidFill>
                  <a:prstClr val="black"/>
                </a:solidFill>
                <a:latin typeface="Tahoma" pitchFamily="34" charset="0"/>
                <a:ea typeface="Tahoma" pitchFamily="34" charset="0"/>
                <a:cs typeface="Tahoma" pitchFamily="34" charset="0"/>
              </a:rPr>
              <a:t>În baza prevederilor</a:t>
            </a:r>
            <a:r>
              <a:rPr lang="ro-RO" sz="1100">
                <a:solidFill>
                  <a:prstClr val="black"/>
                </a:solidFill>
                <a:latin typeface="Tahoma" pitchFamily="34" charset="0"/>
                <a:ea typeface="Tahoma" pitchFamily="34" charset="0"/>
                <a:cs typeface="Tahoma" pitchFamily="34" charset="0"/>
              </a:rPr>
              <a:t> </a:t>
            </a:r>
            <a:r>
              <a:rPr lang="en-US" sz="1100">
                <a:solidFill>
                  <a:prstClr val="black"/>
                </a:solidFill>
                <a:latin typeface="Tahoma" pitchFamily="34" charset="0"/>
                <a:ea typeface="Tahoma" pitchFamily="34" charset="0"/>
                <a:cs typeface="Tahoma" pitchFamily="34" charset="0"/>
              </a:rPr>
              <a:t>Ordinului ministrului apelor și pădurilor și ministrul afacerilor interne nr.459/78/2019 pentru aprobarea Regulamentului privind gestionarea situațiilor de urgență generate de fenomene hidrometeorologice periculoase având ca efect producerea de inundații, secetă hidrologică, precum și incidente/accidente la construcții hidrotehnice, poluări accidentale pe cursurile de apă și poluări marine în zona de costieră, </a:t>
            </a:r>
            <a:r>
              <a:rPr lang="ro-RO" sz="1100">
                <a:solidFill>
                  <a:prstClr val="black"/>
                </a:solidFill>
                <a:latin typeface="Tahoma" pitchFamily="34" charset="0"/>
                <a:ea typeface="Tahoma" pitchFamily="34" charset="0"/>
                <a:cs typeface="Tahoma" pitchFamily="34" charset="0"/>
              </a:rPr>
              <a:t>cât și </a:t>
            </a:r>
            <a:r>
              <a:rPr lang="en-US" sz="1100">
                <a:solidFill>
                  <a:prstClr val="black"/>
                </a:solidFill>
                <a:latin typeface="Tahoma" pitchFamily="34" charset="0"/>
                <a:ea typeface="Tahoma" pitchFamily="34" charset="0"/>
                <a:cs typeface="Tahoma" pitchFamily="34" charset="0"/>
              </a:rPr>
              <a:t>al</a:t>
            </a:r>
            <a:r>
              <a:rPr lang="ro-RO" sz="1100">
                <a:solidFill>
                  <a:prstClr val="black"/>
                </a:solidFill>
                <a:latin typeface="Tahoma" pitchFamily="34" charset="0"/>
                <a:ea typeface="Tahoma" pitchFamily="34" charset="0"/>
                <a:cs typeface="Tahoma" pitchFamily="34" charset="0"/>
              </a:rPr>
              <a:t>e</a:t>
            </a:r>
            <a:r>
              <a:rPr lang="en-US" sz="1100">
                <a:solidFill>
                  <a:prstClr val="black"/>
                </a:solidFill>
                <a:latin typeface="Tahoma" pitchFamily="34" charset="0"/>
                <a:ea typeface="Tahoma" pitchFamily="34" charset="0"/>
                <a:cs typeface="Tahoma" pitchFamily="34" charset="0"/>
              </a:rPr>
              <a:t> Programului principalelor acțiuni ale Comitetului Ministerial pentru Situații de Urgență pentru anul </a:t>
            </a:r>
            <a:r>
              <a:rPr lang="en-US" sz="1100" smtClean="0">
                <a:solidFill>
                  <a:prstClr val="black"/>
                </a:solidFill>
                <a:latin typeface="Tahoma" pitchFamily="34" charset="0"/>
                <a:ea typeface="Tahoma" pitchFamily="34" charset="0"/>
                <a:cs typeface="Tahoma" pitchFamily="34" charset="0"/>
              </a:rPr>
              <a:t>202</a:t>
            </a:r>
            <a:r>
              <a:rPr lang="ro-RO" sz="1100" smtClean="0">
                <a:solidFill>
                  <a:prstClr val="black"/>
                </a:solidFill>
                <a:latin typeface="Tahoma" pitchFamily="34" charset="0"/>
                <a:ea typeface="Tahoma" pitchFamily="34" charset="0"/>
                <a:cs typeface="Tahoma" pitchFamily="34" charset="0"/>
              </a:rPr>
              <a:t>2</a:t>
            </a:r>
            <a:r>
              <a:rPr lang="en-US" sz="1100" smtClean="0">
                <a:solidFill>
                  <a:prstClr val="black"/>
                </a:solidFill>
                <a:latin typeface="Tahoma" pitchFamily="34" charset="0"/>
                <a:ea typeface="Tahoma" pitchFamily="34" charset="0"/>
                <a:cs typeface="Tahoma" pitchFamily="34" charset="0"/>
              </a:rPr>
              <a:t>, </a:t>
            </a:r>
            <a:r>
              <a:rPr lang="en-US" sz="1100">
                <a:solidFill>
                  <a:prstClr val="black"/>
                </a:solidFill>
                <a:latin typeface="Tahoma" pitchFamily="34" charset="0"/>
                <a:ea typeface="Tahoma" pitchFamily="34" charset="0"/>
                <a:cs typeface="Tahoma" pitchFamily="34" charset="0"/>
              </a:rPr>
              <a:t>precum și al Ordinului </a:t>
            </a:r>
            <a:r>
              <a:rPr lang="ro-RO" sz="1100">
                <a:solidFill>
                  <a:prstClr val="black"/>
                </a:solidFill>
                <a:latin typeface="Tahoma" pitchFamily="34" charset="0"/>
                <a:ea typeface="Tahoma" pitchFamily="34" charset="0"/>
                <a:cs typeface="Tahoma" pitchFamily="34" charset="0"/>
              </a:rPr>
              <a:t>p</a:t>
            </a:r>
            <a:r>
              <a:rPr lang="en-US" sz="1100">
                <a:solidFill>
                  <a:prstClr val="black"/>
                </a:solidFill>
                <a:latin typeface="Tahoma" pitchFamily="34" charset="0"/>
                <a:ea typeface="Tahoma" pitchFamily="34" charset="0"/>
                <a:cs typeface="Tahoma" pitchFamily="34" charset="0"/>
              </a:rPr>
              <a:t>refectului nr. </a:t>
            </a:r>
            <a:r>
              <a:rPr lang="ro-RO" sz="1100" smtClean="0">
                <a:solidFill>
                  <a:prstClr val="black"/>
                </a:solidFill>
                <a:latin typeface="Tahoma" pitchFamily="34" charset="0"/>
                <a:ea typeface="Tahoma" pitchFamily="34" charset="0"/>
                <a:cs typeface="Tahoma" pitchFamily="34" charset="0"/>
              </a:rPr>
              <a:t>115</a:t>
            </a:r>
            <a:r>
              <a:rPr lang="en-US" sz="1100" smtClean="0">
                <a:solidFill>
                  <a:prstClr val="black"/>
                </a:solidFill>
                <a:latin typeface="Tahoma" pitchFamily="34" charset="0"/>
                <a:ea typeface="Tahoma" pitchFamily="34" charset="0"/>
                <a:cs typeface="Tahoma" pitchFamily="34" charset="0"/>
              </a:rPr>
              <a:t>/20</a:t>
            </a:r>
            <a:r>
              <a:rPr lang="ro-RO" sz="1100" smtClean="0">
                <a:solidFill>
                  <a:prstClr val="black"/>
                </a:solidFill>
                <a:latin typeface="Tahoma" pitchFamily="34" charset="0"/>
                <a:ea typeface="Tahoma" pitchFamily="34" charset="0"/>
                <a:cs typeface="Tahoma" pitchFamily="34" charset="0"/>
              </a:rPr>
              <a:t>22</a:t>
            </a:r>
            <a:r>
              <a:rPr lang="en-US" sz="1100" smtClean="0">
                <a:solidFill>
                  <a:prstClr val="black"/>
                </a:solidFill>
                <a:latin typeface="Tahoma" pitchFamily="34" charset="0"/>
                <a:ea typeface="Tahoma" pitchFamily="34" charset="0"/>
                <a:cs typeface="Tahoma" pitchFamily="34" charset="0"/>
              </a:rPr>
              <a:t>, </a:t>
            </a:r>
            <a:r>
              <a:rPr lang="en-US" sz="1100">
                <a:solidFill>
                  <a:prstClr val="black"/>
                </a:solidFill>
                <a:latin typeface="Tahoma" pitchFamily="34" charset="0"/>
                <a:ea typeface="Tahoma" pitchFamily="34" charset="0"/>
                <a:cs typeface="Tahoma" pitchFamily="34" charset="0"/>
              </a:rPr>
              <a:t>s-a constituit comisia mixtă de verificare a modului în care au fost salubrizate cursurile de apă și au fost realizate și întreținute șanțurile și rigolele în localități, în vederea diminuării posibilelor pagube generate de revărsări ale cursurilor de apă.</a:t>
            </a:r>
            <a:endParaRPr lang="ro-RO" sz="1100">
              <a:solidFill>
                <a:prstClr val="black"/>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en-US" sz="1100" smtClean="0">
                <a:solidFill>
                  <a:prstClr val="black"/>
                </a:solidFill>
                <a:latin typeface="Tahoma" pitchFamily="34" charset="0"/>
                <a:ea typeface="Tahoma" pitchFamily="34" charset="0"/>
                <a:cs typeface="Tahoma" pitchFamily="34" charset="0"/>
              </a:rPr>
              <a:t>Comisia </a:t>
            </a:r>
            <a:r>
              <a:rPr lang="en-US" sz="1100">
                <a:solidFill>
                  <a:prstClr val="black"/>
                </a:solidFill>
                <a:latin typeface="Tahoma" pitchFamily="34" charset="0"/>
                <a:ea typeface="Tahoma" pitchFamily="34" charset="0"/>
                <a:cs typeface="Tahoma" pitchFamily="34" charset="0"/>
              </a:rPr>
              <a:t>mixtă </a:t>
            </a:r>
            <a:r>
              <a:rPr lang="en-US" sz="1100">
                <a:solidFill>
                  <a:schemeClr val="tx1"/>
                </a:solidFill>
                <a:latin typeface="Tahoma" pitchFamily="34" charset="0"/>
                <a:ea typeface="Tahoma" pitchFamily="34" charset="0"/>
                <a:cs typeface="Tahoma" pitchFamily="34" charset="0"/>
              </a:rPr>
              <a:t>alcătuită din reprezentanți ai Sistemul de Gospodărire a Apelor Satu Mare și Comisariatului Judeţean al Gărzii Naţionale de Mediu Satu Mare, a participat în perioada 09.05–24.05.2022 la verificarea prin sondaj a 15 cursuri de ape din 24 de localități de pe raza județului Satu </a:t>
            </a:r>
            <a:r>
              <a:rPr lang="en-US" sz="1100" smtClean="0">
                <a:solidFill>
                  <a:schemeClr val="tx1"/>
                </a:solidFill>
                <a:latin typeface="Tahoma" pitchFamily="34" charset="0"/>
                <a:ea typeface="Tahoma" pitchFamily="34" charset="0"/>
                <a:cs typeface="Tahoma" pitchFamily="34" charset="0"/>
              </a:rPr>
              <a:t>Mare</a:t>
            </a:r>
            <a:r>
              <a:rPr lang="ro-RO" sz="1100" smtClean="0">
                <a:solidFill>
                  <a:schemeClr val="tx1"/>
                </a:solidFill>
                <a:latin typeface="Tahoma" pitchFamily="34" charset="0"/>
                <a:ea typeface="Tahoma" pitchFamily="34" charset="0"/>
                <a:cs typeface="Tahoma" pitchFamily="34" charset="0"/>
              </a:rPr>
              <a:t>.</a:t>
            </a:r>
            <a:r>
              <a:rPr lang="en-US" sz="1100">
                <a:latin typeface="Tahoma" pitchFamily="34" charset="0"/>
                <a:ea typeface="Tahoma" pitchFamily="34" charset="0"/>
                <a:cs typeface="Tahoma" pitchFamily="34" charset="0"/>
              </a:rPr>
              <a:t> </a:t>
            </a:r>
            <a:r>
              <a:rPr lang="en-US" sz="1100">
                <a:solidFill>
                  <a:schemeClr val="tx1"/>
                </a:solidFill>
                <a:latin typeface="Tahoma" pitchFamily="34" charset="0"/>
                <a:ea typeface="Tahoma" pitchFamily="34" charset="0"/>
                <a:cs typeface="Tahoma" pitchFamily="34" charset="0"/>
              </a:rPr>
              <a:t>La finalizarea verificărilor în teren, comisia mixtă a întocmit </a:t>
            </a:r>
            <a:r>
              <a:rPr lang="en-US" sz="1100" i="1">
                <a:solidFill>
                  <a:schemeClr val="tx1"/>
                </a:solidFill>
                <a:latin typeface="Tahoma" pitchFamily="34" charset="0"/>
                <a:ea typeface="Tahoma" pitchFamily="34" charset="0"/>
                <a:cs typeface="Tahoma" pitchFamily="34" charset="0"/>
              </a:rPr>
              <a:t>Procesul verbal</a:t>
            </a:r>
            <a:r>
              <a:rPr lang="en-US" sz="1100">
                <a:solidFill>
                  <a:schemeClr val="tx1"/>
                </a:solidFill>
                <a:latin typeface="Tahoma" pitchFamily="34" charset="0"/>
                <a:ea typeface="Tahoma" pitchFamily="34" charset="0"/>
                <a:cs typeface="Tahoma" pitchFamily="34" charset="0"/>
              </a:rPr>
              <a:t> cu nr.1.669/06.06.2022 </a:t>
            </a:r>
            <a:r>
              <a:rPr lang="ro-RO" sz="1100" smtClean="0">
                <a:solidFill>
                  <a:schemeClr val="tx1"/>
                </a:solidFill>
                <a:latin typeface="Tahoma" pitchFamily="34" charset="0"/>
                <a:ea typeface="Tahoma" pitchFamily="34" charset="0"/>
                <a:cs typeface="Tahoma" pitchFamily="34" charset="0"/>
              </a:rPr>
              <a:t>cuprinzând </a:t>
            </a:r>
            <a:r>
              <a:rPr lang="en-US" sz="1100" smtClean="0">
                <a:solidFill>
                  <a:schemeClr val="tx1"/>
                </a:solidFill>
                <a:latin typeface="Tahoma" pitchFamily="34" charset="0"/>
                <a:ea typeface="Tahoma" pitchFamily="34" charset="0"/>
                <a:cs typeface="Tahoma" pitchFamily="34" charset="0"/>
              </a:rPr>
              <a:t>concluziile </a:t>
            </a:r>
            <a:r>
              <a:rPr lang="en-US" sz="1100">
                <a:solidFill>
                  <a:schemeClr val="tx1"/>
                </a:solidFill>
                <a:latin typeface="Tahoma" pitchFamily="34" charset="0"/>
                <a:ea typeface="Tahoma" pitchFamily="34" charset="0"/>
                <a:cs typeface="Tahoma" pitchFamily="34" charset="0"/>
              </a:rPr>
              <a:t>și măsurile dispuse pentru diminuare a efectelor unor eventuale inundații. </a:t>
            </a:r>
            <a:endParaRPr lang="ro-RO" sz="11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100" smtClean="0">
                <a:solidFill>
                  <a:schemeClr val="tx1"/>
                </a:solidFill>
                <a:latin typeface="Tahoma" pitchFamily="34" charset="0"/>
                <a:ea typeface="Tahoma" pitchFamily="34" charset="0"/>
                <a:cs typeface="Tahoma" pitchFamily="34" charset="0"/>
              </a:rPr>
              <a:t>În baza ordinului prefectului nr.219/2022 în perioada 03-04.10.2022 s-a desfășurat acțiunea de verificare a stării tehnice și funcționale a construcțiilor hidrotehnice cu rol de apărare împotriva inundațiilor.</a:t>
            </a:r>
          </a:p>
          <a:p>
            <a:pPr marL="342900" indent="-342900" algn="just" defTabSz="914400">
              <a:spcBef>
                <a:spcPts val="0"/>
              </a:spcBef>
              <a:buFont typeface="Arial" pitchFamily="34" charset="0"/>
              <a:buChar char="•"/>
            </a:pPr>
            <a:r>
              <a:rPr lang="ro-RO" sz="1100">
                <a:solidFill>
                  <a:schemeClr val="tx1"/>
                </a:solidFill>
                <a:latin typeface="Tahoma" pitchFamily="34" charset="0"/>
                <a:ea typeface="Tahoma" pitchFamily="34" charset="0"/>
                <a:cs typeface="Tahoma" pitchFamily="34" charset="0"/>
              </a:rPr>
              <a:t>În baza ordinului prefectului </a:t>
            </a:r>
            <a:r>
              <a:rPr lang="ro-RO" sz="1100" smtClean="0">
                <a:solidFill>
                  <a:schemeClr val="tx1"/>
                </a:solidFill>
                <a:latin typeface="Tahoma" pitchFamily="34" charset="0"/>
                <a:ea typeface="Tahoma" pitchFamily="34" charset="0"/>
                <a:cs typeface="Tahoma" pitchFamily="34" charset="0"/>
              </a:rPr>
              <a:t>nr.326/2022 </a:t>
            </a:r>
            <a:r>
              <a:rPr lang="ro-RO" sz="1100">
                <a:solidFill>
                  <a:schemeClr val="tx1"/>
                </a:solidFill>
                <a:latin typeface="Tahoma" pitchFamily="34" charset="0"/>
                <a:ea typeface="Tahoma" pitchFamily="34" charset="0"/>
                <a:cs typeface="Tahoma" pitchFamily="34" charset="0"/>
              </a:rPr>
              <a:t>în perioada </a:t>
            </a:r>
            <a:r>
              <a:rPr lang="ro-RO" sz="1100" smtClean="0">
                <a:solidFill>
                  <a:schemeClr val="tx1"/>
                </a:solidFill>
                <a:latin typeface="Tahoma" pitchFamily="34" charset="0"/>
                <a:ea typeface="Tahoma" pitchFamily="34" charset="0"/>
                <a:cs typeface="Tahoma" pitchFamily="34" charset="0"/>
              </a:rPr>
              <a:t>21-22.12.2022  o comisie mixtă a efectuat controale la districetele și bazele de deszăpezire pentru verificarea stocurilor de materiale antiderapante și a stării utilajelor de deszăpezire.</a:t>
            </a:r>
            <a:endParaRPr lang="en-GB"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7872798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Acțiuni pentru urmărirea aplicării la nivel judeţean a Programului de Guvernare</a:t>
            </a:r>
          </a:p>
          <a:p>
            <a:pPr marL="342900" lvl="0" indent="-342900" algn="just" defTabSz="914400">
              <a:buFont typeface="Arial" pitchFamily="34" charset="0"/>
              <a:buChar char="•"/>
            </a:pPr>
            <a:endParaRPr lang="ro-RO" sz="800" b="1">
              <a:solidFill>
                <a:srgbClr val="3716FC"/>
              </a:solidFill>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În baza Programului de guvernare al Guvernului României a fost întocmit </a:t>
            </a:r>
            <a:r>
              <a:rPr lang="ro-RO" sz="1200" i="1">
                <a:solidFill>
                  <a:prstClr val="black"/>
                </a:solidFill>
                <a:latin typeface="Tahoma" pitchFamily="34" charset="0"/>
                <a:ea typeface="Tahoma" pitchFamily="34" charset="0"/>
                <a:cs typeface="Tahoma" pitchFamily="34" charset="0"/>
              </a:rPr>
              <a:t>Programul de Dezvoltare Economică şi Socială a Judeţului Satu Mare</a:t>
            </a:r>
            <a:r>
              <a:rPr lang="ro-RO" sz="1200" smtClean="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Trimestrial, semestrial şi anual se întocmeşte </a:t>
            </a:r>
            <a:r>
              <a:rPr lang="ro-RO" sz="1200" i="1">
                <a:solidFill>
                  <a:prstClr val="black"/>
                </a:solidFill>
                <a:latin typeface="Tahoma" pitchFamily="34" charset="0"/>
                <a:ea typeface="Tahoma" pitchFamily="34" charset="0"/>
                <a:cs typeface="Tahoma" pitchFamily="34" charset="0"/>
              </a:rPr>
              <a:t>„Raportul privind realizarea obiectivelor Programului de Dezvoltare Economică şi Socială a Judeţului Satu Mare”</a:t>
            </a:r>
            <a:r>
              <a:rPr lang="ro-RO" sz="1200">
                <a:solidFill>
                  <a:prstClr val="black"/>
                </a:solidFill>
                <a:latin typeface="Tahoma" pitchFamily="34" charset="0"/>
                <a:ea typeface="Tahoma" pitchFamily="34" charset="0"/>
                <a:cs typeface="Tahoma" pitchFamily="34" charset="0"/>
              </a:rPr>
              <a:t> care cuprinde acţiunea, entitatea implicată în realizare şi realizările de la nivelul trimestrului, semestrului sau anului</a:t>
            </a:r>
            <a:r>
              <a:rPr lang="ro-RO" sz="1200" smtClean="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Programul este structurat pe </a:t>
            </a:r>
            <a:r>
              <a:rPr lang="ro-RO" sz="1200" smtClean="0">
                <a:solidFill>
                  <a:prstClr val="black"/>
                </a:solidFill>
                <a:latin typeface="Tahoma" pitchFamily="34" charset="0"/>
                <a:ea typeface="Tahoma" pitchFamily="34" charset="0"/>
                <a:cs typeface="Tahoma" pitchFamily="34" charset="0"/>
              </a:rPr>
              <a:t>21 </a:t>
            </a:r>
            <a:r>
              <a:rPr lang="ro-RO" sz="1200">
                <a:solidFill>
                  <a:prstClr val="black"/>
                </a:solidFill>
                <a:latin typeface="Tahoma" pitchFamily="34" charset="0"/>
                <a:ea typeface="Tahoma" pitchFamily="34" charset="0"/>
                <a:cs typeface="Tahoma" pitchFamily="34" charset="0"/>
              </a:rPr>
              <a:t>capitole și </a:t>
            </a:r>
            <a:r>
              <a:rPr lang="ro-RO" sz="1200" smtClean="0">
                <a:solidFill>
                  <a:prstClr val="black"/>
                </a:solidFill>
                <a:latin typeface="Tahoma" pitchFamily="34" charset="0"/>
                <a:ea typeface="Tahoma" pitchFamily="34" charset="0"/>
                <a:cs typeface="Tahoma" pitchFamily="34" charset="0"/>
              </a:rPr>
              <a:t>1 Anexă. </a:t>
            </a:r>
            <a:r>
              <a:rPr lang="ro-RO" sz="1200">
                <a:solidFill>
                  <a:prstClr val="black"/>
                </a:solidFill>
                <a:latin typeface="Tahoma" pitchFamily="34" charset="0"/>
                <a:ea typeface="Tahoma" pitchFamily="34" charset="0"/>
                <a:cs typeface="Tahoma" pitchFamily="34" charset="0"/>
              </a:rPr>
              <a:t>În cele </a:t>
            </a:r>
            <a:r>
              <a:rPr lang="ro-RO" sz="1200" smtClean="0">
                <a:solidFill>
                  <a:prstClr val="black"/>
                </a:solidFill>
                <a:latin typeface="Tahoma" pitchFamily="34" charset="0"/>
                <a:ea typeface="Tahoma" pitchFamily="34" charset="0"/>
                <a:cs typeface="Tahoma" pitchFamily="34" charset="0"/>
              </a:rPr>
              <a:t>21 </a:t>
            </a:r>
            <a:r>
              <a:rPr lang="ro-RO" sz="1200">
                <a:solidFill>
                  <a:prstClr val="black"/>
                </a:solidFill>
                <a:latin typeface="Tahoma" pitchFamily="34" charset="0"/>
                <a:ea typeface="Tahoma" pitchFamily="34" charset="0"/>
                <a:cs typeface="Tahoma" pitchFamily="34" charset="0"/>
              </a:rPr>
              <a:t>de capitole monitorizate la nivel teritorial sunt în total </a:t>
            </a:r>
            <a:r>
              <a:rPr lang="ro-RO" sz="1200" smtClean="0">
                <a:solidFill>
                  <a:prstClr val="black"/>
                </a:solidFill>
                <a:latin typeface="Tahoma" pitchFamily="34" charset="0"/>
                <a:ea typeface="Tahoma" pitchFamily="34" charset="0"/>
                <a:cs typeface="Tahoma" pitchFamily="34" charset="0"/>
              </a:rPr>
              <a:t>52 </a:t>
            </a:r>
            <a:r>
              <a:rPr lang="ro-RO" sz="1200">
                <a:solidFill>
                  <a:prstClr val="black"/>
                </a:solidFill>
                <a:latin typeface="Tahoma" pitchFamily="34" charset="0"/>
                <a:ea typeface="Tahoma" pitchFamily="34" charset="0"/>
                <a:cs typeface="Tahoma" pitchFamily="34" charset="0"/>
              </a:rPr>
              <a:t>de obiective principale cu </a:t>
            </a:r>
            <a:r>
              <a:rPr lang="ro-RO" sz="1200" smtClean="0">
                <a:solidFill>
                  <a:prstClr val="black"/>
                </a:solidFill>
                <a:latin typeface="Tahoma" pitchFamily="34" charset="0"/>
                <a:ea typeface="Tahoma" pitchFamily="34" charset="0"/>
                <a:cs typeface="Tahoma" pitchFamily="34" charset="0"/>
              </a:rPr>
              <a:t>1.322 </a:t>
            </a:r>
            <a:r>
              <a:rPr lang="ro-RO" sz="1200">
                <a:solidFill>
                  <a:prstClr val="black"/>
                </a:solidFill>
                <a:latin typeface="Tahoma" pitchFamily="34" charset="0"/>
                <a:ea typeface="Tahoma" pitchFamily="34" charset="0"/>
                <a:cs typeface="Tahoma" pitchFamily="34" charset="0"/>
              </a:rPr>
              <a:t>de acțiuni importante implicând un număr de aproximativ </a:t>
            </a:r>
            <a:r>
              <a:rPr lang="ro-RO" sz="1200" smtClean="0">
                <a:solidFill>
                  <a:prstClr val="black"/>
                </a:solidFill>
                <a:latin typeface="Tahoma" pitchFamily="34" charset="0"/>
                <a:ea typeface="Tahoma" pitchFamily="34" charset="0"/>
                <a:cs typeface="Tahoma" pitchFamily="34" charset="0"/>
              </a:rPr>
              <a:t>203 </a:t>
            </a:r>
            <a:r>
              <a:rPr lang="ro-RO" sz="1200">
                <a:solidFill>
                  <a:prstClr val="black"/>
                </a:solidFill>
                <a:latin typeface="Tahoma" pitchFamily="34" charset="0"/>
                <a:ea typeface="Tahoma" pitchFamily="34" charset="0"/>
                <a:cs typeface="Tahoma" pitchFamily="34" charset="0"/>
              </a:rPr>
              <a:t>actori (instituții deconcentrate, primării, școli, organizații neguvernamentale, asociații implicate în parteneriate public – privat și proiecte comune</a:t>
            </a:r>
            <a:r>
              <a:rPr lang="ro-RO" sz="1200" smtClean="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Programul şi rapoartele trimestriale întocmite de către Instituţia Prefectului Judeţul Satu Mare au fost postate pe site-ul oficial al instituției.</a:t>
            </a:r>
            <a:endParaRPr lang="en-GB" sz="1200">
              <a:solidFill>
                <a:prstClr val="black"/>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190052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62000" y="1085840"/>
            <a:ext cx="7737231" cy="3765663"/>
          </a:xfrm>
        </p:spPr>
        <p:txBody>
          <a:bodyPr>
            <a:noAutofit/>
          </a:bodyPr>
          <a:lstStyle/>
          <a:p>
            <a:pPr marL="34290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Coordonarea activităților Recensământului Populației și Locuințelor conform prevederilor O.U.G. nr.19/2020 – privind organizarea și desfășurarea RPL din România în anul 2021</a:t>
            </a:r>
            <a:endParaRPr lang="en-GB" sz="1400" b="1" i="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endParaRPr lang="ro-RO" sz="800" b="1">
              <a:solidFill>
                <a:srgbClr val="3716FC"/>
              </a:solidFill>
            </a:endParaRPr>
          </a:p>
          <a:p>
            <a:pPr marL="342900" indent="-342900" algn="just" defTabSz="914400">
              <a:spcBef>
                <a:spcPts val="0"/>
              </a:spcBef>
              <a:buFont typeface="Arial" pitchFamily="34" charset="0"/>
              <a:buChar char="•"/>
            </a:pPr>
            <a:r>
              <a:rPr lang="en-US" sz="1200">
                <a:solidFill>
                  <a:schemeClr val="tx1"/>
                </a:solidFill>
                <a:latin typeface="Tahoma" pitchFamily="34" charset="0"/>
                <a:ea typeface="Tahoma" pitchFamily="34" charset="0"/>
                <a:cs typeface="Tahoma" pitchFamily="34" charset="0"/>
              </a:rPr>
              <a:t>Prefectul în calitate de președinte al Comisiei județene pentru recensământul populației și locuințelor a organizat, coordonat și condus lucrările de pregătire și efectuare a recensământului populației și locuințelor în UAT-urile din județ. </a:t>
            </a: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endParaRPr lang="en-US" sz="12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en-US" sz="1200" smtClean="0">
                <a:solidFill>
                  <a:schemeClr val="tx1"/>
                </a:solidFill>
                <a:latin typeface="Tahoma" pitchFamily="34" charset="0"/>
                <a:ea typeface="Tahoma" pitchFamily="34" charset="0"/>
                <a:cs typeface="Tahoma" pitchFamily="34" charset="0"/>
              </a:rPr>
              <a:t>Printre activitățile derulate</a:t>
            </a:r>
            <a:r>
              <a:rPr lang="ro-RO" sz="1200" smtClean="0">
                <a:solidFill>
                  <a:schemeClr val="tx1"/>
                </a:solidFill>
                <a:latin typeface="Tahoma" pitchFamily="34" charset="0"/>
                <a:ea typeface="Tahoma" pitchFamily="34" charset="0"/>
                <a:cs typeface="Tahoma" pitchFamily="34" charset="0"/>
              </a:rPr>
              <a:t> amintim</a:t>
            </a:r>
            <a:r>
              <a:rPr lang="en-US" sz="1200" smtClean="0">
                <a:solidFill>
                  <a:schemeClr val="tx1"/>
                </a:solidFill>
                <a:latin typeface="Tahoma" pitchFamily="34" charset="0"/>
                <a:ea typeface="Tahoma" pitchFamily="34" charset="0"/>
                <a:cs typeface="Tahoma" pitchFamily="34" charset="0"/>
              </a:rPr>
              <a:t>:</a:t>
            </a:r>
            <a:r>
              <a:rPr lang="ro-RO"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p</a:t>
            </a:r>
            <a:r>
              <a:rPr lang="en-US" sz="1200" smtClean="0">
                <a:solidFill>
                  <a:schemeClr val="tx1"/>
                </a:solidFill>
                <a:latin typeface="Tahoma" pitchFamily="34" charset="0"/>
                <a:ea typeface="Tahoma" pitchFamily="34" charset="0"/>
                <a:cs typeface="Tahoma" pitchFamily="34" charset="0"/>
              </a:rPr>
              <a:t>articiparea </a:t>
            </a:r>
            <a:r>
              <a:rPr lang="en-US" sz="1200">
                <a:solidFill>
                  <a:schemeClr val="tx1"/>
                </a:solidFill>
                <a:latin typeface="Tahoma" pitchFamily="34" charset="0"/>
                <a:ea typeface="Tahoma" pitchFamily="34" charset="0"/>
                <a:cs typeface="Tahoma" pitchFamily="34" charset="0"/>
              </a:rPr>
              <a:t>la instruirile cu primarii și </a:t>
            </a:r>
            <a:r>
              <a:rPr lang="en-US" sz="1200" smtClean="0">
                <a:solidFill>
                  <a:schemeClr val="tx1"/>
                </a:solidFill>
                <a:latin typeface="Tahoma" pitchFamily="34" charset="0"/>
                <a:ea typeface="Tahoma" pitchFamily="34" charset="0"/>
                <a:cs typeface="Tahoma" pitchFamily="34" charset="0"/>
              </a:rPr>
              <a:t>secretarii uni</a:t>
            </a:r>
            <a:r>
              <a:rPr lang="ro-RO" sz="1200" smtClean="0">
                <a:solidFill>
                  <a:schemeClr val="tx1"/>
                </a:solidFill>
                <a:latin typeface="Tahoma" pitchFamily="34" charset="0"/>
                <a:ea typeface="Tahoma" pitchFamily="34" charset="0"/>
                <a:cs typeface="Tahoma" pitchFamily="34" charset="0"/>
              </a:rPr>
              <a:t>tăților administrativ teritoriale </a:t>
            </a:r>
            <a:r>
              <a:rPr lang="en-US" sz="1200" smtClean="0">
                <a:solidFill>
                  <a:schemeClr val="tx1"/>
                </a:solidFill>
                <a:latin typeface="Tahoma" pitchFamily="34" charset="0"/>
                <a:ea typeface="Tahoma" pitchFamily="34" charset="0"/>
                <a:cs typeface="Tahoma" pitchFamily="34" charset="0"/>
              </a:rPr>
              <a:t>/programarea </a:t>
            </a:r>
            <a:r>
              <a:rPr lang="en-US" sz="1200">
                <a:solidFill>
                  <a:schemeClr val="tx1"/>
                </a:solidFill>
                <a:latin typeface="Tahoma" pitchFamily="34" charset="0"/>
                <a:ea typeface="Tahoma" pitchFamily="34" charset="0"/>
                <a:cs typeface="Tahoma" pitchFamily="34" charset="0"/>
              </a:rPr>
              <a:t>și pregătirea </a:t>
            </a:r>
            <a:r>
              <a:rPr lang="en-US" sz="1200" smtClean="0">
                <a:solidFill>
                  <a:schemeClr val="tx1"/>
                </a:solidFill>
                <a:latin typeface="Tahoma" pitchFamily="34" charset="0"/>
                <a:ea typeface="Tahoma" pitchFamily="34" charset="0"/>
                <a:cs typeface="Tahoma" pitchFamily="34" charset="0"/>
              </a:rPr>
              <a:t>instruirilor</a:t>
            </a:r>
            <a:r>
              <a:rPr lang="ro-RO" sz="1200" smtClean="0">
                <a:solidFill>
                  <a:schemeClr val="tx1"/>
                </a:solidFill>
                <a:latin typeface="Tahoma" pitchFamily="34" charset="0"/>
                <a:ea typeface="Tahoma" pitchFamily="34" charset="0"/>
                <a:cs typeface="Tahoma" pitchFamily="34" charset="0"/>
              </a:rPr>
              <a:t>;</a:t>
            </a:r>
            <a:r>
              <a:rPr lang="ro-RO"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a</a:t>
            </a:r>
            <a:r>
              <a:rPr lang="en-US" sz="1200" smtClean="0">
                <a:solidFill>
                  <a:schemeClr val="tx1"/>
                </a:solidFill>
                <a:latin typeface="Tahoma" pitchFamily="34" charset="0"/>
                <a:ea typeface="Tahoma" pitchFamily="34" charset="0"/>
                <a:cs typeface="Tahoma" pitchFamily="34" charset="0"/>
              </a:rPr>
              <a:t>sigurarea </a:t>
            </a:r>
            <a:r>
              <a:rPr lang="en-US" sz="1200">
                <a:solidFill>
                  <a:schemeClr val="tx1"/>
                </a:solidFill>
                <a:latin typeface="Tahoma" pitchFamily="34" charset="0"/>
                <a:ea typeface="Tahoma" pitchFamily="34" charset="0"/>
                <a:cs typeface="Tahoma" pitchFamily="34" charset="0"/>
              </a:rPr>
              <a:t>relației cu primăriile, Consiliul Județean și Direcția Județeană de </a:t>
            </a:r>
            <a:r>
              <a:rPr lang="en-US" sz="1200" smtClean="0">
                <a:solidFill>
                  <a:schemeClr val="tx1"/>
                </a:solidFill>
                <a:latin typeface="Tahoma" pitchFamily="34" charset="0"/>
                <a:ea typeface="Tahoma" pitchFamily="34" charset="0"/>
                <a:cs typeface="Tahoma" pitchFamily="34" charset="0"/>
              </a:rPr>
              <a:t>Statistică</a:t>
            </a:r>
            <a:r>
              <a:rPr lang="ro-RO" sz="1200" smtClean="0">
                <a:solidFill>
                  <a:schemeClr val="tx1"/>
                </a:solidFill>
                <a:latin typeface="Tahoma" pitchFamily="34" charset="0"/>
                <a:ea typeface="Tahoma" pitchFamily="34" charset="0"/>
                <a:cs typeface="Tahoma" pitchFamily="34" charset="0"/>
              </a:rPr>
              <a:t>;</a:t>
            </a:r>
            <a:r>
              <a:rPr lang="ro-RO"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c</a:t>
            </a:r>
            <a:r>
              <a:rPr lang="en-US" sz="1200" smtClean="0">
                <a:solidFill>
                  <a:schemeClr val="tx1"/>
                </a:solidFill>
                <a:latin typeface="Tahoma" pitchFamily="34" charset="0"/>
                <a:ea typeface="Tahoma" pitchFamily="34" charset="0"/>
                <a:cs typeface="Tahoma" pitchFamily="34" charset="0"/>
              </a:rPr>
              <a:t>entralizarea </a:t>
            </a:r>
            <a:r>
              <a:rPr lang="en-US" sz="1200">
                <a:solidFill>
                  <a:schemeClr val="tx1"/>
                </a:solidFill>
                <a:latin typeface="Tahoma" pitchFamily="34" charset="0"/>
                <a:ea typeface="Tahoma" pitchFamily="34" charset="0"/>
                <a:cs typeface="Tahoma" pitchFamily="34" charset="0"/>
              </a:rPr>
              <a:t>săptămânală a persoanelor autorecenzate din cadrul serviciilor publice deconcentrate și </a:t>
            </a:r>
            <a:r>
              <a:rPr lang="en-US" sz="1200" smtClean="0">
                <a:solidFill>
                  <a:schemeClr val="tx1"/>
                </a:solidFill>
                <a:latin typeface="Tahoma" pitchFamily="34" charset="0"/>
                <a:ea typeface="Tahoma" pitchFamily="34" charset="0"/>
                <a:cs typeface="Tahoma" pitchFamily="34" charset="0"/>
              </a:rPr>
              <a:t>instituții</a:t>
            </a:r>
            <a:r>
              <a:rPr lang="ro-RO" sz="1200" smtClean="0">
                <a:solidFill>
                  <a:schemeClr val="tx1"/>
                </a:solidFill>
                <a:latin typeface="Tahoma" pitchFamily="34" charset="0"/>
                <a:ea typeface="Tahoma" pitchFamily="34" charset="0"/>
                <a:cs typeface="Tahoma" pitchFamily="34" charset="0"/>
              </a:rPr>
              <a:t>;</a:t>
            </a:r>
          </a:p>
          <a:p>
            <a:pPr marL="342900" indent="-342900" algn="just" defTabSz="914400">
              <a:spcBef>
                <a:spcPts val="0"/>
              </a:spcBef>
              <a:buFont typeface="Arial" pitchFamily="34" charset="0"/>
              <a:buChar char="•"/>
            </a:pP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Adresele transmise către unitățile administrativ teritoriale și serviciile publice deconcentrate au avut ca tematică: informare asupra calendarului principalelor etape ale RPL, începerea autorecezării online, informare despre centrele înființate pentru recenzare asistată, înștiințări despre prelungirea perioadelor de autorecenzare și recenzarea asistată; adrese către Poliția locală și UAT-uri referitor la sancțiunile care trebuiau aplicate persoanelor care refuză recenzarea, etc.</a:t>
            </a:r>
          </a:p>
          <a:p>
            <a:pPr marL="342900" indent="-342900" algn="just" defTabSz="914400">
              <a:spcBef>
                <a:spcPts val="0"/>
              </a:spcBef>
              <a:buFont typeface="Arial" pitchFamily="34" charset="0"/>
              <a:buChar char="•"/>
            </a:pP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spcBef>
                <a:spcPts val="0"/>
              </a:spcBef>
              <a:buFont typeface="Arial" pitchFamily="34" charset="0"/>
              <a:buChar char="•"/>
            </a:pP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endParaRPr lang="en-GB" sz="1200">
              <a:solidFill>
                <a:schemeClr val="tx1"/>
              </a:solidFill>
            </a:endParaRPr>
          </a:p>
          <a:p>
            <a:pPr marL="342900" indent="-342900" algn="just" defTabSz="914400">
              <a:buFont typeface="Arial" pitchFamily="34" charset="0"/>
              <a:buChar char="•"/>
            </a:pP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26005060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Implementarea Programului Operațional Ajutorarea Persoanelor Defavorizate</a:t>
            </a:r>
          </a:p>
          <a:p>
            <a:pPr marL="342900" lvl="0" indent="-342900" algn="just" defTabSz="914400">
              <a:buFont typeface="Arial" pitchFamily="34" charset="0"/>
              <a:buChar char="•"/>
            </a:pPr>
            <a:endParaRPr lang="ro-RO" sz="800" b="1">
              <a:solidFill>
                <a:srgbClr val="3716FC"/>
              </a:solidFill>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În anul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s-au  derulat 2 etape ale  programului POAD 2019-2021 – Măsurile de furnizare a pachetelor cu alimente și a pachetelor cu produse de igienă, în baza  Acordului de cooperare nr. 1340/25.10.2019  încheiat între Ministerul Fondurilor Europene și  Instituția Prefectului Județul Satu Mare</a:t>
            </a:r>
            <a:r>
              <a:rPr lang="ro-RO" sz="1200" smtClean="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Prin </a:t>
            </a:r>
            <a:r>
              <a:rPr lang="ro-RO" sz="1200">
                <a:solidFill>
                  <a:schemeClr val="tx1"/>
                </a:solidFill>
                <a:latin typeface="Tahoma" pitchFamily="34" charset="0"/>
                <a:ea typeface="Tahoma" pitchFamily="34" charset="0"/>
                <a:cs typeface="Tahoma" pitchFamily="34" charset="0"/>
              </a:rPr>
              <a:t>Ordinul prefectului nr. 100/08.04.2022 s-a actualizat componența Grupului de lucru  pentru derularea POAD în județul Satu Mare și s-au stabilit principalele atribuții. Grupul de lucru cuprinde membri din cadrul aparatului de lucru al prefectului, din cadrul serviciilor publice deconcentrate și din unitățile administativ-teritoriale, în special din cadrul structurilor de asistență </a:t>
            </a:r>
            <a:r>
              <a:rPr lang="ro-RO" sz="1200" smtClean="0">
                <a:solidFill>
                  <a:schemeClr val="tx1"/>
                </a:solidFill>
                <a:latin typeface="Tahoma" pitchFamily="34" charset="0"/>
                <a:ea typeface="Tahoma" pitchFamily="34" charset="0"/>
                <a:cs typeface="Tahoma" pitchFamily="34" charset="0"/>
              </a:rPr>
              <a:t>socială.</a:t>
            </a:r>
            <a:endParaRPr lang="ro-RO"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Acestea </a:t>
            </a:r>
            <a:r>
              <a:rPr lang="ro-RO" sz="1200">
                <a:solidFill>
                  <a:schemeClr val="tx1"/>
                </a:solidFill>
                <a:latin typeface="Tahoma" pitchFamily="34" charset="0"/>
                <a:ea typeface="Tahoma" pitchFamily="34" charset="0"/>
                <a:cs typeface="Tahoma" pitchFamily="34" charset="0"/>
              </a:rPr>
              <a:t>au fost distribuite unui număr de </a:t>
            </a:r>
            <a:r>
              <a:rPr lang="ro-RO" sz="1200" smtClean="0">
                <a:solidFill>
                  <a:schemeClr val="tx1"/>
                </a:solidFill>
                <a:latin typeface="Tahoma" pitchFamily="34" charset="0"/>
                <a:ea typeface="Tahoma" pitchFamily="34" charset="0"/>
                <a:cs typeface="Tahoma" pitchFamily="34" charset="0"/>
              </a:rPr>
              <a:t>20.678 </a:t>
            </a:r>
            <a:r>
              <a:rPr lang="ro-RO" sz="1200">
                <a:solidFill>
                  <a:schemeClr val="tx1"/>
                </a:solidFill>
                <a:latin typeface="Tahoma" pitchFamily="34" charset="0"/>
                <a:ea typeface="Tahoma" pitchFamily="34" charset="0"/>
                <a:cs typeface="Tahoma" pitchFamily="34" charset="0"/>
              </a:rPr>
              <a:t>beneficiari, </a:t>
            </a:r>
            <a:r>
              <a:rPr lang="ro-RO" sz="1200" smtClean="0">
                <a:solidFill>
                  <a:schemeClr val="tx1"/>
                </a:solidFill>
                <a:latin typeface="Tahoma" pitchFamily="34" charset="0"/>
                <a:ea typeface="Tahoma" pitchFamily="34" charset="0"/>
                <a:cs typeface="Tahoma" pitchFamily="34" charset="0"/>
              </a:rPr>
              <a:t>14.902  </a:t>
            </a:r>
            <a:r>
              <a:rPr lang="ro-RO" sz="1200">
                <a:solidFill>
                  <a:schemeClr val="tx1"/>
                </a:solidFill>
                <a:latin typeface="Tahoma" pitchFamily="34" charset="0"/>
                <a:ea typeface="Tahoma" pitchFamily="34" charset="0"/>
                <a:cs typeface="Tahoma" pitchFamily="34" charset="0"/>
              </a:rPr>
              <a:t>pachete persoanelor de pe lista inițială (familii beneficiare de prestațiile sociale VMG și ASF) și </a:t>
            </a:r>
            <a:r>
              <a:rPr lang="ro-RO" sz="1200" smtClean="0">
                <a:solidFill>
                  <a:schemeClr val="tx1"/>
                </a:solidFill>
                <a:latin typeface="Tahoma" pitchFamily="34" charset="0"/>
                <a:ea typeface="Tahoma" pitchFamily="34" charset="0"/>
                <a:cs typeface="Tahoma" pitchFamily="34" charset="0"/>
              </a:rPr>
              <a:t>5.776 </a:t>
            </a:r>
            <a:r>
              <a:rPr lang="ro-RO" sz="1200">
                <a:solidFill>
                  <a:schemeClr val="tx1"/>
                </a:solidFill>
                <a:latin typeface="Tahoma" pitchFamily="34" charset="0"/>
                <a:ea typeface="Tahoma" pitchFamily="34" charset="0"/>
                <a:cs typeface="Tahoma" pitchFamily="34" charset="0"/>
              </a:rPr>
              <a:t>de pachete persoanelor incluse pe lista de suplimentare. </a:t>
            </a:r>
            <a:endParaRPr lang="en-GB"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La </a:t>
            </a:r>
            <a:r>
              <a:rPr lang="ro-RO" sz="1200">
                <a:solidFill>
                  <a:schemeClr val="tx1"/>
                </a:solidFill>
                <a:latin typeface="Tahoma" pitchFamily="34" charset="0"/>
                <a:ea typeface="Tahoma" pitchFamily="34" charset="0"/>
                <a:cs typeface="Tahoma" pitchFamily="34" charset="0"/>
              </a:rPr>
              <a:t>nivelul Instituției Prefectului prin </a:t>
            </a:r>
            <a:r>
              <a:rPr lang="ro-RO" sz="1200" smtClean="0">
                <a:solidFill>
                  <a:schemeClr val="tx1"/>
                </a:solidFill>
                <a:latin typeface="Tahoma" pitchFamily="34" charset="0"/>
                <a:ea typeface="Tahoma" pitchFamily="34" charset="0"/>
                <a:cs typeface="Tahoma" pitchFamily="34" charset="0"/>
              </a:rPr>
              <a:t>ordinul nr. </a:t>
            </a:r>
            <a:r>
              <a:rPr lang="ro-RO" sz="1200">
                <a:solidFill>
                  <a:schemeClr val="tx1"/>
                </a:solidFill>
                <a:latin typeface="Tahoma" pitchFamily="34" charset="0"/>
                <a:ea typeface="Tahoma" pitchFamily="34" charset="0"/>
                <a:cs typeface="Tahoma" pitchFamily="34" charset="0"/>
              </a:rPr>
              <a:t>183/29.07.2022 </a:t>
            </a:r>
            <a:r>
              <a:rPr lang="ro-RO" sz="1200" smtClean="0">
                <a:solidFill>
                  <a:schemeClr val="tx1"/>
                </a:solidFill>
                <a:latin typeface="Tahoma" pitchFamily="34" charset="0"/>
                <a:ea typeface="Tahoma" pitchFamily="34" charset="0"/>
                <a:cs typeface="Tahoma" pitchFamily="34" charset="0"/>
              </a:rPr>
              <a:t>a </a:t>
            </a:r>
            <a:r>
              <a:rPr lang="ro-RO" sz="1200">
                <a:solidFill>
                  <a:schemeClr val="tx1"/>
                </a:solidFill>
                <a:latin typeface="Tahoma" pitchFamily="34" charset="0"/>
                <a:ea typeface="Tahoma" pitchFamily="34" charset="0"/>
                <a:cs typeface="Tahoma" pitchFamily="34" charset="0"/>
              </a:rPr>
              <a:t>fost constituit Grupul de lucru în vederea derulării măsurilor  pentru pentru sprijinirea categoriilor de cupluri mamă-nou-născut cele mai defavorizate care beneficiază de sprijin material pe bază de tichete sociale pe suport electronic în județul Satu Mare. </a:t>
            </a:r>
            <a:endParaRPr lang="ro-RO" sz="1200" smtClean="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a:solidFill>
                  <a:schemeClr val="tx1"/>
                </a:solidFill>
                <a:latin typeface="Tahoma" pitchFamily="34" charset="0"/>
                <a:ea typeface="Tahoma" pitchFamily="34" charset="0"/>
                <a:cs typeface="Tahoma" pitchFamily="34" charset="0"/>
              </a:rPr>
              <a:t>Până în luna decembrie au fost identificate peste 200 de cupluri mamă-nou născut care vor beneficia de această măsură de sprijin, respectiv un tichet electronic cu valoarea nominală de 2.000 lei</a:t>
            </a:r>
            <a:r>
              <a:rPr lang="ro-RO" sz="1200" smtClean="0">
                <a:solidFill>
                  <a:schemeClr val="tx1"/>
                </a:solidFill>
                <a:latin typeface="Tahoma" pitchFamily="34" charset="0"/>
                <a:ea typeface="Tahoma" pitchFamily="34" charset="0"/>
                <a:cs typeface="Tahoma" pitchFamily="34" charset="0"/>
              </a:rPr>
              <a:t>.</a:t>
            </a:r>
            <a:r>
              <a:rPr lang="ro-RO" sz="1200"/>
              <a:t> </a:t>
            </a:r>
            <a:r>
              <a:rPr lang="ro-RO" sz="1200">
                <a:solidFill>
                  <a:schemeClr val="tx1"/>
                </a:solidFill>
                <a:latin typeface="Tahoma" pitchFamily="34" charset="0"/>
                <a:ea typeface="Tahoma" pitchFamily="34" charset="0"/>
                <a:cs typeface="Tahoma" pitchFamily="34" charset="0"/>
              </a:rPr>
              <a:t>Aceste tichete se acordă categoriilor de persoane care îndeplinesc condițiile precizate în OUG </a:t>
            </a:r>
            <a:r>
              <a:rPr lang="ro-RO" sz="1200" smtClean="0">
                <a:solidFill>
                  <a:schemeClr val="tx1"/>
                </a:solidFill>
                <a:latin typeface="Tahoma" pitchFamily="34" charset="0"/>
                <a:ea typeface="Tahoma" pitchFamily="34" charset="0"/>
                <a:cs typeface="Tahoma" pitchFamily="34" charset="0"/>
              </a:rPr>
              <a:t>nr.113/2022 </a:t>
            </a:r>
            <a:r>
              <a:rPr lang="ro-RO" sz="1200">
                <a:solidFill>
                  <a:schemeClr val="tx1"/>
                </a:solidFill>
                <a:latin typeface="Tahoma" pitchFamily="34" charset="0"/>
                <a:ea typeface="Tahoma" pitchFamily="34" charset="0"/>
                <a:cs typeface="Tahoma" pitchFamily="34" charset="0"/>
              </a:rPr>
              <a:t>și anume  mame care au născut începând cu anul 2022, dar nu mai târziu de trei luni de la naşterea </a:t>
            </a:r>
            <a:r>
              <a:rPr lang="ro-RO" sz="1200" smtClean="0">
                <a:solidFill>
                  <a:schemeClr val="tx1"/>
                </a:solidFill>
                <a:latin typeface="Tahoma" pitchFamily="34" charset="0"/>
                <a:ea typeface="Tahoma" pitchFamily="34" charset="0"/>
                <a:cs typeface="Tahoma" pitchFamily="34" charset="0"/>
              </a:rPr>
              <a:t>copilului.</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754534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98449" y="1217817"/>
            <a:ext cx="7737231" cy="3543300"/>
          </a:xfrm>
        </p:spPr>
        <p:txBody>
          <a:bodyPr>
            <a:noAutofit/>
          </a:bodyPr>
          <a:lstStyle/>
          <a:p>
            <a:pPr algn="l">
              <a:buBlip>
                <a:blip r:embed="rId5"/>
              </a:buBlip>
            </a:pPr>
            <a:r>
              <a:rPr lang="en-GB" sz="2000" b="1" i="1" smtClean="0">
                <a:solidFill>
                  <a:srgbClr val="3716FC"/>
                </a:solidFill>
                <a:latin typeface="Times New Roman" pitchFamily="18" charset="0"/>
                <a:cs typeface="Times New Roman" pitchFamily="18" charset="0"/>
              </a:rPr>
              <a:t> </a:t>
            </a:r>
            <a:r>
              <a:rPr lang="ro-RO" sz="1800" b="1" i="1" smtClean="0">
                <a:solidFill>
                  <a:srgbClr val="3716FC"/>
                </a:solidFill>
                <a:latin typeface="Times New Roman" pitchFamily="18" charset="0"/>
                <a:cs typeface="Times New Roman" pitchFamily="18" charset="0"/>
              </a:rPr>
              <a:t>Obiective </a:t>
            </a:r>
            <a:r>
              <a:rPr lang="ro-RO" sz="1800" b="1" i="1">
                <a:solidFill>
                  <a:srgbClr val="3716FC"/>
                </a:solidFill>
                <a:latin typeface="Times New Roman" pitchFamily="18" charset="0"/>
                <a:cs typeface="Times New Roman" pitchFamily="18" charset="0"/>
              </a:rPr>
              <a:t>strategic</a:t>
            </a:r>
            <a:r>
              <a:rPr lang="en-US" sz="1800" b="1" i="1">
                <a:solidFill>
                  <a:srgbClr val="3716FC"/>
                </a:solidFill>
                <a:latin typeface="Times New Roman" pitchFamily="18" charset="0"/>
                <a:cs typeface="Times New Roman" pitchFamily="18" charset="0"/>
              </a:rPr>
              <a:t>e pentru anul 20</a:t>
            </a:r>
            <a:r>
              <a:rPr lang="ro-RO" sz="1800" b="1" i="1" smtClean="0">
                <a:solidFill>
                  <a:srgbClr val="3716FC"/>
                </a:solidFill>
                <a:latin typeface="Times New Roman" pitchFamily="18" charset="0"/>
                <a:cs typeface="Times New Roman" pitchFamily="18" charset="0"/>
              </a:rPr>
              <a:t>2</a:t>
            </a:r>
            <a:r>
              <a:rPr lang="en-GB" sz="1800" b="1" i="1" smtClean="0">
                <a:solidFill>
                  <a:srgbClr val="3716FC"/>
                </a:solidFill>
                <a:latin typeface="Times New Roman" pitchFamily="18" charset="0"/>
                <a:cs typeface="Times New Roman" pitchFamily="18" charset="0"/>
              </a:rPr>
              <a:t>2</a:t>
            </a:r>
            <a:r>
              <a:rPr lang="en-US" sz="1800" b="1" i="1" smtClean="0">
                <a:solidFill>
                  <a:srgbClr val="3716FC"/>
                </a:solidFill>
                <a:latin typeface="Times New Roman" pitchFamily="18" charset="0"/>
                <a:cs typeface="Times New Roman" pitchFamily="18" charset="0"/>
              </a:rPr>
              <a:t> </a:t>
            </a:r>
            <a:r>
              <a:rPr lang="ro-RO" sz="1800" b="1" i="1" smtClean="0">
                <a:solidFill>
                  <a:srgbClr val="3716FC"/>
                </a:solidFill>
                <a:latin typeface="Times New Roman" pitchFamily="18" charset="0"/>
                <a:cs typeface="Times New Roman" pitchFamily="18" charset="0"/>
              </a:rPr>
              <a:t> </a:t>
            </a:r>
            <a:endParaRPr lang="ro-RO" sz="1800" b="1" i="1">
              <a:solidFill>
                <a:srgbClr val="3716FC"/>
              </a:solidFill>
              <a:latin typeface="Times New Roman" pitchFamily="18" charset="0"/>
              <a:cs typeface="Times New Roman" pitchFamily="18" charset="0"/>
            </a:endParaRPr>
          </a:p>
          <a:p>
            <a:endParaRPr lang="ro-RO" sz="900" b="1" i="1">
              <a:solidFill>
                <a:srgbClr val="3716FC"/>
              </a:solidFill>
              <a:latin typeface="Times New Roman" pitchFamily="18" charset="0"/>
              <a:cs typeface="Times New Roman" pitchFamily="18" charset="0"/>
            </a:endParaRPr>
          </a:p>
          <a:p>
            <a:pPr marL="285750" lvl="0" indent="-285750" algn="just">
              <a:spcBef>
                <a:spcPts val="0"/>
              </a:spcBef>
              <a:buFont typeface="Arial" pitchFamily="34" charset="0"/>
              <a:buChar char="•"/>
            </a:pPr>
            <a:r>
              <a:rPr lang="ro-RO" sz="1200">
                <a:solidFill>
                  <a:schemeClr val="tx1"/>
                </a:solidFill>
                <a:latin typeface="Tahoma" pitchFamily="34" charset="0"/>
                <a:ea typeface="Tahoma" pitchFamily="34" charset="0"/>
                <a:cs typeface="Tahoma" pitchFamily="34" charset="0"/>
              </a:rPr>
              <a:t>Transpunerea la nivel judeţean a obiectivelor şi măsurilor cuprinse în Programul de Guvernare</a:t>
            </a:r>
            <a:r>
              <a:rPr lang="ro-RO" sz="1200" smtClean="0">
                <a:solidFill>
                  <a:schemeClr val="tx1"/>
                </a:solidFill>
                <a:latin typeface="Tahoma" pitchFamily="34" charset="0"/>
                <a:ea typeface="Tahoma" pitchFamily="34" charset="0"/>
                <a:cs typeface="Tahoma" pitchFamily="34" charset="0"/>
              </a:rPr>
              <a:t>;</a:t>
            </a:r>
          </a:p>
          <a:p>
            <a:pPr marL="285750" lvl="0" indent="-285750" algn="just">
              <a:spcBef>
                <a:spcPts val="0"/>
              </a:spcBef>
              <a:buFont typeface="Arial" pitchFamily="34" charset="0"/>
              <a:buChar char="•"/>
            </a:pPr>
            <a:endParaRPr lang="en-GB" sz="1200" smtClean="0">
              <a:solidFill>
                <a:schemeClr val="tx1"/>
              </a:solidFill>
              <a:latin typeface="Tahoma" pitchFamily="34" charset="0"/>
              <a:ea typeface="Tahoma" pitchFamily="34" charset="0"/>
              <a:cs typeface="Tahoma" pitchFamily="34" charset="0"/>
            </a:endParaRPr>
          </a:p>
          <a:p>
            <a:pPr marL="285750" lvl="0" indent="-285750" algn="just">
              <a:spcBef>
                <a:spcPts val="0"/>
              </a:spcBef>
              <a:buFont typeface="Arial" pitchFamily="34" charset="0"/>
              <a:buChar char="•"/>
            </a:pPr>
            <a:r>
              <a:rPr lang="pt-BR" sz="1200" smtClean="0">
                <a:solidFill>
                  <a:schemeClr val="tx1"/>
                </a:solidFill>
                <a:latin typeface="Tahoma" pitchFamily="34" charset="0"/>
                <a:ea typeface="Tahoma" pitchFamily="34" charset="0"/>
                <a:cs typeface="Tahoma" pitchFamily="34" charset="0"/>
              </a:rPr>
              <a:t>Colaborare </a:t>
            </a:r>
            <a:r>
              <a:rPr lang="pt-BR" sz="1200">
                <a:solidFill>
                  <a:schemeClr val="tx1"/>
                </a:solidFill>
                <a:latin typeface="Tahoma" pitchFamily="34" charset="0"/>
                <a:ea typeface="Tahoma" pitchFamily="34" charset="0"/>
                <a:cs typeface="Tahoma" pitchFamily="34" charset="0"/>
              </a:rPr>
              <a:t>interinstituţională eficientă între autorităţile administraţiei publice şi instituţiile publice organizate la </a:t>
            </a:r>
            <a:r>
              <a:rPr lang="ro-RO" sz="1200">
                <a:solidFill>
                  <a:schemeClr val="tx1"/>
                </a:solidFill>
                <a:latin typeface="Tahoma" pitchFamily="34" charset="0"/>
                <a:ea typeface="Tahoma" pitchFamily="34" charset="0"/>
                <a:cs typeface="Tahoma" pitchFamily="34" charset="0"/>
              </a:rPr>
              <a:t>nivelul judeţului Satu Mare  pentru un serviciu public de calitate</a:t>
            </a:r>
            <a:r>
              <a:rPr lang="pt-BR" sz="1200" smtClean="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marL="285750" lvl="0" indent="-285750" algn="just">
              <a:spcBef>
                <a:spcPts val="0"/>
              </a:spcBef>
              <a:buFont typeface="Arial" pitchFamily="34" charset="0"/>
              <a:buChar char="•"/>
            </a:pPr>
            <a:endParaRPr lang="pt-BR" sz="1200" smtClean="0">
              <a:solidFill>
                <a:schemeClr val="tx1"/>
              </a:solidFill>
              <a:latin typeface="Tahoma" pitchFamily="34" charset="0"/>
              <a:ea typeface="Tahoma" pitchFamily="34" charset="0"/>
              <a:cs typeface="Tahoma" pitchFamily="34" charset="0"/>
            </a:endParaRPr>
          </a:p>
          <a:p>
            <a:pPr marL="285750" lvl="0" indent="-285750" algn="just">
              <a:spcBef>
                <a:spcPts val="0"/>
              </a:spcBef>
              <a:buFont typeface="Arial" pitchFamily="34" charset="0"/>
              <a:buChar char="•"/>
            </a:pPr>
            <a:r>
              <a:rPr lang="pt-BR" sz="1200" smtClean="0">
                <a:solidFill>
                  <a:schemeClr val="tx1"/>
                </a:solidFill>
                <a:latin typeface="Tahoma" pitchFamily="34" charset="0"/>
                <a:ea typeface="Tahoma" pitchFamily="34" charset="0"/>
                <a:cs typeface="Tahoma" pitchFamily="34" charset="0"/>
              </a:rPr>
              <a:t>Menţinerea </a:t>
            </a:r>
            <a:r>
              <a:rPr lang="pt-BR" sz="1200">
                <a:solidFill>
                  <a:schemeClr val="tx1"/>
                </a:solidFill>
                <a:latin typeface="Tahoma" pitchFamily="34" charset="0"/>
                <a:ea typeface="Tahoma" pitchFamily="34" charset="0"/>
                <a:cs typeface="Tahoma" pitchFamily="34" charset="0"/>
              </a:rPr>
              <a:t>climatului de pace socială şi a unei comunicări permanente cu partenerii de dialog social; </a:t>
            </a:r>
            <a:endParaRPr lang="ro-RO" sz="1200" smtClean="0">
              <a:solidFill>
                <a:schemeClr val="tx1"/>
              </a:solidFill>
              <a:latin typeface="Tahoma" pitchFamily="34" charset="0"/>
              <a:ea typeface="Tahoma" pitchFamily="34" charset="0"/>
              <a:cs typeface="Tahoma" pitchFamily="34" charset="0"/>
            </a:endParaRPr>
          </a:p>
          <a:p>
            <a:pPr marL="285750" lvl="0" indent="-285750" algn="just">
              <a:spcBef>
                <a:spcPts val="0"/>
              </a:spcBef>
              <a:buFont typeface="Arial" pitchFamily="34" charset="0"/>
              <a:buChar char="•"/>
            </a:pPr>
            <a:endParaRPr lang="pt-BR" sz="1200" smtClean="0">
              <a:solidFill>
                <a:schemeClr val="tx1"/>
              </a:solidFill>
              <a:latin typeface="Tahoma" pitchFamily="34" charset="0"/>
              <a:ea typeface="Tahoma" pitchFamily="34" charset="0"/>
              <a:cs typeface="Tahoma" pitchFamily="34" charset="0"/>
            </a:endParaRPr>
          </a:p>
          <a:p>
            <a:pPr marL="285750" indent="-285750" algn="just">
              <a:spcBef>
                <a:spcPts val="0"/>
              </a:spcBef>
              <a:buFont typeface="Arial" pitchFamily="34" charset="0"/>
              <a:buChar char="•"/>
            </a:pPr>
            <a:r>
              <a:rPr lang="ro-RO" sz="1200" smtClean="0">
                <a:solidFill>
                  <a:schemeClr val="tx1"/>
                </a:solidFill>
                <a:latin typeface="Tahoma" pitchFamily="34" charset="0"/>
                <a:ea typeface="Tahoma" pitchFamily="34" charset="0"/>
                <a:cs typeface="Tahoma" pitchFamily="34" charset="0"/>
              </a:rPr>
              <a:t>Implementarea la nivelul instituției a proiectului </a:t>
            </a:r>
            <a:r>
              <a:rPr lang="ro-RO" sz="1200" i="1" smtClean="0">
                <a:solidFill>
                  <a:schemeClr val="tx1"/>
                </a:solidFill>
                <a:latin typeface="Tahoma" pitchFamily="34" charset="0"/>
                <a:ea typeface="Tahoma" pitchFamily="34" charset="0"/>
                <a:cs typeface="Tahoma" pitchFamily="34" charset="0"/>
              </a:rPr>
              <a:t>Management performant la nivelul DGRIP, DGCTI, DSG și Instituțiile prefectului – SIPOCA 591 </a:t>
            </a:r>
            <a:r>
              <a:rPr lang="ro-RO" sz="1200" smtClean="0">
                <a:solidFill>
                  <a:schemeClr val="tx1"/>
                </a:solidFill>
                <a:latin typeface="Tahoma" pitchFamily="34" charset="0"/>
                <a:ea typeface="Tahoma" pitchFamily="34" charset="0"/>
                <a:cs typeface="Tahoma" pitchFamily="34" charset="0"/>
              </a:rPr>
              <a:t>în vederea transpunerii sistemelor CAF și BSC;</a:t>
            </a:r>
          </a:p>
          <a:p>
            <a:pPr marL="285750" indent="-285750" algn="just">
              <a:spcBef>
                <a:spcPts val="0"/>
              </a:spcBef>
              <a:buFont typeface="Arial" pitchFamily="34" charset="0"/>
              <a:buChar char="•"/>
            </a:pPr>
            <a:endParaRPr lang="en-US" sz="1200" i="1" smtClean="0">
              <a:solidFill>
                <a:schemeClr val="tx1"/>
              </a:solidFill>
              <a:latin typeface="Tahoma" pitchFamily="34" charset="0"/>
              <a:ea typeface="Tahoma" pitchFamily="34" charset="0"/>
              <a:cs typeface="Tahoma" pitchFamily="34" charset="0"/>
            </a:endParaRPr>
          </a:p>
          <a:p>
            <a:pPr marL="285750" lvl="0" indent="-285750" algn="just">
              <a:spcBef>
                <a:spcPts val="0"/>
              </a:spcBef>
              <a:buFont typeface="Arial" pitchFamily="34" charset="0"/>
              <a:buChar char="•"/>
            </a:pPr>
            <a:r>
              <a:rPr lang="en-US" sz="1200" smtClean="0">
                <a:solidFill>
                  <a:schemeClr val="tx1"/>
                </a:solidFill>
                <a:latin typeface="Tahoma" pitchFamily="34" charset="0"/>
                <a:ea typeface="Tahoma" pitchFamily="34" charset="0"/>
                <a:cs typeface="Tahoma" pitchFamily="34" charset="0"/>
              </a:rPr>
              <a:t>Organizarea </a:t>
            </a:r>
            <a:r>
              <a:rPr lang="en-US" sz="1200">
                <a:solidFill>
                  <a:schemeClr val="tx1"/>
                </a:solidFill>
                <a:latin typeface="Tahoma" pitchFamily="34" charset="0"/>
                <a:ea typeface="Tahoma" pitchFamily="34" charset="0"/>
                <a:cs typeface="Tahoma" pitchFamily="34" charset="0"/>
              </a:rPr>
              <a:t>în condiții de transparență, eficiență administrativă și financiară a </a:t>
            </a:r>
            <a:r>
              <a:rPr lang="en-US" sz="1200" smtClean="0">
                <a:solidFill>
                  <a:schemeClr val="tx1"/>
                </a:solidFill>
                <a:latin typeface="Tahoma" pitchFamily="34" charset="0"/>
                <a:ea typeface="Tahoma" pitchFamily="34" charset="0"/>
                <a:cs typeface="Tahoma" pitchFamily="34" charset="0"/>
              </a:rPr>
              <a:t>recensăm</a:t>
            </a:r>
            <a:r>
              <a:rPr lang="ro-RO" sz="1200">
                <a:solidFill>
                  <a:schemeClr val="tx1"/>
                </a:solidFill>
                <a:latin typeface="Tahoma" pitchFamily="34" charset="0"/>
                <a:ea typeface="Tahoma" pitchFamily="34" charset="0"/>
                <a:cs typeface="Tahoma" pitchFamily="34" charset="0"/>
              </a:rPr>
              <a:t>â</a:t>
            </a:r>
            <a:r>
              <a:rPr lang="en-US" sz="1200" smtClean="0">
                <a:solidFill>
                  <a:schemeClr val="tx1"/>
                </a:solidFill>
                <a:latin typeface="Tahoma" pitchFamily="34" charset="0"/>
                <a:ea typeface="Tahoma" pitchFamily="34" charset="0"/>
                <a:cs typeface="Tahoma" pitchFamily="34" charset="0"/>
              </a:rPr>
              <a:t>nt</a:t>
            </a:r>
            <a:r>
              <a:rPr lang="ro-RO" sz="1200" smtClean="0">
                <a:solidFill>
                  <a:schemeClr val="tx1"/>
                </a:solidFill>
                <a:latin typeface="Tahoma" pitchFamily="34" charset="0"/>
                <a:ea typeface="Tahoma" pitchFamily="34" charset="0"/>
                <a:cs typeface="Tahoma" pitchFamily="34" charset="0"/>
              </a:rPr>
              <a:t>u</a:t>
            </a:r>
            <a:r>
              <a:rPr lang="en-US" sz="1200" smtClean="0">
                <a:solidFill>
                  <a:schemeClr val="tx1"/>
                </a:solidFill>
                <a:latin typeface="Tahoma" pitchFamily="34" charset="0"/>
                <a:ea typeface="Tahoma" pitchFamily="34" charset="0"/>
                <a:cs typeface="Tahoma" pitchFamily="34" charset="0"/>
              </a:rPr>
              <a:t>l</a:t>
            </a:r>
            <a:r>
              <a:rPr lang="ro-RO" sz="1200" smtClean="0">
                <a:solidFill>
                  <a:schemeClr val="tx1"/>
                </a:solidFill>
                <a:latin typeface="Tahoma" pitchFamily="34" charset="0"/>
                <a:ea typeface="Tahoma" pitchFamily="34" charset="0"/>
                <a:cs typeface="Tahoma" pitchFamily="34" charset="0"/>
              </a:rPr>
              <a:t>ui</a:t>
            </a:r>
            <a:r>
              <a:rPr lang="en-US" sz="1200" smtClean="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populației </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și al </a:t>
            </a:r>
            <a:r>
              <a:rPr lang="ro-RO" sz="1200" smtClean="0">
                <a:solidFill>
                  <a:schemeClr val="tx1"/>
                </a:solidFill>
                <a:latin typeface="Tahoma" pitchFamily="34" charset="0"/>
                <a:ea typeface="Tahoma" pitchFamily="34" charset="0"/>
                <a:cs typeface="Tahoma" pitchFamily="34" charset="0"/>
              </a:rPr>
              <a:t>l</a:t>
            </a:r>
            <a:r>
              <a:rPr lang="en-US" sz="1200" smtClean="0">
                <a:solidFill>
                  <a:schemeClr val="tx1"/>
                </a:solidFill>
                <a:latin typeface="Tahoma" pitchFamily="34" charset="0"/>
                <a:ea typeface="Tahoma" pitchFamily="34" charset="0"/>
                <a:cs typeface="Tahoma" pitchFamily="34" charset="0"/>
              </a:rPr>
              <a:t>o</a:t>
            </a:r>
            <a:r>
              <a:rPr lang="ro-RO" sz="1200" smtClean="0">
                <a:solidFill>
                  <a:schemeClr val="tx1"/>
                </a:solidFill>
                <a:latin typeface="Tahoma" pitchFamily="34" charset="0"/>
                <a:ea typeface="Tahoma" pitchFamily="34" charset="0"/>
                <a:cs typeface="Tahoma" pitchFamily="34" charset="0"/>
              </a:rPr>
              <a:t>c</a:t>
            </a:r>
            <a:r>
              <a:rPr lang="en-US" sz="1200" smtClean="0">
                <a:solidFill>
                  <a:schemeClr val="tx1"/>
                </a:solidFill>
                <a:latin typeface="Tahoma" pitchFamily="34" charset="0"/>
                <a:ea typeface="Tahoma" pitchFamily="34" charset="0"/>
                <a:cs typeface="Tahoma" pitchFamily="34" charset="0"/>
              </a:rPr>
              <a:t>ui</a:t>
            </a:r>
            <a:r>
              <a:rPr lang="ro-RO" sz="1200" smtClean="0">
                <a:solidFill>
                  <a:schemeClr val="tx1"/>
                </a:solidFill>
                <a:latin typeface="Tahoma" pitchFamily="34" charset="0"/>
                <a:ea typeface="Tahoma" pitchFamily="34" charset="0"/>
                <a:cs typeface="Tahoma" pitchFamily="34" charset="0"/>
              </a:rPr>
              <a:t>nțelor</a:t>
            </a:r>
            <a:r>
              <a:rPr lang="en-US" sz="1200" smtClean="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algn="just"/>
            <a:endParaRPr lang="ro-RO" sz="1700"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0"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Font typeface="Arial" pitchFamily="34" charset="0"/>
              <a:buChar char="•"/>
            </a:pPr>
            <a:r>
              <a:rPr lang="en-US" sz="1400" b="1" i="1">
                <a:solidFill>
                  <a:srgbClr val="3716FC"/>
                </a:solidFill>
                <a:latin typeface="Times New Roman" pitchFamily="18" charset="0"/>
                <a:cs typeface="Times New Roman" pitchFamily="18" charset="0"/>
              </a:rPr>
              <a:t>P</a:t>
            </a:r>
            <a:r>
              <a:rPr lang="ro-RO" sz="1400" b="1" i="1">
                <a:solidFill>
                  <a:srgbClr val="3716FC"/>
                </a:solidFill>
                <a:latin typeface="Times New Roman" pitchFamily="18" charset="0"/>
                <a:cs typeface="Times New Roman" pitchFamily="18" charset="0"/>
              </a:rPr>
              <a:t>rogramul  </a:t>
            </a:r>
            <a:r>
              <a:rPr lang="en-US" sz="1400" b="1" i="1">
                <a:solidFill>
                  <a:srgbClr val="3716FC"/>
                </a:solidFill>
                <a:latin typeface="Times New Roman" pitchFamily="18" charset="0"/>
                <a:cs typeface="Times New Roman" pitchFamily="18" charset="0"/>
              </a:rPr>
              <a:t>”</a:t>
            </a:r>
            <a:r>
              <a:rPr lang="ro-RO" sz="1400" b="1" i="1">
                <a:solidFill>
                  <a:srgbClr val="3716FC"/>
                </a:solidFill>
                <a:latin typeface="Times New Roman" pitchFamily="18" charset="0"/>
                <a:cs typeface="Times New Roman" pitchFamily="18" charset="0"/>
              </a:rPr>
              <a:t>C</a:t>
            </a:r>
            <a:r>
              <a:rPr lang="en-US" sz="1400" b="1" i="1">
                <a:solidFill>
                  <a:srgbClr val="3716FC"/>
                </a:solidFill>
                <a:latin typeface="Times New Roman" pitchFamily="18" charset="0"/>
                <a:cs typeface="Times New Roman" pitchFamily="18" charset="0"/>
              </a:rPr>
              <a:t>omemorarea eroilor neamului în județul </a:t>
            </a:r>
            <a:r>
              <a:rPr lang="ro-RO" sz="1400" b="1" i="1">
                <a:solidFill>
                  <a:srgbClr val="3716FC"/>
                </a:solidFill>
                <a:latin typeface="Times New Roman" pitchFamily="18" charset="0"/>
                <a:cs typeface="Times New Roman" pitchFamily="18" charset="0"/>
              </a:rPr>
              <a:t>S</a:t>
            </a:r>
            <a:r>
              <a:rPr lang="en-US" sz="1400" b="1" i="1">
                <a:solidFill>
                  <a:srgbClr val="3716FC"/>
                </a:solidFill>
                <a:latin typeface="Times New Roman" pitchFamily="18" charset="0"/>
                <a:cs typeface="Times New Roman" pitchFamily="18" charset="0"/>
              </a:rPr>
              <a:t>atu </a:t>
            </a:r>
            <a:r>
              <a:rPr lang="ro-RO" sz="1400" b="1" i="1">
                <a:solidFill>
                  <a:srgbClr val="3716FC"/>
                </a:solidFill>
                <a:latin typeface="Times New Roman" pitchFamily="18" charset="0"/>
                <a:cs typeface="Times New Roman" pitchFamily="18" charset="0"/>
              </a:rPr>
              <a:t>M</a:t>
            </a:r>
            <a:r>
              <a:rPr lang="en-US" sz="1400" b="1" i="1">
                <a:solidFill>
                  <a:srgbClr val="3716FC"/>
                </a:solidFill>
                <a:latin typeface="Times New Roman" pitchFamily="18" charset="0"/>
                <a:cs typeface="Times New Roman" pitchFamily="18" charset="0"/>
              </a:rPr>
              <a:t>are”</a:t>
            </a:r>
          </a:p>
          <a:p>
            <a:pPr marL="342900" lvl="0" indent="-342900" algn="just" defTabSz="914400">
              <a:buFont typeface="Arial" pitchFamily="34" charset="0"/>
              <a:buChar char="•"/>
            </a:pPr>
            <a:endParaRPr lang="ro-RO" sz="800" b="1">
              <a:solidFill>
                <a:prstClr val="black"/>
              </a:solidFill>
            </a:endParaRP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Pe </a:t>
            </a:r>
            <a:r>
              <a:rPr lang="ro-RO" sz="1200">
                <a:solidFill>
                  <a:schemeClr val="tx1"/>
                </a:solidFill>
                <a:latin typeface="Tahoma" pitchFamily="34" charset="0"/>
                <a:ea typeface="Tahoma" pitchFamily="34" charset="0"/>
                <a:cs typeface="Tahoma" pitchFamily="34" charset="0"/>
              </a:rPr>
              <a:t>parcursul anului 2022 a fost pus în aplicare </a:t>
            </a:r>
            <a:r>
              <a:rPr lang="ro-RO" sz="1200" i="1">
                <a:solidFill>
                  <a:schemeClr val="tx1"/>
                </a:solidFill>
                <a:latin typeface="Tahoma" pitchFamily="34" charset="0"/>
                <a:ea typeface="Tahoma" pitchFamily="34" charset="0"/>
                <a:cs typeface="Tahoma" pitchFamily="34" charset="0"/>
              </a:rPr>
              <a:t>”Programul Comemorarea Eroilor Neamului în județul Satu Mare”,</a:t>
            </a:r>
            <a:r>
              <a:rPr lang="ro-RO" sz="1200">
                <a:solidFill>
                  <a:schemeClr val="tx1"/>
                </a:solidFill>
                <a:latin typeface="Tahoma" pitchFamily="34" charset="0"/>
                <a:ea typeface="Tahoma" pitchFamily="34" charset="0"/>
                <a:cs typeface="Tahoma" pitchFamily="34" charset="0"/>
              </a:rPr>
              <a:t> aprobat de către </a:t>
            </a:r>
            <a:r>
              <a:rPr lang="ro-RO" sz="1200" smtClean="0">
                <a:solidFill>
                  <a:schemeClr val="tx1"/>
                </a:solidFill>
                <a:latin typeface="Tahoma" pitchFamily="34" charset="0"/>
                <a:ea typeface="Tahoma" pitchFamily="34" charset="0"/>
                <a:cs typeface="Tahoma" pitchFamily="34" charset="0"/>
              </a:rPr>
              <a:t>prefect </a:t>
            </a:r>
            <a:r>
              <a:rPr lang="ro-RO" sz="1200">
                <a:solidFill>
                  <a:schemeClr val="tx1"/>
                </a:solidFill>
                <a:latin typeface="Tahoma" pitchFamily="34" charset="0"/>
                <a:ea typeface="Tahoma" pitchFamily="34" charset="0"/>
                <a:cs typeface="Tahoma" pitchFamily="34" charset="0"/>
              </a:rPr>
              <a:t>la data de 11 martie 2022. </a:t>
            </a:r>
            <a:endParaRPr lang="ro-RO" sz="1200" smtClean="0">
              <a:solidFill>
                <a:schemeClr val="tx1"/>
              </a:solidFill>
              <a:latin typeface="Tahoma" pitchFamily="34" charset="0"/>
              <a:ea typeface="Tahoma" pitchFamily="34" charset="0"/>
              <a:cs typeface="Tahoma" pitchFamily="34" charset="0"/>
            </a:endParaRP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Activitățile </a:t>
            </a:r>
            <a:r>
              <a:rPr lang="ro-RO" sz="1200">
                <a:solidFill>
                  <a:schemeClr val="tx1"/>
                </a:solidFill>
                <a:latin typeface="Tahoma" pitchFamily="34" charset="0"/>
                <a:ea typeface="Tahoma" pitchFamily="34" charset="0"/>
                <a:cs typeface="Tahoma" pitchFamily="34" charset="0"/>
              </a:rPr>
              <a:t>de cinstire a memoriei ostașilor români care au căzut pe câmpurile de luptă, din județul Satu Mare, în perioada celor </a:t>
            </a:r>
            <a:r>
              <a:rPr lang="ro-RO" sz="1200" smtClean="0">
                <a:solidFill>
                  <a:schemeClr val="tx1"/>
                </a:solidFill>
                <a:latin typeface="Tahoma" pitchFamily="34" charset="0"/>
                <a:ea typeface="Tahoma" pitchFamily="34" charset="0"/>
                <a:cs typeface="Tahoma" pitchFamily="34" charset="0"/>
              </a:rPr>
              <a:t>două războaie mondiale</a:t>
            </a:r>
            <a:r>
              <a:rPr lang="ro-RO" sz="1200">
                <a:solidFill>
                  <a:schemeClr val="tx1"/>
                </a:solidFill>
                <a:latin typeface="Tahoma" pitchFamily="34" charset="0"/>
                <a:ea typeface="Tahoma" pitchFamily="34" charset="0"/>
                <a:cs typeface="Tahoma" pitchFamily="34" charset="0"/>
              </a:rPr>
              <a:t>, au fost </a:t>
            </a:r>
            <a:r>
              <a:rPr lang="ro-RO" sz="1200" i="1">
                <a:solidFill>
                  <a:schemeClr val="tx1"/>
                </a:solidFill>
                <a:latin typeface="Tahoma" pitchFamily="34" charset="0"/>
                <a:ea typeface="Tahoma" pitchFamily="34" charset="0"/>
                <a:cs typeface="Tahoma" pitchFamily="34" charset="0"/>
              </a:rPr>
              <a:t>coordonate</a:t>
            </a:r>
            <a:r>
              <a:rPr lang="ro-RO" sz="1200">
                <a:solidFill>
                  <a:schemeClr val="tx1"/>
                </a:solidFill>
                <a:latin typeface="Tahoma" pitchFamily="34" charset="0"/>
                <a:ea typeface="Tahoma" pitchFamily="34" charset="0"/>
                <a:cs typeface="Tahoma" pitchFamily="34" charset="0"/>
              </a:rPr>
              <a:t> de către consilierul responsabil de relația cu publicul din cadrul Instituției Prefectului județul Satu Mare, </a:t>
            </a:r>
            <a:endParaRPr lang="ro-RO" sz="1200" smtClean="0">
              <a:solidFill>
                <a:schemeClr val="tx1"/>
              </a:solidFill>
              <a:latin typeface="Tahoma" pitchFamily="34" charset="0"/>
              <a:ea typeface="Tahoma" pitchFamily="34" charset="0"/>
              <a:cs typeface="Tahoma" pitchFamily="34" charset="0"/>
            </a:endParaRPr>
          </a:p>
          <a:p>
            <a:pPr marL="342900" lvl="0" indent="-342900" algn="just" defTabSz="914400">
              <a:lnSpc>
                <a:spcPct val="90000"/>
              </a:lnSpc>
              <a:buFont typeface="Arial" pitchFamily="34" charset="0"/>
              <a:buChar char="•"/>
            </a:pPr>
            <a:r>
              <a:rPr lang="ro-RO" sz="1200" i="1" smtClean="0">
                <a:solidFill>
                  <a:schemeClr val="tx1"/>
                </a:solidFill>
                <a:latin typeface="Tahoma" pitchFamily="34" charset="0"/>
                <a:ea typeface="Tahoma" pitchFamily="34" charset="0"/>
                <a:cs typeface="Tahoma" pitchFamily="34" charset="0"/>
              </a:rPr>
              <a:t>parteneri</a:t>
            </a:r>
            <a:r>
              <a:rPr lang="ro-RO" sz="1200" smtClean="0">
                <a:solidFill>
                  <a:schemeClr val="tx1"/>
                </a:solidFill>
                <a:latin typeface="Tahoma" pitchFamily="34" charset="0"/>
                <a:ea typeface="Tahoma" pitchFamily="34" charset="0"/>
                <a:cs typeface="Tahoma" pitchFamily="34" charset="0"/>
              </a:rPr>
              <a:t> în cadrul programului au </a:t>
            </a:r>
            <a:r>
              <a:rPr lang="ro-RO" sz="1200">
                <a:solidFill>
                  <a:schemeClr val="tx1"/>
                </a:solidFill>
                <a:latin typeface="Tahoma" pitchFamily="34" charset="0"/>
                <a:ea typeface="Tahoma" pitchFamily="34" charset="0"/>
                <a:cs typeface="Tahoma" pitchFamily="34" charset="0"/>
              </a:rPr>
              <a:t>fost: Consiliul Județean Satu Mare, </a:t>
            </a:r>
            <a:r>
              <a:rPr lang="ro-RO" sz="1200" smtClean="0">
                <a:solidFill>
                  <a:schemeClr val="tx1"/>
                </a:solidFill>
                <a:latin typeface="Tahoma" pitchFamily="34" charset="0"/>
                <a:ea typeface="Tahoma" pitchFamily="34" charset="0"/>
                <a:cs typeface="Tahoma" pitchFamily="34" charset="0"/>
              </a:rPr>
              <a:t>asociațiile </a:t>
            </a:r>
            <a:r>
              <a:rPr lang="ro-RO" sz="1200">
                <a:solidFill>
                  <a:schemeClr val="tx1"/>
                </a:solidFill>
                <a:latin typeface="Tahoma" pitchFamily="34" charset="0"/>
                <a:ea typeface="Tahoma" pitchFamily="34" charset="0"/>
                <a:cs typeface="Tahoma" pitchFamily="34" charset="0"/>
              </a:rPr>
              <a:t>județene de rezerviști militari, unitățile militare din cadrul Garnizoanei Satu Mare, structuri M.A.I., Inspectoratul Școlar Județean, Direcția Județeană pentru Cultură, Muzeul Județean, în colaborare cu autoritățile locale implicate, reprezentanți ai cultelor religioase, civile și militare precum și </a:t>
            </a:r>
            <a:r>
              <a:rPr lang="ro-RO" sz="1200" smtClean="0">
                <a:solidFill>
                  <a:schemeClr val="tx1"/>
                </a:solidFill>
                <a:latin typeface="Tahoma" pitchFamily="34" charset="0"/>
                <a:ea typeface="Tahoma" pitchFamily="34" charset="0"/>
                <a:cs typeface="Tahoma" pitchFamily="34" charset="0"/>
              </a:rPr>
              <a:t>mass-media.</a:t>
            </a: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Număr unităților administrativ teritoriale implicate		- 21</a:t>
            </a: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Număr </a:t>
            </a:r>
            <a:r>
              <a:rPr lang="ro-RO" sz="1200">
                <a:solidFill>
                  <a:schemeClr val="tx1"/>
                </a:solidFill>
                <a:latin typeface="Tahoma" pitchFamily="34" charset="0"/>
                <a:ea typeface="Tahoma" pitchFamily="34" charset="0"/>
                <a:cs typeface="Tahoma" pitchFamily="34" charset="0"/>
              </a:rPr>
              <a:t>localități unde s-au organizat activități de </a:t>
            </a:r>
            <a:r>
              <a:rPr lang="ro-RO" sz="1200" smtClean="0">
                <a:solidFill>
                  <a:schemeClr val="tx1"/>
                </a:solidFill>
                <a:latin typeface="Tahoma" pitchFamily="34" charset="0"/>
                <a:ea typeface="Tahoma" pitchFamily="34" charset="0"/>
                <a:cs typeface="Tahoma" pitchFamily="34" charset="0"/>
              </a:rPr>
              <a:t>comemorare		- 36;</a:t>
            </a: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Număr </a:t>
            </a:r>
            <a:r>
              <a:rPr lang="ro-RO" sz="1200">
                <a:solidFill>
                  <a:schemeClr val="tx1"/>
                </a:solidFill>
                <a:latin typeface="Tahoma" pitchFamily="34" charset="0"/>
                <a:ea typeface="Tahoma" pitchFamily="34" charset="0"/>
                <a:cs typeface="Tahoma" pitchFamily="34" charset="0"/>
              </a:rPr>
              <a:t>morminte de război, comune și individuale identificate și </a:t>
            </a:r>
            <a:r>
              <a:rPr lang="ro-RO" sz="1200" smtClean="0">
                <a:solidFill>
                  <a:schemeClr val="tx1"/>
                </a:solidFill>
                <a:latin typeface="Tahoma" pitchFamily="34" charset="0"/>
                <a:ea typeface="Tahoma" pitchFamily="34" charset="0"/>
                <a:cs typeface="Tahoma" pitchFamily="34" charset="0"/>
              </a:rPr>
              <a:t>conservate	- 38</a:t>
            </a:r>
            <a:r>
              <a:rPr lang="ro-RO" sz="1200">
                <a:solidFill>
                  <a:schemeClr val="tx1"/>
                </a:solidFill>
                <a:latin typeface="Tahoma" pitchFamily="34" charset="0"/>
                <a:ea typeface="Tahoma" pitchFamily="34" charset="0"/>
                <a:cs typeface="Tahoma" pitchFamily="34" charset="0"/>
              </a:rPr>
              <a:t>. </a:t>
            </a:r>
            <a:endParaRPr lang="ro-RO" sz="1200" smtClean="0">
              <a:solidFill>
                <a:schemeClr val="tx1"/>
              </a:solidFill>
              <a:latin typeface="Tahoma" pitchFamily="34" charset="0"/>
              <a:ea typeface="Tahoma" pitchFamily="34" charset="0"/>
              <a:cs typeface="Tahoma" pitchFamily="34" charset="0"/>
            </a:endParaRPr>
          </a:p>
          <a:p>
            <a:pPr marL="342900" lvl="0" indent="-342900" algn="just" defTabSz="914400">
              <a:lnSpc>
                <a:spcPct val="90000"/>
              </a:lnSpc>
              <a:buFont typeface="Arial" pitchFamily="34" charset="0"/>
              <a:buChar char="•"/>
            </a:pPr>
            <a:r>
              <a:rPr lang="ro-RO" sz="1200" smtClean="0">
                <a:solidFill>
                  <a:schemeClr val="tx1"/>
                </a:solidFill>
                <a:latin typeface="Tahoma" pitchFamily="34" charset="0"/>
                <a:ea typeface="Tahoma" pitchFamily="34" charset="0"/>
                <a:cs typeface="Tahoma" pitchFamily="34" charset="0"/>
              </a:rPr>
              <a:t>Număr </a:t>
            </a:r>
            <a:r>
              <a:rPr lang="ro-RO" sz="1200">
                <a:solidFill>
                  <a:schemeClr val="tx1"/>
                </a:solidFill>
                <a:latin typeface="Tahoma" pitchFamily="34" charset="0"/>
                <a:ea typeface="Tahoma" pitchFamily="34" charset="0"/>
                <a:cs typeface="Tahoma" pitchFamily="34" charset="0"/>
              </a:rPr>
              <a:t>de eroi </a:t>
            </a:r>
            <a:r>
              <a:rPr lang="ro-RO" sz="1200" smtClean="0">
                <a:solidFill>
                  <a:schemeClr val="tx1"/>
                </a:solidFill>
                <a:latin typeface="Tahoma" pitchFamily="34" charset="0"/>
                <a:ea typeface="Tahoma" pitchFamily="34" charset="0"/>
                <a:cs typeface="Tahoma" pitchFamily="34" charset="0"/>
              </a:rPr>
              <a:t>comemorați:	                - 317 </a:t>
            </a:r>
            <a:r>
              <a:rPr lang="ro-RO" sz="1200">
                <a:solidFill>
                  <a:schemeClr val="tx1"/>
                </a:solidFill>
                <a:latin typeface="Tahoma" pitchFamily="34" charset="0"/>
                <a:ea typeface="Tahoma" pitchFamily="34" charset="0"/>
                <a:cs typeface="Tahoma" pitchFamily="34" charset="0"/>
              </a:rPr>
              <a:t>cunoscuți și 89 necunoscuți.</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lnSpc>
                <a:spcPct val="90000"/>
              </a:lnSpc>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8897952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Suport decizional</a:t>
            </a:r>
          </a:p>
          <a:p>
            <a:pPr marL="342900" lvl="0" indent="-342900" algn="just" defTabSz="914400">
              <a:buFont typeface="Arial" pitchFamily="34" charset="0"/>
              <a:buChar char="•"/>
            </a:pPr>
            <a:endParaRPr lang="ro-RO" sz="800" b="1" i="1">
              <a:solidFill>
                <a:srgbClr val="3716FC"/>
              </a:solidFill>
            </a:endParaRPr>
          </a:p>
          <a:p>
            <a:pPr marL="342900" lvl="0" indent="-342900" algn="just" defTabSz="914400">
              <a:buFont typeface="Arial" pitchFamily="34" charset="0"/>
              <a:buChar char="•"/>
            </a:pPr>
            <a:r>
              <a:rPr lang="ro-RO" sz="1400" b="1" i="1">
                <a:solidFill>
                  <a:srgbClr val="3716FC"/>
                </a:solidFill>
                <a:latin typeface="Times New Roman" pitchFamily="18" charset="0"/>
                <a:ea typeface="Tahoma" pitchFamily="34" charset="0"/>
                <a:cs typeface="Times New Roman" pitchFamily="18" charset="0"/>
              </a:rPr>
              <a:t>Controlul intern managerial, registrul riscurilor, registrul procedurilor</a:t>
            </a:r>
          </a:p>
          <a:p>
            <a:pPr marL="342900" lvl="0" indent="-342900" algn="just" defTabSz="914400">
              <a:buFont typeface="Arial" pitchFamily="34" charset="0"/>
              <a:buChar char="•"/>
            </a:pPr>
            <a:endParaRPr lang="ro-RO" sz="800" b="1">
              <a:solidFill>
                <a:srgbClr val="3716FC"/>
              </a:solidFill>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În anul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Comisia s-a întrunit în trei ședințe  de lucru, având pe agenda întâlnirilor  analize privind stadiul implementării sistemului de control intern managerial  și a situaţiei sintetice a rezultatelor autoevaluării, aprobarea Programului de dezvoltare a sistemului de control intern managerial la nivelul instituției, analiza riscurilor identificate la nivelul instituției, aprobarea proiectelor de revizuire a procedurilor depuse la Secretariatul Tehnic al Comisiei de Monitorizare, completarea Registrului procedurilor. </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i="1">
                <a:solidFill>
                  <a:prstClr val="black"/>
                </a:solidFill>
                <a:latin typeface="Tahoma" pitchFamily="34" charset="0"/>
                <a:ea typeface="Tahoma" pitchFamily="34" charset="0"/>
                <a:cs typeface="Tahoma" pitchFamily="34" charset="0"/>
              </a:rPr>
              <a:t>Registrul procedurilor</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Până la această dată, pe lângă procedurile operaționale de  lucru ale serviciilor publice comunitare, cuprinde: un număr de </a:t>
            </a:r>
            <a:r>
              <a:rPr lang="ro-RO" sz="1200" smtClean="0">
                <a:solidFill>
                  <a:prstClr val="black"/>
                </a:solidFill>
                <a:latin typeface="Tahoma" pitchFamily="34" charset="0"/>
                <a:ea typeface="Tahoma" pitchFamily="34" charset="0"/>
                <a:cs typeface="Tahoma" pitchFamily="34" charset="0"/>
              </a:rPr>
              <a:t>13 </a:t>
            </a:r>
            <a:r>
              <a:rPr lang="ro-RO" sz="1200">
                <a:solidFill>
                  <a:prstClr val="black"/>
                </a:solidFill>
                <a:latin typeface="Tahoma" pitchFamily="34" charset="0"/>
                <a:ea typeface="Tahoma" pitchFamily="34" charset="0"/>
                <a:cs typeface="Tahoma" pitchFamily="34" charset="0"/>
              </a:rPr>
              <a:t>proceduri de sistem și 52 de  proceduri operaționale, majoritatea revizuite în baza noilor prevederi legale Ordinul nr.600/2018 al S.G.G. </a:t>
            </a:r>
            <a:endParaRPr lang="en-GB"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16" name="Rectangle 11"/>
          <p:cNvSpPr>
            <a:spLocks noChangeArrowheads="1"/>
          </p:cNvSpPr>
          <p:nvPr/>
        </p:nvSpPr>
        <p:spPr bwMode="auto">
          <a:xfrm>
            <a:off x="773723" y="1885950"/>
            <a:ext cx="7737231" cy="1402098"/>
          </a:xfrm>
          <a:prstGeom prst="rect">
            <a:avLst/>
          </a:prstGeom>
          <a:noFill/>
          <a:ln w="9525">
            <a:noFill/>
            <a:miter lim="800000"/>
            <a:headEnd/>
            <a:tailEnd/>
          </a:ln>
          <a:effectLst/>
        </p:spPr>
        <p:txBody>
          <a:bodyPr vert="horz" wrap="squar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893381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Audit </a:t>
            </a:r>
            <a:r>
              <a:rPr lang="ro-RO" sz="1400" b="1" i="1" smtClean="0">
                <a:solidFill>
                  <a:srgbClr val="3716FC"/>
                </a:solidFill>
                <a:latin typeface="Times New Roman" pitchFamily="18" charset="0"/>
                <a:cs typeface="Times New Roman" pitchFamily="18" charset="0"/>
              </a:rPr>
              <a:t>intern</a:t>
            </a:r>
          </a:p>
          <a:p>
            <a:pPr marL="342900" lvl="0" indent="-342900" algn="just" defTabSz="914400">
              <a:buFont typeface="Arial" pitchFamily="34" charset="0"/>
              <a:buChar char="•"/>
            </a:pPr>
            <a:r>
              <a:rPr lang="en-US" sz="1100" smtClean="0">
                <a:solidFill>
                  <a:prstClr val="black"/>
                </a:solidFill>
                <a:latin typeface="Tahoma" pitchFamily="34" charset="0"/>
                <a:ea typeface="Tahoma" pitchFamily="34" charset="0"/>
                <a:cs typeface="Tahoma" pitchFamily="34" charset="0"/>
              </a:rPr>
              <a:t>La </a:t>
            </a:r>
            <a:r>
              <a:rPr lang="en-US" sz="1100">
                <a:solidFill>
                  <a:prstClr val="black"/>
                </a:solidFill>
                <a:latin typeface="Tahoma" pitchFamily="34" charset="0"/>
                <a:ea typeface="Tahoma" pitchFamily="34" charset="0"/>
                <a:cs typeface="Tahoma" pitchFamily="34" charset="0"/>
              </a:rPr>
              <a:t>nivelul Instituției Prefectului – Județul Satu Mare, a fost întocmit planul multianual (pe 3 ani) 20</a:t>
            </a:r>
            <a:r>
              <a:rPr lang="ro-RO" sz="1100">
                <a:solidFill>
                  <a:prstClr val="black"/>
                </a:solidFill>
                <a:latin typeface="Tahoma" pitchFamily="34" charset="0"/>
                <a:ea typeface="Tahoma" pitchFamily="34" charset="0"/>
                <a:cs typeface="Tahoma" pitchFamily="34" charset="0"/>
              </a:rPr>
              <a:t>2</a:t>
            </a:r>
            <a:r>
              <a:rPr lang="en-US" sz="1100">
                <a:solidFill>
                  <a:prstClr val="black"/>
                </a:solidFill>
                <a:latin typeface="Tahoma" pitchFamily="34" charset="0"/>
                <a:ea typeface="Tahoma" pitchFamily="34" charset="0"/>
                <a:cs typeface="Tahoma" pitchFamily="34" charset="0"/>
              </a:rPr>
              <a:t>1-20</a:t>
            </a:r>
            <a:r>
              <a:rPr lang="ro-RO" sz="1100">
                <a:solidFill>
                  <a:prstClr val="black"/>
                </a:solidFill>
                <a:latin typeface="Tahoma" pitchFamily="34" charset="0"/>
                <a:ea typeface="Tahoma" pitchFamily="34" charset="0"/>
                <a:cs typeface="Tahoma" pitchFamily="34" charset="0"/>
              </a:rPr>
              <a:t>23</a:t>
            </a:r>
            <a:r>
              <a:rPr lang="en-US" sz="1100">
                <a:solidFill>
                  <a:prstClr val="black"/>
                </a:solidFill>
                <a:latin typeface="Tahoma" pitchFamily="34" charset="0"/>
                <a:ea typeface="Tahoma" pitchFamily="34" charset="0"/>
                <a:cs typeface="Tahoma" pitchFamily="34" charset="0"/>
              </a:rPr>
              <a:t> cu nr. 13</a:t>
            </a:r>
            <a:r>
              <a:rPr lang="ro-RO" sz="1100">
                <a:solidFill>
                  <a:prstClr val="black"/>
                </a:solidFill>
                <a:latin typeface="Tahoma" pitchFamily="34" charset="0"/>
                <a:ea typeface="Tahoma" pitchFamily="34" charset="0"/>
                <a:cs typeface="Tahoma" pitchFamily="34" charset="0"/>
              </a:rPr>
              <a:t>289</a:t>
            </a:r>
            <a:r>
              <a:rPr lang="en-US" sz="1100">
                <a:solidFill>
                  <a:prstClr val="black"/>
                </a:solidFill>
                <a:latin typeface="Tahoma" pitchFamily="34" charset="0"/>
                <a:ea typeface="Tahoma" pitchFamily="34" charset="0"/>
                <a:cs typeface="Tahoma" pitchFamily="34" charset="0"/>
              </a:rPr>
              <a:t>/</a:t>
            </a:r>
            <a:r>
              <a:rPr lang="ro-RO" sz="1100">
                <a:solidFill>
                  <a:prstClr val="black"/>
                </a:solidFill>
                <a:latin typeface="Tahoma" pitchFamily="34" charset="0"/>
                <a:ea typeface="Tahoma" pitchFamily="34" charset="0"/>
                <a:cs typeface="Tahoma" pitchFamily="34" charset="0"/>
              </a:rPr>
              <a:t>17</a:t>
            </a:r>
            <a:r>
              <a:rPr lang="en-US" sz="1100">
                <a:solidFill>
                  <a:prstClr val="black"/>
                </a:solidFill>
                <a:latin typeface="Tahoma" pitchFamily="34" charset="0"/>
                <a:ea typeface="Tahoma" pitchFamily="34" charset="0"/>
                <a:cs typeface="Tahoma" pitchFamily="34" charset="0"/>
              </a:rPr>
              <a:t>.1</a:t>
            </a:r>
            <a:r>
              <a:rPr lang="ro-RO" sz="1100">
                <a:solidFill>
                  <a:prstClr val="black"/>
                </a:solidFill>
                <a:latin typeface="Tahoma" pitchFamily="34" charset="0"/>
                <a:ea typeface="Tahoma" pitchFamily="34" charset="0"/>
                <a:cs typeface="Tahoma" pitchFamily="34" charset="0"/>
              </a:rPr>
              <a:t>2</a:t>
            </a:r>
            <a:r>
              <a:rPr lang="en-US" sz="1100">
                <a:solidFill>
                  <a:prstClr val="black"/>
                </a:solidFill>
                <a:latin typeface="Tahoma" pitchFamily="34" charset="0"/>
                <a:ea typeface="Tahoma" pitchFamily="34" charset="0"/>
                <a:cs typeface="Tahoma" pitchFamily="34" charset="0"/>
              </a:rPr>
              <a:t>.20</a:t>
            </a:r>
            <a:r>
              <a:rPr lang="ro-RO" sz="1100">
                <a:solidFill>
                  <a:prstClr val="black"/>
                </a:solidFill>
                <a:latin typeface="Tahoma" pitchFamily="34" charset="0"/>
                <a:ea typeface="Tahoma" pitchFamily="34" charset="0"/>
                <a:cs typeface="Tahoma" pitchFamily="34" charset="0"/>
              </a:rPr>
              <a:t>20</a:t>
            </a:r>
            <a:r>
              <a:rPr lang="en-US" sz="1100">
                <a:solidFill>
                  <a:prstClr val="black"/>
                </a:solidFill>
                <a:latin typeface="Tahoma" pitchFamily="34" charset="0"/>
                <a:ea typeface="Tahoma" pitchFamily="34" charset="0"/>
                <a:cs typeface="Tahoma" pitchFamily="34" charset="0"/>
              </a:rPr>
              <a:t> și planul anual de audit public intern pe anul 20</a:t>
            </a:r>
            <a:r>
              <a:rPr lang="ro-RO" sz="1100" smtClean="0">
                <a:solidFill>
                  <a:prstClr val="black"/>
                </a:solidFill>
                <a:latin typeface="Tahoma" pitchFamily="34" charset="0"/>
                <a:ea typeface="Tahoma" pitchFamily="34" charset="0"/>
                <a:cs typeface="Tahoma" pitchFamily="34" charset="0"/>
              </a:rPr>
              <a:t>22.</a:t>
            </a:r>
            <a:r>
              <a:rPr lang="en-US" sz="1100" smtClean="0">
                <a:solidFill>
                  <a:prstClr val="black"/>
                </a:solidFill>
                <a:latin typeface="Tahoma" pitchFamily="34" charset="0"/>
                <a:ea typeface="Tahoma" pitchFamily="34" charset="0"/>
                <a:cs typeface="Tahoma" pitchFamily="34" charset="0"/>
              </a:rPr>
              <a:t> A </a:t>
            </a:r>
            <a:r>
              <a:rPr lang="en-US" sz="1100">
                <a:solidFill>
                  <a:prstClr val="black"/>
                </a:solidFill>
                <a:latin typeface="Tahoma" pitchFamily="34" charset="0"/>
                <a:ea typeface="Tahoma" pitchFamily="34" charset="0"/>
                <a:cs typeface="Tahoma" pitchFamily="34" charset="0"/>
              </a:rPr>
              <a:t>fost </a:t>
            </a:r>
            <a:r>
              <a:rPr lang="en-US" sz="1100" smtClean="0">
                <a:solidFill>
                  <a:prstClr val="black"/>
                </a:solidFill>
                <a:latin typeface="Tahoma" pitchFamily="34" charset="0"/>
                <a:ea typeface="Tahoma" pitchFamily="34" charset="0"/>
                <a:cs typeface="Tahoma" pitchFamily="34" charset="0"/>
              </a:rPr>
              <a:t>planificat</a:t>
            </a:r>
            <a:r>
              <a:rPr lang="ro-RO" sz="1100" smtClean="0">
                <a:solidFill>
                  <a:prstClr val="black"/>
                </a:solidFill>
                <a:latin typeface="Tahoma" pitchFamily="34" charset="0"/>
                <a:ea typeface="Tahoma" pitchFamily="34" charset="0"/>
                <a:cs typeface="Tahoma" pitchFamily="34" charset="0"/>
              </a:rPr>
              <a:t>ă</a:t>
            </a:r>
            <a:r>
              <a:rPr lang="en-US" sz="1100" smtClean="0">
                <a:solidFill>
                  <a:prstClr val="black"/>
                </a:solidFill>
                <a:latin typeface="Tahoma" pitchFamily="34" charset="0"/>
                <a:ea typeface="Tahoma" pitchFamily="34" charset="0"/>
                <a:cs typeface="Tahoma" pitchFamily="34" charset="0"/>
              </a:rPr>
              <a:t> </a:t>
            </a:r>
            <a:r>
              <a:rPr lang="ro-RO" sz="1100" smtClean="0">
                <a:solidFill>
                  <a:prstClr val="black"/>
                </a:solidFill>
                <a:latin typeface="Tahoma" pitchFamily="34" charset="0"/>
                <a:ea typeface="Tahoma" pitchFamily="34" charset="0"/>
                <a:cs typeface="Tahoma" pitchFamily="34" charset="0"/>
              </a:rPr>
              <a:t>1</a:t>
            </a:r>
            <a:r>
              <a:rPr lang="en-US" sz="1100" smtClean="0">
                <a:solidFill>
                  <a:prstClr val="black"/>
                </a:solidFill>
                <a:latin typeface="Tahoma" pitchFamily="34" charset="0"/>
                <a:ea typeface="Tahoma" pitchFamily="34" charset="0"/>
                <a:cs typeface="Tahoma" pitchFamily="34" charset="0"/>
              </a:rPr>
              <a:t> misiun</a:t>
            </a:r>
            <a:r>
              <a:rPr lang="ro-RO" sz="1100" smtClean="0">
                <a:solidFill>
                  <a:prstClr val="black"/>
                </a:solidFill>
                <a:latin typeface="Tahoma" pitchFamily="34" charset="0"/>
                <a:ea typeface="Tahoma" pitchFamily="34" charset="0"/>
                <a:cs typeface="Tahoma" pitchFamily="34" charset="0"/>
              </a:rPr>
              <a:t>e</a:t>
            </a:r>
            <a:r>
              <a:rPr lang="en-US" sz="1100" smtClean="0">
                <a:solidFill>
                  <a:prstClr val="black"/>
                </a:solidFill>
                <a:latin typeface="Tahoma" pitchFamily="34" charset="0"/>
                <a:ea typeface="Tahoma" pitchFamily="34" charset="0"/>
                <a:cs typeface="Tahoma" pitchFamily="34" charset="0"/>
              </a:rPr>
              <a:t> </a:t>
            </a:r>
            <a:r>
              <a:rPr lang="en-US" sz="1100">
                <a:solidFill>
                  <a:prstClr val="black"/>
                </a:solidFill>
                <a:latin typeface="Tahoma" pitchFamily="34" charset="0"/>
                <a:ea typeface="Tahoma" pitchFamily="34" charset="0"/>
                <a:cs typeface="Tahoma" pitchFamily="34" charset="0"/>
              </a:rPr>
              <a:t>de audit public intern de </a:t>
            </a:r>
            <a:r>
              <a:rPr lang="en-US" sz="1100" smtClean="0">
                <a:solidFill>
                  <a:prstClr val="black"/>
                </a:solidFill>
                <a:latin typeface="Tahoma" pitchFamily="34" charset="0"/>
                <a:ea typeface="Tahoma" pitchFamily="34" charset="0"/>
                <a:cs typeface="Tahoma" pitchFamily="34" charset="0"/>
              </a:rPr>
              <a:t>asigurare</a:t>
            </a:r>
            <a:r>
              <a:rPr lang="ro-RO" sz="1100" smtClean="0">
                <a:solidFill>
                  <a:prstClr val="black"/>
                </a:solidFill>
                <a:latin typeface="Tahoma" pitchFamily="34" charset="0"/>
                <a:ea typeface="Tahoma" pitchFamily="34" charset="0"/>
                <a:cs typeface="Tahoma" pitchFamily="34" charset="0"/>
              </a:rPr>
              <a:t> în domeniul financiar-contabil.</a:t>
            </a:r>
            <a:endParaRPr lang="ro-RO" sz="11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prstClr val="black"/>
                </a:solidFill>
                <a:latin typeface="Tahoma" pitchFamily="34" charset="0"/>
                <a:ea typeface="Tahoma" pitchFamily="34" charset="0"/>
                <a:cs typeface="Tahoma" pitchFamily="34" charset="0"/>
              </a:rPr>
              <a:t>Nu </a:t>
            </a:r>
            <a:r>
              <a:rPr lang="ro-RO" sz="1100">
                <a:solidFill>
                  <a:prstClr val="black"/>
                </a:solidFill>
                <a:latin typeface="Tahoma" pitchFamily="34" charset="0"/>
                <a:ea typeface="Tahoma" pitchFamily="34" charset="0"/>
                <a:cs typeface="Tahoma" pitchFamily="34" charset="0"/>
              </a:rPr>
              <a:t>au fost întâmpinate greutăți în realizarea misiunilorși nu au fost constatări cu caracter </a:t>
            </a:r>
            <a:r>
              <a:rPr lang="ro-RO" sz="1100" smtClean="0">
                <a:solidFill>
                  <a:prstClr val="black"/>
                </a:solidFill>
                <a:latin typeface="Tahoma" pitchFamily="34" charset="0"/>
                <a:ea typeface="Tahoma" pitchFamily="34" charset="0"/>
                <a:cs typeface="Tahoma" pitchFamily="34" charset="0"/>
              </a:rPr>
              <a:t>negativ. </a:t>
            </a:r>
            <a:r>
              <a:rPr lang="ro-RO" sz="1100" smtClean="0">
                <a:solidFill>
                  <a:schemeClr val="tx1"/>
                </a:solidFill>
                <a:latin typeface="Tahoma" pitchFamily="34" charset="0"/>
                <a:ea typeface="Tahoma" pitchFamily="34" charset="0"/>
                <a:cs typeface="Tahoma" pitchFamily="34" charset="0"/>
              </a:rPr>
              <a:t>La </a:t>
            </a:r>
            <a:r>
              <a:rPr lang="ro-RO" sz="1100">
                <a:solidFill>
                  <a:schemeClr val="tx1"/>
                </a:solidFill>
                <a:latin typeface="Tahoma" pitchFamily="34" charset="0"/>
                <a:ea typeface="Tahoma" pitchFamily="34" charset="0"/>
                <a:cs typeface="Tahoma" pitchFamily="34" charset="0"/>
              </a:rPr>
              <a:t>nivelul Instituției Prefectului – Județul Satu Mare, compartimentul de audit intern a fost desființat în aprilie 2022. Postul de audit intern a fost transformat în post de consilier.</a:t>
            </a:r>
            <a:endParaRPr lang="en-GB" sz="1100">
              <a:solidFill>
                <a:schemeClr val="tx1"/>
              </a:solidFill>
              <a:latin typeface="Tahoma" pitchFamily="34" charset="0"/>
              <a:ea typeface="Tahoma" pitchFamily="34" charset="0"/>
              <a:cs typeface="Tahoma" pitchFamily="34" charset="0"/>
            </a:endParaRPr>
          </a:p>
          <a:p>
            <a:pPr marL="355600" lvl="0" algn="l" defTabSz="914400">
              <a:spcBef>
                <a:spcPts val="0"/>
              </a:spcBef>
            </a:pPr>
            <a:endParaRPr lang="ro-RO" sz="8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Etică și conduită</a:t>
            </a:r>
          </a:p>
          <a:p>
            <a:pPr marL="342900" lvl="0" indent="-342900" algn="just" defTabSz="914400">
              <a:spcBef>
                <a:spcPts val="0"/>
              </a:spcBef>
              <a:buFont typeface="Arial" pitchFamily="34" charset="0"/>
              <a:buChar char="•"/>
            </a:pPr>
            <a:r>
              <a:rPr lang="en-US" sz="1100">
                <a:solidFill>
                  <a:prstClr val="black"/>
                </a:solidFill>
                <a:latin typeface="Tahoma" pitchFamily="34" charset="0"/>
                <a:ea typeface="Tahoma" pitchFamily="34" charset="0"/>
                <a:cs typeface="Tahoma" pitchFamily="34" charset="0"/>
              </a:rPr>
              <a:t>Prin Ordinul Prefectului nr. 40/06.02.2019 a fost desemnat consilierul etic pentru Instituția Prefectului Județul Satu Mare. În cursul anului nu s-au înregistrat cazuri de nerespectare a normelor de conduită, astfel nefiind </a:t>
            </a:r>
            <a:r>
              <a:rPr lang="ro-RO" sz="1100">
                <a:solidFill>
                  <a:prstClr val="black"/>
                </a:solidFill>
                <a:latin typeface="Tahoma" pitchFamily="34" charset="0"/>
                <a:ea typeface="Tahoma" pitchFamily="34" charset="0"/>
                <a:cs typeface="Tahoma" pitchFamily="34" charset="0"/>
              </a:rPr>
              <a:t>luate </a:t>
            </a:r>
            <a:r>
              <a:rPr lang="en-US" sz="1100">
                <a:solidFill>
                  <a:prstClr val="black"/>
                </a:solidFill>
                <a:latin typeface="Tahoma" pitchFamily="34" charset="0"/>
                <a:ea typeface="Tahoma" pitchFamily="34" charset="0"/>
                <a:cs typeface="Tahoma" pitchFamily="34" charset="0"/>
              </a:rPr>
              <a:t>măsuri administrative pentru înlăturarea cauzelor de încălcare a normelor de </a:t>
            </a:r>
            <a:r>
              <a:rPr lang="en-US" sz="1100" smtClean="0">
                <a:solidFill>
                  <a:prstClr val="black"/>
                </a:solidFill>
                <a:latin typeface="Tahoma" pitchFamily="34" charset="0"/>
                <a:ea typeface="Tahoma" pitchFamily="34" charset="0"/>
                <a:cs typeface="Tahoma" pitchFamily="34" charset="0"/>
              </a:rPr>
              <a:t>conduită.</a:t>
            </a:r>
            <a:endParaRPr lang="ro-RO" sz="110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100" smtClean="0">
                <a:solidFill>
                  <a:schemeClr val="tx1"/>
                </a:solidFill>
                <a:latin typeface="Tahoma" pitchFamily="34" charset="0"/>
                <a:ea typeface="Tahoma" pitchFamily="34" charset="0"/>
                <a:cs typeface="Tahoma" pitchFamily="34" charset="0"/>
              </a:rPr>
              <a:t>Proceduri </a:t>
            </a:r>
            <a:r>
              <a:rPr lang="en-US" sz="1100">
                <a:solidFill>
                  <a:schemeClr val="tx1"/>
                </a:solidFill>
                <a:latin typeface="Tahoma" pitchFamily="34" charset="0"/>
                <a:ea typeface="Tahoma" pitchFamily="34" charset="0"/>
                <a:cs typeface="Tahoma" pitchFamily="34" charset="0"/>
              </a:rPr>
              <a:t>aplicate </a:t>
            </a:r>
            <a:r>
              <a:rPr lang="ro-RO" sz="1100">
                <a:solidFill>
                  <a:schemeClr val="tx1"/>
                </a:solidFill>
                <a:latin typeface="Tahoma" pitchFamily="34" charset="0"/>
                <a:ea typeface="Tahoma" pitchFamily="34" charset="0"/>
                <a:cs typeface="Tahoma" pitchFamily="34" charset="0"/>
              </a:rPr>
              <a:t>în anul </a:t>
            </a:r>
            <a:r>
              <a:rPr lang="ro-RO" sz="1100" smtClean="0">
                <a:solidFill>
                  <a:schemeClr val="tx1"/>
                </a:solidFill>
                <a:latin typeface="Tahoma" pitchFamily="34" charset="0"/>
                <a:ea typeface="Tahoma" pitchFamily="34" charset="0"/>
                <a:cs typeface="Tahoma" pitchFamily="34" charset="0"/>
              </a:rPr>
              <a:t>2022:</a:t>
            </a:r>
            <a:r>
              <a:rPr lang="en-US" sz="1100" smtClean="0">
                <a:solidFill>
                  <a:schemeClr val="tx1"/>
                </a:solidFill>
                <a:latin typeface="Tahoma" pitchFamily="34" charset="0"/>
                <a:ea typeface="Tahoma" pitchFamily="34" charset="0"/>
                <a:cs typeface="Tahoma" pitchFamily="34" charset="0"/>
              </a:rPr>
              <a:t>Ordinului </a:t>
            </a:r>
            <a:r>
              <a:rPr lang="en-US" sz="1100">
                <a:solidFill>
                  <a:schemeClr val="tx1"/>
                </a:solidFill>
                <a:latin typeface="Tahoma" pitchFamily="34" charset="0"/>
                <a:ea typeface="Tahoma" pitchFamily="34" charset="0"/>
                <a:cs typeface="Tahoma" pitchFamily="34" charset="0"/>
              </a:rPr>
              <a:t>președintelui Agenției Naționale a Funcționarilor Publici nr. 26/11.01.2022 pentru aprobarea Metodologiei de completare și transmitere a informațiilor privind implementarea principiilor aplicabile conduitei profesionale a funcționarilor publici și a normelor/standardelor de conduită a funcționarilor publici, precum și a procedurilor administrativ-disciplinare aplicabile funcționarilor publici în cadrul autorităților și instituțiilor </a:t>
            </a:r>
            <a:r>
              <a:rPr lang="en-US" sz="1100" smtClean="0">
                <a:solidFill>
                  <a:schemeClr val="tx1"/>
                </a:solidFill>
                <a:latin typeface="Tahoma" pitchFamily="34" charset="0"/>
                <a:ea typeface="Tahoma" pitchFamily="34" charset="0"/>
                <a:cs typeface="Tahoma" pitchFamily="34" charset="0"/>
              </a:rPr>
              <a:t>publice</a:t>
            </a:r>
            <a:r>
              <a:rPr lang="ro-RO" sz="1100" smtClean="0">
                <a:solidFill>
                  <a:schemeClr val="tx1"/>
                </a:solidFill>
                <a:latin typeface="Tahoma" pitchFamily="34" charset="0"/>
                <a:ea typeface="Tahoma" pitchFamily="34" charset="0"/>
                <a:cs typeface="Tahoma" pitchFamily="34" charset="0"/>
              </a:rPr>
              <a:t>.</a:t>
            </a:r>
          </a:p>
          <a:p>
            <a:pPr marL="342900" indent="-342900" algn="just" defTabSz="914400">
              <a:spcBef>
                <a:spcPts val="0"/>
              </a:spcBef>
              <a:buFont typeface="Arial" pitchFamily="34" charset="0"/>
              <a:buChar char="•"/>
            </a:pPr>
            <a:r>
              <a:rPr lang="en-US" sz="1100">
                <a:solidFill>
                  <a:schemeClr val="tx1"/>
                </a:solidFill>
                <a:latin typeface="Tahoma" pitchFamily="34" charset="0"/>
                <a:ea typeface="Tahoma" pitchFamily="34" charset="0"/>
                <a:cs typeface="Tahoma" pitchFamily="34" charset="0"/>
              </a:rPr>
              <a:t>În anul 2022 s-a accesat trimestrial platforma A.N.F.P., în vederea întocmirii şi transmiterii Raportului privind respectarea normelor de conduită de către funcţionarii publici din cadrul Instituţiei Prefectului - Judeţul Satu Mare. Nu au existat formulare disponibile Anexa nr. 1 aferente trimestrului I, II, III, IV a anului 2022. </a:t>
            </a:r>
            <a:endParaRPr lang="en-GB" sz="11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endParaRPr lang="en-GB" sz="1200">
              <a:solidFill>
                <a:schemeClr val="tx1"/>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algn="just"/>
            <a:endParaRPr lang="vi-VN" sz="12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347729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Protecția informațiilor clasificate</a:t>
            </a:r>
            <a:endParaRPr lang="ro-RO" sz="1400" b="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La nivelul Instituţiei Prefectului – Județul Satu Mare se prelucrează şi se păstrează documente care conţin informaţii clasificate. În cursul anului </a:t>
            </a:r>
            <a:r>
              <a:rPr lang="ro-RO" sz="1200" smtClean="0">
                <a:solidFill>
                  <a:prstClr val="black"/>
                </a:solidFill>
                <a:latin typeface="Tahoma" pitchFamily="34" charset="0"/>
                <a:ea typeface="Tahoma" pitchFamily="34" charset="0"/>
                <a:cs typeface="Tahoma" pitchFamily="34" charset="0"/>
              </a:rPr>
              <a:t>2022 </a:t>
            </a:r>
            <a:r>
              <a:rPr lang="ro-RO" sz="1200">
                <a:solidFill>
                  <a:prstClr val="black"/>
                </a:solidFill>
                <a:latin typeface="Tahoma" pitchFamily="34" charset="0"/>
                <a:ea typeface="Tahoma" pitchFamily="34" charset="0"/>
                <a:cs typeface="Tahoma" pitchFamily="34" charset="0"/>
              </a:rPr>
              <a:t>prin Structura de Securitate au fost manipulate un număr de </a:t>
            </a:r>
            <a:r>
              <a:rPr lang="ro-RO" sz="1200" smtClean="0">
                <a:solidFill>
                  <a:prstClr val="black"/>
                </a:solidFill>
                <a:latin typeface="Tahoma" pitchFamily="34" charset="0"/>
                <a:ea typeface="Tahoma" pitchFamily="34" charset="0"/>
                <a:cs typeface="Tahoma" pitchFamily="34" charset="0"/>
              </a:rPr>
              <a:t>203 </a:t>
            </a:r>
            <a:r>
              <a:rPr lang="ro-RO" sz="1200">
                <a:solidFill>
                  <a:prstClr val="black"/>
                </a:solidFill>
                <a:latin typeface="Tahoma" pitchFamily="34" charset="0"/>
                <a:ea typeface="Tahoma" pitchFamily="34" charset="0"/>
                <a:cs typeface="Tahoma" pitchFamily="34" charset="0"/>
              </a:rPr>
              <a:t>documente cu caracter clasificat, nivel secret de serviciu, respectiv un număr de </a:t>
            </a:r>
            <a:r>
              <a:rPr lang="ro-RO" sz="1200" smtClean="0">
                <a:solidFill>
                  <a:prstClr val="black"/>
                </a:solidFill>
                <a:latin typeface="Tahoma" pitchFamily="34" charset="0"/>
                <a:ea typeface="Tahoma" pitchFamily="34" charset="0"/>
                <a:cs typeface="Tahoma" pitchFamily="34" charset="0"/>
              </a:rPr>
              <a:t>21 </a:t>
            </a:r>
            <a:r>
              <a:rPr lang="ro-RO" sz="1200">
                <a:solidFill>
                  <a:prstClr val="black"/>
                </a:solidFill>
                <a:latin typeface="Tahoma" pitchFamily="34" charset="0"/>
                <a:ea typeface="Tahoma" pitchFamily="34" charset="0"/>
                <a:cs typeface="Tahoma" pitchFamily="34" charset="0"/>
              </a:rPr>
              <a:t>documente cu caracter clasificat, din care </a:t>
            </a:r>
            <a:r>
              <a:rPr lang="ro-RO" sz="1200" smtClean="0">
                <a:solidFill>
                  <a:prstClr val="black"/>
                </a:solidFill>
                <a:latin typeface="Tahoma" pitchFamily="34" charset="0"/>
                <a:ea typeface="Tahoma" pitchFamily="34" charset="0"/>
                <a:cs typeface="Tahoma" pitchFamily="34" charset="0"/>
              </a:rPr>
              <a:t>2-nivel </a:t>
            </a:r>
            <a:r>
              <a:rPr lang="ro-RO" sz="1200">
                <a:solidFill>
                  <a:prstClr val="black"/>
                </a:solidFill>
                <a:latin typeface="Tahoma" pitchFamily="34" charset="0"/>
                <a:ea typeface="Tahoma" pitchFamily="34" charset="0"/>
                <a:cs typeface="Tahoma" pitchFamily="34" charset="0"/>
              </a:rPr>
              <a:t>secret, respectiv </a:t>
            </a:r>
            <a:r>
              <a:rPr lang="ro-RO" sz="1200" smtClean="0">
                <a:solidFill>
                  <a:prstClr val="black"/>
                </a:solidFill>
                <a:latin typeface="Tahoma" pitchFamily="34" charset="0"/>
                <a:ea typeface="Tahoma" pitchFamily="34" charset="0"/>
                <a:cs typeface="Tahoma" pitchFamily="34" charset="0"/>
              </a:rPr>
              <a:t> 19-nivel  </a:t>
            </a:r>
            <a:r>
              <a:rPr lang="ro-RO" sz="1200">
                <a:solidFill>
                  <a:prstClr val="black"/>
                </a:solidFill>
                <a:latin typeface="Tahoma" pitchFamily="34" charset="0"/>
                <a:ea typeface="Tahoma" pitchFamily="34" charset="0"/>
                <a:cs typeface="Tahoma" pitchFamily="34" charset="0"/>
              </a:rPr>
              <a:t>strict secret. </a:t>
            </a: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8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Au fost emise un număr de </a:t>
            </a:r>
            <a:r>
              <a:rPr lang="ro-RO" sz="1200" smtClean="0">
                <a:solidFill>
                  <a:prstClr val="black"/>
                </a:solidFill>
                <a:latin typeface="Tahoma" pitchFamily="34" charset="0"/>
                <a:ea typeface="Tahoma" pitchFamily="34" charset="0"/>
                <a:cs typeface="Tahoma" pitchFamily="34" charset="0"/>
              </a:rPr>
              <a:t>15 </a:t>
            </a:r>
            <a:r>
              <a:rPr lang="ro-RO" sz="1200">
                <a:solidFill>
                  <a:prstClr val="black"/>
                </a:solidFill>
                <a:latin typeface="Tahoma" pitchFamily="34" charset="0"/>
                <a:ea typeface="Tahoma" pitchFamily="34" charset="0"/>
                <a:cs typeface="Tahoma" pitchFamily="34" charset="0"/>
              </a:rPr>
              <a:t>autorizații de acces la informații clasificate, nivel secret de serviciu, respectiv un număr de 6 autorizații de acces la informații clasificate, 3-nivel secret, respectiv 3 nivel strict secret.</a:t>
            </a:r>
            <a:endParaRPr lang="en-GB"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800" b="1">
              <a:solidFill>
                <a:prstClr val="black"/>
              </a:solidFill>
            </a:endParaRP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Prevenirea și combaterea </a:t>
            </a:r>
            <a:r>
              <a:rPr lang="ro-RO" sz="1400" b="1" i="1" smtClean="0">
                <a:solidFill>
                  <a:srgbClr val="3716FC"/>
                </a:solidFill>
                <a:latin typeface="Times New Roman" pitchFamily="18" charset="0"/>
                <a:cs typeface="Times New Roman" pitchFamily="18" charset="0"/>
              </a:rPr>
              <a:t>corupției</a:t>
            </a:r>
          </a:p>
          <a:p>
            <a:pPr marL="342900" lvl="0" indent="-342900" algn="just" defTabSz="914400">
              <a:buFont typeface="Arial" pitchFamily="34" charset="0"/>
              <a:buChar char="•"/>
            </a:pPr>
            <a:r>
              <a:rPr lang="ro-RO" sz="1200" smtClean="0">
                <a:solidFill>
                  <a:prstClr val="black"/>
                </a:solidFill>
                <a:latin typeface="Tahoma" pitchFamily="34" charset="0"/>
                <a:ea typeface="Tahoma" pitchFamily="34" charset="0"/>
                <a:cs typeface="Tahoma" pitchFamily="34" charset="0"/>
              </a:rPr>
              <a:t>Pe </a:t>
            </a:r>
            <a:r>
              <a:rPr lang="ro-RO" sz="1200">
                <a:solidFill>
                  <a:prstClr val="black"/>
                </a:solidFill>
                <a:latin typeface="Tahoma" pitchFamily="34" charset="0"/>
                <a:ea typeface="Tahoma" pitchFamily="34" charset="0"/>
                <a:cs typeface="Tahoma" pitchFamily="34" charset="0"/>
              </a:rPr>
              <a:t>parcursul anului au fost inventariate şi evaluate activităţile cu risc de corupţie pentru fiecare structură/funcţie din cadrul instituţiei. Funcționarii din instituție au participat la </a:t>
            </a:r>
            <a:r>
              <a:rPr lang="ro-RO" sz="1200" smtClean="0">
                <a:solidFill>
                  <a:prstClr val="black"/>
                </a:solidFill>
                <a:latin typeface="Tahoma" pitchFamily="34" charset="0"/>
                <a:ea typeface="Tahoma" pitchFamily="34" charset="0"/>
                <a:cs typeface="Tahoma" pitchFamily="34" charset="0"/>
              </a:rPr>
              <a:t>o întâlnire </a:t>
            </a:r>
            <a:r>
              <a:rPr lang="ro-RO" sz="1200">
                <a:solidFill>
                  <a:prstClr val="black"/>
                </a:solidFill>
                <a:latin typeface="Tahoma" pitchFamily="34" charset="0"/>
                <a:ea typeface="Tahoma" pitchFamily="34" charset="0"/>
                <a:cs typeface="Tahoma" pitchFamily="34" charset="0"/>
              </a:rPr>
              <a:t>având ca </a:t>
            </a:r>
            <a:r>
              <a:rPr lang="ro-RO" sz="1200" smtClean="0">
                <a:solidFill>
                  <a:prstClr val="black"/>
                </a:solidFill>
                <a:latin typeface="Tahoma" pitchFamily="34" charset="0"/>
                <a:ea typeface="Tahoma" pitchFamily="34" charset="0"/>
                <a:cs typeface="Tahoma" pitchFamily="34" charset="0"/>
              </a:rPr>
              <a:t>temă </a:t>
            </a:r>
            <a:r>
              <a:rPr lang="it-IT" sz="1200">
                <a:solidFill>
                  <a:prstClr val="black"/>
                </a:solidFill>
                <a:latin typeface="Tahoma" pitchFamily="34" charset="0"/>
                <a:ea typeface="Tahoma" pitchFamily="34" charset="0"/>
                <a:cs typeface="Tahoma" pitchFamily="34" charset="0"/>
              </a:rPr>
              <a:t>prevenire</a:t>
            </a:r>
            <a:r>
              <a:rPr lang="ro-RO" sz="1200">
                <a:solidFill>
                  <a:prstClr val="black"/>
                </a:solidFill>
                <a:latin typeface="Tahoma" pitchFamily="34" charset="0"/>
                <a:ea typeface="Tahoma" pitchFamily="34" charset="0"/>
                <a:cs typeface="Tahoma" pitchFamily="34" charset="0"/>
              </a:rPr>
              <a:t>a unor fapte sau incidente de corupţie. Nu au fost raportate fapte de corupţie în rândul angajaților instituției. </a:t>
            </a:r>
            <a:endParaRPr lang="ro-RO" sz="1200" smtClean="0">
              <a:solidFill>
                <a:prstClr val="black"/>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a:solidFill>
                  <a:schemeClr val="tx1"/>
                </a:solidFill>
                <a:latin typeface="Tahoma" pitchFamily="34" charset="0"/>
                <a:ea typeface="Tahoma" pitchFamily="34" charset="0"/>
                <a:cs typeface="Tahoma" pitchFamily="34" charset="0"/>
              </a:rPr>
              <a:t>S-au realizat raportările solicitate de către forurile superioare având ca obiect măsurile de prevenire şi combatere a corupţiei.</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873882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Servicii publice </a:t>
            </a:r>
            <a:r>
              <a:rPr lang="ro-RO" sz="1800" b="1" i="1" smtClean="0">
                <a:solidFill>
                  <a:srgbClr val="3716FC"/>
                </a:solidFill>
                <a:latin typeface="Times New Roman" pitchFamily="18" charset="0"/>
                <a:cs typeface="Times New Roman" pitchFamily="18" charset="0"/>
              </a:rPr>
              <a:t>comunitare</a:t>
            </a:r>
          </a:p>
          <a:p>
            <a:pPr lvl="0" algn="l" defTabSz="914400"/>
            <a:endParaRPr lang="ro-RO" sz="800" b="1" i="1">
              <a:solidFill>
                <a:srgbClr val="3716FC"/>
              </a:solidFill>
              <a:latin typeface="Times New Roman" pitchFamily="18" charset="0"/>
              <a:cs typeface="Times New Roman" pitchFamily="18" charset="0"/>
            </a:endParaRPr>
          </a:p>
          <a:p>
            <a:pPr marL="342900" lvl="0" indent="-342900" algn="l" defTabSz="914400">
              <a:buBlip>
                <a:blip r:embed="rId5"/>
              </a:buBlip>
            </a:pPr>
            <a:r>
              <a:rPr lang="ro-RO" sz="1400" b="1" i="1">
                <a:solidFill>
                  <a:srgbClr val="3716FC"/>
                </a:solidFill>
                <a:latin typeface="Times New Roman" pitchFamily="18" charset="0"/>
                <a:cs typeface="Times New Roman" pitchFamily="18" charset="0"/>
              </a:rPr>
              <a:t>Serviciul Public Comunitar </a:t>
            </a:r>
            <a:r>
              <a:rPr lang="ro-RO" sz="1400" b="1" i="1" smtClean="0">
                <a:solidFill>
                  <a:srgbClr val="3716FC"/>
                </a:solidFill>
                <a:latin typeface="Times New Roman" pitchFamily="18" charset="0"/>
                <a:cs typeface="Times New Roman" pitchFamily="18" charset="0"/>
              </a:rPr>
              <a:t>de Pașapoarte</a:t>
            </a:r>
          </a:p>
          <a:p>
            <a:pPr lvl="0" algn="l" defTabSz="914400"/>
            <a:endParaRPr lang="ro-RO" sz="800" b="1" i="1">
              <a:solidFill>
                <a:srgbClr val="3716FC"/>
              </a:solidFill>
              <a:latin typeface="Times New Roman" pitchFamily="18" charset="0"/>
              <a:cs typeface="Times New Roman" pitchFamily="18" charset="0"/>
            </a:endParaRPr>
          </a:p>
          <a:p>
            <a:pPr marL="342900" lvl="0" indent="-342900" algn="l" defTabSz="914400">
              <a:buFont typeface="Arial" pitchFamily="34" charset="0"/>
              <a:buChar char="•"/>
            </a:pPr>
            <a:r>
              <a:rPr lang="ro-RO" sz="1300">
                <a:solidFill>
                  <a:prstClr val="black"/>
                </a:solidFill>
                <a:latin typeface="Tahoma" pitchFamily="34" charset="0"/>
                <a:ea typeface="Tahoma" pitchFamily="34" charset="0"/>
                <a:cs typeface="Tahoma" pitchFamily="34" charset="0"/>
              </a:rPr>
              <a:t>În perioada 01.01- </a:t>
            </a:r>
            <a:r>
              <a:rPr lang="ro-RO" sz="1300" smtClean="0">
                <a:solidFill>
                  <a:prstClr val="black"/>
                </a:solidFill>
                <a:latin typeface="Tahoma" pitchFamily="34" charset="0"/>
                <a:ea typeface="Tahoma" pitchFamily="34" charset="0"/>
                <a:cs typeface="Tahoma" pitchFamily="34" charset="0"/>
              </a:rPr>
              <a:t>31.12.2022, </a:t>
            </a:r>
            <a:r>
              <a:rPr lang="ro-RO" sz="1300">
                <a:solidFill>
                  <a:prstClr val="black"/>
                </a:solidFill>
                <a:latin typeface="Tahoma" pitchFamily="34" charset="0"/>
                <a:ea typeface="Tahoma" pitchFamily="34" charset="0"/>
                <a:cs typeface="Tahoma" pitchFamily="34" charset="0"/>
              </a:rPr>
              <a:t>la acest serviciu, situaţia statistică se prezintă astfel:</a:t>
            </a:r>
          </a:p>
          <a:p>
            <a:pPr marL="342900" lvl="0" indent="-342900" algn="l" defTabSz="914400">
              <a:buFont typeface="Arial" pitchFamily="34" charset="0"/>
              <a:buChar char="•"/>
            </a:pPr>
            <a:r>
              <a:rPr lang="ro-RO" sz="1300">
                <a:solidFill>
                  <a:prstClr val="black"/>
                </a:solidFill>
                <a:latin typeface="Tahoma" pitchFamily="34" charset="0"/>
                <a:ea typeface="Tahoma" pitchFamily="34" charset="0"/>
                <a:cs typeface="Tahoma" pitchFamily="34" charset="0"/>
              </a:rPr>
              <a:t>Cereri primite pentru eliberarea paşapoartelor </a:t>
            </a:r>
          </a:p>
          <a:p>
            <a:pPr marL="342900" lvl="0" indent="-342900" algn="l" defTabSz="914400"/>
            <a:r>
              <a:rPr lang="ro-RO" sz="1300">
                <a:solidFill>
                  <a:prstClr val="black"/>
                </a:solidFill>
                <a:latin typeface="Tahoma" pitchFamily="34" charset="0"/>
                <a:ea typeface="Tahoma" pitchFamily="34" charset="0"/>
                <a:cs typeface="Tahoma" pitchFamily="34" charset="0"/>
              </a:rPr>
              <a:t>	simple electronice                      	</a:t>
            </a:r>
            <a:r>
              <a:rPr lang="ro-RO" sz="1300" smtClean="0">
                <a:solidFill>
                  <a:prstClr val="black"/>
                </a:solidFill>
                <a:latin typeface="Tahoma" pitchFamily="34" charset="0"/>
                <a:ea typeface="Tahoma" pitchFamily="34" charset="0"/>
                <a:cs typeface="Tahoma" pitchFamily="34" charset="0"/>
              </a:rPr>
              <a:t>- 28.316</a:t>
            </a:r>
            <a:endParaRPr lang="ro-RO" sz="1300">
              <a:solidFill>
                <a:prstClr val="black"/>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300">
                <a:solidFill>
                  <a:prstClr val="black"/>
                </a:solidFill>
                <a:latin typeface="Tahoma" pitchFamily="34" charset="0"/>
                <a:ea typeface="Tahoma" pitchFamily="34" charset="0"/>
                <a:cs typeface="Tahoma" pitchFamily="34" charset="0"/>
              </a:rPr>
              <a:t>Cereri primite pentru eliberarea </a:t>
            </a:r>
            <a:r>
              <a:rPr lang="ro-RO" sz="1300" smtClean="0">
                <a:solidFill>
                  <a:prstClr val="black"/>
                </a:solidFill>
                <a:latin typeface="Tahoma" pitchFamily="34" charset="0"/>
                <a:ea typeface="Tahoma" pitchFamily="34" charset="0"/>
                <a:cs typeface="Tahoma" pitchFamily="34" charset="0"/>
              </a:rPr>
              <a:t>paşapoartelor</a:t>
            </a:r>
          </a:p>
          <a:p>
            <a:pPr lvl="0" algn="l" defTabSz="914400"/>
            <a:r>
              <a:rPr lang="ro-RO" sz="1300" smtClean="0">
                <a:solidFill>
                  <a:prstClr val="black"/>
                </a:solidFill>
                <a:latin typeface="Tahoma" pitchFamily="34" charset="0"/>
                <a:ea typeface="Tahoma" pitchFamily="34" charset="0"/>
                <a:cs typeface="Tahoma" pitchFamily="34" charset="0"/>
              </a:rPr>
              <a:t>      simple </a:t>
            </a:r>
            <a:r>
              <a:rPr lang="ro-RO" sz="1300">
                <a:solidFill>
                  <a:prstClr val="black"/>
                </a:solidFill>
                <a:latin typeface="Tahoma" pitchFamily="34" charset="0"/>
                <a:ea typeface="Tahoma" pitchFamily="34" charset="0"/>
                <a:cs typeface="Tahoma" pitchFamily="34" charset="0"/>
              </a:rPr>
              <a:t>temporare			</a:t>
            </a:r>
            <a:r>
              <a:rPr lang="ro-RO" sz="1300" smtClean="0">
                <a:solidFill>
                  <a:prstClr val="black"/>
                </a:solidFill>
                <a:latin typeface="Tahoma" pitchFamily="34" charset="0"/>
                <a:ea typeface="Tahoma" pitchFamily="34" charset="0"/>
                <a:cs typeface="Tahoma" pitchFamily="34" charset="0"/>
              </a:rPr>
              <a:t>-   2.040</a:t>
            </a:r>
            <a:endParaRPr lang="ro-RO" sz="1300">
              <a:solidFill>
                <a:prstClr val="black"/>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300" smtClean="0">
                <a:solidFill>
                  <a:prstClr val="black"/>
                </a:solidFill>
                <a:latin typeface="Tahoma" pitchFamily="34" charset="0"/>
                <a:ea typeface="Tahoma" pitchFamily="34" charset="0"/>
                <a:cs typeface="Tahoma" pitchFamily="34" charset="0"/>
              </a:rPr>
              <a:t>Cereri primite de la M.A.E.		-   7.003</a:t>
            </a:r>
          </a:p>
          <a:p>
            <a:pPr marL="342900" lvl="0" indent="-342900" algn="l" defTabSz="914400">
              <a:buFont typeface="Arial" pitchFamily="34" charset="0"/>
              <a:buChar char="•"/>
            </a:pPr>
            <a:r>
              <a:rPr lang="ro-RO" sz="1300" smtClean="0">
                <a:solidFill>
                  <a:prstClr val="black"/>
                </a:solidFill>
                <a:latin typeface="Tahoma" pitchFamily="34" charset="0"/>
                <a:ea typeface="Tahoma" pitchFamily="34" charset="0"/>
                <a:cs typeface="Tahoma" pitchFamily="34" charset="0"/>
              </a:rPr>
              <a:t>Paşapoarte </a:t>
            </a:r>
            <a:r>
              <a:rPr lang="ro-RO" sz="1300">
                <a:solidFill>
                  <a:prstClr val="black"/>
                </a:solidFill>
                <a:latin typeface="Tahoma" pitchFamily="34" charset="0"/>
                <a:ea typeface="Tahoma" pitchFamily="34" charset="0"/>
                <a:cs typeface="Tahoma" pitchFamily="34" charset="0"/>
              </a:rPr>
              <a:t>electronice emise    		</a:t>
            </a:r>
            <a:r>
              <a:rPr lang="ro-RO" sz="1300" smtClean="0">
                <a:solidFill>
                  <a:prstClr val="black"/>
                </a:solidFill>
                <a:latin typeface="Tahoma" pitchFamily="34" charset="0"/>
                <a:ea typeface="Tahoma" pitchFamily="34" charset="0"/>
                <a:cs typeface="Tahoma" pitchFamily="34" charset="0"/>
              </a:rPr>
              <a:t>-  27.564</a:t>
            </a:r>
            <a:endParaRPr lang="ro-RO" sz="1300">
              <a:solidFill>
                <a:prstClr val="black"/>
              </a:solidFill>
              <a:latin typeface="Tahoma" pitchFamily="34" charset="0"/>
              <a:ea typeface="Tahoma" pitchFamily="34" charset="0"/>
              <a:cs typeface="Tahoma" pitchFamily="34" charset="0"/>
            </a:endParaRPr>
          </a:p>
          <a:p>
            <a:pPr marL="342900" lvl="0" indent="-342900" algn="l" defTabSz="914400">
              <a:buFont typeface="Arial" pitchFamily="34" charset="0"/>
              <a:buChar char="•"/>
            </a:pPr>
            <a:r>
              <a:rPr lang="ro-RO" sz="1300">
                <a:solidFill>
                  <a:prstClr val="black"/>
                </a:solidFill>
                <a:latin typeface="Tahoma" pitchFamily="34" charset="0"/>
                <a:ea typeface="Tahoma" pitchFamily="34" charset="0"/>
                <a:cs typeface="Tahoma" pitchFamily="34" charset="0"/>
              </a:rPr>
              <a:t>Paşapoarte temporare emise         	</a:t>
            </a:r>
            <a:r>
              <a:rPr lang="ro-RO" sz="1300" smtClean="0">
                <a:solidFill>
                  <a:prstClr val="black"/>
                </a:solidFill>
                <a:latin typeface="Tahoma" pitchFamily="34" charset="0"/>
                <a:ea typeface="Tahoma" pitchFamily="34" charset="0"/>
                <a:cs typeface="Tahoma" pitchFamily="34" charset="0"/>
              </a:rPr>
              <a:t>-   2.056</a:t>
            </a:r>
            <a:endParaRPr lang="ro-RO" sz="1300">
              <a:solidFill>
                <a:prstClr val="black"/>
              </a:solidFill>
              <a:latin typeface="Tahoma" pitchFamily="34" charset="0"/>
              <a:ea typeface="Tahoma" pitchFamily="34" charset="0"/>
              <a:cs typeface="Tahoma" pitchFamily="34" charset="0"/>
            </a:endParaRPr>
          </a:p>
          <a:p>
            <a:pPr algn="just"/>
            <a:endParaRPr lang="ro-RO" sz="1700" i="1" smtClean="0">
              <a:solidFill>
                <a:schemeClr val="tx1"/>
              </a:solidFill>
              <a:latin typeface="Times New Roman" pitchFamily="18" charset="0"/>
              <a:cs typeface="Times New Roman" pitchFamily="18" charset="0"/>
            </a:endParaRPr>
          </a:p>
          <a:p>
            <a:pPr algn="just"/>
            <a:endParaRPr lang="ro-RO" sz="1700" i="1">
              <a:solidFill>
                <a:schemeClr val="tx1"/>
              </a:solidFill>
              <a:latin typeface="Times New Roman" pitchFamily="18" charset="0"/>
              <a:cs typeface="Times New Roman" pitchFamily="18" charset="0"/>
            </a:endParaRPr>
          </a:p>
          <a:p>
            <a:pPr algn="r"/>
            <a:r>
              <a:rPr lang="ro-RO" sz="1100" i="1" smtClean="0">
                <a:solidFill>
                  <a:schemeClr val="tx1"/>
                </a:solidFill>
                <a:latin typeface="Tahoma" pitchFamily="34" charset="0"/>
                <a:ea typeface="Tahoma" pitchFamily="34" charset="0"/>
                <a:cs typeface="Tahoma" pitchFamily="34" charset="0"/>
              </a:rPr>
              <a:t>Fig.1 Pașapoarte electronice emise</a:t>
            </a:r>
            <a:endParaRPr lang="vi-VN" sz="1100" i="1" dirty="0">
              <a:solidFill>
                <a:schemeClr val="tx1"/>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aphicFrame>
        <p:nvGraphicFramePr>
          <p:cNvPr id="15" name="Chart 14"/>
          <p:cNvGraphicFramePr>
            <a:graphicFrameLocks/>
          </p:cNvGraphicFramePr>
          <p:nvPr>
            <p:extLst>
              <p:ext uri="{D42A27DB-BD31-4B8C-83A1-F6EECF244321}">
                <p14:modId xmlns:p14="http://schemas.microsoft.com/office/powerpoint/2010/main" val="375286929"/>
              </p:ext>
            </p:extLst>
          </p:nvPr>
        </p:nvGraphicFramePr>
        <p:xfrm>
          <a:off x="6019800" y="2835394"/>
          <a:ext cx="2895600" cy="171755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9252266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Serviciul Public Comunitar </a:t>
            </a:r>
            <a:r>
              <a:rPr lang="ro-RO" sz="1800" b="1" i="1" smtClean="0">
                <a:solidFill>
                  <a:srgbClr val="3716FC"/>
                </a:solidFill>
                <a:latin typeface="Times New Roman" pitchFamily="18" charset="0"/>
                <a:cs typeface="Times New Roman" pitchFamily="18" charset="0"/>
              </a:rPr>
              <a:t>Permise </a:t>
            </a:r>
            <a:r>
              <a:rPr lang="ro-RO" sz="1800" b="1" i="1">
                <a:solidFill>
                  <a:srgbClr val="3716FC"/>
                </a:solidFill>
                <a:latin typeface="Times New Roman" pitchFamily="18" charset="0"/>
                <a:cs typeface="Times New Roman" pitchFamily="18" charset="0"/>
              </a:rPr>
              <a:t>de Conducere și </a:t>
            </a:r>
            <a:r>
              <a:rPr lang="ro-RO" sz="1800" b="1" i="1" smtClean="0">
                <a:solidFill>
                  <a:srgbClr val="3716FC"/>
                </a:solidFill>
                <a:latin typeface="Times New Roman" pitchFamily="18" charset="0"/>
                <a:cs typeface="Times New Roman" pitchFamily="18" charset="0"/>
              </a:rPr>
              <a:t>Înmatriculări</a:t>
            </a:r>
            <a:endParaRPr lang="ro-RO" sz="1800" b="1" i="1">
              <a:solidFill>
                <a:srgbClr val="3716FC"/>
              </a:solidFill>
              <a:latin typeface="Times New Roman" pitchFamily="18" charset="0"/>
              <a:cs typeface="Times New Roman" pitchFamily="18" charset="0"/>
            </a:endParaRPr>
          </a:p>
          <a:p>
            <a:pPr marL="342900" lvl="0" indent="-342900" algn="l" defTabSz="914400">
              <a:buFont typeface="Arial" pitchFamily="34" charset="0"/>
              <a:buChar char="•"/>
            </a:pPr>
            <a:endParaRPr lang="ro-RO" sz="800" b="1" i="1">
              <a:solidFill>
                <a:srgbClr val="3716FC"/>
              </a:solidFill>
            </a:endParaRPr>
          </a:p>
          <a:p>
            <a:pPr marL="342900" lvl="0" indent="-342900" algn="just" defTabSz="914400">
              <a:buFont typeface="Arial" pitchFamily="34" charset="0"/>
              <a:buChar char="•"/>
            </a:pPr>
            <a:r>
              <a:rPr lang="ro-RO" sz="1200" i="1">
                <a:solidFill>
                  <a:prstClr val="black"/>
                </a:solidFill>
                <a:latin typeface="Tahoma" pitchFamily="34" charset="0"/>
                <a:ea typeface="Tahoma" pitchFamily="34" charset="0"/>
                <a:cs typeface="Tahoma" pitchFamily="34" charset="0"/>
              </a:rPr>
              <a:t>Activitatea desfășurată pe linie de permise de conducere și examinări auto</a:t>
            </a:r>
          </a:p>
          <a:p>
            <a:pPr marL="342900" lvl="0" indent="-342900" algn="just" defTabSz="914400">
              <a:buFont typeface="Arial" pitchFamily="34" charset="0"/>
              <a:buChar char="•"/>
            </a:pPr>
            <a:r>
              <a:rPr lang="ro-RO" sz="1200" smtClean="0">
                <a:solidFill>
                  <a:prstClr val="black"/>
                </a:solidFill>
                <a:latin typeface="Tahoma" pitchFamily="34" charset="0"/>
                <a:ea typeface="Tahoma" pitchFamily="34" charset="0"/>
                <a:cs typeface="Tahoma" pitchFamily="34" charset="0"/>
              </a:rPr>
              <a:t>Au </a:t>
            </a:r>
            <a:r>
              <a:rPr lang="ro-RO" sz="1200">
                <a:solidFill>
                  <a:prstClr val="black"/>
                </a:solidFill>
                <a:latin typeface="Tahoma" pitchFamily="34" charset="0"/>
                <a:ea typeface="Tahoma" pitchFamily="34" charset="0"/>
                <a:cs typeface="Tahoma" pitchFamily="34" charset="0"/>
              </a:rPr>
              <a:t>fost </a:t>
            </a:r>
            <a:r>
              <a:rPr lang="pt-BR" sz="1200">
                <a:solidFill>
                  <a:prstClr val="black"/>
                </a:solidFill>
                <a:latin typeface="Tahoma" pitchFamily="34" charset="0"/>
                <a:ea typeface="Tahoma" pitchFamily="34" charset="0"/>
                <a:cs typeface="Tahoma" pitchFamily="34" charset="0"/>
              </a:rPr>
              <a:t>emise un număr de </a:t>
            </a:r>
            <a:r>
              <a:rPr lang="pt-BR" sz="1200" smtClean="0">
                <a:solidFill>
                  <a:prstClr val="black"/>
                </a:solidFill>
                <a:latin typeface="Tahoma" pitchFamily="34" charset="0"/>
                <a:ea typeface="Tahoma" pitchFamily="34" charset="0"/>
                <a:cs typeface="Tahoma" pitchFamily="34" charset="0"/>
              </a:rPr>
              <a:t>1</a:t>
            </a:r>
            <a:r>
              <a:rPr lang="ro-RO" sz="1200" smtClean="0">
                <a:solidFill>
                  <a:prstClr val="black"/>
                </a:solidFill>
                <a:latin typeface="Tahoma" pitchFamily="34" charset="0"/>
                <a:ea typeface="Tahoma" pitchFamily="34" charset="0"/>
                <a:cs typeface="Tahoma" pitchFamily="34" charset="0"/>
              </a:rPr>
              <a:t>8</a:t>
            </a:r>
            <a:r>
              <a:rPr lang="pt-BR"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921</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permise de conducere</a:t>
            </a:r>
            <a:r>
              <a:rPr lang="ro-RO" sz="120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noi</a:t>
            </a:r>
            <a:r>
              <a:rPr lang="ro-RO" sz="1200">
                <a:solidFill>
                  <a:prstClr val="black"/>
                </a:solidFill>
                <a:latin typeface="Tahoma" pitchFamily="34" charset="0"/>
                <a:ea typeface="Tahoma" pitchFamily="34" charset="0"/>
                <a:cs typeface="Tahoma" pitchFamily="34" charset="0"/>
              </a:rPr>
              <a:t> sau preschimbate).</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Au fost efectuate </a:t>
            </a:r>
            <a:r>
              <a:rPr lang="pt-BR" sz="1200" smtClean="0">
                <a:solidFill>
                  <a:prstClr val="black"/>
                </a:solidFill>
                <a:latin typeface="Tahoma" pitchFamily="34" charset="0"/>
                <a:ea typeface="Tahoma" pitchFamily="34" charset="0"/>
                <a:cs typeface="Tahoma" pitchFamily="34" charset="0"/>
              </a:rPr>
              <a:t>1</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913 </a:t>
            </a:r>
            <a:r>
              <a:rPr lang="ro-RO" sz="1200">
                <a:solidFill>
                  <a:prstClr val="black"/>
                </a:solidFill>
                <a:latin typeface="Tahoma" pitchFamily="34" charset="0"/>
                <a:ea typeface="Tahoma" pitchFamily="34" charset="0"/>
                <a:cs typeface="Tahoma" pitchFamily="34" charset="0"/>
              </a:rPr>
              <a:t>examinări </a:t>
            </a:r>
            <a:r>
              <a:rPr lang="pt-BR" sz="1200">
                <a:solidFill>
                  <a:prstClr val="black"/>
                </a:solidFill>
                <a:latin typeface="Tahoma" pitchFamily="34" charset="0"/>
                <a:ea typeface="Tahoma" pitchFamily="34" charset="0"/>
                <a:cs typeface="Tahoma" pitchFamily="34" charset="0"/>
              </a:rPr>
              <a:t>la proba teoretică în vederea obţinerii permisului de conducere</a:t>
            </a:r>
            <a:r>
              <a:rPr lang="ro-RO" sz="120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Au fost efectuate </a:t>
            </a:r>
            <a:r>
              <a:rPr lang="ro-RO" sz="1200" smtClean="0">
                <a:solidFill>
                  <a:prstClr val="black"/>
                </a:solidFill>
                <a:latin typeface="Tahoma" pitchFamily="34" charset="0"/>
                <a:ea typeface="Tahoma" pitchFamily="34" charset="0"/>
                <a:cs typeface="Tahoma" pitchFamily="34" charset="0"/>
              </a:rPr>
              <a:t>7</a:t>
            </a:r>
            <a:r>
              <a:rPr lang="pt-BR"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546  </a:t>
            </a:r>
            <a:r>
              <a:rPr lang="ro-RO" sz="1200">
                <a:solidFill>
                  <a:prstClr val="black"/>
                </a:solidFill>
                <a:latin typeface="Tahoma" pitchFamily="34" charset="0"/>
                <a:ea typeface="Tahoma" pitchFamily="34" charset="0"/>
                <a:cs typeface="Tahoma" pitchFamily="34" charset="0"/>
              </a:rPr>
              <a:t>examinări la </a:t>
            </a:r>
            <a:r>
              <a:rPr lang="pt-BR" sz="1200">
                <a:solidFill>
                  <a:prstClr val="black"/>
                </a:solidFill>
                <a:latin typeface="Tahoma" pitchFamily="34" charset="0"/>
                <a:ea typeface="Tahoma" pitchFamily="34" charset="0"/>
                <a:cs typeface="Tahoma" pitchFamily="34" charset="0"/>
              </a:rPr>
              <a:t>proba de traseu</a:t>
            </a:r>
            <a:r>
              <a:rPr lang="ro-RO" sz="1200">
                <a:solidFill>
                  <a:prstClr val="black"/>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i="1" smtClean="0">
                <a:solidFill>
                  <a:prstClr val="black"/>
                </a:solidFill>
                <a:latin typeface="Tahoma" pitchFamily="34" charset="0"/>
                <a:ea typeface="Tahoma" pitchFamily="34" charset="0"/>
                <a:cs typeface="Tahoma" pitchFamily="34" charset="0"/>
              </a:rPr>
              <a:t>Fig.1 Examinări proba teoretică		Fig.2 Examinări proba traseu</a:t>
            </a:r>
          </a:p>
          <a:p>
            <a:pPr marL="342900" lvl="0" indent="-342900" algn="just" defTabSz="914400">
              <a:buFont typeface="Arial" pitchFamily="34" charset="0"/>
              <a:buChar char="•"/>
            </a:pPr>
            <a:endParaRPr lang="ro-RO" sz="1100" i="1"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i="1" smtClean="0">
                <a:solidFill>
                  <a:prstClr val="black"/>
                </a:solidFill>
                <a:latin typeface="Tahoma" pitchFamily="34" charset="0"/>
                <a:ea typeface="Tahoma" pitchFamily="34" charset="0"/>
                <a:cs typeface="Tahoma" pitchFamily="34" charset="0"/>
              </a:rPr>
              <a:t>Activitatea </a:t>
            </a:r>
            <a:r>
              <a:rPr lang="ro-RO" sz="1200" i="1">
                <a:solidFill>
                  <a:prstClr val="black"/>
                </a:solidFill>
                <a:latin typeface="Tahoma" pitchFamily="34" charset="0"/>
                <a:ea typeface="Tahoma" pitchFamily="34" charset="0"/>
                <a:cs typeface="Tahoma" pitchFamily="34" charset="0"/>
              </a:rPr>
              <a:t>desfășurată pe linie de înmatriculare și evidență a vehiculelor</a:t>
            </a:r>
          </a:p>
          <a:p>
            <a:pPr marL="342900" lvl="0" indent="-342900" algn="just" defTabSz="914400">
              <a:buFont typeface="Arial" pitchFamily="34" charset="0"/>
              <a:buChar char="•"/>
            </a:pPr>
            <a:r>
              <a:rPr lang="it-IT" sz="1200" smtClean="0">
                <a:solidFill>
                  <a:prstClr val="black"/>
                </a:solidFill>
                <a:latin typeface="Tahoma" pitchFamily="34" charset="0"/>
                <a:ea typeface="Tahoma" pitchFamily="34" charset="0"/>
                <a:cs typeface="Tahoma" pitchFamily="34" charset="0"/>
              </a:rPr>
              <a:t>În </a:t>
            </a:r>
            <a:r>
              <a:rPr lang="it-IT" sz="1200">
                <a:solidFill>
                  <a:prstClr val="black"/>
                </a:solidFill>
                <a:latin typeface="Tahoma" pitchFamily="34" charset="0"/>
                <a:ea typeface="Tahoma" pitchFamily="34" charset="0"/>
                <a:cs typeface="Tahoma" pitchFamily="34" charset="0"/>
              </a:rPr>
              <a:t>anul 20</a:t>
            </a:r>
            <a:r>
              <a:rPr lang="ro-RO" sz="1200" smtClean="0">
                <a:solidFill>
                  <a:prstClr val="black"/>
                </a:solidFill>
                <a:latin typeface="Tahoma" pitchFamily="34" charset="0"/>
                <a:ea typeface="Tahoma" pitchFamily="34" charset="0"/>
                <a:cs typeface="Tahoma" pitchFamily="34" charset="0"/>
              </a:rPr>
              <a:t>22</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au fost emise </a:t>
            </a:r>
            <a:r>
              <a:rPr lang="it-IT" sz="1200" smtClean="0">
                <a:solidFill>
                  <a:prstClr val="black"/>
                </a:solidFill>
                <a:latin typeface="Tahoma" pitchFamily="34" charset="0"/>
                <a:ea typeface="Tahoma" pitchFamily="34" charset="0"/>
                <a:cs typeface="Tahoma" pitchFamily="34" charset="0"/>
              </a:rPr>
              <a:t>2</a:t>
            </a:r>
            <a:r>
              <a:rPr lang="ro-RO" sz="1200" smtClean="0">
                <a:solidFill>
                  <a:prstClr val="black"/>
                </a:solidFill>
                <a:latin typeface="Tahoma" pitchFamily="34" charset="0"/>
                <a:ea typeface="Tahoma" pitchFamily="34" charset="0"/>
                <a:cs typeface="Tahoma" pitchFamily="34" charset="0"/>
              </a:rPr>
              <a:t>2</a:t>
            </a:r>
            <a:r>
              <a:rPr lang="it-IT"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808</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certificate de înmatriculare, </a:t>
            </a:r>
            <a:r>
              <a:rPr lang="ro-RO" sz="1200">
                <a:solidFill>
                  <a:prstClr val="black"/>
                </a:solidFill>
                <a:latin typeface="Tahoma" pitchFamily="34" charset="0"/>
                <a:ea typeface="Tahoma" pitchFamily="34" charset="0"/>
                <a:cs typeface="Tahoma" pitchFamily="34" charset="0"/>
              </a:rPr>
              <a:t>au fost </a:t>
            </a:r>
            <a:r>
              <a:rPr lang="it-IT" sz="1200">
                <a:solidFill>
                  <a:prstClr val="black"/>
                </a:solidFill>
                <a:latin typeface="Tahoma" pitchFamily="34" charset="0"/>
                <a:ea typeface="Tahoma" pitchFamily="34" charset="0"/>
                <a:cs typeface="Tahoma" pitchFamily="34" charset="0"/>
              </a:rPr>
              <a:t>radiate din circulaţie </a:t>
            </a:r>
            <a:r>
              <a:rPr lang="ro-RO" sz="1200">
                <a:solidFill>
                  <a:prstClr val="black"/>
                </a:solidFill>
                <a:latin typeface="Tahoma" pitchFamily="34" charset="0"/>
                <a:ea typeface="Tahoma" pitchFamily="34" charset="0"/>
                <a:cs typeface="Tahoma" pitchFamily="34" charset="0"/>
              </a:rPr>
              <a:t>un număr de 4</a:t>
            </a:r>
            <a:r>
              <a:rPr lang="it-IT"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994</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vehicule</a:t>
            </a:r>
            <a:r>
              <a:rPr lang="ro-RO" sz="1200">
                <a:solidFill>
                  <a:prstClr val="black"/>
                </a:solidFill>
                <a:latin typeface="Tahoma" pitchFamily="34" charset="0"/>
                <a:ea typeface="Tahoma" pitchFamily="34" charset="0"/>
                <a:cs typeface="Tahoma" pitchFamily="34" charset="0"/>
              </a:rPr>
              <a:t> și au fost</a:t>
            </a:r>
            <a:r>
              <a:rPr lang="it-IT" sz="1200">
                <a:solidFill>
                  <a:prstClr val="black"/>
                </a:solidFill>
                <a:latin typeface="Tahoma" pitchFamily="34" charset="0"/>
                <a:ea typeface="Tahoma" pitchFamily="34" charset="0"/>
                <a:cs typeface="Tahoma" pitchFamily="34" charset="0"/>
              </a:rPr>
              <a:t> eliberate </a:t>
            </a:r>
            <a:r>
              <a:rPr lang="ro-RO" sz="1200" smtClean="0">
                <a:solidFill>
                  <a:prstClr val="black"/>
                </a:solidFill>
                <a:latin typeface="Tahoma" pitchFamily="34" charset="0"/>
                <a:ea typeface="Tahoma" pitchFamily="34" charset="0"/>
                <a:cs typeface="Tahoma" pitchFamily="34" charset="0"/>
              </a:rPr>
              <a:t>6</a:t>
            </a:r>
            <a:r>
              <a:rPr lang="it-IT" sz="1200" smtClean="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351</a:t>
            </a:r>
            <a:r>
              <a:rPr lang="it-IT" sz="1200" smtClean="0">
                <a:solidFill>
                  <a:prstClr val="black"/>
                </a:solidFill>
                <a:latin typeface="Tahoma" pitchFamily="34" charset="0"/>
                <a:ea typeface="Tahoma" pitchFamily="34" charset="0"/>
                <a:cs typeface="Tahoma" pitchFamily="34" charset="0"/>
              </a:rPr>
              <a:t> </a:t>
            </a:r>
            <a:r>
              <a:rPr lang="it-IT" sz="1200">
                <a:solidFill>
                  <a:prstClr val="black"/>
                </a:solidFill>
                <a:latin typeface="Tahoma" pitchFamily="34" charset="0"/>
                <a:ea typeface="Tahoma" pitchFamily="34" charset="0"/>
                <a:cs typeface="Tahoma" pitchFamily="34" charset="0"/>
              </a:rPr>
              <a:t>autorizaţii de circulaţie provizorii.</a:t>
            </a:r>
            <a:endParaRPr lang="ro-RO" sz="1200" dirty="0">
              <a:solidFill>
                <a:prstClr val="black"/>
              </a:solidFill>
              <a:latin typeface="Tahoma" pitchFamily="34" charset="0"/>
              <a:ea typeface="Tahoma" pitchFamily="34" charset="0"/>
              <a:cs typeface="Tahoma" pitchFamily="34"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5040" y="2549129"/>
            <a:ext cx="2566360" cy="1399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8950" y="2549128"/>
            <a:ext cx="2554522" cy="135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12746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lnSpc>
                <a:spcPct val="80000"/>
              </a:lnSpc>
              <a:spcBef>
                <a:spcPts val="0"/>
              </a:spcBef>
              <a:buBlip>
                <a:blip r:embed="rId5"/>
              </a:buBlip>
            </a:pPr>
            <a:r>
              <a:rPr lang="ro-RO" sz="1800" b="1" i="1">
                <a:solidFill>
                  <a:srgbClr val="3716FC"/>
                </a:solidFill>
                <a:latin typeface="Times New Roman" pitchFamily="18" charset="0"/>
                <a:cs typeface="Times New Roman" pitchFamily="18" charset="0"/>
              </a:rPr>
              <a:t>Cooperarea interinstituțională și relații </a:t>
            </a:r>
            <a:r>
              <a:rPr lang="ro-RO" sz="1800" b="1" i="1" smtClean="0">
                <a:solidFill>
                  <a:srgbClr val="3716FC"/>
                </a:solidFill>
                <a:latin typeface="Times New Roman" pitchFamily="18" charset="0"/>
                <a:cs typeface="Times New Roman" pitchFamily="18" charset="0"/>
              </a:rPr>
              <a:t>internaționale</a:t>
            </a:r>
          </a:p>
          <a:p>
            <a:pPr marL="342900" lvl="0" indent="-342900" algn="l" defTabSz="914400">
              <a:spcBef>
                <a:spcPts val="0"/>
              </a:spcBef>
              <a:buFont typeface="Arial" pitchFamily="34" charset="0"/>
              <a:buChar char="•"/>
            </a:pPr>
            <a:r>
              <a:rPr lang="ro-RO" sz="2000" b="1" i="1">
                <a:solidFill>
                  <a:srgbClr val="3716FC"/>
                </a:solidFill>
                <a:latin typeface="Times New Roman" pitchFamily="18" charset="0"/>
                <a:cs typeface="Times New Roman" pitchFamily="18" charset="0"/>
              </a:rPr>
              <a:t> </a:t>
            </a:r>
            <a:r>
              <a:rPr lang="ro-RO" sz="1400" b="1" i="1" smtClean="0">
                <a:solidFill>
                  <a:srgbClr val="3716FC"/>
                </a:solidFill>
                <a:latin typeface="Times New Roman" pitchFamily="18" charset="0"/>
                <a:cs typeface="Times New Roman" pitchFamily="18" charset="0"/>
              </a:rPr>
              <a:t>Cooperarea </a:t>
            </a:r>
            <a:r>
              <a:rPr lang="ro-RO" sz="1400" b="1" i="1">
                <a:solidFill>
                  <a:srgbClr val="3716FC"/>
                </a:solidFill>
                <a:latin typeface="Times New Roman" pitchFamily="18" charset="0"/>
                <a:cs typeface="Times New Roman" pitchFamily="18" charset="0"/>
              </a:rPr>
              <a:t>intra și internistituțională </a:t>
            </a:r>
          </a:p>
          <a:p>
            <a:pPr lvl="0" algn="just" defTabSz="914400"/>
            <a:r>
              <a:rPr lang="ro-RO" sz="1200" b="1">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Instituţia Prefectului s-a bucurat de un număr însemnat de vizite de lucru ale unor înalţi demnitari de stat</a:t>
            </a:r>
            <a:r>
              <a:rPr lang="ro-RO" sz="110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cu ocazia diferitelor </a:t>
            </a:r>
            <a:r>
              <a:rPr lang="it-IT" sz="1100" i="1">
                <a:solidFill>
                  <a:schemeClr val="tx1"/>
                </a:solidFill>
                <a:latin typeface="Tahoma" pitchFamily="34" charset="0"/>
                <a:ea typeface="Tahoma" pitchFamily="34" charset="0"/>
                <a:cs typeface="Tahoma" pitchFamily="34" charset="0"/>
              </a:rPr>
              <a:t>acţiuni</a:t>
            </a:r>
            <a:r>
              <a:rPr lang="it-IT"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a:t>
            </a:r>
            <a:r>
              <a:rPr lang="ro-RO" sz="1100" i="1" smtClean="0">
                <a:solidFill>
                  <a:schemeClr val="tx1"/>
                </a:solidFill>
                <a:latin typeface="Tahoma" pitchFamily="34" charset="0"/>
                <a:ea typeface="Tahoma" pitchFamily="34" charset="0"/>
                <a:cs typeface="Tahoma" pitchFamily="34" charset="0"/>
              </a:rPr>
              <a:t>î</a:t>
            </a:r>
            <a:r>
              <a:rPr lang="pt-BR" sz="1100" i="1">
                <a:solidFill>
                  <a:schemeClr val="tx1"/>
                </a:solidFill>
                <a:latin typeface="Tahoma" pitchFamily="34" charset="0"/>
                <a:ea typeface="Tahoma" pitchFamily="34" charset="0"/>
                <a:cs typeface="Tahoma" pitchFamily="34" charset="0"/>
              </a:rPr>
              <a:t>ntâlniri pe diverse </a:t>
            </a:r>
            <a:r>
              <a:rPr lang="pt-BR" sz="1100" i="1" smtClean="0">
                <a:solidFill>
                  <a:schemeClr val="tx1"/>
                </a:solidFill>
                <a:latin typeface="Tahoma" pitchFamily="34" charset="0"/>
                <a:ea typeface="Tahoma" pitchFamily="34" charset="0"/>
                <a:cs typeface="Tahoma" pitchFamily="34" charset="0"/>
              </a:rPr>
              <a:t>teme</a:t>
            </a:r>
            <a:r>
              <a:rPr lang="ro-RO" sz="1100" i="1" smtClean="0">
                <a:solidFill>
                  <a:schemeClr val="tx1"/>
                </a:solidFill>
                <a:latin typeface="Tahoma" pitchFamily="34" charset="0"/>
                <a:ea typeface="Tahoma" pitchFamily="34" charset="0"/>
                <a:cs typeface="Tahoma" pitchFamily="34" charset="0"/>
              </a:rPr>
              <a:t> </a:t>
            </a:r>
            <a:r>
              <a:rPr lang="pt-BR" sz="1100" smtClean="0">
                <a:solidFill>
                  <a:schemeClr val="tx1"/>
                </a:solidFill>
                <a:latin typeface="Tahoma" pitchFamily="34" charset="0"/>
                <a:ea typeface="Tahoma" pitchFamily="34" charset="0"/>
                <a:cs typeface="Tahoma" pitchFamily="34" charset="0"/>
              </a:rPr>
              <a:t>: </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t>
            </a:r>
            <a:r>
              <a:rPr lang="ro-RO" sz="1100" smtClean="0">
                <a:solidFill>
                  <a:schemeClr val="tx1"/>
                </a:solidFill>
                <a:latin typeface="Tahoma" pitchFamily="34" charset="0"/>
                <a:ea typeface="Tahoma" pitchFamily="34" charset="0"/>
                <a:cs typeface="Tahoma" pitchFamily="34" charset="0"/>
              </a:rPr>
              <a:t>a</a:t>
            </a:r>
            <a:r>
              <a:rPr lang="it-IT"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de lucru a ministrului agriculturii și dezvoltării rurale Adrian-Ionuț </a:t>
            </a:r>
            <a:r>
              <a:rPr lang="it-IT" sz="1100" smtClean="0">
                <a:solidFill>
                  <a:schemeClr val="tx1"/>
                </a:solidFill>
                <a:latin typeface="Tahoma" pitchFamily="34" charset="0"/>
                <a:ea typeface="Tahoma" pitchFamily="34" charset="0"/>
                <a:cs typeface="Tahoma" pitchFamily="34" charset="0"/>
              </a:rPr>
              <a:t>Chesnoiu</a:t>
            </a:r>
            <a:r>
              <a:rPr lang="ro-RO" sz="1100" smtClean="0">
                <a:solidFill>
                  <a:schemeClr val="tx1"/>
                </a:solidFill>
                <a:latin typeface="Tahoma" pitchFamily="34" charset="0"/>
                <a:ea typeface="Tahoma" pitchFamily="34" charset="0"/>
                <a:cs typeface="Tahoma" pitchFamily="34" charset="0"/>
              </a:rPr>
              <a:t> - 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perioada </a:t>
            </a:r>
            <a:r>
              <a:rPr lang="it-IT" sz="1100" smtClean="0">
                <a:solidFill>
                  <a:schemeClr val="tx1"/>
                </a:solidFill>
                <a:latin typeface="Tahoma" pitchFamily="34" charset="0"/>
                <a:ea typeface="Tahoma" pitchFamily="34" charset="0"/>
                <a:cs typeface="Tahoma" pitchFamily="34" charset="0"/>
              </a:rPr>
              <a:t>02-03.05.2022</a:t>
            </a:r>
            <a:r>
              <a:rPr lang="ro-RO" sz="1100" smtClean="0">
                <a:solidFill>
                  <a:schemeClr val="tx1"/>
                </a:solidFill>
                <a:latin typeface="Tahoma" pitchFamily="34" charset="0"/>
                <a:ea typeface="Tahoma" pitchFamily="34" charset="0"/>
                <a:cs typeface="Tahoma" pitchFamily="34" charset="0"/>
              </a:rPr>
              <a:t>;</a:t>
            </a: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 </a:t>
            </a:r>
            <a:r>
              <a:rPr lang="it-IT" sz="1100">
                <a:solidFill>
                  <a:schemeClr val="tx1"/>
                </a:solidFill>
                <a:latin typeface="Tahoma" pitchFamily="34" charset="0"/>
                <a:ea typeface="Tahoma" pitchFamily="34" charset="0"/>
                <a:cs typeface="Tahoma" pitchFamily="34" charset="0"/>
              </a:rPr>
              <a:t>de lucru a directorului general a Direcției Generale pentru Relațiile cu Instituțiile Prefectului din cadrul MAI, Teodor-Iulian </a:t>
            </a:r>
            <a:r>
              <a:rPr lang="it-IT" sz="1100" smtClean="0">
                <a:solidFill>
                  <a:schemeClr val="tx1"/>
                </a:solidFill>
                <a:latin typeface="Tahoma" pitchFamily="34" charset="0"/>
                <a:ea typeface="Tahoma" pitchFamily="34" charset="0"/>
                <a:cs typeface="Tahoma" pitchFamily="34" charset="0"/>
              </a:rPr>
              <a:t>Gheorghe</a:t>
            </a:r>
            <a:r>
              <a:rPr lang="ro-RO"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perioada </a:t>
            </a:r>
            <a:r>
              <a:rPr lang="it-IT" sz="1100" smtClean="0">
                <a:solidFill>
                  <a:schemeClr val="tx1"/>
                </a:solidFill>
                <a:latin typeface="Tahoma" pitchFamily="34" charset="0"/>
                <a:ea typeface="Tahoma" pitchFamily="34" charset="0"/>
                <a:cs typeface="Tahoma" pitchFamily="34" charset="0"/>
              </a:rPr>
              <a:t>03-04.05.2022</a:t>
            </a:r>
            <a:r>
              <a:rPr lang="ro-RO" sz="1100" smtClean="0">
                <a:solidFill>
                  <a:schemeClr val="tx1"/>
                </a:solidFill>
                <a:latin typeface="Tahoma" pitchFamily="34" charset="0"/>
                <a:ea typeface="Tahoma" pitchFamily="34" charset="0"/>
                <a:cs typeface="Tahoma" pitchFamily="34" charset="0"/>
              </a:rPr>
              <a:t>;</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 </a:t>
            </a:r>
            <a:r>
              <a:rPr lang="ro-RO" sz="1100" smtClean="0">
                <a:solidFill>
                  <a:schemeClr val="tx1"/>
                </a:solidFill>
                <a:latin typeface="Tahoma" pitchFamily="34" charset="0"/>
                <a:ea typeface="Tahoma" pitchFamily="34" charset="0"/>
                <a:cs typeface="Tahoma" pitchFamily="34" charset="0"/>
              </a:rPr>
              <a:t>de </a:t>
            </a:r>
            <a:r>
              <a:rPr lang="it-IT" sz="1100" smtClean="0">
                <a:solidFill>
                  <a:schemeClr val="tx1"/>
                </a:solidFill>
                <a:latin typeface="Tahoma" pitchFamily="34" charset="0"/>
                <a:ea typeface="Tahoma" pitchFamily="34" charset="0"/>
                <a:cs typeface="Tahoma" pitchFamily="34" charset="0"/>
              </a:rPr>
              <a:t>lucru </a:t>
            </a:r>
            <a:r>
              <a:rPr lang="it-IT" sz="1100">
                <a:solidFill>
                  <a:schemeClr val="tx1"/>
                </a:solidFill>
                <a:latin typeface="Tahoma" pitchFamily="34" charset="0"/>
                <a:ea typeface="Tahoma" pitchFamily="34" charset="0"/>
                <a:cs typeface="Tahoma" pitchFamily="34" charset="0"/>
              </a:rPr>
              <a:t>a secretarului de stat al Departamentului pentru Românii de Pretutindeni, Gheorghe-Florin Cârciu pe tema prezentării programelor de finanțare ale Departamentului pentru Românii de </a:t>
            </a:r>
            <a:r>
              <a:rPr lang="it-IT" sz="1100" smtClean="0">
                <a:solidFill>
                  <a:schemeClr val="tx1"/>
                </a:solidFill>
                <a:latin typeface="Tahoma" pitchFamily="34" charset="0"/>
                <a:ea typeface="Tahoma" pitchFamily="34" charset="0"/>
                <a:cs typeface="Tahoma" pitchFamily="34" charset="0"/>
              </a:rPr>
              <a:t>Pretutindeni</a:t>
            </a:r>
            <a:r>
              <a:rPr lang="ro-RO" sz="1100" smtClean="0">
                <a:solidFill>
                  <a:schemeClr val="tx1"/>
                </a:solidFill>
                <a:latin typeface="Tahoma" pitchFamily="34" charset="0"/>
                <a:ea typeface="Tahoma" pitchFamily="34" charset="0"/>
                <a:cs typeface="Tahoma" pitchFamily="34" charset="0"/>
              </a:rPr>
              <a:t> –iunie 2022;</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 </a:t>
            </a:r>
            <a:r>
              <a:rPr lang="it-IT" sz="1100">
                <a:solidFill>
                  <a:schemeClr val="tx1"/>
                </a:solidFill>
                <a:latin typeface="Tahoma" pitchFamily="34" charset="0"/>
                <a:ea typeface="Tahoma" pitchFamily="34" charset="0"/>
                <a:cs typeface="Tahoma" pitchFamily="34" charset="0"/>
              </a:rPr>
              <a:t>de lucru a ministrului Antreprenoriatului și Turismului, Constantin Daniel Cadariu pe tema dezvoltării și promovării turismului în județul Satu </a:t>
            </a:r>
            <a:r>
              <a:rPr lang="it-IT" sz="1100" smtClean="0">
                <a:solidFill>
                  <a:schemeClr val="tx1"/>
                </a:solidFill>
                <a:latin typeface="Tahoma" pitchFamily="34" charset="0"/>
                <a:ea typeface="Tahoma" pitchFamily="34" charset="0"/>
                <a:cs typeface="Tahoma" pitchFamily="34" charset="0"/>
              </a:rPr>
              <a:t>Mare</a:t>
            </a:r>
            <a:r>
              <a:rPr lang="ro-RO"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iunie </a:t>
            </a:r>
            <a:r>
              <a:rPr lang="it-IT" sz="1100" smtClean="0">
                <a:solidFill>
                  <a:schemeClr val="tx1"/>
                </a:solidFill>
                <a:latin typeface="Tahoma" pitchFamily="34" charset="0"/>
                <a:ea typeface="Tahoma" pitchFamily="34" charset="0"/>
                <a:cs typeface="Tahoma" pitchFamily="34" charset="0"/>
              </a:rPr>
              <a:t>2022</a:t>
            </a:r>
            <a:r>
              <a:rPr lang="ro-RO" sz="1100" smtClean="0">
                <a:solidFill>
                  <a:schemeClr val="tx1"/>
                </a:solidFill>
                <a:latin typeface="Tahoma" pitchFamily="34" charset="0"/>
                <a:ea typeface="Tahoma" pitchFamily="34" charset="0"/>
                <a:cs typeface="Tahoma" pitchFamily="34" charset="0"/>
              </a:rPr>
              <a:t>;</a:t>
            </a:r>
            <a:r>
              <a:rPr lang="it-IT" sz="1100" smtClean="0">
                <a:solidFill>
                  <a:schemeClr val="tx1"/>
                </a:solidFill>
                <a:latin typeface="Tahoma" pitchFamily="34" charset="0"/>
                <a:ea typeface="Tahoma" pitchFamily="34" charset="0"/>
                <a:cs typeface="Tahoma" pitchFamily="34" charset="0"/>
              </a:rPr>
              <a:t> </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întâlnire </a:t>
            </a:r>
            <a:r>
              <a:rPr lang="it-IT" sz="1100">
                <a:solidFill>
                  <a:schemeClr val="tx1"/>
                </a:solidFill>
                <a:latin typeface="Tahoma" pitchFamily="34" charset="0"/>
                <a:ea typeface="Tahoma" pitchFamily="34" charset="0"/>
                <a:cs typeface="Tahoma" pitchFamily="34" charset="0"/>
              </a:rPr>
              <a:t>de lucru cu Costin Hendea Anca Minodora, secretar de stat în cadrul Ministerului Familiei, Tineretului și Egalității de Șanse pe tema gestionării crizei refugiaților din </a:t>
            </a:r>
            <a:r>
              <a:rPr lang="it-IT" sz="1100" smtClean="0">
                <a:solidFill>
                  <a:schemeClr val="tx1"/>
                </a:solidFill>
                <a:latin typeface="Tahoma" pitchFamily="34" charset="0"/>
                <a:ea typeface="Tahoma" pitchFamily="34" charset="0"/>
                <a:cs typeface="Tahoma" pitchFamily="34" charset="0"/>
              </a:rPr>
              <a:t>Ucraina</a:t>
            </a:r>
            <a:r>
              <a:rPr lang="ro-RO"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data de </a:t>
            </a:r>
            <a:r>
              <a:rPr lang="it-IT" sz="1100" smtClean="0">
                <a:solidFill>
                  <a:schemeClr val="tx1"/>
                </a:solidFill>
                <a:latin typeface="Tahoma" pitchFamily="34" charset="0"/>
                <a:ea typeface="Tahoma" pitchFamily="34" charset="0"/>
                <a:cs typeface="Tahoma" pitchFamily="34" charset="0"/>
              </a:rPr>
              <a:t>15.07.202</a:t>
            </a:r>
            <a:r>
              <a:rPr lang="ro-RO" sz="1100" smtClean="0">
                <a:solidFill>
                  <a:schemeClr val="tx1"/>
                </a:solidFill>
                <a:latin typeface="Tahoma" pitchFamily="34" charset="0"/>
                <a:ea typeface="Tahoma" pitchFamily="34" charset="0"/>
                <a:cs typeface="Tahoma" pitchFamily="34" charset="0"/>
              </a:rPr>
              <a:t>2;</a:t>
            </a:r>
            <a:r>
              <a:rPr lang="it-IT" sz="1100" smtClean="0">
                <a:solidFill>
                  <a:schemeClr val="tx1"/>
                </a:solidFill>
                <a:latin typeface="Tahoma" pitchFamily="34" charset="0"/>
                <a:ea typeface="Tahoma" pitchFamily="34" charset="0"/>
                <a:cs typeface="Tahoma" pitchFamily="34" charset="0"/>
              </a:rPr>
              <a:t> </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 </a:t>
            </a:r>
            <a:r>
              <a:rPr lang="it-IT" sz="1100">
                <a:solidFill>
                  <a:schemeClr val="tx1"/>
                </a:solidFill>
                <a:latin typeface="Tahoma" pitchFamily="34" charset="0"/>
                <a:ea typeface="Tahoma" pitchFamily="34" charset="0"/>
                <a:cs typeface="Tahoma" pitchFamily="34" charset="0"/>
              </a:rPr>
              <a:t>de lucru a ministrului agriculturii, Petre Daea, în vederea gestionării crizei cauzate de seceta pedologică în județul Satu </a:t>
            </a:r>
            <a:r>
              <a:rPr lang="it-IT" sz="1100" smtClean="0">
                <a:solidFill>
                  <a:schemeClr val="tx1"/>
                </a:solidFill>
                <a:latin typeface="Tahoma" pitchFamily="34" charset="0"/>
                <a:ea typeface="Tahoma" pitchFamily="34" charset="0"/>
                <a:cs typeface="Tahoma" pitchFamily="34" charset="0"/>
              </a:rPr>
              <a:t>Mare</a:t>
            </a:r>
            <a:r>
              <a:rPr lang="ro-RO" sz="1100" smtClean="0">
                <a:solidFill>
                  <a:schemeClr val="tx1"/>
                </a:solidFill>
                <a:latin typeface="Tahoma" pitchFamily="34" charset="0"/>
                <a:ea typeface="Tahoma" pitchFamily="34" charset="0"/>
                <a:cs typeface="Tahoma" pitchFamily="34" charset="0"/>
              </a:rPr>
              <a:t> - 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data de </a:t>
            </a:r>
            <a:r>
              <a:rPr lang="it-IT" sz="1100" smtClean="0">
                <a:solidFill>
                  <a:schemeClr val="tx1"/>
                </a:solidFill>
                <a:latin typeface="Tahoma" pitchFamily="34" charset="0"/>
                <a:ea typeface="Tahoma" pitchFamily="34" charset="0"/>
                <a:cs typeface="Tahoma" pitchFamily="34" charset="0"/>
              </a:rPr>
              <a:t>16.07.202</a:t>
            </a:r>
            <a:r>
              <a:rPr lang="ro-RO" sz="1100" smtClean="0">
                <a:solidFill>
                  <a:schemeClr val="tx1"/>
                </a:solidFill>
                <a:latin typeface="Tahoma" pitchFamily="34" charset="0"/>
                <a:ea typeface="Tahoma" pitchFamily="34" charset="0"/>
                <a:cs typeface="Tahoma" pitchFamily="34" charset="0"/>
              </a:rPr>
              <a:t>2;</a:t>
            </a:r>
            <a:r>
              <a:rPr lang="it-IT"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	</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it-IT" sz="1100" smtClean="0">
                <a:solidFill>
                  <a:schemeClr val="tx1"/>
                </a:solidFill>
                <a:latin typeface="Tahoma" pitchFamily="34" charset="0"/>
                <a:ea typeface="Tahoma" pitchFamily="34" charset="0"/>
                <a:cs typeface="Tahoma" pitchFamily="34" charset="0"/>
              </a:rPr>
              <a:t>vizita </a:t>
            </a:r>
            <a:r>
              <a:rPr lang="it-IT" sz="1100">
                <a:solidFill>
                  <a:schemeClr val="tx1"/>
                </a:solidFill>
                <a:latin typeface="Tahoma" pitchFamily="34" charset="0"/>
                <a:ea typeface="Tahoma" pitchFamily="34" charset="0"/>
                <a:cs typeface="Tahoma" pitchFamily="34" charset="0"/>
              </a:rPr>
              <a:t>de lucru a vicepreședintelui ANSVSA, Ioan Oleleu pe tema susținerii activității crescătorilor din sectorul </a:t>
            </a:r>
            <a:r>
              <a:rPr lang="it-IT" sz="1100" smtClean="0">
                <a:solidFill>
                  <a:schemeClr val="tx1"/>
                </a:solidFill>
                <a:latin typeface="Tahoma" pitchFamily="34" charset="0"/>
                <a:ea typeface="Tahoma" pitchFamily="34" charset="0"/>
                <a:cs typeface="Tahoma" pitchFamily="34" charset="0"/>
              </a:rPr>
              <a:t>bovin</a:t>
            </a:r>
            <a:r>
              <a:rPr lang="ro-RO"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data de </a:t>
            </a:r>
            <a:r>
              <a:rPr lang="it-IT" sz="1100" smtClean="0">
                <a:solidFill>
                  <a:schemeClr val="tx1"/>
                </a:solidFill>
                <a:latin typeface="Tahoma" pitchFamily="34" charset="0"/>
                <a:ea typeface="Tahoma" pitchFamily="34" charset="0"/>
                <a:cs typeface="Tahoma" pitchFamily="34" charset="0"/>
              </a:rPr>
              <a:t>05.12.2022</a:t>
            </a:r>
            <a:r>
              <a:rPr lang="ro-RO" sz="1100" smtClean="0">
                <a:solidFill>
                  <a:schemeClr val="tx1"/>
                </a:solidFill>
                <a:latin typeface="Tahoma" pitchFamily="34" charset="0"/>
                <a:ea typeface="Tahoma" pitchFamily="34" charset="0"/>
                <a:cs typeface="Tahoma" pitchFamily="34" charset="0"/>
              </a:rPr>
              <a:t>;</a:t>
            </a:r>
            <a:r>
              <a:rPr lang="it-IT" sz="1100" smtClean="0">
                <a:solidFill>
                  <a:schemeClr val="tx1"/>
                </a:solidFill>
                <a:latin typeface="Tahoma" pitchFamily="34" charset="0"/>
                <a:ea typeface="Tahoma" pitchFamily="34" charset="0"/>
                <a:cs typeface="Tahoma" pitchFamily="34" charset="0"/>
              </a:rPr>
              <a:t> </a:t>
            </a:r>
            <a:endParaRPr lang="en-GB"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srgbClr val="FF0000"/>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7788563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Font typeface="Arial" pitchFamily="34" charset="0"/>
              <a:buChar char="•"/>
            </a:pPr>
            <a:r>
              <a:rPr lang="ro-RO" sz="1400" b="1" i="1">
                <a:solidFill>
                  <a:srgbClr val="3716FC"/>
                </a:solidFill>
                <a:latin typeface="Times New Roman" pitchFamily="18" charset="0"/>
                <a:cs typeface="Times New Roman" pitchFamily="18" charset="0"/>
              </a:rPr>
              <a:t>Relații internaționale </a:t>
            </a:r>
          </a:p>
          <a:p>
            <a:pPr marL="342900" lvl="0" indent="-342900" algn="l" defTabSz="914400">
              <a:buBlip>
                <a:blip r:embed="rId5"/>
              </a:buBlip>
            </a:pPr>
            <a:endParaRPr lang="ro-RO" sz="400" b="1" i="1">
              <a:solidFill>
                <a:srgbClr val="3716FC"/>
              </a:solidFill>
              <a:latin typeface="Times New Roman" pitchFamily="18" charset="0"/>
              <a:cs typeface="Times New Roman" pitchFamily="18" charset="0"/>
            </a:endParaRPr>
          </a:p>
          <a:p>
            <a:pPr marL="342900" lvl="0" indent="-342900" algn="just" defTabSz="914400">
              <a:buFont typeface="Arial" pitchFamily="34" charset="0"/>
              <a:buChar char="•"/>
            </a:pPr>
            <a:r>
              <a:rPr lang="fr-FR" sz="1100" smtClean="0">
                <a:solidFill>
                  <a:schemeClr val="tx1"/>
                </a:solidFill>
                <a:latin typeface="Tahoma" pitchFamily="34" charset="0"/>
                <a:ea typeface="Tahoma" pitchFamily="34" charset="0"/>
                <a:cs typeface="Tahoma" pitchFamily="34" charset="0"/>
              </a:rPr>
              <a:t>Activitatea </a:t>
            </a:r>
            <a:r>
              <a:rPr lang="fr-FR" sz="1100">
                <a:solidFill>
                  <a:schemeClr val="tx1"/>
                </a:solidFill>
                <a:latin typeface="Tahoma" pitchFamily="34" charset="0"/>
                <a:ea typeface="Tahoma" pitchFamily="34" charset="0"/>
                <a:cs typeface="Tahoma" pitchFamily="34" charset="0"/>
              </a:rPr>
              <a:t>de relații internaționale la nivelul Instituției Prefectului – Județul Satu Mare s-a concretizat </a:t>
            </a:r>
            <a:r>
              <a:rPr lang="fr-FR" sz="1100" smtClean="0">
                <a:solidFill>
                  <a:schemeClr val="tx1"/>
                </a:solidFill>
                <a:latin typeface="Tahoma" pitchFamily="34" charset="0"/>
                <a:ea typeface="Tahoma" pitchFamily="34" charset="0"/>
                <a:cs typeface="Tahoma" pitchFamily="34" charset="0"/>
              </a:rPr>
              <a:t>prin:</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vizita </a:t>
            </a:r>
            <a:r>
              <a:rPr lang="ro-RO" sz="1100">
                <a:solidFill>
                  <a:schemeClr val="tx1"/>
                </a:solidFill>
                <a:latin typeface="Tahoma" pitchFamily="34" charset="0"/>
                <a:ea typeface="Tahoma" pitchFamily="34" charset="0"/>
                <a:cs typeface="Tahoma" pitchFamily="34" charset="0"/>
              </a:rPr>
              <a:t>doamnei deputat din Ucraina, Roksolana Pidlasa și a europarlamentarului Cristian </a:t>
            </a:r>
            <a:r>
              <a:rPr lang="ro-RO" sz="1100" smtClean="0">
                <a:solidFill>
                  <a:schemeClr val="tx1"/>
                </a:solidFill>
                <a:latin typeface="Tahoma" pitchFamily="34" charset="0"/>
                <a:ea typeface="Tahoma" pitchFamily="34" charset="0"/>
                <a:cs typeface="Tahoma" pitchFamily="34" charset="0"/>
              </a:rPr>
              <a:t>Terheș  în luna martie 2023;</a:t>
            </a:r>
            <a:r>
              <a:rPr lang="en-GB" sz="1100" smtClean="0">
                <a:solidFill>
                  <a:schemeClr val="tx1"/>
                </a:solidFill>
                <a:latin typeface="Tahoma" pitchFamily="34" charset="0"/>
                <a:ea typeface="Tahoma" pitchFamily="34" charset="0"/>
                <a:cs typeface="Tahoma" pitchFamily="34" charset="0"/>
              </a:rPr>
              <a:t> </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vizita </a:t>
            </a:r>
            <a:r>
              <a:rPr lang="ro-RO" sz="1100">
                <a:solidFill>
                  <a:schemeClr val="tx1"/>
                </a:solidFill>
                <a:latin typeface="Tahoma" pitchFamily="34" charset="0"/>
                <a:ea typeface="Tahoma" pitchFamily="34" charset="0"/>
                <a:cs typeface="Tahoma" pitchFamily="34" charset="0"/>
              </a:rPr>
              <a:t>de lucru a delegației militare mixte România – SUA formată din specialiști de cooperare civil-militar CIMIC </a:t>
            </a:r>
            <a:r>
              <a:rPr lang="ro-RO" sz="1100" smtClean="0">
                <a:solidFill>
                  <a:schemeClr val="tx1"/>
                </a:solidFill>
                <a:latin typeface="Tahoma" pitchFamily="34" charset="0"/>
                <a:ea typeface="Tahoma" pitchFamily="34" charset="0"/>
                <a:cs typeface="Tahoma" pitchFamily="34" charset="0"/>
              </a:rPr>
              <a:t>în perioada 23-24.03.2022 </a:t>
            </a:r>
            <a:r>
              <a:rPr lang="ro-RO" sz="1100">
                <a:solidFill>
                  <a:schemeClr val="tx1"/>
                </a:solidFill>
                <a:latin typeface="Tahoma" pitchFamily="34" charset="0"/>
                <a:ea typeface="Tahoma" pitchFamily="34" charset="0"/>
                <a:cs typeface="Tahoma" pitchFamily="34" charset="0"/>
              </a:rPr>
              <a:t>; </a:t>
            </a:r>
          </a:p>
          <a:p>
            <a:pPr marL="342900" lvl="0" indent="-342900" algn="just" defTabSz="914400">
              <a:buFont typeface="Arial" pitchFamily="34" charset="0"/>
              <a:buChar char="•"/>
            </a:pPr>
            <a:r>
              <a:rPr lang="en-US" sz="1100" smtClean="0">
                <a:solidFill>
                  <a:schemeClr val="tx1"/>
                </a:solidFill>
                <a:latin typeface="Tahoma" pitchFamily="34" charset="0"/>
                <a:ea typeface="Tahoma" pitchFamily="34" charset="0"/>
                <a:cs typeface="Tahoma" pitchFamily="34" charset="0"/>
              </a:rPr>
              <a:t>vizita </a:t>
            </a:r>
            <a:r>
              <a:rPr lang="en-US" sz="1100">
                <a:solidFill>
                  <a:schemeClr val="tx1"/>
                </a:solidFill>
                <a:latin typeface="Tahoma" pitchFamily="34" charset="0"/>
                <a:ea typeface="Tahoma" pitchFamily="34" charset="0"/>
                <a:cs typeface="Tahoma" pitchFamily="34" charset="0"/>
              </a:rPr>
              <a:t>doamnei Regina Lochner, consul al Republicii Federale Germania la </a:t>
            </a:r>
            <a:r>
              <a:rPr lang="en-US" sz="1100" smtClean="0">
                <a:solidFill>
                  <a:schemeClr val="tx1"/>
                </a:solidFill>
                <a:latin typeface="Tahoma" pitchFamily="34" charset="0"/>
                <a:ea typeface="Tahoma" pitchFamily="34" charset="0"/>
                <a:cs typeface="Tahoma" pitchFamily="34" charset="0"/>
              </a:rPr>
              <a:t>Timişoara</a:t>
            </a:r>
            <a:r>
              <a:rPr lang="ro-RO" sz="1100" smtClean="0">
                <a:solidFill>
                  <a:schemeClr val="tx1"/>
                </a:solidFill>
                <a:latin typeface="Tahoma" pitchFamily="34" charset="0"/>
                <a:ea typeface="Tahoma" pitchFamily="34" charset="0"/>
                <a:cs typeface="Tahoma" pitchFamily="34" charset="0"/>
              </a:rPr>
              <a:t> î</a:t>
            </a:r>
            <a:r>
              <a:rPr lang="en-US" sz="1100" smtClean="0">
                <a:solidFill>
                  <a:schemeClr val="tx1"/>
                </a:solidFill>
                <a:latin typeface="Tahoma" pitchFamily="34" charset="0"/>
                <a:ea typeface="Tahoma" pitchFamily="34" charset="0"/>
                <a:cs typeface="Tahoma" pitchFamily="34" charset="0"/>
              </a:rPr>
              <a:t>n </a:t>
            </a:r>
            <a:r>
              <a:rPr lang="en-US" sz="1100">
                <a:solidFill>
                  <a:schemeClr val="tx1"/>
                </a:solidFill>
                <a:latin typeface="Tahoma" pitchFamily="34" charset="0"/>
                <a:ea typeface="Tahoma" pitchFamily="34" charset="0"/>
                <a:cs typeface="Tahoma" pitchFamily="34" charset="0"/>
              </a:rPr>
              <a:t>data de 30.03.2022 </a:t>
            </a:r>
            <a:r>
              <a:rPr lang="ro-RO" sz="1100" smtClean="0">
                <a:solidFill>
                  <a:schemeClr val="tx1"/>
                </a:solidFill>
                <a:latin typeface="Tahoma" pitchFamily="34" charset="0"/>
                <a:ea typeface="Tahoma" pitchFamily="34" charset="0"/>
                <a:cs typeface="Tahoma" pitchFamily="34" charset="0"/>
              </a:rPr>
              <a:t>;</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au </a:t>
            </a:r>
            <a:r>
              <a:rPr lang="ro-RO" sz="1100">
                <a:solidFill>
                  <a:schemeClr val="tx1"/>
                </a:solidFill>
                <a:latin typeface="Tahoma" pitchFamily="34" charset="0"/>
                <a:ea typeface="Tahoma" pitchFamily="34" charset="0"/>
                <a:cs typeface="Tahoma" pitchFamily="34" charset="0"/>
              </a:rPr>
              <a:t>fost primiţi în vizită şi au avut loc discuţii pe teme de interes economic invitați, reprezentanți ai mediului de afaceri, ai Camerei de Comerț și Industrie Satu Mare şi ai Asociației Economică Germano-Română pentru Regiunea de </a:t>
            </a:r>
            <a:r>
              <a:rPr lang="ro-RO" sz="1100" smtClean="0">
                <a:solidFill>
                  <a:schemeClr val="tx1"/>
                </a:solidFill>
                <a:latin typeface="Tahoma" pitchFamily="34" charset="0"/>
                <a:ea typeface="Tahoma" pitchFamily="34" charset="0"/>
                <a:cs typeface="Tahoma" pitchFamily="34" charset="0"/>
              </a:rPr>
              <a:t>Nord-Vest;</a:t>
            </a: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d</a:t>
            </a:r>
            <a:r>
              <a:rPr lang="en-US" sz="1100" smtClean="0">
                <a:solidFill>
                  <a:schemeClr val="tx1"/>
                </a:solidFill>
                <a:latin typeface="Tahoma" pitchFamily="34" charset="0"/>
                <a:ea typeface="Tahoma" pitchFamily="34" charset="0"/>
                <a:cs typeface="Tahoma" pitchFamily="34" charset="0"/>
              </a:rPr>
              <a:t>elegați</a:t>
            </a:r>
            <a:r>
              <a:rPr lang="ro-RO" sz="1100" smtClean="0">
                <a:solidFill>
                  <a:schemeClr val="tx1"/>
                </a:solidFill>
                <a:latin typeface="Tahoma" pitchFamily="34" charset="0"/>
                <a:ea typeface="Tahoma" pitchFamily="34" charset="0"/>
                <a:cs typeface="Tahoma" pitchFamily="34" charset="0"/>
              </a:rPr>
              <a:t>a</a:t>
            </a:r>
            <a:r>
              <a:rPr lang="en-US" sz="1100" smtClean="0">
                <a:solidFill>
                  <a:schemeClr val="tx1"/>
                </a:solidFill>
                <a:latin typeface="Tahoma" pitchFamily="34" charset="0"/>
                <a:ea typeface="Tahoma" pitchFamily="34" charset="0"/>
                <a:cs typeface="Tahoma" pitchFamily="34" charset="0"/>
              </a:rPr>
              <a:t> Oficiul</a:t>
            </a:r>
            <a:r>
              <a:rPr lang="ro-RO" sz="1100" smtClean="0">
                <a:solidFill>
                  <a:schemeClr val="tx1"/>
                </a:solidFill>
                <a:latin typeface="Tahoma" pitchFamily="34" charset="0"/>
                <a:ea typeface="Tahoma" pitchFamily="34" charset="0"/>
                <a:cs typeface="Tahoma" pitchFamily="34" charset="0"/>
              </a:rPr>
              <a:t>ui</a:t>
            </a:r>
            <a:r>
              <a:rPr lang="en-US" sz="1100" smtClean="0">
                <a:solidFill>
                  <a:schemeClr val="tx1"/>
                </a:solidFill>
                <a:latin typeface="Tahoma" pitchFamily="34" charset="0"/>
                <a:ea typeface="Tahoma" pitchFamily="34" charset="0"/>
                <a:cs typeface="Tahoma" pitchFamily="34" charset="0"/>
              </a:rPr>
              <a:t> </a:t>
            </a:r>
            <a:r>
              <a:rPr lang="en-US" sz="1100">
                <a:solidFill>
                  <a:schemeClr val="tx1"/>
                </a:solidFill>
                <a:latin typeface="Tahoma" pitchFamily="34" charset="0"/>
                <a:ea typeface="Tahoma" pitchFamily="34" charset="0"/>
                <a:cs typeface="Tahoma" pitchFamily="34" charset="0"/>
              </a:rPr>
              <a:t>OSCE pentru lnstituții Democratice și Drepturile Omului (ODIHR), condusă de Tatiana Kotlyarenko, consilier pe probleme de anti-trafic, </a:t>
            </a:r>
            <a:r>
              <a:rPr lang="ro-RO" sz="1100" smtClean="0">
                <a:solidFill>
                  <a:schemeClr val="tx1"/>
                </a:solidFill>
                <a:latin typeface="Tahoma" pitchFamily="34" charset="0"/>
                <a:ea typeface="Tahoma" pitchFamily="34" charset="0"/>
                <a:cs typeface="Tahoma" pitchFamily="34" charset="0"/>
              </a:rPr>
              <a:t>s-a aflat în </a:t>
            </a:r>
            <a:r>
              <a:rPr lang="en-US" sz="1100" smtClean="0">
                <a:solidFill>
                  <a:schemeClr val="tx1"/>
                </a:solidFill>
                <a:latin typeface="Tahoma" pitchFamily="34" charset="0"/>
                <a:ea typeface="Tahoma" pitchFamily="34" charset="0"/>
                <a:cs typeface="Tahoma" pitchFamily="34" charset="0"/>
              </a:rPr>
              <a:t>vizită </a:t>
            </a:r>
            <a:r>
              <a:rPr lang="en-US" sz="1100">
                <a:solidFill>
                  <a:schemeClr val="tx1"/>
                </a:solidFill>
                <a:latin typeface="Tahoma" pitchFamily="34" charset="0"/>
                <a:ea typeface="Tahoma" pitchFamily="34" charset="0"/>
                <a:cs typeface="Tahoma" pitchFamily="34" charset="0"/>
              </a:rPr>
              <a:t>de lucru în România pentru analizarea problematicilor privind victimele traficului de persoane, în contextul afluxului de </a:t>
            </a:r>
            <a:r>
              <a:rPr lang="en-US" sz="1100" smtClean="0">
                <a:solidFill>
                  <a:schemeClr val="tx1"/>
                </a:solidFill>
                <a:latin typeface="Tahoma" pitchFamily="34" charset="0"/>
                <a:ea typeface="Tahoma" pitchFamily="34" charset="0"/>
                <a:cs typeface="Tahoma" pitchFamily="34" charset="0"/>
              </a:rPr>
              <a:t>refugiați</a:t>
            </a:r>
            <a:r>
              <a:rPr lang="ro-RO" sz="1100" smtClean="0">
                <a:solidFill>
                  <a:schemeClr val="tx1"/>
                </a:solidFill>
                <a:latin typeface="Tahoma" pitchFamily="34" charset="0"/>
                <a:ea typeface="Tahoma" pitchFamily="34" charset="0"/>
                <a:cs typeface="Tahoma" pitchFamily="34" charset="0"/>
              </a:rPr>
              <a:t>, </a:t>
            </a:r>
            <a:r>
              <a:rPr lang="en-US" sz="1100">
                <a:solidFill>
                  <a:schemeClr val="tx1"/>
                </a:solidFill>
                <a:latin typeface="Tahoma" pitchFamily="34" charset="0"/>
                <a:ea typeface="Tahoma" pitchFamily="34" charset="0"/>
                <a:cs typeface="Tahoma" pitchFamily="34" charset="0"/>
              </a:rPr>
              <a:t>în perioada 16-20 mai </a:t>
            </a:r>
            <a:r>
              <a:rPr lang="ro-RO" sz="1100" smtClean="0">
                <a:solidFill>
                  <a:schemeClr val="tx1"/>
                </a:solidFill>
                <a:latin typeface="Tahoma" pitchFamily="34" charset="0"/>
                <a:ea typeface="Tahoma" pitchFamily="34" charset="0"/>
                <a:cs typeface="Tahoma" pitchFamily="34" charset="0"/>
              </a:rPr>
              <a:t>la Satu Mare;</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î</a:t>
            </a:r>
            <a:r>
              <a:rPr lang="en-US" sz="1100" smtClean="0">
                <a:solidFill>
                  <a:schemeClr val="tx1"/>
                </a:solidFill>
                <a:latin typeface="Tahoma" pitchFamily="34" charset="0"/>
                <a:ea typeface="Tahoma" pitchFamily="34" charset="0"/>
                <a:cs typeface="Tahoma" pitchFamily="34" charset="0"/>
              </a:rPr>
              <a:t>n </a:t>
            </a:r>
            <a:r>
              <a:rPr lang="en-US" sz="1100">
                <a:solidFill>
                  <a:schemeClr val="tx1"/>
                </a:solidFill>
                <a:latin typeface="Tahoma" pitchFamily="34" charset="0"/>
                <a:ea typeface="Tahoma" pitchFamily="34" charset="0"/>
                <a:cs typeface="Tahoma" pitchFamily="34" charset="0"/>
              </a:rPr>
              <a:t>perioada 2-3 iunie </a:t>
            </a:r>
            <a:r>
              <a:rPr lang="en-US" sz="1100" smtClean="0">
                <a:solidFill>
                  <a:schemeClr val="tx1"/>
                </a:solidFill>
                <a:latin typeface="Tahoma" pitchFamily="34" charset="0"/>
                <a:ea typeface="Tahoma" pitchFamily="34" charset="0"/>
                <a:cs typeface="Tahoma" pitchFamily="34" charset="0"/>
              </a:rPr>
              <a:t>2022</a:t>
            </a:r>
            <a:r>
              <a:rPr lang="ro-RO" sz="110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s-</a:t>
            </a:r>
            <a:r>
              <a:rPr lang="en-US" sz="1100" smtClean="0">
                <a:solidFill>
                  <a:schemeClr val="tx1"/>
                </a:solidFill>
                <a:latin typeface="Tahoma" pitchFamily="34" charset="0"/>
                <a:ea typeface="Tahoma" pitchFamily="34" charset="0"/>
                <a:cs typeface="Tahoma" pitchFamily="34" charset="0"/>
              </a:rPr>
              <a:t>a </a:t>
            </a:r>
            <a:r>
              <a:rPr lang="en-US" sz="1100">
                <a:solidFill>
                  <a:schemeClr val="tx1"/>
                </a:solidFill>
                <a:latin typeface="Tahoma" pitchFamily="34" charset="0"/>
                <a:ea typeface="Tahoma" pitchFamily="34" charset="0"/>
                <a:cs typeface="Tahoma" pitchFamily="34" charset="0"/>
              </a:rPr>
              <a:t>participat la lucrările Comisiei mixte Româno-Germane de la Berlin pe tema spijinului etnicilor germani la nivelul </a:t>
            </a:r>
            <a:r>
              <a:rPr lang="en-US" sz="1100" smtClean="0">
                <a:solidFill>
                  <a:schemeClr val="tx1"/>
                </a:solidFill>
                <a:latin typeface="Tahoma" pitchFamily="34" charset="0"/>
                <a:ea typeface="Tahoma" pitchFamily="34" charset="0"/>
                <a:cs typeface="Tahoma" pitchFamily="34" charset="0"/>
              </a:rPr>
              <a:t>județului.</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100" smtClean="0">
                <a:solidFill>
                  <a:schemeClr val="tx1"/>
                </a:solidFill>
                <a:latin typeface="Tahoma" pitchFamily="34" charset="0"/>
                <a:ea typeface="Tahoma" pitchFamily="34" charset="0"/>
                <a:cs typeface="Tahoma" pitchFamily="34" charset="0"/>
              </a:rPr>
              <a:t>î</a:t>
            </a:r>
            <a:r>
              <a:rPr lang="it-IT" sz="1100" smtClean="0">
                <a:solidFill>
                  <a:schemeClr val="tx1"/>
                </a:solidFill>
                <a:latin typeface="Tahoma" pitchFamily="34" charset="0"/>
                <a:ea typeface="Tahoma" pitchFamily="34" charset="0"/>
                <a:cs typeface="Tahoma" pitchFamily="34" charset="0"/>
              </a:rPr>
              <a:t>n </a:t>
            </a:r>
            <a:r>
              <a:rPr lang="it-IT" sz="1100">
                <a:solidFill>
                  <a:schemeClr val="tx1"/>
                </a:solidFill>
                <a:latin typeface="Tahoma" pitchFamily="34" charset="0"/>
                <a:ea typeface="Tahoma" pitchFamily="34" charset="0"/>
                <a:cs typeface="Tahoma" pitchFamily="34" charset="0"/>
              </a:rPr>
              <a:t>data de 17.06.2022 a avut loc o vizită de lucru </a:t>
            </a:r>
            <a:r>
              <a:rPr lang="ro-RO" sz="1100" smtClean="0">
                <a:solidFill>
                  <a:schemeClr val="tx1"/>
                </a:solidFill>
                <a:latin typeface="Tahoma" pitchFamily="34" charset="0"/>
                <a:ea typeface="Tahoma" pitchFamily="34" charset="0"/>
                <a:cs typeface="Tahoma" pitchFamily="34" charset="0"/>
              </a:rPr>
              <a:t>în județ a</a:t>
            </a:r>
            <a:r>
              <a:rPr lang="it-IT" sz="1100" smtClean="0">
                <a:solidFill>
                  <a:schemeClr val="tx1"/>
                </a:solidFill>
                <a:latin typeface="Tahoma" pitchFamily="34" charset="0"/>
                <a:ea typeface="Tahoma" pitchFamily="34" charset="0"/>
                <a:cs typeface="Tahoma" pitchFamily="34" charset="0"/>
              </a:rPr>
              <a:t> </a:t>
            </a:r>
            <a:r>
              <a:rPr lang="ro-RO" sz="1100" smtClean="0">
                <a:solidFill>
                  <a:schemeClr val="tx1"/>
                </a:solidFill>
                <a:latin typeface="Tahoma" pitchFamily="34" charset="0"/>
                <a:ea typeface="Tahoma" pitchFamily="34" charset="0"/>
                <a:cs typeface="Tahoma" pitchFamily="34" charset="0"/>
              </a:rPr>
              <a:t>prefectului/preș</a:t>
            </a:r>
            <a:r>
              <a:rPr lang="it-IT" sz="1100" smtClean="0">
                <a:solidFill>
                  <a:schemeClr val="tx1"/>
                </a:solidFill>
                <a:latin typeface="Tahoma" pitchFamily="34" charset="0"/>
                <a:ea typeface="Tahoma" pitchFamily="34" charset="0"/>
                <a:cs typeface="Tahoma" pitchFamily="34" charset="0"/>
              </a:rPr>
              <a:t>edintel</a:t>
            </a:r>
            <a:r>
              <a:rPr lang="ro-RO" sz="1100" smtClean="0">
                <a:solidFill>
                  <a:schemeClr val="tx1"/>
                </a:solidFill>
                <a:latin typeface="Tahoma" pitchFamily="34" charset="0"/>
                <a:ea typeface="Tahoma" pitchFamily="34" charset="0"/>
                <a:cs typeface="Tahoma" pitchFamily="34" charset="0"/>
              </a:rPr>
              <a:t>ui</a:t>
            </a:r>
            <a:r>
              <a:rPr lang="it-IT" sz="1100" smtClean="0">
                <a:solidFill>
                  <a:schemeClr val="tx1"/>
                </a:solidFill>
                <a:latin typeface="Tahoma" pitchFamily="34" charset="0"/>
                <a:ea typeface="Tahoma" pitchFamily="34" charset="0"/>
                <a:cs typeface="Tahoma" pitchFamily="34" charset="0"/>
              </a:rPr>
              <a:t> </a:t>
            </a:r>
            <a:r>
              <a:rPr lang="it-IT" sz="1100">
                <a:solidFill>
                  <a:schemeClr val="tx1"/>
                </a:solidFill>
                <a:latin typeface="Tahoma" pitchFamily="34" charset="0"/>
                <a:ea typeface="Tahoma" pitchFamily="34" charset="0"/>
                <a:cs typeface="Tahoma" pitchFamily="34" charset="0"/>
              </a:rPr>
              <a:t>Consiliului Județean din Ostalbkreis, Joachim Blase și a directorului Departamentului de </a:t>
            </a:r>
            <a:r>
              <a:rPr lang="it-IT" sz="1100" smtClean="0">
                <a:solidFill>
                  <a:schemeClr val="tx1"/>
                </a:solidFill>
                <a:latin typeface="Tahoma" pitchFamily="34" charset="0"/>
                <a:ea typeface="Tahoma" pitchFamily="34" charset="0"/>
                <a:cs typeface="Tahoma" pitchFamily="34" charset="0"/>
              </a:rPr>
              <a:t>Finanțe </a:t>
            </a:r>
            <a:r>
              <a:rPr lang="it-IT" sz="1100">
                <a:solidFill>
                  <a:schemeClr val="tx1"/>
                </a:solidFill>
                <a:latin typeface="Tahoma" pitchFamily="34" charset="0"/>
                <a:ea typeface="Tahoma" pitchFamily="34" charset="0"/>
                <a:cs typeface="Tahoma" pitchFamily="34" charset="0"/>
              </a:rPr>
              <a:t>Karl </a:t>
            </a:r>
            <a:r>
              <a:rPr lang="it-IT" sz="1100" smtClean="0">
                <a:solidFill>
                  <a:schemeClr val="tx1"/>
                </a:solidFill>
                <a:latin typeface="Tahoma" pitchFamily="34" charset="0"/>
                <a:ea typeface="Tahoma" pitchFamily="34" charset="0"/>
                <a:cs typeface="Tahoma" pitchFamily="34" charset="0"/>
              </a:rPr>
              <a:t>Kurz</a:t>
            </a:r>
            <a:r>
              <a:rPr lang="ro-RO" sz="1100" smtClean="0">
                <a:solidFill>
                  <a:schemeClr val="tx1"/>
                </a:solidFill>
                <a:latin typeface="Tahoma" pitchFamily="34" charset="0"/>
                <a:ea typeface="Tahoma" pitchFamily="34" charset="0"/>
                <a:cs typeface="Tahoma" pitchFamily="34" charset="0"/>
              </a:rPr>
              <a:t>.</a:t>
            </a:r>
            <a:endParaRPr lang="ro-RO" sz="11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600" b="1" smtClean="0">
              <a:solidFill>
                <a:prstClr val="black"/>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2744899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lvl="0" indent="-342900" algn="l" defTabSz="914400">
              <a:buFont typeface="Arial" pitchFamily="34" charset="0"/>
              <a:buChar char="•"/>
            </a:pPr>
            <a:r>
              <a:rPr lang="ro-RO" sz="1400" b="1" i="1">
                <a:solidFill>
                  <a:srgbClr val="3716FC"/>
                </a:solidFill>
                <a:latin typeface="Times New Roman" pitchFamily="18" charset="0"/>
                <a:cs typeface="Times New Roman" pitchFamily="18" charset="0"/>
              </a:rPr>
              <a:t>Relații internaționale </a:t>
            </a:r>
            <a:r>
              <a:rPr lang="ro-RO" sz="1400" b="1" i="1" smtClean="0">
                <a:solidFill>
                  <a:srgbClr val="3716FC"/>
                </a:solidFill>
                <a:latin typeface="Times New Roman" pitchFamily="18" charset="0"/>
                <a:cs typeface="Times New Roman" pitchFamily="18" charset="0"/>
              </a:rPr>
              <a:t>(2)</a:t>
            </a:r>
            <a:endParaRPr lang="ro-RO" sz="1400" b="1" i="1">
              <a:solidFill>
                <a:srgbClr val="3716FC"/>
              </a:solidFill>
              <a:latin typeface="Times New Roman" pitchFamily="18" charset="0"/>
              <a:cs typeface="Times New Roman" pitchFamily="18" charset="0"/>
            </a:endParaRPr>
          </a:p>
          <a:p>
            <a:pPr marL="342900" lvl="0" indent="-342900" algn="l" defTabSz="914400">
              <a:buBlip>
                <a:blip r:embed="rId5"/>
              </a:buBlip>
            </a:pPr>
            <a:endParaRPr lang="ro-RO" sz="400" b="1" i="1">
              <a:solidFill>
                <a:srgbClr val="3716FC"/>
              </a:solidFill>
              <a:latin typeface="Times New Roman" pitchFamily="18" charset="0"/>
              <a:cs typeface="Times New Roman" pitchFamily="18"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î</a:t>
            </a:r>
            <a:r>
              <a:rPr lang="en-US" sz="1200" smtClean="0">
                <a:solidFill>
                  <a:schemeClr val="tx1"/>
                </a:solidFill>
                <a:latin typeface="Tahoma" pitchFamily="34" charset="0"/>
                <a:ea typeface="Tahoma" pitchFamily="34" charset="0"/>
                <a:cs typeface="Tahoma" pitchFamily="34" charset="0"/>
              </a:rPr>
              <a:t>n </a:t>
            </a:r>
            <a:r>
              <a:rPr lang="en-US" sz="1200">
                <a:solidFill>
                  <a:schemeClr val="tx1"/>
                </a:solidFill>
                <a:latin typeface="Tahoma" pitchFamily="34" charset="0"/>
                <a:ea typeface="Tahoma" pitchFamily="34" charset="0"/>
                <a:cs typeface="Tahoma" pitchFamily="34" charset="0"/>
              </a:rPr>
              <a:t>data de 04.07.2022 a avut loc </a:t>
            </a:r>
            <a:r>
              <a:rPr lang="en-US" sz="1200" smtClean="0">
                <a:solidFill>
                  <a:schemeClr val="tx1"/>
                </a:solidFill>
                <a:latin typeface="Tahoma" pitchFamily="34" charset="0"/>
                <a:ea typeface="Tahoma" pitchFamily="34" charset="0"/>
                <a:cs typeface="Tahoma" pitchFamily="34" charset="0"/>
              </a:rPr>
              <a:t>vizit</a:t>
            </a:r>
            <a:r>
              <a:rPr lang="ro-RO" sz="1200" smtClean="0">
                <a:solidFill>
                  <a:schemeClr val="tx1"/>
                </a:solidFill>
                <a:latin typeface="Tahoma" pitchFamily="34" charset="0"/>
                <a:ea typeface="Tahoma" pitchFamily="34" charset="0"/>
                <a:cs typeface="Tahoma" pitchFamily="34" charset="0"/>
              </a:rPr>
              <a:t>a</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de lucru a ambasadorului Elveției, </a:t>
            </a:r>
            <a:r>
              <a:rPr lang="en-US" sz="1200" smtClean="0">
                <a:solidFill>
                  <a:schemeClr val="tx1"/>
                </a:solidFill>
                <a:latin typeface="Tahoma" pitchFamily="34" charset="0"/>
                <a:ea typeface="Tahoma" pitchFamily="34" charset="0"/>
                <a:cs typeface="Tahoma" pitchFamily="34" charset="0"/>
              </a:rPr>
              <a:t>Arthur </a:t>
            </a:r>
            <a:r>
              <a:rPr lang="en-US" sz="1200">
                <a:solidFill>
                  <a:schemeClr val="tx1"/>
                </a:solidFill>
                <a:latin typeface="Tahoma" pitchFamily="34" charset="0"/>
                <a:ea typeface="Tahoma" pitchFamily="34" charset="0"/>
                <a:cs typeface="Tahoma" pitchFamily="34" charset="0"/>
              </a:rPr>
              <a:t>Mattli, însoțit de Florin Godean – președintele Camerei de Comerț Elveția-România și de Samantha Frechin – atașat diplomatic, în cadrul căreia s-au discutat aspecte privind principalele investiții elvețiene din județ, cea mai cunoscută fiind investiția de tip green-field de la Medieșul </a:t>
            </a:r>
            <a:r>
              <a:rPr lang="en-US" sz="1200" smtClean="0">
                <a:solidFill>
                  <a:schemeClr val="tx1"/>
                </a:solidFill>
                <a:latin typeface="Tahoma" pitchFamily="34" charset="0"/>
                <a:ea typeface="Tahoma" pitchFamily="34" charset="0"/>
                <a:cs typeface="Tahoma" pitchFamily="34" charset="0"/>
              </a:rPr>
              <a:t>Aurit</a:t>
            </a:r>
            <a:r>
              <a:rPr lang="ro-RO" sz="1200" smtClean="0">
                <a:solidFill>
                  <a:schemeClr val="tx1"/>
                </a:solidFill>
                <a:latin typeface="Tahoma" pitchFamily="34" charset="0"/>
                <a:ea typeface="Tahoma" pitchFamily="34" charset="0"/>
                <a:cs typeface="Tahoma" pitchFamily="34" charset="0"/>
              </a:rPr>
              <a:t>;</a:t>
            </a:r>
            <a:endParaRPr lang="ro-RO"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î</a:t>
            </a:r>
            <a:r>
              <a:rPr lang="it-IT" sz="1200" smtClean="0">
                <a:solidFill>
                  <a:schemeClr val="tx1"/>
                </a:solidFill>
                <a:latin typeface="Tahoma" pitchFamily="34" charset="0"/>
                <a:ea typeface="Tahoma" pitchFamily="34" charset="0"/>
                <a:cs typeface="Tahoma" pitchFamily="34" charset="0"/>
              </a:rPr>
              <a:t>n </a:t>
            </a:r>
            <a:r>
              <a:rPr lang="it-IT" sz="1200">
                <a:solidFill>
                  <a:schemeClr val="tx1"/>
                </a:solidFill>
                <a:latin typeface="Tahoma" pitchFamily="34" charset="0"/>
                <a:ea typeface="Tahoma" pitchFamily="34" charset="0"/>
                <a:cs typeface="Tahoma" pitchFamily="34" charset="0"/>
              </a:rPr>
              <a:t>data de 27.07.2022 a avut loc o întâlnire de lucru </a:t>
            </a:r>
            <a:r>
              <a:rPr lang="ro-RO" sz="1200" smtClean="0">
                <a:solidFill>
                  <a:schemeClr val="tx1"/>
                </a:solidFill>
                <a:latin typeface="Tahoma" pitchFamily="34" charset="0"/>
                <a:ea typeface="Tahoma" pitchFamily="34" charset="0"/>
                <a:cs typeface="Tahoma" pitchFamily="34" charset="0"/>
              </a:rPr>
              <a:t>cu </a:t>
            </a:r>
            <a:r>
              <a:rPr lang="it-IT" sz="1200" smtClean="0">
                <a:solidFill>
                  <a:schemeClr val="tx1"/>
                </a:solidFill>
                <a:latin typeface="Tahoma" pitchFamily="34" charset="0"/>
                <a:ea typeface="Tahoma" pitchFamily="34" charset="0"/>
                <a:cs typeface="Tahoma" pitchFamily="34" charset="0"/>
              </a:rPr>
              <a:t>delegați</a:t>
            </a:r>
            <a:r>
              <a:rPr lang="ro-RO" sz="1200" smtClean="0">
                <a:solidFill>
                  <a:schemeClr val="tx1"/>
                </a:solidFill>
                <a:latin typeface="Tahoma" pitchFamily="34" charset="0"/>
                <a:ea typeface="Tahoma" pitchFamily="34" charset="0"/>
                <a:cs typeface="Tahoma" pitchFamily="34" charset="0"/>
              </a:rPr>
              <a:t>a</a:t>
            </a:r>
            <a:r>
              <a:rPr lang="it-IT" sz="1200" smtClean="0">
                <a:solidFill>
                  <a:schemeClr val="tx1"/>
                </a:solidFill>
                <a:latin typeface="Tahoma" pitchFamily="34" charset="0"/>
                <a:ea typeface="Tahoma" pitchFamily="34" charset="0"/>
                <a:cs typeface="Tahoma" pitchFamily="34" charset="0"/>
              </a:rPr>
              <a:t> </a:t>
            </a:r>
            <a:r>
              <a:rPr lang="it-IT" sz="1200">
                <a:solidFill>
                  <a:schemeClr val="tx1"/>
                </a:solidFill>
                <a:latin typeface="Tahoma" pitchFamily="34" charset="0"/>
                <a:ea typeface="Tahoma" pitchFamily="34" charset="0"/>
                <a:cs typeface="Tahoma" pitchFamily="34" charset="0"/>
              </a:rPr>
              <a:t>UNHCR (Înaltul Comisariat al Națiunilor Unite pentru Refugiați) formată din Asel Sharsheeva, șeful Biroului suceava al UNHCR, Sherif Sharkawy, ofițer de protecție asociat în cadrul UNHCR, Sitar Marian – coordonator regional și Dragoș </a:t>
            </a:r>
            <a:r>
              <a:rPr lang="ro-RO" sz="1200" smtClean="0">
                <a:solidFill>
                  <a:schemeClr val="tx1"/>
                </a:solidFill>
                <a:latin typeface="Tahoma" pitchFamily="34" charset="0"/>
                <a:ea typeface="Tahoma" pitchFamily="34" charset="0"/>
                <a:cs typeface="Tahoma" pitchFamily="34" charset="0"/>
              </a:rPr>
              <a:t>M</a:t>
            </a:r>
            <a:r>
              <a:rPr lang="it-IT" sz="1200" smtClean="0">
                <a:solidFill>
                  <a:schemeClr val="tx1"/>
                </a:solidFill>
                <a:latin typeface="Tahoma" pitchFamily="34" charset="0"/>
                <a:ea typeface="Tahoma" pitchFamily="34" charset="0"/>
                <a:cs typeface="Tahoma" pitchFamily="34" charset="0"/>
              </a:rPr>
              <a:t>oldovan </a:t>
            </a:r>
            <a:r>
              <a:rPr lang="it-IT" sz="1200">
                <a:solidFill>
                  <a:schemeClr val="tx1"/>
                </a:solidFill>
                <a:latin typeface="Tahoma" pitchFamily="34" charset="0"/>
                <a:ea typeface="Tahoma" pitchFamily="34" charset="0"/>
                <a:cs typeface="Tahoma" pitchFamily="34" charset="0"/>
              </a:rPr>
              <a:t>– consilier juridic în cadrul CNRR – Consiliul Național Român pentru Refugiați, pe tema sprijinirii și gestionării crizei din </a:t>
            </a:r>
            <a:r>
              <a:rPr lang="it-IT" sz="1200" smtClean="0">
                <a:solidFill>
                  <a:schemeClr val="tx1"/>
                </a:solidFill>
                <a:latin typeface="Tahoma" pitchFamily="34" charset="0"/>
                <a:ea typeface="Tahoma" pitchFamily="34" charset="0"/>
                <a:cs typeface="Tahoma" pitchFamily="34" charset="0"/>
              </a:rPr>
              <a:t>Ucraina.</a:t>
            </a:r>
            <a:endParaRPr lang="ro-RO"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î</a:t>
            </a:r>
            <a:r>
              <a:rPr lang="it-IT" sz="1200" smtClean="0">
                <a:solidFill>
                  <a:schemeClr val="tx1"/>
                </a:solidFill>
                <a:latin typeface="Tahoma" pitchFamily="34" charset="0"/>
                <a:ea typeface="Tahoma" pitchFamily="34" charset="0"/>
                <a:cs typeface="Tahoma" pitchFamily="34" charset="0"/>
              </a:rPr>
              <a:t>n </a:t>
            </a:r>
            <a:r>
              <a:rPr lang="it-IT" sz="1200">
                <a:solidFill>
                  <a:schemeClr val="tx1"/>
                </a:solidFill>
                <a:latin typeface="Tahoma" pitchFamily="34" charset="0"/>
                <a:ea typeface="Tahoma" pitchFamily="34" charset="0"/>
                <a:cs typeface="Tahoma" pitchFamily="34" charset="0"/>
              </a:rPr>
              <a:t>data de 11.11.2022 a avut loc o întâlnire de lucru cu delegația Primăriei muncipiului Chișinău - Vasile Moroi – pretor al Preturii Buiucani, Victor Poiană și Rodica </a:t>
            </a:r>
            <a:r>
              <a:rPr lang="it-IT" sz="1200" smtClean="0">
                <a:solidFill>
                  <a:schemeClr val="tx1"/>
                </a:solidFill>
                <a:latin typeface="Tahoma" pitchFamily="34" charset="0"/>
                <a:ea typeface="Tahoma" pitchFamily="34" charset="0"/>
                <a:cs typeface="Tahoma" pitchFamily="34" charset="0"/>
              </a:rPr>
              <a:t>Galenco</a:t>
            </a:r>
            <a:r>
              <a:rPr lang="ro-RO" sz="1200" smtClean="0">
                <a:solidFill>
                  <a:schemeClr val="tx1"/>
                </a:solidFill>
                <a:latin typeface="Tahoma" pitchFamily="34" charset="0"/>
                <a:ea typeface="Tahoma" pitchFamily="34" charset="0"/>
                <a:cs typeface="Tahoma" pitchFamily="34" charset="0"/>
              </a:rPr>
              <a:t>,</a:t>
            </a:r>
            <a:r>
              <a:rPr lang="it-IT" sz="1200" smtClean="0">
                <a:solidFill>
                  <a:schemeClr val="tx1"/>
                </a:solidFill>
                <a:latin typeface="Tahoma" pitchFamily="34" charset="0"/>
                <a:ea typeface="Tahoma" pitchFamily="34" charset="0"/>
                <a:cs typeface="Tahoma" pitchFamily="34" charset="0"/>
              </a:rPr>
              <a:t> </a:t>
            </a:r>
            <a:r>
              <a:rPr lang="it-IT" sz="1200">
                <a:solidFill>
                  <a:schemeClr val="tx1"/>
                </a:solidFill>
                <a:latin typeface="Tahoma" pitchFamily="34" charset="0"/>
                <a:ea typeface="Tahoma" pitchFamily="34" charset="0"/>
                <a:cs typeface="Tahoma" pitchFamily="34" charset="0"/>
              </a:rPr>
              <a:t>pe tema înfrățirii orașului Ardud cu Pretura Buiucani – primăria </a:t>
            </a:r>
            <a:r>
              <a:rPr lang="it-IT" sz="1200" smtClean="0">
                <a:solidFill>
                  <a:schemeClr val="tx1"/>
                </a:solidFill>
                <a:latin typeface="Tahoma" pitchFamily="34" charset="0"/>
                <a:ea typeface="Tahoma" pitchFamily="34" charset="0"/>
                <a:cs typeface="Tahoma" pitchFamily="34" charset="0"/>
              </a:rPr>
              <a:t>Chișinău.</a:t>
            </a:r>
            <a:endParaRPr lang="ro-RO"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î</a:t>
            </a:r>
            <a:r>
              <a:rPr lang="it-IT" sz="1200" smtClean="0">
                <a:solidFill>
                  <a:schemeClr val="tx1"/>
                </a:solidFill>
                <a:latin typeface="Tahoma" pitchFamily="34" charset="0"/>
                <a:ea typeface="Tahoma" pitchFamily="34" charset="0"/>
                <a:cs typeface="Tahoma" pitchFamily="34" charset="0"/>
              </a:rPr>
              <a:t>n </a:t>
            </a:r>
            <a:r>
              <a:rPr lang="it-IT" sz="1200">
                <a:solidFill>
                  <a:schemeClr val="tx1"/>
                </a:solidFill>
                <a:latin typeface="Tahoma" pitchFamily="34" charset="0"/>
                <a:ea typeface="Tahoma" pitchFamily="34" charset="0"/>
                <a:cs typeface="Tahoma" pitchFamily="34" charset="0"/>
              </a:rPr>
              <a:t>data de 16.11.2022 a avut loc o întâlnire de lucru </a:t>
            </a:r>
            <a:r>
              <a:rPr lang="it-IT" sz="1200" smtClean="0">
                <a:solidFill>
                  <a:schemeClr val="tx1"/>
                </a:solidFill>
                <a:latin typeface="Tahoma" pitchFamily="34" charset="0"/>
                <a:ea typeface="Tahoma" pitchFamily="34" charset="0"/>
                <a:cs typeface="Tahoma" pitchFamily="34" charset="0"/>
              </a:rPr>
              <a:t>cu </a:t>
            </a:r>
            <a:r>
              <a:rPr lang="it-IT" sz="1200">
                <a:solidFill>
                  <a:schemeClr val="tx1"/>
                </a:solidFill>
                <a:latin typeface="Tahoma" pitchFamily="34" charset="0"/>
                <a:ea typeface="Tahoma" pitchFamily="34" charset="0"/>
                <a:cs typeface="Tahoma" pitchFamily="34" charset="0"/>
              </a:rPr>
              <a:t>doamna Asel Sharsheeva – șefa biroului de teren UNHCR Suceava (Înaltul Comisariat al Națiunilor Unite pentru Refugiați) pe tema gestionării crizei din Ucraina.</a:t>
            </a:r>
            <a:endParaRPr lang="en-GB" sz="1200">
              <a:solidFill>
                <a:schemeClr val="tx1"/>
              </a:solidFill>
              <a:latin typeface="Tahoma" pitchFamily="34" charset="0"/>
              <a:ea typeface="Tahoma" pitchFamily="34" charset="0"/>
              <a:cs typeface="Tahoma" pitchFamily="34" charset="0"/>
            </a:endParaRPr>
          </a:p>
          <a:p>
            <a:pPr marL="342900" indent="-342900" algn="just" defTabSz="914400">
              <a:buFont typeface="Arial" pitchFamily="34" charset="0"/>
              <a:buChar char="•"/>
            </a:pPr>
            <a:endParaRPr lang="en-GB" sz="1200">
              <a:solidFill>
                <a:schemeClr val="tx1"/>
              </a:solidFill>
              <a:latin typeface="Tahoma" pitchFamily="34" charset="0"/>
              <a:ea typeface="Tahoma" pitchFamily="34" charset="0"/>
              <a:cs typeface="Tahoma" pitchFamily="34" charset="0"/>
            </a:endParaRPr>
          </a:p>
          <a:p>
            <a:pPr lvl="0" algn="just" defTabSz="914400"/>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600" b="1" smtClean="0">
              <a:solidFill>
                <a:prstClr val="black"/>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6280541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085841"/>
            <a:ext cx="7737231" cy="3924310"/>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Managementul comunicării</a:t>
            </a:r>
          </a:p>
          <a:p>
            <a:pPr marL="342900" lvl="0" indent="-342900" algn="just" defTabSz="914400">
              <a:buFont typeface="Arial" pitchFamily="34" charset="0"/>
              <a:buChar char="•"/>
            </a:pPr>
            <a:r>
              <a:rPr lang="en-US" sz="1200" smtClean="0">
                <a:solidFill>
                  <a:prstClr val="black"/>
                </a:solidFill>
                <a:latin typeface="Tahoma" pitchFamily="34" charset="0"/>
                <a:ea typeface="Tahoma" pitchFamily="34" charset="0"/>
                <a:cs typeface="Tahoma" pitchFamily="34" charset="0"/>
              </a:rPr>
              <a:t>Compartimentul </a:t>
            </a:r>
            <a:r>
              <a:rPr lang="en-US" sz="1200">
                <a:solidFill>
                  <a:prstClr val="black"/>
                </a:solidFill>
                <a:latin typeface="Tahoma" pitchFamily="34" charset="0"/>
                <a:ea typeface="Tahoma" pitchFamily="34" charset="0"/>
                <a:cs typeface="Tahoma" pitchFamily="34" charset="0"/>
              </a:rPr>
              <a:t>relații publice și registratură care a existat în cadrul Serviciului Juridic și Contencios administrativ, ca urmare a reorganizării </a:t>
            </a:r>
            <a:r>
              <a:rPr lang="en-US" sz="1200" smtClean="0">
                <a:solidFill>
                  <a:prstClr val="black"/>
                </a:solidFill>
                <a:latin typeface="Tahoma" pitchFamily="34" charset="0"/>
                <a:ea typeface="Tahoma" pitchFamily="34" charset="0"/>
                <a:cs typeface="Tahoma" pitchFamily="34" charset="0"/>
              </a:rPr>
              <a:t>prin </a:t>
            </a:r>
            <a:r>
              <a:rPr lang="en-US" sz="1200">
                <a:solidFill>
                  <a:prstClr val="black"/>
                </a:solidFill>
                <a:latin typeface="Tahoma" pitchFamily="34" charset="0"/>
                <a:ea typeface="Tahoma" pitchFamily="34" charset="0"/>
                <a:cs typeface="Tahoma" pitchFamily="34" charset="0"/>
              </a:rPr>
              <a:t>Ordinul Prefectului </a:t>
            </a:r>
            <a:r>
              <a:rPr lang="en-US" sz="1200" smtClean="0">
                <a:solidFill>
                  <a:prstClr val="black"/>
                </a:solidFill>
                <a:latin typeface="Tahoma" pitchFamily="34" charset="0"/>
                <a:ea typeface="Tahoma" pitchFamily="34" charset="0"/>
                <a:cs typeface="Tahoma" pitchFamily="34" charset="0"/>
              </a:rPr>
              <a:t>nr.179 </a:t>
            </a:r>
            <a:r>
              <a:rPr lang="en-US" sz="1200">
                <a:solidFill>
                  <a:prstClr val="black"/>
                </a:solidFill>
                <a:latin typeface="Tahoma" pitchFamily="34" charset="0"/>
                <a:ea typeface="Tahoma" pitchFamily="34" charset="0"/>
                <a:cs typeface="Tahoma" pitchFamily="34" charset="0"/>
              </a:rPr>
              <a:t>din 27.04.2021, dar și a aprobării Regulamentului de organizare și funcționare a instituției prin Ordinul Prefectului </a:t>
            </a:r>
            <a:r>
              <a:rPr lang="en-US" sz="1200" smtClean="0">
                <a:solidFill>
                  <a:prstClr val="black"/>
                </a:solidFill>
                <a:latin typeface="Tahoma" pitchFamily="34" charset="0"/>
                <a:ea typeface="Tahoma" pitchFamily="34" charset="0"/>
                <a:cs typeface="Tahoma" pitchFamily="34" charset="0"/>
              </a:rPr>
              <a:t>nr.236 </a:t>
            </a:r>
            <a:r>
              <a:rPr lang="en-US" sz="1200">
                <a:solidFill>
                  <a:prstClr val="black"/>
                </a:solidFill>
                <a:latin typeface="Tahoma" pitchFamily="34" charset="0"/>
                <a:ea typeface="Tahoma" pitchFamily="34" charset="0"/>
                <a:cs typeface="Tahoma" pitchFamily="34" charset="0"/>
              </a:rPr>
              <a:t>din 29 iunie 2021, s-a organizat ca </a:t>
            </a:r>
            <a:r>
              <a:rPr lang="ro-RO" sz="1200">
                <a:solidFill>
                  <a:prstClr val="black"/>
                </a:solidFill>
                <a:latin typeface="Tahoma" pitchFamily="34" charset="0"/>
                <a:ea typeface="Tahoma" pitchFamily="34" charset="0"/>
                <a:cs typeface="Tahoma" pitchFamily="34" charset="0"/>
              </a:rPr>
              <a:t>și </a:t>
            </a:r>
            <a:r>
              <a:rPr lang="en-US" sz="1200">
                <a:solidFill>
                  <a:prstClr val="black"/>
                </a:solidFill>
                <a:latin typeface="Tahoma" pitchFamily="34" charset="0"/>
                <a:ea typeface="Tahoma" pitchFamily="34" charset="0"/>
                <a:cs typeface="Tahoma" pitchFamily="34" charset="0"/>
              </a:rPr>
              <a:t>compartiment </a:t>
            </a:r>
            <a:r>
              <a:rPr lang="en-US" sz="1200" smtClean="0">
                <a:solidFill>
                  <a:prstClr val="black"/>
                </a:solidFill>
                <a:latin typeface="Tahoma" pitchFamily="34" charset="0"/>
                <a:ea typeface="Tahoma" pitchFamily="34" charset="0"/>
                <a:cs typeface="Tahoma" pitchFamily="34" charset="0"/>
              </a:rPr>
              <a:t>distinct </a:t>
            </a:r>
            <a:r>
              <a:rPr lang="ro-RO" sz="1200">
                <a:solidFill>
                  <a:prstClr val="black"/>
                </a:solidFill>
                <a:latin typeface="Tahoma" pitchFamily="34" charset="0"/>
                <a:ea typeface="Tahoma" pitchFamily="34" charset="0"/>
                <a:cs typeface="Tahoma" pitchFamily="34" charset="0"/>
              </a:rPr>
              <a:t>:</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“Compartiment informare, relații publice, secretariat, arhivare</a:t>
            </a:r>
            <a:r>
              <a:rPr lang="en-US" sz="1200" smtClean="0">
                <a:solidFill>
                  <a:prstClr val="black"/>
                </a:solidFill>
                <a:latin typeface="Tahoma" pitchFamily="34" charset="0"/>
                <a:ea typeface="Tahoma" pitchFamily="34" charset="0"/>
                <a:cs typeface="Tahoma" pitchFamily="34" charset="0"/>
              </a:rPr>
              <a:t>”.</a:t>
            </a:r>
            <a:endParaRPr lang="ro-RO" sz="1500" b="1" i="1">
              <a:solidFill>
                <a:srgbClr val="3716FC"/>
              </a:solidFill>
            </a:endParaRPr>
          </a:p>
          <a:p>
            <a:pPr marL="342900" lvl="0" indent="-342900" algn="l" defTabSz="914400">
              <a:buFont typeface="Arial" pitchFamily="34" charset="0"/>
              <a:buChar char="•"/>
            </a:pPr>
            <a:r>
              <a:rPr lang="ro-RO" sz="1400" b="1" i="1">
                <a:solidFill>
                  <a:srgbClr val="3716FC"/>
                </a:solidFill>
                <a:latin typeface="Times New Roman" pitchFamily="18" charset="0"/>
                <a:cs typeface="Times New Roman" pitchFamily="18" charset="0"/>
              </a:rPr>
              <a:t>Informare și relații publice</a:t>
            </a:r>
          </a:p>
          <a:p>
            <a:pPr marL="342900" lvl="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au fost înregistrate </a:t>
            </a:r>
            <a:r>
              <a:rPr lang="ro-RO" sz="1200" smtClean="0">
                <a:solidFill>
                  <a:prstClr val="black"/>
                </a:solidFill>
                <a:latin typeface="Tahoma" pitchFamily="34" charset="0"/>
                <a:ea typeface="Tahoma" pitchFamily="34" charset="0"/>
                <a:cs typeface="Tahoma" pitchFamily="34" charset="0"/>
              </a:rPr>
              <a:t>12 </a:t>
            </a:r>
            <a:r>
              <a:rPr lang="ro-RO" sz="1200">
                <a:solidFill>
                  <a:prstClr val="black"/>
                </a:solidFill>
                <a:latin typeface="Tahoma" pitchFamily="34" charset="0"/>
                <a:ea typeface="Tahoma" pitchFamily="34" charset="0"/>
                <a:cs typeface="Tahoma" pitchFamily="34" charset="0"/>
              </a:rPr>
              <a:t>solicitări de comunicare de </a:t>
            </a:r>
            <a:r>
              <a:rPr lang="en-US" sz="1200">
                <a:solidFill>
                  <a:prstClr val="black"/>
                </a:solidFill>
                <a:latin typeface="Tahoma" pitchFamily="34" charset="0"/>
                <a:ea typeface="Tahoma" pitchFamily="34" charset="0"/>
                <a:cs typeface="Tahoma" pitchFamily="34" charset="0"/>
              </a:rPr>
              <a:t>informaţiile de interes public</a:t>
            </a:r>
            <a:r>
              <a:rPr lang="ro-RO" sz="120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transmițându-se </a:t>
            </a:r>
            <a:r>
              <a:rPr lang="ro-RO" sz="1200">
                <a:solidFill>
                  <a:prstClr val="black"/>
                </a:solidFill>
                <a:latin typeface="Tahoma" pitchFamily="34" charset="0"/>
                <a:ea typeface="Tahoma" pitchFamily="34" charset="0"/>
                <a:cs typeface="Tahoma" pitchFamily="34" charset="0"/>
              </a:rPr>
              <a:t>răspuns în termenul legal la </a:t>
            </a:r>
            <a:r>
              <a:rPr lang="ro-RO" sz="1200" smtClean="0">
                <a:solidFill>
                  <a:prstClr val="black"/>
                </a:solidFill>
                <a:latin typeface="Tahoma" pitchFamily="34" charset="0"/>
                <a:ea typeface="Tahoma" pitchFamily="34" charset="0"/>
                <a:cs typeface="Tahoma" pitchFamily="34" charset="0"/>
              </a:rPr>
              <a:t>10 </a:t>
            </a:r>
            <a:r>
              <a:rPr lang="ro-RO" sz="1200">
                <a:solidFill>
                  <a:prstClr val="black"/>
                </a:solidFill>
                <a:latin typeface="Tahoma" pitchFamily="34" charset="0"/>
                <a:ea typeface="Tahoma" pitchFamily="34" charset="0"/>
                <a:cs typeface="Tahoma" pitchFamily="34" charset="0"/>
              </a:rPr>
              <a:t>dintre ele, </a:t>
            </a:r>
            <a:r>
              <a:rPr lang="ro-RO" sz="1200" smtClean="0">
                <a:solidFill>
                  <a:prstClr val="black"/>
                </a:solidFill>
                <a:latin typeface="Tahoma" pitchFamily="34" charset="0"/>
                <a:ea typeface="Tahoma" pitchFamily="34" charset="0"/>
                <a:cs typeface="Tahoma" pitchFamily="34" charset="0"/>
              </a:rPr>
              <a:t>2 </a:t>
            </a:r>
            <a:r>
              <a:rPr lang="ro-RO" sz="1200">
                <a:solidFill>
                  <a:prstClr val="black"/>
                </a:solidFill>
                <a:latin typeface="Tahoma" pitchFamily="34" charset="0"/>
                <a:ea typeface="Tahoma" pitchFamily="34" charset="0"/>
                <a:cs typeface="Tahoma" pitchFamily="34" charset="0"/>
              </a:rPr>
              <a:t>caz</a:t>
            </a:r>
            <a:r>
              <a:rPr lang="en-GB" sz="1200">
                <a:solidFill>
                  <a:prstClr val="black"/>
                </a:solidFill>
                <a:latin typeface="Tahoma" pitchFamily="34" charset="0"/>
                <a:ea typeface="Tahoma" pitchFamily="34" charset="0"/>
                <a:cs typeface="Tahoma" pitchFamily="34" charset="0"/>
              </a:rPr>
              <a:t>uri</a:t>
            </a:r>
            <a:r>
              <a:rPr lang="ro-RO" sz="1200">
                <a:solidFill>
                  <a:prstClr val="black"/>
                </a:solidFill>
                <a:latin typeface="Tahoma" pitchFamily="34" charset="0"/>
                <a:ea typeface="Tahoma" pitchFamily="34" charset="0"/>
                <a:cs typeface="Tahoma" pitchFamily="34" charset="0"/>
              </a:rPr>
              <a:t> a</a:t>
            </a:r>
            <a:r>
              <a:rPr lang="en-GB" sz="1200">
                <a:solidFill>
                  <a:prstClr val="black"/>
                </a:solidFill>
                <a:latin typeface="Tahoma" pitchFamily="34" charset="0"/>
                <a:ea typeface="Tahoma" pitchFamily="34" charset="0"/>
                <a:cs typeface="Tahoma" pitchFamily="34" charset="0"/>
              </a:rPr>
              <a:t>u</a:t>
            </a:r>
            <a:r>
              <a:rPr lang="ro-RO" sz="1200">
                <a:solidFill>
                  <a:prstClr val="black"/>
                </a:solidFill>
                <a:latin typeface="Tahoma" pitchFamily="34" charset="0"/>
                <a:ea typeface="Tahoma" pitchFamily="34" charset="0"/>
                <a:cs typeface="Tahoma" pitchFamily="34" charset="0"/>
              </a:rPr>
              <a:t> fost redirecționat</a:t>
            </a:r>
            <a:r>
              <a:rPr lang="en-GB" sz="1200" smtClean="0">
                <a:solidFill>
                  <a:prstClr val="black"/>
                </a:solidFill>
                <a:latin typeface="Tahoma" pitchFamily="34" charset="0"/>
                <a:ea typeface="Tahoma" pitchFamily="34" charset="0"/>
                <a:cs typeface="Tahoma" pitchFamily="34" charset="0"/>
              </a:rPr>
              <a:t>e</a:t>
            </a:r>
            <a:r>
              <a:rPr lang="ro-RO" sz="1200" smtClean="0">
                <a:solidFill>
                  <a:prstClr val="black"/>
                </a:solidFill>
                <a:latin typeface="Tahoma" pitchFamily="34" charset="0"/>
                <a:ea typeface="Tahoma" pitchFamily="34" charset="0"/>
                <a:cs typeface="Tahoma" pitchFamily="34" charset="0"/>
              </a:rPr>
              <a:t>. </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a:solidFill>
                  <a:srgbClr val="3716FC"/>
                </a:solidFill>
                <a:latin typeface="Times New Roman" pitchFamily="18" charset="0"/>
                <a:cs typeface="Times New Roman" pitchFamily="18" charset="0"/>
              </a:rPr>
              <a:t>Activitatea de soluționare a petițiilor și audiențelor</a:t>
            </a:r>
          </a:p>
          <a:p>
            <a:pPr marL="342900" lvl="0" indent="-342900" algn="just" defTabSz="914400">
              <a:spcBef>
                <a:spcPts val="0"/>
              </a:spcBef>
              <a:buFont typeface="Arial" pitchFamily="34" charset="0"/>
              <a:buChar char="•"/>
            </a:pPr>
            <a:r>
              <a:rPr lang="en-US" sz="1200" i="1">
                <a:solidFill>
                  <a:prstClr val="black"/>
                </a:solidFill>
                <a:latin typeface="Tahoma" pitchFamily="34" charset="0"/>
                <a:ea typeface="Tahoma" pitchFamily="34" charset="0"/>
                <a:cs typeface="Tahoma" pitchFamily="34" charset="0"/>
              </a:rPr>
              <a:t>Petiții</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a:solidFill>
                  <a:prstClr val="black"/>
                </a:solidFill>
                <a:latin typeface="Tahoma" pitchFamily="34" charset="0"/>
                <a:ea typeface="Tahoma" pitchFamily="34" charset="0"/>
                <a:cs typeface="Tahoma" pitchFamily="34" charset="0"/>
              </a:rPr>
              <a:t>au fost înregistrate: </a:t>
            </a:r>
            <a:r>
              <a:rPr lang="ro-RO" sz="1200" smtClean="0">
                <a:solidFill>
                  <a:prstClr val="black"/>
                </a:solidFill>
                <a:latin typeface="Tahoma" pitchFamily="34" charset="0"/>
                <a:ea typeface="Tahoma" pitchFamily="34" charset="0"/>
                <a:cs typeface="Tahoma" pitchFamily="34" charset="0"/>
              </a:rPr>
              <a:t>171, </a:t>
            </a:r>
            <a:r>
              <a:rPr lang="ro-RO" sz="1200">
                <a:solidFill>
                  <a:prstClr val="black"/>
                </a:solidFill>
                <a:latin typeface="Tahoma" pitchFamily="34" charset="0"/>
                <a:ea typeface="Tahoma" pitchFamily="34" charset="0"/>
                <a:cs typeface="Tahoma" pitchFamily="34" charset="0"/>
              </a:rPr>
              <a:t>din care soluţionate </a:t>
            </a:r>
            <a:r>
              <a:rPr lang="en-US" sz="1200">
                <a:solidFill>
                  <a:prstClr val="black"/>
                </a:solidFill>
                <a:latin typeface="Tahoma" pitchFamily="34" charset="0"/>
                <a:ea typeface="Tahoma" pitchFamily="34" charset="0"/>
                <a:cs typeface="Tahoma" pitchFamily="34" charset="0"/>
              </a:rPr>
              <a:t>favorabil</a:t>
            </a:r>
            <a:r>
              <a:rPr lang="ro-RO" sz="120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101</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nefavorabil</a:t>
            </a:r>
            <a:r>
              <a:rPr lang="ro-RO" sz="120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49</a:t>
            </a:r>
            <a:r>
              <a:rPr lang="en-US" sz="120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clasate -3</a:t>
            </a:r>
            <a:r>
              <a:rPr lang="ro-RO" sz="120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în curs de rezolvare</a:t>
            </a:r>
            <a:r>
              <a:rPr lang="ro-RO" sz="120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 </a:t>
            </a:r>
            <a:r>
              <a:rPr lang="ro-RO" sz="1200" smtClean="0">
                <a:solidFill>
                  <a:prstClr val="black"/>
                </a:solidFill>
                <a:latin typeface="Tahoma" pitchFamily="34" charset="0"/>
                <a:ea typeface="Tahoma" pitchFamily="34" charset="0"/>
                <a:cs typeface="Tahoma" pitchFamily="34" charset="0"/>
              </a:rPr>
              <a:t>15.</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i="1">
                <a:solidFill>
                  <a:prstClr val="black"/>
                </a:solidFill>
                <a:latin typeface="Tahoma" pitchFamily="34" charset="0"/>
                <a:ea typeface="Tahoma" pitchFamily="34" charset="0"/>
                <a:cs typeface="Tahoma" pitchFamily="34" charset="0"/>
              </a:rPr>
              <a:t>Audienţe</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spcBef>
                <a:spcPts val="0"/>
              </a:spcBef>
              <a:buFont typeface="Arial" pitchFamily="34" charset="0"/>
              <a:buChar char="•"/>
            </a:pPr>
            <a:r>
              <a:rPr lang="en-US" sz="1200">
                <a:solidFill>
                  <a:prstClr val="black"/>
                </a:solidFill>
                <a:latin typeface="Tahoma" pitchFamily="34" charset="0"/>
                <a:ea typeface="Tahoma" pitchFamily="34" charset="0"/>
                <a:cs typeface="Tahoma" pitchFamily="34" charset="0"/>
              </a:rPr>
              <a:t>au fost </a:t>
            </a:r>
            <a:r>
              <a:rPr lang="ro-RO" sz="1200">
                <a:solidFill>
                  <a:prstClr val="black"/>
                </a:solidFill>
                <a:latin typeface="Tahoma" pitchFamily="34" charset="0"/>
                <a:ea typeface="Tahoma" pitchFamily="34" charset="0"/>
                <a:cs typeface="Tahoma" pitchFamily="34" charset="0"/>
              </a:rPr>
              <a:t>susținute </a:t>
            </a:r>
            <a:r>
              <a:rPr lang="ro-RO" sz="1200" smtClean="0">
                <a:solidFill>
                  <a:prstClr val="black"/>
                </a:solidFill>
                <a:latin typeface="Tahoma" pitchFamily="34" charset="0"/>
                <a:ea typeface="Tahoma" pitchFamily="34" charset="0"/>
                <a:cs typeface="Tahoma" pitchFamily="34" charset="0"/>
              </a:rPr>
              <a:t>25 </a:t>
            </a:r>
            <a:r>
              <a:rPr lang="ro-RO" sz="1200">
                <a:solidFill>
                  <a:prstClr val="black"/>
                </a:solidFill>
                <a:latin typeface="Tahoma" pitchFamily="34" charset="0"/>
                <a:ea typeface="Tahoma" pitchFamily="34" charset="0"/>
                <a:cs typeface="Tahoma" pitchFamily="34" charset="0"/>
              </a:rPr>
              <a:t>sesiuni de audiențe de către </a:t>
            </a:r>
            <a:r>
              <a:rPr lang="ro-RO" sz="1200" smtClean="0">
                <a:solidFill>
                  <a:prstClr val="black"/>
                </a:solidFill>
                <a:latin typeface="Tahoma" pitchFamily="34" charset="0"/>
                <a:ea typeface="Tahoma" pitchFamily="34" charset="0"/>
                <a:cs typeface="Tahoma" pitchFamily="34" charset="0"/>
              </a:rPr>
              <a:t>prefect și </a:t>
            </a:r>
            <a:r>
              <a:rPr lang="ro-RO" sz="1200">
                <a:solidFill>
                  <a:prstClr val="black"/>
                </a:solidFill>
                <a:latin typeface="Tahoma" pitchFamily="34" charset="0"/>
                <a:ea typeface="Tahoma" pitchFamily="34" charset="0"/>
                <a:cs typeface="Tahoma" pitchFamily="34" charset="0"/>
              </a:rPr>
              <a:t>un număr de </a:t>
            </a:r>
            <a:r>
              <a:rPr lang="ro-RO" sz="1200" smtClean="0">
                <a:solidFill>
                  <a:prstClr val="black"/>
                </a:solidFill>
                <a:latin typeface="Tahoma" pitchFamily="34" charset="0"/>
                <a:ea typeface="Tahoma" pitchFamily="34" charset="0"/>
                <a:cs typeface="Tahoma" pitchFamily="34" charset="0"/>
              </a:rPr>
              <a:t>195 ședințe de consiliere pentru un număr de 642 cetățeni.</a:t>
            </a:r>
            <a:r>
              <a:rPr lang="en-US" sz="1200" smtClean="0">
                <a:solidFill>
                  <a:prstClr val="black"/>
                </a:solidFill>
                <a:latin typeface="Tahoma" pitchFamily="34" charset="0"/>
                <a:ea typeface="Tahoma" pitchFamily="34" charset="0"/>
                <a:cs typeface="Tahoma" pitchFamily="34" charset="0"/>
              </a:rPr>
              <a:t> </a:t>
            </a:r>
            <a:endParaRPr lang="ro-RO" sz="120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400" b="1" i="1" smtClean="0">
                <a:solidFill>
                  <a:srgbClr val="3716FC"/>
                </a:solidFill>
                <a:latin typeface="Times New Roman" pitchFamily="18" charset="0"/>
                <a:cs typeface="Times New Roman" pitchFamily="18" charset="0"/>
              </a:rPr>
              <a:t>Apostilarea </a:t>
            </a:r>
            <a:r>
              <a:rPr lang="ro-RO" sz="1400" b="1" i="1">
                <a:solidFill>
                  <a:srgbClr val="3716FC"/>
                </a:solidFill>
                <a:latin typeface="Times New Roman" pitchFamily="18" charset="0"/>
                <a:cs typeface="Times New Roman" pitchFamily="18" charset="0"/>
              </a:rPr>
              <a:t>documentelor</a:t>
            </a:r>
          </a:p>
          <a:p>
            <a:pPr marL="342900" lvl="0" indent="-342900" algn="just" defTabSz="914400">
              <a:buFont typeface="Arial" pitchFamily="34" charset="0"/>
              <a:buChar char="•"/>
            </a:pPr>
            <a:r>
              <a:rPr lang="en-US" sz="1200">
                <a:solidFill>
                  <a:prstClr val="black"/>
                </a:solidFill>
                <a:latin typeface="Tahoma" pitchFamily="34" charset="0"/>
                <a:ea typeface="Tahoma" pitchFamily="34" charset="0"/>
                <a:cs typeface="Tahoma" pitchFamily="34" charset="0"/>
              </a:rPr>
              <a:t>De la începutul anului 20</a:t>
            </a:r>
            <a:r>
              <a:rPr lang="ro-RO" sz="1200" smtClean="0">
                <a:solidFill>
                  <a:prstClr val="black"/>
                </a:solidFill>
                <a:latin typeface="Tahoma" pitchFamily="34" charset="0"/>
                <a:ea typeface="Tahoma" pitchFamily="34" charset="0"/>
                <a:cs typeface="Tahoma" pitchFamily="34" charset="0"/>
              </a:rPr>
              <a:t>22</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au fost depuse </a:t>
            </a:r>
            <a:r>
              <a:rPr lang="ro-RO" sz="1200" smtClean="0">
                <a:solidFill>
                  <a:prstClr val="black"/>
                </a:solidFill>
                <a:latin typeface="Tahoma" pitchFamily="34" charset="0"/>
                <a:ea typeface="Tahoma" pitchFamily="34" charset="0"/>
                <a:cs typeface="Tahoma" pitchFamily="34" charset="0"/>
              </a:rPr>
              <a:t>988</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cereri. Au fost apostilate </a:t>
            </a:r>
            <a:r>
              <a:rPr lang="ro-RO" sz="1200">
                <a:solidFill>
                  <a:prstClr val="black"/>
                </a:solidFill>
                <a:latin typeface="Tahoma" pitchFamily="34" charset="0"/>
                <a:ea typeface="Tahoma" pitchFamily="34" charset="0"/>
                <a:cs typeface="Tahoma" pitchFamily="34" charset="0"/>
              </a:rPr>
              <a:t>1</a:t>
            </a:r>
            <a:r>
              <a:rPr lang="en-US" sz="1200">
                <a:solidFill>
                  <a:prstClr val="black"/>
                </a:solidFill>
                <a:latin typeface="Tahoma" pitchFamily="34" charset="0"/>
                <a:ea typeface="Tahoma" pitchFamily="34" charset="0"/>
                <a:cs typeface="Tahoma" pitchFamily="34" charset="0"/>
              </a:rPr>
              <a:t>.</a:t>
            </a:r>
            <a:r>
              <a:rPr lang="ro-RO" sz="1200" smtClean="0">
                <a:solidFill>
                  <a:prstClr val="black"/>
                </a:solidFill>
                <a:latin typeface="Tahoma" pitchFamily="34" charset="0"/>
                <a:ea typeface="Tahoma" pitchFamily="34" charset="0"/>
                <a:cs typeface="Tahoma" pitchFamily="34" charset="0"/>
              </a:rPr>
              <a:t>287</a:t>
            </a:r>
            <a:r>
              <a:rPr lang="en-US" sz="1200" smtClean="0">
                <a:solidFill>
                  <a:prstClr val="black"/>
                </a:solidFill>
                <a:latin typeface="Tahoma" pitchFamily="34" charset="0"/>
                <a:ea typeface="Tahoma" pitchFamily="34" charset="0"/>
                <a:cs typeface="Tahoma" pitchFamily="34" charset="0"/>
              </a:rPr>
              <a:t> </a:t>
            </a:r>
            <a:r>
              <a:rPr lang="en-US" sz="1200">
                <a:solidFill>
                  <a:prstClr val="black"/>
                </a:solidFill>
                <a:latin typeface="Tahoma" pitchFamily="34" charset="0"/>
                <a:ea typeface="Tahoma" pitchFamily="34" charset="0"/>
                <a:cs typeface="Tahoma" pitchFamily="34" charset="0"/>
              </a:rPr>
              <a:t>acte. </a:t>
            </a:r>
            <a:endParaRPr lang="ro-RO"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4198975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9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38169" y="1244487"/>
            <a:ext cx="7737231" cy="3607586"/>
          </a:xfrm>
        </p:spPr>
        <p:txBody>
          <a:bodyPr>
            <a:noAutofit/>
          </a:bodyPr>
          <a:lstStyle/>
          <a:p>
            <a:pPr algn="just">
              <a:lnSpc>
                <a:spcPct val="110000"/>
              </a:lnSpc>
              <a:buBlip>
                <a:blip r:embed="rId5"/>
              </a:buBlip>
              <a:defRPr/>
            </a:pPr>
            <a:r>
              <a:rPr lang="ro-RO" sz="2000" b="1" i="1" smtClean="0">
                <a:solidFill>
                  <a:srgbClr val="3716FC"/>
                </a:solidFill>
                <a:latin typeface="Times New Roman" pitchFamily="18" charset="0"/>
                <a:cs typeface="Times New Roman" pitchFamily="18" charset="0"/>
              </a:rPr>
              <a:t>   </a:t>
            </a:r>
            <a:r>
              <a:rPr lang="ro-RO" sz="1800" b="1" i="1" smtClean="0">
                <a:solidFill>
                  <a:srgbClr val="3716FC"/>
                </a:solidFill>
                <a:latin typeface="Times New Roman" pitchFamily="18" charset="0"/>
                <a:cs typeface="Times New Roman" pitchFamily="18" charset="0"/>
              </a:rPr>
              <a:t>Managementul </a:t>
            </a:r>
            <a:r>
              <a:rPr lang="ro-RO" sz="1800" b="1" i="1">
                <a:solidFill>
                  <a:srgbClr val="3716FC"/>
                </a:solidFill>
                <a:latin typeface="Times New Roman" pitchFamily="18" charset="0"/>
                <a:cs typeface="Times New Roman" pitchFamily="18" charset="0"/>
              </a:rPr>
              <a:t>resurselor </a:t>
            </a:r>
            <a:r>
              <a:rPr lang="ro-RO" sz="1800" b="1" i="1" smtClean="0">
                <a:solidFill>
                  <a:srgbClr val="3716FC"/>
                </a:solidFill>
                <a:latin typeface="Times New Roman" pitchFamily="18" charset="0"/>
                <a:cs typeface="Times New Roman" pitchFamily="18" charset="0"/>
              </a:rPr>
              <a:t>instituționale</a:t>
            </a:r>
            <a:r>
              <a:rPr lang="en-GB" sz="1800" b="1" i="1" smtClean="0">
                <a:solidFill>
                  <a:srgbClr val="3716FC"/>
                </a:solidFill>
                <a:latin typeface="Times New Roman" pitchFamily="18" charset="0"/>
                <a:cs typeface="Times New Roman" pitchFamily="18" charset="0"/>
              </a:rPr>
              <a:t> </a:t>
            </a:r>
            <a:endParaRPr lang="ro-RO" sz="1800" b="1" i="1" smtClean="0">
              <a:solidFill>
                <a:srgbClr val="3716FC"/>
              </a:solidFill>
              <a:latin typeface="Times New Roman" pitchFamily="18" charset="0"/>
              <a:cs typeface="Times New Roman" pitchFamily="18" charset="0"/>
            </a:endParaRPr>
          </a:p>
          <a:p>
            <a:pPr marL="342900" indent="-342900" algn="just">
              <a:lnSpc>
                <a:spcPct val="110000"/>
              </a:lnSpc>
              <a:buFont typeface="Arial" pitchFamily="34" charset="0"/>
              <a:buChar char="•"/>
              <a:defRPr/>
            </a:pPr>
            <a:r>
              <a:rPr lang="ro-RO" sz="1400" b="1" i="1" smtClean="0">
                <a:solidFill>
                  <a:srgbClr val="3716FC"/>
                </a:solidFill>
                <a:latin typeface="Times New Roman" pitchFamily="18" charset="0"/>
                <a:cs typeface="Times New Roman" pitchFamily="18" charset="0"/>
              </a:rPr>
              <a:t>Eficientizare </a:t>
            </a:r>
            <a:r>
              <a:rPr lang="ro-RO" sz="1400" b="1" i="1">
                <a:solidFill>
                  <a:srgbClr val="3716FC"/>
                </a:solidFill>
                <a:latin typeface="Times New Roman" pitchFamily="18" charset="0"/>
                <a:cs typeface="Times New Roman" pitchFamily="18" charset="0"/>
              </a:rPr>
              <a:t>structurală</a:t>
            </a:r>
          </a:p>
          <a:p>
            <a:pPr algn="just">
              <a:defRPr/>
            </a:pPr>
            <a:r>
              <a:rPr lang="ro-RO" sz="1200" smtClean="0">
                <a:solidFill>
                  <a:schemeClr val="tx1"/>
                </a:solidFill>
                <a:latin typeface="Tahoma" pitchFamily="34" charset="0"/>
                <a:ea typeface="Tahoma" pitchFamily="34" charset="0"/>
                <a:cs typeface="Tahoma" pitchFamily="34" charset="0"/>
              </a:rPr>
              <a:t>În </a:t>
            </a:r>
            <a:r>
              <a:rPr lang="ro-RO" sz="1200">
                <a:solidFill>
                  <a:schemeClr val="tx1"/>
                </a:solidFill>
                <a:latin typeface="Tahoma" pitchFamily="34" charset="0"/>
                <a:ea typeface="Tahoma" pitchFamily="34" charset="0"/>
                <a:cs typeface="Tahoma" pitchFamily="34" charset="0"/>
              </a:rPr>
              <a:t>plan intrainstituţional s-au realizat următoarele acțiuni:</a:t>
            </a:r>
          </a:p>
          <a:p>
            <a:pPr marL="171450" indent="-171450" algn="just">
              <a:buFont typeface="Wingdings" pitchFamily="2" charset="2"/>
              <a:buChar char="ü"/>
            </a:pPr>
            <a:r>
              <a:rPr lang="ro-RO" sz="1200">
                <a:solidFill>
                  <a:schemeClr val="tx1"/>
                </a:solidFill>
                <a:latin typeface="Tahoma" pitchFamily="34" charset="0"/>
                <a:ea typeface="Tahoma" pitchFamily="34" charset="0"/>
                <a:cs typeface="Tahoma" pitchFamily="34" charset="0"/>
              </a:rPr>
              <a:t>continuarea implementării proiectului privind gestionarea electronică a documentelor prin actualizarea aplicaţiei, constituirea </a:t>
            </a:r>
            <a:r>
              <a:rPr lang="ro-RO" sz="1200" smtClean="0">
                <a:solidFill>
                  <a:schemeClr val="tx1"/>
                </a:solidFill>
                <a:latin typeface="Tahoma" pitchFamily="34" charset="0"/>
                <a:ea typeface="Tahoma" pitchFamily="34" charset="0"/>
                <a:cs typeface="Tahoma" pitchFamily="34" charset="0"/>
              </a:rPr>
              <a:t>unei stocări </a:t>
            </a:r>
            <a:r>
              <a:rPr lang="ro-RO" sz="1200">
                <a:solidFill>
                  <a:schemeClr val="tx1"/>
                </a:solidFill>
                <a:latin typeface="Tahoma" pitchFamily="34" charset="0"/>
                <a:ea typeface="Tahoma" pitchFamily="34" charset="0"/>
                <a:cs typeface="Tahoma" pitchFamily="34" charset="0"/>
              </a:rPr>
              <a:t>electronice </a:t>
            </a:r>
            <a:r>
              <a:rPr lang="ro-RO" sz="1200" smtClean="0">
                <a:solidFill>
                  <a:schemeClr val="tx1"/>
                </a:solidFill>
                <a:latin typeface="Tahoma" pitchFamily="34" charset="0"/>
                <a:ea typeface="Tahoma" pitchFamily="34" charset="0"/>
                <a:cs typeface="Tahoma" pitchFamily="34" charset="0"/>
              </a:rPr>
              <a:t>pe termen lung a actelor, </a:t>
            </a:r>
            <a:r>
              <a:rPr lang="ro-RO" sz="1200">
                <a:solidFill>
                  <a:schemeClr val="tx1"/>
                </a:solidFill>
                <a:latin typeface="Tahoma" pitchFamily="34" charset="0"/>
                <a:ea typeface="Tahoma" pitchFamily="34" charset="0"/>
                <a:cs typeface="Tahoma" pitchFamily="34" charset="0"/>
              </a:rPr>
              <a:t>dar și gestionarea activităților de audiențe, petiții și a registrului de informații publice pe platforma electronică de management a documentelor; </a:t>
            </a:r>
            <a:endParaRPr lang="en-GB" sz="1200">
              <a:solidFill>
                <a:schemeClr val="tx1"/>
              </a:solidFill>
              <a:latin typeface="Tahoma" pitchFamily="34" charset="0"/>
              <a:ea typeface="Tahoma" pitchFamily="34" charset="0"/>
              <a:cs typeface="Tahoma" pitchFamily="34" charset="0"/>
            </a:endParaRPr>
          </a:p>
          <a:p>
            <a:pPr marL="171450" lvl="0" indent="-171450" algn="just">
              <a:buFont typeface="Wingdings" pitchFamily="2" charset="2"/>
              <a:buChar char="ü"/>
            </a:pPr>
            <a:r>
              <a:rPr lang="ro-RO" sz="1200" smtClean="0">
                <a:solidFill>
                  <a:schemeClr val="tx1"/>
                </a:solidFill>
                <a:latin typeface="Tahoma" pitchFamily="34" charset="0"/>
                <a:ea typeface="Tahoma" pitchFamily="34" charset="0"/>
                <a:cs typeface="Tahoma" pitchFamily="34" charset="0"/>
              </a:rPr>
              <a:t>dezvoltarea  </a:t>
            </a:r>
            <a:r>
              <a:rPr lang="ro-RO" sz="1200">
                <a:solidFill>
                  <a:schemeClr val="tx1"/>
                </a:solidFill>
                <a:latin typeface="Tahoma" pitchFamily="34" charset="0"/>
                <a:ea typeface="Tahoma" pitchFamily="34" charset="0"/>
                <a:cs typeface="Tahoma" pitchFamily="34" charset="0"/>
              </a:rPr>
              <a:t>sistemului  de control intern </a:t>
            </a:r>
            <a:r>
              <a:rPr lang="ro-RO" sz="1200" smtClean="0">
                <a:solidFill>
                  <a:schemeClr val="tx1"/>
                </a:solidFill>
                <a:latin typeface="Tahoma" pitchFamily="34" charset="0"/>
                <a:ea typeface="Tahoma" pitchFamily="34" charset="0"/>
                <a:cs typeface="Tahoma" pitchFamily="34" charset="0"/>
              </a:rPr>
              <a:t>managerial prin implementarea instrumentelor CAF și BSC; </a:t>
            </a:r>
            <a:endParaRPr lang="ro-RO" sz="1200">
              <a:solidFill>
                <a:schemeClr val="tx1"/>
              </a:solidFill>
              <a:latin typeface="Tahoma" pitchFamily="34" charset="0"/>
              <a:ea typeface="Tahoma" pitchFamily="34" charset="0"/>
              <a:cs typeface="Tahoma" pitchFamily="34" charset="0"/>
            </a:endParaRPr>
          </a:p>
          <a:p>
            <a:pPr marL="171450" indent="-171450" algn="just">
              <a:buFont typeface="Wingdings" pitchFamily="2" charset="2"/>
              <a:buChar char="ü"/>
            </a:pPr>
            <a:r>
              <a:rPr lang="ro-RO" sz="1200" smtClean="0">
                <a:solidFill>
                  <a:schemeClr val="tx1"/>
                </a:solidFill>
                <a:latin typeface="Tahoma" pitchFamily="34" charset="0"/>
                <a:ea typeface="Tahoma" pitchFamily="34" charset="0"/>
                <a:cs typeface="Tahoma" pitchFamily="34" charset="0"/>
              </a:rPr>
              <a:t>aplicarea </a:t>
            </a:r>
            <a:r>
              <a:rPr lang="ro-RO" sz="1200">
                <a:solidFill>
                  <a:schemeClr val="tx1"/>
                </a:solidFill>
                <a:latin typeface="Tahoma" pitchFamily="34" charset="0"/>
                <a:ea typeface="Tahoma" pitchFamily="34" charset="0"/>
                <a:cs typeface="Tahoma" pitchFamily="34" charset="0"/>
              </a:rPr>
              <a:t>instrumentului de autoevaluare instituțională CAF – consultantul extern va finaliza planul de intervenție pe parcursul anului 2023 și acesta va deveni plan de acțiuni pentru Instituția </a:t>
            </a:r>
            <a:r>
              <a:rPr lang="ro-RO" sz="1200" smtClean="0">
                <a:solidFill>
                  <a:schemeClr val="tx1"/>
                </a:solidFill>
                <a:latin typeface="Tahoma" pitchFamily="34" charset="0"/>
                <a:ea typeface="Tahoma" pitchFamily="34" charset="0"/>
                <a:cs typeface="Tahoma" pitchFamily="34" charset="0"/>
              </a:rPr>
              <a:t>Prefectului</a:t>
            </a:r>
            <a:r>
              <a:rPr lang="ro-RO" sz="120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marL="171450" indent="-171450" algn="just">
              <a:buFont typeface="Wingdings" pitchFamily="2" charset="2"/>
              <a:buChar char="ü"/>
            </a:pPr>
            <a:r>
              <a:rPr lang="ro-RO" sz="1200">
                <a:solidFill>
                  <a:schemeClr val="tx1"/>
                </a:solidFill>
                <a:latin typeface="Tahoma" pitchFamily="34" charset="0"/>
                <a:ea typeface="Tahoma" pitchFamily="34" charset="0"/>
                <a:cs typeface="Tahoma" pitchFamily="34" charset="0"/>
              </a:rPr>
              <a:t>s-au aplicat măsuri privind actualizarea și menținerea structurii similare a conținutului informațional al  paginilor de internet ale instituțiilor prefectului (NPI). Site-ul </a:t>
            </a:r>
            <a:r>
              <a:rPr lang="ro-RO" sz="1200" u="sng">
                <a:hlinkClick r:id="rId6"/>
              </a:rPr>
              <a:t>www.sm.prefectura.mai.gov.ro</a:t>
            </a:r>
            <a:r>
              <a:rPr lang="ro-RO" sz="1200"/>
              <a:t> </a:t>
            </a:r>
            <a:r>
              <a:rPr lang="ro-RO" sz="1200">
                <a:solidFill>
                  <a:schemeClr val="tx1"/>
                </a:solidFill>
                <a:latin typeface="Tahoma" pitchFamily="34" charset="0"/>
                <a:ea typeface="Tahoma" pitchFamily="34" charset="0"/>
                <a:cs typeface="Tahoma" pitchFamily="34" charset="0"/>
              </a:rPr>
              <a:t>permite îmbunătăţirea procesului de actualizare a informaţiilor disponibile, printr-o structurare logică, coerentă și uniformă a informației de pe </a:t>
            </a:r>
            <a:r>
              <a:rPr lang="ro-RO" sz="1200" smtClean="0">
                <a:solidFill>
                  <a:schemeClr val="tx1"/>
                </a:solidFill>
                <a:latin typeface="Tahoma" pitchFamily="34" charset="0"/>
                <a:ea typeface="Tahoma" pitchFamily="34" charset="0"/>
                <a:cs typeface="Tahoma" pitchFamily="34" charset="0"/>
              </a:rPr>
              <a:t>site; </a:t>
            </a:r>
            <a:endParaRPr lang="en-GB" sz="1200">
              <a:solidFill>
                <a:schemeClr val="tx1"/>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2643499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3" y="1244487"/>
            <a:ext cx="7737231" cy="3765663"/>
          </a:xfrm>
        </p:spPr>
        <p:txBody>
          <a:bodyPr>
            <a:noAutofit/>
          </a:bodyPr>
          <a:lstStyle/>
          <a:p>
            <a:pPr marL="342900" indent="-342900" algn="l" defTabSz="914400">
              <a:buBlip>
                <a:blip r:embed="rId5"/>
              </a:buBlip>
            </a:pPr>
            <a:r>
              <a:rPr lang="ro-RO" sz="1400" b="1" i="1">
                <a:solidFill>
                  <a:srgbClr val="3716FC"/>
                </a:solidFill>
                <a:latin typeface="Times New Roman" pitchFamily="18" charset="0"/>
                <a:cs typeface="Times New Roman" pitchFamily="18" charset="0"/>
              </a:rPr>
              <a:t>Dificultăți identificate în activitate/Propuneri  de eficientizare a activității</a:t>
            </a:r>
          </a:p>
          <a:p>
            <a:pPr lvl="0" algn="l" defTabSz="914400"/>
            <a:endParaRPr lang="ro-RO" sz="1400" b="1" i="1">
              <a:solidFill>
                <a:srgbClr val="3716FC"/>
              </a:solidFill>
              <a:latin typeface="Times New Roman" pitchFamily="18" charset="0"/>
              <a:cs typeface="Times New Roman" pitchFamily="18" charset="0"/>
            </a:endParaRPr>
          </a:p>
          <a:p>
            <a:pPr marL="171450" lvl="0" indent="-171450" algn="just">
              <a:buFont typeface="Wingdings" pitchFamily="2" charset="2"/>
              <a:buChar char="Ø"/>
            </a:pPr>
            <a:r>
              <a:rPr lang="ro-RO" sz="1200">
                <a:solidFill>
                  <a:schemeClr val="tx1"/>
                </a:solidFill>
                <a:latin typeface="Tahoma" pitchFamily="34" charset="0"/>
                <a:ea typeface="Tahoma" pitchFamily="34" charset="0"/>
                <a:cs typeface="Tahoma" pitchFamily="34" charset="0"/>
              </a:rPr>
              <a:t>Întârzieri în finalizarea dosarelor depuse în baza legilor fondului funciar datorate activităţii defectuoase a Comisiilor Locale de Fond Funciar / Deblocarea situației prin organizarea de instruiri și ședințe tematice cu autoritățile locale; </a:t>
            </a:r>
            <a:endParaRPr lang="en-GB" sz="1200">
              <a:solidFill>
                <a:schemeClr val="tx1"/>
              </a:solidFill>
              <a:latin typeface="Tahoma" pitchFamily="34" charset="0"/>
              <a:ea typeface="Tahoma" pitchFamily="34" charset="0"/>
              <a:cs typeface="Tahoma" pitchFamily="34" charset="0"/>
            </a:endParaRPr>
          </a:p>
          <a:p>
            <a:pPr marL="171450" lvl="0" indent="-171450" algn="just">
              <a:buFont typeface="Wingdings" pitchFamily="2" charset="2"/>
              <a:buChar char="Ø"/>
            </a:pPr>
            <a:r>
              <a:rPr lang="ro-RO" sz="1200">
                <a:solidFill>
                  <a:schemeClr val="tx1"/>
                </a:solidFill>
                <a:latin typeface="Tahoma" pitchFamily="34" charset="0"/>
                <a:ea typeface="Tahoma" pitchFamily="34" charset="0"/>
                <a:cs typeface="Tahoma" pitchFamily="34" charset="0"/>
              </a:rPr>
              <a:t>Menținerea unui număr ridicat de proceduri prealabile facultative privind nelegalitatea actelor administrative adoptate sau emise de autoritățile administrației publice locale / Remedierea situației prin participări la ședințele de consiliu local și activități de îndrumare a secretarilor generali ai UAT-lor. </a:t>
            </a:r>
            <a:endParaRPr lang="en-GB" sz="1200">
              <a:solidFill>
                <a:schemeClr val="tx1"/>
              </a:solidFill>
              <a:latin typeface="Tahoma" pitchFamily="34" charset="0"/>
              <a:ea typeface="Tahoma" pitchFamily="34" charset="0"/>
              <a:cs typeface="Tahoma" pitchFamily="34" charset="0"/>
            </a:endParaRPr>
          </a:p>
          <a:p>
            <a:pPr marL="171450" lvl="0" indent="-171450" algn="just">
              <a:buFont typeface="Wingdings" pitchFamily="2" charset="2"/>
              <a:buChar char="Ø"/>
            </a:pPr>
            <a:r>
              <a:rPr lang="ro-RO" sz="1200">
                <a:solidFill>
                  <a:schemeClr val="tx1"/>
                </a:solidFill>
                <a:latin typeface="Tahoma" pitchFamily="34" charset="0"/>
                <a:ea typeface="Tahoma" pitchFamily="34" charset="0"/>
                <a:cs typeface="Tahoma" pitchFamily="34" charset="0"/>
              </a:rPr>
              <a:t>Comunicarea dificilă cu autoritățile locale, în special în ce privește activitatea de soluționare a petițiilor și de realizare a sintezelor privind proiectele locale și serviciile publice locale /se vor realiza activități de identificare și de instruire cu personalul responsabil din cadrul aparatului primăriilor din județ. </a:t>
            </a:r>
            <a:endParaRPr lang="en-GB" sz="1200">
              <a:solidFill>
                <a:schemeClr val="tx1"/>
              </a:solidFill>
              <a:latin typeface="Tahoma" pitchFamily="34" charset="0"/>
              <a:ea typeface="Tahoma" pitchFamily="34" charset="0"/>
              <a:cs typeface="Tahoma" pitchFamily="34" charset="0"/>
            </a:endParaRPr>
          </a:p>
          <a:p>
            <a:pPr marL="171450" lvl="0" indent="-171450" algn="just">
              <a:buFont typeface="Wingdings" pitchFamily="2" charset="2"/>
              <a:buChar char="Ø"/>
            </a:pPr>
            <a:r>
              <a:rPr lang="ro-RO" sz="1200">
                <a:solidFill>
                  <a:schemeClr val="tx1"/>
                </a:solidFill>
                <a:latin typeface="Tahoma" pitchFamily="34" charset="0"/>
                <a:ea typeface="Tahoma" pitchFamily="34" charset="0"/>
                <a:cs typeface="Tahoma" pitchFamily="34" charset="0"/>
              </a:rPr>
              <a:t>Activitatea funcționarilor din cadrul instituției orientată spre rezolvarea problemelor specifice pandemiei precum și gestionării crizei refugiaților din Ucraina a necesitat prelungirea programului de muncă / Compensarea orelor lucrate după programul normal de muncă prin acordarea de zile libere. </a:t>
            </a:r>
            <a:endParaRPr lang="en-GB" sz="1200">
              <a:solidFill>
                <a:schemeClr val="tx1"/>
              </a:solidFill>
              <a:latin typeface="Tahoma" pitchFamily="34" charset="0"/>
              <a:ea typeface="Tahoma" pitchFamily="34" charset="0"/>
              <a:cs typeface="Tahoma" pitchFamily="34" charset="0"/>
            </a:endParaRPr>
          </a:p>
          <a:p>
            <a:pPr marL="171450" lvl="0" indent="-171450" algn="just">
              <a:buFont typeface="Wingdings" pitchFamily="2" charset="2"/>
              <a:buChar char="Ø"/>
            </a:pPr>
            <a:r>
              <a:rPr lang="ro-RO" sz="1200">
                <a:solidFill>
                  <a:schemeClr val="tx1"/>
                </a:solidFill>
                <a:latin typeface="Tahoma" pitchFamily="34" charset="0"/>
                <a:ea typeface="Tahoma" pitchFamily="34" charset="0"/>
                <a:cs typeface="Tahoma" pitchFamily="34" charset="0"/>
              </a:rPr>
              <a:t>Lipsa de personal / ocuparea posturilor vacante din instituție.</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Calibri" pitchFamily="34" charset="0"/>
              <a:buChar char="−"/>
            </a:pPr>
            <a:endParaRPr lang="ro-RO" sz="800" b="1">
              <a:solidFill>
                <a:prstClr val="black"/>
              </a:solidFill>
            </a:endParaRPr>
          </a:p>
          <a:p>
            <a:pPr marL="342900" lvl="0" indent="-342900" algn="just" defTabSz="914400"/>
            <a:r>
              <a:rPr lang="ro-RO" sz="1800" b="1" i="1">
                <a:solidFill>
                  <a:srgbClr val="3716FC"/>
                </a:solidFill>
                <a:latin typeface="Times New Roman" pitchFamily="18" charset="0"/>
                <a:cs typeface="Times New Roman" pitchFamily="18" charset="0"/>
              </a:rPr>
              <a:t>	</a:t>
            </a:r>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3456064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62000" y="1172641"/>
            <a:ext cx="7737231" cy="3913709"/>
          </a:xfrm>
        </p:spPr>
        <p:txBody>
          <a:bodyPr>
            <a:noAutofit/>
          </a:bodyPr>
          <a:lstStyle/>
          <a:p>
            <a:pPr marL="342900" lvl="0" indent="-342900" algn="l" defTabSz="914400">
              <a:buBlip>
                <a:blip r:embed="rId5"/>
              </a:buBlip>
            </a:pPr>
            <a:r>
              <a:rPr lang="ro-RO" sz="1800" b="1" i="1">
                <a:solidFill>
                  <a:srgbClr val="3716FC"/>
                </a:solidFill>
                <a:latin typeface="Times New Roman" pitchFamily="18" charset="0"/>
                <a:cs typeface="Times New Roman" pitchFamily="18" charset="0"/>
              </a:rPr>
              <a:t>Obiective strategice pentru anul </a:t>
            </a:r>
            <a:r>
              <a:rPr lang="ro-RO" sz="1800" b="1" i="1" smtClean="0">
                <a:solidFill>
                  <a:srgbClr val="3716FC"/>
                </a:solidFill>
                <a:latin typeface="Times New Roman" pitchFamily="18" charset="0"/>
                <a:cs typeface="Times New Roman" pitchFamily="18" charset="0"/>
              </a:rPr>
              <a:t>2023</a:t>
            </a:r>
            <a:endParaRPr lang="ro-RO" sz="1800" b="1" i="1">
              <a:solidFill>
                <a:srgbClr val="3716FC"/>
              </a:solidFill>
              <a:latin typeface="Times New Roman" pitchFamily="18" charset="0"/>
              <a:cs typeface="Times New Roman" pitchFamily="18" charset="0"/>
            </a:endParaRPr>
          </a:p>
          <a:p>
            <a:pPr marL="342900" lvl="0" indent="-342900" algn="l" defTabSz="914400"/>
            <a:endParaRPr lang="ro-RO" sz="800" b="1" i="1">
              <a:solidFill>
                <a:srgbClr val="3716FC"/>
              </a:solidFill>
              <a:latin typeface="Times New Roman" pitchFamily="18" charset="0"/>
              <a:cs typeface="Times New Roman" pitchFamily="18" charset="0"/>
            </a:endParaRPr>
          </a:p>
          <a:p>
            <a:pPr marL="342900" indent="-342900" algn="just" defTabSz="914400">
              <a:buFont typeface="Arial" pitchFamily="34" charset="0"/>
              <a:buChar char="•"/>
            </a:pPr>
            <a:r>
              <a:rPr lang="ro-RO" sz="1200">
                <a:solidFill>
                  <a:schemeClr val="tx1"/>
                </a:solidFill>
                <a:latin typeface="Tahoma" pitchFamily="34" charset="0"/>
                <a:ea typeface="Tahoma" pitchFamily="34" charset="0"/>
                <a:cs typeface="Tahoma" pitchFamily="34" charset="0"/>
              </a:rPr>
              <a:t>Monitorizarea aplicării unitare și respectarea Constituției, a legilor, a ordonanţelor şi a hotărârilor Guvernului, precum şi a celorlalte acte normative.</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en-US" sz="1200" smtClean="0">
                <a:solidFill>
                  <a:prstClr val="black"/>
                </a:solidFill>
                <a:latin typeface="Tahoma" pitchFamily="34" charset="0"/>
                <a:ea typeface="Tahoma" pitchFamily="34" charset="0"/>
                <a:cs typeface="Tahoma" pitchFamily="34" charset="0"/>
              </a:rPr>
              <a:t>Monitorizarea </a:t>
            </a:r>
            <a:r>
              <a:rPr lang="en-US" sz="1200">
                <a:solidFill>
                  <a:prstClr val="black"/>
                </a:solidFill>
                <a:latin typeface="Tahoma" pitchFamily="34" charset="0"/>
                <a:ea typeface="Tahoma" pitchFamily="34" charset="0"/>
                <a:cs typeface="Tahoma" pitchFamily="34" charset="0"/>
              </a:rPr>
              <a:t>la nivel judeţean a obiectivelor şi măsurilor cuprinse în Programul de Guvernare</a:t>
            </a:r>
            <a:r>
              <a:rPr lang="en-US" sz="1200" smtClean="0">
                <a:solidFill>
                  <a:prstClr val="black"/>
                </a:solidFill>
                <a:latin typeface="Tahoma" pitchFamily="34" charset="0"/>
                <a:ea typeface="Tahoma" pitchFamily="34" charset="0"/>
                <a:cs typeface="Tahoma" pitchFamily="34" charset="0"/>
              </a:rPr>
              <a:t>;</a:t>
            </a: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smtClean="0">
                <a:solidFill>
                  <a:prstClr val="black"/>
                </a:solidFill>
                <a:latin typeface="Tahoma" pitchFamily="34" charset="0"/>
                <a:ea typeface="Tahoma" pitchFamily="34" charset="0"/>
                <a:cs typeface="Tahoma" pitchFamily="34" charset="0"/>
              </a:rPr>
              <a:t>Menținerea climatului de pace socială și a unei comunicări permanente cu partenerii de dialog social;</a:t>
            </a:r>
          </a:p>
          <a:p>
            <a:pPr marL="342900" lvl="0" indent="-342900" algn="just" defTabSz="914400">
              <a:buFont typeface="Arial" pitchFamily="34" charset="0"/>
              <a:buChar char="•"/>
            </a:pPr>
            <a:r>
              <a:rPr lang="en-US" sz="1200" smtClean="0">
                <a:solidFill>
                  <a:prstClr val="black"/>
                </a:solidFill>
                <a:latin typeface="Tahoma" pitchFamily="34" charset="0"/>
                <a:ea typeface="Tahoma" pitchFamily="34" charset="0"/>
                <a:cs typeface="Tahoma" pitchFamily="34" charset="0"/>
              </a:rPr>
              <a:t>Colaborare </a:t>
            </a:r>
            <a:r>
              <a:rPr lang="en-US" sz="1200">
                <a:solidFill>
                  <a:prstClr val="black"/>
                </a:solidFill>
                <a:latin typeface="Tahoma" pitchFamily="34" charset="0"/>
                <a:ea typeface="Tahoma" pitchFamily="34" charset="0"/>
                <a:cs typeface="Tahoma" pitchFamily="34" charset="0"/>
              </a:rPr>
              <a:t>interinstituţională eficientă între autorităţile administraţiei publice şi instituţiile publice organizate la nivelul judeţului Satu Mare pentru un serviciu public de </a:t>
            </a:r>
            <a:r>
              <a:rPr lang="en-US" sz="1200" smtClean="0">
                <a:solidFill>
                  <a:prstClr val="black"/>
                </a:solidFill>
                <a:latin typeface="Tahoma" pitchFamily="34" charset="0"/>
                <a:ea typeface="Tahoma" pitchFamily="34" charset="0"/>
                <a:cs typeface="Tahoma" pitchFamily="34" charset="0"/>
              </a:rPr>
              <a:t>calitate;</a:t>
            </a:r>
          </a:p>
          <a:p>
            <a:pPr marL="342900" indent="-342900" algn="just" defTabSz="914400">
              <a:buFont typeface="Arial" pitchFamily="34" charset="0"/>
              <a:buChar char="•"/>
            </a:pPr>
            <a:r>
              <a:rPr lang="ro-RO" sz="1200">
                <a:solidFill>
                  <a:prstClr val="black"/>
                </a:solidFill>
                <a:latin typeface="Tahoma" pitchFamily="34" charset="0"/>
                <a:ea typeface="Tahoma" pitchFamily="34" charset="0"/>
                <a:cs typeface="Tahoma" pitchFamily="34" charset="0"/>
              </a:rPr>
              <a:t>Gestionarea și urmărirea îndeplinirii măsurilor dispuse de către prefect cu privire la realizarea sarcinilor rezultate din actele normative în vigoare;</a:t>
            </a:r>
          </a:p>
          <a:p>
            <a:pPr marL="342900" lvl="0" indent="-342900" algn="just" defTabSz="914400">
              <a:buFont typeface="Arial" pitchFamily="34" charset="0"/>
              <a:buChar char="•"/>
            </a:pPr>
            <a:r>
              <a:rPr lang="en-US" sz="1200" smtClean="0">
                <a:solidFill>
                  <a:schemeClr val="tx1"/>
                </a:solidFill>
                <a:latin typeface="Tahoma" pitchFamily="34" charset="0"/>
                <a:ea typeface="Tahoma" pitchFamily="34" charset="0"/>
                <a:cs typeface="Tahoma" pitchFamily="34" charset="0"/>
              </a:rPr>
              <a:t>Continuarea </a:t>
            </a:r>
            <a:r>
              <a:rPr lang="en-US" sz="1200">
                <a:solidFill>
                  <a:schemeClr val="tx1"/>
                </a:solidFill>
                <a:latin typeface="Tahoma" pitchFamily="34" charset="0"/>
                <a:ea typeface="Tahoma" pitchFamily="34" charset="0"/>
                <a:cs typeface="Tahoma" pitchFamily="34" charset="0"/>
              </a:rPr>
              <a:t>derulării la nivelul instituţiei a proiectului privind implementarea instrumentelor de management strategic și a sistemului integrat de management al documentelor (DMS</a:t>
            </a:r>
            <a:r>
              <a:rPr lang="en-US"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Continuarea </a:t>
            </a:r>
            <a:r>
              <a:rPr lang="ro-RO" sz="1200">
                <a:solidFill>
                  <a:schemeClr val="tx1"/>
                </a:solidFill>
                <a:latin typeface="Tahoma" pitchFamily="34" charset="0"/>
                <a:ea typeface="Tahoma" pitchFamily="34" charset="0"/>
                <a:cs typeface="Tahoma" pitchFamily="34" charset="0"/>
              </a:rPr>
              <a:t>implementării la nivelul instituţiei a măsurilor cuprinse în Strategia pentru Consolidarea Administraţiei Publice prin procese decizionale coerente, resurse umane competente și bine gestionate, un management eficient și transparent al cheltuielilor publice, o structură instituțional-administrativă adecvată, proceduri de funcționare clare, simple și predictibile, precum și o atitudine și cultură organizațională centrate pe promovarea interesului </a:t>
            </a:r>
            <a:r>
              <a:rPr lang="ro-RO" sz="1200" smtClean="0">
                <a:solidFill>
                  <a:schemeClr val="tx1"/>
                </a:solidFill>
                <a:latin typeface="Tahoma" pitchFamily="34" charset="0"/>
                <a:ea typeface="Tahoma" pitchFamily="34" charset="0"/>
                <a:cs typeface="Tahoma" pitchFamily="34" charset="0"/>
              </a:rPr>
              <a:t>public</a:t>
            </a:r>
            <a:endParaRPr lang="en-GB" sz="1200" smtClean="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r>
              <a:rPr lang="ro-RO" sz="1200" smtClean="0">
                <a:solidFill>
                  <a:schemeClr val="tx1"/>
                </a:solidFill>
                <a:latin typeface="Tahoma" pitchFamily="34" charset="0"/>
                <a:ea typeface="Tahoma" pitchFamily="34" charset="0"/>
                <a:cs typeface="Tahoma" pitchFamily="34" charset="0"/>
              </a:rPr>
              <a:t>Prevenirea </a:t>
            </a:r>
            <a:r>
              <a:rPr lang="ro-RO" sz="1200">
                <a:solidFill>
                  <a:schemeClr val="tx1"/>
                </a:solidFill>
                <a:latin typeface="Tahoma" pitchFamily="34" charset="0"/>
                <a:ea typeface="Tahoma" pitchFamily="34" charset="0"/>
                <a:cs typeface="Tahoma" pitchFamily="34" charset="0"/>
              </a:rPr>
              <a:t>corupţiei în sectorul public prin mecanisme şi strategii eficiente.</a:t>
            </a:r>
            <a:endParaRPr lang="en-GB"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en-GB" sz="1200" smtClean="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a:solidFill>
                <a:schemeClr val="tx1"/>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ro-RO" sz="1200" smtClean="0">
              <a:solidFill>
                <a:prstClr val="black"/>
              </a:solidFill>
              <a:latin typeface="Tahoma" pitchFamily="34" charset="0"/>
              <a:ea typeface="Tahoma" pitchFamily="34" charset="0"/>
              <a:cs typeface="Tahoma" pitchFamily="34" charset="0"/>
            </a:endParaRPr>
          </a:p>
          <a:p>
            <a:pPr marL="342900" lvl="0" indent="-342900" algn="just" defTabSz="914400">
              <a:buFont typeface="Arial" pitchFamily="34" charset="0"/>
              <a:buChar char="•"/>
            </a:pPr>
            <a:endParaRPr lang="en-GB" sz="1200">
              <a:solidFill>
                <a:prstClr val="black"/>
              </a:solidFill>
              <a:latin typeface="Tahoma" pitchFamily="34" charset="0"/>
              <a:ea typeface="Tahoma" pitchFamily="34" charset="0"/>
              <a:cs typeface="Tahoma" pitchFamily="34" charset="0"/>
            </a:endParaRPr>
          </a:p>
          <a:p>
            <a:pPr lvl="0" algn="just"/>
            <a:endParaRPr lang="vi-VN" sz="1700" i="1">
              <a:solidFill>
                <a:prstClr val="black"/>
              </a:solidFill>
              <a:latin typeface="Times New Roman" pitchFamily="18" charset="0"/>
              <a:cs typeface="Times New Roman" pitchFamily="18"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3684333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633046" y="1143000"/>
            <a:ext cx="7737231" cy="3543300"/>
          </a:xfrm>
        </p:spPr>
        <p:txBody>
          <a:bodyPr>
            <a:noAutofit/>
          </a:bodyPr>
          <a:lstStyle/>
          <a:p>
            <a:pPr indent="5411" eaLnBrk="0" fontAlgn="base" hangingPunct="0">
              <a:spcBef>
                <a:spcPct val="0"/>
              </a:spcBef>
              <a:spcAft>
                <a:spcPct val="0"/>
              </a:spcAft>
            </a:pPr>
            <a:endParaRPr lang="ro-RO" sz="3100" b="1" dirty="0">
              <a:solidFill>
                <a:schemeClr val="tx1"/>
              </a:solidFill>
              <a:latin typeface="Arial" pitchFamily="34" charset="0"/>
              <a:ea typeface="Times New Roman" pitchFamily="18" charset="0"/>
              <a:cs typeface="Arial" pitchFamily="34" charset="0"/>
            </a:endParaRPr>
          </a:p>
          <a:p>
            <a:pPr indent="5411" eaLnBrk="0" fontAlgn="base" hangingPunct="0">
              <a:spcBef>
                <a:spcPct val="0"/>
              </a:spcBef>
              <a:spcAft>
                <a:spcPct val="0"/>
              </a:spcAft>
            </a:pPr>
            <a:endParaRPr lang="ro-RO" sz="3100" b="1" dirty="0">
              <a:solidFill>
                <a:schemeClr val="tx1"/>
              </a:solidFill>
              <a:latin typeface="Arial" pitchFamily="34" charset="0"/>
              <a:ea typeface="Times New Roman" pitchFamily="18" charset="0"/>
              <a:cs typeface="Arial" pitchFamily="34" charset="0"/>
            </a:endParaRPr>
          </a:p>
          <a:p>
            <a:pPr indent="5411" eaLnBrk="0" fontAlgn="base" hangingPunct="0">
              <a:spcBef>
                <a:spcPct val="0"/>
              </a:spcBef>
              <a:spcAft>
                <a:spcPct val="0"/>
              </a:spcAft>
            </a:pPr>
            <a:endParaRPr lang="ro-RO" sz="800" b="1" dirty="0">
              <a:solidFill>
                <a:schemeClr val="tx1"/>
              </a:solidFill>
              <a:latin typeface="Arial" pitchFamily="34" charset="0"/>
              <a:ea typeface="Times New Roman" pitchFamily="18" charset="0"/>
              <a:cs typeface="Arial" pitchFamily="34" charset="0"/>
            </a:endParaRPr>
          </a:p>
          <a:p>
            <a:pPr indent="5411" eaLnBrk="0" fontAlgn="base" hangingPunct="0">
              <a:spcBef>
                <a:spcPct val="0"/>
              </a:spcBef>
              <a:spcAft>
                <a:spcPct val="0"/>
              </a:spcAft>
            </a:pPr>
            <a:r>
              <a:rPr lang="ro-RO" sz="2400" b="1" dirty="0">
                <a:solidFill>
                  <a:srgbClr val="003366"/>
                </a:solidFill>
                <a:effectLst>
                  <a:outerShdw blurRad="38100" dist="38100" dir="2700000" algn="tl">
                    <a:srgbClr val="000000">
                      <a:alpha val="43137"/>
                    </a:srgbClr>
                  </a:outerShdw>
                </a:effectLst>
              </a:rPr>
              <a:t>VĂ MULȚUMIM PENTRU ATENȚIE !</a:t>
            </a:r>
            <a:endParaRPr lang="en-US" sz="2400" b="1" dirty="0">
              <a:solidFill>
                <a:srgbClr val="003366"/>
              </a:solidFill>
              <a:effectLst>
                <a:outerShdw blurRad="38100" dist="38100" dir="2700000" algn="tl">
                  <a:srgbClr val="000000">
                    <a:alpha val="43137"/>
                  </a:srgbClr>
                </a:outerShdw>
              </a:effectLst>
            </a:endParaRPr>
          </a:p>
          <a:p>
            <a:pPr algn="just"/>
            <a:r>
              <a:rPr lang="ro-RO" sz="1700" dirty="0">
                <a:solidFill>
                  <a:schemeClr val="tx1"/>
                </a:solidFill>
                <a:latin typeface="Times New Roman" pitchFamily="18" charset="0"/>
                <a:cs typeface="Times New Roman" pitchFamily="18" charset="0"/>
              </a:rPr>
              <a:t>. </a:t>
            </a:r>
            <a:endParaRPr lang="en-US" sz="1700" dirty="0">
              <a:solidFill>
                <a:schemeClr val="tx1"/>
              </a:solidFill>
              <a:latin typeface="Times New Roman" pitchFamily="18" charset="0"/>
              <a:cs typeface="Times New Roman" pitchFamily="18" charset="0"/>
            </a:endParaRPr>
          </a:p>
          <a:p>
            <a:pPr algn="just"/>
            <a:endParaRPr lang="vi-VN" sz="1700" dirty="0">
              <a:solidFill>
                <a:schemeClr val="tx1"/>
              </a:solidFill>
              <a:latin typeface="+mj-lt"/>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4" name="Group 1"/>
          <p:cNvGrpSpPr>
            <a:grpSpLocks/>
          </p:cNvGrpSpPr>
          <p:nvPr/>
        </p:nvGrpSpPr>
        <p:grpSpPr bwMode="auto">
          <a:xfrm>
            <a:off x="0" y="-17145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16" name="Rectangle 11"/>
          <p:cNvSpPr>
            <a:spLocks noChangeArrowheads="1"/>
          </p:cNvSpPr>
          <p:nvPr/>
        </p:nvSpPr>
        <p:spPr bwMode="auto">
          <a:xfrm>
            <a:off x="633046" y="1706596"/>
            <a:ext cx="7737231" cy="2446609"/>
          </a:xfrm>
          <a:prstGeom prst="rect">
            <a:avLst/>
          </a:prstGeom>
          <a:noFill/>
          <a:ln w="9525">
            <a:noFill/>
            <a:miter lim="800000"/>
            <a:headEnd/>
            <a:tailEnd/>
          </a:ln>
          <a:effectLst/>
        </p:spPr>
        <p:txBody>
          <a:bodyPr vert="horz" wrap="squar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ro-RO" sz="1300" b="1" smtClean="0">
              <a:solidFill>
                <a:srgbClr val="0070C0"/>
              </a:solidFill>
              <a:latin typeface="Arial" pitchFamily="34" charset="0"/>
              <a:ea typeface="Times New Roman" pitchFamily="18" charset="0"/>
              <a:cs typeface="Arial" pitchFamily="34" charset="0"/>
            </a:endParaRPr>
          </a:p>
          <a:p>
            <a:pPr algn="ctr" fontAlgn="base">
              <a:spcBef>
                <a:spcPct val="0"/>
              </a:spcBef>
              <a:spcAft>
                <a:spcPct val="0"/>
              </a:spcAft>
            </a:pPr>
            <a:endParaRPr lang="ro-RO" sz="1300" b="1">
              <a:solidFill>
                <a:srgbClr val="0070C0"/>
              </a:solidFill>
              <a:latin typeface="Arial" pitchFamily="34" charset="0"/>
              <a:cs typeface="Arial" pitchFamily="34" charset="0"/>
            </a:endParaRPr>
          </a:p>
          <a:p>
            <a:pPr algn="ctr" fontAlgn="base">
              <a:spcBef>
                <a:spcPct val="0"/>
              </a:spcBef>
              <a:spcAft>
                <a:spcPct val="0"/>
              </a:spcAft>
            </a:pPr>
            <a:endParaRPr lang="ro-RO" sz="1300" b="1" smtClean="0">
              <a:solidFill>
                <a:srgbClr val="0070C0"/>
              </a:solidFill>
              <a:latin typeface="Arial" pitchFamily="34" charset="0"/>
              <a:cs typeface="Arial" pitchFamily="34" charset="0"/>
            </a:endParaRPr>
          </a:p>
          <a:p>
            <a:pPr algn="ctr" fontAlgn="base">
              <a:spcBef>
                <a:spcPct val="0"/>
              </a:spcBef>
              <a:spcAft>
                <a:spcPct val="0"/>
              </a:spcAft>
            </a:pPr>
            <a:endParaRPr lang="ro-RO" sz="1300" b="1" smtClean="0">
              <a:solidFill>
                <a:srgbClr val="0070C0"/>
              </a:solidFill>
              <a:latin typeface="Arial" pitchFamily="34" charset="0"/>
              <a:cs typeface="Arial" pitchFamily="34" charset="0"/>
            </a:endParaRPr>
          </a:p>
          <a:p>
            <a:pPr marL="457200" lvl="0" indent="-457200" algn="ctr" defTabSz="914400">
              <a:spcBef>
                <a:spcPct val="20000"/>
              </a:spcBef>
              <a:defRPr/>
            </a:pPr>
            <a:r>
              <a:rPr lang="ro-RO" sz="2000" b="1" i="1" u="sng">
                <a:solidFill>
                  <a:srgbClr val="3716FC"/>
                </a:solidFill>
                <a:effectLst>
                  <a:outerShdw blurRad="38100" dist="38100" dir="2700000" algn="tl">
                    <a:srgbClr val="000000">
                      <a:alpha val="43137"/>
                    </a:srgbClr>
                  </a:outerShdw>
                </a:effectLst>
              </a:rPr>
              <a:t>https://sm.prefectura.mai.gov.ro</a:t>
            </a:r>
          </a:p>
          <a:p>
            <a:pPr algn="ctr" fontAlgn="base">
              <a:spcBef>
                <a:spcPct val="0"/>
              </a:spcBef>
              <a:spcAft>
                <a:spcPct val="0"/>
              </a:spcAft>
            </a:pP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9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38169" y="1244487"/>
            <a:ext cx="7737231" cy="3607586"/>
          </a:xfrm>
        </p:spPr>
        <p:txBody>
          <a:bodyPr>
            <a:noAutofit/>
          </a:bodyPr>
          <a:lstStyle/>
          <a:p>
            <a:pPr marL="342900" indent="-342900" algn="just">
              <a:lnSpc>
                <a:spcPct val="110000"/>
              </a:lnSpc>
              <a:buFont typeface="Arial" pitchFamily="34" charset="0"/>
              <a:buChar char="•"/>
              <a:defRPr/>
            </a:pPr>
            <a:r>
              <a:rPr lang="ro-RO" sz="1400" b="1" i="1" smtClean="0">
                <a:solidFill>
                  <a:srgbClr val="3716FC"/>
                </a:solidFill>
                <a:latin typeface="Times New Roman" pitchFamily="18" charset="0"/>
                <a:cs typeface="Times New Roman" pitchFamily="18" charset="0"/>
              </a:rPr>
              <a:t>Eficientizare structurală(2)</a:t>
            </a:r>
            <a:endParaRPr lang="ro-RO" sz="1400" b="1" i="1">
              <a:solidFill>
                <a:srgbClr val="3716FC"/>
              </a:solidFill>
              <a:latin typeface="Times New Roman" pitchFamily="18" charset="0"/>
              <a:cs typeface="Times New Roman" pitchFamily="18" charset="0"/>
            </a:endParaRPr>
          </a:p>
          <a:p>
            <a:pPr marL="171450" indent="-171450" algn="just">
              <a:buFont typeface="Wingdings" pitchFamily="2" charset="2"/>
              <a:buChar char="ü"/>
            </a:pPr>
            <a:r>
              <a:rPr lang="ro-RO" sz="1200">
                <a:solidFill>
                  <a:schemeClr val="tx1"/>
                </a:solidFill>
                <a:latin typeface="Tahoma" pitchFamily="34" charset="0"/>
                <a:ea typeface="Tahoma" pitchFamily="34" charset="0"/>
                <a:cs typeface="Tahoma" pitchFamily="34" charset="0"/>
              </a:rPr>
              <a:t>utilizarea paginii de social-media a instituției ca  instrument de comunicare și informare eficient. În cursul anului 2022, numărul total de aprecieri a paginii de facebook a crescut cu 7%, ajungând la sfârșitul anului la 2022 la </a:t>
            </a:r>
            <a:r>
              <a:rPr lang="ro-RO" sz="1200" smtClean="0">
                <a:solidFill>
                  <a:schemeClr val="tx1"/>
                </a:solidFill>
                <a:latin typeface="Tahoma" pitchFamily="34" charset="0"/>
                <a:ea typeface="Tahoma" pitchFamily="34" charset="0"/>
                <a:cs typeface="Tahoma" pitchFamily="34" charset="0"/>
              </a:rPr>
              <a:t>10.335</a:t>
            </a:r>
            <a:r>
              <a:rPr lang="ro-RO" sz="1200">
                <a:solidFill>
                  <a:schemeClr val="tx1"/>
                </a:solidFill>
                <a:latin typeface="Tahoma" pitchFamily="34" charset="0"/>
                <a:ea typeface="Tahoma" pitchFamily="34" charset="0"/>
                <a:cs typeface="Tahoma" pitchFamily="34" charset="0"/>
              </a:rPr>
              <a:t>, de la </a:t>
            </a:r>
            <a:r>
              <a:rPr lang="ro-RO" sz="1200" smtClean="0">
                <a:solidFill>
                  <a:schemeClr val="tx1"/>
                </a:solidFill>
                <a:latin typeface="Tahoma" pitchFamily="34" charset="0"/>
                <a:ea typeface="Tahoma" pitchFamily="34" charset="0"/>
                <a:cs typeface="Tahoma" pitchFamily="34" charset="0"/>
              </a:rPr>
              <a:t>9.669 </a:t>
            </a:r>
            <a:r>
              <a:rPr lang="ro-RO" sz="1200">
                <a:solidFill>
                  <a:schemeClr val="tx1"/>
                </a:solidFill>
                <a:latin typeface="Tahoma" pitchFamily="34" charset="0"/>
                <a:ea typeface="Tahoma" pitchFamily="34" charset="0"/>
                <a:cs typeface="Tahoma" pitchFamily="34" charset="0"/>
              </a:rPr>
              <a:t>în luna decembrie </a:t>
            </a:r>
            <a:r>
              <a:rPr lang="ro-RO" sz="1200" smtClean="0">
                <a:solidFill>
                  <a:schemeClr val="tx1"/>
                </a:solidFill>
                <a:latin typeface="Tahoma" pitchFamily="34" charset="0"/>
                <a:ea typeface="Tahoma" pitchFamily="34" charset="0"/>
                <a:cs typeface="Tahoma" pitchFamily="34" charset="0"/>
              </a:rPr>
              <a:t>2021</a:t>
            </a:r>
            <a:r>
              <a:rPr lang="ro-RO" sz="120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 </a:t>
            </a:r>
          </a:p>
          <a:p>
            <a:pPr marL="171450" lvl="0" indent="-171450" algn="just">
              <a:buFont typeface="Wingdings" pitchFamily="2" charset="2"/>
              <a:buChar char="ü"/>
            </a:pPr>
            <a:r>
              <a:rPr lang="pt-BR" sz="1200">
                <a:solidFill>
                  <a:schemeClr val="tx1"/>
                </a:solidFill>
                <a:latin typeface="Tahoma" pitchFamily="34" charset="0"/>
                <a:ea typeface="Tahoma" pitchFamily="34" charset="0"/>
                <a:cs typeface="Tahoma" pitchFamily="34" charset="0"/>
              </a:rPr>
              <a:t>postările zilnice ale  instituției în anul 2022 au ajuns la un impact anual de peste </a:t>
            </a:r>
            <a:r>
              <a:rPr lang="pt-BR" sz="1200" smtClean="0">
                <a:solidFill>
                  <a:schemeClr val="tx1"/>
                </a:solidFill>
                <a:latin typeface="Tahoma" pitchFamily="34" charset="0"/>
                <a:ea typeface="Tahoma" pitchFamily="34" charset="0"/>
                <a:cs typeface="Tahoma" pitchFamily="34" charset="0"/>
              </a:rPr>
              <a:t>285</a:t>
            </a:r>
            <a:r>
              <a:rPr lang="ro-RO" sz="1200" smtClean="0">
                <a:solidFill>
                  <a:schemeClr val="tx1"/>
                </a:solidFill>
                <a:latin typeface="Tahoma" pitchFamily="34" charset="0"/>
                <a:ea typeface="Tahoma" pitchFamily="34" charset="0"/>
                <a:cs typeface="Tahoma" pitchFamily="34" charset="0"/>
              </a:rPr>
              <a:t>.</a:t>
            </a:r>
            <a:r>
              <a:rPr lang="pt-BR" sz="1200" smtClean="0">
                <a:solidFill>
                  <a:schemeClr val="tx1"/>
                </a:solidFill>
                <a:latin typeface="Tahoma" pitchFamily="34" charset="0"/>
                <a:ea typeface="Tahoma" pitchFamily="34" charset="0"/>
                <a:cs typeface="Tahoma" pitchFamily="34" charset="0"/>
              </a:rPr>
              <a:t>000 </a:t>
            </a:r>
            <a:r>
              <a:rPr lang="pt-BR" sz="1200">
                <a:solidFill>
                  <a:schemeClr val="tx1"/>
                </a:solidFill>
                <a:latin typeface="Tahoma" pitchFamily="34" charset="0"/>
                <a:ea typeface="Tahoma" pitchFamily="34" charset="0"/>
                <a:cs typeface="Tahoma" pitchFamily="34" charset="0"/>
              </a:rPr>
              <a:t>persoane, cu o crestere de 28% fata de anul anterior.  Printre </a:t>
            </a:r>
            <a:r>
              <a:rPr lang="ro-RO" sz="1200">
                <a:solidFill>
                  <a:schemeClr val="tx1"/>
                </a:solidFill>
                <a:latin typeface="Tahoma" pitchFamily="34" charset="0"/>
                <a:ea typeface="Tahoma" pitchFamily="34" charset="0"/>
                <a:cs typeface="Tahoma" pitchFamily="34" charset="0"/>
              </a:rPr>
              <a:t>cele mai vizualizate postări sunt în continuare cele care au privit evenimentele care marchează sărbătorile naționale (Ziua Națională a României, Ziua Unirii Principatelor Române, Ziua Drapelului), dar si cele privind activitatea instituției precum și informările privind probleme de interes socio-economic din județul Satu </a:t>
            </a:r>
            <a:r>
              <a:rPr lang="ro-RO" sz="1200" smtClean="0">
                <a:solidFill>
                  <a:schemeClr val="tx1"/>
                </a:solidFill>
                <a:latin typeface="Tahoma" pitchFamily="34" charset="0"/>
                <a:ea typeface="Tahoma" pitchFamily="34" charset="0"/>
                <a:cs typeface="Tahoma" pitchFamily="34" charset="0"/>
              </a:rPr>
              <a:t>Mare.</a:t>
            </a:r>
          </a:p>
          <a:p>
            <a:pPr marL="171450" lvl="0" indent="-171450" algn="just">
              <a:buFont typeface="Wingdings" pitchFamily="2" charset="2"/>
              <a:buChar char="ü"/>
            </a:pPr>
            <a:endParaRPr lang="en-GB" sz="800">
              <a:solidFill>
                <a:schemeClr val="tx1"/>
              </a:solidFill>
              <a:latin typeface="Tahoma" pitchFamily="34" charset="0"/>
              <a:ea typeface="Tahoma" pitchFamily="34" charset="0"/>
              <a:cs typeface="Tahoma" pitchFamily="34" charset="0"/>
            </a:endParaRPr>
          </a:p>
          <a:p>
            <a:pPr marL="171450" indent="-171450" algn="just">
              <a:buFont typeface="Wingdings" pitchFamily="2" charset="2"/>
              <a:buChar char="ü"/>
            </a:pPr>
            <a:endParaRPr lang="en-GB" sz="1200" smtClean="0">
              <a:solidFill>
                <a:schemeClr val="tx1"/>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1455" y="3028950"/>
            <a:ext cx="3419475" cy="192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8674" y="3105150"/>
            <a:ext cx="3284482" cy="1848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2764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9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638501" y="1081972"/>
            <a:ext cx="7737231" cy="3543300"/>
          </a:xfrm>
        </p:spPr>
        <p:txBody>
          <a:bodyPr>
            <a:noAutofit/>
          </a:bodyPr>
          <a:lstStyle/>
          <a:p>
            <a:pPr marL="342900" indent="-342900" algn="l"/>
            <a:r>
              <a:rPr lang="ro-RO" sz="1400" b="1" i="1">
                <a:solidFill>
                  <a:srgbClr val="3716FC"/>
                </a:solidFill>
                <a:latin typeface="Times New Roman" pitchFamily="18" charset="0"/>
                <a:cs typeface="Times New Roman" pitchFamily="18" charset="0"/>
              </a:rPr>
              <a:t>Gestionarea resurselor umane </a:t>
            </a:r>
          </a:p>
          <a:p>
            <a:pPr algn="just">
              <a:defRPr/>
            </a:pPr>
            <a:endParaRPr lang="ro-RO" sz="1200" b="1" i="1">
              <a:solidFill>
                <a:srgbClr val="3716FC"/>
              </a:solidFill>
              <a:latin typeface="Times New Roman" pitchFamily="18" charset="0"/>
              <a:cs typeface="Times New Roman" pitchFamily="18" charset="0"/>
            </a:endParaRPr>
          </a:p>
          <a:p>
            <a:pPr marL="355600" indent="-355600" algn="just">
              <a:spcBef>
                <a:spcPts val="0"/>
              </a:spcBef>
              <a:tabLst>
                <a:tab pos="723900" algn="l"/>
              </a:tabLst>
              <a:defRPr/>
            </a:pPr>
            <a:r>
              <a:rPr lang="ro-RO" sz="1200" smtClean="0">
                <a:solidFill>
                  <a:schemeClr val="tx1"/>
                </a:solidFill>
                <a:latin typeface="Tahoma" pitchFamily="34" charset="0"/>
                <a:ea typeface="Tahoma" pitchFamily="34" charset="0"/>
                <a:cs typeface="Tahoma" pitchFamily="34" charset="0"/>
              </a:rPr>
              <a:t>În </a:t>
            </a:r>
            <a:r>
              <a:rPr lang="ro-RO" sz="1200">
                <a:solidFill>
                  <a:schemeClr val="tx1"/>
                </a:solidFill>
                <a:latin typeface="Tahoma" pitchFamily="34" charset="0"/>
                <a:ea typeface="Tahoma" pitchFamily="34" charset="0"/>
                <a:cs typeface="Tahoma" pitchFamily="34" charset="0"/>
              </a:rPr>
              <a:t>exercitarea atribuţiilor sale, prefectul coordonează activitatea  </a:t>
            </a:r>
            <a:r>
              <a:rPr lang="ro-RO" sz="1200" smtClean="0">
                <a:solidFill>
                  <a:schemeClr val="tx1"/>
                </a:solidFill>
                <a:latin typeface="Tahoma" pitchFamily="34" charset="0"/>
                <a:ea typeface="Tahoma" pitchFamily="34" charset="0"/>
                <a:cs typeface="Tahoma" pitchFamily="34" charset="0"/>
              </a:rPr>
              <a:t>subprefecților, a secretarului general </a:t>
            </a:r>
            <a:r>
              <a:rPr lang="ro-RO" sz="1200">
                <a:solidFill>
                  <a:schemeClr val="tx1"/>
                </a:solidFill>
                <a:latin typeface="Tahoma" pitchFamily="34" charset="0"/>
                <a:ea typeface="Tahoma" pitchFamily="34" charset="0"/>
                <a:cs typeface="Tahoma" pitchFamily="34" charset="0"/>
              </a:rPr>
              <a:t>și </a:t>
            </a:r>
            <a:r>
              <a:rPr lang="ro-RO" sz="1200" smtClean="0">
                <a:solidFill>
                  <a:schemeClr val="tx1"/>
                </a:solidFill>
                <a:latin typeface="Tahoma" pitchFamily="34" charset="0"/>
                <a:ea typeface="Tahoma" pitchFamily="34" charset="0"/>
                <a:cs typeface="Tahoma" pitchFamily="34" charset="0"/>
              </a:rPr>
              <a:t>a </a:t>
            </a:r>
            <a:r>
              <a:rPr lang="ro-RO" sz="1200">
                <a:solidFill>
                  <a:schemeClr val="tx1"/>
                </a:solidFill>
                <a:latin typeface="Tahoma" pitchFamily="34" charset="0"/>
                <a:ea typeface="Tahoma" pitchFamily="34" charset="0"/>
                <a:cs typeface="Tahoma" pitchFamily="34" charset="0"/>
              </a:rPr>
              <a:t>aparatului de </a:t>
            </a:r>
            <a:r>
              <a:rPr lang="ro-RO" sz="1200" smtClean="0">
                <a:solidFill>
                  <a:schemeClr val="tx1"/>
                </a:solidFill>
                <a:latin typeface="Tahoma" pitchFamily="34" charset="0"/>
                <a:ea typeface="Tahoma" pitchFamily="34" charset="0"/>
                <a:cs typeface="Tahoma" pitchFamily="34" charset="0"/>
              </a:rPr>
              <a:t>specialitate, care </a:t>
            </a:r>
            <a:r>
              <a:rPr lang="ro-RO" sz="1200">
                <a:solidFill>
                  <a:schemeClr val="tx1"/>
                </a:solidFill>
                <a:latin typeface="Tahoma" pitchFamily="34" charset="0"/>
                <a:ea typeface="Tahoma" pitchFamily="34" charset="0"/>
                <a:cs typeface="Tahoma" pitchFamily="34" charset="0"/>
              </a:rPr>
              <a:t>are următoarea structură:</a:t>
            </a:r>
          </a:p>
          <a:p>
            <a:pPr marL="355600" indent="-355600" algn="just">
              <a:spcBef>
                <a:spcPts val="0"/>
              </a:spcBef>
              <a:tabLst>
                <a:tab pos="723900" algn="l"/>
              </a:tabLst>
              <a:defRPr/>
            </a:pPr>
            <a:endParaRPr lang="en-US" sz="8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ro-RO" sz="1200">
                <a:solidFill>
                  <a:schemeClr val="tx1"/>
                </a:solidFill>
                <a:latin typeface="Tahoma" pitchFamily="34" charset="0"/>
                <a:ea typeface="Tahoma" pitchFamily="34" charset="0"/>
                <a:cs typeface="Tahoma" pitchFamily="34" charset="0"/>
              </a:rPr>
              <a:t>Secretar General,</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smtClean="0">
                <a:solidFill>
                  <a:schemeClr val="tx1"/>
                </a:solidFill>
                <a:latin typeface="Tahoma" pitchFamily="34" charset="0"/>
                <a:ea typeface="Tahoma" pitchFamily="34" charset="0"/>
                <a:cs typeface="Tahoma" pitchFamily="34" charset="0"/>
              </a:rPr>
              <a:t>Cancelaria </a:t>
            </a:r>
            <a:r>
              <a:rPr lang="pt-BR" sz="1200">
                <a:solidFill>
                  <a:schemeClr val="tx1"/>
                </a:solidFill>
                <a:latin typeface="Tahoma" pitchFamily="34" charset="0"/>
                <a:ea typeface="Tahoma" pitchFamily="34" charset="0"/>
                <a:cs typeface="Tahoma" pitchFamily="34" charset="0"/>
              </a:rPr>
              <a:t>Prefectului,</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Corpul de Control al Prefectului</a:t>
            </a:r>
            <a:r>
              <a:rPr lang="pt-BR" sz="1200" smtClean="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ro-RO" sz="1200" smtClean="0">
                <a:solidFill>
                  <a:schemeClr val="tx1"/>
                </a:solidFill>
                <a:latin typeface="Tahoma" pitchFamily="34" charset="0"/>
                <a:ea typeface="Tahoma" pitchFamily="34" charset="0"/>
                <a:cs typeface="Tahoma" pitchFamily="34" charset="0"/>
              </a:rPr>
              <a:t>M</a:t>
            </a:r>
            <a:r>
              <a:rPr lang="en-US" sz="1200" smtClean="0">
                <a:solidFill>
                  <a:schemeClr val="tx1"/>
                </a:solidFill>
                <a:latin typeface="Tahoma" pitchFamily="34" charset="0"/>
                <a:ea typeface="Tahoma" pitchFamily="34" charset="0"/>
                <a:cs typeface="Tahoma" pitchFamily="34" charset="0"/>
              </a:rPr>
              <a:t>anager </a:t>
            </a:r>
            <a:r>
              <a:rPr lang="en-US" sz="1200">
                <a:solidFill>
                  <a:schemeClr val="tx1"/>
                </a:solidFill>
                <a:latin typeface="Tahoma" pitchFamily="34" charset="0"/>
                <a:ea typeface="Tahoma" pitchFamily="34" charset="0"/>
                <a:cs typeface="Tahoma" pitchFamily="34" charset="0"/>
              </a:rPr>
              <a:t>Public</a:t>
            </a:r>
            <a:r>
              <a:rPr lang="en-US" sz="1200" smtClean="0">
                <a:solidFill>
                  <a:schemeClr val="tx1"/>
                </a:solidFill>
                <a:latin typeface="Tahoma" pitchFamily="34" charset="0"/>
                <a:ea typeface="Tahoma" pitchFamily="34" charset="0"/>
                <a:cs typeface="Tahoma" pitchFamily="34" charset="0"/>
              </a:rPr>
              <a:t>,</a:t>
            </a:r>
            <a:endParaRPr lang="ro-RO" sz="1200" smtClean="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Structura de </a:t>
            </a:r>
            <a:r>
              <a:rPr lang="pt-BR" sz="1200" smtClean="0">
                <a:solidFill>
                  <a:schemeClr val="tx1"/>
                </a:solidFill>
                <a:latin typeface="Tahoma" pitchFamily="34" charset="0"/>
                <a:ea typeface="Tahoma" pitchFamily="34" charset="0"/>
                <a:cs typeface="Tahoma" pitchFamily="34" charset="0"/>
              </a:rPr>
              <a:t>securitate</a:t>
            </a:r>
            <a:r>
              <a:rPr lang="ro-RO" sz="1200" smtClean="0">
                <a:solidFill>
                  <a:schemeClr val="tx1"/>
                </a:solidFill>
                <a:latin typeface="Tahoma" pitchFamily="34" charset="0"/>
                <a:ea typeface="Tahoma" pitchFamily="34" charset="0"/>
                <a:cs typeface="Tahoma" pitchFamily="34" charset="0"/>
              </a:rPr>
              <a:t>,</a:t>
            </a:r>
          </a:p>
          <a:p>
            <a:pPr marL="355600" indent="-355600" algn="just">
              <a:spcBef>
                <a:spcPts val="0"/>
              </a:spcBef>
              <a:buFont typeface="Arial" pitchFamily="34" charset="0"/>
              <a:buChar char="•"/>
              <a:tabLst>
                <a:tab pos="723900" algn="l"/>
              </a:tabLst>
              <a:defRPr/>
            </a:pPr>
            <a:r>
              <a:rPr lang="ro-RO" sz="1200" smtClean="0">
                <a:solidFill>
                  <a:schemeClr val="tx1"/>
                </a:solidFill>
                <a:latin typeface="Tahoma" pitchFamily="34" charset="0"/>
                <a:ea typeface="Tahoma" pitchFamily="34" charset="0"/>
                <a:cs typeface="Tahoma" pitchFamily="34" charset="0"/>
              </a:rPr>
              <a:t>Compartiment informare, relații publice, secretariat, arhivare,</a:t>
            </a:r>
            <a:endParaRPr lang="ro-RO"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smtClean="0">
                <a:solidFill>
                  <a:schemeClr val="tx1"/>
                </a:solidFill>
                <a:latin typeface="Tahoma" pitchFamily="34" charset="0"/>
                <a:ea typeface="Tahoma" pitchFamily="34" charset="0"/>
                <a:cs typeface="Tahoma" pitchFamily="34" charset="0"/>
              </a:rPr>
              <a:t>Serviciul </a:t>
            </a:r>
            <a:r>
              <a:rPr lang="pt-BR" sz="1200">
                <a:solidFill>
                  <a:schemeClr val="tx1"/>
                </a:solidFill>
                <a:latin typeface="Tahoma" pitchFamily="34" charset="0"/>
                <a:ea typeface="Tahoma" pitchFamily="34" charset="0"/>
                <a:cs typeface="Tahoma" pitchFamily="34" charset="0"/>
              </a:rPr>
              <a:t>Monitorizare Servicii Publice Deconcentrate, Afaceri Europene şi Situaţii de Urgenţă: </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Serviciul Juridic şi Contencios </a:t>
            </a:r>
            <a:r>
              <a:rPr lang="pt-BR" sz="1200" smtClean="0">
                <a:solidFill>
                  <a:schemeClr val="tx1"/>
                </a:solidFill>
                <a:latin typeface="Tahoma" pitchFamily="34" charset="0"/>
                <a:ea typeface="Tahoma" pitchFamily="34" charset="0"/>
                <a:cs typeface="Tahoma" pitchFamily="34" charset="0"/>
              </a:rPr>
              <a:t>Administrativ</a:t>
            </a:r>
            <a:r>
              <a:rPr lang="ro-RO" sz="1200" smtClean="0">
                <a:solidFill>
                  <a:schemeClr val="tx1"/>
                </a:solidFill>
                <a:latin typeface="Tahoma" pitchFamily="34" charset="0"/>
                <a:ea typeface="Tahoma" pitchFamily="34" charset="0"/>
                <a:cs typeface="Tahoma" pitchFamily="34" charset="0"/>
              </a:rPr>
              <a:t>,</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Serviciul Financiar, Contabilitate, Resurse Umane şi </a:t>
            </a:r>
            <a:r>
              <a:rPr lang="pt-BR" sz="1200" smtClean="0">
                <a:solidFill>
                  <a:schemeClr val="tx1"/>
                </a:solidFill>
                <a:latin typeface="Tahoma" pitchFamily="34" charset="0"/>
                <a:ea typeface="Tahoma" pitchFamily="34" charset="0"/>
                <a:cs typeface="Tahoma" pitchFamily="34" charset="0"/>
              </a:rPr>
              <a:t>Administrativ</a:t>
            </a:r>
            <a:r>
              <a:rPr lang="ro-RO" sz="1200" smtClean="0">
                <a:solidFill>
                  <a:schemeClr val="tx1"/>
                </a:solidFill>
                <a:latin typeface="Tahoma" pitchFamily="34" charset="0"/>
                <a:ea typeface="Tahoma" pitchFamily="34" charset="0"/>
                <a:cs typeface="Tahoma" pitchFamily="34" charset="0"/>
              </a:rPr>
              <a:t>,</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Serviciul Public Comunitar </a:t>
            </a:r>
            <a:r>
              <a:rPr lang="ro-RO" sz="1200" smtClean="0">
                <a:solidFill>
                  <a:schemeClr val="tx1"/>
                </a:solidFill>
                <a:latin typeface="Tahoma" pitchFamily="34" charset="0"/>
                <a:ea typeface="Tahoma" pitchFamily="34" charset="0"/>
                <a:cs typeface="Tahoma" pitchFamily="34" charset="0"/>
              </a:rPr>
              <a:t>d</a:t>
            </a:r>
            <a:r>
              <a:rPr lang="pt-BR" sz="1200" smtClean="0">
                <a:solidFill>
                  <a:schemeClr val="tx1"/>
                </a:solidFill>
                <a:latin typeface="Tahoma" pitchFamily="34" charset="0"/>
                <a:ea typeface="Tahoma" pitchFamily="34" charset="0"/>
                <a:cs typeface="Tahoma" pitchFamily="34" charset="0"/>
              </a:rPr>
              <a:t>e Paşapoarte,</a:t>
            </a:r>
            <a:endParaRPr lang="en-US" sz="1200">
              <a:solidFill>
                <a:schemeClr val="tx1"/>
              </a:solidFill>
              <a:latin typeface="Tahoma" pitchFamily="34" charset="0"/>
              <a:ea typeface="Tahoma" pitchFamily="34" charset="0"/>
              <a:cs typeface="Tahoma" pitchFamily="34" charset="0"/>
            </a:endParaRPr>
          </a:p>
          <a:p>
            <a:pPr marL="355600" indent="-355600" algn="just">
              <a:spcBef>
                <a:spcPts val="0"/>
              </a:spcBef>
              <a:buFont typeface="Arial" pitchFamily="34" charset="0"/>
              <a:buChar char="•"/>
              <a:tabLst>
                <a:tab pos="723900" algn="l"/>
              </a:tabLst>
              <a:defRPr/>
            </a:pPr>
            <a:r>
              <a:rPr lang="pt-BR" sz="1200">
                <a:solidFill>
                  <a:schemeClr val="tx1"/>
                </a:solidFill>
                <a:latin typeface="Tahoma" pitchFamily="34" charset="0"/>
                <a:ea typeface="Tahoma" pitchFamily="34" charset="0"/>
                <a:cs typeface="Tahoma" pitchFamily="34" charset="0"/>
              </a:rPr>
              <a:t>Serviciul Public Comunitar </a:t>
            </a:r>
            <a:r>
              <a:rPr lang="pt-BR" sz="1200" smtClean="0">
                <a:solidFill>
                  <a:schemeClr val="tx1"/>
                </a:solidFill>
                <a:latin typeface="Tahoma" pitchFamily="34" charset="0"/>
                <a:ea typeface="Tahoma" pitchFamily="34" charset="0"/>
                <a:cs typeface="Tahoma" pitchFamily="34" charset="0"/>
              </a:rPr>
              <a:t>Permise </a:t>
            </a:r>
            <a:r>
              <a:rPr lang="pt-BR" sz="1200">
                <a:solidFill>
                  <a:schemeClr val="tx1"/>
                </a:solidFill>
                <a:latin typeface="Tahoma" pitchFamily="34" charset="0"/>
                <a:ea typeface="Tahoma" pitchFamily="34" charset="0"/>
                <a:cs typeface="Tahoma" pitchFamily="34" charset="0"/>
              </a:rPr>
              <a:t>de Conducere şi </a:t>
            </a:r>
            <a:r>
              <a:rPr lang="pt-BR" sz="1200" smtClean="0">
                <a:solidFill>
                  <a:schemeClr val="tx1"/>
                </a:solidFill>
                <a:latin typeface="Tahoma" pitchFamily="34" charset="0"/>
                <a:ea typeface="Tahoma" pitchFamily="34" charset="0"/>
                <a:cs typeface="Tahoma" pitchFamily="34" charset="0"/>
              </a:rPr>
              <a:t>Înmatricul</a:t>
            </a:r>
            <a:r>
              <a:rPr lang="ro-RO" sz="1200" smtClean="0">
                <a:solidFill>
                  <a:schemeClr val="tx1"/>
                </a:solidFill>
                <a:latin typeface="Tahoma" pitchFamily="34" charset="0"/>
                <a:ea typeface="Tahoma" pitchFamily="34" charset="0"/>
                <a:cs typeface="Tahoma" pitchFamily="34" charset="0"/>
              </a:rPr>
              <a:t>ă</a:t>
            </a:r>
            <a:r>
              <a:rPr lang="pt-BR" sz="1200" smtClean="0">
                <a:solidFill>
                  <a:schemeClr val="tx1"/>
                </a:solidFill>
                <a:latin typeface="Tahoma" pitchFamily="34" charset="0"/>
                <a:ea typeface="Tahoma" pitchFamily="34" charset="0"/>
                <a:cs typeface="Tahoma" pitchFamily="34" charset="0"/>
              </a:rPr>
              <a:t>r</a:t>
            </a:r>
            <a:r>
              <a:rPr lang="ro-RO" sz="1200" smtClean="0">
                <a:solidFill>
                  <a:schemeClr val="tx1"/>
                </a:solidFill>
                <a:latin typeface="Tahoma" pitchFamily="34" charset="0"/>
                <a:ea typeface="Tahoma" pitchFamily="34" charset="0"/>
                <a:cs typeface="Tahoma" pitchFamily="34" charset="0"/>
              </a:rPr>
              <a:t>i.</a:t>
            </a:r>
            <a:endParaRPr lang="en-US" sz="1200">
              <a:solidFill>
                <a:schemeClr val="tx1"/>
              </a:solidFill>
              <a:latin typeface="Tahoma" pitchFamily="34" charset="0"/>
              <a:ea typeface="Tahoma" pitchFamily="34" charset="0"/>
              <a:cs typeface="Tahoma" pitchFamily="34" charset="0"/>
            </a:endParaRPr>
          </a:p>
          <a:p>
            <a:pPr algn="just">
              <a:spcBef>
                <a:spcPts val="0"/>
              </a:spcBef>
              <a:tabLst>
                <a:tab pos="723900" algn="l"/>
              </a:tabLst>
              <a:defRPr/>
            </a:pPr>
            <a:endParaRPr lang="ro-RO" sz="800">
              <a:solidFill>
                <a:schemeClr val="tx1"/>
              </a:solidFill>
              <a:latin typeface="Tahoma" pitchFamily="34" charset="0"/>
              <a:ea typeface="Tahoma" pitchFamily="34" charset="0"/>
              <a:cs typeface="Tahoma" pitchFamily="34" charset="0"/>
            </a:endParaRPr>
          </a:p>
          <a:p>
            <a:pPr algn="l">
              <a:spcBef>
                <a:spcPts val="0"/>
              </a:spcBef>
            </a:pPr>
            <a:r>
              <a:rPr lang="ro-RO" sz="120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Structura posturilor în cadrul instituţiei a fost următoarea:</a:t>
            </a:r>
            <a:endParaRPr lang="ro-RO" sz="1200">
              <a:solidFill>
                <a:schemeClr val="tx1"/>
              </a:solidFill>
              <a:latin typeface="Tahoma" pitchFamily="34" charset="0"/>
              <a:ea typeface="Tahoma" pitchFamily="34" charset="0"/>
              <a:cs typeface="Tahoma" pitchFamily="34" charset="0"/>
            </a:endParaRPr>
          </a:p>
          <a:p>
            <a:pPr algn="l">
              <a:spcBef>
                <a:spcPts val="0"/>
              </a:spcBef>
            </a:pPr>
            <a:endParaRPr lang="en-GB" sz="800">
              <a:solidFill>
                <a:schemeClr val="tx1"/>
              </a:solidFill>
              <a:latin typeface="Tahoma" pitchFamily="34" charset="0"/>
              <a:ea typeface="Tahoma" pitchFamily="34" charset="0"/>
              <a:cs typeface="Tahoma" pitchFamily="34" charset="0"/>
            </a:endParaRPr>
          </a:p>
          <a:p>
            <a:pPr marL="342900" lvl="0" indent="-342900" algn="l">
              <a:spcBef>
                <a:spcPts val="0"/>
              </a:spcBef>
              <a:buFont typeface="Arial" pitchFamily="34" charset="0"/>
              <a:buChar char="•"/>
            </a:pPr>
            <a:r>
              <a:rPr lang="en-US" sz="1200">
                <a:solidFill>
                  <a:schemeClr val="tx1"/>
                </a:solidFill>
                <a:latin typeface="Tahoma" pitchFamily="34" charset="0"/>
                <a:ea typeface="Tahoma" pitchFamily="34" charset="0"/>
                <a:cs typeface="Tahoma" pitchFamily="34" charset="0"/>
              </a:rPr>
              <a:t>Autoritate Publică </a:t>
            </a:r>
            <a:r>
              <a:rPr lang="ro-RO" sz="1200">
                <a:solidFill>
                  <a:schemeClr val="tx1"/>
                </a:solidFill>
                <a:latin typeface="Tahoma" pitchFamily="34" charset="0"/>
                <a:ea typeface="Tahoma" pitchFamily="34" charset="0"/>
                <a:cs typeface="Tahoma" pitchFamily="34" charset="0"/>
              </a:rPr>
              <a:t>	</a:t>
            </a:r>
            <a:r>
              <a:rPr lang="en-GB" sz="1200" smtClean="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 </a:t>
            </a:r>
            <a:r>
              <a:rPr lang="en-US" sz="1200" smtClean="0">
                <a:solidFill>
                  <a:schemeClr val="tx1"/>
                </a:solidFill>
                <a:latin typeface="Tahoma" pitchFamily="34" charset="0"/>
                <a:ea typeface="Tahoma" pitchFamily="34" charset="0"/>
                <a:cs typeface="Tahoma" pitchFamily="34" charset="0"/>
              </a:rPr>
              <a:t>4</a:t>
            </a:r>
            <a:r>
              <a:rPr lang="ro-RO" sz="1200" smtClean="0">
                <a:solidFill>
                  <a:schemeClr val="tx1"/>
                </a:solidFill>
                <a:latin typeface="Tahoma" pitchFamily="34" charset="0"/>
                <a:ea typeface="Tahoma" pitchFamily="34" charset="0"/>
                <a:cs typeface="Tahoma" pitchFamily="34" charset="0"/>
              </a:rPr>
              <a:t>7</a:t>
            </a:r>
            <a:r>
              <a:rPr lang="en-US" sz="1200" smtClean="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marL="342900" lvl="0" indent="-342900" algn="l">
              <a:spcBef>
                <a:spcPts val="0"/>
              </a:spcBef>
              <a:buFont typeface="Arial" pitchFamily="34" charset="0"/>
              <a:buChar char="•"/>
            </a:pPr>
            <a:r>
              <a:rPr lang="en-US" sz="1200">
                <a:solidFill>
                  <a:schemeClr val="tx1"/>
                </a:solidFill>
                <a:latin typeface="Tahoma" pitchFamily="34" charset="0"/>
                <a:ea typeface="Tahoma" pitchFamily="34" charset="0"/>
                <a:cs typeface="Tahoma" pitchFamily="34" charset="0"/>
              </a:rPr>
              <a:t>Ordine Publică şi Siguranţă Naţională </a:t>
            </a:r>
            <a:r>
              <a:rPr lang="ro-RO" sz="120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 </a:t>
            </a:r>
            <a:r>
              <a:rPr lang="en-US" sz="1200" smtClean="0">
                <a:solidFill>
                  <a:schemeClr val="tx1"/>
                </a:solidFill>
                <a:latin typeface="Tahoma" pitchFamily="34" charset="0"/>
                <a:ea typeface="Tahoma" pitchFamily="34" charset="0"/>
                <a:cs typeface="Tahoma" pitchFamily="34" charset="0"/>
              </a:rPr>
              <a:t>3</a:t>
            </a:r>
            <a:r>
              <a:rPr lang="ro-RO" sz="1200" smtClean="0">
                <a:solidFill>
                  <a:schemeClr val="tx1"/>
                </a:solidFill>
                <a:latin typeface="Tahoma" pitchFamily="34" charset="0"/>
                <a:ea typeface="Tahoma" pitchFamily="34" charset="0"/>
                <a:cs typeface="Tahoma" pitchFamily="34" charset="0"/>
              </a:rPr>
              <a:t>3</a:t>
            </a:r>
            <a:r>
              <a:rPr lang="en-US" sz="1200" smtClean="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lvl="0" algn="just"/>
            <a:endParaRPr lang="en-GB" sz="1200">
              <a:solidFill>
                <a:schemeClr val="tx1"/>
              </a:solidFill>
              <a:latin typeface="Tahoma" pitchFamily="34" charset="0"/>
              <a:ea typeface="Tahoma" pitchFamily="34" charset="0"/>
              <a:cs typeface="Tahoma" pitchFamily="34" charset="0"/>
            </a:endParaRPr>
          </a:p>
          <a:p>
            <a:pPr marL="285750" indent="-285750" algn="just">
              <a:buFont typeface="Wingdings" pitchFamily="2" charset="2"/>
              <a:buChar char="q"/>
            </a:pPr>
            <a:endParaRPr lang="ro-RO" sz="2000" smtClean="0">
              <a:solidFill>
                <a:srgbClr val="003366"/>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1727820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9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672701" y="1244486"/>
            <a:ext cx="7737231" cy="3689463"/>
          </a:xfrm>
        </p:spPr>
        <p:txBody>
          <a:bodyPr>
            <a:noAutofit/>
          </a:bodyPr>
          <a:lstStyle/>
          <a:p>
            <a:pPr marL="342900" indent="-342900" algn="l"/>
            <a:r>
              <a:rPr lang="ro-RO" sz="1400" b="1" i="1">
                <a:solidFill>
                  <a:srgbClr val="3716FC"/>
                </a:solidFill>
                <a:latin typeface="Times New Roman" pitchFamily="18" charset="0"/>
                <a:cs typeface="Times New Roman" pitchFamily="18" charset="0"/>
              </a:rPr>
              <a:t>Gestionarea resurselor umane (2</a:t>
            </a:r>
            <a:r>
              <a:rPr lang="ro-RO" sz="1400" b="1" i="1" smtClean="0">
                <a:solidFill>
                  <a:srgbClr val="3716FC"/>
                </a:solidFill>
                <a:latin typeface="Times New Roman" pitchFamily="18" charset="0"/>
                <a:cs typeface="Times New Roman" pitchFamily="18" charset="0"/>
              </a:rPr>
              <a:t>)</a:t>
            </a:r>
          </a:p>
          <a:p>
            <a:pPr marL="342900" indent="-342900" algn="l"/>
            <a:endParaRPr lang="ro-RO" sz="900" b="1" i="1">
              <a:solidFill>
                <a:srgbClr val="3716FC"/>
              </a:solidFill>
              <a:latin typeface="Times New Roman" pitchFamily="18" charset="0"/>
              <a:cs typeface="Times New Roman" pitchFamily="18" charset="0"/>
            </a:endParaRPr>
          </a:p>
          <a:p>
            <a:pPr marL="285750" indent="-285750" algn="just">
              <a:spcBef>
                <a:spcPts val="0"/>
              </a:spcBef>
              <a:buFont typeface="Arial" pitchFamily="34" charset="0"/>
              <a:buChar char="•"/>
              <a:tabLst>
                <a:tab pos="723900" algn="l"/>
              </a:tabLst>
            </a:pPr>
            <a:r>
              <a:rPr lang="en-US" sz="1200" smtClean="0">
                <a:solidFill>
                  <a:schemeClr val="tx1"/>
                </a:solidFill>
                <a:latin typeface="Tahoma" pitchFamily="34" charset="0"/>
                <a:ea typeface="Tahoma" pitchFamily="34" charset="0"/>
                <a:cs typeface="Tahoma" pitchFamily="34" charset="0"/>
              </a:rPr>
              <a:t>În </a:t>
            </a:r>
            <a:r>
              <a:rPr lang="en-US" sz="1200">
                <a:solidFill>
                  <a:schemeClr val="tx1"/>
                </a:solidFill>
                <a:latin typeface="Tahoma" pitchFamily="34" charset="0"/>
                <a:ea typeface="Tahoma" pitchFamily="34" charset="0"/>
                <a:cs typeface="Tahoma" pitchFamily="34" charset="0"/>
              </a:rPr>
              <a:t>cursul anului 20</a:t>
            </a:r>
            <a:r>
              <a:rPr lang="ro-RO" sz="1200" smtClean="0">
                <a:solidFill>
                  <a:schemeClr val="tx1"/>
                </a:solidFill>
                <a:latin typeface="Tahoma" pitchFamily="34" charset="0"/>
                <a:ea typeface="Tahoma" pitchFamily="34" charset="0"/>
                <a:cs typeface="Tahoma" pitchFamily="34" charset="0"/>
              </a:rPr>
              <a:t>22</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au intervenit următoarele modificări în statul de personal al instituției: </a:t>
            </a:r>
            <a:endParaRPr lang="ro-RO" sz="1200" smtClean="0">
              <a:solidFill>
                <a:schemeClr val="tx1"/>
              </a:solidFill>
              <a:latin typeface="Tahoma" pitchFamily="34" charset="0"/>
              <a:ea typeface="Tahoma" pitchFamily="34" charset="0"/>
              <a:cs typeface="Tahoma" pitchFamily="34" charset="0"/>
            </a:endParaRPr>
          </a:p>
          <a:p>
            <a:pPr marL="285750" lvl="0" indent="-285750" algn="l">
              <a:spcBef>
                <a:spcPts val="0"/>
              </a:spcBef>
              <a:buFont typeface="Wingdings" pitchFamily="2" charset="2"/>
              <a:buChar char="ü"/>
            </a:pPr>
            <a:r>
              <a:rPr lang="en-US" sz="1200" smtClean="0">
                <a:solidFill>
                  <a:schemeClr val="tx1"/>
                </a:solidFill>
                <a:latin typeface="Tahoma" pitchFamily="34" charset="0"/>
                <a:ea typeface="Tahoma" pitchFamily="34" charset="0"/>
                <a:cs typeface="Tahoma" pitchFamily="34" charset="0"/>
              </a:rPr>
              <a:t>un funcționar public a exercitat temporar funcția de secretar general (înalt funcționar public)</a:t>
            </a:r>
            <a:r>
              <a:rPr lang="ro-RO" sz="1200" smtClean="0">
                <a:solidFill>
                  <a:schemeClr val="tx1"/>
                </a:solidFill>
                <a:latin typeface="Tahoma" pitchFamily="34" charset="0"/>
                <a:ea typeface="Tahoma" pitchFamily="34" charset="0"/>
                <a:cs typeface="Tahoma" pitchFamily="34" charset="0"/>
              </a:rPr>
              <a:t>,</a:t>
            </a:r>
          </a:p>
          <a:p>
            <a:pPr marL="285750" indent="-285750" algn="l">
              <a:spcBef>
                <a:spcPts val="0"/>
              </a:spcBef>
              <a:buFont typeface="Wingdings" pitchFamily="2" charset="2"/>
              <a:buChar char="ü"/>
            </a:pPr>
            <a:r>
              <a:rPr lang="en-US" sz="1200">
                <a:solidFill>
                  <a:schemeClr val="tx1"/>
                </a:solidFill>
                <a:latin typeface="Tahoma" pitchFamily="34" charset="0"/>
                <a:ea typeface="Tahoma" pitchFamily="34" charset="0"/>
                <a:cs typeface="Tahoma" pitchFamily="34" charset="0"/>
              </a:rPr>
              <a:t>doi funcționari publici au exercitat temporar funcția publică de conducere de șef serviciu</a:t>
            </a:r>
            <a:r>
              <a:rPr lang="ro-RO" sz="120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marL="285750" lvl="0" indent="-285750" algn="l">
              <a:spcBef>
                <a:spcPts val="0"/>
              </a:spcBef>
              <a:buFont typeface="Wingdings" pitchFamily="2" charset="2"/>
              <a:buChar char="ü"/>
            </a:pPr>
            <a:r>
              <a:rPr lang="en-US" sz="1200" smtClean="0">
                <a:solidFill>
                  <a:schemeClr val="tx1"/>
                </a:solidFill>
                <a:latin typeface="Tahoma" pitchFamily="34" charset="0"/>
                <a:ea typeface="Tahoma" pitchFamily="34" charset="0"/>
                <a:cs typeface="Tahoma" pitchFamily="34" charset="0"/>
              </a:rPr>
              <a:t>un funcționar public și-a prelungit raportul de serviciu,</a:t>
            </a:r>
            <a:endParaRPr lang="ro-RO" sz="1200" smtClean="0">
              <a:solidFill>
                <a:schemeClr val="tx1"/>
              </a:solidFill>
              <a:latin typeface="Tahoma" pitchFamily="34" charset="0"/>
              <a:ea typeface="Tahoma" pitchFamily="34" charset="0"/>
              <a:cs typeface="Tahoma" pitchFamily="34" charset="0"/>
            </a:endParaRP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un funcționar public a promovat în grad profesional superior celui deținut,</a:t>
            </a:r>
            <a:endParaRPr lang="en-GB" sz="1200" smtClean="0">
              <a:solidFill>
                <a:schemeClr val="tx1"/>
              </a:solidFill>
              <a:latin typeface="Tahoma" pitchFamily="34" charset="0"/>
              <a:ea typeface="Tahoma" pitchFamily="34" charset="0"/>
              <a:cs typeface="Tahoma" pitchFamily="34" charset="0"/>
            </a:endParaRP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la doi</a:t>
            </a:r>
            <a:r>
              <a:rPr lang="en-US" sz="1200" smtClean="0">
                <a:solidFill>
                  <a:schemeClr val="tx1"/>
                </a:solidFill>
                <a:latin typeface="Tahoma" pitchFamily="34" charset="0"/>
                <a:ea typeface="Tahoma" pitchFamily="34" charset="0"/>
                <a:cs typeface="Tahoma" pitchFamily="34" charset="0"/>
              </a:rPr>
              <a:t> funcțonari publici </a:t>
            </a:r>
            <a:r>
              <a:rPr lang="ro-RO" sz="1200" smtClean="0">
                <a:solidFill>
                  <a:schemeClr val="tx1"/>
                </a:solidFill>
                <a:latin typeface="Tahoma" pitchFamily="34" charset="0"/>
                <a:ea typeface="Tahoma" pitchFamily="34" charset="0"/>
                <a:cs typeface="Tahoma" pitchFamily="34" charset="0"/>
              </a:rPr>
              <a:t>le</a:t>
            </a:r>
            <a:r>
              <a:rPr lang="en-US" sz="1200" smtClean="0">
                <a:solidFill>
                  <a:schemeClr val="tx1"/>
                </a:solidFill>
                <a:latin typeface="Tahoma" pitchFamily="34" charset="0"/>
                <a:ea typeface="Tahoma" pitchFamily="34" charset="0"/>
                <a:cs typeface="Tahoma" pitchFamily="34" charset="0"/>
              </a:rPr>
              <a:t>-a încetat raportul de serviciu,</a:t>
            </a:r>
            <a:endParaRPr lang="en-GB" sz="1200" smtClean="0">
              <a:solidFill>
                <a:schemeClr val="tx1"/>
              </a:solidFill>
              <a:latin typeface="Tahoma" pitchFamily="34" charset="0"/>
              <a:ea typeface="Tahoma" pitchFamily="34" charset="0"/>
              <a:cs typeface="Tahoma" pitchFamily="34" charset="0"/>
            </a:endParaRPr>
          </a:p>
          <a:p>
            <a:pPr marL="285750" lvl="0" indent="-285750" algn="l">
              <a:spcBef>
                <a:spcPts val="0"/>
              </a:spcBef>
              <a:buFont typeface="Wingdings" pitchFamily="2" charset="2"/>
              <a:buChar char="ü"/>
            </a:pPr>
            <a:r>
              <a:rPr lang="en-US" sz="1200" smtClean="0">
                <a:solidFill>
                  <a:schemeClr val="tx1"/>
                </a:solidFill>
                <a:latin typeface="Tahoma" pitchFamily="34" charset="0"/>
                <a:ea typeface="Tahoma" pitchFamily="34" charset="0"/>
                <a:cs typeface="Tahoma" pitchFamily="34" charset="0"/>
              </a:rPr>
              <a:t>un funcționar public a fost numit în funcție publică de execuție,</a:t>
            </a:r>
            <a:r>
              <a:rPr lang="ro-RO" sz="1200" smtClean="0">
                <a:solidFill>
                  <a:schemeClr val="tx1"/>
                </a:solidFill>
                <a:latin typeface="Tahoma" pitchFamily="34" charset="0"/>
                <a:ea typeface="Tahoma" pitchFamily="34" charset="0"/>
                <a:cs typeface="Tahoma" pitchFamily="34" charset="0"/>
              </a:rPr>
              <a:t> ca urmare a reorganizării instituției,</a:t>
            </a: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4 funcționari publici au fost numiți în funcția publică de execuție ca urmare a concursului de recrutare,</a:t>
            </a: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3 persoane au fost încadrate ca și personal contractual în urma concursului de recrutare,</a:t>
            </a: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3 persoane de la cancelaria prefectului au încetat contractul individual de muncă,</a:t>
            </a:r>
          </a:p>
          <a:p>
            <a:pPr marL="285750" lvl="0" indent="-285750" algn="l">
              <a:spcBef>
                <a:spcPts val="0"/>
              </a:spcBef>
              <a:buFont typeface="Wingdings" pitchFamily="2" charset="2"/>
              <a:buChar char="ü"/>
            </a:pPr>
            <a:r>
              <a:rPr lang="ro-RO" sz="1200" smtClean="0">
                <a:solidFill>
                  <a:schemeClr val="tx1"/>
                </a:solidFill>
                <a:latin typeface="Tahoma" pitchFamily="34" charset="0"/>
                <a:ea typeface="Tahoma" pitchFamily="34" charset="0"/>
                <a:cs typeface="Tahoma" pitchFamily="34" charset="0"/>
              </a:rPr>
              <a:t>în cadrul cancelariei prefectului s-au făcut 5 numiri pe posturile vacante.</a:t>
            </a:r>
          </a:p>
          <a:p>
            <a:pPr marL="285750" lvl="0" indent="-285750" algn="l">
              <a:spcBef>
                <a:spcPts val="0"/>
              </a:spcBef>
              <a:buFont typeface="Wingdings" pitchFamily="2" charset="2"/>
              <a:buChar char="ü"/>
            </a:pPr>
            <a:endParaRPr lang="en-GB" sz="1200" smtClean="0">
              <a:solidFill>
                <a:schemeClr val="tx1"/>
              </a:solidFill>
              <a:latin typeface="Tahoma" pitchFamily="34" charset="0"/>
              <a:ea typeface="Tahoma" pitchFamily="34" charset="0"/>
              <a:cs typeface="Tahoma" pitchFamily="34" charset="0"/>
            </a:endParaRPr>
          </a:p>
          <a:p>
            <a:pPr algn="just">
              <a:spcBef>
                <a:spcPts val="0"/>
              </a:spcBef>
            </a:pPr>
            <a:r>
              <a:rPr lang="en-US" sz="1200">
                <a:solidFill>
                  <a:schemeClr val="tx1"/>
                </a:solidFill>
                <a:latin typeface="Tahoma" pitchFamily="34" charset="0"/>
                <a:ea typeface="Tahoma" pitchFamily="34" charset="0"/>
                <a:cs typeface="Tahoma" pitchFamily="34" charset="0"/>
              </a:rPr>
              <a:t>Compartimentul de resurse umane a emis în anul 2022 peste 73 de adeverinţe de diverse tipuri (vechime, venituri, calitate de salariat, pentru medic, </a:t>
            </a:r>
            <a:r>
              <a:rPr lang="en-US" sz="1200" smtClean="0">
                <a:solidFill>
                  <a:schemeClr val="tx1"/>
                </a:solidFill>
                <a:latin typeface="Tahoma" pitchFamily="34" charset="0"/>
                <a:ea typeface="Tahoma" pitchFamily="34" charset="0"/>
                <a:cs typeface="Tahoma" pitchFamily="34" charset="0"/>
              </a:rPr>
              <a:t>pt</a:t>
            </a:r>
            <a:r>
              <a:rPr lang="ro-RO" sz="1200" smtClean="0">
                <a:solidFill>
                  <a:schemeClr val="tx1"/>
                </a:solidFill>
                <a:latin typeface="Tahoma" pitchFamily="34" charset="0"/>
                <a:ea typeface="Tahoma" pitchFamily="34" charset="0"/>
                <a:cs typeface="Tahoma" pitchFamily="34" charset="0"/>
              </a:rPr>
              <a:t>r.</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C.A.S </a:t>
            </a:r>
            <a:r>
              <a:rPr lang="en-US" sz="1200" smtClean="0">
                <a:solidFill>
                  <a:schemeClr val="tx1"/>
                </a:solidFill>
                <a:latin typeface="Tahoma" pitchFamily="34" charset="0"/>
                <a:ea typeface="Tahoma" pitchFamily="34" charset="0"/>
                <a:cs typeface="Tahoma" pitchFamily="34" charset="0"/>
              </a:rPr>
              <a:t>etc</a:t>
            </a:r>
            <a:r>
              <a:rPr lang="ro-RO" sz="1200" smtClean="0">
                <a:solidFill>
                  <a:schemeClr val="tx1"/>
                </a:solidFill>
                <a:latin typeface="Tahoma" pitchFamily="34" charset="0"/>
                <a:ea typeface="Tahoma" pitchFamily="34" charset="0"/>
                <a:cs typeface="Tahoma" pitchFamily="34" charset="0"/>
              </a:rPr>
              <a:t>.</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pentru salariaţii care au solicitat astfel de </a:t>
            </a:r>
            <a:r>
              <a:rPr lang="en-US" sz="1200" smtClean="0">
                <a:solidFill>
                  <a:schemeClr val="tx1"/>
                </a:solidFill>
                <a:latin typeface="Tahoma" pitchFamily="34" charset="0"/>
                <a:ea typeface="Tahoma" pitchFamily="34" charset="0"/>
                <a:cs typeface="Tahoma" pitchFamily="34" charset="0"/>
              </a:rPr>
              <a:t>acte</a:t>
            </a:r>
            <a:r>
              <a:rPr lang="ro-RO" sz="1200" smtClean="0">
                <a:solidFill>
                  <a:schemeClr val="tx1"/>
                </a:solidFill>
                <a:latin typeface="Tahoma" pitchFamily="34" charset="0"/>
                <a:ea typeface="Tahoma" pitchFamily="34" charset="0"/>
                <a:cs typeface="Tahoma" pitchFamily="34" charset="0"/>
              </a:rPr>
              <a:t> și un </a:t>
            </a:r>
            <a:r>
              <a:rPr lang="en-US" sz="1200" smtClean="0">
                <a:solidFill>
                  <a:schemeClr val="tx1"/>
                </a:solidFill>
                <a:latin typeface="Tahoma" pitchFamily="34" charset="0"/>
                <a:ea typeface="Tahoma" pitchFamily="34" charset="0"/>
                <a:cs typeface="Tahoma" pitchFamily="34" charset="0"/>
              </a:rPr>
              <a:t>număr </a:t>
            </a:r>
            <a:r>
              <a:rPr lang="en-US" sz="1200">
                <a:solidFill>
                  <a:schemeClr val="tx1"/>
                </a:solidFill>
                <a:latin typeface="Tahoma" pitchFamily="34" charset="0"/>
                <a:ea typeface="Tahoma" pitchFamily="34" charset="0"/>
                <a:cs typeface="Tahoma" pitchFamily="34" charset="0"/>
              </a:rPr>
              <a:t>de 75 de ordine ale prefectului, având ca obiect încadrarea personalului, stabilirea de drepturi salariale, măsuri cu caracter de specialitate din cadrul serviciului.</a:t>
            </a:r>
            <a:endParaRPr lang="en-GB" sz="1200">
              <a:solidFill>
                <a:schemeClr val="tx1"/>
              </a:solidFill>
              <a:latin typeface="Tahoma" pitchFamily="34" charset="0"/>
              <a:ea typeface="Tahoma" pitchFamily="34" charset="0"/>
              <a:cs typeface="Tahoma" pitchFamily="34" charset="0"/>
            </a:endParaRPr>
          </a:p>
          <a:p>
            <a:pPr algn="just"/>
            <a:endParaRPr lang="en-GB" sz="1200">
              <a:solidFill>
                <a:schemeClr val="tx1"/>
              </a:solidFill>
              <a:latin typeface="Tahoma" pitchFamily="34" charset="0"/>
              <a:ea typeface="Tahoma" pitchFamily="34" charset="0"/>
              <a:cs typeface="Tahoma" pitchFamily="34" charset="0"/>
            </a:endParaRPr>
          </a:p>
          <a:p>
            <a:pPr lvl="0" algn="just"/>
            <a:endParaRPr lang="en-GB" sz="1200" smtClean="0">
              <a:solidFill>
                <a:srgbClr val="003366"/>
              </a:solidFill>
              <a:latin typeface="Tahoma" pitchFamily="34" charset="0"/>
              <a:ea typeface="Tahoma" pitchFamily="34" charset="0"/>
              <a:cs typeface="Tahoma" pitchFamily="34" charset="0"/>
            </a:endParaRPr>
          </a:p>
          <a:p>
            <a:pPr marL="285750" indent="-285750" algn="just">
              <a:buFont typeface="Wingdings" pitchFamily="2" charset="2"/>
              <a:buChar char="q"/>
            </a:pPr>
            <a:endParaRPr lang="ro-RO" sz="2000" smtClean="0">
              <a:solidFill>
                <a:srgbClr val="003366"/>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92399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0" y="-228600"/>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93"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p:cNvSpPr>
            <p:nvPr/>
          </p:nvSpPr>
          <p:spPr bwMode="auto">
            <a:xfrm>
              <a:off x="2340" y="5273"/>
              <a:ext cx="5697" cy="5369"/>
            </a:xfrm>
            <a:custGeom>
              <a:avLst/>
              <a:gdLst/>
              <a:ahLst/>
              <a:cxnLst>
                <a:cxn ang="0">
                  <a:pos x="81" y="5295"/>
                </a:cxn>
                <a:cxn ang="0">
                  <a:pos x="1582" y="648"/>
                </a:cxn>
                <a:cxn ang="0">
                  <a:pos x="1420" y="1131"/>
                </a:cxn>
                <a:cxn ang="0">
                  <a:pos x="1472" y="718"/>
                </a:cxn>
                <a:cxn ang="0">
                  <a:pos x="1465" y="711"/>
                </a:cxn>
                <a:cxn ang="0">
                  <a:pos x="341" y="746"/>
                </a:cxn>
                <a:cxn ang="0">
                  <a:pos x="1397" y="1544"/>
                </a:cxn>
                <a:cxn ang="0">
                  <a:pos x="1047" y="2449"/>
                </a:cxn>
                <a:cxn ang="0">
                  <a:pos x="1397" y="1554"/>
                </a:cxn>
                <a:cxn ang="0">
                  <a:pos x="910" y="1381"/>
                </a:cxn>
                <a:cxn ang="0">
                  <a:pos x="958" y="2675"/>
                </a:cxn>
                <a:cxn ang="0">
                  <a:pos x="737" y="3242"/>
                </a:cxn>
                <a:cxn ang="0">
                  <a:pos x="442" y="2562"/>
                </a:cxn>
                <a:cxn ang="0">
                  <a:pos x="482" y="2562"/>
                </a:cxn>
                <a:cxn ang="0">
                  <a:pos x="2" y="3525"/>
                </a:cxn>
                <a:cxn ang="0">
                  <a:pos x="638" y="3873"/>
                </a:cxn>
                <a:cxn ang="0">
                  <a:pos x="644" y="3883"/>
                </a:cxn>
                <a:cxn ang="0">
                  <a:pos x="738" y="3658"/>
                </a:cxn>
                <a:cxn ang="0">
                  <a:pos x="595" y="3631"/>
                </a:cxn>
                <a:cxn ang="0">
                  <a:pos x="1052" y="2460"/>
                </a:cxn>
                <a:cxn ang="0">
                  <a:pos x="1057" y="2449"/>
                </a:cxn>
                <a:cxn ang="0">
                  <a:pos x="1409" y="1548"/>
                </a:cxn>
                <a:cxn ang="0">
                  <a:pos x="1548" y="1178"/>
                </a:cxn>
                <a:cxn ang="0">
                  <a:pos x="1576" y="666"/>
                </a:cxn>
                <a:cxn ang="0">
                  <a:pos x="1952" y="446"/>
                </a:cxn>
                <a:cxn ang="0">
                  <a:pos x="1673" y="1073"/>
                </a:cxn>
                <a:cxn ang="0">
                  <a:pos x="1952" y="446"/>
                </a:cxn>
                <a:cxn ang="0">
                  <a:pos x="1694" y="1073"/>
                </a:cxn>
                <a:cxn ang="0">
                  <a:pos x="1962" y="456"/>
                </a:cxn>
                <a:cxn ang="0">
                  <a:pos x="1882" y="5348"/>
                </a:cxn>
                <a:cxn ang="0">
                  <a:pos x="1144" y="5343"/>
                </a:cxn>
                <a:cxn ang="0">
                  <a:pos x="2049" y="5344"/>
                </a:cxn>
                <a:cxn ang="0">
                  <a:pos x="2535" y="139"/>
                </a:cxn>
                <a:cxn ang="0">
                  <a:pos x="2441" y="191"/>
                </a:cxn>
                <a:cxn ang="0">
                  <a:pos x="2433" y="184"/>
                </a:cxn>
                <a:cxn ang="0">
                  <a:pos x="2360" y="754"/>
                </a:cxn>
                <a:cxn ang="0">
                  <a:pos x="2550" y="121"/>
                </a:cxn>
                <a:cxn ang="0">
                  <a:pos x="2757" y="18"/>
                </a:cxn>
                <a:cxn ang="0">
                  <a:pos x="2646" y="79"/>
                </a:cxn>
                <a:cxn ang="0">
                  <a:pos x="2638" y="73"/>
                </a:cxn>
                <a:cxn ang="0">
                  <a:pos x="2485" y="695"/>
                </a:cxn>
                <a:cxn ang="0">
                  <a:pos x="2772" y="0"/>
                </a:cxn>
                <a:cxn ang="0">
                  <a:pos x="2049" y="5344"/>
                </a:cxn>
                <a:cxn ang="0">
                  <a:pos x="3263" y="5309"/>
                </a:cxn>
                <a:cxn ang="0">
                  <a:pos x="2815" y="5313"/>
                </a:cxn>
                <a:cxn ang="0">
                  <a:pos x="3283" y="5310"/>
                </a:cxn>
                <a:cxn ang="0">
                  <a:pos x="3332" y="5311"/>
                </a:cxn>
                <a:cxn ang="0">
                  <a:pos x="3838" y="5327"/>
                </a:cxn>
                <a:cxn ang="0">
                  <a:pos x="5358" y="3848"/>
                </a:cxn>
                <a:cxn ang="0">
                  <a:pos x="5353" y="3855"/>
                </a:cxn>
                <a:cxn ang="0">
                  <a:pos x="4125" y="5300"/>
                </a:cxn>
                <a:cxn ang="0">
                  <a:pos x="5696" y="3831"/>
                </a:cxn>
              </a:cxnLst>
              <a:rect l="0" t="0" r="r" b="b"/>
              <a:pathLst>
                <a:path w="5697" h="5369">
                  <a:moveTo>
                    <a:pt x="1144" y="5343"/>
                  </a:moveTo>
                  <a:lnTo>
                    <a:pt x="81" y="5285"/>
                  </a:lnTo>
                  <a:lnTo>
                    <a:pt x="81" y="5295"/>
                  </a:lnTo>
                  <a:lnTo>
                    <a:pt x="385" y="5311"/>
                  </a:lnTo>
                  <a:lnTo>
                    <a:pt x="1144" y="5343"/>
                  </a:lnTo>
                  <a:close/>
                  <a:moveTo>
                    <a:pt x="1582" y="648"/>
                  </a:moveTo>
                  <a:lnTo>
                    <a:pt x="1566" y="656"/>
                  </a:lnTo>
                  <a:lnTo>
                    <a:pt x="1566" y="666"/>
                  </a:lnTo>
                  <a:lnTo>
                    <a:pt x="1420" y="1131"/>
                  </a:lnTo>
                  <a:lnTo>
                    <a:pt x="1359" y="1109"/>
                  </a:lnTo>
                  <a:lnTo>
                    <a:pt x="1346" y="1104"/>
                  </a:lnTo>
                  <a:lnTo>
                    <a:pt x="1472" y="718"/>
                  </a:lnTo>
                  <a:lnTo>
                    <a:pt x="1566" y="666"/>
                  </a:lnTo>
                  <a:lnTo>
                    <a:pt x="1566" y="656"/>
                  </a:lnTo>
                  <a:lnTo>
                    <a:pt x="1465" y="711"/>
                  </a:lnTo>
                  <a:lnTo>
                    <a:pt x="1337" y="1101"/>
                  </a:lnTo>
                  <a:lnTo>
                    <a:pt x="345" y="738"/>
                  </a:lnTo>
                  <a:lnTo>
                    <a:pt x="341" y="746"/>
                  </a:lnTo>
                  <a:lnTo>
                    <a:pt x="1541" y="1185"/>
                  </a:lnTo>
                  <a:lnTo>
                    <a:pt x="1400" y="1545"/>
                  </a:lnTo>
                  <a:lnTo>
                    <a:pt x="1397" y="1544"/>
                  </a:lnTo>
                  <a:lnTo>
                    <a:pt x="1397" y="1554"/>
                  </a:lnTo>
                  <a:lnTo>
                    <a:pt x="1047" y="2449"/>
                  </a:lnTo>
                  <a:lnTo>
                    <a:pt x="540" y="2308"/>
                  </a:lnTo>
                  <a:lnTo>
                    <a:pt x="915" y="1393"/>
                  </a:lnTo>
                  <a:lnTo>
                    <a:pt x="1397" y="1554"/>
                  </a:lnTo>
                  <a:lnTo>
                    <a:pt x="1397" y="1544"/>
                  </a:lnTo>
                  <a:lnTo>
                    <a:pt x="944" y="1393"/>
                  </a:lnTo>
                  <a:lnTo>
                    <a:pt x="910" y="1381"/>
                  </a:lnTo>
                  <a:lnTo>
                    <a:pt x="528" y="2314"/>
                  </a:lnTo>
                  <a:lnTo>
                    <a:pt x="1043" y="2458"/>
                  </a:lnTo>
                  <a:lnTo>
                    <a:pt x="958" y="2675"/>
                  </a:lnTo>
                  <a:lnTo>
                    <a:pt x="955" y="2674"/>
                  </a:lnTo>
                  <a:lnTo>
                    <a:pt x="955" y="2684"/>
                  </a:lnTo>
                  <a:lnTo>
                    <a:pt x="737" y="3242"/>
                  </a:lnTo>
                  <a:lnTo>
                    <a:pt x="585" y="3631"/>
                  </a:lnTo>
                  <a:lnTo>
                    <a:pt x="61" y="3536"/>
                  </a:lnTo>
                  <a:lnTo>
                    <a:pt x="442" y="2562"/>
                  </a:lnTo>
                  <a:lnTo>
                    <a:pt x="955" y="2684"/>
                  </a:lnTo>
                  <a:lnTo>
                    <a:pt x="955" y="2674"/>
                  </a:lnTo>
                  <a:lnTo>
                    <a:pt x="482" y="2562"/>
                  </a:lnTo>
                  <a:lnTo>
                    <a:pt x="437" y="2551"/>
                  </a:lnTo>
                  <a:lnTo>
                    <a:pt x="52" y="3534"/>
                  </a:lnTo>
                  <a:lnTo>
                    <a:pt x="2" y="3525"/>
                  </a:lnTo>
                  <a:lnTo>
                    <a:pt x="0" y="3534"/>
                  </a:lnTo>
                  <a:lnTo>
                    <a:pt x="731" y="3666"/>
                  </a:lnTo>
                  <a:lnTo>
                    <a:pt x="638" y="3873"/>
                  </a:lnTo>
                  <a:lnTo>
                    <a:pt x="1" y="3801"/>
                  </a:lnTo>
                  <a:lnTo>
                    <a:pt x="0" y="3810"/>
                  </a:lnTo>
                  <a:lnTo>
                    <a:pt x="644" y="3883"/>
                  </a:lnTo>
                  <a:lnTo>
                    <a:pt x="742" y="3665"/>
                  </a:lnTo>
                  <a:lnTo>
                    <a:pt x="737" y="3663"/>
                  </a:lnTo>
                  <a:lnTo>
                    <a:pt x="738" y="3658"/>
                  </a:lnTo>
                  <a:lnTo>
                    <a:pt x="594" y="3632"/>
                  </a:lnTo>
                  <a:lnTo>
                    <a:pt x="595" y="3631"/>
                  </a:lnTo>
                  <a:lnTo>
                    <a:pt x="967" y="2677"/>
                  </a:lnTo>
                  <a:lnTo>
                    <a:pt x="1052" y="2460"/>
                  </a:lnTo>
                  <a:lnTo>
                    <a:pt x="1054" y="2455"/>
                  </a:lnTo>
                  <a:lnTo>
                    <a:pt x="1057" y="2449"/>
                  </a:lnTo>
                  <a:lnTo>
                    <a:pt x="1111" y="2311"/>
                  </a:lnTo>
                  <a:lnTo>
                    <a:pt x="1409" y="1548"/>
                  </a:lnTo>
                  <a:lnTo>
                    <a:pt x="1551" y="1184"/>
                  </a:lnTo>
                  <a:lnTo>
                    <a:pt x="1547" y="1183"/>
                  </a:lnTo>
                  <a:lnTo>
                    <a:pt x="1548" y="1178"/>
                  </a:lnTo>
                  <a:lnTo>
                    <a:pt x="1429" y="1134"/>
                  </a:lnTo>
                  <a:lnTo>
                    <a:pt x="1430" y="1131"/>
                  </a:lnTo>
                  <a:lnTo>
                    <a:pt x="1576" y="666"/>
                  </a:lnTo>
                  <a:lnTo>
                    <a:pt x="1582" y="648"/>
                  </a:lnTo>
                  <a:close/>
                  <a:moveTo>
                    <a:pt x="1968" y="438"/>
                  </a:moveTo>
                  <a:lnTo>
                    <a:pt x="1952" y="446"/>
                  </a:lnTo>
                  <a:lnTo>
                    <a:pt x="1952" y="456"/>
                  </a:lnTo>
                  <a:lnTo>
                    <a:pt x="1773" y="1025"/>
                  </a:lnTo>
                  <a:lnTo>
                    <a:pt x="1673" y="1073"/>
                  </a:lnTo>
                  <a:lnTo>
                    <a:pt x="1858" y="508"/>
                  </a:lnTo>
                  <a:lnTo>
                    <a:pt x="1952" y="456"/>
                  </a:lnTo>
                  <a:lnTo>
                    <a:pt x="1952" y="446"/>
                  </a:lnTo>
                  <a:lnTo>
                    <a:pt x="1851" y="501"/>
                  </a:lnTo>
                  <a:lnTo>
                    <a:pt x="1658" y="1090"/>
                  </a:lnTo>
                  <a:lnTo>
                    <a:pt x="1694" y="1073"/>
                  </a:lnTo>
                  <a:lnTo>
                    <a:pt x="1781" y="1031"/>
                  </a:lnTo>
                  <a:lnTo>
                    <a:pt x="1851" y="809"/>
                  </a:lnTo>
                  <a:lnTo>
                    <a:pt x="1962" y="456"/>
                  </a:lnTo>
                  <a:lnTo>
                    <a:pt x="1968" y="438"/>
                  </a:lnTo>
                  <a:close/>
                  <a:moveTo>
                    <a:pt x="2049" y="5344"/>
                  </a:moveTo>
                  <a:lnTo>
                    <a:pt x="1882" y="5348"/>
                  </a:lnTo>
                  <a:lnTo>
                    <a:pt x="1609" y="5350"/>
                  </a:lnTo>
                  <a:lnTo>
                    <a:pt x="1338" y="5348"/>
                  </a:lnTo>
                  <a:lnTo>
                    <a:pt x="1144" y="5343"/>
                  </a:lnTo>
                  <a:lnTo>
                    <a:pt x="1600" y="5368"/>
                  </a:lnTo>
                  <a:lnTo>
                    <a:pt x="1931" y="5350"/>
                  </a:lnTo>
                  <a:lnTo>
                    <a:pt x="2049" y="5344"/>
                  </a:lnTo>
                  <a:close/>
                  <a:moveTo>
                    <a:pt x="2550" y="121"/>
                  </a:moveTo>
                  <a:lnTo>
                    <a:pt x="2535" y="129"/>
                  </a:lnTo>
                  <a:lnTo>
                    <a:pt x="2535" y="139"/>
                  </a:lnTo>
                  <a:lnTo>
                    <a:pt x="2352" y="748"/>
                  </a:lnTo>
                  <a:lnTo>
                    <a:pt x="2252" y="796"/>
                  </a:lnTo>
                  <a:lnTo>
                    <a:pt x="2441" y="191"/>
                  </a:lnTo>
                  <a:lnTo>
                    <a:pt x="2535" y="139"/>
                  </a:lnTo>
                  <a:lnTo>
                    <a:pt x="2535" y="129"/>
                  </a:lnTo>
                  <a:lnTo>
                    <a:pt x="2433" y="184"/>
                  </a:lnTo>
                  <a:lnTo>
                    <a:pt x="2237" y="813"/>
                  </a:lnTo>
                  <a:lnTo>
                    <a:pt x="2273" y="796"/>
                  </a:lnTo>
                  <a:lnTo>
                    <a:pt x="2360" y="754"/>
                  </a:lnTo>
                  <a:lnTo>
                    <a:pt x="2384" y="675"/>
                  </a:lnTo>
                  <a:lnTo>
                    <a:pt x="2545" y="139"/>
                  </a:lnTo>
                  <a:lnTo>
                    <a:pt x="2550" y="121"/>
                  </a:lnTo>
                  <a:close/>
                  <a:moveTo>
                    <a:pt x="2772" y="0"/>
                  </a:moveTo>
                  <a:lnTo>
                    <a:pt x="2757" y="8"/>
                  </a:lnTo>
                  <a:lnTo>
                    <a:pt x="2757" y="18"/>
                  </a:lnTo>
                  <a:lnTo>
                    <a:pt x="2567" y="645"/>
                  </a:lnTo>
                  <a:lnTo>
                    <a:pt x="2464" y="695"/>
                  </a:lnTo>
                  <a:lnTo>
                    <a:pt x="2646" y="79"/>
                  </a:lnTo>
                  <a:lnTo>
                    <a:pt x="2757" y="18"/>
                  </a:lnTo>
                  <a:lnTo>
                    <a:pt x="2757" y="8"/>
                  </a:lnTo>
                  <a:lnTo>
                    <a:pt x="2638" y="73"/>
                  </a:lnTo>
                  <a:lnTo>
                    <a:pt x="2614" y="153"/>
                  </a:lnTo>
                  <a:lnTo>
                    <a:pt x="2449" y="712"/>
                  </a:lnTo>
                  <a:lnTo>
                    <a:pt x="2485" y="695"/>
                  </a:lnTo>
                  <a:lnTo>
                    <a:pt x="2575" y="651"/>
                  </a:lnTo>
                  <a:lnTo>
                    <a:pt x="2766" y="18"/>
                  </a:lnTo>
                  <a:lnTo>
                    <a:pt x="2772" y="0"/>
                  </a:lnTo>
                  <a:close/>
                  <a:moveTo>
                    <a:pt x="2815" y="5313"/>
                  </a:moveTo>
                  <a:lnTo>
                    <a:pt x="2591" y="5319"/>
                  </a:lnTo>
                  <a:lnTo>
                    <a:pt x="2049" y="5344"/>
                  </a:lnTo>
                  <a:lnTo>
                    <a:pt x="2815" y="5313"/>
                  </a:lnTo>
                  <a:close/>
                  <a:moveTo>
                    <a:pt x="3283" y="5310"/>
                  </a:moveTo>
                  <a:lnTo>
                    <a:pt x="3263" y="5309"/>
                  </a:lnTo>
                  <a:lnTo>
                    <a:pt x="3063" y="5300"/>
                  </a:lnTo>
                  <a:lnTo>
                    <a:pt x="2855" y="5311"/>
                  </a:lnTo>
                  <a:lnTo>
                    <a:pt x="2815" y="5313"/>
                  </a:lnTo>
                  <a:lnTo>
                    <a:pt x="3030" y="5309"/>
                  </a:lnTo>
                  <a:lnTo>
                    <a:pt x="3137" y="5309"/>
                  </a:lnTo>
                  <a:lnTo>
                    <a:pt x="3283" y="5310"/>
                  </a:lnTo>
                  <a:close/>
                  <a:moveTo>
                    <a:pt x="3838" y="5327"/>
                  </a:moveTo>
                  <a:lnTo>
                    <a:pt x="3575" y="5316"/>
                  </a:lnTo>
                  <a:lnTo>
                    <a:pt x="3332" y="5311"/>
                  </a:lnTo>
                  <a:lnTo>
                    <a:pt x="3283" y="5310"/>
                  </a:lnTo>
                  <a:lnTo>
                    <a:pt x="3837" y="5336"/>
                  </a:lnTo>
                  <a:lnTo>
                    <a:pt x="3838" y="5327"/>
                  </a:lnTo>
                  <a:close/>
                  <a:moveTo>
                    <a:pt x="5696" y="3831"/>
                  </a:moveTo>
                  <a:lnTo>
                    <a:pt x="5695" y="3822"/>
                  </a:lnTo>
                  <a:lnTo>
                    <a:pt x="5358" y="3848"/>
                  </a:lnTo>
                  <a:lnTo>
                    <a:pt x="4417" y="3496"/>
                  </a:lnTo>
                  <a:lnTo>
                    <a:pt x="4414" y="3504"/>
                  </a:lnTo>
                  <a:lnTo>
                    <a:pt x="5353" y="3855"/>
                  </a:lnTo>
                  <a:lnTo>
                    <a:pt x="5216" y="5241"/>
                  </a:lnTo>
                  <a:lnTo>
                    <a:pt x="4125" y="5291"/>
                  </a:lnTo>
                  <a:lnTo>
                    <a:pt x="4125" y="5300"/>
                  </a:lnTo>
                  <a:lnTo>
                    <a:pt x="5225" y="5250"/>
                  </a:lnTo>
                  <a:lnTo>
                    <a:pt x="5362" y="3856"/>
                  </a:lnTo>
                  <a:lnTo>
                    <a:pt x="5696" y="3831"/>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3" name="Subtitlu 2"/>
          <p:cNvSpPr>
            <a:spLocks noGrp="1"/>
          </p:cNvSpPr>
          <p:nvPr>
            <p:ph type="subTitle" idx="1"/>
          </p:nvPr>
        </p:nvSpPr>
        <p:spPr>
          <a:xfrm>
            <a:off x="773722" y="1172641"/>
            <a:ext cx="7737231" cy="3887057"/>
          </a:xfrm>
        </p:spPr>
        <p:txBody>
          <a:bodyPr>
            <a:noAutofit/>
          </a:bodyPr>
          <a:lstStyle/>
          <a:p>
            <a:pPr marL="342900" indent="-342900" algn="l"/>
            <a:r>
              <a:rPr lang="en-US" sz="1400" b="1" i="1">
                <a:solidFill>
                  <a:srgbClr val="3716FC"/>
                </a:solidFill>
                <a:latin typeface="Times New Roman" pitchFamily="18" charset="0"/>
                <a:cs typeface="Times New Roman" pitchFamily="18" charset="0"/>
              </a:rPr>
              <a:t>Utilizarea  </a:t>
            </a:r>
            <a:r>
              <a:rPr lang="ro-RO" sz="1400" b="1" i="1">
                <a:solidFill>
                  <a:srgbClr val="3716FC"/>
                </a:solidFill>
                <a:latin typeface="Times New Roman" pitchFamily="18" charset="0"/>
                <a:cs typeface="Times New Roman" pitchFamily="18" charset="0"/>
              </a:rPr>
              <a:t>resurselor </a:t>
            </a:r>
            <a:r>
              <a:rPr lang="en-US" sz="1400" b="1" i="1">
                <a:solidFill>
                  <a:srgbClr val="3716FC"/>
                </a:solidFill>
                <a:latin typeface="Times New Roman" pitchFamily="18" charset="0"/>
                <a:cs typeface="Times New Roman" pitchFamily="18" charset="0"/>
              </a:rPr>
              <a:t> financiare</a:t>
            </a:r>
            <a:r>
              <a:rPr lang="ro-RO" sz="1400" b="1" i="1">
                <a:solidFill>
                  <a:srgbClr val="3716FC"/>
                </a:solidFill>
                <a:latin typeface="Times New Roman" pitchFamily="18" charset="0"/>
                <a:cs typeface="Times New Roman" pitchFamily="18" charset="0"/>
              </a:rPr>
              <a:t> </a:t>
            </a:r>
          </a:p>
          <a:p>
            <a:pPr algn="just"/>
            <a:endParaRPr lang="ro-RO" sz="1200" smtClean="0">
              <a:solidFill>
                <a:schemeClr val="tx1"/>
              </a:solidFill>
              <a:latin typeface="Tahoma" pitchFamily="34" charset="0"/>
              <a:ea typeface="Tahoma" pitchFamily="34" charset="0"/>
              <a:cs typeface="Tahoma" pitchFamily="34" charset="0"/>
            </a:endParaRPr>
          </a:p>
          <a:p>
            <a:pPr algn="just"/>
            <a:r>
              <a:rPr lang="pt-BR" sz="1200" smtClean="0">
                <a:solidFill>
                  <a:schemeClr val="tx1"/>
                </a:solidFill>
                <a:latin typeface="Tahoma" pitchFamily="34" charset="0"/>
                <a:ea typeface="Tahoma" pitchFamily="34" charset="0"/>
                <a:cs typeface="Tahoma" pitchFamily="34" charset="0"/>
              </a:rPr>
              <a:t>Instituţia </a:t>
            </a:r>
            <a:r>
              <a:rPr lang="pt-BR" sz="1200">
                <a:solidFill>
                  <a:schemeClr val="tx1"/>
                </a:solidFill>
                <a:latin typeface="Tahoma" pitchFamily="34" charset="0"/>
                <a:ea typeface="Tahoma" pitchFamily="34" charset="0"/>
                <a:cs typeface="Tahoma" pitchFamily="34" charset="0"/>
              </a:rPr>
              <a:t>Prefectului – Județul Satu Mare este instituţie publică, finanţată integral de la bugetul de stat, prefectul fiind ordonator terţiar de credite, în directă subordonare a ordonatorului principal de credite – Ministerul Afacerilor Interne</a:t>
            </a:r>
            <a:r>
              <a:rPr lang="pt-BR" sz="1200" smtClean="0">
                <a:solidFill>
                  <a:schemeClr val="tx1"/>
                </a:solidFill>
                <a:latin typeface="Tahoma" pitchFamily="34" charset="0"/>
                <a:ea typeface="Tahoma" pitchFamily="34" charset="0"/>
                <a:cs typeface="Tahoma" pitchFamily="34" charset="0"/>
              </a:rPr>
              <a:t>. </a:t>
            </a:r>
            <a:r>
              <a:rPr lang="pt-BR" sz="1600" smtClean="0"/>
              <a:t>                                                                                                             </a:t>
            </a:r>
            <a:endParaRPr lang="en-GB" sz="1600"/>
          </a:p>
          <a:p>
            <a:pPr algn="just"/>
            <a:r>
              <a:rPr lang="pt-BR" sz="1200" smtClean="0">
                <a:solidFill>
                  <a:schemeClr val="tx1"/>
                </a:solidFill>
                <a:latin typeface="Tahoma" pitchFamily="34" charset="0"/>
                <a:ea typeface="Tahoma" pitchFamily="34" charset="0"/>
                <a:cs typeface="Tahoma" pitchFamily="34" charset="0"/>
              </a:rPr>
              <a:t>Bugetul </a:t>
            </a:r>
            <a:r>
              <a:rPr lang="pt-BR" sz="1200">
                <a:solidFill>
                  <a:schemeClr val="tx1"/>
                </a:solidFill>
                <a:latin typeface="Tahoma" pitchFamily="34" charset="0"/>
                <a:ea typeface="Tahoma" pitchFamily="34" charset="0"/>
                <a:cs typeface="Tahoma" pitchFamily="34" charset="0"/>
              </a:rPr>
              <a:t>aprobat institu</a:t>
            </a:r>
            <a:r>
              <a:rPr lang="ro-RO" sz="1200">
                <a:solidFill>
                  <a:schemeClr val="tx1"/>
                </a:solidFill>
                <a:latin typeface="Tahoma" pitchFamily="34" charset="0"/>
                <a:ea typeface="Tahoma" pitchFamily="34" charset="0"/>
                <a:cs typeface="Tahoma" pitchFamily="34" charset="0"/>
              </a:rPr>
              <a:t>ției </a:t>
            </a:r>
            <a:r>
              <a:rPr lang="pt-BR" sz="1200">
                <a:solidFill>
                  <a:schemeClr val="tx1"/>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pentru anul </a:t>
            </a:r>
            <a:r>
              <a:rPr lang="ro-RO" sz="1200" smtClean="0">
                <a:solidFill>
                  <a:schemeClr val="tx1"/>
                </a:solidFill>
                <a:latin typeface="Tahoma" pitchFamily="34" charset="0"/>
                <a:ea typeface="Tahoma" pitchFamily="34" charset="0"/>
                <a:cs typeface="Tahoma" pitchFamily="34" charset="0"/>
              </a:rPr>
              <a:t>2022</a:t>
            </a:r>
            <a:r>
              <a:rPr lang="pt-BR" sz="1200" smtClean="0">
                <a:solidFill>
                  <a:schemeClr val="tx1"/>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a fost de</a:t>
            </a:r>
            <a:r>
              <a:rPr lang="pt-BR"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7</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711</a:t>
            </a:r>
            <a:r>
              <a:rPr lang="pt-BR" sz="1200">
                <a:solidFill>
                  <a:schemeClr val="tx1"/>
                </a:solidFill>
                <a:latin typeface="Tahoma" pitchFamily="34" charset="0"/>
                <a:ea typeface="Tahoma" pitchFamily="34" charset="0"/>
                <a:cs typeface="Tahoma" pitchFamily="34" charset="0"/>
              </a:rPr>
              <a:t>.000 lei, din</a:t>
            </a:r>
            <a:r>
              <a:rPr lang="pt-BR" sz="1200">
                <a:solidFill>
                  <a:srgbClr val="FF0000"/>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care</a:t>
            </a:r>
            <a:r>
              <a:rPr lang="ro-RO" sz="1200">
                <a:solidFill>
                  <a:schemeClr val="tx1"/>
                </a:solidFill>
                <a:latin typeface="Tahoma" pitchFamily="34" charset="0"/>
                <a:ea typeface="Tahoma" pitchFamily="34" charset="0"/>
                <a:cs typeface="Tahoma" pitchFamily="34" charset="0"/>
              </a:rPr>
              <a:t> c</a:t>
            </a:r>
            <a:r>
              <a:rPr lang="en-US" sz="1200">
                <a:solidFill>
                  <a:schemeClr val="tx1"/>
                </a:solidFill>
                <a:latin typeface="Tahoma" pitchFamily="34" charset="0"/>
                <a:ea typeface="Tahoma" pitchFamily="34" charset="0"/>
                <a:cs typeface="Tahoma" pitchFamily="34" charset="0"/>
              </a:rPr>
              <a:t>heltuielile totale efectuate p</a:t>
            </a:r>
            <a:r>
              <a:rPr lang="ro-RO" sz="1200">
                <a:solidFill>
                  <a:schemeClr val="tx1"/>
                </a:solidFill>
                <a:latin typeface="Tahoma" pitchFamily="34" charset="0"/>
                <a:ea typeface="Tahoma" pitchFamily="34" charset="0"/>
                <a:cs typeface="Tahoma" pitchFamily="34" charset="0"/>
              </a:rPr>
              <a:t>ână la </a:t>
            </a:r>
            <a:r>
              <a:rPr lang="en-US" sz="1200">
                <a:solidFill>
                  <a:schemeClr val="tx1"/>
                </a:solidFill>
                <a:latin typeface="Tahoma" pitchFamily="34" charset="0"/>
                <a:ea typeface="Tahoma" pitchFamily="34" charset="0"/>
                <a:cs typeface="Tahoma" pitchFamily="34" charset="0"/>
              </a:rPr>
              <a:t>31.12.20</a:t>
            </a:r>
            <a:r>
              <a:rPr lang="ro-RO" sz="1200" smtClean="0">
                <a:solidFill>
                  <a:schemeClr val="tx1"/>
                </a:solidFill>
                <a:latin typeface="Tahoma" pitchFamily="34" charset="0"/>
                <a:ea typeface="Tahoma" pitchFamily="34" charset="0"/>
                <a:cs typeface="Tahoma" pitchFamily="34" charset="0"/>
              </a:rPr>
              <a:t>22</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au fost de </a:t>
            </a:r>
            <a:r>
              <a:rPr lang="ro-RO" sz="1200" smtClean="0">
                <a:solidFill>
                  <a:schemeClr val="tx1"/>
                </a:solidFill>
                <a:latin typeface="Tahoma" pitchFamily="34" charset="0"/>
                <a:ea typeface="Tahoma" pitchFamily="34" charset="0"/>
                <a:cs typeface="Tahoma" pitchFamily="34" charset="0"/>
              </a:rPr>
              <a:t>7</a:t>
            </a:r>
            <a:r>
              <a:rPr lang="en-US"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611</a:t>
            </a:r>
            <a:r>
              <a:rPr lang="en-US"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241</a:t>
            </a:r>
            <a:r>
              <a:rPr lang="en-US"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08</a:t>
            </a:r>
            <a:r>
              <a:rPr lang="en-US" sz="1200" smtClean="0">
                <a:solidFill>
                  <a:schemeClr val="tx1"/>
                </a:solidFill>
                <a:latin typeface="Tahoma" pitchFamily="34" charset="0"/>
                <a:ea typeface="Tahoma" pitchFamily="34" charset="0"/>
                <a:cs typeface="Tahoma" pitchFamily="34" charset="0"/>
              </a:rPr>
              <a:t> </a:t>
            </a:r>
            <a:r>
              <a:rPr lang="en-US" sz="1200">
                <a:solidFill>
                  <a:schemeClr val="tx1"/>
                </a:solidFill>
                <a:latin typeface="Tahoma" pitchFamily="34" charset="0"/>
                <a:ea typeface="Tahoma" pitchFamily="34" charset="0"/>
                <a:cs typeface="Tahoma" pitchFamily="34" charset="0"/>
              </a:rPr>
              <a:t>lei,</a:t>
            </a:r>
            <a:r>
              <a:rPr lang="ro-RO" sz="1200">
                <a:solidFill>
                  <a:schemeClr val="tx1"/>
                </a:solidFill>
                <a:latin typeface="Tahoma" pitchFamily="34" charset="0"/>
                <a:ea typeface="Tahoma" pitchFamily="34" charset="0"/>
                <a:cs typeface="Tahoma" pitchFamily="34" charset="0"/>
              </a:rPr>
              <a:t> după cum urmează</a:t>
            </a:r>
            <a:r>
              <a:rPr lang="en-US" sz="1200">
                <a:solidFill>
                  <a:schemeClr val="tx1"/>
                </a:solidFill>
                <a:latin typeface="Tahoma" pitchFamily="34" charset="0"/>
                <a:ea typeface="Tahoma" pitchFamily="34" charset="0"/>
                <a:cs typeface="Tahoma" pitchFamily="34" charset="0"/>
              </a:rPr>
              <a:t> :</a:t>
            </a:r>
            <a:endParaRPr lang="ro-RO" sz="1200">
              <a:solidFill>
                <a:schemeClr val="tx1"/>
              </a:solidFill>
              <a:latin typeface="Tahoma" pitchFamily="34" charset="0"/>
              <a:ea typeface="Tahoma" pitchFamily="34" charset="0"/>
              <a:cs typeface="Tahoma" pitchFamily="34" charset="0"/>
            </a:endParaRPr>
          </a:p>
          <a:p>
            <a:pPr marL="355600" lvl="0" indent="-355600" algn="just">
              <a:buFont typeface="Arial" pitchFamily="34" charset="0"/>
              <a:buChar char="•"/>
            </a:pPr>
            <a:r>
              <a:rPr lang="pt-BR" sz="1200" smtClean="0">
                <a:solidFill>
                  <a:schemeClr val="tx1"/>
                </a:solidFill>
                <a:latin typeface="Tahoma" pitchFamily="34" charset="0"/>
                <a:ea typeface="Tahoma" pitchFamily="34" charset="0"/>
                <a:cs typeface="Tahoma" pitchFamily="34" charset="0"/>
              </a:rPr>
              <a:t>la </a:t>
            </a:r>
            <a:r>
              <a:rPr lang="pt-BR" sz="1200">
                <a:solidFill>
                  <a:schemeClr val="tx1"/>
                </a:solidFill>
                <a:latin typeface="Tahoma" pitchFamily="34" charset="0"/>
                <a:ea typeface="Tahoma" pitchFamily="34" charset="0"/>
                <a:cs typeface="Tahoma" pitchFamily="34" charset="0"/>
              </a:rPr>
              <a:t>cap. 51 „Autorităţi publice” – </a:t>
            </a:r>
            <a:r>
              <a:rPr lang="ro-RO" sz="1200">
                <a:solidFill>
                  <a:schemeClr val="tx1"/>
                </a:solidFill>
                <a:latin typeface="Tahoma" pitchFamily="34" charset="0"/>
                <a:ea typeface="Tahoma" pitchFamily="34" charset="0"/>
                <a:cs typeface="Tahoma" pitchFamily="34" charset="0"/>
              </a:rPr>
              <a:t>a</a:t>
            </a:r>
            <a:r>
              <a:rPr lang="pt-BR" sz="1200">
                <a:solidFill>
                  <a:schemeClr val="tx1"/>
                </a:solidFill>
                <a:latin typeface="Tahoma" pitchFamily="34" charset="0"/>
                <a:ea typeface="Tahoma" pitchFamily="34" charset="0"/>
                <a:cs typeface="Tahoma" pitchFamily="34" charset="0"/>
              </a:rPr>
              <a:t>ctivitate curent</a:t>
            </a:r>
            <a:r>
              <a:rPr lang="ro-RO" sz="1200">
                <a:solidFill>
                  <a:schemeClr val="tx1"/>
                </a:solidFill>
                <a:latin typeface="Tahoma" pitchFamily="34" charset="0"/>
                <a:ea typeface="Tahoma" pitchFamily="34" charset="0"/>
                <a:cs typeface="Tahoma" pitchFamily="34" charset="0"/>
              </a:rPr>
              <a:t>ă  	-</a:t>
            </a:r>
            <a:r>
              <a:rPr lang="pt-BR" sz="1200">
                <a:solidFill>
                  <a:schemeClr val="tx1"/>
                </a:solidFill>
                <a:latin typeface="Tahoma" pitchFamily="34" charset="0"/>
                <a:ea typeface="Tahoma" pitchFamily="34" charset="0"/>
                <a:cs typeface="Tahoma" pitchFamily="34" charset="0"/>
              </a:rPr>
              <a:t> </a:t>
            </a:r>
            <a:r>
              <a:rPr lang="ro-RO" sz="1200" smtClean="0">
                <a:solidFill>
                  <a:schemeClr val="tx1"/>
                </a:solidFill>
                <a:latin typeface="Tahoma" pitchFamily="34" charset="0"/>
                <a:ea typeface="Tahoma" pitchFamily="34" charset="0"/>
                <a:cs typeface="Tahoma" pitchFamily="34" charset="0"/>
              </a:rPr>
              <a:t>4</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785</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311,08</a:t>
            </a:r>
            <a:r>
              <a:rPr lang="pt-BR" sz="1200" smtClean="0">
                <a:solidFill>
                  <a:schemeClr val="tx1"/>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lei; </a:t>
            </a:r>
            <a:endParaRPr lang="ro-RO" sz="1200">
              <a:solidFill>
                <a:schemeClr val="tx1"/>
              </a:solidFill>
              <a:latin typeface="Tahoma" pitchFamily="34" charset="0"/>
              <a:ea typeface="Tahoma" pitchFamily="34" charset="0"/>
              <a:cs typeface="Tahoma" pitchFamily="34" charset="0"/>
            </a:endParaRPr>
          </a:p>
          <a:p>
            <a:pPr marL="355600" indent="-355600" algn="just">
              <a:buFont typeface="Arial" pitchFamily="34" charset="0"/>
              <a:buChar char="•"/>
            </a:pPr>
            <a:r>
              <a:rPr lang="pt-BR" sz="1200">
                <a:solidFill>
                  <a:schemeClr val="tx1"/>
                </a:solidFill>
                <a:latin typeface="Tahoma" pitchFamily="34" charset="0"/>
                <a:ea typeface="Tahoma" pitchFamily="34" charset="0"/>
                <a:cs typeface="Tahoma" pitchFamily="34" charset="0"/>
              </a:rPr>
              <a:t>la cap</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 </a:t>
            </a:r>
            <a:r>
              <a:rPr lang="pt-BR" sz="1200" smtClean="0">
                <a:solidFill>
                  <a:schemeClr val="tx1"/>
                </a:solidFill>
                <a:latin typeface="Tahoma" pitchFamily="34" charset="0"/>
                <a:ea typeface="Tahoma" pitchFamily="34" charset="0"/>
                <a:cs typeface="Tahoma" pitchFamily="34" charset="0"/>
              </a:rPr>
              <a:t>61 </a:t>
            </a:r>
            <a:r>
              <a:rPr lang="pt-BR" sz="1200">
                <a:solidFill>
                  <a:schemeClr val="tx1"/>
                </a:solidFill>
                <a:latin typeface="Tahoma" pitchFamily="34" charset="0"/>
                <a:ea typeface="Tahoma" pitchFamily="34" charset="0"/>
                <a:cs typeface="Tahoma" pitchFamily="34" charset="0"/>
              </a:rPr>
              <a:t>„Ordine publică şi siguranţă naţională” </a:t>
            </a:r>
            <a:r>
              <a:rPr lang="ro-RO" sz="1200">
                <a:solidFill>
                  <a:schemeClr val="tx1"/>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 </a:t>
            </a:r>
            <a:r>
              <a:rPr lang="ro-RO" sz="1200">
                <a:solidFill>
                  <a:schemeClr val="tx1"/>
                </a:solidFill>
                <a:latin typeface="Tahoma" pitchFamily="34" charset="0"/>
                <a:ea typeface="Tahoma" pitchFamily="34" charset="0"/>
                <a:cs typeface="Tahoma" pitchFamily="34" charset="0"/>
              </a:rPr>
              <a:t>2</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825</a:t>
            </a:r>
            <a:r>
              <a:rPr lang="pt-BR" sz="1200" smtClean="0">
                <a:solidFill>
                  <a:schemeClr val="tx1"/>
                </a:solidFill>
                <a:latin typeface="Tahoma" pitchFamily="34" charset="0"/>
                <a:ea typeface="Tahoma" pitchFamily="34" charset="0"/>
                <a:cs typeface="Tahoma" pitchFamily="34" charset="0"/>
              </a:rPr>
              <a:t>.</a:t>
            </a:r>
            <a:r>
              <a:rPr lang="ro-RO" sz="1200" smtClean="0">
                <a:solidFill>
                  <a:schemeClr val="tx1"/>
                </a:solidFill>
                <a:latin typeface="Tahoma" pitchFamily="34" charset="0"/>
                <a:ea typeface="Tahoma" pitchFamily="34" charset="0"/>
                <a:cs typeface="Tahoma" pitchFamily="34" charset="0"/>
              </a:rPr>
              <a:t>930</a:t>
            </a:r>
            <a:r>
              <a:rPr lang="pt-BR" sz="1200" smtClean="0">
                <a:solidFill>
                  <a:schemeClr val="tx1"/>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lei. </a:t>
            </a:r>
          </a:p>
          <a:p>
            <a:pPr marL="355600" lvl="0" indent="-355600" algn="just">
              <a:buFont typeface="Arial" pitchFamily="34" charset="0"/>
              <a:buChar char="•"/>
            </a:pPr>
            <a:endParaRPr lang="ro-RO" sz="800">
              <a:solidFill>
                <a:schemeClr val="tx1"/>
              </a:solidFill>
              <a:latin typeface="Tahoma" pitchFamily="34" charset="0"/>
              <a:ea typeface="Tahoma" pitchFamily="34" charset="0"/>
              <a:cs typeface="Tahoma" pitchFamily="34" charset="0"/>
            </a:endParaRPr>
          </a:p>
          <a:p>
            <a:pPr algn="just"/>
            <a:r>
              <a:rPr lang="pt-BR" sz="1200">
                <a:solidFill>
                  <a:schemeClr val="tx1"/>
                </a:solidFill>
                <a:latin typeface="Tahoma" pitchFamily="34" charset="0"/>
                <a:ea typeface="Tahoma" pitchFamily="34" charset="0"/>
                <a:cs typeface="Tahoma" pitchFamily="34" charset="0"/>
              </a:rPr>
              <a:t>Au fost respectate prevederile legale privind procedurile de angajare, lichidare, ordonanţare şi plată a cheltuielilor, controlul cheltuielilor, contabilizarea şi raportarea lor. </a:t>
            </a:r>
            <a:r>
              <a:rPr lang="pt-BR" sz="1200" smtClean="0">
                <a:solidFill>
                  <a:schemeClr val="tx1"/>
                </a:solidFill>
                <a:latin typeface="Tahoma" pitchFamily="34" charset="0"/>
                <a:ea typeface="Tahoma" pitchFamily="34" charset="0"/>
                <a:cs typeface="Tahoma" pitchFamily="34" charset="0"/>
              </a:rPr>
              <a:t>Au </a:t>
            </a:r>
            <a:r>
              <a:rPr lang="pt-BR" sz="1200">
                <a:solidFill>
                  <a:schemeClr val="tx1"/>
                </a:solidFill>
                <a:latin typeface="Tahoma" pitchFamily="34" charset="0"/>
                <a:ea typeface="Tahoma" pitchFamily="34" charset="0"/>
                <a:cs typeface="Tahoma" pitchFamily="34" charset="0"/>
              </a:rPr>
              <a:t>fost întocmite 496 angajamente bugetare, </a:t>
            </a:r>
            <a:r>
              <a:rPr lang="pt-BR" sz="1200" smtClean="0">
                <a:solidFill>
                  <a:schemeClr val="tx1"/>
                </a:solidFill>
                <a:latin typeface="Tahoma" pitchFamily="34" charset="0"/>
                <a:ea typeface="Tahoma" pitchFamily="34" charset="0"/>
                <a:cs typeface="Tahoma" pitchFamily="34" charset="0"/>
              </a:rPr>
              <a:t>1</a:t>
            </a:r>
            <a:r>
              <a:rPr lang="ro-RO" sz="1200" smtClean="0">
                <a:solidFill>
                  <a:schemeClr val="tx1"/>
                </a:solidFill>
                <a:latin typeface="Tahoma" pitchFamily="34" charset="0"/>
                <a:ea typeface="Tahoma" pitchFamily="34" charset="0"/>
                <a:cs typeface="Tahoma" pitchFamily="34" charset="0"/>
              </a:rPr>
              <a:t>.</a:t>
            </a:r>
            <a:r>
              <a:rPr lang="pt-BR" sz="1200" smtClean="0">
                <a:solidFill>
                  <a:schemeClr val="tx1"/>
                </a:solidFill>
                <a:latin typeface="Tahoma" pitchFamily="34" charset="0"/>
                <a:ea typeface="Tahoma" pitchFamily="34" charset="0"/>
                <a:cs typeface="Tahoma" pitchFamily="34" charset="0"/>
              </a:rPr>
              <a:t>028 </a:t>
            </a:r>
            <a:r>
              <a:rPr lang="pt-BR" sz="1200">
                <a:solidFill>
                  <a:schemeClr val="tx1"/>
                </a:solidFill>
                <a:latin typeface="Tahoma" pitchFamily="34" charset="0"/>
                <a:ea typeface="Tahoma" pitchFamily="34" charset="0"/>
                <a:cs typeface="Tahoma" pitchFamily="34" charset="0"/>
              </a:rPr>
              <a:t>ordonanţări de plată, </a:t>
            </a:r>
            <a:r>
              <a:rPr lang="en-US" sz="1200" smtClean="0">
                <a:solidFill>
                  <a:schemeClr val="tx1"/>
                </a:solidFill>
                <a:latin typeface="Tahoma" pitchFamily="34" charset="0"/>
                <a:ea typeface="Tahoma" pitchFamily="34" charset="0"/>
                <a:cs typeface="Tahoma" pitchFamily="34" charset="0"/>
              </a:rPr>
              <a:t>1</a:t>
            </a:r>
            <a:r>
              <a:rPr lang="ro-RO" sz="1200" smtClean="0">
                <a:solidFill>
                  <a:schemeClr val="tx1"/>
                </a:solidFill>
                <a:latin typeface="Tahoma" pitchFamily="34" charset="0"/>
                <a:ea typeface="Tahoma" pitchFamily="34" charset="0"/>
                <a:cs typeface="Tahoma" pitchFamily="34" charset="0"/>
              </a:rPr>
              <a:t>.</a:t>
            </a:r>
            <a:r>
              <a:rPr lang="en-US" sz="1200" smtClean="0">
                <a:solidFill>
                  <a:schemeClr val="tx1"/>
                </a:solidFill>
                <a:latin typeface="Tahoma" pitchFamily="34" charset="0"/>
                <a:ea typeface="Tahoma" pitchFamily="34" charset="0"/>
                <a:cs typeface="Tahoma" pitchFamily="34" charset="0"/>
              </a:rPr>
              <a:t>596</a:t>
            </a:r>
            <a:r>
              <a:rPr lang="pt-BR" sz="1200" smtClean="0">
                <a:solidFill>
                  <a:schemeClr val="tx1"/>
                </a:solidFill>
                <a:latin typeface="Tahoma" pitchFamily="34" charset="0"/>
                <a:ea typeface="Tahoma" pitchFamily="34" charset="0"/>
                <a:cs typeface="Tahoma" pitchFamily="34" charset="0"/>
              </a:rPr>
              <a:t> </a:t>
            </a:r>
            <a:r>
              <a:rPr lang="pt-BR" sz="1200">
                <a:solidFill>
                  <a:schemeClr val="tx1"/>
                </a:solidFill>
                <a:latin typeface="Tahoma" pitchFamily="34" charset="0"/>
                <a:ea typeface="Tahoma" pitchFamily="34" charset="0"/>
                <a:cs typeface="Tahoma" pitchFamily="34" charset="0"/>
              </a:rPr>
              <a:t>ordine de plată către Trezorerie.</a:t>
            </a:r>
            <a:endParaRPr lang="en-GB" sz="1200">
              <a:solidFill>
                <a:schemeClr val="tx1"/>
              </a:solidFill>
              <a:latin typeface="Tahoma" pitchFamily="34" charset="0"/>
              <a:ea typeface="Tahoma" pitchFamily="34" charset="0"/>
              <a:cs typeface="Tahoma" pitchFamily="34" charset="0"/>
            </a:endParaRPr>
          </a:p>
          <a:p>
            <a:pPr algn="just"/>
            <a:r>
              <a:rPr lang="pt-BR" sz="1200">
                <a:solidFill>
                  <a:schemeClr val="tx1"/>
                </a:solidFill>
                <a:latin typeface="Tahoma" pitchFamily="34" charset="0"/>
                <a:ea typeface="Tahoma" pitchFamily="34" charset="0"/>
                <a:cs typeface="Tahoma" pitchFamily="34" charset="0"/>
              </a:rPr>
              <a:t>În baza OUG </a:t>
            </a:r>
            <a:r>
              <a:rPr lang="pt-BR" sz="1200" smtClean="0">
                <a:solidFill>
                  <a:schemeClr val="tx1"/>
                </a:solidFill>
                <a:latin typeface="Tahoma" pitchFamily="34" charset="0"/>
                <a:ea typeface="Tahoma" pitchFamily="34" charset="0"/>
                <a:cs typeface="Tahoma" pitchFamily="34" charset="0"/>
              </a:rPr>
              <a:t>nr.152/2020 </a:t>
            </a:r>
            <a:r>
              <a:rPr lang="en-US" sz="1200">
                <a:solidFill>
                  <a:schemeClr val="tx1"/>
                </a:solidFill>
                <a:latin typeface="Tahoma" pitchFamily="34" charset="0"/>
                <a:ea typeface="Tahoma" pitchFamily="34" charset="0"/>
                <a:cs typeface="Tahoma" pitchFamily="34" charset="0"/>
              </a:rPr>
              <a:t>pentru modificarea şi completarea unor acte normative în vederea extinderii categoriilor de plăţi care pot fi efectuate prin intermediul Sistemului naţional electronic de plată online</a:t>
            </a:r>
            <a:r>
              <a:rPr lang="pt-BR" sz="1200">
                <a:solidFill>
                  <a:schemeClr val="tx1"/>
                </a:solidFill>
                <a:latin typeface="Tahoma" pitchFamily="34" charset="0"/>
                <a:ea typeface="Tahoma" pitchFamily="34" charset="0"/>
                <a:cs typeface="Tahoma" pitchFamily="34" charset="0"/>
              </a:rPr>
              <a:t>, prin contul deschis la Trezorerie au fost încasate şi virate spre beneficiar, taxe aferente confecţionării şi valorificării plăcilor cu numere de înmatriculare în sumă de 344.021 lei</a:t>
            </a:r>
            <a:r>
              <a:rPr lang="en-US" sz="1200">
                <a:solidFill>
                  <a:schemeClr val="tx1"/>
                </a:solidFill>
                <a:latin typeface="Tahoma" pitchFamily="34" charset="0"/>
                <a:ea typeface="Tahoma" pitchFamily="34" charset="0"/>
                <a:cs typeface="Tahoma" pitchFamily="34" charset="0"/>
              </a:rPr>
              <a:t>.</a:t>
            </a:r>
            <a:endParaRPr lang="en-GB" sz="1200">
              <a:solidFill>
                <a:schemeClr val="tx1"/>
              </a:solidFill>
              <a:latin typeface="Tahoma" pitchFamily="34" charset="0"/>
              <a:ea typeface="Tahoma" pitchFamily="34" charset="0"/>
              <a:cs typeface="Tahoma" pitchFamily="34" charset="0"/>
            </a:endParaRPr>
          </a:p>
          <a:p>
            <a:pPr lvl="0" algn="just"/>
            <a:endParaRPr lang="ro-RO" sz="1200" smtClean="0">
              <a:solidFill>
                <a:srgbClr val="FF0000"/>
              </a:solidFill>
              <a:latin typeface="Tahoma" pitchFamily="34" charset="0"/>
              <a:ea typeface="Tahoma" pitchFamily="34" charset="0"/>
              <a:cs typeface="Tahoma" pitchFamily="34" charset="0"/>
            </a:endParaRPr>
          </a:p>
          <a:p>
            <a:pPr lvl="0" algn="just"/>
            <a:endParaRPr lang="en-GB" sz="2000">
              <a:solidFill>
                <a:srgbClr val="003366"/>
              </a:solidFill>
            </a:endParaRPr>
          </a:p>
          <a:p>
            <a:pPr marL="285750" indent="-285750" algn="just">
              <a:buFont typeface="Wingdings" pitchFamily="2" charset="2"/>
              <a:buChar char="q"/>
            </a:pPr>
            <a:endParaRPr lang="ro-RO" sz="2000" smtClean="0">
              <a:solidFill>
                <a:srgbClr val="003366"/>
              </a:solidFill>
            </a:endParaRPr>
          </a:p>
          <a:p>
            <a:pPr algn="just"/>
            <a:endParaRPr lang="vi-VN" sz="1700" i="1" dirty="0">
              <a:solidFill>
                <a:schemeClr val="tx1"/>
              </a:solidFill>
              <a:latin typeface="Times New Roman" pitchFamily="18" charset="0"/>
              <a:cs typeface="Times New Roman" pitchFamily="18" charset="0"/>
            </a:endParaRPr>
          </a:p>
        </p:txBody>
      </p:sp>
      <p:sp>
        <p:nvSpPr>
          <p:cNvPr id="2059" name="Rectangle 11"/>
          <p:cNvSpPr>
            <a:spLocks noChangeArrowheads="1"/>
          </p:cNvSpPr>
          <p:nvPr/>
        </p:nvSpPr>
        <p:spPr bwMode="auto">
          <a:xfrm>
            <a:off x="304800" y="133819"/>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Tree>
    <p:extLst>
      <p:ext uri="{BB962C8B-B14F-4D97-AF65-F5344CB8AC3E}">
        <p14:creationId xmlns:p14="http://schemas.microsoft.com/office/powerpoint/2010/main" val="3670967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73723" y="285751"/>
            <a:ext cx="7737231" cy="742950"/>
          </a:xfrm>
        </p:spPr>
        <p:txBody>
          <a:bodyPr>
            <a:normAutofit fontScale="90000"/>
          </a:bodyPr>
          <a:lstStyle/>
          <a:p>
            <a:r>
              <a:rPr lang="en-US" sz="1100" b="1" dirty="0">
                <a:latin typeface="Georgia" pitchFamily="18" charset="0"/>
              </a:rPr>
              <a:t/>
            </a:r>
            <a:br>
              <a:rPr lang="en-US"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latin typeface="Georgia" pitchFamily="18" charset="0"/>
              </a:rPr>
              <a:t/>
            </a:r>
            <a:br>
              <a:rPr lang="ro-RO" sz="1100" b="1" dirty="0">
                <a:latin typeface="Georgia" pitchFamily="18" charset="0"/>
              </a:rPr>
            </a:br>
            <a:r>
              <a:rPr lang="ro-RO" sz="1100" b="1" dirty="0">
                <a:solidFill>
                  <a:srgbClr val="0070C0"/>
                </a:solidFill>
                <a:latin typeface="Georgia" pitchFamily="18" charset="0"/>
              </a:rPr>
              <a:t>R O M Â N I A</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Ministerul Afacerilor Interne </a:t>
            </a:r>
            <a:r>
              <a:rPr lang="en-US" sz="1100" b="1" dirty="0">
                <a:solidFill>
                  <a:srgbClr val="0070C0"/>
                </a:solidFill>
                <a:latin typeface="Georgia" pitchFamily="18" charset="0"/>
              </a:rPr>
              <a:t/>
            </a:r>
            <a:br>
              <a:rPr lang="en-US" sz="1100" b="1" dirty="0">
                <a:solidFill>
                  <a:srgbClr val="0070C0"/>
                </a:solidFill>
                <a:latin typeface="Georgia" pitchFamily="18" charset="0"/>
              </a:rPr>
            </a:br>
            <a:r>
              <a:rPr lang="ro-RO" sz="1100" b="1" dirty="0">
                <a:solidFill>
                  <a:srgbClr val="0070C0"/>
                </a:solidFill>
                <a:latin typeface="Georgia" pitchFamily="18" charset="0"/>
              </a:rPr>
              <a:t>INSTITUȚIA PREFECTULUI </a:t>
            </a:r>
            <a:r>
              <a:rPr lang="en-US" sz="1100" b="1" dirty="0">
                <a:solidFill>
                  <a:srgbClr val="0070C0"/>
                </a:solidFill>
                <a:latin typeface="Georgia" pitchFamily="18" charset="0"/>
              </a:rPr>
              <a:t> </a:t>
            </a:r>
            <a:r>
              <a:rPr lang="ro-RO" sz="1100" b="1" dirty="0">
                <a:solidFill>
                  <a:srgbClr val="0070C0"/>
                </a:solidFill>
                <a:latin typeface="Georgia" pitchFamily="18" charset="0"/>
              </a:rPr>
              <a:t> JUDEȚUL SATU MARE </a:t>
            </a:r>
            <a:r>
              <a:rPr lang="en-US" b="1" dirty="0">
                <a:solidFill>
                  <a:srgbClr val="002060"/>
                </a:solidFill>
              </a:rPr>
              <a:t/>
            </a:r>
            <a:br>
              <a:rPr lang="en-US" b="1" dirty="0">
                <a:solidFill>
                  <a:srgbClr val="002060"/>
                </a:solidFill>
              </a:rPr>
            </a:br>
            <a:endParaRPr lang="en-US" dirty="0">
              <a:solidFill>
                <a:srgbClr val="002060"/>
              </a:solidFill>
            </a:endParaRPr>
          </a:p>
        </p:txBody>
      </p:sp>
      <p:sp>
        <p:nvSpPr>
          <p:cNvPr id="2059" name="Rectangle 11"/>
          <p:cNvSpPr>
            <a:spLocks noChangeArrowheads="1"/>
          </p:cNvSpPr>
          <p:nvPr/>
        </p:nvSpPr>
        <p:spPr bwMode="auto">
          <a:xfrm>
            <a:off x="281354" y="-85597"/>
            <a:ext cx="7506587" cy="1400168"/>
          </a:xfrm>
          <a:prstGeom prst="rect">
            <a:avLst/>
          </a:prstGeom>
          <a:noFill/>
          <a:ln w="9525">
            <a:noFill/>
            <a:miter lim="800000"/>
            <a:headEnd/>
            <a:tailEnd/>
          </a:ln>
          <a:effectLst/>
        </p:spPr>
        <p:txBody>
          <a:bodyPr vert="horz" wrap="none" lIns="1244246" tIns="595074" rIns="735728" bIns="151473" numCol="1" anchor="ctr" anchorCtr="0" compatLnSpc="1">
            <a:prstTxWarp prst="textNoShape">
              <a:avLst/>
            </a:prstTxWarp>
            <a:spAutoFit/>
          </a:bodyPr>
          <a:lstStyle/>
          <a:p>
            <a:pPr fontAlgn="base">
              <a:spcBef>
                <a:spcPct val="0"/>
              </a:spcBef>
              <a:spcAft>
                <a:spcPct val="0"/>
              </a:spcAft>
            </a:pPr>
            <a:r>
              <a:rPr lang="ro-RO" sz="1300" b="1">
                <a:solidFill>
                  <a:srgbClr val="0070C0"/>
                </a:solidFill>
                <a:latin typeface="Arial" pitchFamily="34" charset="0"/>
                <a:ea typeface="Times New Roman" pitchFamily="18" charset="0"/>
                <a:cs typeface="Arial" pitchFamily="34" charset="0"/>
              </a:rPr>
              <a:t>  							</a:t>
            </a:r>
            <a:endParaRPr lang="en-US" sz="500">
              <a:latin typeface="Arial" pitchFamily="34" charset="0"/>
              <a:cs typeface="Arial" pitchFamily="34" charset="0"/>
            </a:endParaRPr>
          </a:p>
          <a:p>
            <a:pPr eaLnBrk="0" fontAlgn="base" hangingPunct="0">
              <a:spcBef>
                <a:spcPct val="0"/>
              </a:spcBef>
              <a:spcAft>
                <a:spcPct val="0"/>
              </a:spcAft>
            </a:pPr>
            <a:r>
              <a:rPr lang="ro-RO" sz="900">
                <a:solidFill>
                  <a:srgbClr val="0070C0"/>
                </a:solidFill>
                <a:latin typeface="Arial" pitchFamily="34" charset="0"/>
                <a:ea typeface="Times New Roman" pitchFamily="18" charset="0"/>
                <a:cs typeface="Arial" pitchFamily="34" charset="0"/>
              </a:rPr>
              <a:t/>
            </a:r>
            <a:br>
              <a:rPr lang="ro-RO" sz="900">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grpSp>
        <p:nvGrpSpPr>
          <p:cNvPr id="4" name="Group 1"/>
          <p:cNvGrpSpPr>
            <a:grpSpLocks/>
          </p:cNvGrpSpPr>
          <p:nvPr/>
        </p:nvGrpSpPr>
        <p:grpSpPr bwMode="auto">
          <a:xfrm>
            <a:off x="-35027" y="-228601"/>
            <a:ext cx="9144000" cy="5555457"/>
            <a:chOff x="25" y="25"/>
            <a:chExt cx="16838" cy="11906"/>
          </a:xfrm>
        </p:grpSpPr>
        <p:sp>
          <p:nvSpPr>
            <p:cNvPr id="2058" name="Rectangle 10"/>
            <p:cNvSpPr>
              <a:spLocks noChangeArrowheads="1"/>
            </p:cNvSpPr>
            <p:nvPr/>
          </p:nvSpPr>
          <p:spPr bwMode="auto">
            <a:xfrm>
              <a:off x="25" y="25"/>
              <a:ext cx="16838" cy="11906"/>
            </a:xfrm>
            <a:prstGeom prst="rect">
              <a:avLst/>
            </a:prstGeom>
            <a:noFill/>
            <a:ln w="6350">
              <a:solidFill>
                <a:srgbClr val="2B2A29"/>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57" name="Picture 9"/>
            <p:cNvPicPr>
              <a:picLocks noChangeAspect="1" noChangeArrowheads="1"/>
            </p:cNvPicPr>
            <p:nvPr/>
          </p:nvPicPr>
          <p:blipFill>
            <a:blip r:embed="rId2"/>
            <a:srcRect/>
            <a:stretch>
              <a:fillRect/>
            </a:stretch>
          </p:blipFill>
          <p:spPr bwMode="auto">
            <a:xfrm>
              <a:off x="1355" y="1127"/>
              <a:ext cx="1520" cy="1715"/>
            </a:xfrm>
            <a:prstGeom prst="rect">
              <a:avLst/>
            </a:prstGeom>
            <a:noFill/>
          </p:spPr>
        </p:pic>
        <p:sp>
          <p:nvSpPr>
            <p:cNvPr id="2056" name="AutoShape 8"/>
            <p:cNvSpPr>
              <a:spLocks/>
            </p:cNvSpPr>
            <p:nvPr/>
          </p:nvSpPr>
          <p:spPr bwMode="auto">
            <a:xfrm>
              <a:off x="1191" y="745"/>
              <a:ext cx="14377" cy="10030"/>
            </a:xfrm>
            <a:custGeom>
              <a:avLst/>
              <a:gdLst/>
              <a:ahLst/>
              <a:cxnLst>
                <a:cxn ang="0">
                  <a:pos x="3260" y="8135"/>
                </a:cxn>
                <a:cxn ang="0">
                  <a:pos x="3659" y="6839"/>
                </a:cxn>
                <a:cxn ang="0">
                  <a:pos x="3313" y="7845"/>
                </a:cxn>
                <a:cxn ang="0">
                  <a:pos x="4011" y="6744"/>
                </a:cxn>
                <a:cxn ang="0">
                  <a:pos x="4119" y="4466"/>
                </a:cxn>
                <a:cxn ang="0">
                  <a:pos x="3967" y="4526"/>
                </a:cxn>
                <a:cxn ang="0">
                  <a:pos x="4036" y="5574"/>
                </a:cxn>
                <a:cxn ang="0">
                  <a:pos x="4465" y="5319"/>
                </a:cxn>
                <a:cxn ang="0">
                  <a:pos x="4454" y="5333"/>
                </a:cxn>
                <a:cxn ang="0">
                  <a:pos x="4608" y="4820"/>
                </a:cxn>
                <a:cxn ang="0">
                  <a:pos x="4626" y="4747"/>
                </a:cxn>
                <a:cxn ang="0">
                  <a:pos x="4565" y="6606"/>
                </a:cxn>
                <a:cxn ang="0">
                  <a:pos x="4844" y="5186"/>
                </a:cxn>
                <a:cxn ang="0">
                  <a:pos x="4667" y="5243"/>
                </a:cxn>
                <a:cxn ang="0">
                  <a:pos x="5108" y="6483"/>
                </a:cxn>
                <a:cxn ang="0">
                  <a:pos x="5182" y="2958"/>
                </a:cxn>
                <a:cxn ang="0">
                  <a:pos x="5172" y="2973"/>
                </a:cxn>
                <a:cxn ang="0">
                  <a:pos x="5194" y="4587"/>
                </a:cxn>
                <a:cxn ang="0">
                  <a:pos x="5369" y="3893"/>
                </a:cxn>
                <a:cxn ang="0">
                  <a:pos x="5417" y="5718"/>
                </a:cxn>
                <a:cxn ang="0">
                  <a:pos x="5874" y="2699"/>
                </a:cxn>
                <a:cxn ang="0">
                  <a:pos x="5707" y="3190"/>
                </a:cxn>
                <a:cxn ang="0">
                  <a:pos x="6095" y="6240"/>
                </a:cxn>
                <a:cxn ang="0">
                  <a:pos x="6156" y="4683"/>
                </a:cxn>
                <a:cxn ang="0">
                  <a:pos x="6156" y="4683"/>
                </a:cxn>
                <a:cxn ang="0">
                  <a:pos x="6007" y="4264"/>
                </a:cxn>
                <a:cxn ang="0">
                  <a:pos x="6206" y="3492"/>
                </a:cxn>
                <a:cxn ang="0">
                  <a:pos x="6084" y="2473"/>
                </a:cxn>
                <a:cxn ang="0">
                  <a:pos x="6250" y="8902"/>
                </a:cxn>
                <a:cxn ang="0">
                  <a:pos x="6496" y="8904"/>
                </a:cxn>
                <a:cxn ang="0">
                  <a:pos x="6419" y="6173"/>
                </a:cxn>
                <a:cxn ang="0">
                  <a:pos x="6655" y="4506"/>
                </a:cxn>
                <a:cxn ang="0">
                  <a:pos x="6364" y="4605"/>
                </a:cxn>
                <a:cxn ang="0">
                  <a:pos x="6683" y="3416"/>
                </a:cxn>
                <a:cxn ang="0">
                  <a:pos x="6696" y="3266"/>
                </a:cxn>
                <a:cxn ang="0">
                  <a:pos x="7232" y="7691"/>
                </a:cxn>
                <a:cxn ang="0">
                  <a:pos x="7570" y="7646"/>
                </a:cxn>
                <a:cxn ang="0">
                  <a:pos x="8683" y="7541"/>
                </a:cxn>
                <a:cxn ang="0">
                  <a:pos x="9216" y="8658"/>
                </a:cxn>
                <a:cxn ang="0">
                  <a:pos x="9231" y="8841"/>
                </a:cxn>
                <a:cxn ang="0">
                  <a:pos x="8391" y="6661"/>
                </a:cxn>
                <a:cxn ang="0">
                  <a:pos x="8497" y="6643"/>
                </a:cxn>
                <a:cxn ang="0">
                  <a:pos x="7194" y="5897"/>
                </a:cxn>
                <a:cxn ang="0">
                  <a:pos x="7210" y="2994"/>
                </a:cxn>
                <a:cxn ang="0">
                  <a:pos x="7185" y="7134"/>
                </a:cxn>
                <a:cxn ang="0">
                  <a:pos x="10243" y="8760"/>
                </a:cxn>
                <a:cxn ang="0">
                  <a:pos x="9531" y="7445"/>
                </a:cxn>
                <a:cxn ang="0">
                  <a:pos x="11172" y="7717"/>
                </a:cxn>
                <a:cxn ang="0">
                  <a:pos x="11410" y="8259"/>
                </a:cxn>
                <a:cxn ang="0">
                  <a:pos x="5223" y="9713"/>
                </a:cxn>
                <a:cxn ang="0">
                  <a:pos x="11768" y="7706"/>
                </a:cxn>
                <a:cxn ang="0">
                  <a:pos x="11238" y="6532"/>
                </a:cxn>
                <a:cxn ang="0">
                  <a:pos x="10429" y="3507"/>
                </a:cxn>
                <a:cxn ang="0">
                  <a:pos x="9967" y="994"/>
                </a:cxn>
                <a:cxn ang="0">
                  <a:pos x="9959" y="980"/>
                </a:cxn>
                <a:cxn ang="0">
                  <a:pos x="1207" y="5531"/>
                </a:cxn>
                <a:cxn ang="0">
                  <a:pos x="9367" y="17"/>
                </a:cxn>
                <a:cxn ang="0">
                  <a:pos x="9100" y="1412"/>
                </a:cxn>
                <a:cxn ang="0">
                  <a:pos x="6694" y="2655"/>
                </a:cxn>
                <a:cxn ang="0">
                  <a:pos x="6833" y="2052"/>
                </a:cxn>
                <a:cxn ang="0">
                  <a:pos x="10296" y="3449"/>
                </a:cxn>
                <a:cxn ang="0">
                  <a:pos x="3855" y="7678"/>
                </a:cxn>
              </a:cxnLst>
              <a:rect l="0" t="0" r="r" b="b"/>
              <a:pathLst>
                <a:path w="12183" h="10030">
                  <a:moveTo>
                    <a:pt x="3432" y="8107"/>
                  </a:moveTo>
                  <a:lnTo>
                    <a:pt x="3421" y="8108"/>
                  </a:lnTo>
                  <a:lnTo>
                    <a:pt x="3421" y="8117"/>
                  </a:lnTo>
                  <a:lnTo>
                    <a:pt x="3409" y="8181"/>
                  </a:lnTo>
                  <a:lnTo>
                    <a:pt x="3407" y="8181"/>
                  </a:lnTo>
                  <a:lnTo>
                    <a:pt x="3407" y="8190"/>
                  </a:lnTo>
                  <a:lnTo>
                    <a:pt x="3249" y="8991"/>
                  </a:lnTo>
                  <a:lnTo>
                    <a:pt x="3145" y="8998"/>
                  </a:lnTo>
                  <a:lnTo>
                    <a:pt x="3314" y="8198"/>
                  </a:lnTo>
                  <a:lnTo>
                    <a:pt x="3407" y="8190"/>
                  </a:lnTo>
                  <a:lnTo>
                    <a:pt x="3407" y="8181"/>
                  </a:lnTo>
                  <a:lnTo>
                    <a:pt x="3306" y="8190"/>
                  </a:lnTo>
                  <a:lnTo>
                    <a:pt x="3135" y="8999"/>
                  </a:lnTo>
                  <a:lnTo>
                    <a:pt x="3073" y="9003"/>
                  </a:lnTo>
                  <a:lnTo>
                    <a:pt x="3260" y="8135"/>
                  </a:lnTo>
                  <a:lnTo>
                    <a:pt x="3421" y="8117"/>
                  </a:lnTo>
                  <a:lnTo>
                    <a:pt x="3421" y="8108"/>
                  </a:lnTo>
                  <a:lnTo>
                    <a:pt x="3252" y="8127"/>
                  </a:lnTo>
                  <a:lnTo>
                    <a:pt x="3062" y="9012"/>
                  </a:lnTo>
                  <a:lnTo>
                    <a:pt x="3138" y="9008"/>
                  </a:lnTo>
                  <a:lnTo>
                    <a:pt x="3142" y="9008"/>
                  </a:lnTo>
                  <a:lnTo>
                    <a:pt x="3143" y="9007"/>
                  </a:lnTo>
                  <a:lnTo>
                    <a:pt x="3216" y="9003"/>
                  </a:lnTo>
                  <a:lnTo>
                    <a:pt x="3256" y="9000"/>
                  </a:lnTo>
                  <a:lnTo>
                    <a:pt x="3430" y="8117"/>
                  </a:lnTo>
                  <a:lnTo>
                    <a:pt x="3432" y="8107"/>
                  </a:lnTo>
                  <a:close/>
                  <a:moveTo>
                    <a:pt x="3692" y="6711"/>
                  </a:moveTo>
                  <a:lnTo>
                    <a:pt x="3680" y="6714"/>
                  </a:lnTo>
                  <a:lnTo>
                    <a:pt x="3680" y="6724"/>
                  </a:lnTo>
                  <a:lnTo>
                    <a:pt x="3659" y="6839"/>
                  </a:lnTo>
                  <a:lnTo>
                    <a:pt x="3657" y="6839"/>
                  </a:lnTo>
                  <a:lnTo>
                    <a:pt x="3657" y="6848"/>
                  </a:lnTo>
                  <a:lnTo>
                    <a:pt x="3479" y="7820"/>
                  </a:lnTo>
                  <a:lnTo>
                    <a:pt x="3387" y="7828"/>
                  </a:lnTo>
                  <a:lnTo>
                    <a:pt x="3572" y="6868"/>
                  </a:lnTo>
                  <a:lnTo>
                    <a:pt x="3657" y="6848"/>
                  </a:lnTo>
                  <a:lnTo>
                    <a:pt x="3657" y="6839"/>
                  </a:lnTo>
                  <a:lnTo>
                    <a:pt x="3564" y="6860"/>
                  </a:lnTo>
                  <a:lnTo>
                    <a:pt x="3378" y="7829"/>
                  </a:lnTo>
                  <a:lnTo>
                    <a:pt x="3325" y="7834"/>
                  </a:lnTo>
                  <a:lnTo>
                    <a:pt x="3540" y="6764"/>
                  </a:lnTo>
                  <a:lnTo>
                    <a:pt x="3680" y="6724"/>
                  </a:lnTo>
                  <a:lnTo>
                    <a:pt x="3680" y="6714"/>
                  </a:lnTo>
                  <a:lnTo>
                    <a:pt x="3532" y="6756"/>
                  </a:lnTo>
                  <a:lnTo>
                    <a:pt x="3313" y="7845"/>
                  </a:lnTo>
                  <a:lnTo>
                    <a:pt x="3422" y="7834"/>
                  </a:lnTo>
                  <a:lnTo>
                    <a:pt x="3486" y="7828"/>
                  </a:lnTo>
                  <a:lnTo>
                    <a:pt x="3689" y="6724"/>
                  </a:lnTo>
                  <a:lnTo>
                    <a:pt x="3692" y="6711"/>
                  </a:lnTo>
                  <a:close/>
                  <a:moveTo>
                    <a:pt x="4041" y="6623"/>
                  </a:moveTo>
                  <a:lnTo>
                    <a:pt x="4030" y="6626"/>
                  </a:lnTo>
                  <a:lnTo>
                    <a:pt x="4030" y="6636"/>
                  </a:lnTo>
                  <a:lnTo>
                    <a:pt x="4012" y="6744"/>
                  </a:lnTo>
                  <a:lnTo>
                    <a:pt x="4011" y="6744"/>
                  </a:lnTo>
                  <a:lnTo>
                    <a:pt x="4011" y="6754"/>
                  </a:lnTo>
                  <a:lnTo>
                    <a:pt x="3895" y="7475"/>
                  </a:lnTo>
                  <a:lnTo>
                    <a:pt x="3786" y="7494"/>
                  </a:lnTo>
                  <a:lnTo>
                    <a:pt x="3900" y="6779"/>
                  </a:lnTo>
                  <a:lnTo>
                    <a:pt x="4011" y="6754"/>
                  </a:lnTo>
                  <a:lnTo>
                    <a:pt x="4011" y="6744"/>
                  </a:lnTo>
                  <a:lnTo>
                    <a:pt x="3892" y="6771"/>
                  </a:lnTo>
                  <a:lnTo>
                    <a:pt x="3776" y="7496"/>
                  </a:lnTo>
                  <a:lnTo>
                    <a:pt x="3716" y="7507"/>
                  </a:lnTo>
                  <a:lnTo>
                    <a:pt x="3848" y="6681"/>
                  </a:lnTo>
                  <a:lnTo>
                    <a:pt x="4030" y="6636"/>
                  </a:lnTo>
                  <a:lnTo>
                    <a:pt x="4030" y="6626"/>
                  </a:lnTo>
                  <a:lnTo>
                    <a:pt x="3840" y="6674"/>
                  </a:lnTo>
                  <a:lnTo>
                    <a:pt x="3705" y="7518"/>
                  </a:lnTo>
                  <a:lnTo>
                    <a:pt x="3767" y="7507"/>
                  </a:lnTo>
                  <a:lnTo>
                    <a:pt x="3903" y="7483"/>
                  </a:lnTo>
                  <a:lnTo>
                    <a:pt x="4039" y="6636"/>
                  </a:lnTo>
                  <a:lnTo>
                    <a:pt x="4041" y="6623"/>
                  </a:lnTo>
                  <a:close/>
                  <a:moveTo>
                    <a:pt x="4130" y="4451"/>
                  </a:moveTo>
                  <a:lnTo>
                    <a:pt x="4119" y="4456"/>
                  </a:lnTo>
                  <a:lnTo>
                    <a:pt x="4119" y="4466"/>
                  </a:lnTo>
                  <a:lnTo>
                    <a:pt x="4103" y="4563"/>
                  </a:lnTo>
                  <a:lnTo>
                    <a:pt x="4101" y="4564"/>
                  </a:lnTo>
                  <a:lnTo>
                    <a:pt x="4101" y="4574"/>
                  </a:lnTo>
                  <a:lnTo>
                    <a:pt x="4025" y="5051"/>
                  </a:lnTo>
                  <a:lnTo>
                    <a:pt x="3932" y="5088"/>
                  </a:lnTo>
                  <a:lnTo>
                    <a:pt x="4002" y="4615"/>
                  </a:lnTo>
                  <a:lnTo>
                    <a:pt x="4101" y="4574"/>
                  </a:lnTo>
                  <a:lnTo>
                    <a:pt x="4101" y="4564"/>
                  </a:lnTo>
                  <a:lnTo>
                    <a:pt x="3994" y="4609"/>
                  </a:lnTo>
                  <a:lnTo>
                    <a:pt x="3922" y="5092"/>
                  </a:lnTo>
                  <a:lnTo>
                    <a:pt x="3888" y="5105"/>
                  </a:lnTo>
                  <a:lnTo>
                    <a:pt x="3975" y="4532"/>
                  </a:lnTo>
                  <a:lnTo>
                    <a:pt x="4119" y="4466"/>
                  </a:lnTo>
                  <a:lnTo>
                    <a:pt x="4119" y="4456"/>
                  </a:lnTo>
                  <a:lnTo>
                    <a:pt x="3967" y="4526"/>
                  </a:lnTo>
                  <a:lnTo>
                    <a:pt x="3876" y="5119"/>
                  </a:lnTo>
                  <a:lnTo>
                    <a:pt x="3913" y="5105"/>
                  </a:lnTo>
                  <a:lnTo>
                    <a:pt x="4033" y="5058"/>
                  </a:lnTo>
                  <a:lnTo>
                    <a:pt x="4046" y="4982"/>
                  </a:lnTo>
                  <a:lnTo>
                    <a:pt x="4128" y="4466"/>
                  </a:lnTo>
                  <a:lnTo>
                    <a:pt x="4130" y="4451"/>
                  </a:lnTo>
                  <a:close/>
                  <a:moveTo>
                    <a:pt x="4161" y="5434"/>
                  </a:moveTo>
                  <a:lnTo>
                    <a:pt x="4149" y="5438"/>
                  </a:lnTo>
                  <a:lnTo>
                    <a:pt x="4149" y="5447"/>
                  </a:lnTo>
                  <a:lnTo>
                    <a:pt x="4137" y="5532"/>
                  </a:lnTo>
                  <a:lnTo>
                    <a:pt x="4135" y="5533"/>
                  </a:lnTo>
                  <a:lnTo>
                    <a:pt x="4135" y="5542"/>
                  </a:lnTo>
                  <a:lnTo>
                    <a:pt x="4047" y="6134"/>
                  </a:lnTo>
                  <a:lnTo>
                    <a:pt x="3936" y="6168"/>
                  </a:lnTo>
                  <a:lnTo>
                    <a:pt x="4036" y="5574"/>
                  </a:lnTo>
                  <a:lnTo>
                    <a:pt x="4135" y="5542"/>
                  </a:lnTo>
                  <a:lnTo>
                    <a:pt x="4135" y="5533"/>
                  </a:lnTo>
                  <a:lnTo>
                    <a:pt x="4028" y="5567"/>
                  </a:lnTo>
                  <a:lnTo>
                    <a:pt x="3926" y="6171"/>
                  </a:lnTo>
                  <a:lnTo>
                    <a:pt x="3871" y="6187"/>
                  </a:lnTo>
                  <a:lnTo>
                    <a:pt x="3983" y="5510"/>
                  </a:lnTo>
                  <a:lnTo>
                    <a:pt x="4149" y="5447"/>
                  </a:lnTo>
                  <a:lnTo>
                    <a:pt x="4149" y="5438"/>
                  </a:lnTo>
                  <a:lnTo>
                    <a:pt x="3975" y="5503"/>
                  </a:lnTo>
                  <a:lnTo>
                    <a:pt x="3860" y="6200"/>
                  </a:lnTo>
                  <a:lnTo>
                    <a:pt x="3902" y="6187"/>
                  </a:lnTo>
                  <a:lnTo>
                    <a:pt x="4055" y="6141"/>
                  </a:lnTo>
                  <a:lnTo>
                    <a:pt x="4159" y="5447"/>
                  </a:lnTo>
                  <a:lnTo>
                    <a:pt x="4161" y="5434"/>
                  </a:lnTo>
                  <a:close/>
                  <a:moveTo>
                    <a:pt x="4465" y="5319"/>
                  </a:moveTo>
                  <a:lnTo>
                    <a:pt x="4454" y="5323"/>
                  </a:lnTo>
                  <a:lnTo>
                    <a:pt x="4454" y="5333"/>
                  </a:lnTo>
                  <a:lnTo>
                    <a:pt x="4441" y="5434"/>
                  </a:lnTo>
                  <a:lnTo>
                    <a:pt x="4440" y="5435"/>
                  </a:lnTo>
                  <a:lnTo>
                    <a:pt x="4440" y="5444"/>
                  </a:lnTo>
                  <a:lnTo>
                    <a:pt x="4365" y="6037"/>
                  </a:lnTo>
                  <a:lnTo>
                    <a:pt x="4276" y="6064"/>
                  </a:lnTo>
                  <a:lnTo>
                    <a:pt x="4341" y="5476"/>
                  </a:lnTo>
                  <a:lnTo>
                    <a:pt x="4440" y="5444"/>
                  </a:lnTo>
                  <a:lnTo>
                    <a:pt x="4440" y="5435"/>
                  </a:lnTo>
                  <a:lnTo>
                    <a:pt x="4332" y="5470"/>
                  </a:lnTo>
                  <a:lnTo>
                    <a:pt x="4267" y="6067"/>
                  </a:lnTo>
                  <a:lnTo>
                    <a:pt x="4223" y="6080"/>
                  </a:lnTo>
                  <a:lnTo>
                    <a:pt x="4308" y="5388"/>
                  </a:lnTo>
                  <a:lnTo>
                    <a:pt x="4454" y="5333"/>
                  </a:lnTo>
                  <a:lnTo>
                    <a:pt x="4454" y="5323"/>
                  </a:lnTo>
                  <a:lnTo>
                    <a:pt x="4300" y="5381"/>
                  </a:lnTo>
                  <a:lnTo>
                    <a:pt x="4212" y="6093"/>
                  </a:lnTo>
                  <a:lnTo>
                    <a:pt x="4254" y="6080"/>
                  </a:lnTo>
                  <a:lnTo>
                    <a:pt x="4373" y="6044"/>
                  </a:lnTo>
                  <a:lnTo>
                    <a:pt x="4403" y="5803"/>
                  </a:lnTo>
                  <a:lnTo>
                    <a:pt x="4463" y="5333"/>
                  </a:lnTo>
                  <a:lnTo>
                    <a:pt x="4465" y="5319"/>
                  </a:lnTo>
                  <a:close/>
                  <a:moveTo>
                    <a:pt x="4696" y="4190"/>
                  </a:moveTo>
                  <a:lnTo>
                    <a:pt x="4685" y="4195"/>
                  </a:lnTo>
                  <a:lnTo>
                    <a:pt x="4685" y="4205"/>
                  </a:lnTo>
                  <a:lnTo>
                    <a:pt x="4671" y="4311"/>
                  </a:lnTo>
                  <a:lnTo>
                    <a:pt x="4670" y="4312"/>
                  </a:lnTo>
                  <a:lnTo>
                    <a:pt x="4670" y="4322"/>
                  </a:lnTo>
                  <a:lnTo>
                    <a:pt x="4608" y="4820"/>
                  </a:lnTo>
                  <a:lnTo>
                    <a:pt x="4491" y="4866"/>
                  </a:lnTo>
                  <a:lnTo>
                    <a:pt x="4546" y="4375"/>
                  </a:lnTo>
                  <a:lnTo>
                    <a:pt x="4670" y="4322"/>
                  </a:lnTo>
                  <a:lnTo>
                    <a:pt x="4670" y="4312"/>
                  </a:lnTo>
                  <a:lnTo>
                    <a:pt x="4538" y="4369"/>
                  </a:lnTo>
                  <a:lnTo>
                    <a:pt x="4481" y="4870"/>
                  </a:lnTo>
                  <a:lnTo>
                    <a:pt x="4436" y="4888"/>
                  </a:lnTo>
                  <a:lnTo>
                    <a:pt x="4515" y="4283"/>
                  </a:lnTo>
                  <a:lnTo>
                    <a:pt x="4685" y="4205"/>
                  </a:lnTo>
                  <a:lnTo>
                    <a:pt x="4685" y="4195"/>
                  </a:lnTo>
                  <a:lnTo>
                    <a:pt x="4507" y="4277"/>
                  </a:lnTo>
                  <a:lnTo>
                    <a:pt x="4425" y="4902"/>
                  </a:lnTo>
                  <a:lnTo>
                    <a:pt x="4461" y="4888"/>
                  </a:lnTo>
                  <a:lnTo>
                    <a:pt x="4617" y="4826"/>
                  </a:lnTo>
                  <a:lnTo>
                    <a:pt x="4626" y="4747"/>
                  </a:lnTo>
                  <a:lnTo>
                    <a:pt x="4646" y="4587"/>
                  </a:lnTo>
                  <a:lnTo>
                    <a:pt x="4694" y="4205"/>
                  </a:lnTo>
                  <a:lnTo>
                    <a:pt x="4696" y="4190"/>
                  </a:lnTo>
                  <a:close/>
                  <a:moveTo>
                    <a:pt x="4704" y="6457"/>
                  </a:moveTo>
                  <a:lnTo>
                    <a:pt x="4693" y="6460"/>
                  </a:lnTo>
                  <a:lnTo>
                    <a:pt x="4693" y="6469"/>
                  </a:lnTo>
                  <a:lnTo>
                    <a:pt x="4679" y="6577"/>
                  </a:lnTo>
                  <a:lnTo>
                    <a:pt x="4678" y="6578"/>
                  </a:lnTo>
                  <a:lnTo>
                    <a:pt x="4678" y="6587"/>
                  </a:lnTo>
                  <a:lnTo>
                    <a:pt x="4583" y="7351"/>
                  </a:lnTo>
                  <a:lnTo>
                    <a:pt x="4471" y="7371"/>
                  </a:lnTo>
                  <a:lnTo>
                    <a:pt x="4573" y="6613"/>
                  </a:lnTo>
                  <a:lnTo>
                    <a:pt x="4678" y="6587"/>
                  </a:lnTo>
                  <a:lnTo>
                    <a:pt x="4678" y="6578"/>
                  </a:lnTo>
                  <a:lnTo>
                    <a:pt x="4565" y="6606"/>
                  </a:lnTo>
                  <a:lnTo>
                    <a:pt x="4462" y="7373"/>
                  </a:lnTo>
                  <a:lnTo>
                    <a:pt x="4400" y="7384"/>
                  </a:lnTo>
                  <a:lnTo>
                    <a:pt x="4523" y="6512"/>
                  </a:lnTo>
                  <a:lnTo>
                    <a:pt x="4693" y="6469"/>
                  </a:lnTo>
                  <a:lnTo>
                    <a:pt x="4693" y="6460"/>
                  </a:lnTo>
                  <a:lnTo>
                    <a:pt x="4515" y="6504"/>
                  </a:lnTo>
                  <a:lnTo>
                    <a:pt x="4389" y="7395"/>
                  </a:lnTo>
                  <a:lnTo>
                    <a:pt x="4452" y="7384"/>
                  </a:lnTo>
                  <a:lnTo>
                    <a:pt x="4591" y="7359"/>
                  </a:lnTo>
                  <a:lnTo>
                    <a:pt x="4622" y="7113"/>
                  </a:lnTo>
                  <a:lnTo>
                    <a:pt x="4702" y="6469"/>
                  </a:lnTo>
                  <a:lnTo>
                    <a:pt x="4704" y="6457"/>
                  </a:lnTo>
                  <a:close/>
                  <a:moveTo>
                    <a:pt x="4854" y="5173"/>
                  </a:moveTo>
                  <a:lnTo>
                    <a:pt x="4844" y="5177"/>
                  </a:lnTo>
                  <a:lnTo>
                    <a:pt x="4844" y="5186"/>
                  </a:lnTo>
                  <a:lnTo>
                    <a:pt x="4834" y="5280"/>
                  </a:lnTo>
                  <a:lnTo>
                    <a:pt x="4833" y="5280"/>
                  </a:lnTo>
                  <a:lnTo>
                    <a:pt x="4833" y="5290"/>
                  </a:lnTo>
                  <a:lnTo>
                    <a:pt x="4771" y="5914"/>
                  </a:lnTo>
                  <a:lnTo>
                    <a:pt x="4647" y="5952"/>
                  </a:lnTo>
                  <a:lnTo>
                    <a:pt x="4720" y="5329"/>
                  </a:lnTo>
                  <a:lnTo>
                    <a:pt x="4833" y="5290"/>
                  </a:lnTo>
                  <a:lnTo>
                    <a:pt x="4833" y="5280"/>
                  </a:lnTo>
                  <a:lnTo>
                    <a:pt x="4712" y="5323"/>
                  </a:lnTo>
                  <a:lnTo>
                    <a:pt x="4637" y="5955"/>
                  </a:lnTo>
                  <a:lnTo>
                    <a:pt x="4588" y="5970"/>
                  </a:lnTo>
                  <a:lnTo>
                    <a:pt x="4675" y="5250"/>
                  </a:lnTo>
                  <a:lnTo>
                    <a:pt x="4844" y="5186"/>
                  </a:lnTo>
                  <a:lnTo>
                    <a:pt x="4844" y="5177"/>
                  </a:lnTo>
                  <a:lnTo>
                    <a:pt x="4667" y="5243"/>
                  </a:lnTo>
                  <a:lnTo>
                    <a:pt x="4577" y="5982"/>
                  </a:lnTo>
                  <a:lnTo>
                    <a:pt x="4619" y="5970"/>
                  </a:lnTo>
                  <a:lnTo>
                    <a:pt x="4779" y="5921"/>
                  </a:lnTo>
                  <a:lnTo>
                    <a:pt x="4853" y="5186"/>
                  </a:lnTo>
                  <a:lnTo>
                    <a:pt x="4854" y="5173"/>
                  </a:lnTo>
                  <a:close/>
                  <a:moveTo>
                    <a:pt x="5130" y="6350"/>
                  </a:moveTo>
                  <a:lnTo>
                    <a:pt x="5120" y="6353"/>
                  </a:lnTo>
                  <a:lnTo>
                    <a:pt x="5120" y="6362"/>
                  </a:lnTo>
                  <a:lnTo>
                    <a:pt x="5109" y="6474"/>
                  </a:lnTo>
                  <a:lnTo>
                    <a:pt x="5108" y="6474"/>
                  </a:lnTo>
                  <a:lnTo>
                    <a:pt x="5108" y="6483"/>
                  </a:lnTo>
                  <a:lnTo>
                    <a:pt x="5031" y="7270"/>
                  </a:lnTo>
                  <a:lnTo>
                    <a:pt x="4875" y="7298"/>
                  </a:lnTo>
                  <a:lnTo>
                    <a:pt x="4966" y="6516"/>
                  </a:lnTo>
                  <a:lnTo>
                    <a:pt x="5108" y="6483"/>
                  </a:lnTo>
                  <a:lnTo>
                    <a:pt x="5108" y="6474"/>
                  </a:lnTo>
                  <a:lnTo>
                    <a:pt x="4957" y="6509"/>
                  </a:lnTo>
                  <a:lnTo>
                    <a:pt x="4866" y="7300"/>
                  </a:lnTo>
                  <a:lnTo>
                    <a:pt x="4806" y="7311"/>
                  </a:lnTo>
                  <a:lnTo>
                    <a:pt x="4905" y="6416"/>
                  </a:lnTo>
                  <a:lnTo>
                    <a:pt x="5120" y="6362"/>
                  </a:lnTo>
                  <a:lnTo>
                    <a:pt x="5120" y="6353"/>
                  </a:lnTo>
                  <a:lnTo>
                    <a:pt x="4897" y="6409"/>
                  </a:lnTo>
                  <a:lnTo>
                    <a:pt x="4795" y="7322"/>
                  </a:lnTo>
                  <a:lnTo>
                    <a:pt x="4857" y="7311"/>
                  </a:lnTo>
                  <a:lnTo>
                    <a:pt x="5040" y="7278"/>
                  </a:lnTo>
                  <a:lnTo>
                    <a:pt x="5062" y="7046"/>
                  </a:lnTo>
                  <a:lnTo>
                    <a:pt x="5129" y="6362"/>
                  </a:lnTo>
                  <a:lnTo>
                    <a:pt x="5130" y="6350"/>
                  </a:lnTo>
                  <a:close/>
                  <a:moveTo>
                    <a:pt x="5182" y="2958"/>
                  </a:moveTo>
                  <a:lnTo>
                    <a:pt x="5172" y="2963"/>
                  </a:lnTo>
                  <a:lnTo>
                    <a:pt x="5172" y="2973"/>
                  </a:lnTo>
                  <a:lnTo>
                    <a:pt x="5168" y="3086"/>
                  </a:lnTo>
                  <a:lnTo>
                    <a:pt x="5168" y="3096"/>
                  </a:lnTo>
                  <a:lnTo>
                    <a:pt x="5154" y="3472"/>
                  </a:lnTo>
                  <a:lnTo>
                    <a:pt x="5045" y="3531"/>
                  </a:lnTo>
                  <a:lnTo>
                    <a:pt x="5072" y="3142"/>
                  </a:lnTo>
                  <a:lnTo>
                    <a:pt x="5168" y="3096"/>
                  </a:lnTo>
                  <a:lnTo>
                    <a:pt x="5168" y="3086"/>
                  </a:lnTo>
                  <a:lnTo>
                    <a:pt x="5064" y="3136"/>
                  </a:lnTo>
                  <a:lnTo>
                    <a:pt x="5035" y="3536"/>
                  </a:lnTo>
                  <a:lnTo>
                    <a:pt x="4984" y="3564"/>
                  </a:lnTo>
                  <a:lnTo>
                    <a:pt x="5022" y="3056"/>
                  </a:lnTo>
                  <a:lnTo>
                    <a:pt x="5172" y="2973"/>
                  </a:lnTo>
                  <a:lnTo>
                    <a:pt x="5172" y="2963"/>
                  </a:lnTo>
                  <a:lnTo>
                    <a:pt x="5013" y="3050"/>
                  </a:lnTo>
                  <a:lnTo>
                    <a:pt x="4974" y="3580"/>
                  </a:lnTo>
                  <a:lnTo>
                    <a:pt x="5003" y="3564"/>
                  </a:lnTo>
                  <a:lnTo>
                    <a:pt x="5163" y="3478"/>
                  </a:lnTo>
                  <a:lnTo>
                    <a:pt x="5182" y="2973"/>
                  </a:lnTo>
                  <a:lnTo>
                    <a:pt x="5182" y="2958"/>
                  </a:lnTo>
                  <a:close/>
                  <a:moveTo>
                    <a:pt x="5370" y="3878"/>
                  </a:moveTo>
                  <a:lnTo>
                    <a:pt x="5360" y="3883"/>
                  </a:lnTo>
                  <a:lnTo>
                    <a:pt x="5360" y="3893"/>
                  </a:lnTo>
                  <a:lnTo>
                    <a:pt x="5355" y="4006"/>
                  </a:lnTo>
                  <a:lnTo>
                    <a:pt x="5354" y="4006"/>
                  </a:lnTo>
                  <a:lnTo>
                    <a:pt x="5354" y="4016"/>
                  </a:lnTo>
                  <a:lnTo>
                    <a:pt x="5330" y="4533"/>
                  </a:lnTo>
                  <a:lnTo>
                    <a:pt x="5194" y="4587"/>
                  </a:lnTo>
                  <a:lnTo>
                    <a:pt x="5226" y="4073"/>
                  </a:lnTo>
                  <a:lnTo>
                    <a:pt x="5354" y="4016"/>
                  </a:lnTo>
                  <a:lnTo>
                    <a:pt x="5354" y="4006"/>
                  </a:lnTo>
                  <a:lnTo>
                    <a:pt x="5218" y="4066"/>
                  </a:lnTo>
                  <a:lnTo>
                    <a:pt x="5184" y="4591"/>
                  </a:lnTo>
                  <a:lnTo>
                    <a:pt x="5149" y="4604"/>
                  </a:lnTo>
                  <a:lnTo>
                    <a:pt x="5191" y="3971"/>
                  </a:lnTo>
                  <a:lnTo>
                    <a:pt x="5360" y="3893"/>
                  </a:lnTo>
                  <a:lnTo>
                    <a:pt x="5360" y="3883"/>
                  </a:lnTo>
                  <a:lnTo>
                    <a:pt x="5183" y="3965"/>
                  </a:lnTo>
                  <a:lnTo>
                    <a:pt x="5139" y="4618"/>
                  </a:lnTo>
                  <a:lnTo>
                    <a:pt x="5174" y="4604"/>
                  </a:lnTo>
                  <a:lnTo>
                    <a:pt x="5339" y="4539"/>
                  </a:lnTo>
                  <a:lnTo>
                    <a:pt x="5350" y="4291"/>
                  </a:lnTo>
                  <a:lnTo>
                    <a:pt x="5369" y="3893"/>
                  </a:lnTo>
                  <a:lnTo>
                    <a:pt x="5370" y="3878"/>
                  </a:lnTo>
                  <a:close/>
                  <a:moveTo>
                    <a:pt x="5686" y="4860"/>
                  </a:moveTo>
                  <a:lnTo>
                    <a:pt x="5676" y="4864"/>
                  </a:lnTo>
                  <a:lnTo>
                    <a:pt x="5676" y="4873"/>
                  </a:lnTo>
                  <a:lnTo>
                    <a:pt x="5672" y="4985"/>
                  </a:lnTo>
                  <a:lnTo>
                    <a:pt x="5672" y="4995"/>
                  </a:lnTo>
                  <a:lnTo>
                    <a:pt x="5646" y="5648"/>
                  </a:lnTo>
                  <a:lnTo>
                    <a:pt x="5470" y="5702"/>
                  </a:lnTo>
                  <a:lnTo>
                    <a:pt x="5508" y="5051"/>
                  </a:lnTo>
                  <a:lnTo>
                    <a:pt x="5672" y="4995"/>
                  </a:lnTo>
                  <a:lnTo>
                    <a:pt x="5672" y="4985"/>
                  </a:lnTo>
                  <a:lnTo>
                    <a:pt x="5500" y="5044"/>
                  </a:lnTo>
                  <a:lnTo>
                    <a:pt x="5460" y="5705"/>
                  </a:lnTo>
                  <a:lnTo>
                    <a:pt x="5417" y="5718"/>
                  </a:lnTo>
                  <a:lnTo>
                    <a:pt x="5462" y="4954"/>
                  </a:lnTo>
                  <a:lnTo>
                    <a:pt x="5676" y="4873"/>
                  </a:lnTo>
                  <a:lnTo>
                    <a:pt x="5676" y="4864"/>
                  </a:lnTo>
                  <a:lnTo>
                    <a:pt x="5453" y="4948"/>
                  </a:lnTo>
                  <a:lnTo>
                    <a:pt x="5407" y="5730"/>
                  </a:lnTo>
                  <a:lnTo>
                    <a:pt x="5448" y="5718"/>
                  </a:lnTo>
                  <a:lnTo>
                    <a:pt x="5655" y="5655"/>
                  </a:lnTo>
                  <a:lnTo>
                    <a:pt x="5658" y="5575"/>
                  </a:lnTo>
                  <a:lnTo>
                    <a:pt x="5685" y="4873"/>
                  </a:lnTo>
                  <a:lnTo>
                    <a:pt x="5686" y="4860"/>
                  </a:lnTo>
                  <a:close/>
                  <a:moveTo>
                    <a:pt x="5885" y="2572"/>
                  </a:moveTo>
                  <a:lnTo>
                    <a:pt x="5875" y="2577"/>
                  </a:lnTo>
                  <a:lnTo>
                    <a:pt x="5875" y="2588"/>
                  </a:lnTo>
                  <a:lnTo>
                    <a:pt x="5874" y="2699"/>
                  </a:lnTo>
                  <a:lnTo>
                    <a:pt x="5874" y="2709"/>
                  </a:lnTo>
                  <a:lnTo>
                    <a:pt x="5871" y="3092"/>
                  </a:lnTo>
                  <a:lnTo>
                    <a:pt x="5747" y="3158"/>
                  </a:lnTo>
                  <a:lnTo>
                    <a:pt x="5750" y="2767"/>
                  </a:lnTo>
                  <a:lnTo>
                    <a:pt x="5874" y="2709"/>
                  </a:lnTo>
                  <a:lnTo>
                    <a:pt x="5874" y="2699"/>
                  </a:lnTo>
                  <a:lnTo>
                    <a:pt x="5741" y="2761"/>
                  </a:lnTo>
                  <a:lnTo>
                    <a:pt x="5738" y="3163"/>
                  </a:lnTo>
                  <a:lnTo>
                    <a:pt x="5687" y="3190"/>
                  </a:lnTo>
                  <a:lnTo>
                    <a:pt x="5698" y="2685"/>
                  </a:lnTo>
                  <a:lnTo>
                    <a:pt x="5875" y="2588"/>
                  </a:lnTo>
                  <a:lnTo>
                    <a:pt x="5875" y="2577"/>
                  </a:lnTo>
                  <a:lnTo>
                    <a:pt x="5689" y="2680"/>
                  </a:lnTo>
                  <a:lnTo>
                    <a:pt x="5678" y="3205"/>
                  </a:lnTo>
                  <a:lnTo>
                    <a:pt x="5707" y="3190"/>
                  </a:lnTo>
                  <a:lnTo>
                    <a:pt x="5880" y="3098"/>
                  </a:lnTo>
                  <a:lnTo>
                    <a:pt x="5881" y="2948"/>
                  </a:lnTo>
                  <a:lnTo>
                    <a:pt x="5885" y="2588"/>
                  </a:lnTo>
                  <a:lnTo>
                    <a:pt x="5885" y="2572"/>
                  </a:lnTo>
                  <a:close/>
                  <a:moveTo>
                    <a:pt x="6109" y="6104"/>
                  </a:moveTo>
                  <a:lnTo>
                    <a:pt x="6100" y="6106"/>
                  </a:lnTo>
                  <a:lnTo>
                    <a:pt x="6100" y="6116"/>
                  </a:lnTo>
                  <a:lnTo>
                    <a:pt x="6095" y="6240"/>
                  </a:lnTo>
                  <a:lnTo>
                    <a:pt x="6095" y="6250"/>
                  </a:lnTo>
                  <a:lnTo>
                    <a:pt x="6064" y="7084"/>
                  </a:lnTo>
                  <a:lnTo>
                    <a:pt x="5852" y="7122"/>
                  </a:lnTo>
                  <a:lnTo>
                    <a:pt x="5913" y="6294"/>
                  </a:lnTo>
                  <a:lnTo>
                    <a:pt x="6095" y="6250"/>
                  </a:lnTo>
                  <a:lnTo>
                    <a:pt x="6095" y="6240"/>
                  </a:lnTo>
                  <a:lnTo>
                    <a:pt x="5904" y="6287"/>
                  </a:lnTo>
                  <a:lnTo>
                    <a:pt x="5843" y="7124"/>
                  </a:lnTo>
                  <a:lnTo>
                    <a:pt x="5765" y="7138"/>
                  </a:lnTo>
                  <a:lnTo>
                    <a:pt x="5831" y="6183"/>
                  </a:lnTo>
                  <a:lnTo>
                    <a:pt x="6100" y="6116"/>
                  </a:lnTo>
                  <a:lnTo>
                    <a:pt x="6100" y="6106"/>
                  </a:lnTo>
                  <a:lnTo>
                    <a:pt x="5823" y="6176"/>
                  </a:lnTo>
                  <a:lnTo>
                    <a:pt x="5755" y="7149"/>
                  </a:lnTo>
                  <a:lnTo>
                    <a:pt x="5816" y="7138"/>
                  </a:lnTo>
                  <a:lnTo>
                    <a:pt x="6073" y="7092"/>
                  </a:lnTo>
                  <a:lnTo>
                    <a:pt x="6082" y="6845"/>
                  </a:lnTo>
                  <a:lnTo>
                    <a:pt x="6109" y="6116"/>
                  </a:lnTo>
                  <a:lnTo>
                    <a:pt x="6109" y="6104"/>
                  </a:lnTo>
                  <a:close/>
                  <a:moveTo>
                    <a:pt x="6165" y="4680"/>
                  </a:moveTo>
                  <a:lnTo>
                    <a:pt x="6156" y="4683"/>
                  </a:lnTo>
                  <a:lnTo>
                    <a:pt x="6156" y="4693"/>
                  </a:lnTo>
                  <a:lnTo>
                    <a:pt x="6152" y="4797"/>
                  </a:lnTo>
                  <a:lnTo>
                    <a:pt x="6151" y="4797"/>
                  </a:lnTo>
                  <a:lnTo>
                    <a:pt x="6151" y="4807"/>
                  </a:lnTo>
                  <a:lnTo>
                    <a:pt x="6123" y="5503"/>
                  </a:lnTo>
                  <a:lnTo>
                    <a:pt x="5929" y="5562"/>
                  </a:lnTo>
                  <a:lnTo>
                    <a:pt x="5959" y="4883"/>
                  </a:lnTo>
                  <a:lnTo>
                    <a:pt x="6151" y="4807"/>
                  </a:lnTo>
                  <a:lnTo>
                    <a:pt x="6151" y="4797"/>
                  </a:lnTo>
                  <a:lnTo>
                    <a:pt x="5951" y="4877"/>
                  </a:lnTo>
                  <a:lnTo>
                    <a:pt x="5920" y="5565"/>
                  </a:lnTo>
                  <a:lnTo>
                    <a:pt x="5869" y="5580"/>
                  </a:lnTo>
                  <a:lnTo>
                    <a:pt x="5908" y="4786"/>
                  </a:lnTo>
                  <a:lnTo>
                    <a:pt x="6156" y="4693"/>
                  </a:lnTo>
                  <a:lnTo>
                    <a:pt x="6156" y="4683"/>
                  </a:lnTo>
                  <a:lnTo>
                    <a:pt x="5899" y="4780"/>
                  </a:lnTo>
                  <a:lnTo>
                    <a:pt x="5859" y="5593"/>
                  </a:lnTo>
                  <a:lnTo>
                    <a:pt x="5900" y="5580"/>
                  </a:lnTo>
                  <a:lnTo>
                    <a:pt x="6132" y="5510"/>
                  </a:lnTo>
                  <a:lnTo>
                    <a:pt x="6142" y="5261"/>
                  </a:lnTo>
                  <a:lnTo>
                    <a:pt x="6165" y="4693"/>
                  </a:lnTo>
                  <a:lnTo>
                    <a:pt x="6165" y="4680"/>
                  </a:lnTo>
                  <a:close/>
                  <a:moveTo>
                    <a:pt x="6206" y="3492"/>
                  </a:moveTo>
                  <a:lnTo>
                    <a:pt x="6197" y="3497"/>
                  </a:lnTo>
                  <a:lnTo>
                    <a:pt x="6197" y="3507"/>
                  </a:lnTo>
                  <a:lnTo>
                    <a:pt x="6192" y="3633"/>
                  </a:lnTo>
                  <a:lnTo>
                    <a:pt x="6192" y="3634"/>
                  </a:lnTo>
                  <a:lnTo>
                    <a:pt x="6192" y="3643"/>
                  </a:lnTo>
                  <a:lnTo>
                    <a:pt x="6171" y="4198"/>
                  </a:lnTo>
                  <a:lnTo>
                    <a:pt x="6007" y="4264"/>
                  </a:lnTo>
                  <a:lnTo>
                    <a:pt x="6032" y="3715"/>
                  </a:lnTo>
                  <a:lnTo>
                    <a:pt x="6192" y="3643"/>
                  </a:lnTo>
                  <a:lnTo>
                    <a:pt x="6192" y="3634"/>
                  </a:lnTo>
                  <a:lnTo>
                    <a:pt x="6023" y="3709"/>
                  </a:lnTo>
                  <a:lnTo>
                    <a:pt x="5997" y="4267"/>
                  </a:lnTo>
                  <a:lnTo>
                    <a:pt x="5946" y="4288"/>
                  </a:lnTo>
                  <a:lnTo>
                    <a:pt x="5979" y="3607"/>
                  </a:lnTo>
                  <a:lnTo>
                    <a:pt x="6197" y="3507"/>
                  </a:lnTo>
                  <a:lnTo>
                    <a:pt x="6197" y="3497"/>
                  </a:lnTo>
                  <a:lnTo>
                    <a:pt x="5971" y="3601"/>
                  </a:lnTo>
                  <a:lnTo>
                    <a:pt x="5936" y="4301"/>
                  </a:lnTo>
                  <a:lnTo>
                    <a:pt x="5971" y="4288"/>
                  </a:lnTo>
                  <a:lnTo>
                    <a:pt x="6180" y="4205"/>
                  </a:lnTo>
                  <a:lnTo>
                    <a:pt x="6206" y="3507"/>
                  </a:lnTo>
                  <a:lnTo>
                    <a:pt x="6206" y="3492"/>
                  </a:lnTo>
                  <a:close/>
                  <a:moveTo>
                    <a:pt x="6246" y="2367"/>
                  </a:moveTo>
                  <a:lnTo>
                    <a:pt x="6237" y="2373"/>
                  </a:lnTo>
                  <a:lnTo>
                    <a:pt x="6237" y="2383"/>
                  </a:lnTo>
                  <a:lnTo>
                    <a:pt x="6233" y="2500"/>
                  </a:lnTo>
                  <a:lnTo>
                    <a:pt x="6232" y="2500"/>
                  </a:lnTo>
                  <a:lnTo>
                    <a:pt x="6232" y="2510"/>
                  </a:lnTo>
                  <a:lnTo>
                    <a:pt x="6219" y="2907"/>
                  </a:lnTo>
                  <a:lnTo>
                    <a:pt x="6134" y="2954"/>
                  </a:lnTo>
                  <a:lnTo>
                    <a:pt x="6138" y="2561"/>
                  </a:lnTo>
                  <a:lnTo>
                    <a:pt x="6232" y="2510"/>
                  </a:lnTo>
                  <a:lnTo>
                    <a:pt x="6232" y="2500"/>
                  </a:lnTo>
                  <a:lnTo>
                    <a:pt x="6129" y="2556"/>
                  </a:lnTo>
                  <a:lnTo>
                    <a:pt x="6125" y="2959"/>
                  </a:lnTo>
                  <a:lnTo>
                    <a:pt x="6071" y="2990"/>
                  </a:lnTo>
                  <a:lnTo>
                    <a:pt x="6084" y="2473"/>
                  </a:lnTo>
                  <a:lnTo>
                    <a:pt x="6237" y="2383"/>
                  </a:lnTo>
                  <a:lnTo>
                    <a:pt x="6237" y="2373"/>
                  </a:lnTo>
                  <a:lnTo>
                    <a:pt x="6075" y="2468"/>
                  </a:lnTo>
                  <a:lnTo>
                    <a:pt x="6061" y="3006"/>
                  </a:lnTo>
                  <a:lnTo>
                    <a:pt x="6090" y="2990"/>
                  </a:lnTo>
                  <a:lnTo>
                    <a:pt x="6228" y="2913"/>
                  </a:lnTo>
                  <a:lnTo>
                    <a:pt x="6231" y="2835"/>
                  </a:lnTo>
                  <a:lnTo>
                    <a:pt x="6246" y="2383"/>
                  </a:lnTo>
                  <a:lnTo>
                    <a:pt x="6246" y="2367"/>
                  </a:lnTo>
                  <a:close/>
                  <a:moveTo>
                    <a:pt x="6496" y="7756"/>
                  </a:moveTo>
                  <a:lnTo>
                    <a:pt x="6487" y="7757"/>
                  </a:lnTo>
                  <a:lnTo>
                    <a:pt x="6487" y="7766"/>
                  </a:lnTo>
                  <a:lnTo>
                    <a:pt x="6487" y="8896"/>
                  </a:lnTo>
                  <a:lnTo>
                    <a:pt x="6250" y="8902"/>
                  </a:lnTo>
                  <a:lnTo>
                    <a:pt x="6250" y="7790"/>
                  </a:lnTo>
                  <a:lnTo>
                    <a:pt x="6487" y="7766"/>
                  </a:lnTo>
                  <a:lnTo>
                    <a:pt x="6487" y="7757"/>
                  </a:lnTo>
                  <a:lnTo>
                    <a:pt x="6241" y="7782"/>
                  </a:lnTo>
                  <a:lnTo>
                    <a:pt x="6241" y="7791"/>
                  </a:lnTo>
                  <a:lnTo>
                    <a:pt x="6241" y="8902"/>
                  </a:lnTo>
                  <a:lnTo>
                    <a:pt x="6166" y="8904"/>
                  </a:lnTo>
                  <a:lnTo>
                    <a:pt x="6166" y="7798"/>
                  </a:lnTo>
                  <a:lnTo>
                    <a:pt x="6241" y="7791"/>
                  </a:lnTo>
                  <a:lnTo>
                    <a:pt x="6241" y="7782"/>
                  </a:lnTo>
                  <a:lnTo>
                    <a:pt x="6157" y="7790"/>
                  </a:lnTo>
                  <a:lnTo>
                    <a:pt x="6157" y="8913"/>
                  </a:lnTo>
                  <a:lnTo>
                    <a:pt x="6496" y="8905"/>
                  </a:lnTo>
                  <a:lnTo>
                    <a:pt x="6496" y="8904"/>
                  </a:lnTo>
                  <a:lnTo>
                    <a:pt x="6496" y="8902"/>
                  </a:lnTo>
                  <a:lnTo>
                    <a:pt x="6496" y="7766"/>
                  </a:lnTo>
                  <a:lnTo>
                    <a:pt x="6496" y="7756"/>
                  </a:lnTo>
                  <a:close/>
                  <a:moveTo>
                    <a:pt x="6628" y="5974"/>
                  </a:moveTo>
                  <a:lnTo>
                    <a:pt x="6619" y="5976"/>
                  </a:lnTo>
                  <a:lnTo>
                    <a:pt x="6619" y="5986"/>
                  </a:lnTo>
                  <a:lnTo>
                    <a:pt x="6615" y="6127"/>
                  </a:lnTo>
                  <a:lnTo>
                    <a:pt x="6615" y="6136"/>
                  </a:lnTo>
                  <a:lnTo>
                    <a:pt x="6593" y="6989"/>
                  </a:lnTo>
                  <a:lnTo>
                    <a:pt x="6402" y="7023"/>
                  </a:lnTo>
                  <a:lnTo>
                    <a:pt x="6428" y="6180"/>
                  </a:lnTo>
                  <a:lnTo>
                    <a:pt x="6615" y="6136"/>
                  </a:lnTo>
                  <a:lnTo>
                    <a:pt x="6615" y="6127"/>
                  </a:lnTo>
                  <a:lnTo>
                    <a:pt x="6419" y="6173"/>
                  </a:lnTo>
                  <a:lnTo>
                    <a:pt x="6393" y="7025"/>
                  </a:lnTo>
                  <a:lnTo>
                    <a:pt x="6312" y="7039"/>
                  </a:lnTo>
                  <a:lnTo>
                    <a:pt x="6341" y="6055"/>
                  </a:lnTo>
                  <a:lnTo>
                    <a:pt x="6619" y="5986"/>
                  </a:lnTo>
                  <a:lnTo>
                    <a:pt x="6619" y="5976"/>
                  </a:lnTo>
                  <a:lnTo>
                    <a:pt x="6332" y="6048"/>
                  </a:lnTo>
                  <a:lnTo>
                    <a:pt x="6302" y="7050"/>
                  </a:lnTo>
                  <a:lnTo>
                    <a:pt x="6363" y="7039"/>
                  </a:lnTo>
                  <a:lnTo>
                    <a:pt x="6602" y="6996"/>
                  </a:lnTo>
                  <a:lnTo>
                    <a:pt x="6610" y="6682"/>
                  </a:lnTo>
                  <a:lnTo>
                    <a:pt x="6628" y="5986"/>
                  </a:lnTo>
                  <a:lnTo>
                    <a:pt x="6628" y="5974"/>
                  </a:lnTo>
                  <a:close/>
                  <a:moveTo>
                    <a:pt x="6664" y="4492"/>
                  </a:moveTo>
                  <a:lnTo>
                    <a:pt x="6655" y="4496"/>
                  </a:lnTo>
                  <a:lnTo>
                    <a:pt x="6655" y="4506"/>
                  </a:lnTo>
                  <a:lnTo>
                    <a:pt x="6652" y="4627"/>
                  </a:lnTo>
                  <a:lnTo>
                    <a:pt x="6652" y="4636"/>
                  </a:lnTo>
                  <a:lnTo>
                    <a:pt x="6635" y="5348"/>
                  </a:lnTo>
                  <a:lnTo>
                    <a:pt x="6415" y="5414"/>
                  </a:lnTo>
                  <a:lnTo>
                    <a:pt x="6430" y="4713"/>
                  </a:lnTo>
                  <a:lnTo>
                    <a:pt x="6652" y="4636"/>
                  </a:lnTo>
                  <a:lnTo>
                    <a:pt x="6652" y="4627"/>
                  </a:lnTo>
                  <a:lnTo>
                    <a:pt x="6421" y="4707"/>
                  </a:lnTo>
                  <a:lnTo>
                    <a:pt x="6406" y="5417"/>
                  </a:lnTo>
                  <a:lnTo>
                    <a:pt x="6352" y="5433"/>
                  </a:lnTo>
                  <a:lnTo>
                    <a:pt x="6373" y="4611"/>
                  </a:lnTo>
                  <a:lnTo>
                    <a:pt x="6655" y="4506"/>
                  </a:lnTo>
                  <a:lnTo>
                    <a:pt x="6655" y="4496"/>
                  </a:lnTo>
                  <a:lnTo>
                    <a:pt x="6364" y="4605"/>
                  </a:lnTo>
                  <a:lnTo>
                    <a:pt x="6343" y="5446"/>
                  </a:lnTo>
                  <a:lnTo>
                    <a:pt x="6384" y="5433"/>
                  </a:lnTo>
                  <a:lnTo>
                    <a:pt x="6644" y="5355"/>
                  </a:lnTo>
                  <a:lnTo>
                    <a:pt x="6664" y="4506"/>
                  </a:lnTo>
                  <a:lnTo>
                    <a:pt x="6664" y="4492"/>
                  </a:lnTo>
                  <a:close/>
                  <a:moveTo>
                    <a:pt x="6696" y="3266"/>
                  </a:moveTo>
                  <a:lnTo>
                    <a:pt x="6687" y="3270"/>
                  </a:lnTo>
                  <a:lnTo>
                    <a:pt x="6687" y="3280"/>
                  </a:lnTo>
                  <a:lnTo>
                    <a:pt x="6684" y="3405"/>
                  </a:lnTo>
                  <a:lnTo>
                    <a:pt x="6683" y="3406"/>
                  </a:lnTo>
                  <a:lnTo>
                    <a:pt x="6683" y="3416"/>
                  </a:lnTo>
                  <a:lnTo>
                    <a:pt x="6669" y="4000"/>
                  </a:lnTo>
                  <a:lnTo>
                    <a:pt x="6444" y="4090"/>
                  </a:lnTo>
                  <a:lnTo>
                    <a:pt x="6458" y="3519"/>
                  </a:lnTo>
                  <a:lnTo>
                    <a:pt x="6683" y="3416"/>
                  </a:lnTo>
                  <a:lnTo>
                    <a:pt x="6683" y="3406"/>
                  </a:lnTo>
                  <a:lnTo>
                    <a:pt x="6449" y="3513"/>
                  </a:lnTo>
                  <a:lnTo>
                    <a:pt x="6435" y="4093"/>
                  </a:lnTo>
                  <a:lnTo>
                    <a:pt x="6386" y="4113"/>
                  </a:lnTo>
                  <a:lnTo>
                    <a:pt x="6403" y="3411"/>
                  </a:lnTo>
                  <a:lnTo>
                    <a:pt x="6687" y="3280"/>
                  </a:lnTo>
                  <a:lnTo>
                    <a:pt x="6687" y="3270"/>
                  </a:lnTo>
                  <a:lnTo>
                    <a:pt x="6395" y="3405"/>
                  </a:lnTo>
                  <a:lnTo>
                    <a:pt x="6376" y="4126"/>
                  </a:lnTo>
                  <a:lnTo>
                    <a:pt x="6410" y="4113"/>
                  </a:lnTo>
                  <a:lnTo>
                    <a:pt x="6678" y="4007"/>
                  </a:lnTo>
                  <a:lnTo>
                    <a:pt x="6680" y="3924"/>
                  </a:lnTo>
                  <a:lnTo>
                    <a:pt x="6684" y="3760"/>
                  </a:lnTo>
                  <a:lnTo>
                    <a:pt x="6696" y="3280"/>
                  </a:lnTo>
                  <a:lnTo>
                    <a:pt x="6696" y="3266"/>
                  </a:lnTo>
                  <a:close/>
                  <a:moveTo>
                    <a:pt x="7162" y="2788"/>
                  </a:moveTo>
                  <a:lnTo>
                    <a:pt x="7153" y="2788"/>
                  </a:lnTo>
                  <a:lnTo>
                    <a:pt x="7153" y="7141"/>
                  </a:lnTo>
                  <a:lnTo>
                    <a:pt x="7162" y="7141"/>
                  </a:lnTo>
                  <a:lnTo>
                    <a:pt x="7162" y="2788"/>
                  </a:lnTo>
                  <a:close/>
                  <a:moveTo>
                    <a:pt x="7607" y="9442"/>
                  </a:moveTo>
                  <a:lnTo>
                    <a:pt x="7607" y="9433"/>
                  </a:lnTo>
                  <a:lnTo>
                    <a:pt x="7597" y="8992"/>
                  </a:lnTo>
                  <a:lnTo>
                    <a:pt x="7597" y="9433"/>
                  </a:lnTo>
                  <a:lnTo>
                    <a:pt x="7261" y="9433"/>
                  </a:lnTo>
                  <a:lnTo>
                    <a:pt x="7252" y="8628"/>
                  </a:lnTo>
                  <a:lnTo>
                    <a:pt x="7252" y="9433"/>
                  </a:lnTo>
                  <a:lnTo>
                    <a:pt x="7184" y="9433"/>
                  </a:lnTo>
                  <a:lnTo>
                    <a:pt x="7184" y="7696"/>
                  </a:lnTo>
                  <a:lnTo>
                    <a:pt x="7232" y="7691"/>
                  </a:lnTo>
                  <a:lnTo>
                    <a:pt x="7234" y="7840"/>
                  </a:lnTo>
                  <a:lnTo>
                    <a:pt x="7252" y="9433"/>
                  </a:lnTo>
                  <a:lnTo>
                    <a:pt x="7252" y="8628"/>
                  </a:lnTo>
                  <a:lnTo>
                    <a:pt x="7241" y="7690"/>
                  </a:lnTo>
                  <a:lnTo>
                    <a:pt x="7561" y="7656"/>
                  </a:lnTo>
                  <a:lnTo>
                    <a:pt x="7597" y="9433"/>
                  </a:lnTo>
                  <a:lnTo>
                    <a:pt x="7597" y="8992"/>
                  </a:lnTo>
                  <a:lnTo>
                    <a:pt x="7597" y="8952"/>
                  </a:lnTo>
                  <a:lnTo>
                    <a:pt x="7571" y="7658"/>
                  </a:lnTo>
                  <a:lnTo>
                    <a:pt x="7571" y="7656"/>
                  </a:lnTo>
                  <a:lnTo>
                    <a:pt x="7570" y="7656"/>
                  </a:lnTo>
                  <a:lnTo>
                    <a:pt x="7570" y="7651"/>
                  </a:lnTo>
                  <a:lnTo>
                    <a:pt x="7570" y="7646"/>
                  </a:lnTo>
                  <a:lnTo>
                    <a:pt x="7565" y="7646"/>
                  </a:lnTo>
                  <a:lnTo>
                    <a:pt x="7232" y="7680"/>
                  </a:lnTo>
                  <a:lnTo>
                    <a:pt x="7232" y="7682"/>
                  </a:lnTo>
                  <a:lnTo>
                    <a:pt x="7175" y="7688"/>
                  </a:lnTo>
                  <a:lnTo>
                    <a:pt x="7175" y="9442"/>
                  </a:lnTo>
                  <a:lnTo>
                    <a:pt x="7252" y="9442"/>
                  </a:lnTo>
                  <a:lnTo>
                    <a:pt x="7607" y="9442"/>
                  </a:lnTo>
                  <a:close/>
                  <a:moveTo>
                    <a:pt x="9231" y="8841"/>
                  </a:moveTo>
                  <a:lnTo>
                    <a:pt x="9226" y="8782"/>
                  </a:lnTo>
                  <a:lnTo>
                    <a:pt x="9221" y="8716"/>
                  </a:lnTo>
                  <a:lnTo>
                    <a:pt x="9221" y="8832"/>
                  </a:lnTo>
                  <a:lnTo>
                    <a:pt x="8713" y="8844"/>
                  </a:lnTo>
                  <a:lnTo>
                    <a:pt x="8643" y="7545"/>
                  </a:lnTo>
                  <a:lnTo>
                    <a:pt x="8683" y="7541"/>
                  </a:lnTo>
                  <a:lnTo>
                    <a:pt x="8687" y="7614"/>
                  </a:lnTo>
                  <a:lnTo>
                    <a:pt x="8719" y="8243"/>
                  </a:lnTo>
                  <a:lnTo>
                    <a:pt x="8748" y="8794"/>
                  </a:lnTo>
                  <a:lnTo>
                    <a:pt x="9112" y="8785"/>
                  </a:lnTo>
                  <a:lnTo>
                    <a:pt x="9217" y="8782"/>
                  </a:lnTo>
                  <a:lnTo>
                    <a:pt x="9221" y="8832"/>
                  </a:lnTo>
                  <a:lnTo>
                    <a:pt x="9221" y="8716"/>
                  </a:lnTo>
                  <a:lnTo>
                    <a:pt x="9216" y="8658"/>
                  </a:lnTo>
                  <a:lnTo>
                    <a:pt x="9216" y="8773"/>
                  </a:lnTo>
                  <a:lnTo>
                    <a:pt x="8757" y="8785"/>
                  </a:lnTo>
                  <a:lnTo>
                    <a:pt x="8693" y="7543"/>
                  </a:lnTo>
                  <a:lnTo>
                    <a:pt x="9115" y="7497"/>
                  </a:lnTo>
                  <a:lnTo>
                    <a:pt x="9130" y="7684"/>
                  </a:lnTo>
                  <a:lnTo>
                    <a:pt x="9216" y="8773"/>
                  </a:lnTo>
                  <a:lnTo>
                    <a:pt x="9216" y="8658"/>
                  </a:lnTo>
                  <a:lnTo>
                    <a:pt x="9189" y="8311"/>
                  </a:lnTo>
                  <a:lnTo>
                    <a:pt x="9168" y="8053"/>
                  </a:lnTo>
                  <a:lnTo>
                    <a:pt x="9167" y="8039"/>
                  </a:lnTo>
                  <a:lnTo>
                    <a:pt x="9127" y="7537"/>
                  </a:lnTo>
                  <a:lnTo>
                    <a:pt x="9124" y="7497"/>
                  </a:lnTo>
                  <a:lnTo>
                    <a:pt x="9123" y="7487"/>
                  </a:lnTo>
                  <a:lnTo>
                    <a:pt x="9117" y="7488"/>
                  </a:lnTo>
                  <a:lnTo>
                    <a:pt x="8633" y="7537"/>
                  </a:lnTo>
                  <a:lnTo>
                    <a:pt x="8664" y="8113"/>
                  </a:lnTo>
                  <a:lnTo>
                    <a:pt x="8704" y="8853"/>
                  </a:lnTo>
                  <a:lnTo>
                    <a:pt x="9084" y="8844"/>
                  </a:lnTo>
                  <a:lnTo>
                    <a:pt x="9231" y="8841"/>
                  </a:lnTo>
                  <a:close/>
                  <a:moveTo>
                    <a:pt x="9887" y="6416"/>
                  </a:moveTo>
                  <a:lnTo>
                    <a:pt x="9876" y="6351"/>
                  </a:lnTo>
                  <a:lnTo>
                    <a:pt x="9876" y="6409"/>
                  </a:lnTo>
                  <a:lnTo>
                    <a:pt x="9210" y="6522"/>
                  </a:lnTo>
                  <a:lnTo>
                    <a:pt x="9201" y="6447"/>
                  </a:lnTo>
                  <a:lnTo>
                    <a:pt x="9201" y="6523"/>
                  </a:lnTo>
                  <a:lnTo>
                    <a:pt x="9112" y="6538"/>
                  </a:lnTo>
                  <a:lnTo>
                    <a:pt x="9103" y="6458"/>
                  </a:lnTo>
                  <a:lnTo>
                    <a:pt x="9103" y="6540"/>
                  </a:lnTo>
                  <a:lnTo>
                    <a:pt x="8506" y="6641"/>
                  </a:lnTo>
                  <a:lnTo>
                    <a:pt x="8497" y="6531"/>
                  </a:lnTo>
                  <a:lnTo>
                    <a:pt x="8497" y="6643"/>
                  </a:lnTo>
                  <a:lnTo>
                    <a:pt x="8400" y="6659"/>
                  </a:lnTo>
                  <a:lnTo>
                    <a:pt x="8391" y="6536"/>
                  </a:lnTo>
                  <a:lnTo>
                    <a:pt x="8391" y="6661"/>
                  </a:lnTo>
                  <a:lnTo>
                    <a:pt x="7842" y="6754"/>
                  </a:lnTo>
                  <a:lnTo>
                    <a:pt x="7833" y="6506"/>
                  </a:lnTo>
                  <a:lnTo>
                    <a:pt x="7833" y="6755"/>
                  </a:lnTo>
                  <a:lnTo>
                    <a:pt x="7757" y="6768"/>
                  </a:lnTo>
                  <a:lnTo>
                    <a:pt x="7725" y="5771"/>
                  </a:lnTo>
                  <a:lnTo>
                    <a:pt x="7796" y="5753"/>
                  </a:lnTo>
                  <a:lnTo>
                    <a:pt x="7833" y="6755"/>
                  </a:lnTo>
                  <a:lnTo>
                    <a:pt x="7833" y="6506"/>
                  </a:lnTo>
                  <a:lnTo>
                    <a:pt x="7805" y="5750"/>
                  </a:lnTo>
                  <a:lnTo>
                    <a:pt x="8315" y="5620"/>
                  </a:lnTo>
                  <a:lnTo>
                    <a:pt x="8391" y="6661"/>
                  </a:lnTo>
                  <a:lnTo>
                    <a:pt x="8391" y="6536"/>
                  </a:lnTo>
                  <a:lnTo>
                    <a:pt x="8324" y="5618"/>
                  </a:lnTo>
                  <a:lnTo>
                    <a:pt x="8412" y="5596"/>
                  </a:lnTo>
                  <a:lnTo>
                    <a:pt x="8497" y="6643"/>
                  </a:lnTo>
                  <a:lnTo>
                    <a:pt x="8497" y="6531"/>
                  </a:lnTo>
                  <a:lnTo>
                    <a:pt x="8421" y="5593"/>
                  </a:lnTo>
                  <a:lnTo>
                    <a:pt x="8981" y="5450"/>
                  </a:lnTo>
                  <a:lnTo>
                    <a:pt x="9103" y="6540"/>
                  </a:lnTo>
                  <a:lnTo>
                    <a:pt x="9103" y="6458"/>
                  </a:lnTo>
                  <a:lnTo>
                    <a:pt x="8990" y="5448"/>
                  </a:lnTo>
                  <a:lnTo>
                    <a:pt x="9069" y="5428"/>
                  </a:lnTo>
                  <a:lnTo>
                    <a:pt x="9201" y="6523"/>
                  </a:lnTo>
                  <a:lnTo>
                    <a:pt x="9201" y="6447"/>
                  </a:lnTo>
                  <a:lnTo>
                    <a:pt x="9078" y="5425"/>
                  </a:lnTo>
                  <a:lnTo>
                    <a:pt x="9694" y="5268"/>
                  </a:lnTo>
                  <a:lnTo>
                    <a:pt x="9876" y="6409"/>
                  </a:lnTo>
                  <a:lnTo>
                    <a:pt x="9876" y="6351"/>
                  </a:lnTo>
                  <a:lnTo>
                    <a:pt x="9701" y="5257"/>
                  </a:lnTo>
                  <a:lnTo>
                    <a:pt x="7194" y="5897"/>
                  </a:lnTo>
                  <a:lnTo>
                    <a:pt x="7194" y="5222"/>
                  </a:lnTo>
                  <a:lnTo>
                    <a:pt x="9581" y="4508"/>
                  </a:lnTo>
                  <a:lnTo>
                    <a:pt x="9426" y="3538"/>
                  </a:lnTo>
                  <a:lnTo>
                    <a:pt x="7194" y="4374"/>
                  </a:lnTo>
                  <a:lnTo>
                    <a:pt x="7194" y="4094"/>
                  </a:lnTo>
                  <a:lnTo>
                    <a:pt x="9377" y="3231"/>
                  </a:lnTo>
                  <a:lnTo>
                    <a:pt x="9367" y="3168"/>
                  </a:lnTo>
                  <a:lnTo>
                    <a:pt x="9367" y="3225"/>
                  </a:lnTo>
                  <a:lnTo>
                    <a:pt x="7247" y="4063"/>
                  </a:lnTo>
                  <a:lnTo>
                    <a:pt x="7247" y="2986"/>
                  </a:lnTo>
                  <a:lnTo>
                    <a:pt x="9175" y="2026"/>
                  </a:lnTo>
                  <a:lnTo>
                    <a:pt x="9367" y="3225"/>
                  </a:lnTo>
                  <a:lnTo>
                    <a:pt x="9367" y="3168"/>
                  </a:lnTo>
                  <a:lnTo>
                    <a:pt x="9182" y="2012"/>
                  </a:lnTo>
                  <a:lnTo>
                    <a:pt x="7210" y="2994"/>
                  </a:lnTo>
                  <a:lnTo>
                    <a:pt x="7210" y="2843"/>
                  </a:lnTo>
                  <a:lnTo>
                    <a:pt x="7201" y="2843"/>
                  </a:lnTo>
                  <a:lnTo>
                    <a:pt x="7201" y="3009"/>
                  </a:lnTo>
                  <a:lnTo>
                    <a:pt x="7238" y="2991"/>
                  </a:lnTo>
                  <a:lnTo>
                    <a:pt x="7238" y="4067"/>
                  </a:lnTo>
                  <a:lnTo>
                    <a:pt x="7185" y="4088"/>
                  </a:lnTo>
                  <a:lnTo>
                    <a:pt x="7185" y="4387"/>
                  </a:lnTo>
                  <a:lnTo>
                    <a:pt x="9419" y="3551"/>
                  </a:lnTo>
                  <a:lnTo>
                    <a:pt x="9571" y="4502"/>
                  </a:lnTo>
                  <a:lnTo>
                    <a:pt x="7185" y="5215"/>
                  </a:lnTo>
                  <a:lnTo>
                    <a:pt x="7185" y="5909"/>
                  </a:lnTo>
                  <a:lnTo>
                    <a:pt x="7716" y="5773"/>
                  </a:lnTo>
                  <a:lnTo>
                    <a:pt x="7748" y="6770"/>
                  </a:lnTo>
                  <a:lnTo>
                    <a:pt x="7185" y="6865"/>
                  </a:lnTo>
                  <a:lnTo>
                    <a:pt x="7185" y="7134"/>
                  </a:lnTo>
                  <a:lnTo>
                    <a:pt x="7194" y="7134"/>
                  </a:lnTo>
                  <a:lnTo>
                    <a:pt x="7194" y="6873"/>
                  </a:lnTo>
                  <a:lnTo>
                    <a:pt x="9887" y="6416"/>
                  </a:lnTo>
                  <a:close/>
                  <a:moveTo>
                    <a:pt x="10260" y="8816"/>
                  </a:moveTo>
                  <a:lnTo>
                    <a:pt x="10252" y="8760"/>
                  </a:lnTo>
                  <a:lnTo>
                    <a:pt x="10250" y="8745"/>
                  </a:lnTo>
                  <a:lnTo>
                    <a:pt x="10250" y="8807"/>
                  </a:lnTo>
                  <a:lnTo>
                    <a:pt x="9683" y="8821"/>
                  </a:lnTo>
                  <a:lnTo>
                    <a:pt x="9541" y="7454"/>
                  </a:lnTo>
                  <a:lnTo>
                    <a:pt x="9582" y="7449"/>
                  </a:lnTo>
                  <a:lnTo>
                    <a:pt x="9669" y="8303"/>
                  </a:lnTo>
                  <a:lnTo>
                    <a:pt x="9717" y="8774"/>
                  </a:lnTo>
                  <a:lnTo>
                    <a:pt x="10082" y="8764"/>
                  </a:lnTo>
                  <a:lnTo>
                    <a:pt x="10243" y="8760"/>
                  </a:lnTo>
                  <a:lnTo>
                    <a:pt x="10250" y="8807"/>
                  </a:lnTo>
                  <a:lnTo>
                    <a:pt x="10250" y="8745"/>
                  </a:lnTo>
                  <a:lnTo>
                    <a:pt x="10246" y="8718"/>
                  </a:lnTo>
                  <a:lnTo>
                    <a:pt x="10242" y="8689"/>
                  </a:lnTo>
                  <a:lnTo>
                    <a:pt x="10242" y="8751"/>
                  </a:lnTo>
                  <a:lnTo>
                    <a:pt x="9726" y="8764"/>
                  </a:lnTo>
                  <a:lnTo>
                    <a:pt x="9591" y="7448"/>
                  </a:lnTo>
                  <a:lnTo>
                    <a:pt x="10042" y="7402"/>
                  </a:lnTo>
                  <a:lnTo>
                    <a:pt x="10242" y="8751"/>
                  </a:lnTo>
                  <a:lnTo>
                    <a:pt x="10242" y="8689"/>
                  </a:lnTo>
                  <a:lnTo>
                    <a:pt x="10052" y="7402"/>
                  </a:lnTo>
                  <a:lnTo>
                    <a:pt x="10050" y="7392"/>
                  </a:lnTo>
                  <a:lnTo>
                    <a:pt x="9581" y="7440"/>
                  </a:lnTo>
                  <a:lnTo>
                    <a:pt x="9531" y="7445"/>
                  </a:lnTo>
                  <a:lnTo>
                    <a:pt x="9674" y="8830"/>
                  </a:lnTo>
                  <a:lnTo>
                    <a:pt x="10054" y="8821"/>
                  </a:lnTo>
                  <a:lnTo>
                    <a:pt x="10260" y="8816"/>
                  </a:lnTo>
                  <a:close/>
                  <a:moveTo>
                    <a:pt x="11597" y="9570"/>
                  </a:moveTo>
                  <a:lnTo>
                    <a:pt x="11587" y="9523"/>
                  </a:lnTo>
                  <a:lnTo>
                    <a:pt x="11587" y="9564"/>
                  </a:lnTo>
                  <a:lnTo>
                    <a:pt x="11538" y="9583"/>
                  </a:lnTo>
                  <a:lnTo>
                    <a:pt x="11115" y="7655"/>
                  </a:lnTo>
                  <a:lnTo>
                    <a:pt x="11164" y="7721"/>
                  </a:lnTo>
                  <a:lnTo>
                    <a:pt x="11587" y="9564"/>
                  </a:lnTo>
                  <a:lnTo>
                    <a:pt x="11587" y="9523"/>
                  </a:lnTo>
                  <a:lnTo>
                    <a:pt x="11331" y="8412"/>
                  </a:lnTo>
                  <a:lnTo>
                    <a:pt x="11260" y="8103"/>
                  </a:lnTo>
                  <a:lnTo>
                    <a:pt x="11207" y="7871"/>
                  </a:lnTo>
                  <a:lnTo>
                    <a:pt x="11172" y="7717"/>
                  </a:lnTo>
                  <a:lnTo>
                    <a:pt x="11126" y="7655"/>
                  </a:lnTo>
                  <a:lnTo>
                    <a:pt x="11097" y="7614"/>
                  </a:lnTo>
                  <a:lnTo>
                    <a:pt x="11531" y="9595"/>
                  </a:lnTo>
                  <a:lnTo>
                    <a:pt x="11563" y="9583"/>
                  </a:lnTo>
                  <a:lnTo>
                    <a:pt x="11597" y="9570"/>
                  </a:lnTo>
                  <a:close/>
                  <a:moveTo>
                    <a:pt x="11705" y="9530"/>
                  </a:moveTo>
                  <a:lnTo>
                    <a:pt x="11694" y="9484"/>
                  </a:lnTo>
                  <a:lnTo>
                    <a:pt x="11694" y="9525"/>
                  </a:lnTo>
                  <a:lnTo>
                    <a:pt x="11645" y="9544"/>
                  </a:lnTo>
                  <a:lnTo>
                    <a:pt x="11262" y="7799"/>
                  </a:lnTo>
                  <a:lnTo>
                    <a:pt x="11311" y="7865"/>
                  </a:lnTo>
                  <a:lnTo>
                    <a:pt x="11694" y="9525"/>
                  </a:lnTo>
                  <a:lnTo>
                    <a:pt x="11694" y="9484"/>
                  </a:lnTo>
                  <a:lnTo>
                    <a:pt x="11447" y="8418"/>
                  </a:lnTo>
                  <a:lnTo>
                    <a:pt x="11410" y="8259"/>
                  </a:lnTo>
                  <a:lnTo>
                    <a:pt x="11374" y="8100"/>
                  </a:lnTo>
                  <a:lnTo>
                    <a:pt x="11338" y="7941"/>
                  </a:lnTo>
                  <a:lnTo>
                    <a:pt x="11319" y="7861"/>
                  </a:lnTo>
                  <a:lnTo>
                    <a:pt x="11274" y="7799"/>
                  </a:lnTo>
                  <a:lnTo>
                    <a:pt x="11244" y="7759"/>
                  </a:lnTo>
                  <a:lnTo>
                    <a:pt x="11638" y="9556"/>
                  </a:lnTo>
                  <a:lnTo>
                    <a:pt x="11670" y="9544"/>
                  </a:lnTo>
                  <a:lnTo>
                    <a:pt x="11705" y="9530"/>
                  </a:lnTo>
                  <a:close/>
                  <a:moveTo>
                    <a:pt x="12183" y="9634"/>
                  </a:moveTo>
                  <a:lnTo>
                    <a:pt x="12172" y="9591"/>
                  </a:lnTo>
                  <a:lnTo>
                    <a:pt x="12172" y="9629"/>
                  </a:lnTo>
                  <a:lnTo>
                    <a:pt x="11394" y="10018"/>
                  </a:lnTo>
                  <a:lnTo>
                    <a:pt x="11385" y="9972"/>
                  </a:lnTo>
                  <a:lnTo>
                    <a:pt x="11385" y="10020"/>
                  </a:lnTo>
                  <a:lnTo>
                    <a:pt x="5223" y="9713"/>
                  </a:lnTo>
                  <a:lnTo>
                    <a:pt x="5395" y="7779"/>
                  </a:lnTo>
                  <a:lnTo>
                    <a:pt x="10826" y="7096"/>
                  </a:lnTo>
                  <a:lnTo>
                    <a:pt x="11385" y="10020"/>
                  </a:lnTo>
                  <a:lnTo>
                    <a:pt x="11385" y="9972"/>
                  </a:lnTo>
                  <a:lnTo>
                    <a:pt x="11320" y="9632"/>
                  </a:lnTo>
                  <a:lnTo>
                    <a:pt x="10838" y="7110"/>
                  </a:lnTo>
                  <a:lnTo>
                    <a:pt x="11370" y="7830"/>
                  </a:lnTo>
                  <a:lnTo>
                    <a:pt x="11722" y="7801"/>
                  </a:lnTo>
                  <a:lnTo>
                    <a:pt x="12172" y="9629"/>
                  </a:lnTo>
                  <a:lnTo>
                    <a:pt x="12172" y="9591"/>
                  </a:lnTo>
                  <a:lnTo>
                    <a:pt x="11731" y="7800"/>
                  </a:lnTo>
                  <a:lnTo>
                    <a:pt x="11770" y="7797"/>
                  </a:lnTo>
                  <a:lnTo>
                    <a:pt x="11783" y="7819"/>
                  </a:lnTo>
                  <a:lnTo>
                    <a:pt x="11777" y="7774"/>
                  </a:lnTo>
                  <a:lnTo>
                    <a:pt x="11768" y="7706"/>
                  </a:lnTo>
                  <a:lnTo>
                    <a:pt x="11768" y="7774"/>
                  </a:lnTo>
                  <a:lnTo>
                    <a:pt x="11283" y="6917"/>
                  </a:lnTo>
                  <a:lnTo>
                    <a:pt x="11277" y="6908"/>
                  </a:lnTo>
                  <a:lnTo>
                    <a:pt x="4070" y="7849"/>
                  </a:lnTo>
                  <a:lnTo>
                    <a:pt x="3772" y="9665"/>
                  </a:lnTo>
                  <a:lnTo>
                    <a:pt x="3502" y="9679"/>
                  </a:lnTo>
                  <a:lnTo>
                    <a:pt x="3863" y="7686"/>
                  </a:lnTo>
                  <a:lnTo>
                    <a:pt x="11228" y="6532"/>
                  </a:lnTo>
                  <a:lnTo>
                    <a:pt x="11729" y="7480"/>
                  </a:lnTo>
                  <a:lnTo>
                    <a:pt x="11768" y="7774"/>
                  </a:lnTo>
                  <a:lnTo>
                    <a:pt x="11768" y="7706"/>
                  </a:lnTo>
                  <a:lnTo>
                    <a:pt x="11760" y="7648"/>
                  </a:lnTo>
                  <a:lnTo>
                    <a:pt x="11749" y="7563"/>
                  </a:lnTo>
                  <a:lnTo>
                    <a:pt x="11738" y="7477"/>
                  </a:lnTo>
                  <a:lnTo>
                    <a:pt x="11238" y="6532"/>
                  </a:lnTo>
                  <a:lnTo>
                    <a:pt x="11233" y="6522"/>
                  </a:lnTo>
                  <a:lnTo>
                    <a:pt x="10698" y="6606"/>
                  </a:lnTo>
                  <a:lnTo>
                    <a:pt x="10473" y="5457"/>
                  </a:lnTo>
                  <a:lnTo>
                    <a:pt x="10948" y="6272"/>
                  </a:lnTo>
                  <a:lnTo>
                    <a:pt x="10801" y="5572"/>
                  </a:lnTo>
                  <a:lnTo>
                    <a:pt x="10323" y="4686"/>
                  </a:lnTo>
                  <a:lnTo>
                    <a:pt x="10152" y="3803"/>
                  </a:lnTo>
                  <a:lnTo>
                    <a:pt x="10627" y="4832"/>
                  </a:lnTo>
                  <a:lnTo>
                    <a:pt x="10504" y="4303"/>
                  </a:lnTo>
                  <a:lnTo>
                    <a:pt x="10062" y="3339"/>
                  </a:lnTo>
                  <a:lnTo>
                    <a:pt x="9885" y="2424"/>
                  </a:lnTo>
                  <a:lnTo>
                    <a:pt x="10310" y="3509"/>
                  </a:lnTo>
                  <a:lnTo>
                    <a:pt x="10290" y="3261"/>
                  </a:lnTo>
                  <a:lnTo>
                    <a:pt x="10392" y="3518"/>
                  </a:lnTo>
                  <a:lnTo>
                    <a:pt x="10429" y="3507"/>
                  </a:lnTo>
                  <a:lnTo>
                    <a:pt x="10732" y="3417"/>
                  </a:lnTo>
                  <a:lnTo>
                    <a:pt x="10720" y="3380"/>
                  </a:lnTo>
                  <a:lnTo>
                    <a:pt x="10720" y="3411"/>
                  </a:lnTo>
                  <a:lnTo>
                    <a:pt x="10397" y="3507"/>
                  </a:lnTo>
                  <a:lnTo>
                    <a:pt x="9666" y="1654"/>
                  </a:lnTo>
                  <a:lnTo>
                    <a:pt x="9661" y="1641"/>
                  </a:lnTo>
                  <a:lnTo>
                    <a:pt x="7207" y="2829"/>
                  </a:lnTo>
                  <a:lnTo>
                    <a:pt x="7168" y="2781"/>
                  </a:lnTo>
                  <a:lnTo>
                    <a:pt x="7159" y="2769"/>
                  </a:lnTo>
                  <a:lnTo>
                    <a:pt x="6846" y="2937"/>
                  </a:lnTo>
                  <a:lnTo>
                    <a:pt x="6690" y="2754"/>
                  </a:lnTo>
                  <a:lnTo>
                    <a:pt x="6701" y="2748"/>
                  </a:lnTo>
                  <a:lnTo>
                    <a:pt x="6704" y="2746"/>
                  </a:lnTo>
                  <a:lnTo>
                    <a:pt x="9953" y="1119"/>
                  </a:lnTo>
                  <a:lnTo>
                    <a:pt x="9967" y="994"/>
                  </a:lnTo>
                  <a:lnTo>
                    <a:pt x="10720" y="3411"/>
                  </a:lnTo>
                  <a:lnTo>
                    <a:pt x="10720" y="3380"/>
                  </a:lnTo>
                  <a:lnTo>
                    <a:pt x="9976" y="994"/>
                  </a:lnTo>
                  <a:lnTo>
                    <a:pt x="9972" y="980"/>
                  </a:lnTo>
                  <a:lnTo>
                    <a:pt x="9969" y="971"/>
                  </a:lnTo>
                  <a:lnTo>
                    <a:pt x="9970" y="963"/>
                  </a:lnTo>
                  <a:lnTo>
                    <a:pt x="9959" y="969"/>
                  </a:lnTo>
                  <a:lnTo>
                    <a:pt x="9959" y="980"/>
                  </a:lnTo>
                  <a:lnTo>
                    <a:pt x="9944" y="1113"/>
                  </a:lnTo>
                  <a:lnTo>
                    <a:pt x="6684" y="2746"/>
                  </a:lnTo>
                  <a:lnTo>
                    <a:pt x="6682" y="2671"/>
                  </a:lnTo>
                  <a:lnTo>
                    <a:pt x="6846" y="2586"/>
                  </a:lnTo>
                  <a:lnTo>
                    <a:pt x="6848" y="2585"/>
                  </a:lnTo>
                  <a:lnTo>
                    <a:pt x="9752" y="1086"/>
                  </a:lnTo>
                  <a:lnTo>
                    <a:pt x="9959" y="980"/>
                  </a:lnTo>
                  <a:lnTo>
                    <a:pt x="9959" y="969"/>
                  </a:lnTo>
                  <a:lnTo>
                    <a:pt x="9731" y="1086"/>
                  </a:lnTo>
                  <a:lnTo>
                    <a:pt x="9375" y="14"/>
                  </a:lnTo>
                  <a:lnTo>
                    <a:pt x="9371" y="0"/>
                  </a:lnTo>
                  <a:lnTo>
                    <a:pt x="4846" y="2669"/>
                  </a:lnTo>
                  <a:lnTo>
                    <a:pt x="4731" y="3512"/>
                  </a:lnTo>
                  <a:lnTo>
                    <a:pt x="3919" y="3928"/>
                  </a:lnTo>
                  <a:lnTo>
                    <a:pt x="3077" y="3391"/>
                  </a:lnTo>
                  <a:lnTo>
                    <a:pt x="3060" y="3380"/>
                  </a:lnTo>
                  <a:lnTo>
                    <a:pt x="899" y="4741"/>
                  </a:lnTo>
                  <a:lnTo>
                    <a:pt x="663" y="5332"/>
                  </a:lnTo>
                  <a:lnTo>
                    <a:pt x="4" y="5091"/>
                  </a:lnTo>
                  <a:lnTo>
                    <a:pt x="0" y="5099"/>
                  </a:lnTo>
                  <a:lnTo>
                    <a:pt x="1204" y="5540"/>
                  </a:lnTo>
                  <a:lnTo>
                    <a:pt x="1207" y="5531"/>
                  </a:lnTo>
                  <a:lnTo>
                    <a:pt x="671" y="5335"/>
                  </a:lnTo>
                  <a:lnTo>
                    <a:pt x="906" y="4747"/>
                  </a:lnTo>
                  <a:lnTo>
                    <a:pt x="3052" y="3396"/>
                  </a:lnTo>
                  <a:lnTo>
                    <a:pt x="1255" y="9724"/>
                  </a:lnTo>
                  <a:lnTo>
                    <a:pt x="1264" y="9727"/>
                  </a:lnTo>
                  <a:lnTo>
                    <a:pt x="3063" y="3393"/>
                  </a:lnTo>
                  <a:lnTo>
                    <a:pt x="3914" y="3935"/>
                  </a:lnTo>
                  <a:lnTo>
                    <a:pt x="2718" y="9647"/>
                  </a:lnTo>
                  <a:lnTo>
                    <a:pt x="2727" y="9649"/>
                  </a:lnTo>
                  <a:lnTo>
                    <a:pt x="3923" y="3936"/>
                  </a:lnTo>
                  <a:lnTo>
                    <a:pt x="3939" y="3928"/>
                  </a:lnTo>
                  <a:lnTo>
                    <a:pt x="4739" y="3518"/>
                  </a:lnTo>
                  <a:lnTo>
                    <a:pt x="4854" y="2675"/>
                  </a:lnTo>
                  <a:lnTo>
                    <a:pt x="9366" y="14"/>
                  </a:lnTo>
                  <a:lnTo>
                    <a:pt x="9367" y="17"/>
                  </a:lnTo>
                  <a:lnTo>
                    <a:pt x="9362" y="17"/>
                  </a:lnTo>
                  <a:lnTo>
                    <a:pt x="9450" y="616"/>
                  </a:lnTo>
                  <a:lnTo>
                    <a:pt x="7153" y="1877"/>
                  </a:lnTo>
                  <a:lnTo>
                    <a:pt x="7145" y="2410"/>
                  </a:lnTo>
                  <a:lnTo>
                    <a:pt x="7154" y="2410"/>
                  </a:lnTo>
                  <a:lnTo>
                    <a:pt x="7162" y="1882"/>
                  </a:lnTo>
                  <a:lnTo>
                    <a:pt x="9452" y="626"/>
                  </a:lnTo>
                  <a:lnTo>
                    <a:pt x="9454" y="644"/>
                  </a:lnTo>
                  <a:lnTo>
                    <a:pt x="9460" y="643"/>
                  </a:lnTo>
                  <a:lnTo>
                    <a:pt x="9649" y="1125"/>
                  </a:lnTo>
                  <a:lnTo>
                    <a:pt x="9658" y="1122"/>
                  </a:lnTo>
                  <a:lnTo>
                    <a:pt x="9460" y="618"/>
                  </a:lnTo>
                  <a:lnTo>
                    <a:pt x="9375" y="40"/>
                  </a:lnTo>
                  <a:lnTo>
                    <a:pt x="9723" y="1091"/>
                  </a:lnTo>
                  <a:lnTo>
                    <a:pt x="9100" y="1412"/>
                  </a:lnTo>
                  <a:lnTo>
                    <a:pt x="9040" y="999"/>
                  </a:lnTo>
                  <a:lnTo>
                    <a:pt x="7231" y="1972"/>
                  </a:lnTo>
                  <a:lnTo>
                    <a:pt x="7231" y="2368"/>
                  </a:lnTo>
                  <a:lnTo>
                    <a:pt x="7241" y="2368"/>
                  </a:lnTo>
                  <a:lnTo>
                    <a:pt x="7241" y="1977"/>
                  </a:lnTo>
                  <a:lnTo>
                    <a:pt x="9033" y="1014"/>
                  </a:lnTo>
                  <a:lnTo>
                    <a:pt x="9092" y="1417"/>
                  </a:lnTo>
                  <a:lnTo>
                    <a:pt x="6848" y="2575"/>
                  </a:lnTo>
                  <a:lnTo>
                    <a:pt x="6846" y="2432"/>
                  </a:lnTo>
                  <a:lnTo>
                    <a:pt x="6841" y="2063"/>
                  </a:lnTo>
                  <a:lnTo>
                    <a:pt x="6841" y="2048"/>
                  </a:lnTo>
                  <a:lnTo>
                    <a:pt x="6839" y="2049"/>
                  </a:lnTo>
                  <a:lnTo>
                    <a:pt x="6839" y="2580"/>
                  </a:lnTo>
                  <a:lnTo>
                    <a:pt x="6833" y="2583"/>
                  </a:lnTo>
                  <a:lnTo>
                    <a:pt x="6694" y="2655"/>
                  </a:lnTo>
                  <a:lnTo>
                    <a:pt x="6696" y="2256"/>
                  </a:lnTo>
                  <a:lnTo>
                    <a:pt x="6833" y="2186"/>
                  </a:lnTo>
                  <a:lnTo>
                    <a:pt x="6839" y="2580"/>
                  </a:lnTo>
                  <a:lnTo>
                    <a:pt x="6839" y="2049"/>
                  </a:lnTo>
                  <a:lnTo>
                    <a:pt x="6833" y="2052"/>
                  </a:lnTo>
                  <a:lnTo>
                    <a:pt x="6833" y="2175"/>
                  </a:lnTo>
                  <a:lnTo>
                    <a:pt x="6687" y="2251"/>
                  </a:lnTo>
                  <a:lnTo>
                    <a:pt x="6685" y="2659"/>
                  </a:lnTo>
                  <a:lnTo>
                    <a:pt x="6673" y="2666"/>
                  </a:lnTo>
                  <a:lnTo>
                    <a:pt x="6648" y="2679"/>
                  </a:lnTo>
                  <a:lnTo>
                    <a:pt x="6647" y="2170"/>
                  </a:lnTo>
                  <a:lnTo>
                    <a:pt x="6832" y="2063"/>
                  </a:lnTo>
                  <a:lnTo>
                    <a:pt x="6833" y="2175"/>
                  </a:lnTo>
                  <a:lnTo>
                    <a:pt x="6833" y="2052"/>
                  </a:lnTo>
                  <a:lnTo>
                    <a:pt x="6638" y="2164"/>
                  </a:lnTo>
                  <a:lnTo>
                    <a:pt x="6639" y="2694"/>
                  </a:lnTo>
                  <a:lnTo>
                    <a:pt x="6668" y="2679"/>
                  </a:lnTo>
                  <a:lnTo>
                    <a:pt x="6673" y="2676"/>
                  </a:lnTo>
                  <a:lnTo>
                    <a:pt x="6675" y="2748"/>
                  </a:lnTo>
                  <a:lnTo>
                    <a:pt x="6681" y="2748"/>
                  </a:lnTo>
                  <a:lnTo>
                    <a:pt x="6675" y="2751"/>
                  </a:lnTo>
                  <a:lnTo>
                    <a:pt x="6844" y="2948"/>
                  </a:lnTo>
                  <a:lnTo>
                    <a:pt x="6865" y="2937"/>
                  </a:lnTo>
                  <a:lnTo>
                    <a:pt x="7157" y="2781"/>
                  </a:lnTo>
                  <a:lnTo>
                    <a:pt x="7205" y="2841"/>
                  </a:lnTo>
                  <a:lnTo>
                    <a:pt x="7228" y="2829"/>
                  </a:lnTo>
                  <a:lnTo>
                    <a:pt x="9657" y="1654"/>
                  </a:lnTo>
                  <a:lnTo>
                    <a:pt x="10279" y="3232"/>
                  </a:lnTo>
                  <a:lnTo>
                    <a:pt x="10296" y="3449"/>
                  </a:lnTo>
                  <a:lnTo>
                    <a:pt x="9857" y="2327"/>
                  </a:lnTo>
                  <a:lnTo>
                    <a:pt x="10054" y="3341"/>
                  </a:lnTo>
                  <a:lnTo>
                    <a:pt x="10496" y="4306"/>
                  </a:lnTo>
                  <a:lnTo>
                    <a:pt x="10598" y="4747"/>
                  </a:lnTo>
                  <a:lnTo>
                    <a:pt x="10129" y="3731"/>
                  </a:lnTo>
                  <a:lnTo>
                    <a:pt x="10315" y="4690"/>
                  </a:lnTo>
                  <a:lnTo>
                    <a:pt x="10793" y="5575"/>
                  </a:lnTo>
                  <a:lnTo>
                    <a:pt x="10928" y="6219"/>
                  </a:lnTo>
                  <a:lnTo>
                    <a:pt x="10453" y="5406"/>
                  </a:lnTo>
                  <a:lnTo>
                    <a:pt x="10689" y="6607"/>
                  </a:lnTo>
                  <a:lnTo>
                    <a:pt x="10618" y="6618"/>
                  </a:lnTo>
                  <a:lnTo>
                    <a:pt x="9658" y="1663"/>
                  </a:lnTo>
                  <a:lnTo>
                    <a:pt x="9649" y="1665"/>
                  </a:lnTo>
                  <a:lnTo>
                    <a:pt x="10609" y="6620"/>
                  </a:lnTo>
                  <a:lnTo>
                    <a:pt x="3855" y="7678"/>
                  </a:lnTo>
                  <a:lnTo>
                    <a:pt x="3491" y="9689"/>
                  </a:lnTo>
                  <a:lnTo>
                    <a:pt x="3668" y="9679"/>
                  </a:lnTo>
                  <a:lnTo>
                    <a:pt x="3780" y="9673"/>
                  </a:lnTo>
                  <a:lnTo>
                    <a:pt x="4078" y="7857"/>
                  </a:lnTo>
                  <a:lnTo>
                    <a:pt x="11272" y="6917"/>
                  </a:lnTo>
                  <a:lnTo>
                    <a:pt x="11766" y="7788"/>
                  </a:lnTo>
                  <a:lnTo>
                    <a:pt x="11374" y="7820"/>
                  </a:lnTo>
                  <a:lnTo>
                    <a:pt x="10834" y="7089"/>
                  </a:lnTo>
                  <a:lnTo>
                    <a:pt x="10833" y="7086"/>
                  </a:lnTo>
                  <a:lnTo>
                    <a:pt x="5387" y="7770"/>
                  </a:lnTo>
                  <a:lnTo>
                    <a:pt x="5213" y="9721"/>
                  </a:lnTo>
                  <a:lnTo>
                    <a:pt x="11396" y="10030"/>
                  </a:lnTo>
                  <a:lnTo>
                    <a:pt x="11395" y="10027"/>
                  </a:lnTo>
                  <a:lnTo>
                    <a:pt x="12183" y="9634"/>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4" name="Picture 6"/>
            <p:cNvPicPr>
              <a:picLocks noChangeAspect="1" noChangeArrowheads="1"/>
            </p:cNvPicPr>
            <p:nvPr/>
          </p:nvPicPr>
          <p:blipFill>
            <a:blip r:embed="rId3"/>
            <a:srcRect/>
            <a:stretch>
              <a:fillRect/>
            </a:stretch>
          </p:blipFill>
          <p:spPr bwMode="auto">
            <a:xfrm>
              <a:off x="3571" y="6011"/>
              <a:ext cx="187" cy="362"/>
            </a:xfrm>
            <a:prstGeom prst="rect">
              <a:avLst/>
            </a:prstGeom>
            <a:noFill/>
          </p:spPr>
        </p:pic>
        <p:sp>
          <p:nvSpPr>
            <p:cNvPr id="2053" name="AutoShape 5"/>
            <p:cNvSpPr>
              <a:spLocks/>
            </p:cNvSpPr>
            <p:nvPr/>
          </p:nvSpPr>
          <p:spPr bwMode="auto">
            <a:xfrm>
              <a:off x="2448" y="3182"/>
              <a:ext cx="11133" cy="6819"/>
            </a:xfrm>
            <a:custGeom>
              <a:avLst/>
              <a:gdLst/>
              <a:ahLst/>
              <a:cxnLst>
                <a:cxn ang="0">
                  <a:pos x="0" y="6816"/>
                </a:cxn>
                <a:cxn ang="0">
                  <a:pos x="731" y="5964"/>
                </a:cxn>
                <a:cxn ang="0">
                  <a:pos x="301" y="6795"/>
                </a:cxn>
                <a:cxn ang="0">
                  <a:pos x="594" y="5993"/>
                </a:cxn>
                <a:cxn ang="0">
                  <a:pos x="727" y="5976"/>
                </a:cxn>
                <a:cxn ang="0">
                  <a:pos x="1142" y="4680"/>
                </a:cxn>
                <a:cxn ang="0">
                  <a:pos x="1142" y="4680"/>
                </a:cxn>
                <a:cxn ang="0">
                  <a:pos x="740" y="5471"/>
                </a:cxn>
                <a:cxn ang="0">
                  <a:pos x="1157" y="4666"/>
                </a:cxn>
                <a:cxn ang="0">
                  <a:pos x="1135" y="5365"/>
                </a:cxn>
                <a:cxn ang="0">
                  <a:pos x="1383" y="4593"/>
                </a:cxn>
                <a:cxn ang="0">
                  <a:pos x="1142" y="5372"/>
                </a:cxn>
                <a:cxn ang="0">
                  <a:pos x="1468" y="5818"/>
                </a:cxn>
                <a:cxn ang="0">
                  <a:pos x="1308" y="5866"/>
                </a:cxn>
                <a:cxn ang="0">
                  <a:pos x="982" y="6805"/>
                </a:cxn>
                <a:cxn ang="0">
                  <a:pos x="1482" y="5814"/>
                </a:cxn>
                <a:cxn ang="0">
                  <a:pos x="1271" y="4216"/>
                </a:cxn>
                <a:cxn ang="0">
                  <a:pos x="1514" y="3517"/>
                </a:cxn>
                <a:cxn ang="0">
                  <a:pos x="1278" y="4223"/>
                </a:cxn>
                <a:cxn ang="0">
                  <a:pos x="1728" y="3417"/>
                </a:cxn>
                <a:cxn ang="0">
                  <a:pos x="1395" y="4163"/>
                </a:cxn>
                <a:cxn ang="0">
                  <a:pos x="1615" y="3469"/>
                </a:cxn>
                <a:cxn ang="0">
                  <a:pos x="1552" y="3969"/>
                </a:cxn>
                <a:cxn ang="0">
                  <a:pos x="1783" y="4464"/>
                </a:cxn>
                <a:cxn ang="0">
                  <a:pos x="1671" y="4509"/>
                </a:cxn>
                <a:cxn ang="0">
                  <a:pos x="1417" y="5305"/>
                </a:cxn>
                <a:cxn ang="0">
                  <a:pos x="1796" y="4459"/>
                </a:cxn>
                <a:cxn ang="0">
                  <a:pos x="1816" y="3983"/>
                </a:cxn>
                <a:cxn ang="0">
                  <a:pos x="2031" y="3275"/>
                </a:cxn>
                <a:cxn ang="0">
                  <a:pos x="1823" y="3989"/>
                </a:cxn>
                <a:cxn ang="0">
                  <a:pos x="2042" y="4380"/>
                </a:cxn>
                <a:cxn ang="0">
                  <a:pos x="1930" y="4426"/>
                </a:cxn>
                <a:cxn ang="0">
                  <a:pos x="1900" y="4493"/>
                </a:cxn>
                <a:cxn ang="0">
                  <a:pos x="2051" y="4389"/>
                </a:cxn>
                <a:cxn ang="0">
                  <a:pos x="2231" y="3192"/>
                </a:cxn>
                <a:cxn ang="0">
                  <a:pos x="2231" y="3192"/>
                </a:cxn>
                <a:cxn ang="0">
                  <a:pos x="1898" y="3957"/>
                </a:cxn>
                <a:cxn ang="0">
                  <a:pos x="2246" y="3175"/>
                </a:cxn>
                <a:cxn ang="0">
                  <a:pos x="7480" y="4599"/>
                </a:cxn>
                <a:cxn ang="0">
                  <a:pos x="7471" y="2945"/>
                </a:cxn>
                <a:cxn ang="0">
                  <a:pos x="7862" y="531"/>
                </a:cxn>
                <a:cxn ang="0">
                  <a:pos x="7936" y="2804"/>
                </a:cxn>
                <a:cxn ang="0">
                  <a:pos x="7936" y="2804"/>
                </a:cxn>
                <a:cxn ang="0">
                  <a:pos x="7961" y="1614"/>
                </a:cxn>
                <a:cxn ang="0">
                  <a:pos x="7972" y="1913"/>
                </a:cxn>
                <a:cxn ang="0">
                  <a:pos x="8332" y="300"/>
                </a:cxn>
                <a:cxn ang="0">
                  <a:pos x="8497" y="1407"/>
                </a:cxn>
                <a:cxn ang="0">
                  <a:pos x="8497" y="1407"/>
                </a:cxn>
                <a:cxn ang="0">
                  <a:pos x="8495" y="2635"/>
                </a:cxn>
                <a:cxn ang="0">
                  <a:pos x="8513" y="1710"/>
                </a:cxn>
                <a:cxn ang="0">
                  <a:pos x="8867" y="31"/>
                </a:cxn>
                <a:cxn ang="0">
                  <a:pos x="9072" y="1179"/>
                </a:cxn>
                <a:cxn ang="0">
                  <a:pos x="9072" y="1179"/>
                </a:cxn>
                <a:cxn ang="0">
                  <a:pos x="9130" y="2446"/>
                </a:cxn>
                <a:cxn ang="0">
                  <a:pos x="9100" y="1490"/>
                </a:cxn>
                <a:cxn ang="0">
                  <a:pos x="10455" y="1000"/>
                </a:cxn>
                <a:cxn ang="0">
                  <a:pos x="10862" y="2990"/>
                </a:cxn>
                <a:cxn ang="0">
                  <a:pos x="10862" y="2990"/>
                </a:cxn>
                <a:cxn ang="0">
                  <a:pos x="11124" y="4319"/>
                </a:cxn>
              </a:cxnLst>
              <a:rect l="0" t="0" r="r" b="b"/>
              <a:pathLst>
                <a:path w="11133" h="6819">
                  <a:moveTo>
                    <a:pt x="533" y="5974"/>
                  </a:moveTo>
                  <a:lnTo>
                    <a:pt x="532" y="5965"/>
                  </a:lnTo>
                  <a:lnTo>
                    <a:pt x="328" y="5992"/>
                  </a:lnTo>
                  <a:lnTo>
                    <a:pt x="0" y="6816"/>
                  </a:lnTo>
                  <a:lnTo>
                    <a:pt x="9" y="6819"/>
                  </a:lnTo>
                  <a:lnTo>
                    <a:pt x="335" y="6000"/>
                  </a:lnTo>
                  <a:lnTo>
                    <a:pt x="533" y="5974"/>
                  </a:lnTo>
                  <a:close/>
                  <a:moveTo>
                    <a:pt x="731" y="5964"/>
                  </a:moveTo>
                  <a:lnTo>
                    <a:pt x="717" y="5967"/>
                  </a:lnTo>
                  <a:lnTo>
                    <a:pt x="717" y="5976"/>
                  </a:lnTo>
                  <a:lnTo>
                    <a:pt x="430" y="6784"/>
                  </a:lnTo>
                  <a:lnTo>
                    <a:pt x="301" y="6795"/>
                  </a:lnTo>
                  <a:lnTo>
                    <a:pt x="601" y="6001"/>
                  </a:lnTo>
                  <a:lnTo>
                    <a:pt x="717" y="5976"/>
                  </a:lnTo>
                  <a:lnTo>
                    <a:pt x="717" y="5967"/>
                  </a:lnTo>
                  <a:lnTo>
                    <a:pt x="594" y="5993"/>
                  </a:lnTo>
                  <a:lnTo>
                    <a:pt x="287" y="6806"/>
                  </a:lnTo>
                  <a:lnTo>
                    <a:pt x="407" y="6795"/>
                  </a:lnTo>
                  <a:lnTo>
                    <a:pt x="436" y="6793"/>
                  </a:lnTo>
                  <a:lnTo>
                    <a:pt x="727" y="5976"/>
                  </a:lnTo>
                  <a:lnTo>
                    <a:pt x="731" y="5964"/>
                  </a:lnTo>
                  <a:close/>
                  <a:moveTo>
                    <a:pt x="1157" y="4666"/>
                  </a:moveTo>
                  <a:lnTo>
                    <a:pt x="1142" y="4671"/>
                  </a:lnTo>
                  <a:lnTo>
                    <a:pt x="1142" y="4680"/>
                  </a:lnTo>
                  <a:lnTo>
                    <a:pt x="883" y="5427"/>
                  </a:lnTo>
                  <a:lnTo>
                    <a:pt x="755" y="5458"/>
                  </a:lnTo>
                  <a:lnTo>
                    <a:pt x="1031" y="4716"/>
                  </a:lnTo>
                  <a:lnTo>
                    <a:pt x="1142" y="4680"/>
                  </a:lnTo>
                  <a:lnTo>
                    <a:pt x="1142" y="4671"/>
                  </a:lnTo>
                  <a:lnTo>
                    <a:pt x="1024" y="4709"/>
                  </a:lnTo>
                  <a:lnTo>
                    <a:pt x="995" y="4785"/>
                  </a:lnTo>
                  <a:lnTo>
                    <a:pt x="740" y="5471"/>
                  </a:lnTo>
                  <a:lnTo>
                    <a:pt x="793" y="5458"/>
                  </a:lnTo>
                  <a:lnTo>
                    <a:pt x="890" y="5434"/>
                  </a:lnTo>
                  <a:lnTo>
                    <a:pt x="1152" y="4680"/>
                  </a:lnTo>
                  <a:lnTo>
                    <a:pt x="1157" y="4666"/>
                  </a:lnTo>
                  <a:close/>
                  <a:moveTo>
                    <a:pt x="1397" y="4588"/>
                  </a:moveTo>
                  <a:lnTo>
                    <a:pt x="1383" y="4593"/>
                  </a:lnTo>
                  <a:lnTo>
                    <a:pt x="1383" y="4602"/>
                  </a:lnTo>
                  <a:lnTo>
                    <a:pt x="1135" y="5365"/>
                  </a:lnTo>
                  <a:lnTo>
                    <a:pt x="1006" y="5396"/>
                  </a:lnTo>
                  <a:lnTo>
                    <a:pt x="1271" y="4639"/>
                  </a:lnTo>
                  <a:lnTo>
                    <a:pt x="1383" y="4602"/>
                  </a:lnTo>
                  <a:lnTo>
                    <a:pt x="1383" y="4593"/>
                  </a:lnTo>
                  <a:lnTo>
                    <a:pt x="1264" y="4631"/>
                  </a:lnTo>
                  <a:lnTo>
                    <a:pt x="992" y="5409"/>
                  </a:lnTo>
                  <a:lnTo>
                    <a:pt x="1045" y="5396"/>
                  </a:lnTo>
                  <a:lnTo>
                    <a:pt x="1142" y="5372"/>
                  </a:lnTo>
                  <a:lnTo>
                    <a:pt x="1392" y="4602"/>
                  </a:lnTo>
                  <a:lnTo>
                    <a:pt x="1397" y="4588"/>
                  </a:lnTo>
                  <a:close/>
                  <a:moveTo>
                    <a:pt x="1482" y="5814"/>
                  </a:moveTo>
                  <a:lnTo>
                    <a:pt x="1468" y="5818"/>
                  </a:lnTo>
                  <a:lnTo>
                    <a:pt x="1468" y="5827"/>
                  </a:lnTo>
                  <a:lnTo>
                    <a:pt x="1157" y="6784"/>
                  </a:lnTo>
                  <a:lnTo>
                    <a:pt x="995" y="6795"/>
                  </a:lnTo>
                  <a:lnTo>
                    <a:pt x="1308" y="5866"/>
                  </a:lnTo>
                  <a:lnTo>
                    <a:pt x="1468" y="5827"/>
                  </a:lnTo>
                  <a:lnTo>
                    <a:pt x="1468" y="5818"/>
                  </a:lnTo>
                  <a:lnTo>
                    <a:pt x="1301" y="5859"/>
                  </a:lnTo>
                  <a:lnTo>
                    <a:pt x="982" y="6805"/>
                  </a:lnTo>
                  <a:lnTo>
                    <a:pt x="1126" y="6795"/>
                  </a:lnTo>
                  <a:lnTo>
                    <a:pt x="1164" y="6793"/>
                  </a:lnTo>
                  <a:lnTo>
                    <a:pt x="1478" y="5827"/>
                  </a:lnTo>
                  <a:lnTo>
                    <a:pt x="1482" y="5814"/>
                  </a:lnTo>
                  <a:close/>
                  <a:moveTo>
                    <a:pt x="1530" y="3509"/>
                  </a:moveTo>
                  <a:lnTo>
                    <a:pt x="1514" y="3517"/>
                  </a:lnTo>
                  <a:lnTo>
                    <a:pt x="1514" y="3527"/>
                  </a:lnTo>
                  <a:lnTo>
                    <a:pt x="1271" y="4216"/>
                  </a:lnTo>
                  <a:lnTo>
                    <a:pt x="1172" y="4259"/>
                  </a:lnTo>
                  <a:lnTo>
                    <a:pt x="1424" y="3569"/>
                  </a:lnTo>
                  <a:lnTo>
                    <a:pt x="1514" y="3527"/>
                  </a:lnTo>
                  <a:lnTo>
                    <a:pt x="1514" y="3517"/>
                  </a:lnTo>
                  <a:lnTo>
                    <a:pt x="1417" y="3562"/>
                  </a:lnTo>
                  <a:lnTo>
                    <a:pt x="1156" y="4275"/>
                  </a:lnTo>
                  <a:lnTo>
                    <a:pt x="1195" y="4259"/>
                  </a:lnTo>
                  <a:lnTo>
                    <a:pt x="1278" y="4223"/>
                  </a:lnTo>
                  <a:lnTo>
                    <a:pt x="1390" y="3906"/>
                  </a:lnTo>
                  <a:lnTo>
                    <a:pt x="1524" y="3527"/>
                  </a:lnTo>
                  <a:lnTo>
                    <a:pt x="1530" y="3509"/>
                  </a:lnTo>
                  <a:close/>
                  <a:moveTo>
                    <a:pt x="1728" y="3417"/>
                  </a:moveTo>
                  <a:lnTo>
                    <a:pt x="1713" y="3424"/>
                  </a:lnTo>
                  <a:lnTo>
                    <a:pt x="1713" y="3434"/>
                  </a:lnTo>
                  <a:lnTo>
                    <a:pt x="1494" y="4121"/>
                  </a:lnTo>
                  <a:lnTo>
                    <a:pt x="1395" y="4163"/>
                  </a:lnTo>
                  <a:lnTo>
                    <a:pt x="1623" y="3476"/>
                  </a:lnTo>
                  <a:lnTo>
                    <a:pt x="1713" y="3434"/>
                  </a:lnTo>
                  <a:lnTo>
                    <a:pt x="1713" y="3424"/>
                  </a:lnTo>
                  <a:lnTo>
                    <a:pt x="1615" y="3469"/>
                  </a:lnTo>
                  <a:lnTo>
                    <a:pt x="1380" y="4179"/>
                  </a:lnTo>
                  <a:lnTo>
                    <a:pt x="1418" y="4163"/>
                  </a:lnTo>
                  <a:lnTo>
                    <a:pt x="1501" y="4127"/>
                  </a:lnTo>
                  <a:lnTo>
                    <a:pt x="1552" y="3969"/>
                  </a:lnTo>
                  <a:lnTo>
                    <a:pt x="1722" y="3434"/>
                  </a:lnTo>
                  <a:lnTo>
                    <a:pt x="1728" y="3417"/>
                  </a:lnTo>
                  <a:close/>
                  <a:moveTo>
                    <a:pt x="1796" y="4459"/>
                  </a:moveTo>
                  <a:lnTo>
                    <a:pt x="1783" y="4464"/>
                  </a:lnTo>
                  <a:lnTo>
                    <a:pt x="1783" y="4473"/>
                  </a:lnTo>
                  <a:lnTo>
                    <a:pt x="1559" y="5260"/>
                  </a:lnTo>
                  <a:lnTo>
                    <a:pt x="1430" y="5292"/>
                  </a:lnTo>
                  <a:lnTo>
                    <a:pt x="1671" y="4509"/>
                  </a:lnTo>
                  <a:lnTo>
                    <a:pt x="1783" y="4473"/>
                  </a:lnTo>
                  <a:lnTo>
                    <a:pt x="1783" y="4464"/>
                  </a:lnTo>
                  <a:lnTo>
                    <a:pt x="1663" y="4502"/>
                  </a:lnTo>
                  <a:lnTo>
                    <a:pt x="1417" y="5305"/>
                  </a:lnTo>
                  <a:lnTo>
                    <a:pt x="1468" y="5292"/>
                  </a:lnTo>
                  <a:lnTo>
                    <a:pt x="1566" y="5268"/>
                  </a:lnTo>
                  <a:lnTo>
                    <a:pt x="1792" y="4473"/>
                  </a:lnTo>
                  <a:lnTo>
                    <a:pt x="1796" y="4459"/>
                  </a:lnTo>
                  <a:close/>
                  <a:moveTo>
                    <a:pt x="2045" y="3268"/>
                  </a:moveTo>
                  <a:lnTo>
                    <a:pt x="2031" y="3275"/>
                  </a:lnTo>
                  <a:lnTo>
                    <a:pt x="2031" y="3285"/>
                  </a:lnTo>
                  <a:lnTo>
                    <a:pt x="1816" y="3983"/>
                  </a:lnTo>
                  <a:lnTo>
                    <a:pt x="1712" y="4027"/>
                  </a:lnTo>
                  <a:lnTo>
                    <a:pt x="1944" y="3326"/>
                  </a:lnTo>
                  <a:lnTo>
                    <a:pt x="2031" y="3285"/>
                  </a:lnTo>
                  <a:lnTo>
                    <a:pt x="2031" y="3275"/>
                  </a:lnTo>
                  <a:lnTo>
                    <a:pt x="1936" y="3319"/>
                  </a:lnTo>
                  <a:lnTo>
                    <a:pt x="1697" y="4044"/>
                  </a:lnTo>
                  <a:lnTo>
                    <a:pt x="1735" y="4027"/>
                  </a:lnTo>
                  <a:lnTo>
                    <a:pt x="1823" y="3989"/>
                  </a:lnTo>
                  <a:lnTo>
                    <a:pt x="2040" y="3285"/>
                  </a:lnTo>
                  <a:lnTo>
                    <a:pt x="2045" y="3268"/>
                  </a:lnTo>
                  <a:close/>
                  <a:moveTo>
                    <a:pt x="2055" y="4375"/>
                  </a:moveTo>
                  <a:lnTo>
                    <a:pt x="2042" y="4380"/>
                  </a:lnTo>
                  <a:lnTo>
                    <a:pt x="2042" y="4389"/>
                  </a:lnTo>
                  <a:lnTo>
                    <a:pt x="1818" y="5196"/>
                  </a:lnTo>
                  <a:lnTo>
                    <a:pt x="1690" y="5228"/>
                  </a:lnTo>
                  <a:lnTo>
                    <a:pt x="1930" y="4426"/>
                  </a:lnTo>
                  <a:lnTo>
                    <a:pt x="2042" y="4389"/>
                  </a:lnTo>
                  <a:lnTo>
                    <a:pt x="2042" y="4380"/>
                  </a:lnTo>
                  <a:lnTo>
                    <a:pt x="1923" y="4418"/>
                  </a:lnTo>
                  <a:lnTo>
                    <a:pt x="1900" y="4493"/>
                  </a:lnTo>
                  <a:lnTo>
                    <a:pt x="1676" y="5241"/>
                  </a:lnTo>
                  <a:lnTo>
                    <a:pt x="1728" y="5228"/>
                  </a:lnTo>
                  <a:lnTo>
                    <a:pt x="1826" y="5204"/>
                  </a:lnTo>
                  <a:lnTo>
                    <a:pt x="2051" y="4389"/>
                  </a:lnTo>
                  <a:lnTo>
                    <a:pt x="2055" y="4375"/>
                  </a:lnTo>
                  <a:close/>
                  <a:moveTo>
                    <a:pt x="2246" y="3175"/>
                  </a:moveTo>
                  <a:lnTo>
                    <a:pt x="2231" y="3182"/>
                  </a:lnTo>
                  <a:lnTo>
                    <a:pt x="2231" y="3192"/>
                  </a:lnTo>
                  <a:lnTo>
                    <a:pt x="2020" y="3895"/>
                  </a:lnTo>
                  <a:lnTo>
                    <a:pt x="1912" y="3941"/>
                  </a:lnTo>
                  <a:lnTo>
                    <a:pt x="2119" y="3244"/>
                  </a:lnTo>
                  <a:lnTo>
                    <a:pt x="2231" y="3192"/>
                  </a:lnTo>
                  <a:lnTo>
                    <a:pt x="2231" y="3182"/>
                  </a:lnTo>
                  <a:lnTo>
                    <a:pt x="2112" y="3237"/>
                  </a:lnTo>
                  <a:lnTo>
                    <a:pt x="2064" y="3397"/>
                  </a:lnTo>
                  <a:lnTo>
                    <a:pt x="1898" y="3957"/>
                  </a:lnTo>
                  <a:lnTo>
                    <a:pt x="1935" y="3941"/>
                  </a:lnTo>
                  <a:lnTo>
                    <a:pt x="2028" y="3902"/>
                  </a:lnTo>
                  <a:lnTo>
                    <a:pt x="2241" y="3192"/>
                  </a:lnTo>
                  <a:lnTo>
                    <a:pt x="2246" y="3175"/>
                  </a:lnTo>
                  <a:close/>
                  <a:moveTo>
                    <a:pt x="7480" y="3627"/>
                  </a:moveTo>
                  <a:lnTo>
                    <a:pt x="7471" y="3627"/>
                  </a:lnTo>
                  <a:lnTo>
                    <a:pt x="7471" y="4599"/>
                  </a:lnTo>
                  <a:lnTo>
                    <a:pt x="7480" y="4599"/>
                  </a:lnTo>
                  <a:lnTo>
                    <a:pt x="7480" y="3627"/>
                  </a:lnTo>
                  <a:close/>
                  <a:moveTo>
                    <a:pt x="7480" y="2098"/>
                  </a:moveTo>
                  <a:lnTo>
                    <a:pt x="7471" y="2098"/>
                  </a:lnTo>
                  <a:lnTo>
                    <a:pt x="7471" y="2945"/>
                  </a:lnTo>
                  <a:lnTo>
                    <a:pt x="7480" y="2945"/>
                  </a:lnTo>
                  <a:lnTo>
                    <a:pt x="7480" y="2098"/>
                  </a:lnTo>
                  <a:close/>
                  <a:moveTo>
                    <a:pt x="7898" y="1643"/>
                  </a:moveTo>
                  <a:lnTo>
                    <a:pt x="7862" y="531"/>
                  </a:lnTo>
                  <a:lnTo>
                    <a:pt x="7853" y="532"/>
                  </a:lnTo>
                  <a:lnTo>
                    <a:pt x="7889" y="1643"/>
                  </a:lnTo>
                  <a:lnTo>
                    <a:pt x="7898" y="1643"/>
                  </a:lnTo>
                  <a:close/>
                  <a:moveTo>
                    <a:pt x="7936" y="2804"/>
                  </a:moveTo>
                  <a:lnTo>
                    <a:pt x="7908" y="1939"/>
                  </a:lnTo>
                  <a:lnTo>
                    <a:pt x="7899" y="1939"/>
                  </a:lnTo>
                  <a:lnTo>
                    <a:pt x="7927" y="2804"/>
                  </a:lnTo>
                  <a:lnTo>
                    <a:pt x="7936" y="2804"/>
                  </a:lnTo>
                  <a:close/>
                  <a:moveTo>
                    <a:pt x="7970" y="1614"/>
                  </a:moveTo>
                  <a:lnTo>
                    <a:pt x="7929" y="498"/>
                  </a:lnTo>
                  <a:lnTo>
                    <a:pt x="7920" y="499"/>
                  </a:lnTo>
                  <a:lnTo>
                    <a:pt x="7961" y="1614"/>
                  </a:lnTo>
                  <a:lnTo>
                    <a:pt x="7970" y="1614"/>
                  </a:lnTo>
                  <a:close/>
                  <a:moveTo>
                    <a:pt x="8013" y="2784"/>
                  </a:moveTo>
                  <a:lnTo>
                    <a:pt x="7981" y="1913"/>
                  </a:lnTo>
                  <a:lnTo>
                    <a:pt x="7972" y="1913"/>
                  </a:lnTo>
                  <a:lnTo>
                    <a:pt x="8003" y="2784"/>
                  </a:lnTo>
                  <a:lnTo>
                    <a:pt x="8013" y="2784"/>
                  </a:lnTo>
                  <a:close/>
                  <a:moveTo>
                    <a:pt x="8416" y="1438"/>
                  </a:moveTo>
                  <a:lnTo>
                    <a:pt x="8332" y="300"/>
                  </a:lnTo>
                  <a:lnTo>
                    <a:pt x="8323" y="301"/>
                  </a:lnTo>
                  <a:lnTo>
                    <a:pt x="8407" y="1438"/>
                  </a:lnTo>
                  <a:lnTo>
                    <a:pt x="8416" y="1438"/>
                  </a:lnTo>
                  <a:close/>
                  <a:moveTo>
                    <a:pt x="8497" y="1407"/>
                  </a:moveTo>
                  <a:lnTo>
                    <a:pt x="8404" y="261"/>
                  </a:lnTo>
                  <a:lnTo>
                    <a:pt x="8394" y="261"/>
                  </a:lnTo>
                  <a:lnTo>
                    <a:pt x="8488" y="1407"/>
                  </a:lnTo>
                  <a:lnTo>
                    <a:pt x="8497" y="1407"/>
                  </a:lnTo>
                  <a:close/>
                  <a:moveTo>
                    <a:pt x="8504" y="2635"/>
                  </a:moveTo>
                  <a:lnTo>
                    <a:pt x="8438" y="1740"/>
                  </a:lnTo>
                  <a:lnTo>
                    <a:pt x="8429" y="1740"/>
                  </a:lnTo>
                  <a:lnTo>
                    <a:pt x="8495" y="2635"/>
                  </a:lnTo>
                  <a:lnTo>
                    <a:pt x="8504" y="2635"/>
                  </a:lnTo>
                  <a:close/>
                  <a:moveTo>
                    <a:pt x="8595" y="2609"/>
                  </a:moveTo>
                  <a:lnTo>
                    <a:pt x="8522" y="1709"/>
                  </a:lnTo>
                  <a:lnTo>
                    <a:pt x="8513" y="1710"/>
                  </a:lnTo>
                  <a:lnTo>
                    <a:pt x="8586" y="2609"/>
                  </a:lnTo>
                  <a:lnTo>
                    <a:pt x="8595" y="2609"/>
                  </a:lnTo>
                  <a:close/>
                  <a:moveTo>
                    <a:pt x="9000" y="1208"/>
                  </a:moveTo>
                  <a:lnTo>
                    <a:pt x="8867" y="31"/>
                  </a:lnTo>
                  <a:lnTo>
                    <a:pt x="8858" y="32"/>
                  </a:lnTo>
                  <a:lnTo>
                    <a:pt x="8991" y="1209"/>
                  </a:lnTo>
                  <a:lnTo>
                    <a:pt x="9000" y="1208"/>
                  </a:lnTo>
                  <a:close/>
                  <a:moveTo>
                    <a:pt x="9072" y="1179"/>
                  </a:moveTo>
                  <a:lnTo>
                    <a:pt x="8930" y="0"/>
                  </a:lnTo>
                  <a:lnTo>
                    <a:pt x="8921" y="1"/>
                  </a:lnTo>
                  <a:lnTo>
                    <a:pt x="9063" y="1180"/>
                  </a:lnTo>
                  <a:lnTo>
                    <a:pt x="9072" y="1179"/>
                  </a:lnTo>
                  <a:close/>
                  <a:moveTo>
                    <a:pt x="9139" y="2445"/>
                  </a:moveTo>
                  <a:lnTo>
                    <a:pt x="9035" y="1518"/>
                  </a:lnTo>
                  <a:lnTo>
                    <a:pt x="9026" y="1519"/>
                  </a:lnTo>
                  <a:lnTo>
                    <a:pt x="9130" y="2446"/>
                  </a:lnTo>
                  <a:lnTo>
                    <a:pt x="9139" y="2445"/>
                  </a:lnTo>
                  <a:close/>
                  <a:moveTo>
                    <a:pt x="9221" y="2419"/>
                  </a:moveTo>
                  <a:lnTo>
                    <a:pt x="9109" y="1489"/>
                  </a:lnTo>
                  <a:lnTo>
                    <a:pt x="9100" y="1490"/>
                  </a:lnTo>
                  <a:lnTo>
                    <a:pt x="9212" y="2420"/>
                  </a:lnTo>
                  <a:lnTo>
                    <a:pt x="9221" y="2419"/>
                  </a:lnTo>
                  <a:close/>
                  <a:moveTo>
                    <a:pt x="10610" y="1760"/>
                  </a:moveTo>
                  <a:lnTo>
                    <a:pt x="10455" y="1000"/>
                  </a:lnTo>
                  <a:lnTo>
                    <a:pt x="10446" y="1002"/>
                  </a:lnTo>
                  <a:lnTo>
                    <a:pt x="10601" y="1762"/>
                  </a:lnTo>
                  <a:lnTo>
                    <a:pt x="10610" y="1760"/>
                  </a:lnTo>
                  <a:close/>
                  <a:moveTo>
                    <a:pt x="10862" y="2990"/>
                  </a:moveTo>
                  <a:lnTo>
                    <a:pt x="10702" y="2207"/>
                  </a:lnTo>
                  <a:lnTo>
                    <a:pt x="10693" y="2208"/>
                  </a:lnTo>
                  <a:lnTo>
                    <a:pt x="10853" y="2992"/>
                  </a:lnTo>
                  <a:lnTo>
                    <a:pt x="10862" y="2990"/>
                  </a:lnTo>
                  <a:close/>
                  <a:moveTo>
                    <a:pt x="11132" y="4318"/>
                  </a:moveTo>
                  <a:lnTo>
                    <a:pt x="11004" y="3690"/>
                  </a:lnTo>
                  <a:lnTo>
                    <a:pt x="10995" y="3691"/>
                  </a:lnTo>
                  <a:lnTo>
                    <a:pt x="11124" y="4319"/>
                  </a:lnTo>
                  <a:lnTo>
                    <a:pt x="11132" y="4318"/>
                  </a:lnTo>
                  <a:close/>
                </a:path>
              </a:pathLst>
            </a:custGeom>
            <a:solidFill>
              <a:srgbClr val="70AED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Freeform 4"/>
            <p:cNvSpPr>
              <a:spLocks/>
            </p:cNvSpPr>
            <p:nvPr/>
          </p:nvSpPr>
          <p:spPr bwMode="auto">
            <a:xfrm>
              <a:off x="13199" y="4401"/>
              <a:ext cx="1045" cy="3673"/>
            </a:xfrm>
            <a:custGeom>
              <a:avLst/>
              <a:gdLst/>
              <a:ahLst/>
              <a:cxnLst>
                <a:cxn ang="0">
                  <a:pos x="0" y="0"/>
                </a:cxn>
                <a:cxn ang="0">
                  <a:pos x="549" y="1659"/>
                </a:cxn>
                <a:cxn ang="0">
                  <a:pos x="1044" y="3672"/>
                </a:cxn>
              </a:cxnLst>
              <a:rect l="0" t="0" r="r" b="b"/>
              <a:pathLst>
                <a:path w="1045" h="3673">
                  <a:moveTo>
                    <a:pt x="0" y="0"/>
                  </a:moveTo>
                  <a:lnTo>
                    <a:pt x="549" y="1659"/>
                  </a:lnTo>
                  <a:lnTo>
                    <a:pt x="1044" y="3672"/>
                  </a:lnTo>
                </a:path>
              </a:pathLst>
            </a:custGeom>
            <a:noFill/>
            <a:ln w="540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4"/>
            <a:srcRect/>
            <a:stretch>
              <a:fillRect/>
            </a:stretch>
          </p:blipFill>
          <p:spPr bwMode="auto">
            <a:xfrm>
              <a:off x="13884" y="1127"/>
              <a:ext cx="1700" cy="1592"/>
            </a:xfrm>
            <a:prstGeom prst="rect">
              <a:avLst/>
            </a:prstGeom>
            <a:noFill/>
          </p:spPr>
        </p:pic>
      </p:grpSp>
      <p:sp>
        <p:nvSpPr>
          <p:cNvPr id="2060" name="Rectangle 12"/>
          <p:cNvSpPr>
            <a:spLocks noChangeArrowheads="1"/>
          </p:cNvSpPr>
          <p:nvPr/>
        </p:nvSpPr>
        <p:spPr bwMode="auto">
          <a:xfrm>
            <a:off x="3044824" y="447623"/>
            <a:ext cx="944126" cy="725018"/>
          </a:xfrm>
          <a:prstGeom prst="rect">
            <a:avLst/>
          </a:prstGeom>
          <a:noFill/>
          <a:ln w="9525">
            <a:noFill/>
            <a:miter lim="800000"/>
            <a:headEnd/>
            <a:tailEnd/>
          </a:ln>
          <a:effectLst/>
        </p:spPr>
        <p:txBody>
          <a:bodyPr vert="horz" wrap="none" lIns="77925" tIns="38963" rIns="77925" bIns="38963" numCol="1" anchor="ctr" anchorCtr="0" compatLnSpc="1">
            <a:prstTxWarp prst="textNoShape">
              <a:avLst/>
            </a:prstTxWarp>
            <a:spAutoFit/>
          </a:bodyPr>
          <a:lstStyle/>
          <a:p>
            <a:pPr fontAlgn="base">
              <a:spcBef>
                <a:spcPct val="0"/>
              </a:spcBef>
              <a:spcAft>
                <a:spcPct val="0"/>
              </a:spcAft>
            </a:pPr>
            <a:r>
              <a:rPr lang="ro-RO" sz="1300">
                <a:solidFill>
                  <a:srgbClr val="0070C0"/>
                </a:solidFill>
                <a:latin typeface="Arial" pitchFamily="34" charset="0"/>
                <a:ea typeface="Times New Roman" pitchFamily="18" charset="0"/>
                <a:cs typeface="Arial" pitchFamily="34" charset="0"/>
              </a:rPr>
              <a:t>	</a:t>
            </a:r>
            <a:endParaRPr lang="ro-RO" sz="900" b="1">
              <a:solidFill>
                <a:srgbClr val="0070C0"/>
              </a:solidFill>
              <a:latin typeface="Arial" pitchFamily="34" charset="0"/>
              <a:ea typeface="Times New Roman" pitchFamily="18" charset="0"/>
              <a:cs typeface="Arial" pitchFamily="34" charset="0"/>
            </a:endParaRPr>
          </a:p>
          <a:p>
            <a:pPr eaLnBrk="0" fontAlgn="base" hangingPunct="0">
              <a:spcBef>
                <a:spcPct val="0"/>
              </a:spcBef>
              <a:spcAft>
                <a:spcPct val="0"/>
              </a:spcAft>
            </a:pPr>
            <a:r>
              <a:rPr lang="ro-RO" sz="900" b="1">
                <a:solidFill>
                  <a:srgbClr val="0070C0"/>
                </a:solidFill>
                <a:latin typeface="Arial" pitchFamily="34" charset="0"/>
                <a:ea typeface="Times New Roman" pitchFamily="18" charset="0"/>
                <a:cs typeface="Arial" pitchFamily="34" charset="0"/>
              </a:rPr>
              <a:t/>
            </a:r>
            <a:br>
              <a:rPr lang="ro-RO" sz="900" b="1">
                <a:solidFill>
                  <a:srgbClr val="0070C0"/>
                </a:solidFill>
                <a:latin typeface="Arial" pitchFamily="34" charset="0"/>
                <a:ea typeface="Times New Roman" pitchFamily="18" charset="0"/>
                <a:cs typeface="Arial" pitchFamily="34" charset="0"/>
              </a:rPr>
            </a:br>
            <a:endParaRPr lang="en-US" sz="500">
              <a:latin typeface="Arial" pitchFamily="34" charset="0"/>
              <a:cs typeface="Arial" pitchFamily="34" charset="0"/>
            </a:endParaRPr>
          </a:p>
          <a:p>
            <a:pPr eaLnBrk="0" fontAlgn="base" hangingPunct="0">
              <a:spcBef>
                <a:spcPct val="0"/>
              </a:spcBef>
              <a:spcAft>
                <a:spcPct val="0"/>
              </a:spcAft>
            </a:pPr>
            <a:endParaRPr lang="en-US">
              <a:latin typeface="Arial" pitchFamily="34" charset="0"/>
              <a:cs typeface="Arial" pitchFamily="34" charset="0"/>
            </a:endParaRPr>
          </a:p>
        </p:txBody>
      </p:sp>
      <p:sp>
        <p:nvSpPr>
          <p:cNvPr id="3" name="Subtitlu 2"/>
          <p:cNvSpPr>
            <a:spLocks noGrp="1"/>
          </p:cNvSpPr>
          <p:nvPr>
            <p:ph type="subTitle" idx="1"/>
          </p:nvPr>
        </p:nvSpPr>
        <p:spPr>
          <a:xfrm>
            <a:off x="790401" y="1172641"/>
            <a:ext cx="7737231" cy="3685109"/>
          </a:xfrm>
        </p:spPr>
        <p:txBody>
          <a:bodyPr>
            <a:noAutofit/>
          </a:bodyPr>
          <a:lstStyle/>
          <a:p>
            <a:pPr marL="342900" lvl="0" indent="-342900" algn="l" defTabSz="914400"/>
            <a:r>
              <a:rPr lang="ro-RO" sz="1400" b="1" i="1">
                <a:solidFill>
                  <a:srgbClr val="3716FC"/>
                </a:solidFill>
                <a:latin typeface="Times New Roman" pitchFamily="18" charset="0"/>
                <a:cs typeface="Times New Roman" pitchFamily="18" charset="0"/>
              </a:rPr>
              <a:t>Activitatea d</a:t>
            </a:r>
            <a:r>
              <a:rPr lang="en-US" sz="1400" b="1" i="1">
                <a:solidFill>
                  <a:srgbClr val="3716FC"/>
                </a:solidFill>
                <a:latin typeface="Times New Roman" pitchFamily="18" charset="0"/>
                <a:cs typeface="Times New Roman" pitchFamily="18" charset="0"/>
              </a:rPr>
              <a:t>e</a:t>
            </a:r>
            <a:r>
              <a:rPr lang="ro-RO" sz="1400" b="1" i="1">
                <a:solidFill>
                  <a:srgbClr val="3716FC"/>
                </a:solidFill>
                <a:latin typeface="Times New Roman" pitchFamily="18" charset="0"/>
                <a:cs typeface="Times New Roman" pitchFamily="18" charset="0"/>
              </a:rPr>
              <a:t> achiziții publice </a:t>
            </a:r>
            <a:endParaRPr lang="en-GB" sz="1400" b="1" i="1" smtClean="0">
              <a:solidFill>
                <a:srgbClr val="3716FC"/>
              </a:solidFill>
              <a:latin typeface="Times New Roman" pitchFamily="18" charset="0"/>
              <a:cs typeface="Times New Roman" pitchFamily="18" charset="0"/>
            </a:endParaRPr>
          </a:p>
          <a:p>
            <a:pPr marL="342900" lvl="0" indent="-342900" algn="l" defTabSz="914400"/>
            <a:endParaRPr lang="ro-RO" sz="900" b="1" i="1">
              <a:solidFill>
                <a:srgbClr val="3716FC"/>
              </a:solidFill>
              <a:latin typeface="Times New Roman" pitchFamily="18" charset="0"/>
              <a:cs typeface="Times New Roman" pitchFamily="18" charset="0"/>
            </a:endParaRPr>
          </a:p>
          <a:p>
            <a:pPr marL="355600" lvl="0" indent="-355600" algn="just" defTabSz="914400" fontAlgn="base">
              <a:spcBef>
                <a:spcPts val="0"/>
              </a:spcBef>
              <a:buFont typeface="Arial" pitchFamily="34" charset="0"/>
              <a:buChar char="•"/>
            </a:pPr>
            <a:r>
              <a:rPr lang="pt-BR" sz="1200" smtClean="0">
                <a:solidFill>
                  <a:prstClr val="black"/>
                </a:solidFill>
                <a:latin typeface="Tahoma" pitchFamily="34" charset="0"/>
                <a:ea typeface="Tahoma" pitchFamily="34" charset="0"/>
                <a:cs typeface="Tahoma" pitchFamily="34" charset="0"/>
              </a:rPr>
              <a:t>În </a:t>
            </a:r>
            <a:r>
              <a:rPr lang="pt-BR" sz="1200">
                <a:solidFill>
                  <a:prstClr val="black"/>
                </a:solidFill>
                <a:latin typeface="Tahoma" pitchFamily="34" charset="0"/>
                <a:ea typeface="Tahoma" pitchFamily="34" charset="0"/>
                <a:cs typeface="Tahoma" pitchFamily="34" charset="0"/>
              </a:rPr>
              <a:t>anul 20</a:t>
            </a:r>
            <a:r>
              <a:rPr lang="ro-RO" sz="1200" smtClean="0">
                <a:solidFill>
                  <a:prstClr val="black"/>
                </a:solidFill>
                <a:latin typeface="Tahoma" pitchFamily="34" charset="0"/>
                <a:ea typeface="Tahoma" pitchFamily="34" charset="0"/>
                <a:cs typeface="Tahoma" pitchFamily="34" charset="0"/>
              </a:rPr>
              <a:t>22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au fost în vigoare </a:t>
            </a:r>
            <a:r>
              <a:rPr lang="pt-BR" sz="1200" smtClean="0">
                <a:solidFill>
                  <a:schemeClr val="tx1"/>
                </a:solidFill>
                <a:latin typeface="Tahoma" pitchFamily="34" charset="0"/>
                <a:ea typeface="Tahoma" pitchFamily="34" charset="0"/>
                <a:cs typeface="Tahoma" pitchFamily="34" charset="0"/>
              </a:rPr>
              <a:t>2</a:t>
            </a:r>
            <a:r>
              <a:rPr lang="ro-RO" sz="1200" smtClean="0">
                <a:solidFill>
                  <a:schemeClr val="tx1"/>
                </a:solidFill>
                <a:latin typeface="Tahoma" pitchFamily="34" charset="0"/>
                <a:ea typeface="Tahoma" pitchFamily="34" charset="0"/>
                <a:cs typeface="Tahoma" pitchFamily="34" charset="0"/>
              </a:rPr>
              <a:t>8</a:t>
            </a:r>
            <a:r>
              <a:rPr lang="pt-BR" sz="1200" smtClean="0">
                <a:solidFill>
                  <a:schemeClr val="tx1"/>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de contracte</a:t>
            </a:r>
            <a:r>
              <a:rPr lang="ro-RO" sz="1200">
                <a:solidFill>
                  <a:prstClr val="black"/>
                </a:solidFill>
                <a:latin typeface="Tahoma" pitchFamily="34" charset="0"/>
                <a:ea typeface="Tahoma" pitchFamily="34" charset="0"/>
                <a:cs typeface="Tahoma" pitchFamily="34" charset="0"/>
              </a:rPr>
              <a:t> și</a:t>
            </a:r>
            <a:r>
              <a:rPr lang="pt-BR" sz="1200">
                <a:solidFill>
                  <a:prstClr val="black"/>
                </a:solidFill>
                <a:latin typeface="Tahoma" pitchFamily="34" charset="0"/>
                <a:ea typeface="Tahoma" pitchFamily="34" charset="0"/>
                <a:cs typeface="Tahoma" pitchFamily="34" charset="0"/>
              </a:rPr>
              <a:t> acte adiţionale</a:t>
            </a:r>
            <a:r>
              <a:rPr lang="ro-RO" sz="1200" smtClean="0">
                <a:solidFill>
                  <a:prstClr val="black"/>
                </a:solidFill>
                <a:latin typeface="Tahoma" pitchFamily="34" charset="0"/>
                <a:ea typeface="Tahoma" pitchFamily="34" charset="0"/>
                <a:cs typeface="Tahoma" pitchFamily="34" charset="0"/>
              </a:rPr>
              <a:t>.</a:t>
            </a:r>
            <a:endParaRPr lang="ro-RO" sz="800">
              <a:solidFill>
                <a:prstClr val="black"/>
              </a:solidFill>
              <a:latin typeface="Tahoma" pitchFamily="34" charset="0"/>
              <a:ea typeface="Tahoma" pitchFamily="34" charset="0"/>
              <a:cs typeface="Tahoma" pitchFamily="34" charset="0"/>
            </a:endParaRPr>
          </a:p>
          <a:p>
            <a:pPr marL="355600" lvl="0" indent="-355600" algn="just" defTabSz="914400" fontAlgn="base">
              <a:spcBef>
                <a:spcPts val="0"/>
              </a:spcBef>
              <a:buFont typeface="Arial" pitchFamily="34" charset="0"/>
              <a:buChar char="•"/>
            </a:pPr>
            <a:r>
              <a:rPr lang="pt-BR" sz="1200">
                <a:solidFill>
                  <a:schemeClr val="tx1"/>
                </a:solidFill>
                <a:latin typeface="Tahoma" pitchFamily="34" charset="0"/>
                <a:ea typeface="Tahoma" pitchFamily="34" charset="0"/>
                <a:cs typeface="Tahoma" pitchFamily="34" charset="0"/>
              </a:rPr>
              <a:t>În total pentru anul 2022 au fost în urmărire și puse în aplicare 242 de facturi, contracte, acte adiţionale şi protocoale de colaborare. </a:t>
            </a:r>
            <a:endParaRPr lang="ro-RO" sz="1200" smtClean="0">
              <a:solidFill>
                <a:schemeClr val="tx1"/>
              </a:solidFill>
              <a:latin typeface="Tahoma" pitchFamily="34" charset="0"/>
              <a:ea typeface="Tahoma" pitchFamily="34" charset="0"/>
              <a:cs typeface="Tahoma" pitchFamily="34" charset="0"/>
            </a:endParaRPr>
          </a:p>
          <a:p>
            <a:pPr marL="355600" lvl="0" indent="-355600" algn="just" defTabSz="914400" fontAlgn="base">
              <a:spcBef>
                <a:spcPts val="0"/>
              </a:spcBef>
              <a:buFont typeface="Arial" pitchFamily="34" charset="0"/>
              <a:buChar char="•"/>
            </a:pPr>
            <a:r>
              <a:rPr lang="pt-BR" sz="1200" smtClean="0">
                <a:solidFill>
                  <a:prstClr val="black"/>
                </a:solidFill>
                <a:latin typeface="Tahoma" pitchFamily="34" charset="0"/>
                <a:ea typeface="Tahoma" pitchFamily="34" charset="0"/>
                <a:cs typeface="Tahoma" pitchFamily="34" charset="0"/>
              </a:rPr>
              <a:t>Pe </a:t>
            </a:r>
            <a:r>
              <a:rPr lang="pt-BR" sz="1200">
                <a:solidFill>
                  <a:prstClr val="black"/>
                </a:solidFill>
                <a:latin typeface="Tahoma" pitchFamily="34" charset="0"/>
                <a:ea typeface="Tahoma" pitchFamily="34" charset="0"/>
                <a:cs typeface="Tahoma" pitchFamily="34" charset="0"/>
              </a:rPr>
              <a:t>parcursul anului </a:t>
            </a:r>
            <a:r>
              <a:rPr lang="pt-BR" sz="1200" smtClean="0">
                <a:solidFill>
                  <a:prstClr val="black"/>
                </a:solidFill>
                <a:latin typeface="Tahoma" pitchFamily="34" charset="0"/>
                <a:ea typeface="Tahoma" pitchFamily="34" charset="0"/>
                <a:cs typeface="Tahoma" pitchFamily="34" charset="0"/>
              </a:rPr>
              <a:t>202</a:t>
            </a:r>
            <a:r>
              <a:rPr lang="ro-RO" sz="1200" smtClean="0">
                <a:solidFill>
                  <a:prstClr val="black"/>
                </a:solidFill>
                <a:latin typeface="Tahoma" pitchFamily="34" charset="0"/>
                <a:ea typeface="Tahoma" pitchFamily="34" charset="0"/>
                <a:cs typeface="Tahoma" pitchFamily="34" charset="0"/>
              </a:rPr>
              <a:t>2</a:t>
            </a:r>
            <a:r>
              <a:rPr lang="pt-BR" sz="1200" smtClean="0">
                <a:solidFill>
                  <a:prstClr val="black"/>
                </a:solidFill>
                <a:latin typeface="Tahoma" pitchFamily="34" charset="0"/>
                <a:ea typeface="Tahoma" pitchFamily="34" charset="0"/>
                <a:cs typeface="Tahoma" pitchFamily="34" charset="0"/>
              </a:rPr>
              <a:t> </a:t>
            </a:r>
            <a:r>
              <a:rPr lang="pt-BR" sz="1200">
                <a:solidFill>
                  <a:prstClr val="black"/>
                </a:solidFill>
                <a:latin typeface="Tahoma" pitchFamily="34" charset="0"/>
                <a:ea typeface="Tahoma" pitchFamily="34" charset="0"/>
                <a:cs typeface="Tahoma" pitchFamily="34" charset="0"/>
              </a:rPr>
              <a:t>s-a urmărit asigurarea condiţiilor pentru buna funcţionare a activităţii tuturor compartimentelor, asigurându-se baza materială şi echipamentele necesare desfăşurării activităţii curente, precum şi întreţinerea echipamentelor, dar toate acestea în măsura resurselor financiare disponibile. </a:t>
            </a:r>
            <a:endParaRPr lang="ro-RO" sz="1200" smtClean="0">
              <a:solidFill>
                <a:prstClr val="black"/>
              </a:solidFill>
              <a:latin typeface="Tahoma" pitchFamily="34" charset="0"/>
              <a:ea typeface="Tahoma" pitchFamily="34" charset="0"/>
              <a:cs typeface="Tahoma" pitchFamily="34" charset="0"/>
            </a:endParaRPr>
          </a:p>
          <a:p>
            <a:pPr lvl="0" algn="just" defTabSz="914400" fontAlgn="base">
              <a:spcBef>
                <a:spcPts val="0"/>
              </a:spcBef>
            </a:pPr>
            <a:endParaRPr lang="ro-RO" sz="800" smtClean="0">
              <a:solidFill>
                <a:prstClr val="black"/>
              </a:solidFill>
              <a:latin typeface="Tahoma" pitchFamily="34" charset="0"/>
              <a:ea typeface="Tahoma" pitchFamily="34" charset="0"/>
              <a:cs typeface="Tahoma" pitchFamily="34" charset="0"/>
            </a:endParaRPr>
          </a:p>
          <a:p>
            <a:pPr lvl="0" algn="l">
              <a:spcBef>
                <a:spcPts val="0"/>
              </a:spcBef>
            </a:pPr>
            <a:r>
              <a:rPr lang="ro-RO" sz="1200" smtClean="0">
                <a:solidFill>
                  <a:schemeClr val="tx1"/>
                </a:solidFill>
                <a:latin typeface="Tahoma" pitchFamily="34" charset="0"/>
                <a:ea typeface="Tahoma" pitchFamily="34" charset="0"/>
                <a:cs typeface="Tahoma" pitchFamily="34" charset="0"/>
              </a:rPr>
              <a:t> </a:t>
            </a:r>
            <a:r>
              <a:rPr lang="ro-RO" sz="1400" b="1" i="1">
                <a:solidFill>
                  <a:srgbClr val="3716FC"/>
                </a:solidFill>
                <a:latin typeface="Times New Roman" pitchFamily="18" charset="0"/>
                <a:cs typeface="Times New Roman" pitchFamily="18" charset="0"/>
              </a:rPr>
              <a:t>Asigurarea resurselor logistice, IT și comunicații</a:t>
            </a:r>
            <a:endParaRPr lang="en-GB" sz="1400" b="1" i="1">
              <a:solidFill>
                <a:srgbClr val="3716FC"/>
              </a:solidFill>
              <a:latin typeface="Times New Roman" pitchFamily="18" charset="0"/>
              <a:cs typeface="Times New Roman" pitchFamily="18" charset="0"/>
            </a:endParaRPr>
          </a:p>
          <a:p>
            <a:pPr algn="just"/>
            <a:r>
              <a:rPr lang="en-US" sz="1200">
                <a:solidFill>
                  <a:schemeClr val="tx1"/>
                </a:solidFill>
                <a:latin typeface="Tahoma" pitchFamily="34" charset="0"/>
                <a:ea typeface="Tahoma" pitchFamily="34" charset="0"/>
                <a:cs typeface="Tahoma" pitchFamily="34" charset="0"/>
              </a:rPr>
              <a:t>Activitatea  compartimentului IT din cadrul Instituției Prefectului - Județul Satu Mare în anul 2022 s-a concretizat în acțiuni care să conducă la asigurarea resurselor logistice în domeniul IT și comunicare. Astfel s-a asigurat: </a:t>
            </a:r>
            <a:endParaRPr lang="ro-RO"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   reacreditarea </a:t>
            </a:r>
            <a:r>
              <a:rPr lang="ro-RO" sz="1200">
                <a:solidFill>
                  <a:schemeClr val="tx1"/>
                </a:solidFill>
                <a:latin typeface="Tahoma" pitchFamily="34" charset="0"/>
                <a:ea typeface="Tahoma" pitchFamily="34" charset="0"/>
                <a:cs typeface="Tahoma" pitchFamily="34" charset="0"/>
              </a:rPr>
              <a:t>a trei SIC-uri SSV ale instituției cu valabilitate expirată, activitatea fiind realizată împreună cu </a:t>
            </a:r>
            <a:r>
              <a:rPr lang="ro-RO" sz="1200" smtClean="0">
                <a:solidFill>
                  <a:schemeClr val="tx1"/>
                </a:solidFill>
                <a:latin typeface="Tahoma" pitchFamily="34" charset="0"/>
                <a:ea typeface="Tahoma" pitchFamily="34" charset="0"/>
                <a:cs typeface="Tahoma" pitchFamily="34" charset="0"/>
              </a:rPr>
              <a:t>      Serviciul </a:t>
            </a:r>
            <a:r>
              <a:rPr lang="ro-RO" sz="1200">
                <a:solidFill>
                  <a:schemeClr val="tx1"/>
                </a:solidFill>
                <a:latin typeface="Tahoma" pitchFamily="34" charset="0"/>
                <a:ea typeface="Tahoma" pitchFamily="34" charset="0"/>
                <a:cs typeface="Tahoma" pitchFamily="34" charset="0"/>
              </a:rPr>
              <a:t>Județean de Protecție Internă Satu </a:t>
            </a:r>
            <a:r>
              <a:rPr lang="ro-RO" sz="1200" smtClean="0">
                <a:solidFill>
                  <a:schemeClr val="tx1"/>
                </a:solidFill>
                <a:latin typeface="Tahoma" pitchFamily="34" charset="0"/>
                <a:ea typeface="Tahoma" pitchFamily="34" charset="0"/>
                <a:cs typeface="Tahoma" pitchFamily="34" charset="0"/>
              </a:rPr>
              <a:t>Mare;</a:t>
            </a: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   instructaj </a:t>
            </a:r>
            <a:r>
              <a:rPr lang="ro-RO" sz="1200">
                <a:solidFill>
                  <a:schemeClr val="tx1"/>
                </a:solidFill>
                <a:latin typeface="Tahoma" pitchFamily="34" charset="0"/>
                <a:ea typeface="Tahoma" pitchFamily="34" charset="0"/>
                <a:cs typeface="Tahoma" pitchFamily="34" charset="0"/>
              </a:rPr>
              <a:t>INFOSEC cu utilizatorii </a:t>
            </a:r>
            <a:r>
              <a:rPr lang="ro-RO" sz="1200" smtClean="0">
                <a:solidFill>
                  <a:schemeClr val="tx1"/>
                </a:solidFill>
                <a:latin typeface="Tahoma" pitchFamily="34" charset="0"/>
                <a:ea typeface="Tahoma" pitchFamily="34" charset="0"/>
                <a:cs typeface="Tahoma" pitchFamily="34" charset="0"/>
              </a:rPr>
              <a:t>SIC-urilor;</a:t>
            </a:r>
            <a:endParaRPr lang="ro-RO"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   instalarea </a:t>
            </a:r>
            <a:r>
              <a:rPr lang="ro-RO" sz="1200">
                <a:solidFill>
                  <a:schemeClr val="tx1"/>
                </a:solidFill>
                <a:latin typeface="Tahoma" pitchFamily="34" charset="0"/>
                <a:ea typeface="Tahoma" pitchFamily="34" charset="0"/>
                <a:cs typeface="Tahoma" pitchFamily="34" charset="0"/>
              </a:rPr>
              <a:t>și configurarea echipamentelor noi achiziționate pentru serviciile </a:t>
            </a:r>
            <a:r>
              <a:rPr lang="ro-RO" sz="1200" smtClean="0">
                <a:solidFill>
                  <a:schemeClr val="tx1"/>
                </a:solidFill>
                <a:latin typeface="Tahoma" pitchFamily="34" charset="0"/>
                <a:ea typeface="Tahoma" pitchFamily="34" charset="0"/>
                <a:cs typeface="Tahoma" pitchFamily="34" charset="0"/>
              </a:rPr>
              <a:t>instituției;</a:t>
            </a:r>
            <a:endParaRPr lang="ro-RO" sz="1200">
              <a:solidFill>
                <a:schemeClr val="tx1"/>
              </a:solidFill>
              <a:latin typeface="Tahoma" pitchFamily="34" charset="0"/>
              <a:ea typeface="Tahoma" pitchFamily="34" charset="0"/>
              <a:cs typeface="Tahoma" pitchFamily="34" charset="0"/>
            </a:endParaRPr>
          </a:p>
          <a:p>
            <a:pPr marL="171450" indent="-171450" algn="just">
              <a:buFont typeface="Arial" pitchFamily="34" charset="0"/>
              <a:buChar char="•"/>
            </a:pPr>
            <a:r>
              <a:rPr lang="ro-RO" sz="1200" smtClean="0">
                <a:solidFill>
                  <a:schemeClr val="tx1"/>
                </a:solidFill>
                <a:latin typeface="Tahoma" pitchFamily="34" charset="0"/>
                <a:ea typeface="Tahoma" pitchFamily="34" charset="0"/>
                <a:cs typeface="Tahoma" pitchFamily="34" charset="0"/>
              </a:rPr>
              <a:t>   soluționarea </a:t>
            </a:r>
            <a:r>
              <a:rPr lang="ro-RO" sz="1200">
                <a:solidFill>
                  <a:schemeClr val="tx1"/>
                </a:solidFill>
                <a:latin typeface="Tahoma" pitchFamily="34" charset="0"/>
                <a:ea typeface="Tahoma" pitchFamily="34" charset="0"/>
                <a:cs typeface="Tahoma" pitchFamily="34" charset="0"/>
              </a:rPr>
              <a:t>problemelor  tehnice semnalate de  către personalul instituţiei</a:t>
            </a:r>
            <a:r>
              <a:rPr lang="ro-RO" sz="1200" smtClean="0">
                <a:solidFill>
                  <a:schemeClr val="tx1"/>
                </a:solidFill>
                <a:latin typeface="Tahoma" pitchFamily="34" charset="0"/>
                <a:ea typeface="Tahoma" pitchFamily="34" charset="0"/>
                <a:cs typeface="Tahoma" pitchFamily="34" charset="0"/>
              </a:rPr>
              <a:t>; </a:t>
            </a:r>
            <a:endParaRPr lang="en-GB" sz="1200">
              <a:solidFill>
                <a:schemeClr val="tx1"/>
              </a:solidFill>
              <a:latin typeface="Tahoma" pitchFamily="34" charset="0"/>
              <a:ea typeface="Tahoma" pitchFamily="34" charset="0"/>
              <a:cs typeface="Tahoma" pitchFamily="34" charset="0"/>
            </a:endParaRPr>
          </a:p>
          <a:p>
            <a:pPr algn="just">
              <a:spcBef>
                <a:spcPts val="0"/>
              </a:spcBef>
            </a:pPr>
            <a:endParaRPr lang="ro-RO" sz="1200">
              <a:solidFill>
                <a:prstClr val="black"/>
              </a:solidFill>
              <a:latin typeface="Tahoma" pitchFamily="34" charset="0"/>
              <a:ea typeface="Tahoma" pitchFamily="34" charset="0"/>
              <a:cs typeface="Tahoma" pitchFamily="34" charset="0"/>
            </a:endParaRPr>
          </a:p>
          <a:p>
            <a:pPr algn="just"/>
            <a:endParaRPr lang="vi-VN" sz="1700"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83714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2053</TotalTime>
  <Words>7019</Words>
  <Application>Microsoft Office PowerPoint</Application>
  <PresentationFormat>On-screen Show (16:9)</PresentationFormat>
  <Paragraphs>632</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Temă Office</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lpstr>   R O M Â N I A Ministerul Afacerilor Interne  INSTITUȚIA PREFECTULUI   JUDEȚUL SATU MARE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 O M Â N I A Ministerul Afacerilor Interne  INSTITUȚIA PREFECTULUI JUDEȚUL SATUMARE</dc:title>
  <dc:creator>Cabinet</dc:creator>
  <cp:lastModifiedBy>User</cp:lastModifiedBy>
  <cp:revision>282</cp:revision>
  <cp:lastPrinted>2023-02-22T08:44:05Z</cp:lastPrinted>
  <dcterms:created xsi:type="dcterms:W3CDTF">2022-03-31T12:14:58Z</dcterms:created>
  <dcterms:modified xsi:type="dcterms:W3CDTF">2023-02-22T09:35:52Z</dcterms:modified>
</cp:coreProperties>
</file>