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0" r:id="rId3"/>
    <p:sldId id="257" r:id="rId4"/>
    <p:sldId id="267" r:id="rId5"/>
    <p:sldId id="268" r:id="rId6"/>
    <p:sldId id="269" r:id="rId7"/>
    <p:sldId id="264" r:id="rId8"/>
    <p:sldId id="265" r:id="rId9"/>
    <p:sldId id="266" r:id="rId10"/>
    <p:sldId id="270" r:id="rId11"/>
    <p:sldId id="271" r:id="rId12"/>
    <p:sldId id="273" r:id="rId13"/>
    <p:sldId id="274" r:id="rId14"/>
    <p:sldId id="275" r:id="rId15"/>
    <p:sldId id="276" r:id="rId16"/>
    <p:sldId id="277" r:id="rId17"/>
    <p:sldId id="278" r:id="rId18"/>
    <p:sldId id="279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 mediu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zitiv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o-RO"/>
              <a:t>Faceți clic pentru a edita stilul de subtitlu coordonator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924D5-5056-4254-AC31-3C909B6E33EF}" type="datetimeFigureOut">
              <a:rPr lang="ro-RO" smtClean="0"/>
              <a:t>27.09.2023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661CF-24D6-4C38-A191-3BB111ADDC60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890188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u și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924D5-5056-4254-AC31-3C909B6E33EF}" type="datetimeFigureOut">
              <a:rPr lang="ro-RO" smtClean="0"/>
              <a:t>27.09.2023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661CF-24D6-4C38-A191-3BB111ADDC60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633815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924D5-5056-4254-AC31-3C909B6E33EF}" type="datetimeFigureOut">
              <a:rPr lang="ro-RO" smtClean="0"/>
              <a:t>27.09.2023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661CF-24D6-4C38-A191-3BB111ADDC60}" type="slidenum">
              <a:rPr lang="ro-RO" smtClean="0"/>
              <a:t>‹#›</a:t>
            </a:fld>
            <a:endParaRPr lang="ro-RO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410824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de vizit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924D5-5056-4254-AC31-3C909B6E33EF}" type="datetimeFigureOut">
              <a:rPr lang="ro-RO" smtClean="0"/>
              <a:t>27.09.2023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661CF-24D6-4C38-A191-3BB111ADDC60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04375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carte de vizit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924D5-5056-4254-AC31-3C909B6E33EF}" type="datetimeFigureOut">
              <a:rPr lang="ro-RO" smtClean="0"/>
              <a:t>27.09.2023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661CF-24D6-4C38-A191-3BB111ADDC60}" type="slidenum">
              <a:rPr lang="ro-RO" smtClean="0"/>
              <a:t>‹#›</a:t>
            </a:fld>
            <a:endParaRPr lang="ro-RO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90774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devărat sau fa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924D5-5056-4254-AC31-3C909B6E33EF}" type="datetimeFigureOut">
              <a:rPr lang="ro-RO" smtClean="0"/>
              <a:t>27.09.2023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661CF-24D6-4C38-A191-3BB111ADDC60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8965984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ext vertical și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924D5-5056-4254-AC31-3C909B6E33EF}" type="datetimeFigureOut">
              <a:rPr lang="ro-RO" smtClean="0"/>
              <a:t>27.09.2023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661CF-24D6-4C38-A191-3BB111ADDC60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7156525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lu vertical ș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924D5-5056-4254-AC31-3C909B6E33EF}" type="datetimeFigureOut">
              <a:rPr lang="ro-RO" smtClean="0"/>
              <a:t>27.09.2023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661CF-24D6-4C38-A191-3BB111ADDC60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408509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u și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924D5-5056-4254-AC31-3C909B6E33EF}" type="datetimeFigureOut">
              <a:rPr lang="ro-RO" smtClean="0"/>
              <a:t>27.09.2023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661CF-24D6-4C38-A191-3BB111ADDC60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915788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ntet secțiu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924D5-5056-4254-AC31-3C909B6E33EF}" type="datetimeFigureOut">
              <a:rPr lang="ro-RO" smtClean="0"/>
              <a:t>27.09.2023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661CF-24D6-4C38-A191-3BB111ADDC60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753800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uă tipuri de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924D5-5056-4254-AC31-3C909B6E33EF}" type="datetimeFigureOut">
              <a:rPr lang="ro-RO" smtClean="0"/>
              <a:t>27.09.2023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661CF-24D6-4C38-A191-3BB111ADDC60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622266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ț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924D5-5056-4254-AC31-3C909B6E33EF}" type="datetimeFigureOut">
              <a:rPr lang="ro-RO" smtClean="0"/>
              <a:t>27.09.2023</a:t>
            </a:fld>
            <a:endParaRPr lang="ro-R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661CF-24D6-4C38-A191-3BB111ADDC60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969390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Doar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924D5-5056-4254-AC31-3C909B6E33EF}" type="datetimeFigureOut">
              <a:rPr lang="ro-RO" smtClean="0"/>
              <a:t>27.09.2023</a:t>
            </a:fld>
            <a:endParaRPr lang="ro-R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661CF-24D6-4C38-A191-3BB111ADDC60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547734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Necomple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924D5-5056-4254-AC31-3C909B6E33EF}" type="datetimeFigureOut">
              <a:rPr lang="ro-RO" smtClean="0"/>
              <a:t>27.09.2023</a:t>
            </a:fld>
            <a:endParaRPr lang="ro-R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661CF-24D6-4C38-A191-3BB111ADDC60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542779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ținut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924D5-5056-4254-AC31-3C909B6E33EF}" type="datetimeFigureOut">
              <a:rPr lang="ro-RO" smtClean="0"/>
              <a:t>27.09.2023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661CF-24D6-4C38-A191-3BB111ADDC60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4422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ine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o-RO"/>
              <a:t>Faceți clic pe pictogramă pentru a adăuga o imagine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924D5-5056-4254-AC31-3C909B6E33EF}" type="datetimeFigureOut">
              <a:rPr lang="ro-RO" smtClean="0"/>
              <a:t>27.09.2023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661CF-24D6-4C38-A191-3BB111ADDC60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498118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0924D5-5056-4254-AC31-3C909B6E33EF}" type="datetimeFigureOut">
              <a:rPr lang="ro-RO" smtClean="0"/>
              <a:t>27.09.2023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37661CF-24D6-4C38-A191-3BB111ADDC60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270620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3272D711-94C5-CA95-3825-AFF99D9C5D1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o-RO" dirty="0"/>
              <a:t>Evoluția bolilor la animale pe raza județului Satu Mare pe anul 2023</a:t>
            </a:r>
          </a:p>
        </p:txBody>
      </p:sp>
      <p:sp>
        <p:nvSpPr>
          <p:cNvPr id="3" name="Subtitlu 2">
            <a:extLst>
              <a:ext uri="{FF2B5EF4-FFF2-40B4-BE49-F238E27FC236}">
                <a16:creationId xmlns:a16="http://schemas.microsoft.com/office/drawing/2014/main" id="{71F9E756-54B2-7BC0-327E-4CC1569F01A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4787082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6FA46EAC-AE78-DDB0-21BD-89947AA083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/>
              <a:t>Exploatații comerciale de ovine și caprine</a:t>
            </a: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81F18640-DA4D-30B8-5EBE-2B59FC86D0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dirty="0"/>
              <a:t>Total – 70 unități</a:t>
            </a:r>
          </a:p>
          <a:p>
            <a:pPr lvl="1"/>
            <a:r>
              <a:rPr lang="ro-RO" dirty="0"/>
              <a:t>Ovine – 64</a:t>
            </a:r>
          </a:p>
          <a:p>
            <a:pPr lvl="1"/>
            <a:r>
              <a:rPr lang="ro-RO" dirty="0"/>
              <a:t>Caprine - 6</a:t>
            </a:r>
          </a:p>
        </p:txBody>
      </p:sp>
    </p:spTree>
    <p:extLst>
      <p:ext uri="{BB962C8B-B14F-4D97-AF65-F5344CB8AC3E}">
        <p14:creationId xmlns:p14="http://schemas.microsoft.com/office/powerpoint/2010/main" val="38838303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6FA46EAC-AE78-DDB0-21BD-89947AA083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/>
              <a:t>Exploatații non-profesionale</a:t>
            </a: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81F18640-DA4D-30B8-5EBE-2B59FC86D0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dirty="0"/>
              <a:t>Suine – 14135</a:t>
            </a:r>
          </a:p>
          <a:p>
            <a:r>
              <a:rPr lang="ro-RO" dirty="0"/>
              <a:t>Bovine – 4687</a:t>
            </a:r>
          </a:p>
          <a:p>
            <a:r>
              <a:rPr lang="ro-RO" dirty="0"/>
              <a:t>Ovine – 942</a:t>
            </a:r>
          </a:p>
          <a:p>
            <a:r>
              <a:rPr lang="ro-RO" dirty="0"/>
              <a:t>Capre - 369</a:t>
            </a:r>
          </a:p>
        </p:txBody>
      </p:sp>
    </p:spTree>
    <p:extLst>
      <p:ext uri="{BB962C8B-B14F-4D97-AF65-F5344CB8AC3E}">
        <p14:creationId xmlns:p14="http://schemas.microsoft.com/office/powerpoint/2010/main" val="1331472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516D6A23-747C-1746-8814-D5E9CE7EBB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/>
              <a:t>Boli listate – Regulamentul 429 / 2016</a:t>
            </a: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13FBC798-BB2A-B86B-C4C4-6F989AAB47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dirty="0"/>
              <a:t>Lista A</a:t>
            </a:r>
          </a:p>
          <a:p>
            <a:pPr lvl="1"/>
            <a:r>
              <a:rPr lang="ro-RO" dirty="0"/>
              <a:t>Febra </a:t>
            </a:r>
            <a:r>
              <a:rPr lang="ro-RO" dirty="0" err="1"/>
              <a:t>aftoasă</a:t>
            </a:r>
            <a:endParaRPr lang="ro-RO" dirty="0"/>
          </a:p>
          <a:p>
            <a:pPr lvl="1"/>
            <a:r>
              <a:rPr lang="ro-RO" dirty="0"/>
              <a:t>Pesta porcină clasică </a:t>
            </a:r>
          </a:p>
          <a:p>
            <a:pPr lvl="1"/>
            <a:r>
              <a:rPr lang="ro-RO" dirty="0"/>
              <a:t>Pesta porcină africană</a:t>
            </a:r>
          </a:p>
          <a:p>
            <a:pPr lvl="1"/>
            <a:r>
              <a:rPr lang="ro-RO" dirty="0"/>
              <a:t>Gripa aviară înalt patogenă</a:t>
            </a:r>
          </a:p>
          <a:p>
            <a:pPr lvl="1"/>
            <a:r>
              <a:rPr lang="ro-RO" dirty="0"/>
              <a:t>Pesta cabalină africană</a:t>
            </a:r>
          </a:p>
        </p:txBody>
      </p:sp>
    </p:spTree>
    <p:extLst>
      <p:ext uri="{BB962C8B-B14F-4D97-AF65-F5344CB8AC3E}">
        <p14:creationId xmlns:p14="http://schemas.microsoft.com/office/powerpoint/2010/main" val="7364634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516D6A23-747C-1746-8814-D5E9CE7EBB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/>
              <a:t>Boli listate – Regulamentul 429 / 2016</a:t>
            </a: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13FBC798-BB2A-B86B-C4C4-6F989AAB47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3">
            <a:normAutofit fontScale="77500" lnSpcReduction="20000"/>
          </a:bodyPr>
          <a:lstStyle/>
          <a:p>
            <a:r>
              <a:rPr lang="ro-RO" dirty="0"/>
              <a:t>Lista B</a:t>
            </a:r>
          </a:p>
          <a:p>
            <a:pPr lvl="1"/>
            <a:r>
              <a:rPr lang="ro-RO" dirty="0"/>
              <a:t>Infecția cu virusul pestei bovine</a:t>
            </a:r>
          </a:p>
          <a:p>
            <a:pPr lvl="1"/>
            <a:r>
              <a:rPr lang="ro-RO" dirty="0"/>
              <a:t>Infecția cu virusul febrei Văii de Rift</a:t>
            </a:r>
          </a:p>
          <a:p>
            <a:pPr lvl="1"/>
            <a:r>
              <a:rPr lang="ro-RO" dirty="0"/>
              <a:t>Infecția cu </a:t>
            </a:r>
            <a:r>
              <a:rPr lang="ro-RO" dirty="0" err="1"/>
              <a:t>Brucella</a:t>
            </a:r>
            <a:r>
              <a:rPr lang="ro-RO" dirty="0"/>
              <a:t> </a:t>
            </a:r>
            <a:r>
              <a:rPr lang="ro-RO" dirty="0" err="1"/>
              <a:t>abortus</a:t>
            </a:r>
            <a:r>
              <a:rPr lang="ro-RO" dirty="0"/>
              <a:t>, B. </a:t>
            </a:r>
            <a:r>
              <a:rPr lang="ro-RO" dirty="0" err="1"/>
              <a:t>melitensis</a:t>
            </a:r>
            <a:r>
              <a:rPr lang="ro-RO" dirty="0"/>
              <a:t> și B. </a:t>
            </a:r>
            <a:r>
              <a:rPr lang="ro-RO" dirty="0" err="1"/>
              <a:t>suis</a:t>
            </a:r>
            <a:endParaRPr lang="ro-RO" dirty="0"/>
          </a:p>
          <a:p>
            <a:pPr lvl="1"/>
            <a:r>
              <a:rPr lang="ro-RO" dirty="0"/>
              <a:t>Infecția cu complexul </a:t>
            </a:r>
            <a:r>
              <a:rPr lang="ro-RO" dirty="0" err="1"/>
              <a:t>Mycobacterium</a:t>
            </a:r>
            <a:r>
              <a:rPr lang="ro-RO" dirty="0"/>
              <a:t> </a:t>
            </a:r>
            <a:r>
              <a:rPr lang="ro-RO" dirty="0" err="1"/>
              <a:t>tuberculosis</a:t>
            </a:r>
            <a:r>
              <a:rPr lang="ro-RO" dirty="0"/>
              <a:t> (M. </a:t>
            </a:r>
            <a:r>
              <a:rPr lang="ro-RO" dirty="0" err="1"/>
              <a:t>bovis</a:t>
            </a:r>
            <a:r>
              <a:rPr lang="ro-RO" dirty="0"/>
              <a:t>, M. </a:t>
            </a:r>
            <a:r>
              <a:rPr lang="ro-RO" dirty="0" err="1"/>
              <a:t>caprae</a:t>
            </a:r>
            <a:r>
              <a:rPr lang="ro-RO" dirty="0"/>
              <a:t> și M. </a:t>
            </a:r>
            <a:r>
              <a:rPr lang="ro-RO" dirty="0" err="1"/>
              <a:t>tuberculosis</a:t>
            </a:r>
            <a:r>
              <a:rPr lang="ro-RO" dirty="0"/>
              <a:t>)</a:t>
            </a:r>
          </a:p>
          <a:p>
            <a:pPr lvl="1"/>
            <a:r>
              <a:rPr lang="ro-RO" dirty="0"/>
              <a:t>Infecția cu virusul rabic</a:t>
            </a:r>
          </a:p>
          <a:p>
            <a:pPr lvl="1"/>
            <a:r>
              <a:rPr lang="ro-RO" dirty="0"/>
              <a:t>Infecția cu virusul bolii limbii albastre (</a:t>
            </a:r>
            <a:r>
              <a:rPr lang="ro-RO" dirty="0" err="1"/>
              <a:t>serotipurile</a:t>
            </a:r>
            <a:r>
              <a:rPr lang="ro-RO" dirty="0"/>
              <a:t> 1-24)</a:t>
            </a:r>
          </a:p>
          <a:p>
            <a:pPr lvl="1"/>
            <a:r>
              <a:rPr lang="ro-RO" dirty="0"/>
              <a:t>Infestarea cu </a:t>
            </a:r>
            <a:r>
              <a:rPr lang="ro-RO" dirty="0" err="1"/>
              <a:t>Echinococcus</a:t>
            </a:r>
            <a:r>
              <a:rPr lang="ro-RO" dirty="0"/>
              <a:t> </a:t>
            </a:r>
            <a:r>
              <a:rPr lang="ro-RO" dirty="0" err="1"/>
              <a:t>multilocularis</a:t>
            </a:r>
            <a:endParaRPr lang="ro-RO" dirty="0"/>
          </a:p>
          <a:p>
            <a:pPr lvl="1"/>
            <a:r>
              <a:rPr lang="ro-RO" dirty="0"/>
              <a:t>Infecția cu virusul bolii hemoragice epizootice</a:t>
            </a:r>
          </a:p>
          <a:p>
            <a:pPr lvl="1"/>
            <a:r>
              <a:rPr lang="ro-RO" dirty="0"/>
              <a:t>Antraxul</a:t>
            </a:r>
          </a:p>
          <a:p>
            <a:pPr lvl="1"/>
            <a:r>
              <a:rPr lang="ro-RO" dirty="0" err="1"/>
              <a:t>Tripanozomiaza</a:t>
            </a:r>
            <a:r>
              <a:rPr lang="ro-RO" dirty="0"/>
              <a:t> animalelor (</a:t>
            </a:r>
            <a:r>
              <a:rPr lang="ro-RO" dirty="0" err="1"/>
              <a:t>Trypanosoma</a:t>
            </a:r>
            <a:r>
              <a:rPr lang="ro-RO" dirty="0"/>
              <a:t> </a:t>
            </a:r>
            <a:r>
              <a:rPr lang="ro-RO" dirty="0" err="1"/>
              <a:t>evansi</a:t>
            </a:r>
            <a:r>
              <a:rPr lang="ro-RO" dirty="0"/>
              <a:t>)</a:t>
            </a:r>
          </a:p>
          <a:p>
            <a:pPr lvl="1"/>
            <a:r>
              <a:rPr lang="ro-RO" dirty="0"/>
              <a:t>Boala virală </a:t>
            </a:r>
            <a:r>
              <a:rPr lang="ro-RO" dirty="0" err="1"/>
              <a:t>Ebola</a:t>
            </a:r>
            <a:endParaRPr lang="ro-RO" dirty="0"/>
          </a:p>
          <a:p>
            <a:pPr lvl="1"/>
            <a:r>
              <a:rPr lang="ro-RO" dirty="0"/>
              <a:t>Paratuberculoza</a:t>
            </a:r>
          </a:p>
          <a:p>
            <a:pPr lvl="1"/>
            <a:r>
              <a:rPr lang="ro-RO" dirty="0"/>
              <a:t>Encefalita japoneză</a:t>
            </a:r>
          </a:p>
          <a:p>
            <a:pPr lvl="1"/>
            <a:r>
              <a:rPr lang="ro-RO" dirty="0"/>
              <a:t>Febra West Nile</a:t>
            </a:r>
          </a:p>
          <a:p>
            <a:pPr lvl="1"/>
            <a:r>
              <a:rPr lang="ro-RO" dirty="0"/>
              <a:t>Febra Q</a:t>
            </a:r>
          </a:p>
          <a:p>
            <a:pPr lvl="1"/>
            <a:r>
              <a:rPr lang="ro-RO" dirty="0"/>
              <a:t>Infecția cu virusul dermatozei nodulare contagioase </a:t>
            </a:r>
          </a:p>
          <a:p>
            <a:pPr lvl="1"/>
            <a:r>
              <a:rPr lang="ro-RO" dirty="0"/>
              <a:t>Infecția cu </a:t>
            </a:r>
            <a:r>
              <a:rPr lang="ro-RO" dirty="0" err="1"/>
              <a:t>Mycoplasma</a:t>
            </a:r>
            <a:r>
              <a:rPr lang="ro-RO" dirty="0"/>
              <a:t> </a:t>
            </a:r>
            <a:r>
              <a:rPr lang="ro-RO" dirty="0" err="1"/>
              <a:t>mycoides</a:t>
            </a:r>
            <a:r>
              <a:rPr lang="ro-RO" dirty="0"/>
              <a:t> subspecia </a:t>
            </a:r>
            <a:r>
              <a:rPr lang="ro-RO" dirty="0" err="1"/>
              <a:t>mycoides</a:t>
            </a:r>
            <a:r>
              <a:rPr lang="ro-RO" dirty="0"/>
              <a:t> SC (pleuropneumonia contagioasă bovină)</a:t>
            </a:r>
          </a:p>
          <a:p>
            <a:pPr lvl="1"/>
            <a:r>
              <a:rPr lang="ro-RO" dirty="0" err="1"/>
              <a:t>Rinotraheita</a:t>
            </a:r>
            <a:r>
              <a:rPr lang="ro-RO" dirty="0"/>
              <a:t> infecțioasă bovină/</a:t>
            </a:r>
            <a:r>
              <a:rPr lang="ro-RO" dirty="0" err="1"/>
              <a:t>vulvovaginita</a:t>
            </a:r>
            <a:r>
              <a:rPr lang="ro-RO" dirty="0"/>
              <a:t> pustuloasă infecțioasă</a:t>
            </a:r>
          </a:p>
          <a:p>
            <a:pPr lvl="1"/>
            <a:r>
              <a:rPr lang="ro-RO" dirty="0"/>
              <a:t>Diareea virală bovină</a:t>
            </a:r>
          </a:p>
          <a:p>
            <a:pPr lvl="1"/>
            <a:r>
              <a:rPr lang="ro-RO" dirty="0" err="1"/>
              <a:t>Campilobacterioza</a:t>
            </a:r>
            <a:r>
              <a:rPr lang="ro-RO" dirty="0"/>
              <a:t> genitală bovină</a:t>
            </a:r>
          </a:p>
          <a:p>
            <a:pPr lvl="1"/>
            <a:r>
              <a:rPr lang="ro-RO" dirty="0" err="1"/>
              <a:t>Trichomonoza</a:t>
            </a:r>
            <a:endParaRPr lang="ro-RO" dirty="0"/>
          </a:p>
          <a:p>
            <a:pPr lvl="1"/>
            <a:r>
              <a:rPr lang="ro-RO" dirty="0"/>
              <a:t>Leucoza enzootică bovină</a:t>
            </a:r>
          </a:p>
          <a:p>
            <a:pPr lvl="1"/>
            <a:r>
              <a:rPr lang="ro-RO" dirty="0"/>
              <a:t>Variola ovină și caprină </a:t>
            </a:r>
          </a:p>
          <a:p>
            <a:pPr lvl="1"/>
            <a:r>
              <a:rPr lang="ro-RO" dirty="0"/>
              <a:t>Infecția cu virusul pestei micilor rumegătoare</a:t>
            </a:r>
          </a:p>
          <a:p>
            <a:pPr lvl="1"/>
            <a:r>
              <a:rPr lang="ro-RO" dirty="0"/>
              <a:t>Pleuropneumonia contagioasă a caprelor </a:t>
            </a:r>
          </a:p>
          <a:p>
            <a:pPr marL="457200" lvl="1" indent="0">
              <a:buNone/>
            </a:pP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5957100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516D6A23-747C-1746-8814-D5E9CE7EBB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/>
              <a:t>Boli listate – Regulamentul 429 / 2016</a:t>
            </a: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13FBC798-BB2A-B86B-C4C4-6F989AAB47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3">
            <a:normAutofit fontScale="62500" lnSpcReduction="20000"/>
          </a:bodyPr>
          <a:lstStyle/>
          <a:p>
            <a:r>
              <a:rPr lang="ro-RO" dirty="0"/>
              <a:t>Lista B</a:t>
            </a:r>
          </a:p>
          <a:p>
            <a:pPr lvl="1"/>
            <a:r>
              <a:rPr lang="ro-RO" dirty="0" err="1"/>
              <a:t>Epididimita</a:t>
            </a:r>
            <a:r>
              <a:rPr lang="ro-RO" dirty="0"/>
              <a:t> ovină (</a:t>
            </a:r>
            <a:r>
              <a:rPr lang="ro-RO" dirty="0" err="1"/>
              <a:t>Brucella</a:t>
            </a:r>
            <a:r>
              <a:rPr lang="ro-RO" dirty="0"/>
              <a:t> </a:t>
            </a:r>
            <a:r>
              <a:rPr lang="ro-RO" dirty="0" err="1"/>
              <a:t>ovis</a:t>
            </a:r>
            <a:r>
              <a:rPr lang="ro-RO" dirty="0"/>
              <a:t>)</a:t>
            </a:r>
          </a:p>
          <a:p>
            <a:pPr lvl="1"/>
            <a:r>
              <a:rPr lang="ro-RO" dirty="0"/>
              <a:t>Infecția cu </a:t>
            </a:r>
            <a:r>
              <a:rPr lang="ro-RO" dirty="0" err="1"/>
              <a:t>Burkholderia</a:t>
            </a:r>
            <a:r>
              <a:rPr lang="ro-RO" dirty="0"/>
              <a:t> </a:t>
            </a:r>
            <a:r>
              <a:rPr lang="ro-RO" dirty="0" err="1"/>
              <a:t>mallei</a:t>
            </a:r>
            <a:r>
              <a:rPr lang="ro-RO" dirty="0"/>
              <a:t> (morvă)</a:t>
            </a:r>
          </a:p>
          <a:p>
            <a:pPr lvl="1"/>
            <a:r>
              <a:rPr lang="ro-RO" dirty="0"/>
              <a:t>Infecția cu virusul arteritei ecvine</a:t>
            </a:r>
          </a:p>
          <a:p>
            <a:pPr lvl="1"/>
            <a:r>
              <a:rPr lang="ro-RO" dirty="0"/>
              <a:t>Anemia infecțioasă </a:t>
            </a:r>
            <a:r>
              <a:rPr lang="ro-RO" dirty="0" err="1"/>
              <a:t>ecvină</a:t>
            </a:r>
            <a:endParaRPr lang="ro-RO" dirty="0"/>
          </a:p>
          <a:p>
            <a:pPr lvl="1"/>
            <a:r>
              <a:rPr lang="ro-RO" dirty="0" err="1"/>
              <a:t>Durina</a:t>
            </a:r>
            <a:endParaRPr lang="ro-RO" dirty="0"/>
          </a:p>
          <a:p>
            <a:pPr lvl="1"/>
            <a:r>
              <a:rPr lang="ro-RO" dirty="0"/>
              <a:t>Encefalomielita </a:t>
            </a:r>
            <a:r>
              <a:rPr lang="ro-RO" dirty="0" err="1"/>
              <a:t>ecvină</a:t>
            </a:r>
            <a:r>
              <a:rPr lang="ro-RO" dirty="0"/>
              <a:t> venezueleană</a:t>
            </a:r>
          </a:p>
          <a:p>
            <a:pPr lvl="1"/>
            <a:r>
              <a:rPr lang="ro-RO" dirty="0"/>
              <a:t>Metrita contagioasă </a:t>
            </a:r>
            <a:r>
              <a:rPr lang="ro-RO" dirty="0" err="1"/>
              <a:t>ecvină</a:t>
            </a:r>
            <a:endParaRPr lang="ro-RO" dirty="0"/>
          </a:p>
          <a:p>
            <a:pPr lvl="1"/>
            <a:r>
              <a:rPr lang="ro-RO" dirty="0"/>
              <a:t>Encefalomielita </a:t>
            </a:r>
            <a:r>
              <a:rPr lang="ro-RO" dirty="0" err="1"/>
              <a:t>ecvină</a:t>
            </a:r>
            <a:r>
              <a:rPr lang="ro-RO" dirty="0"/>
              <a:t> (de est și de vest)</a:t>
            </a:r>
          </a:p>
          <a:p>
            <a:pPr lvl="1"/>
            <a:r>
              <a:rPr lang="ro-RO" dirty="0"/>
              <a:t>Infecția cu virusul bolii lui </a:t>
            </a:r>
            <a:r>
              <a:rPr lang="ro-RO" dirty="0" err="1"/>
              <a:t>Aujeszky</a:t>
            </a:r>
            <a:endParaRPr lang="ro-RO" dirty="0"/>
          </a:p>
          <a:p>
            <a:pPr lvl="1"/>
            <a:r>
              <a:rPr lang="ro-RO" dirty="0"/>
              <a:t>Infecția cu virusul sindromului respirator și de reproducție porcin</a:t>
            </a:r>
          </a:p>
          <a:p>
            <a:pPr lvl="1"/>
            <a:r>
              <a:rPr lang="ro-RO" dirty="0"/>
              <a:t>Infecția cu virusul bolii de Newcastle</a:t>
            </a:r>
          </a:p>
          <a:p>
            <a:pPr lvl="1"/>
            <a:r>
              <a:rPr lang="ro-RO" dirty="0" err="1"/>
              <a:t>Micoplasmoza</a:t>
            </a:r>
            <a:r>
              <a:rPr lang="ro-RO" dirty="0"/>
              <a:t> aviară (</a:t>
            </a:r>
            <a:r>
              <a:rPr lang="ro-RO" dirty="0" err="1"/>
              <a:t>Mycoplasma</a:t>
            </a:r>
            <a:r>
              <a:rPr lang="ro-RO" dirty="0"/>
              <a:t> </a:t>
            </a:r>
            <a:r>
              <a:rPr lang="ro-RO" dirty="0" err="1"/>
              <a:t>gallisepticum</a:t>
            </a:r>
            <a:r>
              <a:rPr lang="ro-RO" dirty="0"/>
              <a:t> și M. </a:t>
            </a:r>
            <a:r>
              <a:rPr lang="ro-RO" dirty="0" err="1"/>
              <a:t>meleagridis</a:t>
            </a:r>
            <a:r>
              <a:rPr lang="ro-RO" dirty="0"/>
              <a:t>) </a:t>
            </a:r>
          </a:p>
          <a:p>
            <a:pPr lvl="1"/>
            <a:r>
              <a:rPr lang="ro-RO" dirty="0"/>
              <a:t>Infecția cu Salmonella </a:t>
            </a:r>
            <a:r>
              <a:rPr lang="ro-RO" dirty="0" err="1"/>
              <a:t>Pullorum</a:t>
            </a:r>
            <a:r>
              <a:rPr lang="ro-RO" dirty="0"/>
              <a:t>, S. </a:t>
            </a:r>
            <a:r>
              <a:rPr lang="ro-RO" dirty="0" err="1"/>
              <a:t>Gallinarum</a:t>
            </a:r>
            <a:r>
              <a:rPr lang="ro-RO" dirty="0"/>
              <a:t> și S. </a:t>
            </a:r>
            <a:r>
              <a:rPr lang="ro-RO" dirty="0" err="1"/>
              <a:t>arizonae</a:t>
            </a:r>
            <a:endParaRPr lang="ro-RO" dirty="0"/>
          </a:p>
          <a:p>
            <a:pPr lvl="1"/>
            <a:r>
              <a:rPr lang="ro-RO" dirty="0"/>
              <a:t>Infecția cu virusurile gripei aviare slab patogene </a:t>
            </a:r>
          </a:p>
          <a:p>
            <a:pPr lvl="1"/>
            <a:r>
              <a:rPr lang="ro-RO" dirty="0" err="1"/>
              <a:t>Chlamidioza</a:t>
            </a:r>
            <a:r>
              <a:rPr lang="ro-RO" dirty="0"/>
              <a:t> aviară</a:t>
            </a:r>
          </a:p>
          <a:p>
            <a:pPr lvl="1"/>
            <a:r>
              <a:rPr lang="ro-RO" dirty="0"/>
              <a:t>Infestarea cu </a:t>
            </a:r>
            <a:r>
              <a:rPr lang="ro-RO" dirty="0" err="1"/>
              <a:t>Varroa</a:t>
            </a:r>
            <a:r>
              <a:rPr lang="ro-RO" dirty="0"/>
              <a:t> </a:t>
            </a:r>
            <a:r>
              <a:rPr lang="ro-RO" dirty="0" err="1"/>
              <a:t>spp</a:t>
            </a:r>
            <a:r>
              <a:rPr lang="ro-RO" dirty="0"/>
              <a:t>. (</a:t>
            </a:r>
            <a:r>
              <a:rPr lang="ro-RO" dirty="0" err="1"/>
              <a:t>varrooză</a:t>
            </a:r>
            <a:r>
              <a:rPr lang="ro-RO" dirty="0"/>
              <a:t>)</a:t>
            </a:r>
          </a:p>
          <a:p>
            <a:pPr lvl="1"/>
            <a:r>
              <a:rPr lang="ro-RO" dirty="0"/>
              <a:t>Infestarea cu </a:t>
            </a:r>
            <a:r>
              <a:rPr lang="ro-RO" dirty="0" err="1"/>
              <a:t>Aethina</a:t>
            </a:r>
            <a:r>
              <a:rPr lang="ro-RO" dirty="0"/>
              <a:t> </a:t>
            </a:r>
            <a:r>
              <a:rPr lang="ro-RO" dirty="0" err="1"/>
              <a:t>tumida</a:t>
            </a:r>
            <a:r>
              <a:rPr lang="ro-RO" dirty="0"/>
              <a:t> (gândacul mic de stup)</a:t>
            </a:r>
          </a:p>
          <a:p>
            <a:pPr lvl="1"/>
            <a:r>
              <a:rPr lang="ro-RO" dirty="0"/>
              <a:t>Loca americană</a:t>
            </a:r>
          </a:p>
          <a:p>
            <a:pPr lvl="1"/>
            <a:r>
              <a:rPr lang="ro-RO" dirty="0"/>
              <a:t>Infestarea cu </a:t>
            </a:r>
            <a:r>
              <a:rPr lang="ro-RO" dirty="0" err="1"/>
              <a:t>Tropilaelaps</a:t>
            </a:r>
            <a:r>
              <a:rPr lang="ro-RO" dirty="0"/>
              <a:t> </a:t>
            </a:r>
            <a:r>
              <a:rPr lang="ro-RO" dirty="0" err="1"/>
              <a:t>spp</a:t>
            </a:r>
            <a:r>
              <a:rPr lang="ro-RO" dirty="0"/>
              <a:t>. </a:t>
            </a:r>
          </a:p>
          <a:p>
            <a:pPr lvl="1"/>
            <a:r>
              <a:rPr lang="ro-RO" dirty="0"/>
              <a:t>Infecția cu </a:t>
            </a:r>
            <a:r>
              <a:rPr lang="ro-RO" dirty="0" err="1"/>
              <a:t>Batrachochytrium</a:t>
            </a:r>
            <a:r>
              <a:rPr lang="ro-RO" dirty="0"/>
              <a:t> </a:t>
            </a:r>
            <a:r>
              <a:rPr lang="ro-RO" dirty="0" err="1"/>
              <a:t>salamandrivorans</a:t>
            </a:r>
            <a:endParaRPr lang="ro-RO" dirty="0"/>
          </a:p>
          <a:p>
            <a:pPr lvl="1"/>
            <a:r>
              <a:rPr lang="ro-RO" dirty="0"/>
              <a:t>Necroza hematopoietică epizootică </a:t>
            </a:r>
          </a:p>
          <a:p>
            <a:pPr lvl="1"/>
            <a:r>
              <a:rPr lang="ro-RO" dirty="0"/>
              <a:t>Septicemia hemoragică virală </a:t>
            </a:r>
          </a:p>
          <a:p>
            <a:pPr lvl="1"/>
            <a:r>
              <a:rPr lang="ro-RO" dirty="0"/>
              <a:t>Necroza hematopoietică infecțioasă</a:t>
            </a:r>
          </a:p>
          <a:p>
            <a:pPr lvl="1"/>
            <a:r>
              <a:rPr lang="ro-RO" dirty="0"/>
              <a:t>Infecția cu virusul AIS (anemia infecțioasă a somonului) cu </a:t>
            </a:r>
            <a:r>
              <a:rPr lang="ro-RO" dirty="0" err="1"/>
              <a:t>deleție</a:t>
            </a:r>
            <a:r>
              <a:rPr lang="ro-RO" dirty="0"/>
              <a:t> în HPR (regiunea înalt </a:t>
            </a:r>
            <a:r>
              <a:rPr lang="ro-RO" dirty="0" err="1"/>
              <a:t>polimorfică</a:t>
            </a:r>
            <a:r>
              <a:rPr lang="ro-RO" dirty="0"/>
              <a:t>)</a:t>
            </a:r>
          </a:p>
          <a:p>
            <a:pPr lvl="1"/>
            <a:r>
              <a:rPr lang="ro-RO" dirty="0"/>
              <a:t>Herpesul crapului </a:t>
            </a:r>
            <a:r>
              <a:rPr lang="ro-RO" dirty="0" err="1"/>
              <a:t>koi</a:t>
            </a:r>
            <a:endParaRPr lang="ro-RO" dirty="0"/>
          </a:p>
          <a:p>
            <a:pPr lvl="1"/>
            <a:r>
              <a:rPr lang="ro-RO" dirty="0"/>
              <a:t>Infecția cu </a:t>
            </a:r>
            <a:r>
              <a:rPr lang="ro-RO" dirty="0" err="1"/>
              <a:t>Mikrocytos</a:t>
            </a:r>
            <a:r>
              <a:rPr lang="ro-RO" dirty="0"/>
              <a:t> </a:t>
            </a:r>
            <a:r>
              <a:rPr lang="ro-RO" dirty="0" err="1"/>
              <a:t>mackini</a:t>
            </a:r>
            <a:endParaRPr lang="ro-RO" dirty="0"/>
          </a:p>
          <a:p>
            <a:pPr lvl="1"/>
            <a:r>
              <a:rPr lang="ro-RO" dirty="0"/>
              <a:t>Infecția cu </a:t>
            </a:r>
            <a:r>
              <a:rPr lang="ro-RO" dirty="0" err="1"/>
              <a:t>Perkinsus</a:t>
            </a:r>
            <a:r>
              <a:rPr lang="ro-RO" dirty="0"/>
              <a:t> </a:t>
            </a:r>
            <a:r>
              <a:rPr lang="ro-RO" dirty="0" err="1"/>
              <a:t>marinus</a:t>
            </a:r>
            <a:endParaRPr lang="ro-RO" dirty="0"/>
          </a:p>
          <a:p>
            <a:pPr lvl="1"/>
            <a:r>
              <a:rPr lang="ro-RO" dirty="0"/>
              <a:t>Infecția cu </a:t>
            </a:r>
            <a:r>
              <a:rPr lang="ro-RO" dirty="0" err="1"/>
              <a:t>Bonamia</a:t>
            </a:r>
            <a:r>
              <a:rPr lang="ro-RO" dirty="0"/>
              <a:t> </a:t>
            </a:r>
            <a:r>
              <a:rPr lang="ro-RO" dirty="0" err="1"/>
              <a:t>ostreae</a:t>
            </a:r>
            <a:endParaRPr lang="ro-RO" dirty="0"/>
          </a:p>
          <a:p>
            <a:pPr lvl="1"/>
            <a:r>
              <a:rPr lang="ro-RO" dirty="0"/>
              <a:t>Infecția cu </a:t>
            </a:r>
            <a:r>
              <a:rPr lang="ro-RO" dirty="0" err="1"/>
              <a:t>Bonamia</a:t>
            </a:r>
            <a:r>
              <a:rPr lang="ro-RO" dirty="0"/>
              <a:t> </a:t>
            </a:r>
            <a:r>
              <a:rPr lang="ro-RO" dirty="0" err="1"/>
              <a:t>exitiosa</a:t>
            </a:r>
            <a:endParaRPr lang="ro-RO" dirty="0"/>
          </a:p>
          <a:p>
            <a:pPr lvl="1"/>
            <a:r>
              <a:rPr lang="ro-RO" dirty="0"/>
              <a:t>Infecția cu </a:t>
            </a:r>
            <a:r>
              <a:rPr lang="ro-RO" dirty="0" err="1"/>
              <a:t>Marteilia</a:t>
            </a:r>
            <a:r>
              <a:rPr lang="ro-RO" dirty="0"/>
              <a:t> </a:t>
            </a:r>
            <a:r>
              <a:rPr lang="ro-RO" dirty="0" err="1"/>
              <a:t>refringens</a:t>
            </a:r>
            <a:endParaRPr lang="ro-RO" dirty="0"/>
          </a:p>
          <a:p>
            <a:pPr lvl="1"/>
            <a:r>
              <a:rPr lang="ro-RO" dirty="0"/>
              <a:t>Infecția cu virusul sindromului </a:t>
            </a:r>
            <a:r>
              <a:rPr lang="ro-RO" dirty="0" err="1"/>
              <a:t>Taura</a:t>
            </a:r>
            <a:endParaRPr lang="ro-RO" dirty="0"/>
          </a:p>
          <a:p>
            <a:pPr lvl="1"/>
            <a:r>
              <a:rPr lang="ro-RO" dirty="0"/>
              <a:t>Infecția cu virusul bolii „cap galben” </a:t>
            </a:r>
          </a:p>
          <a:p>
            <a:pPr lvl="1"/>
            <a:r>
              <a:rPr lang="ro-RO" dirty="0"/>
              <a:t>Infecția cu virusul bolii petelor albe</a:t>
            </a:r>
          </a:p>
          <a:p>
            <a:pPr marL="457200" lvl="1" indent="0">
              <a:buNone/>
            </a:pP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5357299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6F2E2C54-FC5E-854E-01BB-130665C90B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/>
              <a:t>Zoonoze</a:t>
            </a: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C487D33D-7F61-3020-16A8-7F585E8156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dirty="0"/>
              <a:t>Rabia</a:t>
            </a:r>
          </a:p>
          <a:p>
            <a:r>
              <a:rPr lang="ro-RO" dirty="0"/>
              <a:t>Antrax</a:t>
            </a:r>
          </a:p>
          <a:p>
            <a:r>
              <a:rPr lang="ro-RO" dirty="0"/>
              <a:t>Echinococoză	</a:t>
            </a:r>
          </a:p>
          <a:p>
            <a:r>
              <a:rPr lang="ro-RO" dirty="0"/>
              <a:t>Salmoneloză</a:t>
            </a:r>
          </a:p>
          <a:p>
            <a:r>
              <a:rPr lang="ro-RO" dirty="0"/>
              <a:t>Trichineloză</a:t>
            </a:r>
          </a:p>
          <a:p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14395304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954EFC55-EB76-0CF3-7DF0-09E2C58A3F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/>
              <a:t>Focare de boală - 2023</a:t>
            </a:r>
          </a:p>
        </p:txBody>
      </p:sp>
      <p:graphicFrame>
        <p:nvGraphicFramePr>
          <p:cNvPr id="9" name="Tabel 9">
            <a:extLst>
              <a:ext uri="{FF2B5EF4-FFF2-40B4-BE49-F238E27FC236}">
                <a16:creationId xmlns:a16="http://schemas.microsoft.com/office/drawing/2014/main" id="{DE9BC62D-D77C-A827-80BD-8BFA25D0387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8253777"/>
              </p:ext>
            </p:extLst>
          </p:nvPr>
        </p:nvGraphicFramePr>
        <p:xfrm>
          <a:off x="677863" y="2160588"/>
          <a:ext cx="8596314" cy="540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2719">
                  <a:extLst>
                    <a:ext uri="{9D8B030D-6E8A-4147-A177-3AD203B41FA5}">
                      <a16:colId xmlns:a16="http://schemas.microsoft.com/office/drawing/2014/main" val="1126632337"/>
                    </a:ext>
                  </a:extLst>
                </a:gridCol>
                <a:gridCol w="1432719">
                  <a:extLst>
                    <a:ext uri="{9D8B030D-6E8A-4147-A177-3AD203B41FA5}">
                      <a16:colId xmlns:a16="http://schemas.microsoft.com/office/drawing/2014/main" val="3331570257"/>
                    </a:ext>
                  </a:extLst>
                </a:gridCol>
                <a:gridCol w="1432719">
                  <a:extLst>
                    <a:ext uri="{9D8B030D-6E8A-4147-A177-3AD203B41FA5}">
                      <a16:colId xmlns:a16="http://schemas.microsoft.com/office/drawing/2014/main" val="2847278445"/>
                    </a:ext>
                  </a:extLst>
                </a:gridCol>
                <a:gridCol w="1432719">
                  <a:extLst>
                    <a:ext uri="{9D8B030D-6E8A-4147-A177-3AD203B41FA5}">
                      <a16:colId xmlns:a16="http://schemas.microsoft.com/office/drawing/2014/main" val="2204947342"/>
                    </a:ext>
                  </a:extLst>
                </a:gridCol>
                <a:gridCol w="1432719">
                  <a:extLst>
                    <a:ext uri="{9D8B030D-6E8A-4147-A177-3AD203B41FA5}">
                      <a16:colId xmlns:a16="http://schemas.microsoft.com/office/drawing/2014/main" val="558239591"/>
                    </a:ext>
                  </a:extLst>
                </a:gridCol>
                <a:gridCol w="1432719">
                  <a:extLst>
                    <a:ext uri="{9D8B030D-6E8A-4147-A177-3AD203B41FA5}">
                      <a16:colId xmlns:a16="http://schemas.microsoft.com/office/drawing/2014/main" val="141562306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o-RO" dirty="0"/>
                        <a:t>Nr. crt.</a:t>
                      </a:r>
                    </a:p>
                  </a:txBody>
                  <a:tcPr marL="74751" marR="74751"/>
                </a:tc>
                <a:tc>
                  <a:txBody>
                    <a:bodyPr/>
                    <a:lstStyle/>
                    <a:p>
                      <a:r>
                        <a:rPr lang="ro-RO" dirty="0"/>
                        <a:t>Denumirea bolii</a:t>
                      </a:r>
                    </a:p>
                  </a:txBody>
                  <a:tcPr marL="74751" marR="74751"/>
                </a:tc>
                <a:tc>
                  <a:txBody>
                    <a:bodyPr/>
                    <a:lstStyle/>
                    <a:p>
                      <a:r>
                        <a:rPr lang="ro-RO" dirty="0"/>
                        <a:t>Specia</a:t>
                      </a:r>
                    </a:p>
                  </a:txBody>
                  <a:tcPr marL="74751" marR="74751"/>
                </a:tc>
                <a:tc>
                  <a:txBody>
                    <a:bodyPr/>
                    <a:lstStyle/>
                    <a:p>
                      <a:r>
                        <a:rPr lang="ro-RO" dirty="0"/>
                        <a:t>Număr focare</a:t>
                      </a:r>
                    </a:p>
                  </a:txBody>
                  <a:tcPr marL="74751" marR="74751"/>
                </a:tc>
                <a:tc>
                  <a:txBody>
                    <a:bodyPr/>
                    <a:lstStyle/>
                    <a:p>
                      <a:r>
                        <a:rPr lang="ro-RO" dirty="0"/>
                        <a:t>Animale afectate</a:t>
                      </a:r>
                    </a:p>
                  </a:txBody>
                  <a:tcPr marL="74751" marR="74751"/>
                </a:tc>
                <a:tc>
                  <a:txBody>
                    <a:bodyPr/>
                    <a:lstStyle/>
                    <a:p>
                      <a:r>
                        <a:rPr lang="ro-RO" dirty="0"/>
                        <a:t>Focare stinse</a:t>
                      </a:r>
                    </a:p>
                  </a:txBody>
                  <a:tcPr marL="74751" marR="74751"/>
                </a:tc>
                <a:extLst>
                  <a:ext uri="{0D108BD9-81ED-4DB2-BD59-A6C34878D82A}">
                    <a16:rowId xmlns:a16="http://schemas.microsoft.com/office/drawing/2014/main" val="39717974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o-RO" dirty="0"/>
                        <a:t>1.</a:t>
                      </a:r>
                    </a:p>
                  </a:txBody>
                  <a:tcPr marL="74751" marR="74751"/>
                </a:tc>
                <a:tc>
                  <a:txBody>
                    <a:bodyPr/>
                    <a:lstStyle/>
                    <a:p>
                      <a:r>
                        <a:rPr lang="ro-RO" dirty="0"/>
                        <a:t>Trichineloză</a:t>
                      </a:r>
                    </a:p>
                  </a:txBody>
                  <a:tcPr marL="74751" marR="74751"/>
                </a:tc>
                <a:tc>
                  <a:txBody>
                    <a:bodyPr/>
                    <a:lstStyle/>
                    <a:p>
                      <a:r>
                        <a:rPr lang="ro-RO" dirty="0"/>
                        <a:t>Suine</a:t>
                      </a:r>
                    </a:p>
                  </a:txBody>
                  <a:tcPr marL="74751" marR="74751"/>
                </a:tc>
                <a:tc>
                  <a:txBody>
                    <a:bodyPr/>
                    <a:lstStyle/>
                    <a:p>
                      <a:r>
                        <a:rPr lang="ro-RO" dirty="0"/>
                        <a:t>15</a:t>
                      </a:r>
                    </a:p>
                  </a:txBody>
                  <a:tcPr marL="74751" marR="74751"/>
                </a:tc>
                <a:tc>
                  <a:txBody>
                    <a:bodyPr/>
                    <a:lstStyle/>
                    <a:p>
                      <a:r>
                        <a:rPr lang="ro-RO" dirty="0"/>
                        <a:t>81</a:t>
                      </a:r>
                    </a:p>
                  </a:txBody>
                  <a:tcPr marL="74751" marR="74751"/>
                </a:tc>
                <a:tc>
                  <a:txBody>
                    <a:bodyPr/>
                    <a:lstStyle/>
                    <a:p>
                      <a:r>
                        <a:rPr lang="ro-RO" dirty="0"/>
                        <a:t>15</a:t>
                      </a:r>
                    </a:p>
                  </a:txBody>
                  <a:tcPr marL="74751" marR="74751"/>
                </a:tc>
                <a:extLst>
                  <a:ext uri="{0D108BD9-81ED-4DB2-BD59-A6C34878D82A}">
                    <a16:rowId xmlns:a16="http://schemas.microsoft.com/office/drawing/2014/main" val="15362698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o-RO" dirty="0"/>
                        <a:t>2.</a:t>
                      </a:r>
                    </a:p>
                  </a:txBody>
                  <a:tcPr marL="74751" marR="74751"/>
                </a:tc>
                <a:tc>
                  <a:txBody>
                    <a:bodyPr/>
                    <a:lstStyle/>
                    <a:p>
                      <a:r>
                        <a:rPr lang="ro-RO" dirty="0"/>
                        <a:t>Tuberculoza bovină</a:t>
                      </a:r>
                    </a:p>
                  </a:txBody>
                  <a:tcPr marL="74751" marR="74751"/>
                </a:tc>
                <a:tc>
                  <a:txBody>
                    <a:bodyPr/>
                    <a:lstStyle/>
                    <a:p>
                      <a:r>
                        <a:rPr lang="ro-RO" dirty="0"/>
                        <a:t>Bovine</a:t>
                      </a:r>
                    </a:p>
                  </a:txBody>
                  <a:tcPr marL="74751" marR="74751"/>
                </a:tc>
                <a:tc>
                  <a:txBody>
                    <a:bodyPr/>
                    <a:lstStyle/>
                    <a:p>
                      <a:r>
                        <a:rPr lang="ro-RO" dirty="0"/>
                        <a:t>2</a:t>
                      </a:r>
                    </a:p>
                  </a:txBody>
                  <a:tcPr marL="74751" marR="74751"/>
                </a:tc>
                <a:tc>
                  <a:txBody>
                    <a:bodyPr/>
                    <a:lstStyle/>
                    <a:p>
                      <a:r>
                        <a:rPr lang="ro-RO" dirty="0"/>
                        <a:t>132</a:t>
                      </a:r>
                    </a:p>
                  </a:txBody>
                  <a:tcPr marL="74751" marR="74751"/>
                </a:tc>
                <a:tc>
                  <a:txBody>
                    <a:bodyPr/>
                    <a:lstStyle/>
                    <a:p>
                      <a:r>
                        <a:rPr lang="ro-RO" dirty="0"/>
                        <a:t>2</a:t>
                      </a:r>
                    </a:p>
                  </a:txBody>
                  <a:tcPr marL="74751" marR="74751"/>
                </a:tc>
                <a:extLst>
                  <a:ext uri="{0D108BD9-81ED-4DB2-BD59-A6C34878D82A}">
                    <a16:rowId xmlns:a16="http://schemas.microsoft.com/office/drawing/2014/main" val="21398077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o-RO" dirty="0"/>
                        <a:t>3.</a:t>
                      </a:r>
                    </a:p>
                  </a:txBody>
                  <a:tcPr marL="74751" marR="74751"/>
                </a:tc>
                <a:tc>
                  <a:txBody>
                    <a:bodyPr/>
                    <a:lstStyle/>
                    <a:p>
                      <a:r>
                        <a:rPr lang="ro-RO" dirty="0"/>
                        <a:t>Leucoza enzootică bovină</a:t>
                      </a:r>
                    </a:p>
                  </a:txBody>
                  <a:tcPr marL="74751" marR="74751"/>
                </a:tc>
                <a:tc>
                  <a:txBody>
                    <a:bodyPr/>
                    <a:lstStyle/>
                    <a:p>
                      <a:r>
                        <a:rPr lang="ro-RO" dirty="0"/>
                        <a:t>Bovine</a:t>
                      </a:r>
                    </a:p>
                  </a:txBody>
                  <a:tcPr marL="74751" marR="74751"/>
                </a:tc>
                <a:tc>
                  <a:txBody>
                    <a:bodyPr/>
                    <a:lstStyle/>
                    <a:p>
                      <a:r>
                        <a:rPr lang="ro-RO" dirty="0"/>
                        <a:t>1</a:t>
                      </a:r>
                    </a:p>
                  </a:txBody>
                  <a:tcPr marL="74751" marR="74751"/>
                </a:tc>
                <a:tc>
                  <a:txBody>
                    <a:bodyPr/>
                    <a:lstStyle/>
                    <a:p>
                      <a:r>
                        <a:rPr lang="ro-RO" dirty="0"/>
                        <a:t>1</a:t>
                      </a:r>
                    </a:p>
                  </a:txBody>
                  <a:tcPr marL="74751" marR="74751"/>
                </a:tc>
                <a:tc>
                  <a:txBody>
                    <a:bodyPr/>
                    <a:lstStyle/>
                    <a:p>
                      <a:r>
                        <a:rPr lang="ro-RO" dirty="0"/>
                        <a:t>1</a:t>
                      </a:r>
                    </a:p>
                  </a:txBody>
                  <a:tcPr marL="74751" marR="74751"/>
                </a:tc>
                <a:extLst>
                  <a:ext uri="{0D108BD9-81ED-4DB2-BD59-A6C34878D82A}">
                    <a16:rowId xmlns:a16="http://schemas.microsoft.com/office/drawing/2014/main" val="1897916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o-RO" dirty="0"/>
                        <a:t>4.</a:t>
                      </a:r>
                    </a:p>
                  </a:txBody>
                  <a:tcPr marL="74751" marR="74751"/>
                </a:tc>
                <a:tc>
                  <a:txBody>
                    <a:bodyPr/>
                    <a:lstStyle/>
                    <a:p>
                      <a:r>
                        <a:rPr lang="ro-RO" dirty="0"/>
                        <a:t>Salmonella </a:t>
                      </a:r>
                      <a:r>
                        <a:rPr lang="ro-RO" dirty="0" err="1"/>
                        <a:t>Typhimurium</a:t>
                      </a:r>
                      <a:endParaRPr lang="ro-RO" dirty="0"/>
                    </a:p>
                  </a:txBody>
                  <a:tcPr marL="74751" marR="74751"/>
                </a:tc>
                <a:tc>
                  <a:txBody>
                    <a:bodyPr/>
                    <a:lstStyle/>
                    <a:p>
                      <a:r>
                        <a:rPr lang="ro-RO" dirty="0"/>
                        <a:t>Păsări</a:t>
                      </a:r>
                    </a:p>
                  </a:txBody>
                  <a:tcPr marL="74751" marR="74751"/>
                </a:tc>
                <a:tc>
                  <a:txBody>
                    <a:bodyPr/>
                    <a:lstStyle/>
                    <a:p>
                      <a:r>
                        <a:rPr lang="ro-RO" dirty="0"/>
                        <a:t>1</a:t>
                      </a:r>
                    </a:p>
                  </a:txBody>
                  <a:tcPr marL="74751" marR="74751"/>
                </a:tc>
                <a:tc>
                  <a:txBody>
                    <a:bodyPr/>
                    <a:lstStyle/>
                    <a:p>
                      <a:r>
                        <a:rPr lang="ro-RO" dirty="0"/>
                        <a:t>29186</a:t>
                      </a:r>
                    </a:p>
                  </a:txBody>
                  <a:tcPr marL="74751" marR="74751"/>
                </a:tc>
                <a:tc>
                  <a:txBody>
                    <a:bodyPr/>
                    <a:lstStyle/>
                    <a:p>
                      <a:r>
                        <a:rPr lang="ro-RO" dirty="0"/>
                        <a:t>1</a:t>
                      </a:r>
                    </a:p>
                  </a:txBody>
                  <a:tcPr marL="74751" marR="74751"/>
                </a:tc>
                <a:extLst>
                  <a:ext uri="{0D108BD9-81ED-4DB2-BD59-A6C34878D82A}">
                    <a16:rowId xmlns:a16="http://schemas.microsoft.com/office/drawing/2014/main" val="6874257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o-RO" dirty="0"/>
                        <a:t>5.</a:t>
                      </a:r>
                    </a:p>
                  </a:txBody>
                  <a:tcPr marL="74751" marR="74751"/>
                </a:tc>
                <a:tc>
                  <a:txBody>
                    <a:bodyPr/>
                    <a:lstStyle/>
                    <a:p>
                      <a:r>
                        <a:rPr lang="ro-RO" dirty="0"/>
                        <a:t>Rabie</a:t>
                      </a:r>
                    </a:p>
                  </a:txBody>
                  <a:tcPr marL="74751" marR="74751"/>
                </a:tc>
                <a:tc>
                  <a:txBody>
                    <a:bodyPr/>
                    <a:lstStyle/>
                    <a:p>
                      <a:r>
                        <a:rPr lang="ro-RO" dirty="0"/>
                        <a:t>Vulpe</a:t>
                      </a:r>
                    </a:p>
                  </a:txBody>
                  <a:tcPr marL="74751" marR="74751"/>
                </a:tc>
                <a:tc>
                  <a:txBody>
                    <a:bodyPr/>
                    <a:lstStyle/>
                    <a:p>
                      <a:r>
                        <a:rPr lang="ro-RO" dirty="0"/>
                        <a:t>3</a:t>
                      </a:r>
                    </a:p>
                  </a:txBody>
                  <a:tcPr marL="74751" marR="74751"/>
                </a:tc>
                <a:tc>
                  <a:txBody>
                    <a:bodyPr/>
                    <a:lstStyle/>
                    <a:p>
                      <a:r>
                        <a:rPr lang="ro-RO" dirty="0"/>
                        <a:t>12</a:t>
                      </a:r>
                    </a:p>
                  </a:txBody>
                  <a:tcPr marL="74751" marR="74751"/>
                </a:tc>
                <a:tc>
                  <a:txBody>
                    <a:bodyPr/>
                    <a:lstStyle/>
                    <a:p>
                      <a:r>
                        <a:rPr lang="ro-RO" dirty="0"/>
                        <a:t>3</a:t>
                      </a:r>
                    </a:p>
                  </a:txBody>
                  <a:tcPr marL="74751" marR="74751"/>
                </a:tc>
                <a:extLst>
                  <a:ext uri="{0D108BD9-81ED-4DB2-BD59-A6C34878D82A}">
                    <a16:rowId xmlns:a16="http://schemas.microsoft.com/office/drawing/2014/main" val="16700823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o-RO" dirty="0"/>
                        <a:t>6.</a:t>
                      </a:r>
                    </a:p>
                  </a:txBody>
                  <a:tcPr marL="74751" marR="74751"/>
                </a:tc>
                <a:tc>
                  <a:txBody>
                    <a:bodyPr/>
                    <a:lstStyle/>
                    <a:p>
                      <a:r>
                        <a:rPr lang="ro-RO" dirty="0"/>
                        <a:t>Pesta porcină africană</a:t>
                      </a:r>
                    </a:p>
                  </a:txBody>
                  <a:tcPr marL="74751" marR="74751"/>
                </a:tc>
                <a:tc>
                  <a:txBody>
                    <a:bodyPr/>
                    <a:lstStyle/>
                    <a:p>
                      <a:r>
                        <a:rPr lang="ro-RO" dirty="0"/>
                        <a:t>Suine</a:t>
                      </a:r>
                    </a:p>
                  </a:txBody>
                  <a:tcPr marL="74751" marR="74751"/>
                </a:tc>
                <a:tc>
                  <a:txBody>
                    <a:bodyPr/>
                    <a:lstStyle/>
                    <a:p>
                      <a:r>
                        <a:rPr lang="ro-RO" dirty="0"/>
                        <a:t>75</a:t>
                      </a:r>
                    </a:p>
                  </a:txBody>
                  <a:tcPr marL="74751" marR="74751"/>
                </a:tc>
                <a:tc>
                  <a:txBody>
                    <a:bodyPr/>
                    <a:lstStyle/>
                    <a:p>
                      <a:r>
                        <a:rPr lang="ro-RO" dirty="0"/>
                        <a:t>14122</a:t>
                      </a:r>
                    </a:p>
                  </a:txBody>
                  <a:tcPr marL="74751" marR="74751"/>
                </a:tc>
                <a:tc>
                  <a:txBody>
                    <a:bodyPr/>
                    <a:lstStyle/>
                    <a:p>
                      <a:r>
                        <a:rPr lang="ro-RO" dirty="0"/>
                        <a:t>16</a:t>
                      </a:r>
                    </a:p>
                  </a:txBody>
                  <a:tcPr marL="74751" marR="74751"/>
                </a:tc>
                <a:extLst>
                  <a:ext uri="{0D108BD9-81ED-4DB2-BD59-A6C34878D82A}">
                    <a16:rowId xmlns:a16="http://schemas.microsoft.com/office/drawing/2014/main" val="29904387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o-RO" dirty="0"/>
                        <a:t>7.</a:t>
                      </a:r>
                    </a:p>
                  </a:txBody>
                  <a:tcPr marL="74751" marR="74751"/>
                </a:tc>
                <a:tc>
                  <a:txBody>
                    <a:bodyPr/>
                    <a:lstStyle/>
                    <a:p>
                      <a:r>
                        <a:rPr lang="ro-RO" dirty="0"/>
                        <a:t>Anemia infecțioasă</a:t>
                      </a:r>
                    </a:p>
                  </a:txBody>
                  <a:tcPr marL="74751" marR="74751"/>
                </a:tc>
                <a:tc>
                  <a:txBody>
                    <a:bodyPr/>
                    <a:lstStyle/>
                    <a:p>
                      <a:r>
                        <a:rPr lang="ro-RO" dirty="0"/>
                        <a:t>Cabaline</a:t>
                      </a:r>
                    </a:p>
                  </a:txBody>
                  <a:tcPr marL="74751" marR="74751"/>
                </a:tc>
                <a:tc>
                  <a:txBody>
                    <a:bodyPr/>
                    <a:lstStyle/>
                    <a:p>
                      <a:r>
                        <a:rPr lang="ro-RO" dirty="0"/>
                        <a:t>2</a:t>
                      </a:r>
                    </a:p>
                  </a:txBody>
                  <a:tcPr marL="74751" marR="74751"/>
                </a:tc>
                <a:tc>
                  <a:txBody>
                    <a:bodyPr/>
                    <a:lstStyle/>
                    <a:p>
                      <a:r>
                        <a:rPr lang="ro-RO" dirty="0"/>
                        <a:t>5</a:t>
                      </a:r>
                    </a:p>
                  </a:txBody>
                  <a:tcPr marL="74751" marR="74751"/>
                </a:tc>
                <a:tc>
                  <a:txBody>
                    <a:bodyPr/>
                    <a:lstStyle/>
                    <a:p>
                      <a:r>
                        <a:rPr lang="ro-RO" dirty="0"/>
                        <a:t>2</a:t>
                      </a:r>
                    </a:p>
                  </a:txBody>
                  <a:tcPr marL="74751" marR="74751"/>
                </a:tc>
                <a:extLst>
                  <a:ext uri="{0D108BD9-81ED-4DB2-BD59-A6C34878D82A}">
                    <a16:rowId xmlns:a16="http://schemas.microsoft.com/office/drawing/2014/main" val="19039122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13330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1D1133C6-87D5-F878-A878-20838D4147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/>
              <a:t>Evoluția PPA domestic în anii 2017 - 2023</a:t>
            </a:r>
          </a:p>
        </p:txBody>
      </p:sp>
      <p:graphicFrame>
        <p:nvGraphicFramePr>
          <p:cNvPr id="4" name="Tabel 4">
            <a:extLst>
              <a:ext uri="{FF2B5EF4-FFF2-40B4-BE49-F238E27FC236}">
                <a16:creationId xmlns:a16="http://schemas.microsoft.com/office/drawing/2014/main" id="{3F51D6B8-CDDE-BD5B-8B2B-D4602FEE3C7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5273738"/>
              </p:ext>
            </p:extLst>
          </p:nvPr>
        </p:nvGraphicFramePr>
        <p:xfrm>
          <a:off x="838199" y="1825625"/>
          <a:ext cx="8062520" cy="323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766">
                  <a:extLst>
                    <a:ext uri="{9D8B030D-6E8A-4147-A177-3AD203B41FA5}">
                      <a16:colId xmlns:a16="http://schemas.microsoft.com/office/drawing/2014/main" val="1640558737"/>
                    </a:ext>
                  </a:extLst>
                </a:gridCol>
                <a:gridCol w="2811494">
                  <a:extLst>
                    <a:ext uri="{9D8B030D-6E8A-4147-A177-3AD203B41FA5}">
                      <a16:colId xmlns:a16="http://schemas.microsoft.com/office/drawing/2014/main" val="3343533440"/>
                    </a:ext>
                  </a:extLst>
                </a:gridCol>
                <a:gridCol w="2015630">
                  <a:extLst>
                    <a:ext uri="{9D8B030D-6E8A-4147-A177-3AD203B41FA5}">
                      <a16:colId xmlns:a16="http://schemas.microsoft.com/office/drawing/2014/main" val="3191837678"/>
                    </a:ext>
                  </a:extLst>
                </a:gridCol>
                <a:gridCol w="2015630">
                  <a:extLst>
                    <a:ext uri="{9D8B030D-6E8A-4147-A177-3AD203B41FA5}">
                      <a16:colId xmlns:a16="http://schemas.microsoft.com/office/drawing/2014/main" val="401174633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o-RO" dirty="0"/>
                        <a:t>Anul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dirty="0"/>
                        <a:t>Nr. focare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dirty="0"/>
                        <a:t>Nr. animale afectate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dirty="0"/>
                        <a:t>Nr. focare stinse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88229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o-RO" dirty="0"/>
                        <a:t>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16038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o-RO" dirty="0"/>
                        <a:t>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dirty="0"/>
                        <a:t>134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dirty="0"/>
                        <a:t>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5803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o-RO" dirty="0"/>
                        <a:t>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dirty="0"/>
                        <a:t>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dirty="0"/>
                        <a:t>5191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dirty="0"/>
                        <a:t>36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80615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o-RO" dirty="0"/>
                        <a:t>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dirty="0"/>
                        <a:t>81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dirty="0"/>
                        <a:t>565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dirty="0"/>
                        <a:t>81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92504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o-RO" dirty="0"/>
                        <a:t>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dirty="0"/>
                        <a:t>107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dirty="0"/>
                        <a:t>844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dirty="0"/>
                        <a:t>107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98626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o-RO" dirty="0"/>
                        <a:t>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dirty="0"/>
                        <a:t>76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dirty="0"/>
                        <a:t>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82344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o-RO" dirty="0"/>
                        <a:t>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dirty="0"/>
                        <a:t>67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dirty="0"/>
                        <a:t>14032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dirty="0"/>
                        <a:t>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1823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52640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26AB0033-80E7-FDAF-D138-C00C8E5FCD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/>
              <a:t>Evoluția PPA sălbatic în anii 2017 - 2023</a:t>
            </a:r>
          </a:p>
        </p:txBody>
      </p:sp>
      <p:graphicFrame>
        <p:nvGraphicFramePr>
          <p:cNvPr id="4" name="Tabel 4">
            <a:extLst>
              <a:ext uri="{FF2B5EF4-FFF2-40B4-BE49-F238E27FC236}">
                <a16:creationId xmlns:a16="http://schemas.microsoft.com/office/drawing/2014/main" id="{E3E444BC-F848-3798-CE91-44D35C40E23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5707975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9078">
                  <a:extLst>
                    <a:ext uri="{9D8B030D-6E8A-4147-A177-3AD203B41FA5}">
                      <a16:colId xmlns:a16="http://schemas.microsoft.com/office/drawing/2014/main" val="2503524485"/>
                    </a:ext>
                  </a:extLst>
                </a:gridCol>
                <a:gridCol w="2149078">
                  <a:extLst>
                    <a:ext uri="{9D8B030D-6E8A-4147-A177-3AD203B41FA5}">
                      <a16:colId xmlns:a16="http://schemas.microsoft.com/office/drawing/2014/main" val="1638138894"/>
                    </a:ext>
                  </a:extLst>
                </a:gridCol>
                <a:gridCol w="2149078">
                  <a:extLst>
                    <a:ext uri="{9D8B030D-6E8A-4147-A177-3AD203B41FA5}">
                      <a16:colId xmlns:a16="http://schemas.microsoft.com/office/drawing/2014/main" val="2981957961"/>
                    </a:ext>
                  </a:extLst>
                </a:gridCol>
                <a:gridCol w="2149078">
                  <a:extLst>
                    <a:ext uri="{9D8B030D-6E8A-4147-A177-3AD203B41FA5}">
                      <a16:colId xmlns:a16="http://schemas.microsoft.com/office/drawing/2014/main" val="78584053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o-RO" dirty="0"/>
                        <a:t>Anul</a:t>
                      </a:r>
                    </a:p>
                  </a:txBody>
                  <a:tcPr marL="74751" marR="74751"/>
                </a:tc>
                <a:tc>
                  <a:txBody>
                    <a:bodyPr/>
                    <a:lstStyle/>
                    <a:p>
                      <a:r>
                        <a:rPr lang="ro-RO" dirty="0"/>
                        <a:t>Nr. cazuri</a:t>
                      </a:r>
                    </a:p>
                  </a:txBody>
                  <a:tcPr marL="74751" marR="74751"/>
                </a:tc>
                <a:tc>
                  <a:txBody>
                    <a:bodyPr/>
                    <a:lstStyle/>
                    <a:p>
                      <a:r>
                        <a:rPr lang="ro-RO" dirty="0"/>
                        <a:t>Nr. de animale</a:t>
                      </a:r>
                    </a:p>
                  </a:txBody>
                  <a:tcPr marL="74751" marR="74751"/>
                </a:tc>
                <a:tc>
                  <a:txBody>
                    <a:bodyPr/>
                    <a:lstStyle/>
                    <a:p>
                      <a:r>
                        <a:rPr lang="ro-RO" dirty="0"/>
                        <a:t>Nr. cazuri stinse</a:t>
                      </a:r>
                    </a:p>
                  </a:txBody>
                  <a:tcPr marL="74751" marR="74751"/>
                </a:tc>
                <a:extLst>
                  <a:ext uri="{0D108BD9-81ED-4DB2-BD59-A6C34878D82A}">
                    <a16:rowId xmlns:a16="http://schemas.microsoft.com/office/drawing/2014/main" val="26364692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o-RO" dirty="0"/>
                        <a:t>2017</a:t>
                      </a:r>
                    </a:p>
                  </a:txBody>
                  <a:tcPr marL="74751" marR="74751"/>
                </a:tc>
                <a:tc>
                  <a:txBody>
                    <a:bodyPr/>
                    <a:lstStyle/>
                    <a:p>
                      <a:r>
                        <a:rPr lang="ro-RO" dirty="0"/>
                        <a:t>0</a:t>
                      </a:r>
                    </a:p>
                  </a:txBody>
                  <a:tcPr marL="74751" marR="74751"/>
                </a:tc>
                <a:tc>
                  <a:txBody>
                    <a:bodyPr/>
                    <a:lstStyle/>
                    <a:p>
                      <a:r>
                        <a:rPr lang="ro-RO" dirty="0"/>
                        <a:t>0</a:t>
                      </a:r>
                    </a:p>
                  </a:txBody>
                  <a:tcPr marL="74751" marR="74751"/>
                </a:tc>
                <a:tc>
                  <a:txBody>
                    <a:bodyPr/>
                    <a:lstStyle/>
                    <a:p>
                      <a:r>
                        <a:rPr lang="ro-RO" dirty="0"/>
                        <a:t>0</a:t>
                      </a:r>
                    </a:p>
                  </a:txBody>
                  <a:tcPr marL="74751" marR="74751"/>
                </a:tc>
                <a:extLst>
                  <a:ext uri="{0D108BD9-81ED-4DB2-BD59-A6C34878D82A}">
                    <a16:rowId xmlns:a16="http://schemas.microsoft.com/office/drawing/2014/main" val="30796986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o-RO" dirty="0"/>
                        <a:t>2018</a:t>
                      </a:r>
                    </a:p>
                  </a:txBody>
                  <a:tcPr marL="74751" marR="74751"/>
                </a:tc>
                <a:tc>
                  <a:txBody>
                    <a:bodyPr/>
                    <a:lstStyle/>
                    <a:p>
                      <a:r>
                        <a:rPr lang="ro-RO" dirty="0"/>
                        <a:t>36</a:t>
                      </a:r>
                    </a:p>
                  </a:txBody>
                  <a:tcPr marL="74751" marR="74751"/>
                </a:tc>
                <a:tc>
                  <a:txBody>
                    <a:bodyPr/>
                    <a:lstStyle/>
                    <a:p>
                      <a:r>
                        <a:rPr lang="ro-RO" dirty="0"/>
                        <a:t>36</a:t>
                      </a:r>
                    </a:p>
                  </a:txBody>
                  <a:tcPr marL="74751" marR="74751"/>
                </a:tc>
                <a:tc>
                  <a:txBody>
                    <a:bodyPr/>
                    <a:lstStyle/>
                    <a:p>
                      <a:r>
                        <a:rPr lang="ro-RO" dirty="0"/>
                        <a:t>0</a:t>
                      </a:r>
                    </a:p>
                  </a:txBody>
                  <a:tcPr marL="74751" marR="74751"/>
                </a:tc>
                <a:extLst>
                  <a:ext uri="{0D108BD9-81ED-4DB2-BD59-A6C34878D82A}">
                    <a16:rowId xmlns:a16="http://schemas.microsoft.com/office/drawing/2014/main" val="8963216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o-RO" dirty="0"/>
                        <a:t>2019</a:t>
                      </a:r>
                    </a:p>
                  </a:txBody>
                  <a:tcPr marL="74751" marR="74751"/>
                </a:tc>
                <a:tc>
                  <a:txBody>
                    <a:bodyPr/>
                    <a:lstStyle/>
                    <a:p>
                      <a:r>
                        <a:rPr lang="ro-RO" dirty="0"/>
                        <a:t>135</a:t>
                      </a:r>
                    </a:p>
                  </a:txBody>
                  <a:tcPr marL="74751" marR="74751"/>
                </a:tc>
                <a:tc>
                  <a:txBody>
                    <a:bodyPr/>
                    <a:lstStyle/>
                    <a:p>
                      <a:r>
                        <a:rPr lang="ro-RO" dirty="0"/>
                        <a:t>135</a:t>
                      </a:r>
                    </a:p>
                  </a:txBody>
                  <a:tcPr marL="74751" marR="74751"/>
                </a:tc>
                <a:tc>
                  <a:txBody>
                    <a:bodyPr/>
                    <a:lstStyle/>
                    <a:p>
                      <a:r>
                        <a:rPr lang="ro-RO" dirty="0"/>
                        <a:t>0</a:t>
                      </a:r>
                    </a:p>
                  </a:txBody>
                  <a:tcPr marL="74751" marR="74751"/>
                </a:tc>
                <a:extLst>
                  <a:ext uri="{0D108BD9-81ED-4DB2-BD59-A6C34878D82A}">
                    <a16:rowId xmlns:a16="http://schemas.microsoft.com/office/drawing/2014/main" val="35596258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o-RO" dirty="0"/>
                        <a:t>2020</a:t>
                      </a:r>
                    </a:p>
                  </a:txBody>
                  <a:tcPr marL="74751" marR="74751"/>
                </a:tc>
                <a:tc>
                  <a:txBody>
                    <a:bodyPr/>
                    <a:lstStyle/>
                    <a:p>
                      <a:r>
                        <a:rPr lang="ro-RO" dirty="0"/>
                        <a:t>169</a:t>
                      </a:r>
                    </a:p>
                  </a:txBody>
                  <a:tcPr marL="74751" marR="74751"/>
                </a:tc>
                <a:tc>
                  <a:txBody>
                    <a:bodyPr/>
                    <a:lstStyle/>
                    <a:p>
                      <a:r>
                        <a:rPr lang="ro-RO" dirty="0"/>
                        <a:t>169</a:t>
                      </a:r>
                    </a:p>
                  </a:txBody>
                  <a:tcPr marL="74751" marR="74751"/>
                </a:tc>
                <a:tc>
                  <a:txBody>
                    <a:bodyPr/>
                    <a:lstStyle/>
                    <a:p>
                      <a:r>
                        <a:rPr lang="ro-RO" dirty="0"/>
                        <a:t>0</a:t>
                      </a:r>
                    </a:p>
                  </a:txBody>
                  <a:tcPr marL="74751" marR="74751"/>
                </a:tc>
                <a:extLst>
                  <a:ext uri="{0D108BD9-81ED-4DB2-BD59-A6C34878D82A}">
                    <a16:rowId xmlns:a16="http://schemas.microsoft.com/office/drawing/2014/main" val="32622244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o-RO" dirty="0"/>
                        <a:t>2021</a:t>
                      </a:r>
                    </a:p>
                  </a:txBody>
                  <a:tcPr marL="74751" marR="74751"/>
                </a:tc>
                <a:tc>
                  <a:txBody>
                    <a:bodyPr/>
                    <a:lstStyle/>
                    <a:p>
                      <a:r>
                        <a:rPr lang="ro-RO" dirty="0"/>
                        <a:t>110</a:t>
                      </a:r>
                    </a:p>
                  </a:txBody>
                  <a:tcPr marL="74751" marR="74751"/>
                </a:tc>
                <a:tc>
                  <a:txBody>
                    <a:bodyPr/>
                    <a:lstStyle/>
                    <a:p>
                      <a:r>
                        <a:rPr lang="ro-RO" dirty="0"/>
                        <a:t>110</a:t>
                      </a:r>
                    </a:p>
                  </a:txBody>
                  <a:tcPr marL="74751" marR="74751"/>
                </a:tc>
                <a:tc>
                  <a:txBody>
                    <a:bodyPr/>
                    <a:lstStyle/>
                    <a:p>
                      <a:r>
                        <a:rPr lang="ro-RO" dirty="0"/>
                        <a:t>0</a:t>
                      </a:r>
                    </a:p>
                  </a:txBody>
                  <a:tcPr marL="74751" marR="74751"/>
                </a:tc>
                <a:extLst>
                  <a:ext uri="{0D108BD9-81ED-4DB2-BD59-A6C34878D82A}">
                    <a16:rowId xmlns:a16="http://schemas.microsoft.com/office/drawing/2014/main" val="21642699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o-RO" dirty="0"/>
                        <a:t>2022</a:t>
                      </a:r>
                    </a:p>
                  </a:txBody>
                  <a:tcPr marL="74751" marR="74751"/>
                </a:tc>
                <a:tc>
                  <a:txBody>
                    <a:bodyPr/>
                    <a:lstStyle/>
                    <a:p>
                      <a:r>
                        <a:rPr lang="ro-RO" dirty="0"/>
                        <a:t>82</a:t>
                      </a:r>
                    </a:p>
                  </a:txBody>
                  <a:tcPr marL="74751" marR="74751"/>
                </a:tc>
                <a:tc>
                  <a:txBody>
                    <a:bodyPr/>
                    <a:lstStyle/>
                    <a:p>
                      <a:r>
                        <a:rPr lang="ro-RO" dirty="0"/>
                        <a:t>82</a:t>
                      </a:r>
                    </a:p>
                  </a:txBody>
                  <a:tcPr marL="74751" marR="74751"/>
                </a:tc>
                <a:tc>
                  <a:txBody>
                    <a:bodyPr/>
                    <a:lstStyle/>
                    <a:p>
                      <a:r>
                        <a:rPr lang="ro-RO" dirty="0"/>
                        <a:t>0</a:t>
                      </a:r>
                    </a:p>
                  </a:txBody>
                  <a:tcPr marL="74751" marR="74751"/>
                </a:tc>
                <a:extLst>
                  <a:ext uri="{0D108BD9-81ED-4DB2-BD59-A6C34878D82A}">
                    <a16:rowId xmlns:a16="http://schemas.microsoft.com/office/drawing/2014/main" val="29877278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o-RO" dirty="0"/>
                        <a:t>2023</a:t>
                      </a:r>
                    </a:p>
                  </a:txBody>
                  <a:tcPr marL="74751" marR="74751"/>
                </a:tc>
                <a:tc>
                  <a:txBody>
                    <a:bodyPr/>
                    <a:lstStyle/>
                    <a:p>
                      <a:r>
                        <a:rPr lang="ro-RO" dirty="0"/>
                        <a:t>47</a:t>
                      </a:r>
                    </a:p>
                  </a:txBody>
                  <a:tcPr marL="74751" marR="74751"/>
                </a:tc>
                <a:tc>
                  <a:txBody>
                    <a:bodyPr/>
                    <a:lstStyle/>
                    <a:p>
                      <a:r>
                        <a:rPr lang="ro-RO" dirty="0"/>
                        <a:t>47</a:t>
                      </a:r>
                    </a:p>
                  </a:txBody>
                  <a:tcPr marL="74751" marR="74751"/>
                </a:tc>
                <a:tc>
                  <a:txBody>
                    <a:bodyPr/>
                    <a:lstStyle/>
                    <a:p>
                      <a:r>
                        <a:rPr lang="ro-RO" dirty="0"/>
                        <a:t>0</a:t>
                      </a:r>
                    </a:p>
                  </a:txBody>
                  <a:tcPr marL="74751" marR="74751"/>
                </a:tc>
                <a:extLst>
                  <a:ext uri="{0D108BD9-81ED-4DB2-BD59-A6C34878D82A}">
                    <a16:rowId xmlns:a16="http://schemas.microsoft.com/office/drawing/2014/main" val="8532332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01266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2E1297D1-8CCD-D3E6-B9D4-BAA321EE8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/>
              <a:t>Efective de animale - 2023</a:t>
            </a: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A51EBE40-1F85-088D-9E7F-3EAD16F0C1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o-RO" dirty="0"/>
              <a:t>Bovine – 43887</a:t>
            </a:r>
          </a:p>
          <a:p>
            <a:r>
              <a:rPr lang="ro-RO" dirty="0"/>
              <a:t>Ecvine – 3633</a:t>
            </a:r>
          </a:p>
          <a:p>
            <a:r>
              <a:rPr lang="ro-RO" dirty="0"/>
              <a:t>Ovine – 287699</a:t>
            </a:r>
          </a:p>
          <a:p>
            <a:r>
              <a:rPr lang="ro-RO" dirty="0"/>
              <a:t>Caprine – 9375</a:t>
            </a:r>
          </a:p>
          <a:p>
            <a:r>
              <a:rPr lang="ro-RO" dirty="0"/>
              <a:t>Porci – 129583</a:t>
            </a:r>
          </a:p>
          <a:p>
            <a:r>
              <a:rPr lang="ro-RO" dirty="0"/>
              <a:t>Păsări – 2427781</a:t>
            </a:r>
          </a:p>
          <a:p>
            <a:r>
              <a:rPr lang="ro-RO" dirty="0"/>
              <a:t>Albine – 9996</a:t>
            </a:r>
          </a:p>
          <a:p>
            <a:r>
              <a:rPr lang="ro-RO" dirty="0"/>
              <a:t>Iepuri – 9076</a:t>
            </a:r>
          </a:p>
          <a:p>
            <a:r>
              <a:rPr lang="ro-RO" dirty="0"/>
              <a:t>Carnasiere – 45943</a:t>
            </a:r>
          </a:p>
          <a:p>
            <a:endParaRPr lang="ro-RO" dirty="0"/>
          </a:p>
          <a:p>
            <a:endParaRPr lang="ro-RO" dirty="0"/>
          </a:p>
          <a:p>
            <a:endParaRPr lang="ro-RO" dirty="0"/>
          </a:p>
          <a:p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35629715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636EF0E2-937B-B77C-53ED-49FCA51C81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/>
              <a:t>Efective de animale</a:t>
            </a: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BD953B85-C26E-BCF3-E451-0E1BBB5E24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o-RO" dirty="0"/>
              <a:t>Bovine</a:t>
            </a:r>
            <a:endParaRPr lang="ro-RO" b="1" dirty="0"/>
          </a:p>
          <a:p>
            <a:r>
              <a:rPr lang="ro-RO" dirty="0"/>
              <a:t>Exploatații comerciale – 16726</a:t>
            </a:r>
          </a:p>
          <a:p>
            <a:r>
              <a:rPr lang="ro-RO" dirty="0"/>
              <a:t>Exploatații non-profesionale – 27161</a:t>
            </a:r>
          </a:p>
          <a:p>
            <a:r>
              <a:rPr lang="ro-RO" dirty="0"/>
              <a:t>Total – 43887</a:t>
            </a:r>
          </a:p>
          <a:p>
            <a:endParaRPr lang="ro-RO" dirty="0"/>
          </a:p>
          <a:p>
            <a:pPr marL="0" indent="0">
              <a:buNone/>
            </a:pPr>
            <a:r>
              <a:rPr lang="ro-RO" dirty="0"/>
              <a:t>Ecvine</a:t>
            </a:r>
          </a:p>
          <a:p>
            <a:r>
              <a:rPr lang="ro-RO" dirty="0"/>
              <a:t>Exploatații comerciale – 100</a:t>
            </a:r>
          </a:p>
          <a:p>
            <a:r>
              <a:rPr lang="ro-RO" dirty="0"/>
              <a:t>Exploatații non-profesionale – 3533</a:t>
            </a:r>
          </a:p>
          <a:p>
            <a:r>
              <a:rPr lang="ro-RO" dirty="0"/>
              <a:t>Total - 3633</a:t>
            </a:r>
          </a:p>
          <a:p>
            <a:pPr marL="0" indent="0">
              <a:buNone/>
            </a:pPr>
            <a:endParaRPr lang="ro-RO" dirty="0"/>
          </a:p>
          <a:p>
            <a:endParaRPr lang="ro-RO" dirty="0"/>
          </a:p>
          <a:p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30815124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636EF0E2-937B-B77C-53ED-49FCA51C81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/>
              <a:t>Efective de animale</a:t>
            </a: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BD953B85-C26E-BCF3-E451-0E1BBB5E24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o-RO" dirty="0"/>
              <a:t>Ovine</a:t>
            </a:r>
            <a:endParaRPr lang="ro-RO" b="1" dirty="0"/>
          </a:p>
          <a:p>
            <a:r>
              <a:rPr lang="ro-RO" dirty="0"/>
              <a:t>Exploatații comerciale – 24835</a:t>
            </a:r>
          </a:p>
          <a:p>
            <a:r>
              <a:rPr lang="ro-RO" dirty="0"/>
              <a:t>Exploatații non-profesionale – 262864</a:t>
            </a:r>
          </a:p>
          <a:p>
            <a:r>
              <a:rPr lang="ro-RO" dirty="0"/>
              <a:t>Total - 287699</a:t>
            </a:r>
          </a:p>
          <a:p>
            <a:pPr marL="0" indent="0">
              <a:buNone/>
            </a:pPr>
            <a:endParaRPr lang="ro-RO" dirty="0"/>
          </a:p>
          <a:p>
            <a:pPr marL="0" indent="0">
              <a:buNone/>
            </a:pPr>
            <a:r>
              <a:rPr lang="ro-RO" dirty="0"/>
              <a:t>Caprine</a:t>
            </a:r>
          </a:p>
          <a:p>
            <a:r>
              <a:rPr lang="ro-RO" dirty="0"/>
              <a:t>Exploatații comerciale – 487</a:t>
            </a:r>
          </a:p>
          <a:p>
            <a:r>
              <a:rPr lang="ro-RO" dirty="0"/>
              <a:t>Exploatații non-profesionale – 8888</a:t>
            </a:r>
          </a:p>
          <a:p>
            <a:r>
              <a:rPr lang="ro-RO" dirty="0"/>
              <a:t>Total - 9375</a:t>
            </a:r>
          </a:p>
          <a:p>
            <a:endParaRPr lang="ro-RO" dirty="0"/>
          </a:p>
          <a:p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18600937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636EF0E2-937B-B77C-53ED-49FCA51C81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/>
              <a:t>Efective de animale</a:t>
            </a: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BD953B85-C26E-BCF3-E451-0E1BBB5E24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o-RO" dirty="0"/>
              <a:t>Porci</a:t>
            </a:r>
            <a:endParaRPr lang="ro-RO" b="1" dirty="0"/>
          </a:p>
          <a:p>
            <a:r>
              <a:rPr lang="ro-RO" dirty="0"/>
              <a:t>Exploatații comerciale – 40892</a:t>
            </a:r>
          </a:p>
          <a:p>
            <a:r>
              <a:rPr lang="ro-RO" dirty="0"/>
              <a:t>Exploatații non-profesionale – 88691</a:t>
            </a:r>
          </a:p>
          <a:p>
            <a:r>
              <a:rPr lang="ro-RO" dirty="0"/>
              <a:t>Total - 129583</a:t>
            </a:r>
          </a:p>
          <a:p>
            <a:pPr marL="0" indent="0">
              <a:buNone/>
            </a:pPr>
            <a:endParaRPr lang="ro-RO" dirty="0"/>
          </a:p>
          <a:p>
            <a:pPr marL="0" indent="0">
              <a:buNone/>
            </a:pPr>
            <a:r>
              <a:rPr lang="ro-RO" dirty="0"/>
              <a:t>Păsări</a:t>
            </a:r>
          </a:p>
          <a:p>
            <a:r>
              <a:rPr lang="ro-RO" dirty="0"/>
              <a:t>Exploatații comerciale – 2207479</a:t>
            </a:r>
          </a:p>
          <a:p>
            <a:r>
              <a:rPr lang="ro-RO" dirty="0"/>
              <a:t>Exploatații non-profesionale – 220302</a:t>
            </a:r>
          </a:p>
          <a:p>
            <a:r>
              <a:rPr lang="ro-RO" dirty="0"/>
              <a:t>Total - 2427781</a:t>
            </a:r>
          </a:p>
          <a:p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17074490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636EF0E2-937B-B77C-53ED-49FCA51C81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/>
              <a:t>Efective de animale</a:t>
            </a: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BD953B85-C26E-BCF3-E451-0E1BBB5E24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o-RO" dirty="0"/>
              <a:t>Alte specii</a:t>
            </a:r>
          </a:p>
          <a:p>
            <a:r>
              <a:rPr lang="ro-RO" dirty="0"/>
              <a:t>Albine – 9996</a:t>
            </a:r>
          </a:p>
          <a:p>
            <a:r>
              <a:rPr lang="ro-RO" dirty="0"/>
              <a:t>Iepuri – 9076</a:t>
            </a:r>
          </a:p>
          <a:p>
            <a:r>
              <a:rPr lang="ro-RO" dirty="0"/>
              <a:t>Carnasiere - 45943</a:t>
            </a:r>
          </a:p>
        </p:txBody>
      </p:sp>
    </p:spTree>
    <p:extLst>
      <p:ext uri="{BB962C8B-B14F-4D97-AF65-F5344CB8AC3E}">
        <p14:creationId xmlns:p14="http://schemas.microsoft.com/office/powerpoint/2010/main" val="31521539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6FA46EAC-AE78-DDB0-21BD-89947AA083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/>
              <a:t>Exploatații comerciale de păsări</a:t>
            </a: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81F18640-DA4D-30B8-5EBE-2B59FC86D0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dirty="0"/>
              <a:t>Total – 35 unități</a:t>
            </a:r>
          </a:p>
          <a:p>
            <a:pPr lvl="1"/>
            <a:r>
              <a:rPr lang="ro-RO" dirty="0"/>
              <a:t>Pui carne – 25</a:t>
            </a:r>
          </a:p>
          <a:p>
            <a:pPr lvl="1"/>
            <a:r>
              <a:rPr lang="ro-RO" dirty="0"/>
              <a:t>Găini ouă consum – 8</a:t>
            </a:r>
          </a:p>
          <a:p>
            <a:pPr lvl="1"/>
            <a:r>
              <a:rPr lang="ro-RO" dirty="0"/>
              <a:t>Tineret înlocuire – 2</a:t>
            </a:r>
          </a:p>
          <a:p>
            <a:pPr lvl="1"/>
            <a:r>
              <a:rPr lang="ro-RO" dirty="0"/>
              <a:t>Stații de incubație - 2</a:t>
            </a:r>
          </a:p>
        </p:txBody>
      </p:sp>
    </p:spTree>
    <p:extLst>
      <p:ext uri="{BB962C8B-B14F-4D97-AF65-F5344CB8AC3E}">
        <p14:creationId xmlns:p14="http://schemas.microsoft.com/office/powerpoint/2010/main" val="20623557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6FA46EAC-AE78-DDB0-21BD-89947AA083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/>
              <a:t>Exploatații comerciale de porci</a:t>
            </a: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81F18640-DA4D-30B8-5EBE-2B59FC86D0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dirty="0"/>
              <a:t>Total – 29 unități</a:t>
            </a:r>
          </a:p>
          <a:p>
            <a:pPr lvl="1"/>
            <a:r>
              <a:rPr lang="ro-RO" dirty="0"/>
              <a:t>Reproducție – 9</a:t>
            </a:r>
          </a:p>
          <a:p>
            <a:pPr lvl="1"/>
            <a:r>
              <a:rPr lang="ro-RO" dirty="0"/>
              <a:t>Reproducție / îngrășare - 20</a:t>
            </a:r>
          </a:p>
        </p:txBody>
      </p:sp>
    </p:spTree>
    <p:extLst>
      <p:ext uri="{BB962C8B-B14F-4D97-AF65-F5344CB8AC3E}">
        <p14:creationId xmlns:p14="http://schemas.microsoft.com/office/powerpoint/2010/main" val="35038096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6FA46EAC-AE78-DDB0-21BD-89947AA083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/>
              <a:t>Exploatații comerciale de bovine</a:t>
            </a: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81F18640-DA4D-30B8-5EBE-2B59FC86D0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dirty="0"/>
              <a:t>Total – 264 unități  din care:</a:t>
            </a:r>
          </a:p>
          <a:p>
            <a:pPr lvl="1"/>
            <a:r>
              <a:rPr lang="ro-RO" dirty="0"/>
              <a:t>Comerciale – 88</a:t>
            </a:r>
          </a:p>
          <a:p>
            <a:pPr lvl="2"/>
            <a:r>
              <a:rPr lang="ro-RO" dirty="0"/>
              <a:t>Bovine lapte – 55</a:t>
            </a:r>
          </a:p>
          <a:p>
            <a:pPr lvl="2"/>
            <a:r>
              <a:rPr lang="ro-RO" dirty="0"/>
              <a:t>Bovine carne – 33</a:t>
            </a:r>
          </a:p>
          <a:p>
            <a:pPr lvl="1"/>
            <a:r>
              <a:rPr lang="ro-RO" dirty="0"/>
              <a:t>Comerciale de tip A – 176</a:t>
            </a:r>
          </a:p>
          <a:p>
            <a:pPr lvl="2"/>
            <a:r>
              <a:rPr lang="ro-RO" dirty="0"/>
              <a:t>Bovine lapte – 49</a:t>
            </a:r>
          </a:p>
          <a:p>
            <a:pPr lvl="2"/>
            <a:r>
              <a:rPr lang="ro-RO" dirty="0"/>
              <a:t>Bovine carne – 127</a:t>
            </a:r>
          </a:p>
          <a:p>
            <a:pPr lvl="2"/>
            <a:endParaRPr lang="ro-RO" dirty="0"/>
          </a:p>
          <a:p>
            <a:pPr lvl="2"/>
            <a:endParaRPr lang="ro-RO" dirty="0"/>
          </a:p>
          <a:p>
            <a:pPr marL="457200" lvl="1" indent="0">
              <a:buNone/>
            </a:pP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2110676975"/>
      </p:ext>
    </p:extLst>
  </p:cSld>
  <p:clrMapOvr>
    <a:masterClrMapping/>
  </p:clrMapOvr>
</p:sld>
</file>

<file path=ppt/theme/theme1.xml><?xml version="1.0" encoding="utf-8"?>
<a:theme xmlns:a="http://schemas.openxmlformats.org/drawingml/2006/main" name="Fațetă">
  <a:themeElements>
    <a:clrScheme name="Albastru cald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Fațetă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țetă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85</TotalTime>
  <Words>787</Words>
  <Application>Microsoft Office PowerPoint</Application>
  <PresentationFormat>Ecran lat</PresentationFormat>
  <Paragraphs>267</Paragraphs>
  <Slides>18</Slides>
  <Notes>0</Notes>
  <HiddenSlides>0</HiddenSlides>
  <MMClips>0</MMClips>
  <ScaleCrop>false</ScaleCrop>
  <HeadingPairs>
    <vt:vector size="6" baseType="variant">
      <vt:variant>
        <vt:lpstr>Fonturi utilizate</vt:lpstr>
      </vt:variant>
      <vt:variant>
        <vt:i4>3</vt:i4>
      </vt:variant>
      <vt:variant>
        <vt:lpstr>Temă</vt:lpstr>
      </vt:variant>
      <vt:variant>
        <vt:i4>1</vt:i4>
      </vt:variant>
      <vt:variant>
        <vt:lpstr>Titluri diapozitive</vt:lpstr>
      </vt:variant>
      <vt:variant>
        <vt:i4>18</vt:i4>
      </vt:variant>
    </vt:vector>
  </HeadingPairs>
  <TitlesOfParts>
    <vt:vector size="22" baseType="lpstr">
      <vt:lpstr>Arial</vt:lpstr>
      <vt:lpstr>Trebuchet MS</vt:lpstr>
      <vt:lpstr>Wingdings 3</vt:lpstr>
      <vt:lpstr>Fațetă</vt:lpstr>
      <vt:lpstr>Evoluția bolilor la animale pe raza județului Satu Mare pe anul 2023</vt:lpstr>
      <vt:lpstr>Efective de animale - 2023</vt:lpstr>
      <vt:lpstr>Efective de animale</vt:lpstr>
      <vt:lpstr>Efective de animale</vt:lpstr>
      <vt:lpstr>Efective de animale</vt:lpstr>
      <vt:lpstr>Efective de animale</vt:lpstr>
      <vt:lpstr>Exploatații comerciale de păsări</vt:lpstr>
      <vt:lpstr>Exploatații comerciale de porci</vt:lpstr>
      <vt:lpstr>Exploatații comerciale de bovine</vt:lpstr>
      <vt:lpstr>Exploatații comerciale de ovine și caprine</vt:lpstr>
      <vt:lpstr>Exploatații non-profesionale</vt:lpstr>
      <vt:lpstr>Boli listate – Regulamentul 429 / 2016</vt:lpstr>
      <vt:lpstr>Boli listate – Regulamentul 429 / 2016</vt:lpstr>
      <vt:lpstr>Boli listate – Regulamentul 429 / 2016</vt:lpstr>
      <vt:lpstr>Zoonoze</vt:lpstr>
      <vt:lpstr>Focare de boală - 2023</vt:lpstr>
      <vt:lpstr>Evoluția PPA domestic în anii 2017 - 2023</vt:lpstr>
      <vt:lpstr>Evoluția PPA sălbatic în anii 2017 - 2023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Evoluția bolilor la animale pe raza județului Satu Mare pe anul 2023</dc:title>
  <dc:creator>Marcel Gheorghe Gulias</dc:creator>
  <cp:lastModifiedBy>Marcel Gheorghe Gulias</cp:lastModifiedBy>
  <cp:revision>8</cp:revision>
  <dcterms:created xsi:type="dcterms:W3CDTF">2023-09-27T09:42:54Z</dcterms:created>
  <dcterms:modified xsi:type="dcterms:W3CDTF">2023-09-27T11:48:11Z</dcterms:modified>
</cp:coreProperties>
</file>