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73" r:id="rId1"/>
    <p:sldMasterId id="2147486087" r:id="rId2"/>
  </p:sldMasterIdLst>
  <p:notesMasterIdLst>
    <p:notesMasterId r:id="rId27"/>
  </p:notesMasterIdLst>
  <p:handoutMasterIdLst>
    <p:handoutMasterId r:id="rId28"/>
  </p:handoutMasterIdLst>
  <p:sldIdLst>
    <p:sldId id="256" r:id="rId3"/>
    <p:sldId id="353" r:id="rId4"/>
    <p:sldId id="361" r:id="rId5"/>
    <p:sldId id="362" r:id="rId6"/>
    <p:sldId id="364" r:id="rId7"/>
    <p:sldId id="363" r:id="rId8"/>
    <p:sldId id="358" r:id="rId9"/>
    <p:sldId id="359" r:id="rId10"/>
    <p:sldId id="350" r:id="rId11"/>
    <p:sldId id="335" r:id="rId12"/>
    <p:sldId id="337" r:id="rId13"/>
    <p:sldId id="365" r:id="rId14"/>
    <p:sldId id="352" r:id="rId15"/>
    <p:sldId id="368" r:id="rId16"/>
    <p:sldId id="366" r:id="rId17"/>
    <p:sldId id="369" r:id="rId18"/>
    <p:sldId id="370" r:id="rId19"/>
    <p:sldId id="371" r:id="rId20"/>
    <p:sldId id="372" r:id="rId21"/>
    <p:sldId id="373" r:id="rId22"/>
    <p:sldId id="375" r:id="rId23"/>
    <p:sldId id="374" r:id="rId24"/>
    <p:sldId id="376" r:id="rId25"/>
    <p:sldId id="284" r:id="rId26"/>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5">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99"/>
    <a:srgbClr val="800000"/>
    <a:srgbClr val="CC3300"/>
    <a:srgbClr val="A50021"/>
    <a:srgbClr val="481F67"/>
    <a:srgbClr val="800080"/>
    <a:srgbClr val="66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2582" autoAdjust="0"/>
  </p:normalViewPr>
  <p:slideViewPr>
    <p:cSldViewPr>
      <p:cViewPr varScale="1">
        <p:scale>
          <a:sx n="105" d="100"/>
          <a:sy n="105" d="100"/>
        </p:scale>
        <p:origin x="18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3" d="100"/>
          <a:sy n="73" d="100"/>
        </p:scale>
        <p:origin x="-3408" y="-96"/>
      </p:cViewPr>
      <p:guideLst>
        <p:guide orient="horz" pos="3125"/>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3168" tIns="46584" rIns="93168" bIns="46584"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849688" y="0"/>
            <a:ext cx="2946400" cy="495300"/>
          </a:xfrm>
          <a:prstGeom prst="rect">
            <a:avLst/>
          </a:prstGeom>
        </p:spPr>
        <p:txBody>
          <a:bodyPr vert="horz" lIns="93168" tIns="46584" rIns="93168" bIns="46584" rtlCol="0"/>
          <a:lstStyle>
            <a:lvl1pPr algn="r">
              <a:defRPr sz="1200">
                <a:latin typeface="Arial" charset="0"/>
                <a:cs typeface="+mn-cs"/>
              </a:defRPr>
            </a:lvl1pPr>
          </a:lstStyle>
          <a:p>
            <a:pPr>
              <a:defRPr/>
            </a:pPr>
            <a:fld id="{F1F8D824-1806-4629-AF4D-AD6B30051F55}" type="datetimeFigureOut">
              <a:rPr lang="en-US"/>
              <a:pPr>
                <a:defRPr/>
              </a:pPr>
              <a:t>9/28/2023</a:t>
            </a:fld>
            <a:endParaRPr lang="en-US"/>
          </a:p>
        </p:txBody>
      </p:sp>
      <p:sp>
        <p:nvSpPr>
          <p:cNvPr id="4" name="Footer Placeholder 3"/>
          <p:cNvSpPr>
            <a:spLocks noGrp="1"/>
          </p:cNvSpPr>
          <p:nvPr>
            <p:ph type="ftr" sz="quarter" idx="2"/>
          </p:nvPr>
        </p:nvSpPr>
        <p:spPr>
          <a:xfrm>
            <a:off x="0" y="9429750"/>
            <a:ext cx="2946400" cy="495300"/>
          </a:xfrm>
          <a:prstGeom prst="rect">
            <a:avLst/>
          </a:prstGeom>
        </p:spPr>
        <p:txBody>
          <a:bodyPr vert="horz" lIns="93168" tIns="46584" rIns="93168" bIns="46584"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849688" y="9429750"/>
            <a:ext cx="2946400" cy="495300"/>
          </a:xfrm>
          <a:prstGeom prst="rect">
            <a:avLst/>
          </a:prstGeom>
        </p:spPr>
        <p:txBody>
          <a:bodyPr vert="horz" lIns="93168" tIns="46584" rIns="93168" bIns="46584" rtlCol="0" anchor="b"/>
          <a:lstStyle>
            <a:lvl1pPr algn="r">
              <a:defRPr sz="1200">
                <a:latin typeface="Arial" charset="0"/>
                <a:cs typeface="+mn-cs"/>
              </a:defRPr>
            </a:lvl1pPr>
          </a:lstStyle>
          <a:p>
            <a:pPr>
              <a:defRPr/>
            </a:pPr>
            <a:fld id="{28A3D59A-C5D4-4CE3-AAAD-E616C7DA2BB2}"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3168" tIns="46584" rIns="93168" bIns="46584"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5300"/>
          </a:xfrm>
          <a:prstGeom prst="rect">
            <a:avLst/>
          </a:prstGeom>
        </p:spPr>
        <p:txBody>
          <a:bodyPr vert="horz" lIns="93168" tIns="46584" rIns="93168" bIns="46584" rtlCol="0"/>
          <a:lstStyle>
            <a:lvl1pPr algn="r" fontAlgn="auto">
              <a:spcBef>
                <a:spcPts val="0"/>
              </a:spcBef>
              <a:spcAft>
                <a:spcPts val="0"/>
              </a:spcAft>
              <a:defRPr sz="1200">
                <a:latin typeface="+mn-lt"/>
                <a:cs typeface="+mn-cs"/>
              </a:defRPr>
            </a:lvl1pPr>
          </a:lstStyle>
          <a:p>
            <a:pPr>
              <a:defRPr/>
            </a:pPr>
            <a:fld id="{91ECDA89-7589-4082-84E0-070C25466C46}" type="datetimeFigureOut">
              <a:rPr lang="en-US"/>
              <a:pPr>
                <a:defRPr/>
              </a:pPr>
              <a:t>9/28/2023</a:t>
            </a:fld>
            <a:endParaRPr lang="en-US"/>
          </a:p>
        </p:txBody>
      </p:sp>
      <p:sp>
        <p:nvSpPr>
          <p:cNvPr id="4" name="Slide Image Placeholder 3"/>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3168" tIns="46584" rIns="93168" bIns="46584" rtlCol="0" anchor="ctr"/>
          <a:lstStyle/>
          <a:p>
            <a:pPr lvl="0"/>
            <a:endParaRPr lang="en-US" noProof="0"/>
          </a:p>
        </p:txBody>
      </p:sp>
      <p:sp>
        <p:nvSpPr>
          <p:cNvPr id="5" name="Notes Placeholder 4"/>
          <p:cNvSpPr>
            <a:spLocks noGrp="1"/>
          </p:cNvSpPr>
          <p:nvPr>
            <p:ph type="body" sz="quarter" idx="3"/>
          </p:nvPr>
        </p:nvSpPr>
        <p:spPr>
          <a:xfrm>
            <a:off x="681038" y="4716463"/>
            <a:ext cx="5435600" cy="4467225"/>
          </a:xfrm>
          <a:prstGeom prst="rect">
            <a:avLst/>
          </a:prstGeom>
        </p:spPr>
        <p:txBody>
          <a:bodyPr vert="horz" lIns="93168" tIns="46584" rIns="93168" bIns="4658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9750"/>
            <a:ext cx="2946400" cy="495300"/>
          </a:xfrm>
          <a:prstGeom prst="rect">
            <a:avLst/>
          </a:prstGeom>
        </p:spPr>
        <p:txBody>
          <a:bodyPr vert="horz" lIns="93168" tIns="46584" rIns="93168" bIns="46584"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9750"/>
            <a:ext cx="2946400" cy="495300"/>
          </a:xfrm>
          <a:prstGeom prst="rect">
            <a:avLst/>
          </a:prstGeom>
        </p:spPr>
        <p:txBody>
          <a:bodyPr vert="horz" lIns="93168" tIns="46584" rIns="93168" bIns="46584" rtlCol="0" anchor="b"/>
          <a:lstStyle>
            <a:lvl1pPr algn="r" fontAlgn="auto">
              <a:spcBef>
                <a:spcPts val="0"/>
              </a:spcBef>
              <a:spcAft>
                <a:spcPts val="0"/>
              </a:spcAft>
              <a:defRPr sz="1200">
                <a:latin typeface="+mn-lt"/>
                <a:cs typeface="+mn-cs"/>
              </a:defRPr>
            </a:lvl1pPr>
          </a:lstStyle>
          <a:p>
            <a:pPr>
              <a:defRPr/>
            </a:pPr>
            <a:fld id="{7CA678C9-29AC-4F95-882F-7526D148D48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93568595-3B8C-4E8C-A706-136381FA9CA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2D01C60-3E75-4AA2-8769-9F25E5F0CE5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159A751-D056-469F-90F5-FF791B44562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zitiv titlu">
    <p:spTree>
      <p:nvGrpSpPr>
        <p:cNvPr id="1" name=""/>
        <p:cNvGrpSpPr/>
        <p:nvPr/>
      </p:nvGrpSpPr>
      <p:grpSpPr>
        <a:xfrm>
          <a:off x="0" y="0"/>
          <a:ext cx="0" cy="0"/>
          <a:chOff x="0" y="0"/>
          <a:chExt cx="0" cy="0"/>
        </a:xfrm>
      </p:grpSpPr>
      <p:sp>
        <p:nvSpPr>
          <p:cNvPr id="4" name="Triunghi drept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grpSp>
        <p:nvGrpSpPr>
          <p:cNvPr id="5" name="Grupare 15"/>
          <p:cNvGrpSpPr>
            <a:grpSpLocks/>
          </p:cNvGrpSpPr>
          <p:nvPr/>
        </p:nvGrpSpPr>
        <p:grpSpPr bwMode="auto">
          <a:xfrm>
            <a:off x="-3175" y="4953000"/>
            <a:ext cx="9147175" cy="1911350"/>
            <a:chOff x="-3765" y="4832896"/>
            <a:chExt cx="9147765" cy="2032192"/>
          </a:xfrm>
        </p:grpSpPr>
        <p:sp>
          <p:nvSpPr>
            <p:cNvPr id="6" name="Formă liberă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ormă liberă 18"/>
            <p:cNvSpPr>
              <a:spLocks/>
            </p:cNvSpPr>
            <p:nvPr/>
          </p:nvSpPr>
          <p:spPr bwMode="auto">
            <a:xfrm>
              <a:off x="35443" y="5135526"/>
              <a:ext cx="9108557"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8" name="Formă liberă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0" name="Conector drept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u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ro-RO"/>
              <a:t>Clic pentru editare stil titlu</a:t>
            </a:r>
            <a:endParaRPr lang="en-US"/>
          </a:p>
        </p:txBody>
      </p:sp>
      <p:sp>
        <p:nvSpPr>
          <p:cNvPr id="17" name="Subtitlu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o-RO"/>
              <a:t>Clic pentru a edita stilul de subtitlu</a:t>
            </a:r>
            <a:endParaRPr lang="en-US"/>
          </a:p>
        </p:txBody>
      </p:sp>
      <p:sp>
        <p:nvSpPr>
          <p:cNvPr id="11" name="Substituent dată 29"/>
          <p:cNvSpPr>
            <a:spLocks noGrp="1"/>
          </p:cNvSpPr>
          <p:nvPr>
            <p:ph type="dt" sz="half" idx="10"/>
          </p:nvPr>
        </p:nvSpPr>
        <p:spPr/>
        <p:txBody>
          <a:bodyPr/>
          <a:lstStyle>
            <a:lvl1pPr>
              <a:defRPr>
                <a:solidFill>
                  <a:srgbClr val="FFFFFF"/>
                </a:solidFill>
              </a:defRPr>
            </a:lvl1pPr>
            <a:extLst/>
          </a:lstStyle>
          <a:p>
            <a:pPr>
              <a:defRPr/>
            </a:pPr>
            <a:fld id="{787B944C-F7D3-4B6A-B06F-8C87F3FBCAF8}" type="datetimeFigureOut">
              <a:rPr lang="en-US"/>
              <a:pPr>
                <a:defRPr/>
              </a:pPr>
              <a:t>9/28/2023</a:t>
            </a:fld>
            <a:endParaRPr lang="en-US"/>
          </a:p>
        </p:txBody>
      </p:sp>
      <p:sp>
        <p:nvSpPr>
          <p:cNvPr id="12" name="Substituent subsol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ubstituent număr diapozitiv 26"/>
          <p:cNvSpPr>
            <a:spLocks noGrp="1"/>
          </p:cNvSpPr>
          <p:nvPr>
            <p:ph type="sldNum" sz="quarter" idx="12"/>
          </p:nvPr>
        </p:nvSpPr>
        <p:spPr/>
        <p:txBody>
          <a:bodyPr/>
          <a:lstStyle>
            <a:lvl1pPr>
              <a:defRPr>
                <a:solidFill>
                  <a:srgbClr val="FFFFFF"/>
                </a:solidFill>
              </a:defRPr>
            </a:lvl1pPr>
            <a:extLst/>
          </a:lstStyle>
          <a:p>
            <a:pPr>
              <a:defRPr/>
            </a:pPr>
            <a:fld id="{43C8613E-DD3F-4BD8-AA62-EAFD6F1D1960}" type="slidenum">
              <a:rPr lang="en-US"/>
              <a:pPr>
                <a:defRPr/>
              </a:pPr>
              <a:t>‹#›</a:t>
            </a:fld>
            <a:endParaRPr lang="en-US"/>
          </a:p>
        </p:txBody>
      </p:sp>
    </p:spTree>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Titlu 6"/>
          <p:cNvSpPr>
            <a:spLocks noGrp="1"/>
          </p:cNvSpPr>
          <p:nvPr>
            <p:ph type="title"/>
          </p:nvPr>
        </p:nvSpPr>
        <p:spPr/>
        <p:txBody>
          <a:bodyPr rtlCol="0"/>
          <a:lstStyle/>
          <a:p>
            <a:r>
              <a:rPr lang="ro-RO"/>
              <a:t>Clic pentru editare stil titlu</a:t>
            </a:r>
            <a:endParaRPr lang="en-US"/>
          </a:p>
        </p:txBody>
      </p:sp>
      <p:sp>
        <p:nvSpPr>
          <p:cNvPr id="4" name="Substituent dată 3"/>
          <p:cNvSpPr>
            <a:spLocks noGrp="1"/>
          </p:cNvSpPr>
          <p:nvPr>
            <p:ph type="dt" sz="half" idx="10"/>
          </p:nvPr>
        </p:nvSpPr>
        <p:spPr/>
        <p:txBody>
          <a:bodyPr/>
          <a:lstStyle>
            <a:lvl1pPr>
              <a:defRPr/>
            </a:lvl1pPr>
            <a:extLst/>
          </a:lstStyle>
          <a:p>
            <a:pPr>
              <a:defRPr/>
            </a:pPr>
            <a:fld id="{232D5F5A-8AA3-420E-8EB7-917B0FEC3798}" type="datetimeFigureOut">
              <a:rPr lang="en-US"/>
              <a:pPr>
                <a:defRPr/>
              </a:pPr>
              <a:t>9/28/2023</a:t>
            </a:fld>
            <a:endParaRPr lang="en-US"/>
          </a:p>
        </p:txBody>
      </p:sp>
      <p:sp>
        <p:nvSpPr>
          <p:cNvPr id="5" name="Substituent subsol 4"/>
          <p:cNvSpPr>
            <a:spLocks noGrp="1"/>
          </p:cNvSpPr>
          <p:nvPr>
            <p:ph type="ftr" sz="quarter" idx="11"/>
          </p:nvPr>
        </p:nvSpPr>
        <p:spPr/>
        <p:txBody>
          <a:bodyPr/>
          <a:lstStyle>
            <a:lvl1pPr>
              <a:defRPr/>
            </a:lvl1pPr>
            <a:extLst/>
          </a:lstStyle>
          <a:p>
            <a:pPr>
              <a:defRPr/>
            </a:pPr>
            <a:endParaRPr lang="en-US"/>
          </a:p>
        </p:txBody>
      </p:sp>
      <p:sp>
        <p:nvSpPr>
          <p:cNvPr id="6" name="Substituent număr diapozitiv 5"/>
          <p:cNvSpPr>
            <a:spLocks noGrp="1"/>
          </p:cNvSpPr>
          <p:nvPr>
            <p:ph type="sldNum" sz="quarter" idx="12"/>
          </p:nvPr>
        </p:nvSpPr>
        <p:spPr/>
        <p:txBody>
          <a:bodyPr/>
          <a:lstStyle>
            <a:lvl1pPr>
              <a:defRPr/>
            </a:lvl1pPr>
            <a:extLst/>
          </a:lstStyle>
          <a:p>
            <a:pPr>
              <a:defRPr/>
            </a:pPr>
            <a:fld id="{6D461E25-B207-4672-BD4D-F33117252769}" type="slidenum">
              <a:rPr lang="en-US"/>
              <a:pPr>
                <a:defRPr/>
              </a:pPr>
              <a:t>‹#›</a:t>
            </a:fld>
            <a:endParaRPr lang="en-US"/>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ntet secțiune">
    <p:bg>
      <p:bgRef idx="1002">
        <a:schemeClr val="bg1"/>
      </p:bgRef>
    </p:bg>
    <p:spTree>
      <p:nvGrpSpPr>
        <p:cNvPr id="1" name=""/>
        <p:cNvGrpSpPr/>
        <p:nvPr/>
      </p:nvGrpSpPr>
      <p:grpSpPr>
        <a:xfrm>
          <a:off x="0" y="0"/>
          <a:ext cx="0" cy="0"/>
          <a:chOff x="0" y="0"/>
          <a:chExt cx="0" cy="0"/>
        </a:xfrm>
      </p:grpSpPr>
      <p:sp>
        <p:nvSpPr>
          <p:cNvPr id="4" name="În zigzag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5" name="În zigzag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2" name="Titlu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ro-RO"/>
              <a:t>Clic pentru editare stil titlu</a:t>
            </a:r>
            <a:endParaRPr lang="en-US"/>
          </a:p>
        </p:txBody>
      </p:sp>
      <p:sp>
        <p:nvSpPr>
          <p:cNvPr id="3" name="Substituent tex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o-RO"/>
              <a:t>Clic pentru editare stiluri text Coordonator</a:t>
            </a:r>
          </a:p>
        </p:txBody>
      </p:sp>
      <p:sp>
        <p:nvSpPr>
          <p:cNvPr id="6" name="Substituent dată 3"/>
          <p:cNvSpPr>
            <a:spLocks noGrp="1"/>
          </p:cNvSpPr>
          <p:nvPr>
            <p:ph type="dt" sz="half" idx="10"/>
          </p:nvPr>
        </p:nvSpPr>
        <p:spPr/>
        <p:txBody>
          <a:bodyPr/>
          <a:lstStyle>
            <a:lvl1pPr>
              <a:defRPr/>
            </a:lvl1pPr>
            <a:extLst/>
          </a:lstStyle>
          <a:p>
            <a:pPr>
              <a:defRPr/>
            </a:pPr>
            <a:fld id="{95257185-42DB-4605-8668-CD34DA25EACA}" type="datetimeFigureOut">
              <a:rPr lang="en-US"/>
              <a:pPr>
                <a:defRPr/>
              </a:pPr>
              <a:t>9/28/2023</a:t>
            </a:fld>
            <a:endParaRPr lang="en-US"/>
          </a:p>
        </p:txBody>
      </p:sp>
      <p:sp>
        <p:nvSpPr>
          <p:cNvPr id="7" name="Substituent subsol 4"/>
          <p:cNvSpPr>
            <a:spLocks noGrp="1"/>
          </p:cNvSpPr>
          <p:nvPr>
            <p:ph type="ftr" sz="quarter" idx="11"/>
          </p:nvPr>
        </p:nvSpPr>
        <p:spPr/>
        <p:txBody>
          <a:bodyPr/>
          <a:lstStyle>
            <a:lvl1pPr>
              <a:defRPr/>
            </a:lvl1pPr>
            <a:extLst/>
          </a:lstStyle>
          <a:p>
            <a:pPr>
              <a:defRPr/>
            </a:pPr>
            <a:endParaRPr lang="en-US"/>
          </a:p>
        </p:txBody>
      </p:sp>
      <p:sp>
        <p:nvSpPr>
          <p:cNvPr id="8" name="Substituent număr diapozitiv 5"/>
          <p:cNvSpPr>
            <a:spLocks noGrp="1"/>
          </p:cNvSpPr>
          <p:nvPr>
            <p:ph type="sldNum" sz="quarter" idx="12"/>
          </p:nvPr>
        </p:nvSpPr>
        <p:spPr/>
        <p:txBody>
          <a:bodyPr/>
          <a:lstStyle>
            <a:lvl1pPr>
              <a:defRPr/>
            </a:lvl1pPr>
            <a:extLst/>
          </a:lstStyle>
          <a:p>
            <a:pPr>
              <a:defRPr/>
            </a:pPr>
            <a:fld id="{63C8EE0D-B7B7-4FF3-B05B-E10AF731A6A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uă tipuri de conținut">
    <p:bg>
      <p:bgRef idx="1002">
        <a:schemeClr val="bg1"/>
      </p:bgRef>
    </p:bg>
    <p:spTree>
      <p:nvGrpSpPr>
        <p:cNvPr id="1" name=""/>
        <p:cNvGrpSpPr/>
        <p:nvPr/>
      </p:nvGrpSpPr>
      <p:grpSpPr>
        <a:xfrm>
          <a:off x="0" y="0"/>
          <a:ext cx="0" cy="0"/>
          <a:chOff x="0" y="0"/>
          <a:chExt cx="0" cy="0"/>
        </a:xfrm>
      </p:grpSpPr>
      <p:sp>
        <p:nvSpPr>
          <p:cNvPr id="3" name="Substituent conținut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8" name="Titlu 7"/>
          <p:cNvSpPr>
            <a:spLocks noGrp="1"/>
          </p:cNvSpPr>
          <p:nvPr>
            <p:ph type="title"/>
          </p:nvPr>
        </p:nvSpPr>
        <p:spPr/>
        <p:txBody>
          <a:bodyPr rtlCol="0"/>
          <a:lstStyle/>
          <a:p>
            <a:r>
              <a:rPr lang="ro-RO"/>
              <a:t>Clic pentru editare stil titlu</a:t>
            </a:r>
            <a:endParaRPr lang="en-US"/>
          </a:p>
        </p:txBody>
      </p:sp>
      <p:sp>
        <p:nvSpPr>
          <p:cNvPr id="5" name="Substituent dată 4"/>
          <p:cNvSpPr>
            <a:spLocks noGrp="1"/>
          </p:cNvSpPr>
          <p:nvPr>
            <p:ph type="dt" sz="half" idx="10"/>
          </p:nvPr>
        </p:nvSpPr>
        <p:spPr/>
        <p:txBody>
          <a:bodyPr/>
          <a:lstStyle>
            <a:lvl1pPr>
              <a:defRPr/>
            </a:lvl1pPr>
            <a:extLst/>
          </a:lstStyle>
          <a:p>
            <a:pPr>
              <a:defRPr/>
            </a:pPr>
            <a:fld id="{D4DDADBA-3DB6-4CA6-B987-ADF8030A0B60}" type="datetimeFigureOut">
              <a:rPr lang="en-US"/>
              <a:pPr>
                <a:defRPr/>
              </a:pPr>
              <a:t>9/28/2023</a:t>
            </a:fld>
            <a:endParaRPr lang="en-US"/>
          </a:p>
        </p:txBody>
      </p:sp>
      <p:sp>
        <p:nvSpPr>
          <p:cNvPr id="6" name="Substituent subsol 5"/>
          <p:cNvSpPr>
            <a:spLocks noGrp="1"/>
          </p:cNvSpPr>
          <p:nvPr>
            <p:ph type="ftr" sz="quarter" idx="11"/>
          </p:nvPr>
        </p:nvSpPr>
        <p:spPr/>
        <p:txBody>
          <a:bodyPr/>
          <a:lstStyle>
            <a:lvl1pPr>
              <a:defRPr/>
            </a:lvl1pPr>
            <a:extLst/>
          </a:lstStyle>
          <a:p>
            <a:pPr>
              <a:defRPr/>
            </a:pPr>
            <a:endParaRPr lang="en-US"/>
          </a:p>
        </p:txBody>
      </p:sp>
      <p:sp>
        <p:nvSpPr>
          <p:cNvPr id="7" name="Substituent număr diapozitiv 6"/>
          <p:cNvSpPr>
            <a:spLocks noGrp="1"/>
          </p:cNvSpPr>
          <p:nvPr>
            <p:ph type="sldNum" sz="quarter" idx="12"/>
          </p:nvPr>
        </p:nvSpPr>
        <p:spPr/>
        <p:txBody>
          <a:bodyPr/>
          <a:lstStyle>
            <a:lvl1pPr>
              <a:defRPr/>
            </a:lvl1pPr>
            <a:extLst/>
          </a:lstStyle>
          <a:p>
            <a:pPr>
              <a:defRPr/>
            </a:pPr>
            <a:fld id="{F8677194-CC43-4EF7-B546-F88FD7A3998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ație">
    <p:bg>
      <p:bgRef idx="1003">
        <a:schemeClr val="bg1"/>
      </p:bgRef>
    </p:bg>
    <p:spTree>
      <p:nvGrpSpPr>
        <p:cNvPr id="1" name=""/>
        <p:cNvGrpSpPr/>
        <p:nvPr/>
      </p:nvGrpSpPr>
      <p:grpSpPr>
        <a:xfrm>
          <a:off x="0" y="0"/>
          <a:ext cx="0" cy="0"/>
          <a:chOff x="0" y="0"/>
          <a:chExt cx="0" cy="0"/>
        </a:xfrm>
      </p:grpSpPr>
      <p:sp>
        <p:nvSpPr>
          <p:cNvPr id="2" name="Titlu 1"/>
          <p:cNvSpPr>
            <a:spLocks noGrp="1"/>
          </p:cNvSpPr>
          <p:nvPr>
            <p:ph type="title"/>
          </p:nvPr>
        </p:nvSpPr>
        <p:spPr>
          <a:xfrm>
            <a:off x="457200" y="273050"/>
            <a:ext cx="8229600" cy="1143000"/>
          </a:xfrm>
        </p:spPr>
        <p:txBody>
          <a:bodyPr/>
          <a:lstStyle>
            <a:lvl1pPr>
              <a:defRPr/>
            </a:lvl1pPr>
            <a:extLst/>
          </a:lstStyle>
          <a:p>
            <a:r>
              <a:rPr lang="ro-RO"/>
              <a:t>Clic pentru editare stil titlu</a:t>
            </a:r>
            <a:endParaRPr lang="en-US"/>
          </a:p>
        </p:txBody>
      </p:sp>
      <p:sp>
        <p:nvSpPr>
          <p:cNvPr id="3" name="Substituent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o-RO"/>
              <a:t>Clic pentru editare stiluri text Coordonator</a:t>
            </a:r>
          </a:p>
        </p:txBody>
      </p:sp>
      <p:sp>
        <p:nvSpPr>
          <p:cNvPr id="4" name="Substituent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ro-RO"/>
              <a:t>Clic pentru editare stiluri text Coordonator</a:t>
            </a:r>
          </a:p>
        </p:txBody>
      </p:sp>
      <p:sp>
        <p:nvSpPr>
          <p:cNvPr id="5" name="Substituent conținut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6" name="Substituent conținut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p:cNvSpPr>
            <a:spLocks noGrp="1"/>
          </p:cNvSpPr>
          <p:nvPr>
            <p:ph type="dt" sz="half" idx="10"/>
          </p:nvPr>
        </p:nvSpPr>
        <p:spPr/>
        <p:txBody>
          <a:bodyPr/>
          <a:lstStyle>
            <a:lvl1pPr>
              <a:defRPr/>
            </a:lvl1pPr>
            <a:extLst/>
          </a:lstStyle>
          <a:p>
            <a:pPr>
              <a:defRPr/>
            </a:pPr>
            <a:fld id="{EE0F9B1E-44F8-41B7-BCA3-9DF3980515F2}" type="datetimeFigureOut">
              <a:rPr lang="en-US"/>
              <a:pPr>
                <a:defRPr/>
              </a:pPr>
              <a:t>9/28/2023</a:t>
            </a:fld>
            <a:endParaRPr lang="en-US"/>
          </a:p>
        </p:txBody>
      </p:sp>
      <p:sp>
        <p:nvSpPr>
          <p:cNvPr id="8" name="Substituent subsol 7"/>
          <p:cNvSpPr>
            <a:spLocks noGrp="1"/>
          </p:cNvSpPr>
          <p:nvPr>
            <p:ph type="ftr" sz="quarter" idx="11"/>
          </p:nvPr>
        </p:nvSpPr>
        <p:spPr/>
        <p:txBody>
          <a:bodyPr/>
          <a:lstStyle>
            <a:lvl1pPr>
              <a:defRPr/>
            </a:lvl1pPr>
            <a:extLst/>
          </a:lstStyle>
          <a:p>
            <a:pPr>
              <a:defRPr/>
            </a:pPr>
            <a:endParaRPr lang="en-US"/>
          </a:p>
        </p:txBody>
      </p:sp>
      <p:sp>
        <p:nvSpPr>
          <p:cNvPr id="9" name="Substituent număr diapozitiv 8"/>
          <p:cNvSpPr>
            <a:spLocks noGrp="1"/>
          </p:cNvSpPr>
          <p:nvPr>
            <p:ph type="sldNum" sz="quarter" idx="12"/>
          </p:nvPr>
        </p:nvSpPr>
        <p:spPr/>
        <p:txBody>
          <a:bodyPr/>
          <a:lstStyle>
            <a:lvl1pPr>
              <a:defRPr/>
            </a:lvl1pPr>
            <a:extLst/>
          </a:lstStyle>
          <a:p>
            <a:pPr>
              <a:defRPr/>
            </a:pPr>
            <a:fld id="{83C47FD8-1CB5-47FE-80A1-AD8491295B9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Doar titlu">
    <p:bg>
      <p:bgRef idx="1002">
        <a:schemeClr val="bg1"/>
      </p:bgRef>
    </p:bg>
    <p:spTree>
      <p:nvGrpSpPr>
        <p:cNvPr id="1" name=""/>
        <p:cNvGrpSpPr/>
        <p:nvPr/>
      </p:nvGrpSpPr>
      <p:grpSpPr>
        <a:xfrm>
          <a:off x="0" y="0"/>
          <a:ext cx="0" cy="0"/>
          <a:chOff x="0" y="0"/>
          <a:chExt cx="0" cy="0"/>
        </a:xfrm>
      </p:grpSpPr>
      <p:sp>
        <p:nvSpPr>
          <p:cNvPr id="6" name="Titlu 5"/>
          <p:cNvSpPr>
            <a:spLocks noGrp="1"/>
          </p:cNvSpPr>
          <p:nvPr>
            <p:ph type="title"/>
          </p:nvPr>
        </p:nvSpPr>
        <p:spPr/>
        <p:txBody>
          <a:bodyPr rtlCol="0"/>
          <a:lstStyle/>
          <a:p>
            <a:r>
              <a:rPr lang="ro-RO"/>
              <a:t>Clic pentru editare stil titlu</a:t>
            </a:r>
            <a:endParaRPr lang="en-US"/>
          </a:p>
        </p:txBody>
      </p:sp>
      <p:sp>
        <p:nvSpPr>
          <p:cNvPr id="3" name="Substituent dată 2"/>
          <p:cNvSpPr>
            <a:spLocks noGrp="1"/>
          </p:cNvSpPr>
          <p:nvPr>
            <p:ph type="dt" sz="half" idx="10"/>
          </p:nvPr>
        </p:nvSpPr>
        <p:spPr/>
        <p:txBody>
          <a:bodyPr/>
          <a:lstStyle>
            <a:lvl1pPr>
              <a:defRPr/>
            </a:lvl1pPr>
            <a:extLst/>
          </a:lstStyle>
          <a:p>
            <a:pPr>
              <a:defRPr/>
            </a:pPr>
            <a:fld id="{4421A9AC-C994-4D27-BA71-3DF1E310B63C}" type="datetimeFigureOut">
              <a:rPr lang="en-US"/>
              <a:pPr>
                <a:defRPr/>
              </a:pPr>
              <a:t>9/28/2023</a:t>
            </a:fld>
            <a:endParaRPr lang="en-US"/>
          </a:p>
        </p:txBody>
      </p:sp>
      <p:sp>
        <p:nvSpPr>
          <p:cNvPr id="4" name="Substituent subsol 3"/>
          <p:cNvSpPr>
            <a:spLocks noGrp="1"/>
          </p:cNvSpPr>
          <p:nvPr>
            <p:ph type="ftr" sz="quarter" idx="11"/>
          </p:nvPr>
        </p:nvSpPr>
        <p:spPr/>
        <p:txBody>
          <a:bodyPr/>
          <a:lstStyle>
            <a:lvl1pPr>
              <a:defRPr/>
            </a:lvl1pPr>
            <a:extLst/>
          </a:lstStyle>
          <a:p>
            <a:pPr>
              <a:defRPr/>
            </a:pPr>
            <a:endParaRPr lang="en-US"/>
          </a:p>
        </p:txBody>
      </p:sp>
      <p:sp>
        <p:nvSpPr>
          <p:cNvPr id="5" name="Substituent număr diapozitiv 4"/>
          <p:cNvSpPr>
            <a:spLocks noGrp="1"/>
          </p:cNvSpPr>
          <p:nvPr>
            <p:ph type="sldNum" sz="quarter" idx="12"/>
          </p:nvPr>
        </p:nvSpPr>
        <p:spPr/>
        <p:txBody>
          <a:bodyPr/>
          <a:lstStyle>
            <a:lvl1pPr>
              <a:defRPr/>
            </a:lvl1pPr>
            <a:extLst/>
          </a:lstStyle>
          <a:p>
            <a:pPr>
              <a:defRPr/>
            </a:pPr>
            <a:fld id="{4A09B731-E2C0-45AF-A2ED-0E2AAC789FD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p:cNvSpPr>
            <a:spLocks noGrp="1"/>
          </p:cNvSpPr>
          <p:nvPr>
            <p:ph type="dt" sz="half" idx="10"/>
          </p:nvPr>
        </p:nvSpPr>
        <p:spPr/>
        <p:txBody>
          <a:bodyPr/>
          <a:lstStyle>
            <a:lvl1pPr>
              <a:defRPr/>
            </a:lvl1pPr>
            <a:extLst/>
          </a:lstStyle>
          <a:p>
            <a:pPr>
              <a:defRPr/>
            </a:pPr>
            <a:fld id="{2A9366F0-49FB-4E61-B728-2AE98F0705B6}" type="datetimeFigureOut">
              <a:rPr lang="en-US"/>
              <a:pPr>
                <a:defRPr/>
              </a:pPr>
              <a:t>9/28/2023</a:t>
            </a:fld>
            <a:endParaRPr lang="en-US"/>
          </a:p>
        </p:txBody>
      </p:sp>
      <p:sp>
        <p:nvSpPr>
          <p:cNvPr id="3" name="Substituent subsol 2"/>
          <p:cNvSpPr>
            <a:spLocks noGrp="1"/>
          </p:cNvSpPr>
          <p:nvPr>
            <p:ph type="ftr" sz="quarter" idx="11"/>
          </p:nvPr>
        </p:nvSpPr>
        <p:spPr/>
        <p:txBody>
          <a:bodyPr/>
          <a:lstStyle>
            <a:lvl1pPr>
              <a:defRPr/>
            </a:lvl1pPr>
            <a:extLst/>
          </a:lstStyle>
          <a:p>
            <a:pPr>
              <a:defRPr/>
            </a:pPr>
            <a:endParaRPr lang="en-US"/>
          </a:p>
        </p:txBody>
      </p:sp>
      <p:sp>
        <p:nvSpPr>
          <p:cNvPr id="4" name="Substituent număr diapozitiv 3"/>
          <p:cNvSpPr>
            <a:spLocks noGrp="1"/>
          </p:cNvSpPr>
          <p:nvPr>
            <p:ph type="sldNum" sz="quarter" idx="12"/>
          </p:nvPr>
        </p:nvSpPr>
        <p:spPr/>
        <p:txBody>
          <a:bodyPr/>
          <a:lstStyle>
            <a:lvl1pPr>
              <a:defRPr/>
            </a:lvl1pPr>
            <a:extLst/>
          </a:lstStyle>
          <a:p>
            <a:pPr>
              <a:defRPr/>
            </a:pPr>
            <a:fld id="{EDB78471-CCB0-44B2-88C0-4F4C8D06FD6B}" type="slidenum">
              <a:rPr lang="en-US"/>
              <a:pPr>
                <a:defRPr/>
              </a:pPr>
              <a:t>‹#›</a:t>
            </a:fld>
            <a:endParaRPr lang="en-US"/>
          </a:p>
        </p:txBody>
      </p:sp>
    </p:spTree>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ținut cu legendă">
    <p:bg>
      <p:bgRef idx="1003">
        <a:schemeClr val="bg1"/>
      </p:bgRef>
    </p:bg>
    <p:spTree>
      <p:nvGrpSpPr>
        <p:cNvPr id="1" name=""/>
        <p:cNvGrpSpPr/>
        <p:nvPr/>
      </p:nvGrpSpPr>
      <p:grpSpPr>
        <a:xfrm>
          <a:off x="0" y="0"/>
          <a:ext cx="0" cy="0"/>
          <a:chOff x="0" y="0"/>
          <a:chExt cx="0" cy="0"/>
        </a:xfrm>
      </p:grpSpPr>
      <p:sp>
        <p:nvSpPr>
          <p:cNvPr id="2" name="Titlu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ro-RO"/>
              <a:t>Clic pentru editare stil titlu</a:t>
            </a:r>
            <a:endParaRPr lang="en-US"/>
          </a:p>
        </p:txBody>
      </p:sp>
      <p:sp>
        <p:nvSpPr>
          <p:cNvPr id="3" name="Substituent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ro-RO"/>
              <a:t>Clic pentru editare stiluri text Coordonator</a:t>
            </a:r>
          </a:p>
        </p:txBody>
      </p:sp>
      <p:sp>
        <p:nvSpPr>
          <p:cNvPr id="4" name="Substituent conținut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p:cNvSpPr>
            <a:spLocks noGrp="1"/>
          </p:cNvSpPr>
          <p:nvPr>
            <p:ph type="dt" sz="half" idx="10"/>
          </p:nvPr>
        </p:nvSpPr>
        <p:spPr/>
        <p:txBody>
          <a:bodyPr/>
          <a:lstStyle>
            <a:lvl1pPr>
              <a:defRPr/>
            </a:lvl1pPr>
            <a:extLst/>
          </a:lstStyle>
          <a:p>
            <a:pPr>
              <a:defRPr/>
            </a:pPr>
            <a:fld id="{1B67A2DC-E077-4C6C-B9F7-C9C810783E8E}" type="datetimeFigureOut">
              <a:rPr lang="en-US"/>
              <a:pPr>
                <a:defRPr/>
              </a:pPr>
              <a:t>9/28/2023</a:t>
            </a:fld>
            <a:endParaRPr lang="en-US"/>
          </a:p>
        </p:txBody>
      </p:sp>
      <p:sp>
        <p:nvSpPr>
          <p:cNvPr id="6" name="Substituent subsol 5"/>
          <p:cNvSpPr>
            <a:spLocks noGrp="1"/>
          </p:cNvSpPr>
          <p:nvPr>
            <p:ph type="ftr" sz="quarter" idx="11"/>
          </p:nvPr>
        </p:nvSpPr>
        <p:spPr/>
        <p:txBody>
          <a:bodyPr/>
          <a:lstStyle>
            <a:lvl1pPr>
              <a:defRPr/>
            </a:lvl1pPr>
            <a:extLst/>
          </a:lstStyle>
          <a:p>
            <a:pPr>
              <a:defRPr/>
            </a:pPr>
            <a:endParaRPr lang="en-US"/>
          </a:p>
        </p:txBody>
      </p:sp>
      <p:sp>
        <p:nvSpPr>
          <p:cNvPr id="7" name="Substituent număr diapozitiv 6"/>
          <p:cNvSpPr>
            <a:spLocks noGrp="1"/>
          </p:cNvSpPr>
          <p:nvPr>
            <p:ph type="sldNum" sz="quarter" idx="12"/>
          </p:nvPr>
        </p:nvSpPr>
        <p:spPr/>
        <p:txBody>
          <a:bodyPr/>
          <a:lstStyle>
            <a:lvl1pPr>
              <a:defRPr/>
            </a:lvl1pPr>
            <a:extLst/>
          </a:lstStyle>
          <a:p>
            <a:pPr>
              <a:defRPr/>
            </a:pPr>
            <a:fld id="{50002EF5-295D-4190-B46D-3BBF7D3127A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3EED6BF-5C7E-4E39-9027-2FCE87EAB963}"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ine cu legendă">
    <p:bg>
      <p:bgRef idx="1002">
        <a:schemeClr val="bg1"/>
      </p:bgRef>
    </p:bg>
    <p:spTree>
      <p:nvGrpSpPr>
        <p:cNvPr id="1" name=""/>
        <p:cNvGrpSpPr/>
        <p:nvPr/>
      </p:nvGrpSpPr>
      <p:grpSpPr>
        <a:xfrm>
          <a:off x="0" y="0"/>
          <a:ext cx="0" cy="0"/>
          <a:chOff x="0" y="0"/>
          <a:chExt cx="0" cy="0"/>
        </a:xfrm>
      </p:grpSpPr>
      <p:sp>
        <p:nvSpPr>
          <p:cNvPr id="5" name="Formă liberă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6" name="Formă liberă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7" name="Triunghi drept 6"/>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Conector drept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În zigzag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10" name="În zigzag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en-US"/>
          </a:p>
        </p:txBody>
      </p:sp>
      <p:sp>
        <p:nvSpPr>
          <p:cNvPr id="4" name="Substituent tex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ro-RO"/>
              <a:t>Clic pentru editare stiluri text Coordonator</a:t>
            </a:r>
          </a:p>
        </p:txBody>
      </p:sp>
      <p:sp>
        <p:nvSpPr>
          <p:cNvPr id="3" name="Substituent i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ro-RO" noProof="0"/>
              <a:t>Faceți clic pe pictogramă pentru a adăuga o imagine</a:t>
            </a:r>
            <a:endParaRPr lang="en-US" noProof="0" dirty="0"/>
          </a:p>
        </p:txBody>
      </p:sp>
      <p:sp>
        <p:nvSpPr>
          <p:cNvPr id="2" name="Titlu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ro-RO"/>
              <a:t>Clic pentru editare stil titlu</a:t>
            </a:r>
            <a:endParaRPr lang="en-US"/>
          </a:p>
        </p:txBody>
      </p:sp>
      <p:sp>
        <p:nvSpPr>
          <p:cNvPr id="11" name="Substituent dată 4"/>
          <p:cNvSpPr>
            <a:spLocks noGrp="1"/>
          </p:cNvSpPr>
          <p:nvPr>
            <p:ph type="dt" sz="half" idx="10"/>
          </p:nvPr>
        </p:nvSpPr>
        <p:spPr/>
        <p:txBody>
          <a:bodyPr/>
          <a:lstStyle>
            <a:lvl1pPr>
              <a:defRPr>
                <a:solidFill>
                  <a:schemeClr val="tx1"/>
                </a:solidFill>
              </a:defRPr>
            </a:lvl1pPr>
            <a:extLst/>
          </a:lstStyle>
          <a:p>
            <a:pPr>
              <a:defRPr/>
            </a:pPr>
            <a:fld id="{EE277085-1750-4503-A366-2AC17DD2C820}" type="datetimeFigureOut">
              <a:rPr lang="en-US"/>
              <a:pPr>
                <a:defRPr/>
              </a:pPr>
              <a:t>9/28/2023</a:t>
            </a:fld>
            <a:endParaRPr lang="en-US"/>
          </a:p>
        </p:txBody>
      </p:sp>
      <p:sp>
        <p:nvSpPr>
          <p:cNvPr id="12" name="Substituent subsol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ubstituent număr diapozitiv 6"/>
          <p:cNvSpPr>
            <a:spLocks noGrp="1"/>
          </p:cNvSpPr>
          <p:nvPr>
            <p:ph type="sldNum" sz="quarter" idx="12"/>
          </p:nvPr>
        </p:nvSpPr>
        <p:spPr/>
        <p:txBody>
          <a:bodyPr/>
          <a:lstStyle>
            <a:lvl1pPr>
              <a:defRPr>
                <a:solidFill>
                  <a:schemeClr val="tx1"/>
                </a:solidFill>
              </a:defRPr>
            </a:lvl1pPr>
            <a:extLst/>
          </a:lstStyle>
          <a:p>
            <a:pPr>
              <a:defRPr/>
            </a:pPr>
            <a:fld id="{B0835523-B32C-4C59-8C56-8A8191AB73F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r>
              <a:rPr lang="ro-RO"/>
              <a:t>Clic pentru editare stil titlu</a:t>
            </a:r>
            <a:endParaRPr lang="en-US"/>
          </a:p>
        </p:txBody>
      </p:sp>
      <p:sp>
        <p:nvSpPr>
          <p:cNvPr id="3" name="Substituent text vertical 2"/>
          <p:cNvSpPr>
            <a:spLocks noGrp="1"/>
          </p:cNvSpPr>
          <p:nvPr>
            <p:ph type="body" orient="vert" idx="1"/>
          </p:nvPr>
        </p:nvSpPr>
        <p:spPr>
          <a:xfrm>
            <a:off x="457200" y="1481329"/>
            <a:ext cx="8229600" cy="4386071"/>
          </a:xfrm>
        </p:spPr>
        <p:txBody>
          <a:bodyPr vert="eaVert"/>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p:cNvSpPr>
            <a:spLocks noGrp="1"/>
          </p:cNvSpPr>
          <p:nvPr>
            <p:ph type="dt" sz="half" idx="10"/>
          </p:nvPr>
        </p:nvSpPr>
        <p:spPr/>
        <p:txBody>
          <a:bodyPr/>
          <a:lstStyle>
            <a:lvl1pPr>
              <a:defRPr/>
            </a:lvl1pPr>
            <a:extLst/>
          </a:lstStyle>
          <a:p>
            <a:pPr>
              <a:defRPr/>
            </a:pPr>
            <a:fld id="{3C6A8DBF-4BDB-4A5A-9EA6-EBA66C54EE2F}" type="datetimeFigureOut">
              <a:rPr lang="en-US"/>
              <a:pPr>
                <a:defRPr/>
              </a:pPr>
              <a:t>9/28/2023</a:t>
            </a:fld>
            <a:endParaRPr lang="en-US"/>
          </a:p>
        </p:txBody>
      </p:sp>
      <p:sp>
        <p:nvSpPr>
          <p:cNvPr id="5" name="Substituent subsol 4"/>
          <p:cNvSpPr>
            <a:spLocks noGrp="1"/>
          </p:cNvSpPr>
          <p:nvPr>
            <p:ph type="ftr" sz="quarter" idx="11"/>
          </p:nvPr>
        </p:nvSpPr>
        <p:spPr/>
        <p:txBody>
          <a:bodyPr/>
          <a:lstStyle>
            <a:lvl1pPr>
              <a:defRPr/>
            </a:lvl1pPr>
            <a:extLst/>
          </a:lstStyle>
          <a:p>
            <a:pPr>
              <a:defRPr/>
            </a:pPr>
            <a:endParaRPr lang="en-US"/>
          </a:p>
        </p:txBody>
      </p:sp>
      <p:sp>
        <p:nvSpPr>
          <p:cNvPr id="6" name="Substituent număr diapozitiv 5"/>
          <p:cNvSpPr>
            <a:spLocks noGrp="1"/>
          </p:cNvSpPr>
          <p:nvPr>
            <p:ph type="sldNum" sz="quarter" idx="12"/>
          </p:nvPr>
        </p:nvSpPr>
        <p:spPr/>
        <p:txBody>
          <a:bodyPr/>
          <a:lstStyle>
            <a:lvl1pPr>
              <a:defRPr/>
            </a:lvl1pPr>
            <a:extLst/>
          </a:lstStyle>
          <a:p>
            <a:pPr>
              <a:defRPr/>
            </a:pPr>
            <a:fld id="{7843EADA-2CC3-4254-BD88-EC8B447D291E}" type="slidenum">
              <a:rPr lang="en-US"/>
              <a:pPr>
                <a:defRPr/>
              </a:pPr>
              <a:t>‹#›</a:t>
            </a:fld>
            <a:endParaRPr lang="en-US"/>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p:nvPr>
        </p:nvSpPr>
        <p:spPr>
          <a:xfrm>
            <a:off x="6844013" y="274640"/>
            <a:ext cx="1777470" cy="5592761"/>
          </a:xfrm>
        </p:spPr>
        <p:txBody>
          <a:bodyPr vert="eaVert"/>
          <a:lstStyle/>
          <a:p>
            <a:r>
              <a:rPr lang="ro-RO"/>
              <a:t>Clic pentru editare stil titlu</a:t>
            </a:r>
            <a:endParaRPr lang="en-US"/>
          </a:p>
        </p:txBody>
      </p:sp>
      <p:sp>
        <p:nvSpPr>
          <p:cNvPr id="3" name="Substituent text vertical 2"/>
          <p:cNvSpPr>
            <a:spLocks noGrp="1"/>
          </p:cNvSpPr>
          <p:nvPr>
            <p:ph type="body" orient="vert" idx="1"/>
          </p:nvPr>
        </p:nvSpPr>
        <p:spPr>
          <a:xfrm>
            <a:off x="457200" y="274641"/>
            <a:ext cx="6324600" cy="5592760"/>
          </a:xfrm>
        </p:spPr>
        <p:txBody>
          <a:bodyPr vert="eaVert"/>
          <a:lstStyle/>
          <a:p>
            <a:pPr lvl="0"/>
            <a:r>
              <a:rPr lang="ro-RO"/>
              <a:t>Clic pentru editare stiluri text Coordonator</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p:cNvSpPr>
            <a:spLocks noGrp="1"/>
          </p:cNvSpPr>
          <p:nvPr>
            <p:ph type="dt" sz="half" idx="10"/>
          </p:nvPr>
        </p:nvSpPr>
        <p:spPr/>
        <p:txBody>
          <a:bodyPr/>
          <a:lstStyle>
            <a:lvl1pPr>
              <a:defRPr/>
            </a:lvl1pPr>
            <a:extLst/>
          </a:lstStyle>
          <a:p>
            <a:pPr>
              <a:defRPr/>
            </a:pPr>
            <a:fld id="{55FF7BE4-FC8D-4021-8411-5BE51D0A304E}" type="datetimeFigureOut">
              <a:rPr lang="en-US"/>
              <a:pPr>
                <a:defRPr/>
              </a:pPr>
              <a:t>9/28/2023</a:t>
            </a:fld>
            <a:endParaRPr lang="en-US"/>
          </a:p>
        </p:txBody>
      </p:sp>
      <p:sp>
        <p:nvSpPr>
          <p:cNvPr id="5" name="Substituent subsol 4"/>
          <p:cNvSpPr>
            <a:spLocks noGrp="1"/>
          </p:cNvSpPr>
          <p:nvPr>
            <p:ph type="ftr" sz="quarter" idx="11"/>
          </p:nvPr>
        </p:nvSpPr>
        <p:spPr/>
        <p:txBody>
          <a:bodyPr/>
          <a:lstStyle>
            <a:lvl1pPr>
              <a:defRPr/>
            </a:lvl1pPr>
            <a:extLst/>
          </a:lstStyle>
          <a:p>
            <a:pPr>
              <a:defRPr/>
            </a:pPr>
            <a:endParaRPr lang="en-US"/>
          </a:p>
        </p:txBody>
      </p:sp>
      <p:sp>
        <p:nvSpPr>
          <p:cNvPr id="6" name="Substituent număr diapozitiv 5"/>
          <p:cNvSpPr>
            <a:spLocks noGrp="1"/>
          </p:cNvSpPr>
          <p:nvPr>
            <p:ph type="sldNum" sz="quarter" idx="12"/>
          </p:nvPr>
        </p:nvSpPr>
        <p:spPr/>
        <p:txBody>
          <a:bodyPr/>
          <a:lstStyle>
            <a:lvl1pPr>
              <a:defRPr/>
            </a:lvl1pPr>
            <a:extLst/>
          </a:lstStyle>
          <a:p>
            <a:pPr>
              <a:defRPr/>
            </a:pPr>
            <a:fld id="{909A1E0F-5EA2-43F7-BD82-304BE62E9DE1}" type="slidenum">
              <a:rPr lang="en-US"/>
              <a:pPr>
                <a:defRPr/>
              </a:pPr>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33D1BA-3CDF-49B4-B70E-31D2364000E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ED36475-42B4-46D3-A57A-D93A86135B9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60746287-11A4-493A-A83D-7A0C5A9C601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2D515D28-1520-46B1-B069-49347894804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3AE8AF95-1586-445D-8C74-4B4218299C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D1BB00AA-42E2-42C5-9013-0D980D761A1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EDE46418-418B-40F4-8CF5-2901461AB57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mn-cs"/>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pitchFamily="34" charset="0"/>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pitchFamily="34" charset="0"/>
                <a:cs typeface="+mn-cs"/>
              </a:defRPr>
            </a:lvl1pPr>
          </a:lstStyle>
          <a:p>
            <a:pPr>
              <a:defRPr/>
            </a:pPr>
            <a:fld id="{B5FF7C36-A144-4173-8E25-923BCE5680BB}"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Arial" pitchFamily="34" charset="0"/>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Arial" pitchFamily="34" charset="0"/>
                <a:cs typeface="+mn-cs"/>
              </a:endParaRPr>
            </a:p>
          </p:txBody>
        </p:sp>
      </p:grpSp>
    </p:spTree>
  </p:cSld>
  <p:clrMap bg1="lt1" tx1="dk1" bg2="lt2" tx2="dk2" accent1="accent1" accent2="accent2" accent3="accent3" accent4="accent4" accent5="accent5" accent6="accent6" hlink="hlink" folHlink="folHlink"/>
  <p:sldLayoutIdLst>
    <p:sldLayoutId id="2147487165" r:id="rId1"/>
    <p:sldLayoutId id="2147487157" r:id="rId2"/>
    <p:sldLayoutId id="2147487166" r:id="rId3"/>
    <p:sldLayoutId id="2147487158" r:id="rId4"/>
    <p:sldLayoutId id="2147487159" r:id="rId5"/>
    <p:sldLayoutId id="2147487160" r:id="rId6"/>
    <p:sldLayoutId id="2147487161" r:id="rId7"/>
    <p:sldLayoutId id="2147487162" r:id="rId8"/>
    <p:sldLayoutId id="2147487167" r:id="rId9"/>
    <p:sldLayoutId id="2147487163" r:id="rId10"/>
    <p:sldLayoutId id="2147487164" r:id="rId11"/>
  </p:sldLayoutIdLst>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ă liberă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2051" name="Formă liberă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w="9525" cap="flat" cmpd="sng" algn="ctr">
            <a:noFill/>
            <a:prstDash val="solid"/>
            <a:round/>
            <a:headEnd type="none" w="med" len="med"/>
            <a:tailEnd type="none" w="med" len="med"/>
          </a:ln>
        </p:spPr>
        <p:txBody>
          <a:bodyPr/>
          <a:lstStyle/>
          <a:p>
            <a:endParaRPr lang="en-GB"/>
          </a:p>
        </p:txBody>
      </p:sp>
      <p:sp>
        <p:nvSpPr>
          <p:cNvPr id="14" name="Triunghi drept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5" name="Conector drep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ubstituent titl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ro-RO"/>
              <a:t>Clic pentru editare stil titlu</a:t>
            </a:r>
            <a:endParaRPr lang="en-US"/>
          </a:p>
        </p:txBody>
      </p:sp>
      <p:sp>
        <p:nvSpPr>
          <p:cNvPr id="2057" name="Substituent text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o-RO" altLang="en-US"/>
              <a:t>Clic pentru editare stiluri text Coordonator</a:t>
            </a:r>
          </a:p>
          <a:p>
            <a:pPr lvl="1"/>
            <a:r>
              <a:rPr lang="ro-RO" altLang="en-US"/>
              <a:t>Al doilea nivel</a:t>
            </a:r>
          </a:p>
          <a:p>
            <a:pPr lvl="2"/>
            <a:r>
              <a:rPr lang="ro-RO" altLang="en-US"/>
              <a:t>Al treilea nivel</a:t>
            </a:r>
          </a:p>
          <a:p>
            <a:pPr lvl="3"/>
            <a:r>
              <a:rPr lang="ro-RO" altLang="en-US"/>
              <a:t>Al patrulea nivel</a:t>
            </a:r>
          </a:p>
          <a:p>
            <a:pPr lvl="4"/>
            <a:r>
              <a:rPr lang="ro-RO" altLang="en-US"/>
              <a:t>Al cincilea nivel</a:t>
            </a:r>
            <a:endParaRPr lang="en-US" altLang="en-US"/>
          </a:p>
        </p:txBody>
      </p:sp>
      <p:sp>
        <p:nvSpPr>
          <p:cNvPr id="10" name="Substituent dată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Substituent subsol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ubstituent număr diapozitiv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FDC7DA98-28F0-4995-AD2A-51F3CFE3EE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7168" r:id="rId1"/>
    <p:sldLayoutId id="2147487169" r:id="rId2"/>
    <p:sldLayoutId id="2147487170" r:id="rId3"/>
    <p:sldLayoutId id="2147487171" r:id="rId4"/>
    <p:sldLayoutId id="2147487172" r:id="rId5"/>
    <p:sldLayoutId id="2147487173" r:id="rId6"/>
    <p:sldLayoutId id="2147487174" r:id="rId7"/>
    <p:sldLayoutId id="2147487175" r:id="rId8"/>
    <p:sldLayoutId id="2147487176" r:id="rId9"/>
    <p:sldLayoutId id="2147487177" r:id="rId10"/>
    <p:sldLayoutId id="2147487178" r:id="rId11"/>
  </p:sldLayoutIdLst>
  <p:hf sldNum="0"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620688"/>
            <a:ext cx="8526785" cy="3672408"/>
          </a:xfrm>
        </p:spPr>
        <p:txBody>
          <a:bodyPr/>
          <a:lstStyle/>
          <a:p>
            <a:pPr algn="ctr" eaLnBrk="1" fontAlgn="auto" hangingPunct="1">
              <a:spcAft>
                <a:spcPts val="0"/>
              </a:spcAft>
              <a:defRPr/>
            </a:pPr>
            <a:r>
              <a:rPr lang="ro-RO" sz="3600" dirty="0">
                <a:solidFill>
                  <a:schemeClr val="tx1"/>
                </a:solidFill>
                <a:effectLst>
                  <a:outerShdw blurRad="38100" dist="38100" dir="2700000" algn="tl">
                    <a:srgbClr val="C0C0C0"/>
                  </a:outerShdw>
                </a:effectLst>
                <a:latin typeface="Times New Roman" pitchFamily="18" charset="0"/>
                <a:cs typeface="Times New Roman" pitchFamily="18" charset="0"/>
              </a:rPr>
              <a:t>SPRIJINUL ACORDAT TINERILOR NEET</a:t>
            </a:r>
            <a:r>
              <a:rPr lang="en-US" sz="3600" dirty="0">
                <a:solidFill>
                  <a:schemeClr val="tx1"/>
                </a:solidFill>
                <a:effectLst>
                  <a:outerShdw blurRad="38100" dist="38100" dir="2700000" algn="tl">
                    <a:srgbClr val="C0C0C0"/>
                  </a:outerShdw>
                </a:effectLst>
                <a:latin typeface="Times New Roman" pitchFamily="18" charset="0"/>
                <a:cs typeface="Times New Roman" pitchFamily="18" charset="0"/>
              </a:rPr>
              <a:t>’s  </a:t>
            </a:r>
            <a:r>
              <a:rPr lang="ro-RO" sz="3600" dirty="0">
                <a:solidFill>
                  <a:schemeClr val="tx1"/>
                </a:solidFill>
                <a:effectLst>
                  <a:outerShdw blurRad="38100" dist="38100" dir="2700000" algn="tl">
                    <a:srgbClr val="C0C0C0"/>
                  </a:outerShdw>
                </a:effectLst>
                <a:latin typeface="Times New Roman" pitchFamily="18" charset="0"/>
                <a:cs typeface="Times New Roman" pitchFamily="18" charset="0"/>
              </a:rPr>
              <a:t>Î</a:t>
            </a:r>
            <a:r>
              <a:rPr lang="en-US" sz="3600" dirty="0">
                <a:solidFill>
                  <a:schemeClr val="tx1"/>
                </a:solidFill>
                <a:effectLst>
                  <a:outerShdw blurRad="38100" dist="38100" dir="2700000" algn="tl">
                    <a:srgbClr val="C0C0C0"/>
                  </a:outerShdw>
                </a:effectLst>
                <a:latin typeface="Times New Roman" pitchFamily="18" charset="0"/>
                <a:cs typeface="Times New Roman" pitchFamily="18" charset="0"/>
              </a:rPr>
              <a:t>N PERIOADA 2022-2023, </a:t>
            </a:r>
            <a:r>
              <a:rPr lang="ro-RO" sz="3600" dirty="0">
                <a:solidFill>
                  <a:schemeClr val="tx1"/>
                </a:solidFill>
                <a:effectLst>
                  <a:outerShdw blurRad="38100" dist="38100" dir="2700000" algn="tl">
                    <a:srgbClr val="C0C0C0"/>
                  </a:outerShdw>
                </a:effectLst>
                <a:latin typeface="Times New Roman" pitchFamily="18" charset="0"/>
                <a:cs typeface="Times New Roman" pitchFamily="18" charset="0"/>
              </a:rPr>
              <a:t>Î</a:t>
            </a:r>
            <a:r>
              <a:rPr lang="en-US" sz="3600" dirty="0">
                <a:solidFill>
                  <a:schemeClr val="tx1"/>
                </a:solidFill>
                <a:effectLst>
                  <a:outerShdw blurRad="38100" dist="38100" dir="2700000" algn="tl">
                    <a:srgbClr val="C0C0C0"/>
                  </a:outerShdw>
                </a:effectLst>
                <a:latin typeface="Times New Roman" pitchFamily="18" charset="0"/>
                <a:cs typeface="Times New Roman" pitchFamily="18" charset="0"/>
              </a:rPr>
              <a:t>N CONFORMITATE CU STRATEGIA NA</a:t>
            </a:r>
            <a:r>
              <a:rPr lang="ro-RO" sz="3600" dirty="0">
                <a:solidFill>
                  <a:schemeClr val="tx1"/>
                </a:solidFill>
                <a:effectLst>
                  <a:outerShdw blurRad="38100" dist="38100" dir="2700000" algn="tl">
                    <a:srgbClr val="C0C0C0"/>
                  </a:outerShdw>
                </a:effectLst>
                <a:latin typeface="Times New Roman" pitchFamily="18" charset="0"/>
                <a:cs typeface="Times New Roman" pitchFamily="18" charset="0"/>
              </a:rPr>
              <a:t>Ț</a:t>
            </a:r>
            <a:r>
              <a:rPr lang="en-US" sz="3600" dirty="0">
                <a:solidFill>
                  <a:schemeClr val="tx1"/>
                </a:solidFill>
                <a:effectLst>
                  <a:outerShdw blurRad="38100" dist="38100" dir="2700000" algn="tl">
                    <a:srgbClr val="C0C0C0"/>
                  </a:outerShdw>
                </a:effectLst>
                <a:latin typeface="Times New Roman" pitchFamily="18" charset="0"/>
                <a:cs typeface="Times New Roman" pitchFamily="18" charset="0"/>
              </a:rPr>
              <a:t>IONAL</a:t>
            </a:r>
            <a:r>
              <a:rPr lang="ro-RO" sz="3600" dirty="0">
                <a:solidFill>
                  <a:schemeClr val="tx1"/>
                </a:solidFill>
                <a:effectLst>
                  <a:outerShdw blurRad="38100" dist="38100" dir="2700000" algn="tl">
                    <a:srgbClr val="C0C0C0"/>
                  </a:outerShdw>
                </a:effectLst>
                <a:latin typeface="Times New Roman" pitchFamily="18" charset="0"/>
                <a:cs typeface="Times New Roman" pitchFamily="18" charset="0"/>
              </a:rPr>
              <a:t>Ă</a:t>
            </a:r>
            <a:r>
              <a:rPr lang="en-US" sz="3600" dirty="0">
                <a:solidFill>
                  <a:schemeClr val="tx1"/>
                </a:solidFill>
                <a:effectLst>
                  <a:outerShdw blurRad="38100" dist="38100" dir="2700000" algn="tl">
                    <a:srgbClr val="C0C0C0"/>
                  </a:outerShdw>
                </a:effectLst>
                <a:latin typeface="Times New Roman" pitchFamily="18" charset="0"/>
                <a:cs typeface="Times New Roman" pitchFamily="18" charset="0"/>
              </a:rPr>
              <a:t> PENTRU OCUPAREA FOR</a:t>
            </a:r>
            <a:r>
              <a:rPr lang="ro-RO" sz="3600" dirty="0">
                <a:solidFill>
                  <a:schemeClr val="tx1"/>
                </a:solidFill>
                <a:effectLst>
                  <a:outerShdw blurRad="38100" dist="38100" dir="2700000" algn="tl">
                    <a:srgbClr val="C0C0C0"/>
                  </a:outerShdw>
                </a:effectLst>
                <a:latin typeface="Times New Roman" pitchFamily="18" charset="0"/>
                <a:cs typeface="Times New Roman" pitchFamily="18" charset="0"/>
              </a:rPr>
              <a:t>Ț</a:t>
            </a:r>
            <a:r>
              <a:rPr lang="en-US" sz="3600" dirty="0">
                <a:solidFill>
                  <a:schemeClr val="tx1"/>
                </a:solidFill>
                <a:effectLst>
                  <a:outerShdw blurRad="38100" dist="38100" dir="2700000" algn="tl">
                    <a:srgbClr val="C0C0C0"/>
                  </a:outerShdw>
                </a:effectLst>
                <a:latin typeface="Times New Roman" pitchFamily="18" charset="0"/>
                <a:cs typeface="Times New Roman" pitchFamily="18" charset="0"/>
              </a:rPr>
              <a:t>EI DE MUNC</a:t>
            </a:r>
            <a:r>
              <a:rPr lang="ro-RO" sz="3600" dirty="0">
                <a:solidFill>
                  <a:schemeClr val="tx1"/>
                </a:solidFill>
                <a:effectLst>
                  <a:outerShdw blurRad="38100" dist="38100" dir="2700000" algn="tl">
                    <a:srgbClr val="C0C0C0"/>
                  </a:outerShdw>
                </a:effectLst>
                <a:latin typeface="Times New Roman" pitchFamily="18" charset="0"/>
                <a:cs typeface="Times New Roman" pitchFamily="18" charset="0"/>
              </a:rPr>
              <a:t>Ă</a:t>
            </a:r>
            <a:r>
              <a:rPr lang="en-US" sz="3600" dirty="0">
                <a:solidFill>
                  <a:schemeClr val="tx1"/>
                </a:solidFill>
                <a:effectLst>
                  <a:outerShdw blurRad="38100" dist="38100" dir="2700000" algn="tl">
                    <a:srgbClr val="C0C0C0"/>
                  </a:outerShdw>
                </a:effectLst>
                <a:latin typeface="Times New Roman" pitchFamily="18" charset="0"/>
                <a:cs typeface="Times New Roman" pitchFamily="18" charset="0"/>
              </a:rPr>
              <a:t> 2021-2027</a:t>
            </a:r>
            <a:endParaRPr lang="en-US" sz="3600" dirty="0">
              <a:solidFill>
                <a:srgbClr val="002060"/>
              </a:solidFill>
              <a:effectLst>
                <a:outerShdw blurRad="38100" dist="38100" dir="2700000" algn="tl">
                  <a:srgbClr val="C0C0C0"/>
                </a:outerShdw>
              </a:effectLst>
              <a:latin typeface="Times New Roman" pitchFamily="18" charset="0"/>
              <a:cs typeface="Times New Roman" pitchFamily="18" charset="0"/>
            </a:endParaRPr>
          </a:p>
        </p:txBody>
      </p:sp>
      <p:sp>
        <p:nvSpPr>
          <p:cNvPr id="17411" name="Subtitle 2"/>
          <p:cNvSpPr>
            <a:spLocks noGrp="1"/>
          </p:cNvSpPr>
          <p:nvPr>
            <p:ph type="subTitle" idx="1"/>
          </p:nvPr>
        </p:nvSpPr>
        <p:spPr>
          <a:xfrm>
            <a:off x="4714875" y="6000750"/>
            <a:ext cx="4429125" cy="857250"/>
          </a:xfrm>
        </p:spPr>
        <p:txBody>
          <a:bodyPr/>
          <a:lstStyle/>
          <a:p>
            <a:pPr marR="0" algn="ctr" eaLnBrk="1" hangingPunct="1">
              <a:lnSpc>
                <a:spcPct val="90000"/>
              </a:lnSpc>
            </a:pPr>
            <a:r>
              <a:rPr lang="ro-RO" altLang="en-US" sz="1700" b="1">
                <a:solidFill>
                  <a:srgbClr val="C00000"/>
                </a:solidFill>
              </a:rPr>
              <a:t>AGENŢIA  JUDEŢEANĂ PENTRU OCUPAREA FORŢEI DE MUNCĂ </a:t>
            </a:r>
          </a:p>
          <a:p>
            <a:pPr marR="0" algn="ctr" eaLnBrk="1" hangingPunct="1">
              <a:lnSpc>
                <a:spcPct val="90000"/>
              </a:lnSpc>
            </a:pPr>
            <a:r>
              <a:rPr lang="en-US" altLang="en-US" sz="1700" b="1">
                <a:solidFill>
                  <a:srgbClr val="C00000"/>
                </a:solidFill>
              </a:rPr>
              <a:t>SATU MARE</a:t>
            </a:r>
          </a:p>
        </p:txBody>
      </p:sp>
      <p:pic>
        <p:nvPicPr>
          <p:cNvPr id="17412" name="Picture 3" descr="hands18.gif"/>
          <p:cNvPicPr>
            <a:picLocks noChangeAspect="1"/>
          </p:cNvPicPr>
          <p:nvPr/>
        </p:nvPicPr>
        <p:blipFill>
          <a:blip r:embed="rId2"/>
          <a:srcRect/>
          <a:stretch>
            <a:fillRect/>
          </a:stretch>
        </p:blipFill>
        <p:spPr bwMode="auto">
          <a:xfrm>
            <a:off x="7500938" y="5072063"/>
            <a:ext cx="1500187" cy="928687"/>
          </a:xfrm>
          <a:prstGeom prst="rect">
            <a:avLst/>
          </a:prstGeom>
          <a:noFill/>
          <a:ln w="9525">
            <a:noFill/>
            <a:miter lim="800000"/>
            <a:headEnd/>
            <a:tailEnd/>
          </a:ln>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468313" y="836613"/>
            <a:ext cx="8218487" cy="5688012"/>
          </a:xfrm>
        </p:spPr>
        <p:txBody>
          <a:bodyPr/>
          <a:lstStyle/>
          <a:p>
            <a:pPr marL="0" indent="0" algn="just" eaLnBrk="1" hangingPunct="1">
              <a:lnSpc>
                <a:spcPct val="150000"/>
              </a:lnSpc>
              <a:spcBef>
                <a:spcPct val="0"/>
              </a:spcBef>
              <a:buSzTx/>
              <a:buFont typeface="Wingdings 2" pitchFamily="18" charset="2"/>
              <a:buNone/>
            </a:pPr>
            <a:r>
              <a:rPr lang="ro-RO" altLang="en-US" sz="1600">
                <a:latin typeface="Times New Roman" pitchFamily="18" charset="0"/>
                <a:cs typeface="Times New Roman" pitchFamily="18" charset="0"/>
              </a:rPr>
              <a:t>	- servicii juridice; </a:t>
            </a:r>
          </a:p>
          <a:p>
            <a:pPr marL="0" indent="0" algn="just" eaLnBrk="1" hangingPunct="1">
              <a:lnSpc>
                <a:spcPct val="150000"/>
              </a:lnSpc>
              <a:spcBef>
                <a:spcPct val="0"/>
              </a:spcBef>
              <a:buSzTx/>
              <a:buFont typeface="Wingdings 2" pitchFamily="18" charset="2"/>
              <a:buNone/>
            </a:pPr>
            <a:r>
              <a:rPr lang="ro-RO" altLang="en-US" sz="1600">
                <a:latin typeface="Times New Roman" pitchFamily="18" charset="0"/>
                <a:cs typeface="Times New Roman" pitchFamily="18" charset="0"/>
              </a:rPr>
              <a:t>	- servicii de marketing;</a:t>
            </a:r>
          </a:p>
          <a:p>
            <a:pPr marL="0" indent="0" algn="just" eaLnBrk="1" hangingPunct="1">
              <a:lnSpc>
                <a:spcPct val="150000"/>
              </a:lnSpc>
              <a:spcBef>
                <a:spcPct val="0"/>
              </a:spcBef>
              <a:buSzTx/>
              <a:buFont typeface="Wingdings 2" pitchFamily="18" charset="2"/>
              <a:buNone/>
            </a:pPr>
            <a:r>
              <a:rPr lang="ro-RO" altLang="en-US" sz="1600">
                <a:latin typeface="Times New Roman" pitchFamily="18" charset="0"/>
                <a:cs typeface="Times New Roman" pitchFamily="18" charset="0"/>
              </a:rPr>
              <a:t>	- servicii financiare;</a:t>
            </a:r>
          </a:p>
          <a:p>
            <a:pPr marL="0" indent="0" algn="just" eaLnBrk="1" hangingPunct="1">
              <a:lnSpc>
                <a:spcPct val="150000"/>
              </a:lnSpc>
              <a:spcBef>
                <a:spcPct val="0"/>
              </a:spcBef>
              <a:buSzTx/>
              <a:buFont typeface="Wingdings 2" pitchFamily="18" charset="2"/>
              <a:buNone/>
            </a:pPr>
            <a:r>
              <a:rPr lang="ro-RO" altLang="en-US" sz="1600">
                <a:latin typeface="Times New Roman" pitchFamily="18" charset="0"/>
                <a:cs typeface="Times New Roman" pitchFamily="18" charset="0"/>
              </a:rPr>
              <a:t>	- metode şi tehnici eficiente de management;</a:t>
            </a:r>
          </a:p>
          <a:p>
            <a:pPr marL="0" indent="0" algn="just" eaLnBrk="1" hangingPunct="1">
              <a:lnSpc>
                <a:spcPct val="150000"/>
              </a:lnSpc>
              <a:spcBef>
                <a:spcPct val="0"/>
              </a:spcBef>
              <a:buSzTx/>
              <a:buFont typeface="Wingdings 2" pitchFamily="18" charset="2"/>
              <a:buNone/>
            </a:pPr>
            <a:r>
              <a:rPr lang="ro-RO" altLang="en-US" sz="1600">
                <a:latin typeface="Times New Roman" pitchFamily="18" charset="0"/>
                <a:cs typeface="Times New Roman" pitchFamily="18" charset="0"/>
              </a:rPr>
              <a:t>	- alte servicii de consultanţă.</a:t>
            </a:r>
          </a:p>
          <a:p>
            <a:pPr marL="0" indent="0">
              <a:lnSpc>
                <a:spcPct val="150000"/>
              </a:lnSpc>
              <a:spcBef>
                <a:spcPct val="0"/>
              </a:spcBef>
              <a:buFont typeface="Wingdings 2" pitchFamily="18" charset="2"/>
              <a:buNone/>
            </a:pPr>
            <a:r>
              <a:rPr lang="ro-RO" altLang="en-US" sz="1600">
                <a:latin typeface="Times New Roman" pitchFamily="18" charset="0"/>
                <a:cs typeface="Times New Roman" pitchFamily="18" charset="0"/>
              </a:rPr>
              <a:t>Aceste servicii pot fi realizate atât de A.J.O.F.M. Satu Mare, cât şi de firme private, fundaţii, organizaţii profesionale. </a:t>
            </a:r>
          </a:p>
          <a:p>
            <a:pPr marL="0" indent="0" algn="just">
              <a:lnSpc>
                <a:spcPct val="150000"/>
              </a:lnSpc>
              <a:spcBef>
                <a:spcPct val="0"/>
              </a:spcBef>
              <a:buFont typeface="Wingdings 2" pitchFamily="18" charset="2"/>
              <a:buNone/>
            </a:pPr>
            <a:r>
              <a:rPr lang="ro-RO" altLang="en-US" sz="1600">
                <a:latin typeface="Times New Roman" pitchFamily="18" charset="0"/>
                <a:cs typeface="Times New Roman" pitchFamily="18" charset="0"/>
              </a:rPr>
              <a:t>	Absolvenţii instituţiilor de învăţământ şi a şcolilor speciale în vârstă de 16 ani</a:t>
            </a:r>
            <a:r>
              <a:rPr lang="en-US" altLang="en-US" sz="1600">
                <a:latin typeface="Times New Roman" pitchFamily="18" charset="0"/>
                <a:cs typeface="Times New Roman" pitchFamily="18" charset="0"/>
              </a:rPr>
              <a:t> </a:t>
            </a:r>
            <a:r>
              <a:rPr lang="ro-RO" altLang="en-US" sz="1600">
                <a:latin typeface="Times New Roman" pitchFamily="18" charset="0"/>
                <a:cs typeface="Times New Roman" pitchFamily="18" charset="0"/>
              </a:rPr>
              <a:t>înregistraţi la A.J.O.F.M., în situaţia în care se angajează cu program normal de lucru pentru o perioadă mai mare de 12 luni, beneficiază din bugetul asigurărilor de şomaj de o primă de inserție egală cu de 3 ori valoarea indicatorului social de referinţă în vigoare la data încadrării în muncă, la solicitare.</a:t>
            </a:r>
          </a:p>
          <a:p>
            <a:pPr marL="0" indent="0" algn="just">
              <a:lnSpc>
                <a:spcPct val="150000"/>
              </a:lnSpc>
              <a:spcBef>
                <a:spcPct val="0"/>
              </a:spcBef>
              <a:buFont typeface="Wingdings 2" pitchFamily="18" charset="2"/>
              <a:buNone/>
            </a:pPr>
            <a:r>
              <a:rPr lang="ro-RO" altLang="en-US" sz="1600">
                <a:latin typeface="Times New Roman" pitchFamily="18" charset="0"/>
                <a:cs typeface="Times New Roman" pitchFamily="18" charset="0"/>
              </a:rPr>
              <a:t>	</a:t>
            </a:r>
          </a:p>
          <a:p>
            <a:pPr marL="0" indent="0">
              <a:lnSpc>
                <a:spcPct val="150000"/>
              </a:lnSpc>
              <a:spcBef>
                <a:spcPct val="0"/>
              </a:spcBef>
              <a:buFont typeface="Wingdings 2" pitchFamily="18" charset="2"/>
              <a:buNone/>
            </a:pPr>
            <a:endParaRPr lang="en-US" altLang="en-US" sz="160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idx="1"/>
          </p:nvPr>
        </p:nvSpPr>
        <p:spPr>
          <a:xfrm>
            <a:off x="468313" y="908050"/>
            <a:ext cx="8229600" cy="5473700"/>
          </a:xfrm>
        </p:spPr>
        <p:txBody>
          <a:bodyPr/>
          <a:lstStyle/>
          <a:p>
            <a:pPr marL="0" indent="0">
              <a:lnSpc>
                <a:spcPct val="150000"/>
              </a:lnSpc>
              <a:spcBef>
                <a:spcPct val="0"/>
              </a:spcBef>
              <a:buFont typeface="Wingdings 2" pitchFamily="18" charset="2"/>
              <a:buNone/>
            </a:pPr>
            <a:r>
              <a:rPr lang="ro-RO" altLang="en-US" sz="1600" dirty="0">
                <a:latin typeface="Times New Roman" pitchFamily="18" charset="0"/>
                <a:cs typeface="Times New Roman" pitchFamily="18" charset="0"/>
              </a:rPr>
              <a:t>        </a:t>
            </a:r>
            <a:r>
              <a:rPr lang="en-US" altLang="en-US" sz="1600" dirty="0"/>
              <a:t> </a:t>
            </a:r>
            <a:r>
              <a:rPr lang="en-US" altLang="en-US" sz="1600" dirty="0" err="1">
                <a:latin typeface="Times New Roman" pitchFamily="18" charset="0"/>
                <a:cs typeface="Times New Roman" pitchFamily="18" charset="0"/>
              </a:rPr>
              <a:t>Persoanele</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nregistrate</a:t>
            </a:r>
            <a:r>
              <a:rPr lang="en-US" altLang="en-US" sz="1600" dirty="0">
                <a:latin typeface="Times New Roman" pitchFamily="18" charset="0"/>
                <a:cs typeface="Times New Roman" pitchFamily="18" charset="0"/>
              </a:rPr>
              <a:t> ca </a:t>
            </a:r>
            <a:r>
              <a:rPr lang="ro-RO" altLang="en-US" sz="1600" dirty="0" err="1">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omeri</a:t>
            </a:r>
            <a:r>
              <a:rPr lang="en-US" altLang="en-US" sz="1600" dirty="0">
                <a:latin typeface="Times New Roman" pitchFamily="18" charset="0"/>
                <a:cs typeface="Times New Roman" pitchFamily="18" charset="0"/>
              </a:rPr>
              <a:t> la </a:t>
            </a:r>
            <a:r>
              <a:rPr lang="en-US" altLang="en-US" sz="1600" dirty="0" err="1">
                <a:latin typeface="Times New Roman" pitchFamily="18" charset="0"/>
                <a:cs typeface="Times New Roman" pitchFamily="18" charset="0"/>
              </a:rPr>
              <a:t>agen</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iile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pentru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ocuparea</a:t>
            </a:r>
            <a:r>
              <a:rPr lang="en-US" altLang="en-US" sz="1600" dirty="0">
                <a:latin typeface="Times New Roman" pitchFamily="18" charset="0"/>
                <a:cs typeface="Times New Roman" pitchFamily="18" charset="0"/>
              </a:rPr>
              <a:t> for</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ei</a:t>
            </a:r>
            <a:r>
              <a:rPr lang="en-US" altLang="en-US" sz="1600" dirty="0">
                <a:latin typeface="Times New Roman" pitchFamily="18" charset="0"/>
                <a:cs typeface="Times New Roman" pitchFamily="18" charset="0"/>
              </a:rPr>
              <a:t> de </a:t>
            </a:r>
            <a:r>
              <a:rPr lang="en-US" altLang="en-US" sz="1600" dirty="0" err="1">
                <a:latin typeface="Times New Roman" pitchFamily="18" charset="0"/>
                <a:cs typeface="Times New Roman" pitchFamily="18" charset="0"/>
              </a:rPr>
              <a:t>munc</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ro-RO" altLang="en-US" sz="1600" dirty="0" err="1">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care se </a:t>
            </a:r>
            <a:r>
              <a:rPr lang="ro-RO" altLang="en-US" sz="1600" dirty="0" err="1">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ncadreaza</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munc</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potrivit</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legii</a:t>
            </a:r>
            <a:r>
              <a:rPr lang="en-US" altLang="en-US" sz="1600" dirty="0">
                <a:latin typeface="Times New Roman" pitchFamily="18" charset="0"/>
                <a:cs typeface="Times New Roman" pitchFamily="18" charset="0"/>
              </a:rPr>
              <a:t>, </a:t>
            </a:r>
            <a:r>
              <a:rPr lang="ro-RO" altLang="en-US" sz="1600" dirty="0" err="1">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ntr</a:t>
            </a:r>
            <a:r>
              <a:rPr lang="en-US" altLang="en-US" sz="1600" dirty="0">
                <a:latin typeface="Times New Roman" pitchFamily="18" charset="0"/>
                <a:cs typeface="Times New Roman" pitchFamily="18" charset="0"/>
              </a:rPr>
              <a:t>-o </a:t>
            </a:r>
            <a:r>
              <a:rPr lang="en-US" altLang="en-US" sz="1600" dirty="0" err="1">
                <a:latin typeface="Times New Roman" pitchFamily="18" charset="0"/>
                <a:cs typeface="Times New Roman" pitchFamily="18" charset="0"/>
              </a:rPr>
              <a:t>localitate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situat</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la o </a:t>
            </a:r>
            <a:r>
              <a:rPr lang="en-US" altLang="en-US" sz="1600" dirty="0" err="1">
                <a:latin typeface="Times New Roman" pitchFamily="18" charset="0"/>
                <a:cs typeface="Times New Roman" pitchFamily="18" charset="0"/>
              </a:rPr>
              <a:t>distan</a:t>
            </a:r>
            <a:r>
              <a:rPr lang="ro-RO" altLang="en-US" sz="1600" dirty="0">
                <a:latin typeface="Times New Roman" pitchFamily="18" charset="0"/>
                <a:cs typeface="Times New Roman" pitchFamily="18" charset="0"/>
              </a:rPr>
              <a:t>ță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mai</a:t>
            </a:r>
            <a:r>
              <a:rPr lang="en-US" altLang="en-US" sz="1600" dirty="0">
                <a:latin typeface="Times New Roman" pitchFamily="18" charset="0"/>
                <a:cs typeface="Times New Roman" pitchFamily="18" charset="0"/>
              </a:rPr>
              <a:t> mare de 15 km de </a:t>
            </a:r>
            <a:r>
              <a:rPr lang="en-US" altLang="en-US" sz="1600" dirty="0" err="1">
                <a:latin typeface="Times New Roman" pitchFamily="18" charset="0"/>
                <a:cs typeface="Times New Roman" pitchFamily="18" charset="0"/>
              </a:rPr>
              <a:t>localitatea</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care </a:t>
            </a:r>
            <a:r>
              <a:rPr lang="en-US" altLang="en-US" sz="1600" dirty="0" err="1">
                <a:latin typeface="Times New Roman" pitchFamily="18" charset="0"/>
                <a:cs typeface="Times New Roman" pitchFamily="18" charset="0"/>
              </a:rPr>
              <a:t>i</a:t>
            </a:r>
            <a:r>
              <a:rPr lang="ro-RO" altLang="en-US" sz="1600" dirty="0">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au </a:t>
            </a:r>
            <a:r>
              <a:rPr lang="en-US" altLang="en-US" sz="1600" dirty="0" err="1">
                <a:latin typeface="Times New Roman" pitchFamily="18" charset="0"/>
                <a:cs typeface="Times New Roman" pitchFamily="18" charset="0"/>
              </a:rPr>
              <a:t>domiciliul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resedin</a:t>
            </a:r>
            <a:r>
              <a:rPr lang="ro-RO" altLang="en-US" sz="1600" dirty="0">
                <a:latin typeface="Times New Roman" pitchFamily="18" charset="0"/>
                <a:cs typeface="Times New Roman" pitchFamily="18" charset="0"/>
              </a:rPr>
              <a:t>ță</a:t>
            </a:r>
            <a:r>
              <a:rPr lang="en-US" altLang="en-US" sz="1600" dirty="0">
                <a:latin typeface="Times New Roman" pitchFamily="18" charset="0"/>
                <a:cs typeface="Times New Roman" pitchFamily="18" charset="0"/>
              </a:rPr>
              <a:t>, pot </a:t>
            </a:r>
            <a:r>
              <a:rPr lang="en-US" altLang="en-US" sz="1600" dirty="0" err="1">
                <a:latin typeface="Times New Roman" pitchFamily="18" charset="0"/>
                <a:cs typeface="Times New Roman" pitchFamily="18" charset="0"/>
              </a:rPr>
              <a:t>beneficia</a:t>
            </a:r>
            <a:r>
              <a:rPr lang="en-US" altLang="en-US" sz="1600" dirty="0">
                <a:latin typeface="Times New Roman" pitchFamily="18" charset="0"/>
                <a:cs typeface="Times New Roman" pitchFamily="18" charset="0"/>
              </a:rPr>
              <a:t> de o </a:t>
            </a:r>
            <a:r>
              <a:rPr lang="en-US" altLang="en-US" sz="1600" b="1" u="sng" dirty="0">
                <a:latin typeface="Times New Roman" pitchFamily="18" charset="0"/>
                <a:cs typeface="Times New Roman" pitchFamily="18" charset="0"/>
              </a:rPr>
              <a:t>prim</a:t>
            </a:r>
            <a:r>
              <a:rPr lang="ro-RO" altLang="en-US" sz="1600" b="1" u="sng" dirty="0">
                <a:latin typeface="Times New Roman" pitchFamily="18" charset="0"/>
                <a:cs typeface="Times New Roman" pitchFamily="18" charset="0"/>
              </a:rPr>
              <a:t>ă</a:t>
            </a:r>
            <a:r>
              <a:rPr lang="en-US" altLang="en-US" sz="1600" b="1" u="sng" dirty="0">
                <a:latin typeface="Times New Roman" pitchFamily="18" charset="0"/>
                <a:cs typeface="Times New Roman" pitchFamily="18" charset="0"/>
              </a:rPr>
              <a:t> de </a:t>
            </a:r>
            <a:r>
              <a:rPr lang="ro-RO" altLang="en-US" sz="1600" b="1" u="sng" dirty="0" err="1">
                <a:latin typeface="Times New Roman" pitchFamily="18" charset="0"/>
                <a:cs typeface="Times New Roman" pitchFamily="18" charset="0"/>
              </a:rPr>
              <a:t>î</a:t>
            </a:r>
            <a:r>
              <a:rPr lang="en-US" altLang="en-US" sz="1600" b="1" u="sng" dirty="0" err="1">
                <a:latin typeface="Times New Roman" pitchFamily="18" charset="0"/>
                <a:cs typeface="Times New Roman" pitchFamily="18" charset="0"/>
              </a:rPr>
              <a:t>ncadrare</a:t>
            </a:r>
            <a:r>
              <a:rPr lang="en-US" altLang="en-US" sz="1600" dirty="0">
                <a:latin typeface="Times New Roman" pitchFamily="18" charset="0"/>
                <a:cs typeface="Times New Roman" pitchFamily="18" charset="0"/>
              </a:rPr>
              <a:t>,</a:t>
            </a:r>
            <a:r>
              <a:rPr lang="ro-RO" altLang="en-US" sz="1600" dirty="0">
                <a:latin typeface="Times New Roman" pitchFamily="18" charset="0"/>
                <a:cs typeface="Times New Roman" pitchFamily="18" charset="0"/>
              </a:rPr>
              <a:t> conform art.74 din Legea 76/2002 cu modificarile si completarile ulterioare.</a:t>
            </a:r>
            <a:r>
              <a:rPr lang="en-US" altLang="en-US" sz="1600" dirty="0">
                <a:latin typeface="Times New Roman" pitchFamily="18" charset="0"/>
                <a:cs typeface="Times New Roman" pitchFamily="18" charset="0"/>
              </a:rPr>
              <a:t> </a:t>
            </a:r>
            <a:br>
              <a:rPr lang="en-US" altLang="en-US" sz="1600" dirty="0">
                <a:latin typeface="Times New Roman" pitchFamily="18" charset="0"/>
                <a:cs typeface="Times New Roman" pitchFamily="18" charset="0"/>
              </a:rPr>
            </a:br>
            <a:r>
              <a:rPr lang="ro-RO" altLang="en-US" sz="1600" dirty="0">
                <a:latin typeface="Times New Roman" pitchFamily="18" charset="0"/>
                <a:cs typeface="Times New Roman" pitchFamily="18" charset="0"/>
              </a:rPr>
              <a:t>        </a:t>
            </a:r>
            <a:r>
              <a:rPr lang="en-US" altLang="en-US" sz="1600" u="sng" dirty="0" err="1">
                <a:latin typeface="Times New Roman" pitchFamily="18" charset="0"/>
                <a:cs typeface="Times New Roman" pitchFamily="18" charset="0"/>
              </a:rPr>
              <a:t>Cuantumul</a:t>
            </a:r>
            <a:r>
              <a:rPr lang="en-US" altLang="en-US" sz="1600" u="sng" dirty="0">
                <a:latin typeface="Times New Roman" pitchFamily="18" charset="0"/>
                <a:cs typeface="Times New Roman" pitchFamily="18" charset="0"/>
              </a:rPr>
              <a:t> </a:t>
            </a:r>
            <a:r>
              <a:rPr lang="en-US" altLang="en-US" sz="1600" u="sng" dirty="0" err="1">
                <a:latin typeface="Times New Roman" pitchFamily="18" charset="0"/>
                <a:cs typeface="Times New Roman" pitchFamily="18" charset="0"/>
              </a:rPr>
              <a:t>primei</a:t>
            </a:r>
            <a:r>
              <a:rPr lang="en-US" altLang="en-US" sz="1600" u="sng" dirty="0">
                <a:latin typeface="Times New Roman" pitchFamily="18" charset="0"/>
                <a:cs typeface="Times New Roman" pitchFamily="18" charset="0"/>
              </a:rPr>
              <a:t> de </a:t>
            </a:r>
            <a:r>
              <a:rPr lang="ro-RO" altLang="en-US" sz="1600" u="sng" dirty="0" err="1">
                <a:latin typeface="Times New Roman" pitchFamily="18" charset="0"/>
                <a:cs typeface="Times New Roman" pitchFamily="18" charset="0"/>
              </a:rPr>
              <a:t>î</a:t>
            </a:r>
            <a:r>
              <a:rPr lang="en-US" altLang="en-US" sz="1600" u="sng" dirty="0" err="1">
                <a:latin typeface="Times New Roman" pitchFamily="18" charset="0"/>
                <a:cs typeface="Times New Roman" pitchFamily="18" charset="0"/>
              </a:rPr>
              <a:t>ncadrare</a:t>
            </a:r>
            <a:r>
              <a:rPr lang="en-US" altLang="en-US" sz="1600" dirty="0">
                <a:latin typeface="Times New Roman" pitchFamily="18" charset="0"/>
                <a:cs typeface="Times New Roman" pitchFamily="18" charset="0"/>
              </a:rPr>
              <a:t>  se </a:t>
            </a:r>
            <a:r>
              <a:rPr lang="en-US" altLang="en-US" sz="1600" dirty="0" err="1">
                <a:latin typeface="Times New Roman" pitchFamily="18" charset="0"/>
                <a:cs typeface="Times New Roman" pitchFamily="18" charset="0"/>
              </a:rPr>
              <a:t>calculeaza</a:t>
            </a:r>
            <a:r>
              <a:rPr lang="en-US" altLang="en-US" sz="1600" dirty="0">
                <a:latin typeface="Times New Roman" pitchFamily="18" charset="0"/>
                <a:cs typeface="Times New Roman" pitchFamily="18" charset="0"/>
              </a:rPr>
              <a:t> la </a:t>
            </a:r>
            <a:r>
              <a:rPr lang="en-US" altLang="en-US" sz="1600" b="1" dirty="0">
                <a:latin typeface="Times New Roman" pitchFamily="18" charset="0"/>
                <a:cs typeface="Times New Roman" pitchFamily="18" charset="0"/>
              </a:rPr>
              <a:t>0,5 lei/km, </a:t>
            </a:r>
            <a:r>
              <a:rPr lang="en-US" altLang="en-US" sz="1600" b="1" dirty="0" err="1">
                <a:latin typeface="Times New Roman" pitchFamily="18" charset="0"/>
                <a:cs typeface="Times New Roman" pitchFamily="18" charset="0"/>
              </a:rPr>
              <a:t>dar</a:t>
            </a:r>
            <a:r>
              <a:rPr lang="en-US" altLang="en-US" sz="1600" b="1" dirty="0">
                <a:latin typeface="Times New Roman" pitchFamily="18" charset="0"/>
                <a:cs typeface="Times New Roman" pitchFamily="18" charset="0"/>
              </a:rPr>
              <a:t> nu </a:t>
            </a:r>
            <a:r>
              <a:rPr lang="en-US" altLang="en-US" sz="1600" b="1" dirty="0" err="1">
                <a:latin typeface="Times New Roman" pitchFamily="18" charset="0"/>
                <a:cs typeface="Times New Roman" pitchFamily="18" charset="0"/>
              </a:rPr>
              <a:t>mai</a:t>
            </a:r>
            <a:r>
              <a:rPr lang="en-US" altLang="en-US" sz="1600" b="1" dirty="0">
                <a:latin typeface="Times New Roman" pitchFamily="18" charset="0"/>
                <a:cs typeface="Times New Roman" pitchFamily="18" charset="0"/>
              </a:rPr>
              <a:t> </a:t>
            </a:r>
            <a:r>
              <a:rPr lang="en-US" altLang="en-US" sz="1600" b="1" dirty="0" err="1">
                <a:latin typeface="Times New Roman" pitchFamily="18" charset="0"/>
                <a:cs typeface="Times New Roman" pitchFamily="18" charset="0"/>
              </a:rPr>
              <a:t>mult</a:t>
            </a:r>
            <a:r>
              <a:rPr lang="en-US" altLang="en-US" sz="1600" b="1" dirty="0">
                <a:latin typeface="Times New Roman" pitchFamily="18" charset="0"/>
                <a:cs typeface="Times New Roman" pitchFamily="18" charset="0"/>
              </a:rPr>
              <a:t> de 55 lei/</a:t>
            </a:r>
            <a:r>
              <a:rPr lang="en-US" altLang="en-US" sz="1600" b="1" dirty="0" err="1">
                <a:latin typeface="Times New Roman" pitchFamily="18" charset="0"/>
                <a:cs typeface="Times New Roman" pitchFamily="18" charset="0"/>
              </a:rPr>
              <a:t>zi</a:t>
            </a:r>
            <a:r>
              <a:rPr lang="en-US" altLang="en-US" sz="1600" b="1" dirty="0">
                <a:latin typeface="Times New Roman" pitchFamily="18" charset="0"/>
                <a:cs typeface="Times New Roman" pitchFamily="18" charset="0"/>
              </a:rPr>
              <a:t>,</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propor</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ional</a:t>
            </a:r>
            <a:r>
              <a:rPr lang="en-US" altLang="en-US" sz="1600" dirty="0">
                <a:latin typeface="Times New Roman" pitchFamily="18" charset="0"/>
                <a:cs typeface="Times New Roman" pitchFamily="18" charset="0"/>
              </a:rPr>
              <a:t> cu num</a:t>
            </a:r>
            <a:r>
              <a:rPr lang="ro-RO" altLang="en-US" sz="1600" dirty="0">
                <a:latin typeface="Times New Roman" pitchFamily="18" charset="0"/>
                <a:cs typeface="Times New Roman" pitchFamily="18" charset="0"/>
              </a:rPr>
              <a:t>ă</a:t>
            </a:r>
            <a:r>
              <a:rPr lang="en-US" altLang="en-US" sz="1600" dirty="0" err="1">
                <a:latin typeface="Times New Roman" pitchFamily="18" charset="0"/>
                <a:cs typeface="Times New Roman" pitchFamily="18" charset="0"/>
              </a:rPr>
              <a:t>rul</a:t>
            </a:r>
            <a:r>
              <a:rPr lang="en-US" altLang="en-US" sz="1600" dirty="0">
                <a:latin typeface="Times New Roman" pitchFamily="18" charset="0"/>
                <a:cs typeface="Times New Roman" pitchFamily="18" charset="0"/>
              </a:rPr>
              <a:t> de </a:t>
            </a:r>
            <a:r>
              <a:rPr lang="en-US" altLang="en-US" sz="1600" dirty="0" err="1">
                <a:latin typeface="Times New Roman" pitchFamily="18" charset="0"/>
                <a:cs typeface="Times New Roman" pitchFamily="18" charset="0"/>
              </a:rPr>
              <a:t>zile</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în</a:t>
            </a:r>
            <a:r>
              <a:rPr lang="en-US" altLang="en-US" sz="1600" dirty="0">
                <a:latin typeface="Times New Roman" pitchFamily="18" charset="0"/>
                <a:cs typeface="Times New Roman" pitchFamily="18" charset="0"/>
              </a:rPr>
              <a:t> care </a:t>
            </a:r>
            <a:r>
              <a:rPr lang="en-US" altLang="en-US" sz="1600" dirty="0" err="1">
                <a:latin typeface="Times New Roman" pitchFamily="18" charset="0"/>
                <a:cs typeface="Times New Roman" pitchFamily="18" charset="0"/>
              </a:rPr>
              <a:t>persoanele</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cauz</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desf</a:t>
            </a:r>
            <a:r>
              <a:rPr lang="ro-RO" altLang="en-US" sz="1600" dirty="0">
                <a:latin typeface="Times New Roman" pitchFamily="18" charset="0"/>
                <a:cs typeface="Times New Roman" pitchFamily="18" charset="0"/>
              </a:rPr>
              <a:t>ăș</a:t>
            </a:r>
            <a:r>
              <a:rPr lang="en-US" altLang="en-US" sz="1600" dirty="0">
                <a:latin typeface="Times New Roman" pitchFamily="18" charset="0"/>
                <a:cs typeface="Times New Roman" pitchFamily="18" charset="0"/>
              </a:rPr>
              <a:t>oar</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efectiv</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activitatea</a:t>
            </a:r>
            <a:r>
              <a:rPr lang="en-US" altLang="en-US" sz="1600" dirty="0">
                <a:latin typeface="Times New Roman" pitchFamily="18" charset="0"/>
                <a:cs typeface="Times New Roman" pitchFamily="18" charset="0"/>
              </a:rPr>
              <a:t> la </a:t>
            </a:r>
            <a:r>
              <a:rPr lang="en-US" altLang="en-US" sz="1600" dirty="0" err="1">
                <a:latin typeface="Times New Roman" pitchFamily="18" charset="0"/>
                <a:cs typeface="Times New Roman" pitchFamily="18" charset="0"/>
              </a:rPr>
              <a:t>angajatorul</a:t>
            </a:r>
            <a:r>
              <a:rPr lang="en-US" altLang="en-US" sz="1600" dirty="0">
                <a:latin typeface="Times New Roman" pitchFamily="18" charset="0"/>
                <a:cs typeface="Times New Roman" pitchFamily="18" charset="0"/>
              </a:rPr>
              <a:t> la care se </a:t>
            </a:r>
            <a:r>
              <a:rPr lang="en-US" altLang="en-US" sz="1600" dirty="0" err="1">
                <a:latin typeface="Times New Roman" pitchFamily="18" charset="0"/>
                <a:cs typeface="Times New Roman" pitchFamily="18" charset="0"/>
              </a:rPr>
              <a:t>realizeaz</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ncadrarea</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munc</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a:t>
            </a:r>
          </a:p>
          <a:p>
            <a:pPr marL="0" indent="0" algn="just">
              <a:lnSpc>
                <a:spcPct val="150000"/>
              </a:lnSpc>
              <a:spcBef>
                <a:spcPct val="0"/>
              </a:spcBef>
              <a:buFont typeface="Wingdings 2" pitchFamily="18" charset="2"/>
              <a:buNone/>
            </a:pPr>
            <a:r>
              <a:rPr lang="ro-RO"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Persoanele</a:t>
            </a:r>
            <a:r>
              <a:rPr lang="en-US" altLang="en-US" sz="1600" dirty="0">
                <a:latin typeface="Times New Roman" pitchFamily="18" charset="0"/>
                <a:cs typeface="Times New Roman" pitchFamily="18" charset="0"/>
              </a:rPr>
              <a:t> </a:t>
            </a:r>
            <a:r>
              <a:rPr lang="ro-RO" altLang="en-US" sz="1600" dirty="0" err="1">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nregistrate</a:t>
            </a:r>
            <a:r>
              <a:rPr lang="en-US" altLang="en-US" sz="1600" dirty="0">
                <a:latin typeface="Times New Roman" pitchFamily="18" charset="0"/>
                <a:cs typeface="Times New Roman" pitchFamily="18" charset="0"/>
              </a:rPr>
              <a:t> ca </a:t>
            </a:r>
            <a:r>
              <a:rPr lang="ro-RO" altLang="en-US" sz="1600" dirty="0" err="1">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omeri</a:t>
            </a:r>
            <a:r>
              <a:rPr lang="en-US" altLang="en-US" sz="1600" dirty="0">
                <a:latin typeface="Times New Roman" pitchFamily="18" charset="0"/>
                <a:cs typeface="Times New Roman" pitchFamily="18" charset="0"/>
              </a:rPr>
              <a:t> la </a:t>
            </a:r>
            <a:r>
              <a:rPr lang="en-US" altLang="en-US" sz="1600" dirty="0" err="1">
                <a:latin typeface="Times New Roman" pitchFamily="18" charset="0"/>
                <a:cs typeface="Times New Roman" pitchFamily="18" charset="0"/>
              </a:rPr>
              <a:t>agen</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iile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pentru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ocuparea</a:t>
            </a:r>
            <a:r>
              <a:rPr lang="en-US" altLang="en-US" sz="1600" dirty="0">
                <a:latin typeface="Times New Roman" pitchFamily="18" charset="0"/>
                <a:cs typeface="Times New Roman" pitchFamily="18" charset="0"/>
              </a:rPr>
              <a:t> for</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ei</a:t>
            </a:r>
            <a:r>
              <a:rPr lang="en-US" altLang="en-US" sz="1600" dirty="0">
                <a:latin typeface="Times New Roman" pitchFamily="18" charset="0"/>
                <a:cs typeface="Times New Roman" pitchFamily="18" charset="0"/>
              </a:rPr>
              <a:t> de </a:t>
            </a:r>
            <a:r>
              <a:rPr lang="en-US" altLang="en-US" sz="1600" dirty="0" err="1">
                <a:latin typeface="Times New Roman" pitchFamily="18" charset="0"/>
                <a:cs typeface="Times New Roman" pitchFamily="18" charset="0"/>
              </a:rPr>
              <a:t>munc</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care se </a:t>
            </a:r>
            <a:r>
              <a:rPr lang="ro-RO" altLang="en-US" sz="1600" dirty="0">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ncadreaz</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munc</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ro-RO" altLang="en-US" sz="1600" dirty="0" err="1">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ntr</a:t>
            </a:r>
            <a:r>
              <a:rPr lang="en-US" altLang="en-US" sz="1600" dirty="0">
                <a:latin typeface="Times New Roman" pitchFamily="18" charset="0"/>
                <a:cs typeface="Times New Roman" pitchFamily="18" charset="0"/>
              </a:rPr>
              <a:t>-o alt</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localitate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situat</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la o </a:t>
            </a:r>
            <a:r>
              <a:rPr lang="en-US" altLang="en-US" sz="1600" dirty="0" err="1">
                <a:latin typeface="Times New Roman" pitchFamily="18" charset="0"/>
                <a:cs typeface="Times New Roman" pitchFamily="18" charset="0"/>
              </a:rPr>
              <a:t>distan</a:t>
            </a:r>
            <a:r>
              <a:rPr lang="ro-RO" altLang="en-US" sz="1600" dirty="0">
                <a:latin typeface="Times New Roman" pitchFamily="18" charset="0"/>
                <a:cs typeface="Times New Roman" pitchFamily="18" charset="0"/>
              </a:rPr>
              <a:t>ță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mai</a:t>
            </a:r>
            <a:r>
              <a:rPr lang="en-US" altLang="en-US" sz="1600" dirty="0">
                <a:latin typeface="Times New Roman" pitchFamily="18" charset="0"/>
                <a:cs typeface="Times New Roman" pitchFamily="18" charset="0"/>
              </a:rPr>
              <a:t> mare de 50 km </a:t>
            </a:r>
            <a:r>
              <a:rPr lang="en-US" altLang="en-US" sz="1600" dirty="0" err="1">
                <a:latin typeface="Times New Roman" pitchFamily="18" charset="0"/>
                <a:cs typeface="Times New Roman" pitchFamily="18" charset="0"/>
              </a:rPr>
              <a:t>fa</a:t>
            </a:r>
            <a:r>
              <a:rPr lang="ro-RO" altLang="en-US" sz="1600" dirty="0">
                <a:latin typeface="Times New Roman" pitchFamily="18" charset="0"/>
                <a:cs typeface="Times New Roman" pitchFamily="18" charset="0"/>
              </a:rPr>
              <a:t>ță</a:t>
            </a:r>
            <a:r>
              <a:rPr lang="en-US" altLang="en-US" sz="1600" dirty="0">
                <a:latin typeface="Times New Roman" pitchFamily="18" charset="0"/>
                <a:cs typeface="Times New Roman" pitchFamily="18" charset="0"/>
              </a:rPr>
              <a:t> de </a:t>
            </a:r>
            <a:r>
              <a:rPr lang="en-US" altLang="en-US" sz="1600" dirty="0" err="1">
                <a:latin typeface="Times New Roman" pitchFamily="18" charset="0"/>
                <a:cs typeface="Times New Roman" pitchFamily="18" charset="0"/>
              </a:rPr>
              <a:t>localitatea</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care </a:t>
            </a:r>
            <a:r>
              <a:rPr lang="en-US" altLang="en-US" sz="1600" dirty="0" err="1">
                <a:latin typeface="Times New Roman" pitchFamily="18" charset="0"/>
                <a:cs typeface="Times New Roman" pitchFamily="18" charset="0"/>
              </a:rPr>
              <a:t>i</a:t>
            </a:r>
            <a:r>
              <a:rPr lang="ro-RO" altLang="en-US" sz="1600" dirty="0">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au </a:t>
            </a:r>
            <a:r>
              <a:rPr lang="en-US" altLang="en-US" sz="1600" dirty="0" err="1">
                <a:latin typeface="Times New Roman" pitchFamily="18" charset="0"/>
                <a:cs typeface="Times New Roman" pitchFamily="18" charset="0"/>
              </a:rPr>
              <a:t>domiciliul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re</a:t>
            </a:r>
            <a:r>
              <a:rPr lang="ro-RO" altLang="en-US" sz="1600" dirty="0">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edin</a:t>
            </a:r>
            <a:r>
              <a:rPr lang="ro-RO" altLang="en-US" sz="1600" dirty="0">
                <a:latin typeface="Times New Roman" pitchFamily="18" charset="0"/>
                <a:cs typeface="Times New Roman" pitchFamily="18" charset="0"/>
              </a:rPr>
              <a:t>ț</a:t>
            </a:r>
            <a:r>
              <a:rPr lang="en-US" altLang="en-US" sz="1600" dirty="0">
                <a:latin typeface="Times New Roman" pitchFamily="18" charset="0"/>
                <a:cs typeface="Times New Roman" pitchFamily="18" charset="0"/>
              </a:rPr>
              <a:t>a </a:t>
            </a:r>
            <a:r>
              <a:rPr lang="ro-RO" altLang="en-US" sz="1600" dirty="0" err="1">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ca </a:t>
            </a:r>
            <a:r>
              <a:rPr lang="en-US" altLang="en-US" sz="1600" dirty="0" err="1">
                <a:latin typeface="Times New Roman" pitchFamily="18" charset="0"/>
                <a:cs typeface="Times New Roman" pitchFamily="18" charset="0"/>
              </a:rPr>
              <a:t>urmare</a:t>
            </a:r>
            <a:r>
              <a:rPr lang="en-US" altLang="en-US" sz="1600" dirty="0">
                <a:latin typeface="Times New Roman" pitchFamily="18" charset="0"/>
                <a:cs typeface="Times New Roman" pitchFamily="18" charset="0"/>
              </a:rPr>
              <a:t> a </a:t>
            </a:r>
            <a:r>
              <a:rPr lang="en-US" altLang="en-US" sz="1600" dirty="0" err="1">
                <a:latin typeface="Times New Roman" pitchFamily="18" charset="0"/>
                <a:cs typeface="Times New Roman" pitchFamily="18" charset="0"/>
              </a:rPr>
              <a:t>acestui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fapt</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schimb</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domiciliul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ori</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își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stabilesc</a:t>
            </a:r>
            <a:r>
              <a:rPr lang="en-US" altLang="en-US" sz="1600" dirty="0">
                <a:latin typeface="Times New Roman" pitchFamily="18" charset="0"/>
                <a:cs typeface="Times New Roman" pitchFamily="18" charset="0"/>
              </a:rPr>
              <a:t> re</a:t>
            </a:r>
            <a:r>
              <a:rPr lang="ro-RO" altLang="en-US" sz="1600" dirty="0">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edin</a:t>
            </a:r>
            <a:r>
              <a:rPr lang="ro-RO" altLang="en-US" sz="1600" dirty="0">
                <a:latin typeface="Times New Roman" pitchFamily="18" charset="0"/>
                <a:cs typeface="Times New Roman" pitchFamily="18" charset="0"/>
              </a:rPr>
              <a:t>ț</a:t>
            </a:r>
            <a:r>
              <a:rPr lang="en-US" altLang="en-US" sz="1600" dirty="0">
                <a:latin typeface="Times New Roman" pitchFamily="18" charset="0"/>
                <a:cs typeface="Times New Roman" pitchFamily="18" charset="0"/>
              </a:rPr>
              <a:t>a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localitatea</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respectiv</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localit</a:t>
            </a:r>
            <a:r>
              <a:rPr lang="ro-RO" altLang="en-US" sz="1600" dirty="0">
                <a:latin typeface="Times New Roman" pitchFamily="18" charset="0"/>
                <a:cs typeface="Times New Roman" pitchFamily="18" charset="0"/>
              </a:rPr>
              <a:t>ăț</a:t>
            </a:r>
            <a:r>
              <a:rPr lang="en-US" altLang="en-US" sz="1600" dirty="0" err="1">
                <a:latin typeface="Times New Roman" pitchFamily="18" charset="0"/>
                <a:cs typeface="Times New Roman" pitchFamily="18" charset="0"/>
              </a:rPr>
              <a:t>ile</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nvecinate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acesteia</a:t>
            </a:r>
            <a:r>
              <a:rPr lang="en-US" altLang="en-US" sz="1600" dirty="0">
                <a:latin typeface="Times New Roman" pitchFamily="18" charset="0"/>
                <a:cs typeface="Times New Roman" pitchFamily="18" charset="0"/>
              </a:rPr>
              <a:t> pot </a:t>
            </a:r>
            <a:r>
              <a:rPr lang="en-US" altLang="en-US" sz="1600" dirty="0" err="1">
                <a:latin typeface="Times New Roman" pitchFamily="18" charset="0"/>
                <a:cs typeface="Times New Roman" pitchFamily="18" charset="0"/>
              </a:rPr>
              <a:t>beneficia</a:t>
            </a:r>
            <a:r>
              <a:rPr lang="en-US" altLang="en-US" sz="1600" dirty="0">
                <a:latin typeface="Times New Roman" pitchFamily="18" charset="0"/>
                <a:cs typeface="Times New Roman" pitchFamily="18" charset="0"/>
              </a:rPr>
              <a:t> de o </a:t>
            </a:r>
            <a:r>
              <a:rPr lang="en-US" altLang="en-US" sz="1600" b="1" dirty="0">
                <a:latin typeface="Times New Roman" pitchFamily="18" charset="0"/>
                <a:cs typeface="Times New Roman" pitchFamily="18" charset="0"/>
              </a:rPr>
              <a:t>prima de </a:t>
            </a:r>
            <a:r>
              <a:rPr lang="en-US" altLang="en-US" sz="1600" b="1" dirty="0" err="1">
                <a:latin typeface="Times New Roman" pitchFamily="18" charset="0"/>
                <a:cs typeface="Times New Roman" pitchFamily="18" charset="0"/>
              </a:rPr>
              <a:t>instalare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neimpozabil</a:t>
            </a:r>
            <a:r>
              <a:rPr lang="ro-RO" altLang="en-US" sz="1600" dirty="0">
                <a:latin typeface="Times New Roman" pitchFamily="18" charset="0"/>
                <a:cs typeface="Times New Roman" pitchFamily="18" charset="0"/>
              </a:rPr>
              <a:t>ă, conform art. 75 din Legea 76/2002</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0" indent="0" algn="just">
              <a:spcBef>
                <a:spcPct val="0"/>
              </a:spcBef>
              <a:buFont typeface="Wingdings 2" pitchFamily="18" charset="2"/>
              <a:buNone/>
            </a:pPr>
            <a:endParaRPr lang="en-US" altLang="en-US" sz="1600" dirty="0">
              <a:latin typeface="Times New Roman" pitchFamily="18" charset="0"/>
              <a:cs typeface="Times New Roman" pitchFamily="18" charset="0"/>
            </a:endParaRPr>
          </a:p>
          <a:p>
            <a:pPr marL="0" indent="0" algn="just">
              <a:spcBef>
                <a:spcPct val="0"/>
              </a:spcBef>
              <a:buFont typeface="Wingdings 2" pitchFamily="18" charset="2"/>
              <a:buNone/>
            </a:pPr>
            <a:r>
              <a:rPr lang="ro-RO" altLang="en-US" sz="1600" dirty="0">
                <a:latin typeface="Times New Roman" pitchFamily="18" charset="0"/>
                <a:cs typeface="Times New Roman" pitchFamily="18" charset="0"/>
              </a:rPr>
              <a:t>	</a:t>
            </a:r>
          </a:p>
          <a:p>
            <a:pPr marL="0" indent="0" algn="just">
              <a:lnSpc>
                <a:spcPct val="150000"/>
              </a:lnSpc>
              <a:buFont typeface="Wingdings 2" pitchFamily="18" charset="2"/>
              <a:buNone/>
            </a:pPr>
            <a:r>
              <a:rPr lang="ro-RO" altLang="en-US" sz="1600" dirty="0">
                <a:latin typeface="Times New Roman" pitchFamily="18" charset="0"/>
                <a:cs typeface="Times New Roman" pitchFamily="18" charset="0"/>
              </a:rPr>
              <a:t> </a:t>
            </a:r>
            <a:endParaRPr lang="en-US" altLang="en-US" sz="16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539750" y="981075"/>
            <a:ext cx="8147050" cy="5343525"/>
          </a:xfrm>
        </p:spPr>
        <p:txBody>
          <a:bodyPr/>
          <a:lstStyle/>
          <a:p>
            <a:pPr marL="0" indent="0">
              <a:buFont typeface="Wingdings 2" pitchFamily="18" charset="2"/>
              <a:buNone/>
            </a:pPr>
            <a:r>
              <a:rPr lang="ro-RO" altLang="en-US" sz="1600" dirty="0">
                <a:latin typeface="Times New Roman" pitchFamily="18" charset="0"/>
                <a:cs typeface="Times New Roman" pitchFamily="18" charset="0"/>
              </a:rPr>
              <a:t>       </a:t>
            </a:r>
            <a:r>
              <a:rPr lang="en-US" altLang="en-US" sz="1600" dirty="0">
                <a:latin typeface="Times New Roman" pitchFamily="18" charset="0"/>
                <a:cs typeface="Times New Roman" pitchFamily="18" charset="0"/>
              </a:rPr>
              <a:t>Prima de </a:t>
            </a:r>
            <a:r>
              <a:rPr lang="en-US" altLang="en-US" sz="1600" dirty="0" err="1">
                <a:latin typeface="Times New Roman" pitchFamily="18" charset="0"/>
                <a:cs typeface="Times New Roman" pitchFamily="18" charset="0"/>
              </a:rPr>
              <a:t>instalare</a:t>
            </a:r>
            <a:r>
              <a:rPr lang="en-US" altLang="en-US" sz="1600" dirty="0">
                <a:latin typeface="Times New Roman" pitchFamily="18" charset="0"/>
                <a:cs typeface="Times New Roman" pitchFamily="18" charset="0"/>
              </a:rPr>
              <a:t> se </a:t>
            </a:r>
            <a:r>
              <a:rPr lang="en-US" altLang="en-US" sz="1600" dirty="0" err="1">
                <a:latin typeface="Times New Roman" pitchFamily="18" charset="0"/>
                <a:cs typeface="Times New Roman" pitchFamily="18" charset="0"/>
              </a:rPr>
              <a:t>acord</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cuantum</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diferen</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iat</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astfel</a:t>
            </a:r>
            <a:r>
              <a:rPr lang="en-US" altLang="en-US" sz="1600" dirty="0">
                <a:latin typeface="Times New Roman" pitchFamily="18" charset="0"/>
                <a:cs typeface="Times New Roman" pitchFamily="18" charset="0"/>
              </a:rPr>
              <a:t>:</a:t>
            </a:r>
            <a:br>
              <a:rPr lang="en-US" altLang="en-US" sz="1600" dirty="0">
                <a:latin typeface="Times New Roman" pitchFamily="18" charset="0"/>
                <a:cs typeface="Times New Roman" pitchFamily="18" charset="0"/>
              </a:rPr>
            </a:br>
            <a:r>
              <a:rPr lang="en-US" altLang="en-US" sz="1600" dirty="0">
                <a:latin typeface="Times New Roman" pitchFamily="18" charset="0"/>
                <a:cs typeface="Times New Roman" pitchFamily="18" charset="0"/>
              </a:rPr>
              <a:t>    a) 12.500 lei </a:t>
            </a:r>
            <a:r>
              <a:rPr lang="en-US" altLang="en-US" sz="1600" dirty="0" err="1">
                <a:latin typeface="Times New Roman" pitchFamily="18" charset="0"/>
                <a:cs typeface="Times New Roman" pitchFamily="18" charset="0"/>
              </a:rPr>
              <a:t>pentru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persoanele</a:t>
            </a:r>
            <a:r>
              <a:rPr lang="en-US" altLang="en-US" sz="1600" dirty="0">
                <a:latin typeface="Times New Roman" pitchFamily="18" charset="0"/>
                <a:cs typeface="Times New Roman" pitchFamily="18" charset="0"/>
              </a:rPr>
              <a:t> </a:t>
            </a:r>
            <a:r>
              <a:rPr lang="ro-RO" altLang="en-US" sz="1600" dirty="0" err="1">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nregistrate</a:t>
            </a:r>
            <a:r>
              <a:rPr lang="en-US" altLang="en-US" sz="1600" dirty="0">
                <a:latin typeface="Times New Roman" pitchFamily="18" charset="0"/>
                <a:cs typeface="Times New Roman" pitchFamily="18" charset="0"/>
              </a:rPr>
              <a:t> ca </a:t>
            </a:r>
            <a:r>
              <a:rPr lang="ro-RO" altLang="en-US" sz="1600" dirty="0" err="1">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omeri</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care se </a:t>
            </a:r>
            <a:r>
              <a:rPr lang="en-US" altLang="en-US" sz="1600" dirty="0" err="1">
                <a:latin typeface="Times New Roman" pitchFamily="18" charset="0"/>
                <a:cs typeface="Times New Roman" pitchFamily="18" charset="0"/>
              </a:rPr>
              <a:t>încadreaz</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munc</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ntr</a:t>
            </a:r>
            <a:r>
              <a:rPr lang="en-US" altLang="en-US" sz="1600" dirty="0">
                <a:latin typeface="Times New Roman" pitchFamily="18" charset="0"/>
                <a:cs typeface="Times New Roman" pitchFamily="18" charset="0"/>
              </a:rPr>
              <a:t>-o alt</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localitate</a:t>
            </a:r>
            <a:r>
              <a:rPr lang="en-US" altLang="en-US" sz="1600" dirty="0">
                <a:latin typeface="Times New Roman" pitchFamily="18" charset="0"/>
                <a:cs typeface="Times New Roman" pitchFamily="18" charset="0"/>
              </a:rPr>
              <a:t> </a:t>
            </a:r>
            <a:r>
              <a:rPr lang="ro-RO" altLang="en-US" sz="1600" dirty="0" err="1">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ca </a:t>
            </a:r>
            <a:r>
              <a:rPr lang="en-US" altLang="en-US" sz="1600" dirty="0" err="1">
                <a:latin typeface="Times New Roman" pitchFamily="18" charset="0"/>
                <a:cs typeface="Times New Roman" pitchFamily="18" charset="0"/>
              </a:rPr>
              <a:t>urmare</a:t>
            </a:r>
            <a:r>
              <a:rPr lang="en-US" altLang="en-US" sz="1600" dirty="0">
                <a:latin typeface="Times New Roman" pitchFamily="18" charset="0"/>
                <a:cs typeface="Times New Roman" pitchFamily="18" charset="0"/>
              </a:rPr>
              <a:t> a </a:t>
            </a:r>
            <a:r>
              <a:rPr lang="en-US" altLang="en-US" sz="1600" dirty="0" err="1">
                <a:latin typeface="Times New Roman" pitchFamily="18" charset="0"/>
                <a:cs typeface="Times New Roman" pitchFamily="18" charset="0"/>
              </a:rPr>
              <a:t>acestui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fapt</a:t>
            </a:r>
            <a:r>
              <a:rPr lang="en-US" altLang="en-US" sz="1600" dirty="0">
                <a:latin typeface="Times New Roman" pitchFamily="18" charset="0"/>
                <a:cs typeface="Times New Roman" pitchFamily="18" charset="0"/>
              </a:rPr>
              <a:t>,</a:t>
            </a:r>
            <a:r>
              <a:rPr lang="ro-RO" altLang="en-US" sz="1600" dirty="0">
                <a:latin typeface="Times New Roman" pitchFamily="18" charset="0"/>
                <a:cs typeface="Times New Roman" pitchFamily="18" charset="0"/>
              </a:rPr>
              <a:t>îș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schimb</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domiciliul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stabilesc</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resedin</a:t>
            </a:r>
            <a:r>
              <a:rPr lang="ro-RO" altLang="en-US" sz="1600" dirty="0">
                <a:latin typeface="Times New Roman" pitchFamily="18" charset="0"/>
                <a:cs typeface="Times New Roman" pitchFamily="18" charset="0"/>
              </a:rPr>
              <a:t>ț</a:t>
            </a:r>
            <a:r>
              <a:rPr lang="en-US" altLang="en-US" sz="1600" dirty="0">
                <a:latin typeface="Times New Roman" pitchFamily="18" charset="0"/>
                <a:cs typeface="Times New Roman" pitchFamily="18" charset="0"/>
              </a:rPr>
              <a:t>a;</a:t>
            </a:r>
            <a:br>
              <a:rPr lang="en-US" altLang="en-US" sz="1600" dirty="0">
                <a:latin typeface="Times New Roman" pitchFamily="18" charset="0"/>
                <a:cs typeface="Times New Roman" pitchFamily="18" charset="0"/>
              </a:rPr>
            </a:br>
            <a:r>
              <a:rPr lang="en-US" altLang="en-US" sz="1600" dirty="0">
                <a:latin typeface="Times New Roman" pitchFamily="18" charset="0"/>
                <a:cs typeface="Times New Roman" pitchFamily="18" charset="0"/>
              </a:rPr>
              <a:t>    b) 15.500 lei </a:t>
            </a:r>
            <a:r>
              <a:rPr lang="en-US" altLang="en-US" sz="1600" dirty="0" err="1">
                <a:latin typeface="Times New Roman" pitchFamily="18" charset="0"/>
                <a:cs typeface="Times New Roman" pitchFamily="18" charset="0"/>
              </a:rPr>
              <a:t>pentru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persoanele</a:t>
            </a:r>
            <a:r>
              <a:rPr lang="en-US" altLang="en-US" sz="1600" dirty="0">
                <a:latin typeface="Times New Roman" pitchFamily="18" charset="0"/>
                <a:cs typeface="Times New Roman" pitchFamily="18" charset="0"/>
              </a:rPr>
              <a:t> care </a:t>
            </a:r>
            <a:r>
              <a:rPr lang="ro-RO" altLang="en-US" sz="1600" dirty="0">
                <a:latin typeface="Times New Roman" pitchFamily="18" charset="0"/>
                <a:cs typeface="Times New Roman" pitchFamily="18" charset="0"/>
              </a:rPr>
              <a:t>îș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schimb</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domiciliul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stabilesc</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resedin</a:t>
            </a:r>
            <a:r>
              <a:rPr lang="ro-RO" altLang="en-US" sz="1600" dirty="0">
                <a:latin typeface="Times New Roman" pitchFamily="18" charset="0"/>
                <a:cs typeface="Times New Roman" pitchFamily="18" charset="0"/>
              </a:rPr>
              <a:t>ț</a:t>
            </a:r>
            <a:r>
              <a:rPr lang="en-US" altLang="en-US" sz="1600" dirty="0">
                <a:latin typeface="Times New Roman" pitchFamily="18" charset="0"/>
                <a:cs typeface="Times New Roman" pitchFamily="18" charset="0"/>
              </a:rPr>
              <a:t>a,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situa</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ia</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care </a:t>
            </a:r>
            <a:r>
              <a:rPr lang="en-US" altLang="en-US" sz="1600" dirty="0" err="1">
                <a:latin typeface="Times New Roman" pitchFamily="18" charset="0"/>
                <a:cs typeface="Times New Roman" pitchFamily="18" charset="0"/>
              </a:rPr>
              <a:t>sunt</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inso</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ite</a:t>
            </a:r>
            <a:r>
              <a:rPr lang="en-US" altLang="en-US" sz="1600" dirty="0">
                <a:latin typeface="Times New Roman" pitchFamily="18" charset="0"/>
                <a:cs typeface="Times New Roman" pitchFamily="18" charset="0"/>
              </a:rPr>
              <a:t> de </a:t>
            </a:r>
            <a:r>
              <a:rPr lang="en-US" altLang="en-US" sz="1600" dirty="0" err="1">
                <a:latin typeface="Times New Roman" pitchFamily="18" charset="0"/>
                <a:cs typeface="Times New Roman" pitchFamily="18" charset="0"/>
              </a:rPr>
              <a:t>membrii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familiei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iar</a:t>
            </a:r>
            <a:r>
              <a:rPr lang="en-US" altLang="en-US" sz="1600" dirty="0">
                <a:latin typeface="Times New Roman" pitchFamily="18" charset="0"/>
                <a:cs typeface="Times New Roman" pitchFamily="18" charset="0"/>
              </a:rPr>
              <a:t> in </a:t>
            </a:r>
            <a:r>
              <a:rPr lang="en-US" altLang="en-US" sz="1600" dirty="0" err="1">
                <a:latin typeface="Times New Roman" pitchFamily="18" charset="0"/>
                <a:cs typeface="Times New Roman" pitchFamily="18" charset="0"/>
              </a:rPr>
              <a:t>cazul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familiei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monoparentale</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situa</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ia</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care </a:t>
            </a:r>
            <a:r>
              <a:rPr lang="en-US" altLang="en-US" sz="1600" dirty="0" err="1">
                <a:latin typeface="Times New Roman" pitchFamily="18" charset="0"/>
                <a:cs typeface="Times New Roman" pitchFamily="18" charset="0"/>
              </a:rPr>
              <a:t>sunt</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inso</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ite</a:t>
            </a:r>
            <a:r>
              <a:rPr lang="en-US" altLang="en-US" sz="1600" dirty="0">
                <a:latin typeface="Times New Roman" pitchFamily="18" charset="0"/>
                <a:cs typeface="Times New Roman" pitchFamily="18" charset="0"/>
              </a:rPr>
              <a:t> de </a:t>
            </a:r>
            <a:r>
              <a:rPr lang="en-US" altLang="en-US" sz="1600" dirty="0" err="1">
                <a:latin typeface="Times New Roman" pitchFamily="18" charset="0"/>
                <a:cs typeface="Times New Roman" pitchFamily="18" charset="0"/>
              </a:rPr>
              <a:t>copilul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copiii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afla</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in </a:t>
            </a:r>
            <a:r>
              <a:rPr lang="ro-RO" altLang="en-US" sz="1600" dirty="0">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ntre</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inere</a:t>
            </a:r>
            <a:r>
              <a:rPr lang="en-US" altLang="en-US" sz="1600" dirty="0">
                <a:latin typeface="Times New Roman" pitchFamily="18" charset="0"/>
                <a:cs typeface="Times New Roman" pitchFamily="18" charset="0"/>
              </a:rPr>
              <a:t>. </a:t>
            </a:r>
          </a:p>
          <a:p>
            <a:pPr marL="0" indent="0">
              <a:buFont typeface="Wingdings 2" pitchFamily="18" charset="2"/>
              <a:buNone/>
            </a:pPr>
            <a:r>
              <a:rPr lang="ro-RO"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Primele</a:t>
            </a:r>
            <a:r>
              <a:rPr lang="en-US" altLang="en-US" sz="1600" dirty="0">
                <a:latin typeface="Times New Roman" pitchFamily="18" charset="0"/>
                <a:cs typeface="Times New Roman" pitchFamily="18" charset="0"/>
              </a:rPr>
              <a:t> de </a:t>
            </a:r>
            <a:r>
              <a:rPr lang="en-US" altLang="en-US" sz="1600" dirty="0" err="1">
                <a:latin typeface="Times New Roman" pitchFamily="18" charset="0"/>
                <a:cs typeface="Times New Roman" pitchFamily="18" charset="0"/>
              </a:rPr>
              <a:t>mobilitate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prevazute</a:t>
            </a:r>
            <a:r>
              <a:rPr lang="en-US" altLang="en-US" sz="1600" dirty="0">
                <a:latin typeface="Times New Roman" pitchFamily="18" charset="0"/>
                <a:cs typeface="Times New Roman" pitchFamily="18" charset="0"/>
              </a:rPr>
              <a:t> la art. 74 </a:t>
            </a:r>
            <a:r>
              <a:rPr lang="en-US" altLang="en-US" sz="1600" dirty="0" err="1">
                <a:latin typeface="Times New Roman" pitchFamily="18" charset="0"/>
                <a:cs typeface="Times New Roman" pitchFamily="18" charset="0"/>
              </a:rPr>
              <a:t>şi</a:t>
            </a:r>
            <a:r>
              <a:rPr lang="en-US" altLang="en-US" sz="1600" dirty="0">
                <a:latin typeface="Times New Roman" pitchFamily="18" charset="0"/>
                <a:cs typeface="Times New Roman" pitchFamily="18" charset="0"/>
              </a:rPr>
              <a:t> 75 din </a:t>
            </a:r>
            <a:r>
              <a:rPr lang="en-US" altLang="en-US" sz="1600" dirty="0" err="1">
                <a:latin typeface="Times New Roman" pitchFamily="18" charset="0"/>
                <a:cs typeface="Times New Roman" pitchFamily="18" charset="0"/>
              </a:rPr>
              <a:t>lege,se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acord</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persoanelor</a:t>
            </a:r>
            <a:r>
              <a:rPr lang="en-US" altLang="en-US" sz="1600" dirty="0">
                <a:latin typeface="Times New Roman" pitchFamily="18" charset="0"/>
                <a:cs typeface="Times New Roman" pitchFamily="18" charset="0"/>
              </a:rPr>
              <a:t> care au </a:t>
            </a:r>
            <a:r>
              <a:rPr lang="en-US" altLang="en-US" sz="1600" dirty="0" err="1">
                <a:latin typeface="Times New Roman" pitchFamily="18" charset="0"/>
                <a:cs typeface="Times New Roman" pitchFamily="18" charset="0"/>
              </a:rPr>
              <a:t>domiciliul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resedin</a:t>
            </a:r>
            <a:r>
              <a:rPr lang="ro-RO" altLang="en-US" sz="1600" dirty="0">
                <a:latin typeface="Times New Roman" pitchFamily="18" charset="0"/>
                <a:cs typeface="Times New Roman" pitchFamily="18" charset="0"/>
              </a:rPr>
              <a:t>ț</a:t>
            </a:r>
            <a:r>
              <a:rPr lang="en-US" altLang="en-US" sz="1600" dirty="0">
                <a:latin typeface="Times New Roman" pitchFamily="18" charset="0"/>
                <a:cs typeface="Times New Roman" pitchFamily="18" charset="0"/>
              </a:rPr>
              <a:t>a </a:t>
            </a:r>
            <a:r>
              <a:rPr lang="en-US" altLang="en-US" sz="1600" dirty="0" err="1">
                <a:latin typeface="Times New Roman" pitchFamily="18" charset="0"/>
                <a:cs typeface="Times New Roman" pitchFamily="18" charset="0"/>
              </a:rPr>
              <a:t>ori</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stabilesc</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noul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domiciliu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noua</a:t>
            </a:r>
            <a:r>
              <a:rPr lang="en-US" altLang="en-US" sz="1600" dirty="0">
                <a:latin typeface="Times New Roman" pitchFamily="18" charset="0"/>
                <a:cs typeface="Times New Roman" pitchFamily="18" charset="0"/>
              </a:rPr>
              <a:t> re</a:t>
            </a:r>
            <a:r>
              <a:rPr lang="ro-RO" altLang="en-US" sz="1600" dirty="0">
                <a:latin typeface="Times New Roman" pitchFamily="18" charset="0"/>
                <a:cs typeface="Times New Roman" pitchFamily="18" charset="0"/>
              </a:rPr>
              <a:t>șe</a:t>
            </a:r>
            <a:r>
              <a:rPr lang="en-US" altLang="en-US" sz="1600" dirty="0">
                <a:latin typeface="Times New Roman" pitchFamily="18" charset="0"/>
                <a:cs typeface="Times New Roman" pitchFamily="18" charset="0"/>
              </a:rPr>
              <a:t>din</a:t>
            </a:r>
            <a:r>
              <a:rPr lang="ro-RO" altLang="en-US" sz="1600" dirty="0">
                <a:latin typeface="Times New Roman" pitchFamily="18" charset="0"/>
                <a:cs typeface="Times New Roman" pitchFamily="18" charset="0"/>
              </a:rPr>
              <a:t>ță</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zonele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prev</a:t>
            </a:r>
            <a:r>
              <a:rPr lang="ro-RO" altLang="en-US" sz="1600" dirty="0">
                <a:latin typeface="Times New Roman" pitchFamily="18" charset="0"/>
                <a:cs typeface="Times New Roman" pitchFamily="18" charset="0"/>
              </a:rPr>
              <a:t>ă</a:t>
            </a:r>
            <a:r>
              <a:rPr lang="en-US" altLang="en-US" sz="1600" dirty="0" err="1">
                <a:latin typeface="Times New Roman" pitchFamily="18" charset="0"/>
                <a:cs typeface="Times New Roman" pitchFamily="18" charset="0"/>
              </a:rPr>
              <a:t>zute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în</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Planul</a:t>
            </a:r>
            <a:r>
              <a:rPr lang="en-US" altLang="en-US" sz="1600" dirty="0">
                <a:latin typeface="Times New Roman" pitchFamily="18" charset="0"/>
                <a:cs typeface="Times New Roman" pitchFamily="18" charset="0"/>
              </a:rPr>
              <a:t> national de </a:t>
            </a:r>
            <a:r>
              <a:rPr lang="en-US" altLang="en-US" sz="1600" dirty="0" err="1">
                <a:latin typeface="Times New Roman" pitchFamily="18" charset="0"/>
                <a:cs typeface="Times New Roman" pitchFamily="18" charset="0"/>
              </a:rPr>
              <a:t>mobilitate</a:t>
            </a:r>
            <a:r>
              <a:rPr lang="en-US" altLang="en-US" sz="1600" dirty="0">
                <a:latin typeface="Times New Roman" pitchFamily="18" charset="0"/>
                <a:cs typeface="Times New Roman" pitchFamily="18" charset="0"/>
              </a:rPr>
              <a:t> care se </a:t>
            </a:r>
            <a:r>
              <a:rPr lang="en-US" altLang="en-US" sz="1600" dirty="0" err="1">
                <a:latin typeface="Times New Roman" pitchFamily="18" charset="0"/>
                <a:cs typeface="Times New Roman" pitchFamily="18" charset="0"/>
              </a:rPr>
              <a:t>aprob</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ro-RO" altLang="en-US" sz="1600" dirty="0" err="1">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se </a:t>
            </a:r>
            <a:r>
              <a:rPr lang="en-US" altLang="en-US" sz="1600" dirty="0" err="1">
                <a:latin typeface="Times New Roman" pitchFamily="18" charset="0"/>
                <a:cs typeface="Times New Roman" pitchFamily="18" charset="0"/>
              </a:rPr>
              <a:t>actualizeaz</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prin</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H</a:t>
            </a:r>
            <a:r>
              <a:rPr lang="en-US" altLang="en-US" sz="1600" dirty="0" err="1">
                <a:latin typeface="Times New Roman" pitchFamily="18" charset="0"/>
                <a:cs typeface="Times New Roman" pitchFamily="18" charset="0"/>
              </a:rPr>
              <a:t>ot</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r</a:t>
            </a:r>
            <a:r>
              <a:rPr lang="ro-RO" altLang="en-US" sz="1600" dirty="0">
                <a:latin typeface="Times New Roman" pitchFamily="18" charset="0"/>
                <a:cs typeface="Times New Roman" pitchFamily="18" charset="0"/>
              </a:rPr>
              <a:t>â</a:t>
            </a:r>
            <a:r>
              <a:rPr lang="en-US" altLang="en-US" sz="1600" dirty="0">
                <a:latin typeface="Times New Roman" pitchFamily="18" charset="0"/>
                <a:cs typeface="Times New Roman" pitchFamily="18" charset="0"/>
              </a:rPr>
              <a:t>re a </a:t>
            </a:r>
            <a:r>
              <a:rPr lang="en-US" altLang="en-US" sz="1600" dirty="0" err="1">
                <a:latin typeface="Times New Roman" pitchFamily="18" charset="0"/>
                <a:cs typeface="Times New Roman" pitchFamily="18" charset="0"/>
              </a:rPr>
              <a:t>Guvernului</a:t>
            </a:r>
            <a:r>
              <a:rPr lang="en-US" altLang="en-US" sz="1600" dirty="0">
                <a:latin typeface="Times New Roman" pitchFamily="18" charset="0"/>
                <a:cs typeface="Times New Roman" pitchFamily="18" charset="0"/>
              </a:rPr>
              <a:t>.</a:t>
            </a:r>
          </a:p>
          <a:p>
            <a:pPr marL="0" indent="0">
              <a:buFont typeface="Wingdings 2" pitchFamily="18" charset="2"/>
              <a:buNone/>
            </a:pPr>
            <a:r>
              <a:rPr lang="ro-RO"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Persoanele</a:t>
            </a:r>
            <a:r>
              <a:rPr lang="en-US" altLang="en-US" sz="1600" dirty="0">
                <a:latin typeface="Times New Roman" pitchFamily="18" charset="0"/>
                <a:cs typeface="Times New Roman" pitchFamily="18" charset="0"/>
              </a:rPr>
              <a:t> </a:t>
            </a:r>
            <a:r>
              <a:rPr lang="ro-RO" altLang="en-US" sz="1600" dirty="0" err="1">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nregistrate</a:t>
            </a:r>
            <a:r>
              <a:rPr lang="en-US" altLang="en-US" sz="1600" dirty="0">
                <a:latin typeface="Times New Roman" pitchFamily="18" charset="0"/>
                <a:cs typeface="Times New Roman" pitchFamily="18" charset="0"/>
              </a:rPr>
              <a:t> ca </a:t>
            </a:r>
            <a:r>
              <a:rPr lang="ro-RO" altLang="en-US" sz="1600" b="1" dirty="0" err="1">
                <a:latin typeface="Times New Roman" pitchFamily="18" charset="0"/>
                <a:cs typeface="Times New Roman" pitchFamily="18" charset="0"/>
              </a:rPr>
              <a:t>ș</a:t>
            </a:r>
            <a:r>
              <a:rPr lang="en-US" altLang="en-US" sz="1600" b="1" dirty="0" err="1">
                <a:latin typeface="Times New Roman" pitchFamily="18" charset="0"/>
                <a:cs typeface="Times New Roman" pitchFamily="18" charset="0"/>
              </a:rPr>
              <a:t>omeri</a:t>
            </a:r>
            <a:r>
              <a:rPr lang="en-US" altLang="en-US" sz="1600" dirty="0">
                <a:latin typeface="Times New Roman" pitchFamily="18" charset="0"/>
                <a:cs typeface="Times New Roman" pitchFamily="18" charset="0"/>
              </a:rPr>
              <a:t> la </a:t>
            </a:r>
            <a:r>
              <a:rPr lang="en-US" altLang="en-US" sz="1600" dirty="0" err="1">
                <a:latin typeface="Times New Roman" pitchFamily="18" charset="0"/>
                <a:cs typeface="Times New Roman" pitchFamily="18" charset="0"/>
              </a:rPr>
              <a:t>agen</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iile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pentru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ocuparea</a:t>
            </a:r>
            <a:r>
              <a:rPr lang="en-US" altLang="en-US" sz="1600" dirty="0">
                <a:latin typeface="Times New Roman" pitchFamily="18" charset="0"/>
                <a:cs typeface="Times New Roman" pitchFamily="18" charset="0"/>
              </a:rPr>
              <a:t> for</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ei</a:t>
            </a:r>
            <a:r>
              <a:rPr lang="en-US" altLang="en-US" sz="1600" dirty="0">
                <a:latin typeface="Times New Roman" pitchFamily="18" charset="0"/>
                <a:cs typeface="Times New Roman" pitchFamily="18" charset="0"/>
              </a:rPr>
              <a:t> de </a:t>
            </a:r>
            <a:r>
              <a:rPr lang="en-US" altLang="en-US" sz="1600" dirty="0" err="1">
                <a:latin typeface="Times New Roman" pitchFamily="18" charset="0"/>
                <a:cs typeface="Times New Roman" pitchFamily="18" charset="0"/>
              </a:rPr>
              <a:t>munc</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care se </a:t>
            </a:r>
            <a:r>
              <a:rPr lang="ro-RO" altLang="en-US" sz="1600" dirty="0">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ncadreaz</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munc</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potrivit</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legii</a:t>
            </a:r>
            <a:r>
              <a:rPr lang="en-US" altLang="en-US" sz="1600" dirty="0">
                <a:latin typeface="Times New Roman" pitchFamily="18" charset="0"/>
                <a:cs typeface="Times New Roman" pitchFamily="18" charset="0"/>
              </a:rPr>
              <a:t>, </a:t>
            </a:r>
            <a:r>
              <a:rPr lang="ro-RO" altLang="en-US" sz="1600" dirty="0" err="1">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ntr</a:t>
            </a:r>
            <a:r>
              <a:rPr lang="en-US" altLang="en-US" sz="1600" dirty="0">
                <a:latin typeface="Times New Roman" pitchFamily="18" charset="0"/>
                <a:cs typeface="Times New Roman" pitchFamily="18" charset="0"/>
              </a:rPr>
              <a:t>-o alt</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localitate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situat</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la o </a:t>
            </a:r>
            <a:r>
              <a:rPr lang="en-US" altLang="en-US" sz="1600" dirty="0" err="1">
                <a:latin typeface="Times New Roman" pitchFamily="18" charset="0"/>
                <a:cs typeface="Times New Roman" pitchFamily="18" charset="0"/>
              </a:rPr>
              <a:t>distan</a:t>
            </a:r>
            <a:r>
              <a:rPr lang="ro-RO" altLang="en-US" sz="1600" dirty="0">
                <a:latin typeface="Times New Roman" pitchFamily="18" charset="0"/>
                <a:cs typeface="Times New Roman" pitchFamily="18" charset="0"/>
              </a:rPr>
              <a:t>ță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mai</a:t>
            </a:r>
            <a:r>
              <a:rPr lang="en-US" altLang="en-US" sz="1600" dirty="0">
                <a:latin typeface="Times New Roman" pitchFamily="18" charset="0"/>
                <a:cs typeface="Times New Roman" pitchFamily="18" charset="0"/>
              </a:rPr>
              <a:t> mare de 50 km  </a:t>
            </a:r>
            <a:r>
              <a:rPr lang="en-US" altLang="en-US" sz="1600" dirty="0" err="1">
                <a:latin typeface="Times New Roman" pitchFamily="18" charset="0"/>
                <a:cs typeface="Times New Roman" pitchFamily="18" charset="0"/>
              </a:rPr>
              <a:t>fa</a:t>
            </a:r>
            <a:r>
              <a:rPr lang="ro-RO" altLang="en-US" sz="1600" dirty="0">
                <a:latin typeface="Times New Roman" pitchFamily="18" charset="0"/>
                <a:cs typeface="Times New Roman" pitchFamily="18" charset="0"/>
              </a:rPr>
              <a:t>ță</a:t>
            </a:r>
            <a:r>
              <a:rPr lang="en-US" altLang="en-US" sz="1600" dirty="0">
                <a:latin typeface="Times New Roman" pitchFamily="18" charset="0"/>
                <a:cs typeface="Times New Roman" pitchFamily="18" charset="0"/>
              </a:rPr>
              <a:t> de </a:t>
            </a:r>
            <a:r>
              <a:rPr lang="en-US" altLang="en-US" sz="1600" dirty="0" err="1">
                <a:latin typeface="Times New Roman" pitchFamily="18" charset="0"/>
                <a:cs typeface="Times New Roman" pitchFamily="18" charset="0"/>
              </a:rPr>
              <a:t>localitatea</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care </a:t>
            </a:r>
            <a:r>
              <a:rPr lang="en-US" altLang="en-US" sz="1600" dirty="0" err="1">
                <a:latin typeface="Times New Roman" pitchFamily="18" charset="0"/>
                <a:cs typeface="Times New Roman" pitchFamily="18" charset="0"/>
              </a:rPr>
              <a:t>i</a:t>
            </a:r>
            <a:r>
              <a:rPr lang="ro-RO" altLang="en-US" sz="1600" dirty="0">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au </a:t>
            </a:r>
            <a:r>
              <a:rPr lang="en-US" altLang="en-US" sz="1600" dirty="0" err="1">
                <a:latin typeface="Times New Roman" pitchFamily="18" charset="0"/>
                <a:cs typeface="Times New Roman" pitchFamily="18" charset="0"/>
              </a:rPr>
              <a:t>domiciliul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resedin</a:t>
            </a:r>
            <a:r>
              <a:rPr lang="ro-RO" altLang="en-US" sz="1600" dirty="0">
                <a:latin typeface="Times New Roman" pitchFamily="18" charset="0"/>
                <a:cs typeface="Times New Roman" pitchFamily="18" charset="0"/>
              </a:rPr>
              <a:t>ț</a:t>
            </a:r>
            <a:r>
              <a:rPr lang="en-US" altLang="en-US" sz="1600" dirty="0">
                <a:latin typeface="Times New Roman" pitchFamily="18" charset="0"/>
                <a:cs typeface="Times New Roman" pitchFamily="18" charset="0"/>
              </a:rPr>
              <a:t>a </a:t>
            </a:r>
            <a:r>
              <a:rPr lang="ro-RO" altLang="en-US" sz="1600" dirty="0">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ca </a:t>
            </a:r>
            <a:r>
              <a:rPr lang="en-US" altLang="en-US" sz="1600" dirty="0" err="1">
                <a:latin typeface="Times New Roman" pitchFamily="18" charset="0"/>
                <a:cs typeface="Times New Roman" pitchFamily="18" charset="0"/>
              </a:rPr>
              <a:t>urmare</a:t>
            </a:r>
            <a:r>
              <a:rPr lang="en-US" altLang="en-US" sz="1600" dirty="0">
                <a:latin typeface="Times New Roman" pitchFamily="18" charset="0"/>
                <a:cs typeface="Times New Roman" pitchFamily="18" charset="0"/>
              </a:rPr>
              <a:t> a </a:t>
            </a:r>
            <a:r>
              <a:rPr lang="en-US" altLang="en-US" sz="1600" dirty="0" err="1">
                <a:latin typeface="Times New Roman" pitchFamily="18" charset="0"/>
                <a:cs typeface="Times New Roman" pitchFamily="18" charset="0"/>
              </a:rPr>
              <a:t>acestui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fapt</a:t>
            </a:r>
            <a:r>
              <a:rPr lang="en-US" altLang="en-US" sz="1600" dirty="0">
                <a:latin typeface="Times New Roman" pitchFamily="18" charset="0"/>
                <a:cs typeface="Times New Roman" pitchFamily="18" charset="0"/>
              </a:rPr>
              <a:t>,</a:t>
            </a:r>
            <a:r>
              <a:rPr lang="ro-RO" altLang="en-US" sz="1600" dirty="0">
                <a:latin typeface="Times New Roman" pitchFamily="18" charset="0"/>
                <a:cs typeface="Times New Roman" pitchFamily="18" charset="0"/>
              </a:rPr>
              <a:t> îș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schimb</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domiciliul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îș</a:t>
            </a:r>
            <a:r>
              <a:rPr lang="en-US" altLang="en-US" sz="1600" dirty="0" err="1">
                <a:latin typeface="Times New Roman" pitchFamily="18" charset="0"/>
                <a:cs typeface="Times New Roman" pitchFamily="18" charset="0"/>
              </a:rPr>
              <a:t>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stabilesc</a:t>
            </a:r>
            <a:r>
              <a:rPr lang="en-US" altLang="en-US" sz="1600" dirty="0">
                <a:latin typeface="Times New Roman" pitchFamily="18" charset="0"/>
                <a:cs typeface="Times New Roman" pitchFamily="18" charset="0"/>
              </a:rPr>
              <a:t>  re</a:t>
            </a:r>
            <a:r>
              <a:rPr lang="ro-RO" altLang="en-US" sz="1600" dirty="0">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edin</a:t>
            </a:r>
            <a:r>
              <a:rPr lang="ro-RO" altLang="en-US" sz="1600" dirty="0">
                <a:latin typeface="Times New Roman" pitchFamily="18" charset="0"/>
                <a:cs typeface="Times New Roman" pitchFamily="18" charset="0"/>
              </a:rPr>
              <a:t>ț</a:t>
            </a:r>
            <a:r>
              <a:rPr lang="en-US" altLang="en-US" sz="1600" dirty="0">
                <a:latin typeface="Times New Roman" pitchFamily="18" charset="0"/>
                <a:cs typeface="Times New Roman" pitchFamily="18" charset="0"/>
              </a:rPr>
              <a:t>a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localitatea</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respectiv</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localit</a:t>
            </a:r>
            <a:r>
              <a:rPr lang="ro-RO" altLang="en-US" sz="1600" dirty="0">
                <a:latin typeface="Times New Roman" pitchFamily="18" charset="0"/>
                <a:cs typeface="Times New Roman" pitchFamily="18" charset="0"/>
              </a:rPr>
              <a:t>ăț</a:t>
            </a:r>
            <a:r>
              <a:rPr lang="en-US" altLang="en-US" sz="1600" dirty="0" err="1">
                <a:latin typeface="Times New Roman" pitchFamily="18" charset="0"/>
                <a:cs typeface="Times New Roman" pitchFamily="18" charset="0"/>
              </a:rPr>
              <a:t>ile</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err="1">
                <a:latin typeface="Times New Roman" pitchFamily="18" charset="0"/>
                <a:cs typeface="Times New Roman" pitchFamily="18" charset="0"/>
              </a:rPr>
              <a:t>nvecinate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acesteia</a:t>
            </a:r>
            <a:r>
              <a:rPr lang="en-US" altLang="en-US" sz="1600" dirty="0">
                <a:latin typeface="Times New Roman" pitchFamily="18" charset="0"/>
                <a:cs typeface="Times New Roman" pitchFamily="18" charset="0"/>
              </a:rPr>
              <a:t> ,  </a:t>
            </a:r>
            <a:r>
              <a:rPr lang="en-US" altLang="en-US" sz="1600" dirty="0" err="1">
                <a:latin typeface="Times New Roman" pitchFamily="18" charset="0"/>
                <a:cs typeface="Times New Roman" pitchFamily="18" charset="0"/>
              </a:rPr>
              <a:t>beneficiaz</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de o  </a:t>
            </a:r>
            <a:r>
              <a:rPr lang="en-US" altLang="en-US" sz="1600" b="1" dirty="0">
                <a:latin typeface="Times New Roman" pitchFamily="18" charset="0"/>
                <a:cs typeface="Times New Roman" pitchFamily="18" charset="0"/>
              </a:rPr>
              <a:t>prim</a:t>
            </a:r>
            <a:r>
              <a:rPr lang="ro-RO" altLang="en-US" sz="1600" b="1" dirty="0">
                <a:latin typeface="Times New Roman" pitchFamily="18" charset="0"/>
                <a:cs typeface="Times New Roman" pitchFamily="18" charset="0"/>
              </a:rPr>
              <a:t>ă</a:t>
            </a:r>
            <a:r>
              <a:rPr lang="en-US" altLang="en-US" sz="1600" b="1" dirty="0">
                <a:latin typeface="Times New Roman" pitchFamily="18" charset="0"/>
                <a:cs typeface="Times New Roman" pitchFamily="18" charset="0"/>
              </a:rPr>
              <a:t> de </a:t>
            </a:r>
            <a:r>
              <a:rPr lang="en-US" altLang="en-US" sz="1600" b="1" dirty="0" err="1">
                <a:latin typeface="Times New Roman" pitchFamily="18" charset="0"/>
                <a:cs typeface="Times New Roman" pitchFamily="18" charset="0"/>
              </a:rPr>
              <a:t>relocare</a:t>
            </a:r>
            <a:r>
              <a:rPr lang="en-US" altLang="en-US" sz="1600" b="1" dirty="0">
                <a:latin typeface="Times New Roman" pitchFamily="18" charset="0"/>
                <a:cs typeface="Times New Roman" pitchFamily="18" charset="0"/>
              </a:rPr>
              <a:t> </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neimpozabil</a:t>
            </a:r>
            <a:r>
              <a:rPr lang="ro-RO" altLang="en-US" sz="1600" dirty="0">
                <a:latin typeface="Times New Roman" pitchFamily="18" charset="0"/>
                <a:cs typeface="Times New Roman" pitchFamily="18" charset="0"/>
              </a:rPr>
              <a:t>ă conform </a:t>
            </a:r>
            <a:r>
              <a:rPr lang="ro-RO" altLang="en-US" sz="1600" b="1" dirty="0">
                <a:latin typeface="Times New Roman" pitchFamily="18" charset="0"/>
                <a:cs typeface="Times New Roman" pitchFamily="18" charset="0"/>
              </a:rPr>
              <a:t>art. 76^2 din Legea76/2002 modificată și completată</a:t>
            </a:r>
            <a:r>
              <a:rPr lang="ro-RO"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acordat</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din </a:t>
            </a:r>
            <a:r>
              <a:rPr lang="en-US" altLang="en-US" sz="1600" dirty="0" err="1">
                <a:latin typeface="Times New Roman" pitchFamily="18" charset="0"/>
                <a:cs typeface="Times New Roman" pitchFamily="18" charset="0"/>
              </a:rPr>
              <a:t>bugetul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asigur</a:t>
            </a:r>
            <a:r>
              <a:rPr lang="ro-RO" altLang="en-US" sz="1600" dirty="0">
                <a:latin typeface="Times New Roman" pitchFamily="18" charset="0"/>
                <a:cs typeface="Times New Roman" pitchFamily="18" charset="0"/>
              </a:rPr>
              <a:t>ă</a:t>
            </a:r>
            <a:r>
              <a:rPr lang="en-US" altLang="en-US" sz="1600" dirty="0" err="1">
                <a:latin typeface="Times New Roman" pitchFamily="18" charset="0"/>
                <a:cs typeface="Times New Roman" pitchFamily="18" charset="0"/>
              </a:rPr>
              <a:t>rilor</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pentru</a:t>
            </a:r>
            <a:r>
              <a:rPr lang="en-US" altLang="en-US" sz="1600" dirty="0">
                <a:latin typeface="Times New Roman" pitchFamily="18" charset="0"/>
                <a:cs typeface="Times New Roman" pitchFamily="18" charset="0"/>
              </a:rPr>
              <a:t>  </a:t>
            </a:r>
            <a:r>
              <a:rPr lang="ro-RO" altLang="en-US" sz="1600" dirty="0" err="1">
                <a:latin typeface="Times New Roman" pitchFamily="18" charset="0"/>
                <a:cs typeface="Times New Roman" pitchFamily="18" charset="0"/>
              </a:rPr>
              <a:t>ș</a:t>
            </a:r>
            <a:r>
              <a:rPr lang="en-US" altLang="en-US" sz="1600" dirty="0" err="1">
                <a:latin typeface="Times New Roman" pitchFamily="18" charset="0"/>
                <a:cs typeface="Times New Roman" pitchFamily="18" charset="0"/>
              </a:rPr>
              <a:t>omaj</a:t>
            </a:r>
            <a:r>
              <a:rPr lang="en-US" altLang="en-US" sz="1600" dirty="0">
                <a:latin typeface="Times New Roman" pitchFamily="18" charset="0"/>
                <a:cs typeface="Times New Roman" pitchFamily="18" charset="0"/>
              </a:rPr>
              <a:t>  ,  </a:t>
            </a:r>
            <a:r>
              <a:rPr lang="en-US" altLang="en-US" sz="1600" dirty="0" err="1">
                <a:latin typeface="Times New Roman" pitchFamily="18" charset="0"/>
                <a:cs typeface="Times New Roman" pitchFamily="18" charset="0"/>
              </a:rPr>
              <a:t>egala</a:t>
            </a:r>
            <a:r>
              <a:rPr lang="en-US" altLang="en-US" sz="1600" dirty="0">
                <a:latin typeface="Times New Roman" pitchFamily="18" charset="0"/>
                <a:cs typeface="Times New Roman" pitchFamily="18" charset="0"/>
              </a:rPr>
              <a:t>  cu    </a:t>
            </a:r>
            <a:r>
              <a:rPr lang="en-US" altLang="en-US" sz="1600" b="1" dirty="0">
                <a:latin typeface="Times New Roman" pitchFamily="18" charset="0"/>
                <a:cs typeface="Times New Roman" pitchFamily="18" charset="0"/>
              </a:rPr>
              <a:t>75%   din   </a:t>
            </a:r>
            <a:r>
              <a:rPr lang="en-US" altLang="en-US" sz="1600" b="1" dirty="0" err="1">
                <a:latin typeface="Times New Roman" pitchFamily="18" charset="0"/>
                <a:cs typeface="Times New Roman" pitchFamily="18" charset="0"/>
              </a:rPr>
              <a:t>suma</a:t>
            </a:r>
            <a:r>
              <a:rPr lang="en-US" altLang="en-US" sz="1600" b="1" dirty="0">
                <a:latin typeface="Times New Roman" pitchFamily="18" charset="0"/>
                <a:cs typeface="Times New Roman" pitchFamily="18" charset="0"/>
              </a:rPr>
              <a:t>   </a:t>
            </a:r>
            <a:r>
              <a:rPr lang="en-US" altLang="en-US" sz="1600" b="1" dirty="0" err="1">
                <a:latin typeface="Times New Roman" pitchFamily="18" charset="0"/>
                <a:cs typeface="Times New Roman" pitchFamily="18" charset="0"/>
              </a:rPr>
              <a:t>destinata</a:t>
            </a:r>
            <a:r>
              <a:rPr lang="en-US" altLang="en-US" sz="1600" b="1" dirty="0">
                <a:latin typeface="Times New Roman" pitchFamily="18" charset="0"/>
                <a:cs typeface="Times New Roman" pitchFamily="18" charset="0"/>
              </a:rPr>
              <a:t>   </a:t>
            </a:r>
            <a:r>
              <a:rPr lang="en-US" altLang="en-US" sz="1600" b="1" dirty="0" err="1">
                <a:latin typeface="Times New Roman" pitchFamily="18" charset="0"/>
                <a:cs typeface="Times New Roman" pitchFamily="18" charset="0"/>
              </a:rPr>
              <a:t>asigurarii</a:t>
            </a:r>
            <a:r>
              <a:rPr lang="en-US" altLang="en-US" sz="1600" b="1" dirty="0">
                <a:latin typeface="Times New Roman" pitchFamily="18" charset="0"/>
                <a:cs typeface="Times New Roman" pitchFamily="18" charset="0"/>
              </a:rPr>
              <a:t> </a:t>
            </a:r>
            <a:r>
              <a:rPr lang="en-US" altLang="en-US" sz="1600" b="1" dirty="0" err="1">
                <a:latin typeface="Times New Roman" pitchFamily="18" charset="0"/>
                <a:cs typeface="Times New Roman" pitchFamily="18" charset="0"/>
              </a:rPr>
              <a:t>cheltuielilor</a:t>
            </a:r>
            <a:r>
              <a:rPr lang="en-US" altLang="en-US" sz="1600" b="1" dirty="0">
                <a:latin typeface="Times New Roman" pitchFamily="18" charset="0"/>
                <a:cs typeface="Times New Roman" pitchFamily="18" charset="0"/>
              </a:rPr>
              <a:t> </a:t>
            </a:r>
            <a:r>
              <a:rPr lang="en-US" altLang="en-US" sz="1600" b="1" dirty="0" err="1">
                <a:latin typeface="Times New Roman" pitchFamily="18" charset="0"/>
                <a:cs typeface="Times New Roman" pitchFamily="18" charset="0"/>
              </a:rPr>
              <a:t>pentru</a:t>
            </a:r>
            <a:r>
              <a:rPr lang="en-US" altLang="en-US" sz="1600" b="1" dirty="0">
                <a:latin typeface="Times New Roman" pitchFamily="18" charset="0"/>
                <a:cs typeface="Times New Roman" pitchFamily="18" charset="0"/>
              </a:rPr>
              <a:t> </a:t>
            </a:r>
            <a:r>
              <a:rPr lang="en-US" altLang="en-US" sz="1600" b="1" dirty="0" err="1">
                <a:latin typeface="Times New Roman" pitchFamily="18" charset="0"/>
                <a:cs typeface="Times New Roman" pitchFamily="18" charset="0"/>
              </a:rPr>
              <a:t>locuire</a:t>
            </a:r>
            <a:r>
              <a:rPr lang="en-US" altLang="en-US" sz="1600" dirty="0">
                <a:latin typeface="Times New Roman" pitchFamily="18" charset="0"/>
                <a:cs typeface="Times New Roman" pitchFamily="18" charset="0"/>
              </a:rPr>
              <a:t> in </a:t>
            </a:r>
            <a:r>
              <a:rPr lang="en-US" altLang="en-US" sz="1600" dirty="0" err="1">
                <a:latin typeface="Times New Roman" pitchFamily="18" charset="0"/>
                <a:cs typeface="Times New Roman" pitchFamily="18" charset="0"/>
              </a:rPr>
              <a:t>noul</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domiciliu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noua</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resedinta</a:t>
            </a:r>
            <a:r>
              <a:rPr lang="en-US" altLang="en-US" sz="1600" dirty="0">
                <a:latin typeface="Times New Roman" pitchFamily="18" charset="0"/>
                <a:cs typeface="Times New Roman" pitchFamily="18" charset="0"/>
              </a:rPr>
              <a:t>, </a:t>
            </a:r>
            <a:r>
              <a:rPr lang="en-US" altLang="en-US" sz="1600" b="1" dirty="0" err="1">
                <a:latin typeface="Times New Roman" pitchFamily="18" charset="0"/>
                <a:cs typeface="Times New Roman" pitchFamily="18" charset="0"/>
              </a:rPr>
              <a:t>dar</a:t>
            </a:r>
            <a:r>
              <a:rPr lang="en-US" altLang="en-US" sz="1600" b="1" dirty="0">
                <a:latin typeface="Times New Roman" pitchFamily="18" charset="0"/>
                <a:cs typeface="Times New Roman" pitchFamily="18" charset="0"/>
              </a:rPr>
              <a:t> nu </a:t>
            </a:r>
            <a:r>
              <a:rPr lang="en-US" altLang="en-US" sz="1600" b="1" dirty="0" err="1">
                <a:latin typeface="Times New Roman" pitchFamily="18" charset="0"/>
                <a:cs typeface="Times New Roman" pitchFamily="18" charset="0"/>
              </a:rPr>
              <a:t>mai</a:t>
            </a:r>
            <a:r>
              <a:rPr lang="en-US" altLang="en-US" sz="1600" b="1" dirty="0">
                <a:latin typeface="Times New Roman" pitchFamily="18" charset="0"/>
                <a:cs typeface="Times New Roman" pitchFamily="18" charset="0"/>
              </a:rPr>
              <a:t> </a:t>
            </a:r>
            <a:r>
              <a:rPr lang="en-US" altLang="en-US" sz="1600" b="1" dirty="0" err="1">
                <a:latin typeface="Times New Roman" pitchFamily="18" charset="0"/>
                <a:cs typeface="Times New Roman" pitchFamily="18" charset="0"/>
              </a:rPr>
              <a:t>mult</a:t>
            </a:r>
            <a:r>
              <a:rPr lang="en-US" altLang="en-US" sz="1600" b="1" dirty="0">
                <a:latin typeface="Times New Roman" pitchFamily="18" charset="0"/>
                <a:cs typeface="Times New Roman" pitchFamily="18" charset="0"/>
              </a:rPr>
              <a:t> de 900 de lei.</a:t>
            </a:r>
            <a:br>
              <a:rPr lang="en-US" altLang="en-US" sz="1600" dirty="0">
                <a:latin typeface="Times New Roman" pitchFamily="18" charset="0"/>
                <a:cs typeface="Times New Roman" pitchFamily="18" charset="0"/>
              </a:rPr>
            </a:b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      </a:t>
            </a:r>
            <a:r>
              <a:rPr lang="en-US" altLang="en-US" sz="1600" dirty="0">
                <a:latin typeface="Times New Roman" pitchFamily="18" charset="0"/>
                <a:cs typeface="Times New Roman" pitchFamily="18" charset="0"/>
              </a:rPr>
              <a:t>Prima de </a:t>
            </a:r>
            <a:r>
              <a:rPr lang="en-US" altLang="en-US" sz="1600" dirty="0" err="1">
                <a:latin typeface="Times New Roman" pitchFamily="18" charset="0"/>
                <a:cs typeface="Times New Roman" pitchFamily="18" charset="0"/>
              </a:rPr>
              <a:t>relocare</a:t>
            </a:r>
            <a:r>
              <a:rPr lang="en-US" altLang="en-US" sz="1600" dirty="0">
                <a:latin typeface="Times New Roman" pitchFamily="18" charset="0"/>
                <a:cs typeface="Times New Roman" pitchFamily="18" charset="0"/>
              </a:rPr>
              <a:t> se </a:t>
            </a:r>
            <a:r>
              <a:rPr lang="en-US" altLang="en-US" sz="1600" dirty="0" err="1">
                <a:latin typeface="Times New Roman" pitchFamily="18" charset="0"/>
                <a:cs typeface="Times New Roman" pitchFamily="18" charset="0"/>
              </a:rPr>
              <a:t>acord</a:t>
            </a:r>
            <a:r>
              <a:rPr lang="ro-RO" altLang="en-US" sz="1600" dirty="0">
                <a:latin typeface="Times New Roman" pitchFamily="18" charset="0"/>
                <a:cs typeface="Times New Roman" pitchFamily="18" charset="0"/>
              </a:rPr>
              <a:t>ă la cerere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persoanelor</a:t>
            </a:r>
            <a:r>
              <a:rPr lang="en-US" altLang="en-US" sz="1600" dirty="0">
                <a:latin typeface="Times New Roman" pitchFamily="18" charset="0"/>
                <a:cs typeface="Times New Roman" pitchFamily="18" charset="0"/>
              </a:rPr>
              <a:t> ale c</a:t>
            </a:r>
            <a:r>
              <a:rPr lang="ro-RO" altLang="en-US" sz="1600" dirty="0">
                <a:latin typeface="Times New Roman" pitchFamily="18" charset="0"/>
                <a:cs typeface="Times New Roman" pitchFamily="18" charset="0"/>
              </a:rPr>
              <a:t>ă</a:t>
            </a:r>
            <a:r>
              <a:rPr lang="en-US" altLang="en-US" sz="1600" dirty="0" err="1">
                <a:latin typeface="Times New Roman" pitchFamily="18" charset="0"/>
                <a:cs typeface="Times New Roman" pitchFamily="18" charset="0"/>
              </a:rPr>
              <a:t>ror</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venituri</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nete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lunare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realizate</a:t>
            </a:r>
            <a:r>
              <a:rPr lang="en-US" altLang="en-US" sz="1600" dirty="0">
                <a:latin typeface="Times New Roman" pitchFamily="18" charset="0"/>
                <a:cs typeface="Times New Roman" pitchFamily="18" charset="0"/>
              </a:rPr>
              <a:t> de c</a:t>
            </a:r>
            <a:r>
              <a:rPr lang="ro-RO" altLang="en-US" sz="1600" dirty="0">
                <a:latin typeface="Times New Roman" pitchFamily="18" charset="0"/>
                <a:cs typeface="Times New Roman" pitchFamily="18" charset="0"/>
              </a:rPr>
              <a:t>ă</a:t>
            </a:r>
            <a:r>
              <a:rPr lang="en-US" altLang="en-US" sz="1600" dirty="0" err="1">
                <a:latin typeface="Times New Roman" pitchFamily="18" charset="0"/>
                <a:cs typeface="Times New Roman" pitchFamily="18" charset="0"/>
              </a:rPr>
              <a:t>tre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acestea</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a:t>
            </a:r>
            <a:r>
              <a:rPr lang="en-US" altLang="en-US" sz="1600" dirty="0" err="1">
                <a:latin typeface="Times New Roman" pitchFamily="18" charset="0"/>
                <a:cs typeface="Times New Roman" pitchFamily="18" charset="0"/>
              </a:rPr>
              <a:t>situa</a:t>
            </a:r>
            <a:r>
              <a:rPr lang="ro-RO" altLang="en-US" sz="1600" dirty="0">
                <a:latin typeface="Times New Roman" pitchFamily="18" charset="0"/>
                <a:cs typeface="Times New Roman" pitchFamily="18" charset="0"/>
              </a:rPr>
              <a:t>ț</a:t>
            </a:r>
            <a:r>
              <a:rPr lang="en-US" altLang="en-US" sz="1600" dirty="0" err="1">
                <a:latin typeface="Times New Roman" pitchFamily="18" charset="0"/>
                <a:cs typeface="Times New Roman" pitchFamily="18" charset="0"/>
              </a:rPr>
              <a:t>ia</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a:t>
            </a:r>
            <a:r>
              <a:rPr lang="en-US" altLang="en-US" sz="1600" dirty="0">
                <a:latin typeface="Times New Roman" pitchFamily="18" charset="0"/>
                <a:cs typeface="Times New Roman" pitchFamily="18" charset="0"/>
              </a:rPr>
              <a:t>n care  </a:t>
            </a:r>
            <a:r>
              <a:rPr lang="en-US" altLang="en-US" sz="1600" dirty="0" err="1">
                <a:latin typeface="Times New Roman" pitchFamily="18" charset="0"/>
                <a:cs typeface="Times New Roman" pitchFamily="18" charset="0"/>
              </a:rPr>
              <a:t>sunt</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persoane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singure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sau</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impreun</a:t>
            </a:r>
            <a:r>
              <a:rPr lang="ro-RO" altLang="en-US" sz="1600" dirty="0">
                <a:latin typeface="Times New Roman" pitchFamily="18" charset="0"/>
                <a:cs typeface="Times New Roman" pitchFamily="18" charset="0"/>
              </a:rPr>
              <a:t>ă</a:t>
            </a:r>
            <a:r>
              <a:rPr lang="en-US" altLang="en-US" sz="1600" dirty="0">
                <a:latin typeface="Times New Roman" pitchFamily="18" charset="0"/>
                <a:cs typeface="Times New Roman" pitchFamily="18" charset="0"/>
              </a:rPr>
              <a:t>  cu </a:t>
            </a:r>
            <a:r>
              <a:rPr lang="en-US" altLang="en-US" sz="1600" dirty="0" err="1">
                <a:latin typeface="Times New Roman" pitchFamily="18" charset="0"/>
                <a:cs typeface="Times New Roman" pitchFamily="18" charset="0"/>
              </a:rPr>
              <a:t>familiile</a:t>
            </a:r>
            <a:r>
              <a:rPr lang="en-US" altLang="en-US" sz="1600" dirty="0">
                <a:latin typeface="Times New Roman" pitchFamily="18" charset="0"/>
                <a:cs typeface="Times New Roman" pitchFamily="18" charset="0"/>
              </a:rPr>
              <a:t> </a:t>
            </a:r>
            <a:r>
              <a:rPr lang="en-US" altLang="en-US" sz="1600" dirty="0" err="1">
                <a:latin typeface="Times New Roman" pitchFamily="18" charset="0"/>
                <a:cs typeface="Times New Roman" pitchFamily="18" charset="0"/>
              </a:rPr>
              <a:t>acestora</a:t>
            </a:r>
            <a:r>
              <a:rPr lang="en-US" altLang="en-US" sz="1600" dirty="0">
                <a:latin typeface="Times New Roman" pitchFamily="18" charset="0"/>
                <a:cs typeface="Times New Roman" pitchFamily="18" charset="0"/>
              </a:rPr>
              <a:t> </a:t>
            </a:r>
            <a:r>
              <a:rPr lang="en-US" altLang="en-US" sz="1600" b="1" i="1" dirty="0">
                <a:latin typeface="Times New Roman" pitchFamily="18" charset="0"/>
                <a:cs typeface="Times New Roman" pitchFamily="18" charset="0"/>
              </a:rPr>
              <a:t>nu </a:t>
            </a:r>
            <a:r>
              <a:rPr lang="en-US" altLang="en-US" sz="1600" b="1" i="1" dirty="0" err="1">
                <a:latin typeface="Times New Roman" pitchFamily="18" charset="0"/>
                <a:cs typeface="Times New Roman" pitchFamily="18" charset="0"/>
              </a:rPr>
              <a:t>dep</a:t>
            </a:r>
            <a:r>
              <a:rPr lang="ro-RO" altLang="en-US" sz="1600" b="1" i="1" dirty="0">
                <a:latin typeface="Times New Roman" pitchFamily="18" charset="0"/>
                <a:cs typeface="Times New Roman" pitchFamily="18" charset="0"/>
              </a:rPr>
              <a:t>ăș</a:t>
            </a:r>
            <a:r>
              <a:rPr lang="en-US" altLang="en-US" sz="1600" b="1" i="1" dirty="0">
                <a:latin typeface="Times New Roman" pitchFamily="18" charset="0"/>
                <a:cs typeface="Times New Roman" pitchFamily="18" charset="0"/>
              </a:rPr>
              <a:t>esc </a:t>
            </a:r>
            <a:r>
              <a:rPr lang="en-US" altLang="en-US" sz="1600" b="1" i="1" dirty="0" err="1">
                <a:latin typeface="Times New Roman" pitchFamily="18" charset="0"/>
                <a:cs typeface="Times New Roman" pitchFamily="18" charset="0"/>
              </a:rPr>
              <a:t>suma</a:t>
            </a:r>
            <a:r>
              <a:rPr lang="en-US" altLang="en-US" sz="1600" b="1" i="1" dirty="0">
                <a:latin typeface="Times New Roman" pitchFamily="18" charset="0"/>
                <a:cs typeface="Times New Roman" pitchFamily="18" charset="0"/>
              </a:rPr>
              <a:t> de 5.000 lei/</a:t>
            </a:r>
            <a:r>
              <a:rPr lang="en-US" altLang="en-US" sz="1600" b="1" i="1" dirty="0" err="1">
                <a:latin typeface="Times New Roman" pitchFamily="18" charset="0"/>
                <a:cs typeface="Times New Roman" pitchFamily="18" charset="0"/>
              </a:rPr>
              <a:t>lun</a:t>
            </a:r>
            <a:r>
              <a:rPr lang="ro-RO" altLang="en-US" sz="1600" b="1" i="1" dirty="0">
                <a:latin typeface="Times New Roman" pitchFamily="18" charset="0"/>
                <a:cs typeface="Times New Roman" pitchFamily="18" charset="0"/>
              </a:rPr>
              <a:t>ă</a:t>
            </a:r>
            <a:r>
              <a:rPr lang="en-US" altLang="en-US" sz="1600" b="1" i="1" dirty="0">
                <a:latin typeface="Times New Roman" pitchFamily="18" charset="0"/>
                <a:cs typeface="Times New Roman" pitchFamily="18" charset="0"/>
              </a:rPr>
              <a:t>.</a:t>
            </a:r>
            <a:br>
              <a:rPr lang="en-US" altLang="en-US" sz="1600" i="1" dirty="0">
                <a:latin typeface="Times New Roman" pitchFamily="18" charset="0"/>
                <a:cs typeface="Times New Roman" pitchFamily="18" charset="0"/>
              </a:rPr>
            </a:br>
            <a:endParaRPr lang="en-US" altLang="en-US" sz="1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1"/>
          </p:nvPr>
        </p:nvSpPr>
        <p:spPr>
          <a:xfrm>
            <a:off x="468313" y="908050"/>
            <a:ext cx="8229600" cy="5400675"/>
          </a:xfrm>
        </p:spPr>
        <p:txBody>
          <a:bodyPr/>
          <a:lstStyle/>
          <a:p>
            <a:pPr marL="0" indent="0" algn="just">
              <a:lnSpc>
                <a:spcPct val="150000"/>
              </a:lnSpc>
              <a:spcBef>
                <a:spcPct val="0"/>
              </a:spcBef>
              <a:buFont typeface="Wingdings 2" pitchFamily="18" charset="2"/>
              <a:buNone/>
            </a:pPr>
            <a:r>
              <a:rPr lang="ro-RO" altLang="en-US" sz="1600">
                <a:latin typeface="Times New Roman" pitchFamily="18" charset="0"/>
                <a:cs typeface="Times New Roman" pitchFamily="18" charset="0"/>
              </a:rPr>
              <a:t>      Din</a:t>
            </a:r>
            <a:r>
              <a:rPr lang="vi-VN" altLang="en-US" sz="1600">
                <a:cs typeface="Times New Roman" pitchFamily="18" charset="0"/>
              </a:rPr>
              <a:t> bugetul asigurărilor pentru şomaj  pot să primească subvenţii angajatorii care încadrează în muncă pe durată nedeterminată absolvenţi ai unor instituţii de învăţământ . Astfel, pentru un absolvent suma lunară este de 2250 lei. </a:t>
            </a:r>
            <a:r>
              <a:rPr lang="ro-RO" altLang="en-US" sz="1600">
                <a:latin typeface="Times New Roman" pitchFamily="18" charset="0"/>
                <a:cs typeface="Times New Roman" pitchFamily="18" charset="0"/>
              </a:rPr>
              <a:t> Angajatorii care încadrează absolvenţi în condiţiile art. 80 din Legea 76/2002 sunt obligaţi să menţină raporturile de muncă ale acestora cel puţin 18 luni de la data  încadrării.</a:t>
            </a:r>
          </a:p>
          <a:p>
            <a:pPr marL="0" indent="0" algn="just">
              <a:lnSpc>
                <a:spcPct val="150000"/>
              </a:lnSpc>
              <a:spcBef>
                <a:spcPct val="0"/>
              </a:spcBef>
              <a:buFont typeface="Wingdings 2" pitchFamily="18" charset="2"/>
              <a:buNone/>
            </a:pPr>
            <a:r>
              <a:rPr lang="ro-RO" altLang="en-US" sz="1600">
                <a:latin typeface="Times New Roman" pitchFamily="18" charset="0"/>
                <a:cs typeface="Times New Roman" pitchFamily="18" charset="0"/>
              </a:rPr>
              <a:t>    Tot din</a:t>
            </a:r>
            <a:r>
              <a:rPr lang="vi-VN" altLang="en-US" sz="1600">
                <a:cs typeface="Times New Roman" pitchFamily="18" charset="0"/>
              </a:rPr>
              <a:t> bugetul asigurărilor pentru şomaj  pot să primească subvenţii angajatorii care încadrează în muncă pe durată nedeterminată </a:t>
            </a:r>
            <a:r>
              <a:rPr lang="ro-RO" altLang="en-US" sz="1600">
                <a:latin typeface="Times New Roman" pitchFamily="18" charset="0"/>
                <a:cs typeface="Times New Roman" pitchFamily="18" charset="0"/>
              </a:rPr>
              <a:t>tineri NEET</a:t>
            </a:r>
            <a:r>
              <a:rPr lang="en-US" altLang="en-US" sz="1600">
                <a:latin typeface="Times New Roman" pitchFamily="18" charset="0"/>
                <a:cs typeface="Times New Roman" pitchFamily="18" charset="0"/>
              </a:rPr>
              <a:t>’s</a:t>
            </a:r>
            <a:r>
              <a:rPr lang="vi-VN" altLang="en-US" sz="1600">
                <a:cs typeface="Times New Roman" pitchFamily="18" charset="0"/>
              </a:rPr>
              <a:t> </a:t>
            </a:r>
            <a:r>
              <a:rPr lang="ro-RO" altLang="en-US" sz="1600">
                <a:latin typeface="Times New Roman" pitchFamily="18" charset="0"/>
                <a:cs typeface="Times New Roman" pitchFamily="18" charset="0"/>
              </a:rPr>
              <a:t>, în condiţiile art. 85 din Legea 76/2002</a:t>
            </a:r>
            <a:r>
              <a:rPr lang="vi-VN" altLang="en-US" sz="1600">
                <a:cs typeface="Times New Roman" pitchFamily="18" charset="0"/>
              </a:rPr>
              <a:t> . Astfel, pentru un </a:t>
            </a:r>
            <a:r>
              <a:rPr lang="en-US" altLang="en-US" sz="1600">
                <a:latin typeface="Times New Roman" pitchFamily="18" charset="0"/>
                <a:cs typeface="Times New Roman" pitchFamily="18" charset="0"/>
              </a:rPr>
              <a:t>t</a:t>
            </a:r>
            <a:r>
              <a:rPr lang="ro-RO" altLang="en-US" sz="1600">
                <a:latin typeface="Times New Roman" pitchFamily="18" charset="0"/>
                <a:cs typeface="Times New Roman" pitchFamily="18" charset="0"/>
              </a:rPr>
              <a:t>ânăr</a:t>
            </a:r>
            <a:r>
              <a:rPr lang="vi-VN" altLang="en-US" sz="1600">
                <a:cs typeface="Times New Roman" pitchFamily="18" charset="0"/>
              </a:rPr>
              <a:t> </a:t>
            </a:r>
            <a:r>
              <a:rPr lang="ro-RO" altLang="en-US" sz="1600">
                <a:latin typeface="Times New Roman" pitchFamily="18" charset="0"/>
                <a:cs typeface="Times New Roman" pitchFamily="18" charset="0"/>
              </a:rPr>
              <a:t>NEET</a:t>
            </a:r>
            <a:r>
              <a:rPr lang="en-US" altLang="en-US" sz="1600">
                <a:latin typeface="Times New Roman" pitchFamily="18" charset="0"/>
                <a:cs typeface="Times New Roman" pitchFamily="18" charset="0"/>
              </a:rPr>
              <a:t>’s</a:t>
            </a:r>
            <a:r>
              <a:rPr lang="vi-VN" altLang="en-US" sz="1600">
                <a:cs typeface="Times New Roman" pitchFamily="18" charset="0"/>
              </a:rPr>
              <a:t> </a:t>
            </a:r>
            <a:r>
              <a:rPr lang="ro-RO" altLang="en-US" sz="1600">
                <a:latin typeface="Times New Roman" pitchFamily="18" charset="0"/>
                <a:cs typeface="Times New Roman" pitchFamily="18" charset="0"/>
              </a:rPr>
              <a:t>,</a:t>
            </a:r>
            <a:r>
              <a:rPr lang="vi-VN" altLang="en-US" sz="1600">
                <a:cs typeface="Times New Roman" pitchFamily="18" charset="0"/>
              </a:rPr>
              <a:t>suma lunară este de 2250 lei. </a:t>
            </a:r>
            <a:r>
              <a:rPr lang="ro-RO" altLang="en-US" sz="1600">
                <a:latin typeface="Times New Roman" pitchFamily="18" charset="0"/>
                <a:cs typeface="Times New Roman" pitchFamily="18" charset="0"/>
              </a:rPr>
              <a:t>Angajatorii fiind obligaţi să menţină raporturile de muncă ale acestora cel puţin 18 luni de la data  încadrării.</a:t>
            </a:r>
          </a:p>
          <a:p>
            <a:pPr marL="0" indent="0" algn="just">
              <a:lnSpc>
                <a:spcPct val="150000"/>
              </a:lnSpc>
              <a:buFont typeface="Wingdings 2" pitchFamily="18" charset="2"/>
              <a:buNone/>
            </a:pPr>
            <a:r>
              <a:rPr lang="ro-RO" altLang="en-US" sz="1600">
                <a:latin typeface="Times New Roman" pitchFamily="18" charset="0"/>
                <a:cs typeface="Times New Roman" pitchFamily="18" charset="0"/>
              </a:rPr>
              <a:t>	Credem că se impune o promovare a unei pieţe a muncii mai incluzive cu tinerii în general si cu tinerii din categorii defavorizate in mod special, îmbunătăţirea calităţii integrării tinerilor pe piaţa muncii , asigurarea unei pieţe a muncii flexibile şi creşterea siguranţei cu privire la menţinerea locului de muncă </a:t>
            </a:r>
            <a:endParaRPr lang="en-US" altLang="en-US" sz="1600">
              <a:latin typeface="Times New Roman" pitchFamily="18" charset="0"/>
              <a:cs typeface="Times New Roman" pitchFamily="18" charset="0"/>
            </a:endParaRPr>
          </a:p>
          <a:p>
            <a:pPr marL="0" indent="0">
              <a:spcBef>
                <a:spcPct val="0"/>
              </a:spcBef>
              <a:buFont typeface="Wingdings 2" pitchFamily="18" charset="2"/>
              <a:buNone/>
            </a:pPr>
            <a:endParaRPr lang="en-US" altLang="en-US" sz="160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5538"/>
            <a:ext cx="8229600" cy="5199062"/>
          </a:xfrm>
        </p:spPr>
        <p:txBody>
          <a:bodyPr/>
          <a:lstStyle/>
          <a:p>
            <a:pPr marL="0" indent="0">
              <a:buFont typeface="Wingdings 2" pitchFamily="18" charset="2"/>
              <a:buNone/>
              <a:defRPr/>
            </a:pPr>
            <a:r>
              <a:rPr lang="ro-RO" dirty="0"/>
              <a:t>   </a:t>
            </a:r>
          </a:p>
          <a:p>
            <a:pPr marL="0" indent="0">
              <a:buFont typeface="Wingdings 2" pitchFamily="18" charset="2"/>
              <a:buNone/>
              <a:defRPr/>
            </a:pPr>
            <a:r>
              <a:rPr lang="ro-RO" dirty="0"/>
              <a:t>    </a:t>
            </a:r>
            <a:r>
              <a:rPr lang="vi-VN" dirty="0"/>
              <a:t> </a:t>
            </a:r>
            <a:r>
              <a:rPr lang="ro-RO" sz="1600" dirty="0">
                <a:latin typeface="Times New Roman" panose="02020603050405020304" pitchFamily="18" charset="0"/>
                <a:cs typeface="Times New Roman" panose="02020603050405020304" pitchFamily="18" charset="0"/>
              </a:rPr>
              <a:t>T</a:t>
            </a:r>
            <a:r>
              <a:rPr lang="vi-VN" sz="1600" dirty="0">
                <a:cs typeface="Times New Roman" panose="02020603050405020304" pitchFamily="18" charset="0"/>
              </a:rPr>
              <a:t>ânăr cu risc de marginalizare socială - persoana cu vârsta cuprinsă între 16-26 de ani, care îndeplineşte condiţiile prevăzute la punctul IV</a:t>
            </a:r>
            <a:r>
              <a:rPr lang="ro-RO" sz="1600" dirty="0">
                <a:latin typeface="Times New Roman" panose="02020603050405020304" pitchFamily="18" charset="0"/>
                <a:cs typeface="Times New Roman" panose="02020603050405020304" pitchFamily="18" charset="0"/>
              </a:rPr>
              <a:t> din Legea 76/2002</a:t>
            </a:r>
            <a:r>
              <a:rPr lang="vi-VN" sz="1600" dirty="0">
                <a:cs typeface="Times New Roman" panose="02020603050405020304" pitchFamily="18" charset="0"/>
              </a:rPr>
              <a:t>, se înregistrează la agenţia pentru ocuparea forţei de muncă în a cărei rază teritorială îşi are domiciliul sau, după caz, reşedinţa şi se încadrează în una dintre următoarele categorii:</a:t>
            </a:r>
          </a:p>
          <a:p>
            <a:pPr>
              <a:buNone/>
              <a:defRPr/>
            </a:pPr>
            <a:r>
              <a:rPr lang="vi-VN" sz="1600" dirty="0">
                <a:cs typeface="Times New Roman" panose="02020603050405020304" pitchFamily="18" charset="0"/>
              </a:rPr>
              <a:t> </a:t>
            </a:r>
          </a:p>
          <a:p>
            <a:pPr>
              <a:defRPr/>
            </a:pPr>
            <a:r>
              <a:rPr lang="vi-VN" sz="1600" dirty="0">
                <a:cs typeface="Times New Roman" panose="02020603050405020304" pitchFamily="18" charset="0"/>
              </a:rPr>
              <a:t> a) se află în sistemul de protecţie a copilului sau provine din acest sistem;</a:t>
            </a:r>
          </a:p>
          <a:p>
            <a:pPr>
              <a:defRPr/>
            </a:pPr>
            <a:r>
              <a:rPr lang="vi-VN" sz="1600" dirty="0">
                <a:cs typeface="Times New Roman" panose="02020603050405020304" pitchFamily="18" charset="0"/>
              </a:rPr>
              <a:t> b) are dizabilităţi;</a:t>
            </a:r>
          </a:p>
          <a:p>
            <a:pPr>
              <a:defRPr/>
            </a:pPr>
            <a:r>
              <a:rPr lang="vi-VN" sz="1600" dirty="0">
                <a:cs typeface="Times New Roman" panose="02020603050405020304" pitchFamily="18" charset="0"/>
              </a:rPr>
              <a:t>    c) nu are familie sau a cărui familie nu îi poate asigura întreţinerea;</a:t>
            </a:r>
          </a:p>
          <a:p>
            <a:pPr>
              <a:defRPr/>
            </a:pPr>
            <a:r>
              <a:rPr lang="vi-VN" sz="1600" dirty="0">
                <a:cs typeface="Times New Roman" panose="02020603050405020304" pitchFamily="18" charset="0"/>
              </a:rPr>
              <a:t>    d) are copii în întreţinere;</a:t>
            </a:r>
          </a:p>
          <a:p>
            <a:pPr>
              <a:defRPr/>
            </a:pPr>
            <a:r>
              <a:rPr lang="vi-VN" sz="1600" dirty="0">
                <a:cs typeface="Times New Roman" panose="02020603050405020304" pitchFamily="18" charset="0"/>
              </a:rPr>
              <a:t>    e) a executat una sau mai multe pedepse privative de libertate;</a:t>
            </a:r>
          </a:p>
          <a:p>
            <a:pPr>
              <a:defRPr/>
            </a:pPr>
            <a:r>
              <a:rPr lang="vi-VN" sz="1600" dirty="0">
                <a:cs typeface="Times New Roman" panose="02020603050405020304" pitchFamily="18" charset="0"/>
              </a:rPr>
              <a:t>    f) este victimă a traficului de persoane.</a:t>
            </a:r>
            <a:endParaRPr lang="en-US"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457200" y="1196975"/>
            <a:ext cx="8229600" cy="5127625"/>
          </a:xfrm>
        </p:spPr>
        <p:txBody>
          <a:bodyPr/>
          <a:lstStyle/>
          <a:p>
            <a:pPr marL="0" indent="0">
              <a:buFont typeface="Wingdings 2" pitchFamily="18" charset="2"/>
              <a:buNone/>
            </a:pPr>
            <a:endParaRPr lang="en-US" altLang="en-US" sz="1600">
              <a:latin typeface="Times New Roman" pitchFamily="18" charset="0"/>
              <a:cs typeface="Times New Roman" pitchFamily="18" charset="0"/>
            </a:endParaRPr>
          </a:p>
          <a:p>
            <a:pPr marL="0" indent="0">
              <a:buFont typeface="Wingdings 2" pitchFamily="18" charset="2"/>
              <a:buNone/>
            </a:pPr>
            <a:r>
              <a:rPr lang="ro-RO" altLang="en-US" sz="1600">
                <a:latin typeface="Times New Roman" pitchFamily="18" charset="0"/>
                <a:cs typeface="Times New Roman" pitchFamily="18" charset="0"/>
              </a:rPr>
              <a:t>      </a:t>
            </a:r>
            <a:r>
              <a:rPr lang="en-US" altLang="en-US" sz="1600">
                <a:latin typeface="Times New Roman" pitchFamily="18" charset="0"/>
                <a:cs typeface="Times New Roman" pitchFamily="18" charset="0"/>
              </a:rPr>
              <a:t>  Promovarea participării pe piaţa muncii a tinerilor cu risc de marginalizare socială, se realizează de către Agenţia Naţională pentru Ocuparea Forţei de Muncă prin:</a:t>
            </a:r>
          </a:p>
          <a:p>
            <a:pPr marL="0" indent="0">
              <a:buFont typeface="Wingdings 2" pitchFamily="18" charset="2"/>
              <a:buNone/>
            </a:pPr>
            <a:r>
              <a:rPr lang="en-US" altLang="en-US" sz="1600">
                <a:latin typeface="Times New Roman" pitchFamily="18" charset="0"/>
                <a:cs typeface="Times New Roman" pitchFamily="18" charset="0"/>
              </a:rPr>
              <a:t>  a) acompaniament social personalizat;</a:t>
            </a:r>
          </a:p>
          <a:p>
            <a:pPr marL="0" indent="0">
              <a:buFont typeface="Wingdings 2" pitchFamily="18" charset="2"/>
              <a:buNone/>
            </a:pPr>
            <a:r>
              <a:rPr lang="ro-RO" altLang="en-US" sz="1600">
                <a:latin typeface="Times New Roman" pitchFamily="18" charset="0"/>
                <a:cs typeface="Times New Roman" pitchFamily="18" charset="0"/>
              </a:rPr>
              <a:t>   </a:t>
            </a:r>
            <a:r>
              <a:rPr lang="en-US" altLang="en-US" sz="1600">
                <a:latin typeface="Times New Roman" pitchFamily="18" charset="0"/>
                <a:cs typeface="Times New Roman" pitchFamily="18" charset="0"/>
              </a:rPr>
              <a:t> </a:t>
            </a:r>
            <a:r>
              <a:rPr lang="ro-RO" altLang="en-US" sz="1600">
                <a:latin typeface="Times New Roman" pitchFamily="18" charset="0"/>
                <a:cs typeface="Times New Roman" pitchFamily="18" charset="0"/>
              </a:rPr>
              <a:t> </a:t>
            </a:r>
            <a:r>
              <a:rPr lang="en-US" altLang="en-US" sz="1600">
                <a:latin typeface="Times New Roman" pitchFamily="18" charset="0"/>
                <a:cs typeface="Times New Roman" pitchFamily="18" charset="0"/>
              </a:rPr>
              <a:t>b) activităţi de informare şi promovare a intereselor tinerilor cu risc de marginalizare socială în rândul angajatorilor;</a:t>
            </a:r>
            <a:endParaRPr lang="ro-RO" altLang="en-US" sz="1600">
              <a:latin typeface="Times New Roman" pitchFamily="18" charset="0"/>
              <a:cs typeface="Times New Roman" pitchFamily="18" charset="0"/>
            </a:endParaRPr>
          </a:p>
          <a:p>
            <a:pPr marL="0" indent="0">
              <a:buFont typeface="Wingdings 2" pitchFamily="18" charset="2"/>
              <a:buNone/>
            </a:pPr>
            <a:r>
              <a:rPr lang="en-US" altLang="en-US" sz="1600">
                <a:latin typeface="Times New Roman" pitchFamily="18" charset="0"/>
                <a:cs typeface="Times New Roman" pitchFamily="18" charset="0"/>
              </a:rPr>
              <a:t> </a:t>
            </a:r>
            <a:r>
              <a:rPr lang="ro-RO" altLang="en-US" sz="1600">
                <a:latin typeface="Times New Roman" pitchFamily="18" charset="0"/>
                <a:cs typeface="Times New Roman" pitchFamily="18" charset="0"/>
              </a:rPr>
              <a:t>   </a:t>
            </a:r>
            <a:r>
              <a:rPr lang="en-US" altLang="en-US" sz="1600">
                <a:latin typeface="Times New Roman" pitchFamily="18" charset="0"/>
                <a:cs typeface="Times New Roman" pitchFamily="18" charset="0"/>
              </a:rPr>
              <a:t>c) subvenţionarea locului de muncă.</a:t>
            </a:r>
          </a:p>
          <a:p>
            <a:pPr marL="0" indent="0">
              <a:buFont typeface="Wingdings 2" pitchFamily="18" charset="2"/>
              <a:buNone/>
            </a:pPr>
            <a:r>
              <a:rPr lang="ro-RO" altLang="en-US" sz="1600">
                <a:latin typeface="Times New Roman" pitchFamily="18" charset="0"/>
                <a:cs typeface="Times New Roman" pitchFamily="18" charset="0"/>
              </a:rPr>
              <a:t> </a:t>
            </a:r>
            <a:r>
              <a:rPr lang="en-US" altLang="en-US" sz="1600">
                <a:latin typeface="Times New Roman" pitchFamily="18" charset="0"/>
                <a:cs typeface="Times New Roman" pitchFamily="18" charset="0"/>
              </a:rPr>
              <a:t>  (1) Acompaniamentul social personalizat, se realizează de către Agenţia Naţională pentru Ocuparea Forţei de Muncă prin intermediul agenţiilor pentru ocuparea forţei de muncă teritoriale, în baza unui contract de solidaritate, şi constituie un ansamblu de servicii care se acordă în mod gratuit tinerilor cu risc de marginalizare socială şi constau în:</a:t>
            </a:r>
          </a:p>
          <a:p>
            <a:pPr marL="0" indent="0">
              <a:buFont typeface="Wingdings 2" pitchFamily="18" charset="2"/>
              <a:buNone/>
            </a:pPr>
            <a:r>
              <a:rPr lang="en-US" altLang="en-US" sz="1600">
                <a:latin typeface="Times New Roman" pitchFamily="18" charset="0"/>
                <a:cs typeface="Times New Roman" pitchFamily="18" charset="0"/>
              </a:rPr>
              <a:t>  a) informare şi consiliere profesională;</a:t>
            </a:r>
          </a:p>
          <a:p>
            <a:pPr marL="0" indent="0">
              <a:buFont typeface="Wingdings 2" pitchFamily="18" charset="2"/>
              <a:buNone/>
            </a:pPr>
            <a:r>
              <a:rPr lang="en-US" altLang="en-US" sz="1600">
                <a:latin typeface="Times New Roman" pitchFamily="18" charset="0"/>
                <a:cs typeface="Times New Roman" pitchFamily="18" charset="0"/>
              </a:rPr>
              <a:t>  b) mediere a muncii;</a:t>
            </a:r>
          </a:p>
          <a:p>
            <a:pPr marL="0" indent="0">
              <a:buFont typeface="Wingdings 2" pitchFamily="18" charset="2"/>
              <a:buNone/>
            </a:pPr>
            <a:r>
              <a:rPr lang="ro-RO" altLang="en-US" sz="1600">
                <a:latin typeface="Times New Roman" pitchFamily="18" charset="0"/>
                <a:cs typeface="Times New Roman" pitchFamily="18" charset="0"/>
              </a:rPr>
              <a:t> </a:t>
            </a:r>
            <a:r>
              <a:rPr lang="en-US" altLang="en-US" sz="1600">
                <a:latin typeface="Times New Roman" pitchFamily="18" charset="0"/>
                <a:cs typeface="Times New Roman" pitchFamily="18" charset="0"/>
              </a:rPr>
              <a:t> </a:t>
            </a:r>
            <a:r>
              <a:rPr lang="ro-RO" altLang="en-US" sz="1600">
                <a:latin typeface="Times New Roman" pitchFamily="18" charset="0"/>
                <a:cs typeface="Times New Roman" pitchFamily="18" charset="0"/>
              </a:rPr>
              <a:t>   </a:t>
            </a:r>
            <a:r>
              <a:rPr lang="en-US" altLang="en-US" sz="1600">
                <a:latin typeface="Times New Roman" pitchFamily="18" charset="0"/>
                <a:cs typeface="Times New Roman" pitchFamily="18" charset="0"/>
              </a:rPr>
              <a:t>c) plasare în muncă la un angajator a cărui ofertă de loc de muncă a fost selectată ca fiind corespunzătoare pregătirii profesionale şi altor condiţii cuprinse în dosarul întocmit la înregistrarea ca persoană în căutarea unui loc de muncă, în evidenţa agenţiei pentru ocuparea forţei de muncă.</a:t>
            </a:r>
          </a:p>
          <a:p>
            <a:pPr marL="0" indent="0">
              <a:buFont typeface="Wingdings 2" pitchFamily="18" charset="2"/>
              <a:buNone/>
            </a:pPr>
            <a:endParaRPr lang="en-US" altLang="en-US" sz="160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ro-RO" altLang="en-US" sz="2400" b="1"/>
              <a:t>Monitorizarea realizării Programului de ocupare a forţei de muncă pe  anul 2022.</a:t>
            </a:r>
            <a:endParaRPr lang="en-US" altLang="en-US" sz="2400"/>
          </a:p>
        </p:txBody>
      </p:sp>
      <p:graphicFrame>
        <p:nvGraphicFramePr>
          <p:cNvPr id="8" name="Content Placeholder 7"/>
          <p:cNvGraphicFramePr>
            <a:graphicFrameLocks noGrp="1"/>
          </p:cNvGraphicFramePr>
          <p:nvPr>
            <p:ph idx="1"/>
          </p:nvPr>
        </p:nvGraphicFramePr>
        <p:xfrm>
          <a:off x="539750" y="1989138"/>
          <a:ext cx="7920038" cy="4657913"/>
        </p:xfrm>
        <a:graphic>
          <a:graphicData uri="http://schemas.openxmlformats.org/drawingml/2006/table">
            <a:tbl>
              <a:tblPr firstRow="1" firstCol="1" bandRow="1">
                <a:tableStyleId>{5940675A-B579-460E-94D1-54222C63F5DA}</a:tableStyleId>
              </a:tblPr>
              <a:tblGrid>
                <a:gridCol w="410425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2159596">
                  <a:extLst>
                    <a:ext uri="{9D8B030D-6E8A-4147-A177-3AD203B41FA5}">
                      <a16:colId xmlns:a16="http://schemas.microsoft.com/office/drawing/2014/main" val="20002"/>
                    </a:ext>
                  </a:extLst>
                </a:gridCol>
              </a:tblGrid>
              <a:tr h="582606">
                <a:tc>
                  <a:txBody>
                    <a:bodyPr/>
                    <a:lstStyle/>
                    <a:p>
                      <a:pPr marL="0" algn="just">
                        <a:lnSpc>
                          <a:spcPct val="150000"/>
                        </a:lnSpc>
                        <a:spcBef>
                          <a:spcPts val="0"/>
                        </a:spcBef>
                        <a:spcAft>
                          <a:spcPts val="0"/>
                        </a:spcAft>
                      </a:pPr>
                      <a:r>
                        <a:rPr lang="ro-RO" sz="1200" dirty="0">
                          <a:effectLst/>
                        </a:rPr>
                        <a:t>Măsura activă</a:t>
                      </a:r>
                      <a:endParaRPr lang="en-US" sz="1200" b="1" dirty="0">
                        <a:effectLst/>
                        <a:latin typeface="Times New Roman"/>
                        <a:cs typeface="Times New Roman"/>
                      </a:endParaRPr>
                    </a:p>
                  </a:txBody>
                  <a:tcPr marL="59617" marR="59617" marT="0" marB="0"/>
                </a:tc>
                <a:tc>
                  <a:txBody>
                    <a:bodyPr/>
                    <a:lstStyle/>
                    <a:p>
                      <a:pPr marL="0" marR="0" algn="ctr">
                        <a:lnSpc>
                          <a:spcPct val="150000"/>
                        </a:lnSpc>
                        <a:spcBef>
                          <a:spcPts val="0"/>
                        </a:spcBef>
                        <a:spcAft>
                          <a:spcPts val="0"/>
                        </a:spcAft>
                      </a:pPr>
                      <a:r>
                        <a:rPr lang="ro-RO" sz="1200" dirty="0">
                          <a:effectLst/>
                        </a:rPr>
                        <a:t>Număr persoane prevăzut pe anul 2022</a:t>
                      </a:r>
                      <a:endParaRPr lang="en-US" sz="1200" dirty="0">
                        <a:effectLst/>
                        <a:latin typeface="Times New Roman"/>
                        <a:ea typeface="Times New Roman"/>
                      </a:endParaRPr>
                    </a:p>
                  </a:txBody>
                  <a:tcPr marL="59617" marR="59617" marT="0" marB="0"/>
                </a:tc>
                <a:tc>
                  <a:txBody>
                    <a:bodyPr/>
                    <a:lstStyle/>
                    <a:p>
                      <a:pPr marL="0" marR="0" algn="ctr">
                        <a:lnSpc>
                          <a:spcPct val="150000"/>
                        </a:lnSpc>
                        <a:spcBef>
                          <a:spcPts val="0"/>
                        </a:spcBef>
                        <a:spcAft>
                          <a:spcPts val="0"/>
                        </a:spcAft>
                      </a:pPr>
                      <a:r>
                        <a:rPr lang="ro-RO" sz="1200" dirty="0">
                          <a:effectLst/>
                        </a:rPr>
                        <a:t>Nr.pers.  realizat </a:t>
                      </a:r>
                      <a:endParaRPr lang="en-US" sz="1200" dirty="0">
                        <a:effectLst/>
                      </a:endParaRPr>
                    </a:p>
                    <a:p>
                      <a:pPr marL="0" marR="0" algn="ctr">
                        <a:lnSpc>
                          <a:spcPct val="150000"/>
                        </a:lnSpc>
                        <a:spcBef>
                          <a:spcPts val="0"/>
                        </a:spcBef>
                        <a:spcAft>
                          <a:spcPts val="0"/>
                        </a:spcAft>
                      </a:pPr>
                      <a:r>
                        <a:rPr lang="ro-RO" sz="1200" dirty="0">
                          <a:effectLst/>
                        </a:rPr>
                        <a:t>cumul</a:t>
                      </a:r>
                      <a:r>
                        <a:rPr lang="en-GB" sz="1200" dirty="0">
                          <a:effectLst/>
                        </a:rPr>
                        <a:t>at</a:t>
                      </a:r>
                      <a:endParaRPr lang="en-US" sz="1200" dirty="0">
                        <a:effectLst/>
                      </a:endParaRPr>
                    </a:p>
                    <a:p>
                      <a:pPr marL="0" marR="0" algn="ctr">
                        <a:lnSpc>
                          <a:spcPct val="150000"/>
                        </a:lnSpc>
                        <a:spcBef>
                          <a:spcPts val="0"/>
                        </a:spcBef>
                        <a:spcAft>
                          <a:spcPts val="0"/>
                        </a:spcAft>
                      </a:pPr>
                      <a:r>
                        <a:rPr lang="en-GB" sz="1200" dirty="0">
                          <a:effectLst/>
                        </a:rPr>
                        <a:t>31.12.2022</a:t>
                      </a:r>
                      <a:endParaRPr lang="en-US" sz="1200" dirty="0">
                        <a:effectLst/>
                        <a:latin typeface="Times New Roman"/>
                        <a:ea typeface="Times New Roman"/>
                      </a:endParaRPr>
                    </a:p>
                  </a:txBody>
                  <a:tcPr marL="59617" marR="59617" marT="0" marB="0"/>
                </a:tc>
                <a:extLst>
                  <a:ext uri="{0D108BD9-81ED-4DB2-BD59-A6C34878D82A}">
                    <a16:rowId xmlns:a16="http://schemas.microsoft.com/office/drawing/2014/main" val="10000"/>
                  </a:ext>
                </a:extLst>
              </a:tr>
              <a:tr h="419407">
                <a:tc>
                  <a:txBody>
                    <a:bodyPr/>
                    <a:lstStyle/>
                    <a:p>
                      <a:pPr marL="0" marR="0" algn="l">
                        <a:lnSpc>
                          <a:spcPct val="150000"/>
                        </a:lnSpc>
                        <a:spcBef>
                          <a:spcPts val="0"/>
                        </a:spcBef>
                        <a:spcAft>
                          <a:spcPts val="0"/>
                        </a:spcAft>
                      </a:pPr>
                      <a:r>
                        <a:rPr lang="en-US" sz="1200" dirty="0">
                          <a:effectLst/>
                        </a:rPr>
                        <a:t> TOTAL </a:t>
                      </a:r>
                      <a:r>
                        <a:rPr lang="en-US" sz="1200" dirty="0" err="1">
                          <a:effectLst/>
                        </a:rPr>
                        <a:t>persoane</a:t>
                      </a:r>
                      <a:r>
                        <a:rPr lang="en-US" sz="1200" dirty="0">
                          <a:effectLst/>
                        </a:rPr>
                        <a:t> </a:t>
                      </a:r>
                      <a:r>
                        <a:rPr lang="en-US" sz="1200" dirty="0" err="1">
                          <a:effectLst/>
                        </a:rPr>
                        <a:t>beneficiare</a:t>
                      </a:r>
                      <a:r>
                        <a:rPr lang="en-US" sz="1200" dirty="0">
                          <a:effectLst/>
                        </a:rPr>
                        <a:t> de m</a:t>
                      </a:r>
                      <a:r>
                        <a:rPr lang="ro-RO" sz="1200" dirty="0">
                          <a:effectLst/>
                        </a:rPr>
                        <a:t>ă</a:t>
                      </a:r>
                      <a:r>
                        <a:rPr lang="en-US" sz="1200" dirty="0" err="1">
                          <a:effectLst/>
                        </a:rPr>
                        <a:t>suri</a:t>
                      </a:r>
                      <a:r>
                        <a:rPr lang="en-US" sz="1200" dirty="0">
                          <a:effectLst/>
                        </a:rPr>
                        <a:t> active, din care:  </a:t>
                      </a:r>
                      <a:endParaRPr lang="en-US" sz="1200" dirty="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US" sz="1200" dirty="0">
                          <a:effectLst/>
                        </a:rPr>
                        <a:t>8.000</a:t>
                      </a:r>
                      <a:endParaRPr lang="en-US" sz="1200" dirty="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GB" sz="1200" dirty="0">
                          <a:effectLst/>
                        </a:rPr>
                        <a:t>7.105</a:t>
                      </a:r>
                      <a:endParaRPr lang="en-US" sz="1200" dirty="0">
                        <a:effectLst/>
                        <a:latin typeface="Times New Roman"/>
                        <a:ea typeface="Times New Roman"/>
                      </a:endParaRPr>
                    </a:p>
                  </a:txBody>
                  <a:tcPr marL="59617" marR="59617" marT="0" marB="0"/>
                </a:tc>
                <a:extLst>
                  <a:ext uri="{0D108BD9-81ED-4DB2-BD59-A6C34878D82A}">
                    <a16:rowId xmlns:a16="http://schemas.microsoft.com/office/drawing/2014/main" val="10001"/>
                  </a:ext>
                </a:extLst>
              </a:tr>
              <a:tr h="298206">
                <a:tc>
                  <a:txBody>
                    <a:bodyPr/>
                    <a:lstStyle/>
                    <a:p>
                      <a:pPr marL="0" marR="0" algn="l">
                        <a:lnSpc>
                          <a:spcPct val="150000"/>
                        </a:lnSpc>
                        <a:spcBef>
                          <a:spcPts val="0"/>
                        </a:spcBef>
                        <a:spcAft>
                          <a:spcPts val="0"/>
                        </a:spcAft>
                      </a:pPr>
                      <a:r>
                        <a:rPr lang="en-US" sz="1200" dirty="0">
                          <a:effectLst/>
                        </a:rPr>
                        <a:t> TOTAL  </a:t>
                      </a:r>
                      <a:r>
                        <a:rPr lang="en-US" sz="1200" dirty="0" err="1">
                          <a:effectLst/>
                        </a:rPr>
                        <a:t>persoane</a:t>
                      </a:r>
                      <a:r>
                        <a:rPr lang="en-US" sz="1200" dirty="0">
                          <a:effectLst/>
                        </a:rPr>
                        <a:t> </a:t>
                      </a:r>
                      <a:r>
                        <a:rPr lang="en-US" sz="1200" dirty="0" err="1">
                          <a:effectLst/>
                        </a:rPr>
                        <a:t>ocupate</a:t>
                      </a:r>
                      <a:r>
                        <a:rPr lang="en-US" sz="1200" dirty="0">
                          <a:effectLst/>
                        </a:rPr>
                        <a:t>, din care: </a:t>
                      </a:r>
                    </a:p>
                    <a:p>
                      <a:pPr marL="0" marR="0" algn="l">
                        <a:lnSpc>
                          <a:spcPct val="150000"/>
                        </a:lnSpc>
                        <a:spcBef>
                          <a:spcPts val="0"/>
                        </a:spcBef>
                        <a:spcAft>
                          <a:spcPts val="0"/>
                        </a:spcAft>
                      </a:pPr>
                      <a:r>
                        <a:rPr lang="en-US" sz="1200" dirty="0">
                          <a:effectLst/>
                        </a:rPr>
                        <a:t> </a:t>
                      </a:r>
                      <a:endParaRPr lang="en-US" sz="1200" dirty="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US" sz="1200" dirty="0">
                          <a:effectLst/>
                        </a:rPr>
                        <a:t>4.050</a:t>
                      </a:r>
                      <a:endParaRPr lang="en-US" sz="1200" dirty="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GB" sz="1200" dirty="0">
                          <a:effectLst/>
                        </a:rPr>
                        <a:t>4.066</a:t>
                      </a:r>
                      <a:endParaRPr lang="en-US" sz="1200" dirty="0">
                        <a:effectLst/>
                        <a:latin typeface="Times New Roman"/>
                        <a:ea typeface="Times New Roman"/>
                      </a:endParaRPr>
                    </a:p>
                  </a:txBody>
                  <a:tcPr marL="59617" marR="59617" marT="0" marB="0"/>
                </a:tc>
                <a:extLst>
                  <a:ext uri="{0D108BD9-81ED-4DB2-BD59-A6C34878D82A}">
                    <a16:rowId xmlns:a16="http://schemas.microsoft.com/office/drawing/2014/main" val="10002"/>
                  </a:ext>
                </a:extLst>
              </a:tr>
              <a:tr h="576089">
                <a:tc>
                  <a:txBody>
                    <a:bodyPr/>
                    <a:lstStyle/>
                    <a:p>
                      <a:pPr marL="0" marR="0" algn="l">
                        <a:lnSpc>
                          <a:spcPct val="150000"/>
                        </a:lnSpc>
                        <a:spcBef>
                          <a:spcPts val="0"/>
                        </a:spcBef>
                        <a:spcAft>
                          <a:spcPts val="0"/>
                        </a:spcAft>
                      </a:pPr>
                      <a:r>
                        <a:rPr lang="en-US" sz="1200" dirty="0">
                          <a:effectLst/>
                        </a:rPr>
                        <a:t> Nr. </a:t>
                      </a:r>
                      <a:r>
                        <a:rPr lang="en-US" sz="1200" dirty="0" err="1">
                          <a:effectLst/>
                        </a:rPr>
                        <a:t>persoane</a:t>
                      </a:r>
                      <a:r>
                        <a:rPr lang="en-US" sz="1200" dirty="0">
                          <a:effectLst/>
                        </a:rPr>
                        <a:t> </a:t>
                      </a:r>
                      <a:r>
                        <a:rPr lang="en-US" sz="1200" dirty="0" err="1">
                          <a:effectLst/>
                        </a:rPr>
                        <a:t>beneficiare</a:t>
                      </a:r>
                      <a:r>
                        <a:rPr lang="en-US" sz="1200" dirty="0">
                          <a:effectLst/>
                        </a:rPr>
                        <a:t> de </a:t>
                      </a:r>
                      <a:r>
                        <a:rPr lang="en-US" sz="1200" dirty="0" err="1">
                          <a:effectLst/>
                        </a:rPr>
                        <a:t>servicii</a:t>
                      </a:r>
                      <a:r>
                        <a:rPr lang="en-US" sz="1200" dirty="0">
                          <a:effectLst/>
                        </a:rPr>
                        <a:t> de </a:t>
                      </a:r>
                      <a:r>
                        <a:rPr lang="en-US" sz="1200" dirty="0" err="1">
                          <a:effectLst/>
                        </a:rPr>
                        <a:t>mediere</a:t>
                      </a:r>
                      <a:r>
                        <a:rPr lang="en-US" sz="1200" dirty="0">
                          <a:effectLst/>
                        </a:rPr>
                        <a:t> a </a:t>
                      </a:r>
                      <a:r>
                        <a:rPr lang="en-US" sz="1200" dirty="0" err="1">
                          <a:effectLst/>
                        </a:rPr>
                        <a:t>locurilor</a:t>
                      </a:r>
                      <a:r>
                        <a:rPr lang="en-US" sz="1200" dirty="0">
                          <a:effectLst/>
                        </a:rPr>
                        <a:t> de </a:t>
                      </a:r>
                      <a:r>
                        <a:rPr lang="en-US" sz="1200" dirty="0" err="1">
                          <a:effectLst/>
                        </a:rPr>
                        <a:t>munc</a:t>
                      </a:r>
                      <a:r>
                        <a:rPr lang="ro-RO" sz="1200" dirty="0">
                          <a:effectLst/>
                        </a:rPr>
                        <a:t>ă</a:t>
                      </a:r>
                      <a:r>
                        <a:rPr lang="en-US" sz="1200" dirty="0">
                          <a:effectLst/>
                        </a:rPr>
                        <a:t> </a:t>
                      </a:r>
                      <a:r>
                        <a:rPr lang="en-US" sz="1200" dirty="0" err="1">
                          <a:effectLst/>
                        </a:rPr>
                        <a:t>vacante</a:t>
                      </a:r>
                      <a:r>
                        <a:rPr lang="en-US" sz="1200" dirty="0">
                          <a:effectLst/>
                        </a:rPr>
                        <a:t> </a:t>
                      </a:r>
                    </a:p>
                    <a:p>
                      <a:pPr marL="0" marR="0" algn="l">
                        <a:lnSpc>
                          <a:spcPct val="150000"/>
                        </a:lnSpc>
                        <a:spcBef>
                          <a:spcPts val="0"/>
                        </a:spcBef>
                        <a:spcAft>
                          <a:spcPts val="0"/>
                        </a:spcAft>
                      </a:pPr>
                      <a:r>
                        <a:rPr lang="en-US" sz="1200" dirty="0">
                          <a:effectLst/>
                        </a:rPr>
                        <a:t> </a:t>
                      </a:r>
                      <a:endParaRPr lang="en-US" sz="1200" dirty="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US" sz="1200" dirty="0">
                          <a:effectLst/>
                        </a:rPr>
                        <a:t>6.000</a:t>
                      </a:r>
                      <a:endParaRPr lang="en-US" sz="1200" dirty="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GB" sz="1200" dirty="0">
                          <a:effectLst/>
                        </a:rPr>
                        <a:t>5.851</a:t>
                      </a:r>
                      <a:endParaRPr lang="en-US" sz="1200" dirty="0">
                        <a:effectLst/>
                        <a:latin typeface="Times New Roman"/>
                        <a:ea typeface="Times New Roman"/>
                      </a:endParaRPr>
                    </a:p>
                  </a:txBody>
                  <a:tcPr marL="59617" marR="59617" marT="0" marB="0"/>
                </a:tc>
                <a:extLst>
                  <a:ext uri="{0D108BD9-81ED-4DB2-BD59-A6C34878D82A}">
                    <a16:rowId xmlns:a16="http://schemas.microsoft.com/office/drawing/2014/main" val="10003"/>
                  </a:ext>
                </a:extLst>
              </a:tr>
              <a:tr h="610493">
                <a:tc>
                  <a:txBody>
                    <a:bodyPr/>
                    <a:lstStyle/>
                    <a:p>
                      <a:pPr marL="0" marR="0" algn="l">
                        <a:lnSpc>
                          <a:spcPct val="150000"/>
                        </a:lnSpc>
                        <a:spcBef>
                          <a:spcPts val="0"/>
                        </a:spcBef>
                        <a:spcAft>
                          <a:spcPts val="0"/>
                        </a:spcAft>
                      </a:pPr>
                      <a:r>
                        <a:rPr lang="en-US" sz="1200" dirty="0">
                          <a:effectLst/>
                        </a:rPr>
                        <a:t> Nr </a:t>
                      </a:r>
                      <a:r>
                        <a:rPr lang="en-US" sz="1200" dirty="0" err="1">
                          <a:effectLst/>
                        </a:rPr>
                        <a:t>persoane</a:t>
                      </a:r>
                      <a:r>
                        <a:rPr lang="en-US" sz="1200" dirty="0">
                          <a:effectLst/>
                        </a:rPr>
                        <a:t> </a:t>
                      </a:r>
                      <a:r>
                        <a:rPr lang="en-US" sz="1200" dirty="0" err="1">
                          <a:effectLst/>
                        </a:rPr>
                        <a:t>ocupate</a:t>
                      </a:r>
                      <a:r>
                        <a:rPr lang="en-US" sz="1200" dirty="0">
                          <a:effectLst/>
                        </a:rPr>
                        <a:t>  ca </a:t>
                      </a:r>
                      <a:r>
                        <a:rPr lang="en-US" sz="1200" dirty="0" err="1">
                          <a:effectLst/>
                        </a:rPr>
                        <a:t>urmare</a:t>
                      </a:r>
                      <a:r>
                        <a:rPr lang="en-US" sz="1200" dirty="0">
                          <a:effectLst/>
                        </a:rPr>
                        <a:t> a </a:t>
                      </a:r>
                      <a:r>
                        <a:rPr lang="en-US" sz="1200" dirty="0" err="1">
                          <a:effectLst/>
                        </a:rPr>
                        <a:t>acord</a:t>
                      </a:r>
                      <a:r>
                        <a:rPr lang="ro-RO" sz="1200" dirty="0">
                          <a:effectLst/>
                        </a:rPr>
                        <a:t>ă</a:t>
                      </a:r>
                      <a:r>
                        <a:rPr lang="en-US" sz="1200" dirty="0" err="1">
                          <a:effectLst/>
                        </a:rPr>
                        <a:t>rii</a:t>
                      </a:r>
                      <a:r>
                        <a:rPr lang="en-US" sz="1200" dirty="0">
                          <a:effectLst/>
                        </a:rPr>
                        <a:t> </a:t>
                      </a:r>
                      <a:r>
                        <a:rPr lang="en-US" sz="1200" dirty="0" err="1">
                          <a:effectLst/>
                        </a:rPr>
                        <a:t>serviciilor</a:t>
                      </a:r>
                      <a:r>
                        <a:rPr lang="en-US" sz="1200" dirty="0">
                          <a:effectLst/>
                        </a:rPr>
                        <a:t> de </a:t>
                      </a:r>
                      <a:r>
                        <a:rPr lang="en-US" sz="1200" dirty="0" err="1">
                          <a:effectLst/>
                        </a:rPr>
                        <a:t>mediere</a:t>
                      </a:r>
                      <a:r>
                        <a:rPr lang="en-US" sz="1200" dirty="0">
                          <a:effectLst/>
                        </a:rPr>
                        <a:t> a </a:t>
                      </a:r>
                      <a:r>
                        <a:rPr lang="en-US" sz="1200" dirty="0" err="1">
                          <a:effectLst/>
                        </a:rPr>
                        <a:t>locurilor</a:t>
                      </a:r>
                      <a:r>
                        <a:rPr lang="en-US" sz="1200" dirty="0">
                          <a:effectLst/>
                        </a:rPr>
                        <a:t> de </a:t>
                      </a:r>
                      <a:r>
                        <a:rPr lang="en-US" sz="1200" dirty="0" err="1">
                          <a:effectLst/>
                        </a:rPr>
                        <a:t>munc</a:t>
                      </a:r>
                      <a:r>
                        <a:rPr lang="ro-RO" sz="1200" dirty="0">
                          <a:effectLst/>
                        </a:rPr>
                        <a:t>ă</a:t>
                      </a:r>
                      <a:r>
                        <a:rPr lang="en-US" sz="1200" dirty="0">
                          <a:effectLst/>
                        </a:rPr>
                        <a:t> </a:t>
                      </a:r>
                      <a:r>
                        <a:rPr lang="en-US" sz="1200" dirty="0" err="1">
                          <a:effectLst/>
                        </a:rPr>
                        <a:t>vacante</a:t>
                      </a:r>
                      <a:r>
                        <a:rPr lang="en-US" sz="1200" dirty="0">
                          <a:effectLst/>
                        </a:rPr>
                        <a:t>, din care:                     </a:t>
                      </a:r>
                      <a:endParaRPr lang="en-US" sz="1200" dirty="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US" sz="1200" dirty="0">
                          <a:effectLst/>
                        </a:rPr>
                        <a:t>3.500</a:t>
                      </a:r>
                      <a:endParaRPr lang="en-US" sz="1200" dirty="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GB" sz="1200" dirty="0">
                          <a:effectLst/>
                        </a:rPr>
                        <a:t>3.620</a:t>
                      </a:r>
                      <a:endParaRPr lang="en-US" sz="1200" dirty="0">
                        <a:effectLst/>
                        <a:latin typeface="Times New Roman"/>
                        <a:ea typeface="Times New Roman"/>
                      </a:endParaRPr>
                    </a:p>
                  </a:txBody>
                  <a:tcPr marL="59617" marR="59617" marT="0" marB="0"/>
                </a:tc>
                <a:extLst>
                  <a:ext uri="{0D108BD9-81ED-4DB2-BD59-A6C34878D82A}">
                    <a16:rowId xmlns:a16="http://schemas.microsoft.com/office/drawing/2014/main" val="10004"/>
                  </a:ext>
                </a:extLst>
              </a:tr>
              <a:tr h="228636">
                <a:tc>
                  <a:txBody>
                    <a:bodyPr/>
                    <a:lstStyle/>
                    <a:p>
                      <a:pPr marL="0" marR="0" algn="l">
                        <a:lnSpc>
                          <a:spcPct val="150000"/>
                        </a:lnSpc>
                        <a:spcBef>
                          <a:spcPts val="0"/>
                        </a:spcBef>
                        <a:spcAft>
                          <a:spcPts val="0"/>
                        </a:spcAft>
                      </a:pPr>
                      <a:r>
                        <a:rPr lang="en-US" sz="1200" dirty="0">
                          <a:effectLst/>
                        </a:rPr>
                        <a:t> </a:t>
                      </a:r>
                      <a:r>
                        <a:rPr lang="ro-RO" sz="1200" dirty="0">
                          <a:effectLst/>
                        </a:rPr>
                        <a:t>În</a:t>
                      </a:r>
                      <a:r>
                        <a:rPr lang="en-US" sz="1200" dirty="0">
                          <a:effectLst/>
                        </a:rPr>
                        <a:t> locuri de </a:t>
                      </a:r>
                      <a:r>
                        <a:rPr lang="en-US" sz="1200" dirty="0" err="1">
                          <a:effectLst/>
                        </a:rPr>
                        <a:t>munc</a:t>
                      </a:r>
                      <a:r>
                        <a:rPr lang="ro-RO" sz="1200" dirty="0">
                          <a:effectLst/>
                        </a:rPr>
                        <a:t>ă</a:t>
                      </a:r>
                      <a:r>
                        <a:rPr lang="en-US" sz="1200" dirty="0">
                          <a:effectLst/>
                        </a:rPr>
                        <a:t> pe </a:t>
                      </a:r>
                      <a:r>
                        <a:rPr lang="en-US" sz="1200" dirty="0" err="1">
                          <a:effectLst/>
                        </a:rPr>
                        <a:t>perioada</a:t>
                      </a:r>
                      <a:r>
                        <a:rPr lang="en-US" sz="1200" dirty="0">
                          <a:effectLst/>
                        </a:rPr>
                        <a:t> </a:t>
                      </a:r>
                      <a:r>
                        <a:rPr lang="en-US" sz="1200" dirty="0" err="1">
                          <a:effectLst/>
                        </a:rPr>
                        <a:t>nedeterminat</a:t>
                      </a:r>
                      <a:r>
                        <a:rPr lang="ro-RO" sz="1200" dirty="0">
                          <a:effectLst/>
                        </a:rPr>
                        <a:t>ă</a:t>
                      </a:r>
                      <a:r>
                        <a:rPr lang="en-US" sz="1200" dirty="0">
                          <a:effectLst/>
                        </a:rPr>
                        <a:t> </a:t>
                      </a:r>
                      <a:endParaRPr lang="en-US" sz="1200" dirty="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US" sz="1200">
                          <a:effectLst/>
                        </a:rPr>
                        <a:t>3.000</a:t>
                      </a:r>
                      <a:endParaRPr lang="en-US" sz="120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GB" sz="1200" dirty="0">
                          <a:effectLst/>
                        </a:rPr>
                        <a:t>3.335</a:t>
                      </a:r>
                      <a:endParaRPr lang="en-US" sz="1200" dirty="0">
                        <a:effectLst/>
                        <a:latin typeface="Times New Roman"/>
                        <a:ea typeface="Times New Roman"/>
                      </a:endParaRPr>
                    </a:p>
                  </a:txBody>
                  <a:tcPr marL="59617" marR="59617" marT="0" marB="0"/>
                </a:tc>
                <a:extLst>
                  <a:ext uri="{0D108BD9-81ED-4DB2-BD59-A6C34878D82A}">
                    <a16:rowId xmlns:a16="http://schemas.microsoft.com/office/drawing/2014/main" val="10005"/>
                  </a:ext>
                </a:extLst>
              </a:tr>
              <a:tr h="610493">
                <a:tc>
                  <a:txBody>
                    <a:bodyPr/>
                    <a:lstStyle/>
                    <a:p>
                      <a:pPr marL="0" marR="0" algn="l">
                        <a:lnSpc>
                          <a:spcPct val="150000"/>
                        </a:lnSpc>
                        <a:spcBef>
                          <a:spcPts val="0"/>
                        </a:spcBef>
                        <a:spcAft>
                          <a:spcPts val="0"/>
                        </a:spcAft>
                      </a:pPr>
                      <a:r>
                        <a:rPr lang="en-US" sz="1200" dirty="0">
                          <a:effectLst/>
                        </a:rPr>
                        <a:t> </a:t>
                      </a:r>
                      <a:r>
                        <a:rPr lang="ro-RO" sz="1200" dirty="0">
                          <a:effectLst/>
                        </a:rPr>
                        <a:t>Î</a:t>
                      </a:r>
                      <a:r>
                        <a:rPr lang="en-US" sz="1200" dirty="0">
                          <a:effectLst/>
                        </a:rPr>
                        <a:t>n </a:t>
                      </a:r>
                      <a:r>
                        <a:rPr lang="en-US" sz="1200" dirty="0" err="1">
                          <a:effectLst/>
                        </a:rPr>
                        <a:t>locuri</a:t>
                      </a:r>
                      <a:r>
                        <a:rPr lang="en-US" sz="1200" dirty="0">
                          <a:effectLst/>
                        </a:rPr>
                        <a:t> de </a:t>
                      </a:r>
                      <a:r>
                        <a:rPr lang="en-US" sz="1200" dirty="0" err="1">
                          <a:effectLst/>
                        </a:rPr>
                        <a:t>munc</a:t>
                      </a:r>
                      <a:r>
                        <a:rPr lang="ro-RO" sz="1200" dirty="0">
                          <a:effectLst/>
                        </a:rPr>
                        <a:t>ă</a:t>
                      </a:r>
                      <a:r>
                        <a:rPr lang="en-US" sz="1200" dirty="0">
                          <a:effectLst/>
                        </a:rPr>
                        <a:t> </a:t>
                      </a:r>
                      <a:r>
                        <a:rPr lang="en-US" sz="1200" dirty="0" err="1">
                          <a:effectLst/>
                        </a:rPr>
                        <a:t>vacante</a:t>
                      </a:r>
                      <a:r>
                        <a:rPr lang="en-US" sz="1200" dirty="0">
                          <a:effectLst/>
                        </a:rPr>
                        <a:t> </a:t>
                      </a:r>
                      <a:r>
                        <a:rPr lang="en-US" sz="1200" dirty="0" err="1">
                          <a:effectLst/>
                        </a:rPr>
                        <a:t>pe</a:t>
                      </a:r>
                      <a:r>
                        <a:rPr lang="en-US" sz="1200" dirty="0">
                          <a:effectLst/>
                        </a:rPr>
                        <a:t> </a:t>
                      </a:r>
                      <a:r>
                        <a:rPr lang="en-US" sz="1200" dirty="0" err="1">
                          <a:effectLst/>
                        </a:rPr>
                        <a:t>perioada</a:t>
                      </a:r>
                      <a:r>
                        <a:rPr lang="en-US" sz="1200" dirty="0">
                          <a:effectLst/>
                        </a:rPr>
                        <a:t>  </a:t>
                      </a:r>
                      <a:r>
                        <a:rPr lang="en-US" sz="1200" dirty="0" err="1">
                          <a:effectLst/>
                        </a:rPr>
                        <a:t>determinat</a:t>
                      </a:r>
                      <a:r>
                        <a:rPr lang="ro-RO" sz="1200" dirty="0">
                          <a:effectLst/>
                        </a:rPr>
                        <a:t>ă</a:t>
                      </a:r>
                      <a:r>
                        <a:rPr lang="en-US" sz="1200" dirty="0">
                          <a:effectLst/>
                        </a:rPr>
                        <a:t> </a:t>
                      </a:r>
                    </a:p>
                    <a:p>
                      <a:pPr marL="0" marR="0" algn="l">
                        <a:lnSpc>
                          <a:spcPct val="150000"/>
                        </a:lnSpc>
                        <a:spcBef>
                          <a:spcPts val="0"/>
                        </a:spcBef>
                        <a:spcAft>
                          <a:spcPts val="0"/>
                        </a:spcAft>
                      </a:pPr>
                      <a:r>
                        <a:rPr lang="en-US" sz="1200" dirty="0">
                          <a:effectLst/>
                        </a:rPr>
                        <a:t> </a:t>
                      </a:r>
                      <a:endParaRPr lang="en-US" sz="1200" dirty="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US" sz="1200">
                          <a:effectLst/>
                        </a:rPr>
                        <a:t>500</a:t>
                      </a:r>
                      <a:endParaRPr lang="en-US" sz="120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GB" sz="1200" dirty="0">
                          <a:effectLst/>
                        </a:rPr>
                        <a:t>285</a:t>
                      </a:r>
                      <a:endParaRPr lang="en-US" sz="1200" dirty="0">
                        <a:effectLst/>
                        <a:latin typeface="Times New Roman"/>
                        <a:ea typeface="Times New Roman"/>
                      </a:endParaRPr>
                    </a:p>
                  </a:txBody>
                  <a:tcPr marL="59617" marR="59617" marT="0" marB="0"/>
                </a:tc>
                <a:extLst>
                  <a:ext uri="{0D108BD9-81ED-4DB2-BD59-A6C34878D82A}">
                    <a16:rowId xmlns:a16="http://schemas.microsoft.com/office/drawing/2014/main" val="10006"/>
                  </a:ext>
                </a:extLst>
              </a:tr>
              <a:tr h="457251">
                <a:tc>
                  <a:txBody>
                    <a:bodyPr/>
                    <a:lstStyle/>
                    <a:p>
                      <a:pPr marL="0" marR="0" algn="l">
                        <a:lnSpc>
                          <a:spcPct val="150000"/>
                        </a:lnSpc>
                        <a:spcBef>
                          <a:spcPts val="0"/>
                        </a:spcBef>
                        <a:spcAft>
                          <a:spcPts val="0"/>
                        </a:spcAft>
                      </a:pPr>
                      <a:r>
                        <a:rPr lang="en-US" sz="1200" dirty="0">
                          <a:effectLst/>
                        </a:rPr>
                        <a:t> Nr</a:t>
                      </a:r>
                      <a:r>
                        <a:rPr lang="ro-RO" sz="1200" dirty="0">
                          <a:effectLst/>
                        </a:rPr>
                        <a:t>.</a:t>
                      </a:r>
                      <a:r>
                        <a:rPr lang="en-US" sz="1200" dirty="0">
                          <a:effectLst/>
                        </a:rPr>
                        <a:t> </a:t>
                      </a:r>
                      <a:r>
                        <a:rPr lang="en-US" sz="1200" dirty="0" err="1">
                          <a:effectLst/>
                        </a:rPr>
                        <a:t>persoane</a:t>
                      </a:r>
                      <a:r>
                        <a:rPr lang="en-US" sz="1200" dirty="0">
                          <a:effectLst/>
                        </a:rPr>
                        <a:t> </a:t>
                      </a:r>
                      <a:r>
                        <a:rPr lang="en-US" sz="1200" dirty="0" err="1">
                          <a:effectLst/>
                        </a:rPr>
                        <a:t>beneficiare</a:t>
                      </a:r>
                      <a:r>
                        <a:rPr lang="en-US" sz="1200" dirty="0">
                          <a:effectLst/>
                        </a:rPr>
                        <a:t> de </a:t>
                      </a:r>
                      <a:r>
                        <a:rPr lang="en-US" sz="1200" dirty="0" err="1">
                          <a:effectLst/>
                        </a:rPr>
                        <a:t>servicii</a:t>
                      </a:r>
                      <a:r>
                        <a:rPr lang="en-US" sz="1200" dirty="0">
                          <a:effectLst/>
                        </a:rPr>
                        <a:t> de </a:t>
                      </a:r>
                      <a:r>
                        <a:rPr lang="en-US" sz="1200" dirty="0" err="1">
                          <a:effectLst/>
                        </a:rPr>
                        <a:t>informare</a:t>
                      </a:r>
                      <a:r>
                        <a:rPr lang="en-US" sz="1200" dirty="0">
                          <a:effectLst/>
                        </a:rPr>
                        <a:t> </a:t>
                      </a:r>
                      <a:r>
                        <a:rPr lang="en-US" sz="1200" dirty="0" err="1">
                          <a:effectLst/>
                        </a:rPr>
                        <a:t>si</a:t>
                      </a:r>
                      <a:r>
                        <a:rPr lang="en-US" sz="1200" dirty="0">
                          <a:effectLst/>
                        </a:rPr>
                        <a:t> </a:t>
                      </a:r>
                      <a:r>
                        <a:rPr lang="en-US" sz="1200" dirty="0" err="1">
                          <a:effectLst/>
                        </a:rPr>
                        <a:t>consiliere</a:t>
                      </a:r>
                      <a:r>
                        <a:rPr lang="en-US" sz="1200" dirty="0">
                          <a:effectLst/>
                        </a:rPr>
                        <a:t> </a:t>
                      </a:r>
                      <a:r>
                        <a:rPr lang="en-US" sz="1200" dirty="0" err="1">
                          <a:effectLst/>
                        </a:rPr>
                        <a:t>profesional</a:t>
                      </a:r>
                      <a:r>
                        <a:rPr lang="ro-RO" sz="1200" dirty="0">
                          <a:effectLst/>
                        </a:rPr>
                        <a:t>ă</a:t>
                      </a:r>
                      <a:endParaRPr lang="en-US" sz="1200" dirty="0">
                        <a:effectLst/>
                        <a:latin typeface="Times New Roman"/>
                        <a:ea typeface="Times New Roman"/>
                      </a:endParaRPr>
                    </a:p>
                  </a:txBody>
                  <a:tcPr marL="59617" marR="59617" marT="0" marB="0"/>
                </a:tc>
                <a:tc>
                  <a:txBody>
                    <a:bodyPr/>
                    <a:lstStyle/>
                    <a:p>
                      <a:pPr marL="0" marR="0" algn="ctr">
                        <a:lnSpc>
                          <a:spcPct val="115000"/>
                        </a:lnSpc>
                        <a:spcBef>
                          <a:spcPts val="0"/>
                        </a:spcBef>
                        <a:spcAft>
                          <a:spcPts val="0"/>
                        </a:spcAft>
                      </a:pPr>
                      <a:r>
                        <a:rPr lang="en-US" sz="1200">
                          <a:effectLst/>
                        </a:rPr>
                        <a:t>5.500</a:t>
                      </a:r>
                      <a:endParaRPr lang="en-US" sz="1200">
                        <a:effectLst/>
                        <a:latin typeface="Times New Roman"/>
                        <a:ea typeface="Times New Roman"/>
                      </a:endParaRPr>
                    </a:p>
                  </a:txBody>
                  <a:tcPr marL="59617" marR="59617" marT="0" marB="0"/>
                </a:tc>
                <a:tc>
                  <a:txBody>
                    <a:bodyPr/>
                    <a:lstStyle/>
                    <a:p>
                      <a:pPr marL="0" marR="0" algn="just">
                        <a:lnSpc>
                          <a:spcPct val="115000"/>
                        </a:lnSpc>
                        <a:spcBef>
                          <a:spcPts val="0"/>
                        </a:spcBef>
                        <a:spcAft>
                          <a:spcPts val="0"/>
                        </a:spcAft>
                      </a:pPr>
                      <a:r>
                        <a:rPr lang="en-GB" sz="1200" dirty="0">
                          <a:effectLst/>
                        </a:rPr>
                        <a:t>                            5.553</a:t>
                      </a:r>
                      <a:endParaRPr lang="en-US" sz="1200" dirty="0">
                        <a:effectLst/>
                        <a:latin typeface="Times New Roman"/>
                        <a:ea typeface="Times New Roman"/>
                      </a:endParaRPr>
                    </a:p>
                  </a:txBody>
                  <a:tcPr marL="59617" marR="59617" marT="0" marB="0"/>
                </a:tc>
                <a:extLst>
                  <a:ext uri="{0D108BD9-81ED-4DB2-BD59-A6C34878D82A}">
                    <a16:rowId xmlns:a16="http://schemas.microsoft.com/office/drawing/2014/main" val="10007"/>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ro-RO" altLang="en-US" sz="2400" b="1"/>
              <a:t>Monitorizarea realizării Programului de ocupare a forţei de muncă pe  anul 2022.</a:t>
            </a:r>
            <a:endParaRPr lang="en-US" altLang="en-US" sz="2400"/>
          </a:p>
        </p:txBody>
      </p:sp>
      <p:graphicFrame>
        <p:nvGraphicFramePr>
          <p:cNvPr id="4" name="Content Placeholder 3"/>
          <p:cNvGraphicFramePr>
            <a:graphicFrameLocks noGrp="1"/>
          </p:cNvGraphicFramePr>
          <p:nvPr>
            <p:ph idx="1"/>
          </p:nvPr>
        </p:nvGraphicFramePr>
        <p:xfrm>
          <a:off x="468313" y="1831975"/>
          <a:ext cx="8207375" cy="4628287"/>
        </p:xfrm>
        <a:graphic>
          <a:graphicData uri="http://schemas.openxmlformats.org/drawingml/2006/table">
            <a:tbl>
              <a:tblPr firstRow="1" firstCol="1" bandRow="1">
                <a:tableStyleId>{5940675A-B579-460E-94D1-54222C63F5DA}</a:tableStyleId>
              </a:tblPr>
              <a:tblGrid>
                <a:gridCol w="4892859">
                  <a:extLst>
                    <a:ext uri="{9D8B030D-6E8A-4147-A177-3AD203B41FA5}">
                      <a16:colId xmlns:a16="http://schemas.microsoft.com/office/drawing/2014/main" val="20000"/>
                    </a:ext>
                  </a:extLst>
                </a:gridCol>
                <a:gridCol w="1578341">
                  <a:extLst>
                    <a:ext uri="{9D8B030D-6E8A-4147-A177-3AD203B41FA5}">
                      <a16:colId xmlns:a16="http://schemas.microsoft.com/office/drawing/2014/main" val="20001"/>
                    </a:ext>
                  </a:extLst>
                </a:gridCol>
                <a:gridCol w="1736175">
                  <a:extLst>
                    <a:ext uri="{9D8B030D-6E8A-4147-A177-3AD203B41FA5}">
                      <a16:colId xmlns:a16="http://schemas.microsoft.com/office/drawing/2014/main" val="20002"/>
                    </a:ext>
                  </a:extLst>
                </a:gridCol>
              </a:tblGrid>
              <a:tr h="497141">
                <a:tc>
                  <a:txBody>
                    <a:bodyPr/>
                    <a:lstStyle/>
                    <a:p>
                      <a:pPr marL="0" marR="0" algn="l">
                        <a:lnSpc>
                          <a:spcPct val="150000"/>
                        </a:lnSpc>
                        <a:spcBef>
                          <a:spcPts val="0"/>
                        </a:spcBef>
                        <a:spcAft>
                          <a:spcPts val="0"/>
                        </a:spcAft>
                      </a:pPr>
                      <a:r>
                        <a:rPr lang="en-US" sz="1100" dirty="0">
                          <a:effectLst/>
                        </a:rPr>
                        <a:t> Incadrarea prin organizarea cursurilor de formare profesionala        </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US" sz="1200" dirty="0">
                          <a:effectLst/>
                        </a:rPr>
                        <a:t>145</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GB" sz="1200" dirty="0">
                          <a:effectLst/>
                        </a:rPr>
                        <a:t>120</a:t>
                      </a:r>
                      <a:endParaRPr lang="en-US" sz="1200" dirty="0">
                        <a:effectLst/>
                        <a:latin typeface="Times New Roman"/>
                        <a:ea typeface="Times New Roman"/>
                      </a:endParaRPr>
                    </a:p>
                  </a:txBody>
                  <a:tcPr marL="65775" marR="65775" marT="0" marB="0"/>
                </a:tc>
                <a:extLst>
                  <a:ext uri="{0D108BD9-81ED-4DB2-BD59-A6C34878D82A}">
                    <a16:rowId xmlns:a16="http://schemas.microsoft.com/office/drawing/2014/main" val="10000"/>
                  </a:ext>
                </a:extLst>
              </a:tr>
              <a:tr h="885570">
                <a:tc>
                  <a:txBody>
                    <a:bodyPr/>
                    <a:lstStyle/>
                    <a:p>
                      <a:pPr marL="0" marR="0" algn="l">
                        <a:lnSpc>
                          <a:spcPct val="150000"/>
                        </a:lnSpc>
                        <a:spcBef>
                          <a:spcPts val="0"/>
                        </a:spcBef>
                        <a:spcAft>
                          <a:spcPts val="0"/>
                        </a:spcAft>
                      </a:pPr>
                      <a:r>
                        <a:rPr lang="en-GB" sz="1100" dirty="0">
                          <a:effectLst/>
                        </a:rPr>
                        <a:t> </a:t>
                      </a:r>
                      <a:r>
                        <a:rPr lang="en-US" sz="1100" dirty="0" err="1">
                          <a:effectLst/>
                        </a:rPr>
                        <a:t>Ocuparea</a:t>
                      </a:r>
                      <a:r>
                        <a:rPr lang="en-US" sz="1100" dirty="0">
                          <a:effectLst/>
                        </a:rPr>
                        <a:t> </a:t>
                      </a:r>
                      <a:r>
                        <a:rPr lang="en-US" sz="1100" dirty="0" err="1">
                          <a:effectLst/>
                        </a:rPr>
                        <a:t>fortei</a:t>
                      </a:r>
                      <a:r>
                        <a:rPr lang="en-US" sz="1100" dirty="0">
                          <a:effectLst/>
                        </a:rPr>
                        <a:t> de </a:t>
                      </a:r>
                      <a:r>
                        <a:rPr lang="en-US" sz="1100" dirty="0" err="1">
                          <a:effectLst/>
                        </a:rPr>
                        <a:t>munca</a:t>
                      </a:r>
                      <a:r>
                        <a:rPr lang="en-US" sz="1100" dirty="0">
                          <a:effectLst/>
                        </a:rPr>
                        <a:t> </a:t>
                      </a:r>
                      <a:r>
                        <a:rPr lang="en-US" sz="1100" dirty="0" err="1">
                          <a:effectLst/>
                        </a:rPr>
                        <a:t>prin</a:t>
                      </a:r>
                      <a:r>
                        <a:rPr lang="en-US" sz="1100" dirty="0">
                          <a:effectLst/>
                        </a:rPr>
                        <a:t> </a:t>
                      </a:r>
                      <a:r>
                        <a:rPr lang="en-US" sz="1100" dirty="0" err="1">
                          <a:effectLst/>
                        </a:rPr>
                        <a:t>acordarea</a:t>
                      </a:r>
                      <a:r>
                        <a:rPr lang="en-US" sz="1100" dirty="0">
                          <a:effectLst/>
                        </a:rPr>
                        <a:t> de </a:t>
                      </a:r>
                      <a:r>
                        <a:rPr lang="en-US" sz="1100" dirty="0" err="1">
                          <a:effectLst/>
                        </a:rPr>
                        <a:t>alocatii</a:t>
                      </a:r>
                      <a:r>
                        <a:rPr lang="en-US" sz="1100" dirty="0">
                          <a:effectLst/>
                        </a:rPr>
                        <a:t> </a:t>
                      </a:r>
                      <a:r>
                        <a:rPr lang="en-US" sz="1100" dirty="0" err="1">
                          <a:effectLst/>
                        </a:rPr>
                        <a:t>pentru</a:t>
                      </a:r>
                      <a:r>
                        <a:rPr lang="en-US" sz="1100" dirty="0">
                          <a:effectLst/>
                        </a:rPr>
                        <a:t> </a:t>
                      </a:r>
                      <a:r>
                        <a:rPr lang="en-US" sz="1100" dirty="0" err="1">
                          <a:effectLst/>
                        </a:rPr>
                        <a:t>somerii</a:t>
                      </a:r>
                      <a:r>
                        <a:rPr lang="en-US" sz="1100" dirty="0">
                          <a:effectLst/>
                        </a:rPr>
                        <a:t> care se </a:t>
                      </a:r>
                      <a:r>
                        <a:rPr lang="en-US" sz="1100" dirty="0" err="1">
                          <a:effectLst/>
                        </a:rPr>
                        <a:t>incadreaza</a:t>
                      </a:r>
                      <a:r>
                        <a:rPr lang="en-US" sz="1100" dirty="0">
                          <a:effectLst/>
                        </a:rPr>
                        <a:t> </a:t>
                      </a:r>
                      <a:r>
                        <a:rPr lang="en-US" sz="1100" dirty="0" err="1">
                          <a:effectLst/>
                        </a:rPr>
                        <a:t>inainte</a:t>
                      </a:r>
                      <a:r>
                        <a:rPr lang="en-US" sz="1100" dirty="0">
                          <a:effectLst/>
                        </a:rPr>
                        <a:t> de </a:t>
                      </a:r>
                      <a:r>
                        <a:rPr lang="en-US" sz="1100" dirty="0" err="1">
                          <a:effectLst/>
                        </a:rPr>
                        <a:t>expirarea</a:t>
                      </a:r>
                      <a:r>
                        <a:rPr lang="en-US" sz="1100" dirty="0">
                          <a:effectLst/>
                        </a:rPr>
                        <a:t> </a:t>
                      </a:r>
                      <a:r>
                        <a:rPr lang="en-US" sz="1100" dirty="0" err="1">
                          <a:effectLst/>
                        </a:rPr>
                        <a:t>somajului</a:t>
                      </a:r>
                      <a:r>
                        <a:rPr lang="en-US" sz="1100" dirty="0">
                          <a:effectLst/>
                        </a:rPr>
                        <a:t> </a:t>
                      </a:r>
                      <a:r>
                        <a:rPr lang="ro-RO" sz="1100" dirty="0">
                          <a:effectLst/>
                        </a:rPr>
                        <a:t>.</a:t>
                      </a:r>
                      <a:endParaRPr lang="en-US" sz="1200" dirty="0">
                        <a:effectLst/>
                      </a:endParaRPr>
                    </a:p>
                    <a:p>
                      <a:pPr marL="0" marR="0" algn="l">
                        <a:lnSpc>
                          <a:spcPct val="150000"/>
                        </a:lnSpc>
                        <a:spcBef>
                          <a:spcPts val="0"/>
                        </a:spcBef>
                        <a:spcAft>
                          <a:spcPts val="0"/>
                        </a:spcAft>
                      </a:pPr>
                      <a:r>
                        <a:rPr lang="ro-RO" sz="1100" dirty="0">
                          <a:effectLst/>
                        </a:rPr>
                        <a:t> </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US" sz="1200" dirty="0">
                          <a:effectLst/>
                        </a:rPr>
                        <a:t>100</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GB" sz="1200" dirty="0">
                          <a:effectLst/>
                        </a:rPr>
                        <a:t>51</a:t>
                      </a:r>
                      <a:endParaRPr lang="en-US" sz="1200" dirty="0">
                        <a:effectLst/>
                        <a:latin typeface="Times New Roman"/>
                        <a:ea typeface="Times New Roman"/>
                      </a:endParaRPr>
                    </a:p>
                  </a:txBody>
                  <a:tcPr marL="65775" marR="65775" marT="0" marB="0"/>
                </a:tc>
                <a:extLst>
                  <a:ext uri="{0D108BD9-81ED-4DB2-BD59-A6C34878D82A}">
                    <a16:rowId xmlns:a16="http://schemas.microsoft.com/office/drawing/2014/main" val="10001"/>
                  </a:ext>
                </a:extLst>
              </a:tr>
              <a:tr h="502987">
                <a:tc>
                  <a:txBody>
                    <a:bodyPr/>
                    <a:lstStyle/>
                    <a:p>
                      <a:pPr marL="0" marR="0" algn="l">
                        <a:lnSpc>
                          <a:spcPct val="150000"/>
                        </a:lnSpc>
                        <a:spcBef>
                          <a:spcPts val="0"/>
                        </a:spcBef>
                        <a:spcAft>
                          <a:spcPts val="0"/>
                        </a:spcAft>
                      </a:pPr>
                      <a:r>
                        <a:rPr lang="en-US" sz="1100" dirty="0">
                          <a:effectLst/>
                        </a:rPr>
                        <a:t> Prima de activare someri neindemnizati </a:t>
                      </a:r>
                      <a:endParaRPr lang="en-US" sz="1200" dirty="0">
                        <a:effectLst/>
                      </a:endParaRPr>
                    </a:p>
                    <a:p>
                      <a:pPr marL="0" marR="0" algn="l">
                        <a:lnSpc>
                          <a:spcPct val="150000"/>
                        </a:lnSpc>
                        <a:spcBef>
                          <a:spcPts val="0"/>
                        </a:spcBef>
                        <a:spcAft>
                          <a:spcPts val="0"/>
                        </a:spcAft>
                      </a:pPr>
                      <a:r>
                        <a:rPr lang="en-US" sz="1100" dirty="0">
                          <a:effectLst/>
                        </a:rPr>
                        <a:t> </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US" sz="1200" dirty="0">
                          <a:effectLst/>
                        </a:rPr>
                        <a:t>50</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GB" sz="1200" dirty="0">
                          <a:effectLst/>
                        </a:rPr>
                        <a:t>3</a:t>
                      </a:r>
                      <a:endParaRPr lang="en-US" sz="1200" dirty="0">
                        <a:effectLst/>
                        <a:latin typeface="Times New Roman"/>
                        <a:ea typeface="Times New Roman"/>
                      </a:endParaRPr>
                    </a:p>
                  </a:txBody>
                  <a:tcPr marL="65775" marR="65775" marT="0" marB="0"/>
                </a:tc>
                <a:extLst>
                  <a:ext uri="{0D108BD9-81ED-4DB2-BD59-A6C34878D82A}">
                    <a16:rowId xmlns:a16="http://schemas.microsoft.com/office/drawing/2014/main" val="10002"/>
                  </a:ext>
                </a:extLst>
              </a:tr>
              <a:tr h="813504">
                <a:tc>
                  <a:txBody>
                    <a:bodyPr/>
                    <a:lstStyle/>
                    <a:p>
                      <a:pPr marL="0" marR="0" algn="l">
                        <a:lnSpc>
                          <a:spcPct val="150000"/>
                        </a:lnSpc>
                        <a:spcBef>
                          <a:spcPts val="0"/>
                        </a:spcBef>
                        <a:spcAft>
                          <a:spcPts val="0"/>
                        </a:spcAft>
                      </a:pPr>
                      <a:r>
                        <a:rPr lang="en-US" sz="1200">
                          <a:effectLst/>
                        </a:rPr>
                        <a:t> Incadrarea somerilor peste 45 de ani sau someri care sunt unici sustinatori ai  familiilor monoparentale, din care:     </a:t>
                      </a:r>
                      <a:endParaRPr lang="en-US" sz="120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US" sz="1200" dirty="0">
                          <a:effectLst/>
                        </a:rPr>
                        <a:t>1.010</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GB" sz="1200" dirty="0">
                          <a:effectLst/>
                        </a:rPr>
                        <a:t>1.238</a:t>
                      </a:r>
                      <a:endParaRPr lang="en-US" sz="1200" dirty="0">
                        <a:effectLst/>
                        <a:latin typeface="Times New Roman"/>
                        <a:ea typeface="Times New Roman"/>
                      </a:endParaRPr>
                    </a:p>
                  </a:txBody>
                  <a:tcPr marL="65775" marR="65775" marT="0" marB="0"/>
                </a:tc>
                <a:extLst>
                  <a:ext uri="{0D108BD9-81ED-4DB2-BD59-A6C34878D82A}">
                    <a16:rowId xmlns:a16="http://schemas.microsoft.com/office/drawing/2014/main" val="10003"/>
                  </a:ext>
                </a:extLst>
              </a:tr>
              <a:tr h="339974">
                <a:tc>
                  <a:txBody>
                    <a:bodyPr/>
                    <a:lstStyle/>
                    <a:p>
                      <a:pPr marL="0" marR="0" algn="l">
                        <a:lnSpc>
                          <a:spcPct val="150000"/>
                        </a:lnSpc>
                        <a:spcBef>
                          <a:spcPts val="0"/>
                        </a:spcBef>
                        <a:spcAft>
                          <a:spcPts val="0"/>
                        </a:spcAft>
                      </a:pPr>
                      <a:r>
                        <a:rPr lang="en-US" sz="1200" dirty="0">
                          <a:effectLst/>
                        </a:rPr>
                        <a:t> </a:t>
                      </a:r>
                      <a:r>
                        <a:rPr lang="ro-RO" sz="1200" dirty="0">
                          <a:effectLst/>
                        </a:rPr>
                        <a:t>Ș</a:t>
                      </a:r>
                      <a:r>
                        <a:rPr lang="en-US" sz="1200" dirty="0" err="1">
                          <a:effectLst/>
                        </a:rPr>
                        <a:t>omeri</a:t>
                      </a:r>
                      <a:r>
                        <a:rPr lang="en-US" sz="1200" dirty="0">
                          <a:effectLst/>
                        </a:rPr>
                        <a:t> </a:t>
                      </a:r>
                      <a:r>
                        <a:rPr lang="en-US" sz="1200" dirty="0" err="1">
                          <a:effectLst/>
                        </a:rPr>
                        <a:t>peste</a:t>
                      </a:r>
                      <a:r>
                        <a:rPr lang="en-US" sz="1200" dirty="0">
                          <a:effectLst/>
                        </a:rPr>
                        <a:t> 45 </a:t>
                      </a:r>
                      <a:r>
                        <a:rPr lang="en-US" sz="1200" dirty="0" err="1">
                          <a:effectLst/>
                        </a:rPr>
                        <a:t>ani</a:t>
                      </a:r>
                      <a:r>
                        <a:rPr lang="en-US" sz="1200" dirty="0">
                          <a:effectLst/>
                        </a:rPr>
                        <a:t>  </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US" sz="1200" dirty="0">
                          <a:effectLst/>
                        </a:rPr>
                        <a:t>1.000</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GB" sz="1200" dirty="0">
                          <a:effectLst/>
                        </a:rPr>
                        <a:t>1.222</a:t>
                      </a:r>
                      <a:endParaRPr lang="en-US" sz="1200" dirty="0">
                        <a:effectLst/>
                        <a:latin typeface="Times New Roman"/>
                        <a:ea typeface="Times New Roman"/>
                      </a:endParaRPr>
                    </a:p>
                  </a:txBody>
                  <a:tcPr marL="65775" marR="65775" marT="0" marB="0"/>
                </a:tc>
                <a:extLst>
                  <a:ext uri="{0D108BD9-81ED-4DB2-BD59-A6C34878D82A}">
                    <a16:rowId xmlns:a16="http://schemas.microsoft.com/office/drawing/2014/main" val="10004"/>
                  </a:ext>
                </a:extLst>
              </a:tr>
              <a:tr h="498062">
                <a:tc>
                  <a:txBody>
                    <a:bodyPr/>
                    <a:lstStyle/>
                    <a:p>
                      <a:pPr marL="0" marR="0" algn="l">
                        <a:lnSpc>
                          <a:spcPct val="150000"/>
                        </a:lnSpc>
                        <a:spcBef>
                          <a:spcPts val="0"/>
                        </a:spcBef>
                        <a:spcAft>
                          <a:spcPts val="0"/>
                        </a:spcAft>
                      </a:pPr>
                      <a:r>
                        <a:rPr lang="en-US" sz="1200" dirty="0">
                          <a:effectLst/>
                        </a:rPr>
                        <a:t> </a:t>
                      </a:r>
                      <a:r>
                        <a:rPr lang="ro-RO" sz="1200" dirty="0">
                          <a:effectLst/>
                        </a:rPr>
                        <a:t>Ș</a:t>
                      </a:r>
                      <a:r>
                        <a:rPr lang="en-US" sz="1200" dirty="0" err="1">
                          <a:effectLst/>
                        </a:rPr>
                        <a:t>omeri</a:t>
                      </a:r>
                      <a:r>
                        <a:rPr lang="en-US" sz="1200" dirty="0">
                          <a:effectLst/>
                        </a:rPr>
                        <a:t> </a:t>
                      </a:r>
                      <a:r>
                        <a:rPr lang="en-US" sz="1200" dirty="0" err="1">
                          <a:effectLst/>
                        </a:rPr>
                        <a:t>unici</a:t>
                      </a:r>
                      <a:r>
                        <a:rPr lang="en-US" sz="1200" dirty="0">
                          <a:effectLst/>
                        </a:rPr>
                        <a:t> </a:t>
                      </a:r>
                      <a:r>
                        <a:rPr lang="en-US" sz="1200" dirty="0" err="1">
                          <a:effectLst/>
                        </a:rPr>
                        <a:t>sustinatori</a:t>
                      </a:r>
                      <a:r>
                        <a:rPr lang="en-US" sz="1200" dirty="0">
                          <a:effectLst/>
                        </a:rPr>
                        <a:t> </a:t>
                      </a:r>
                      <a:r>
                        <a:rPr lang="en-US" sz="1200" dirty="0" err="1">
                          <a:effectLst/>
                        </a:rPr>
                        <a:t>ai</a:t>
                      </a:r>
                      <a:r>
                        <a:rPr lang="en-US" sz="1200" dirty="0">
                          <a:effectLst/>
                        </a:rPr>
                        <a:t> </a:t>
                      </a:r>
                      <a:r>
                        <a:rPr lang="en-US" sz="1200" dirty="0" err="1">
                          <a:effectLst/>
                        </a:rPr>
                        <a:t>familiilor</a:t>
                      </a:r>
                      <a:r>
                        <a:rPr lang="en-US" sz="1200" dirty="0">
                          <a:effectLst/>
                        </a:rPr>
                        <a:t> </a:t>
                      </a:r>
                      <a:r>
                        <a:rPr lang="en-US" sz="1200" dirty="0" err="1">
                          <a:effectLst/>
                        </a:rPr>
                        <a:t>monoparentale</a:t>
                      </a:r>
                      <a:r>
                        <a:rPr lang="en-US" sz="1200" dirty="0">
                          <a:effectLst/>
                        </a:rPr>
                        <a:t> </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US" sz="1200" dirty="0">
                          <a:effectLst/>
                        </a:rPr>
                        <a:t>10</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GB" sz="1200" dirty="0">
                          <a:effectLst/>
                        </a:rPr>
                        <a:t>16</a:t>
                      </a:r>
                      <a:endParaRPr lang="en-US" sz="1200" dirty="0">
                        <a:effectLst/>
                        <a:latin typeface="Times New Roman"/>
                        <a:ea typeface="Times New Roman"/>
                      </a:endParaRPr>
                    </a:p>
                  </a:txBody>
                  <a:tcPr marL="65775" marR="65775" marT="0" marB="0"/>
                </a:tc>
                <a:extLst>
                  <a:ext uri="{0D108BD9-81ED-4DB2-BD59-A6C34878D82A}">
                    <a16:rowId xmlns:a16="http://schemas.microsoft.com/office/drawing/2014/main" val="10005"/>
                  </a:ext>
                </a:extLst>
              </a:tr>
              <a:tr h="542336">
                <a:tc>
                  <a:txBody>
                    <a:bodyPr/>
                    <a:lstStyle/>
                    <a:p>
                      <a:pPr marL="0" marR="0" algn="l">
                        <a:lnSpc>
                          <a:spcPct val="150000"/>
                        </a:lnSpc>
                        <a:spcBef>
                          <a:spcPts val="0"/>
                        </a:spcBef>
                        <a:spcAft>
                          <a:spcPts val="0"/>
                        </a:spcAft>
                      </a:pPr>
                      <a:r>
                        <a:rPr lang="en-US" sz="1200" dirty="0">
                          <a:effectLst/>
                        </a:rPr>
                        <a:t> </a:t>
                      </a:r>
                      <a:r>
                        <a:rPr lang="en-US" sz="1200" dirty="0" err="1">
                          <a:effectLst/>
                        </a:rPr>
                        <a:t>Acordarea</a:t>
                      </a:r>
                      <a:r>
                        <a:rPr lang="en-US" sz="1200" dirty="0">
                          <a:effectLst/>
                        </a:rPr>
                        <a:t> de </a:t>
                      </a:r>
                      <a:r>
                        <a:rPr lang="en-US" sz="1200" dirty="0" err="1">
                          <a:effectLst/>
                        </a:rPr>
                        <a:t>subventii</a:t>
                      </a:r>
                      <a:r>
                        <a:rPr lang="en-US" sz="1200" dirty="0">
                          <a:effectLst/>
                        </a:rPr>
                        <a:t> </a:t>
                      </a:r>
                      <a:r>
                        <a:rPr lang="en-US" sz="1200" dirty="0" err="1">
                          <a:effectLst/>
                        </a:rPr>
                        <a:t>angajatorilor</a:t>
                      </a:r>
                      <a:r>
                        <a:rPr lang="en-US" sz="1200" dirty="0">
                          <a:effectLst/>
                        </a:rPr>
                        <a:t> care </a:t>
                      </a:r>
                      <a:r>
                        <a:rPr lang="en-US" sz="1200" dirty="0" err="1">
                          <a:effectLst/>
                        </a:rPr>
                        <a:t>incadreaza</a:t>
                      </a:r>
                      <a:r>
                        <a:rPr lang="en-US" sz="1200" dirty="0">
                          <a:effectLst/>
                        </a:rPr>
                        <a:t> </a:t>
                      </a:r>
                      <a:r>
                        <a:rPr lang="en-US" sz="1200" dirty="0" err="1">
                          <a:effectLst/>
                        </a:rPr>
                        <a:t>tineri</a:t>
                      </a:r>
                      <a:r>
                        <a:rPr lang="en-US" sz="1200" dirty="0">
                          <a:effectLst/>
                        </a:rPr>
                        <a:t> NEETs </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US" sz="1200" dirty="0">
                          <a:effectLst/>
                        </a:rPr>
                        <a:t>390</a:t>
                      </a:r>
                      <a:endParaRPr lang="en-US" sz="1200" dirty="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GB" sz="1200" dirty="0">
                          <a:effectLst/>
                        </a:rPr>
                        <a:t>567</a:t>
                      </a:r>
                      <a:endParaRPr lang="en-US" sz="1200" dirty="0">
                        <a:effectLst/>
                        <a:latin typeface="Times New Roman"/>
                        <a:ea typeface="Times New Roman"/>
                      </a:endParaRPr>
                    </a:p>
                  </a:txBody>
                  <a:tcPr marL="65775" marR="65775" marT="0" marB="0"/>
                </a:tc>
                <a:extLst>
                  <a:ext uri="{0D108BD9-81ED-4DB2-BD59-A6C34878D82A}">
                    <a16:rowId xmlns:a16="http://schemas.microsoft.com/office/drawing/2014/main" val="10006"/>
                  </a:ext>
                </a:extLst>
              </a:tr>
              <a:tr h="548713">
                <a:tc>
                  <a:txBody>
                    <a:bodyPr/>
                    <a:lstStyle/>
                    <a:p>
                      <a:pPr marL="0" marR="0" algn="l">
                        <a:lnSpc>
                          <a:spcPct val="150000"/>
                        </a:lnSpc>
                        <a:spcBef>
                          <a:spcPts val="0"/>
                        </a:spcBef>
                        <a:spcAft>
                          <a:spcPts val="0"/>
                        </a:spcAft>
                      </a:pPr>
                      <a:r>
                        <a:rPr lang="en-US" sz="1200">
                          <a:effectLst/>
                        </a:rPr>
                        <a:t> Acordarea de subventii angajatorilor care incadreaza şomeri neindemnizaţi ( SLD ). </a:t>
                      </a:r>
                      <a:endParaRPr lang="en-US" sz="120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US" sz="1200">
                          <a:effectLst/>
                        </a:rPr>
                        <a:t>0</a:t>
                      </a:r>
                      <a:endParaRPr lang="en-US" sz="1200">
                        <a:effectLst/>
                        <a:latin typeface="Times New Roman"/>
                        <a:ea typeface="Times New Roman"/>
                      </a:endParaRPr>
                    </a:p>
                  </a:txBody>
                  <a:tcPr marL="65775" marR="65775" marT="0" marB="0"/>
                </a:tc>
                <a:tc>
                  <a:txBody>
                    <a:bodyPr/>
                    <a:lstStyle/>
                    <a:p>
                      <a:pPr marL="0" marR="0" algn="ctr">
                        <a:lnSpc>
                          <a:spcPct val="115000"/>
                        </a:lnSpc>
                        <a:spcBef>
                          <a:spcPts val="0"/>
                        </a:spcBef>
                        <a:spcAft>
                          <a:spcPts val="0"/>
                        </a:spcAft>
                      </a:pPr>
                      <a:r>
                        <a:rPr lang="en-GB" sz="1200" dirty="0">
                          <a:effectLst/>
                        </a:rPr>
                        <a:t>0</a:t>
                      </a:r>
                      <a:endParaRPr lang="en-US" sz="1200" dirty="0">
                        <a:effectLst/>
                        <a:latin typeface="Times New Roman"/>
                        <a:ea typeface="Times New Roman"/>
                      </a:endParaRPr>
                    </a:p>
                  </a:txBody>
                  <a:tcPr marL="65775" marR="65775" marT="0" marB="0"/>
                </a:tc>
                <a:extLst>
                  <a:ext uri="{0D108BD9-81ED-4DB2-BD59-A6C34878D82A}">
                    <a16:rowId xmlns:a16="http://schemas.microsoft.com/office/drawing/2014/main" val="10007"/>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ro-RO" altLang="en-US" sz="2400" b="1"/>
              <a:t>Monitorizarea realizării Programului de ocupare a forţei de muncă pe  anul 2022.</a:t>
            </a:r>
            <a:endParaRPr lang="en-US" altLang="en-US" sz="2400"/>
          </a:p>
        </p:txBody>
      </p:sp>
      <p:graphicFrame>
        <p:nvGraphicFramePr>
          <p:cNvPr id="4" name="Content Placeholder 3"/>
          <p:cNvGraphicFramePr>
            <a:graphicFrameLocks noGrp="1"/>
          </p:cNvGraphicFramePr>
          <p:nvPr>
            <p:ph idx="1"/>
          </p:nvPr>
        </p:nvGraphicFramePr>
        <p:xfrm>
          <a:off x="684213" y="1916113"/>
          <a:ext cx="7991475" cy="4619627"/>
        </p:xfrm>
        <a:graphic>
          <a:graphicData uri="http://schemas.openxmlformats.org/drawingml/2006/table">
            <a:tbl>
              <a:tblPr firstRow="1" firstCol="1" bandRow="1">
                <a:tableStyleId>{5940675A-B579-460E-94D1-54222C63F5DA}</a:tableStyleId>
              </a:tblPr>
              <a:tblGrid>
                <a:gridCol w="4764149">
                  <a:extLst>
                    <a:ext uri="{9D8B030D-6E8A-4147-A177-3AD203B41FA5}">
                      <a16:colId xmlns:a16="http://schemas.microsoft.com/office/drawing/2014/main" val="20000"/>
                    </a:ext>
                  </a:extLst>
                </a:gridCol>
                <a:gridCol w="1536821">
                  <a:extLst>
                    <a:ext uri="{9D8B030D-6E8A-4147-A177-3AD203B41FA5}">
                      <a16:colId xmlns:a16="http://schemas.microsoft.com/office/drawing/2014/main" val="20001"/>
                    </a:ext>
                  </a:extLst>
                </a:gridCol>
                <a:gridCol w="1690505">
                  <a:extLst>
                    <a:ext uri="{9D8B030D-6E8A-4147-A177-3AD203B41FA5}">
                      <a16:colId xmlns:a16="http://schemas.microsoft.com/office/drawing/2014/main" val="20002"/>
                    </a:ext>
                  </a:extLst>
                </a:gridCol>
              </a:tblGrid>
              <a:tr h="518546">
                <a:tc>
                  <a:txBody>
                    <a:bodyPr/>
                    <a:lstStyle/>
                    <a:p>
                      <a:pPr marL="0" marR="0" algn="l">
                        <a:lnSpc>
                          <a:spcPct val="150000"/>
                        </a:lnSpc>
                        <a:spcBef>
                          <a:spcPts val="0"/>
                        </a:spcBef>
                        <a:spcAft>
                          <a:spcPts val="0"/>
                        </a:spcAft>
                      </a:pPr>
                      <a:r>
                        <a:rPr lang="en-US" sz="1100" dirty="0">
                          <a:effectLst/>
                        </a:rPr>
                        <a:t> </a:t>
                      </a:r>
                      <a:r>
                        <a:rPr lang="ro-RO" sz="1100" dirty="0">
                          <a:effectLst/>
                        </a:rPr>
                        <a:t>Î</a:t>
                      </a:r>
                      <a:r>
                        <a:rPr lang="en-US" sz="1100" dirty="0" err="1">
                          <a:effectLst/>
                        </a:rPr>
                        <a:t>ncadrarea</a:t>
                      </a:r>
                      <a:r>
                        <a:rPr lang="en-US" sz="1100" dirty="0">
                          <a:effectLst/>
                        </a:rPr>
                        <a:t> somerilor care mai au 5 ani pana la pensie prin subventionarea locului de munca </a:t>
                      </a:r>
                      <a:endParaRPr lang="en-US" sz="1100" dirty="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US" sz="1100">
                          <a:effectLst/>
                        </a:rPr>
                        <a:t>0</a:t>
                      </a:r>
                      <a:endParaRPr lang="en-US" sz="110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GB" sz="1100" dirty="0">
                          <a:effectLst/>
                        </a:rPr>
                        <a:t>10</a:t>
                      </a:r>
                      <a:endParaRPr lang="en-US" sz="1100" dirty="0">
                        <a:effectLst/>
                        <a:latin typeface="Times New Roman"/>
                        <a:ea typeface="Times New Roman"/>
                      </a:endParaRPr>
                    </a:p>
                  </a:txBody>
                  <a:tcPr marL="64540" marR="64540" marT="0" marB="0"/>
                </a:tc>
                <a:extLst>
                  <a:ext uri="{0D108BD9-81ED-4DB2-BD59-A6C34878D82A}">
                    <a16:rowId xmlns:a16="http://schemas.microsoft.com/office/drawing/2014/main" val="10000"/>
                  </a:ext>
                </a:extLst>
              </a:tr>
              <a:tr h="777816">
                <a:tc>
                  <a:txBody>
                    <a:bodyPr/>
                    <a:lstStyle/>
                    <a:p>
                      <a:pPr marL="0" marR="0" algn="l">
                        <a:lnSpc>
                          <a:spcPct val="150000"/>
                        </a:lnSpc>
                        <a:spcBef>
                          <a:spcPts val="0"/>
                        </a:spcBef>
                        <a:spcAft>
                          <a:spcPts val="0"/>
                        </a:spcAft>
                      </a:pPr>
                      <a:r>
                        <a:rPr lang="en-US" sz="1100" dirty="0">
                          <a:effectLst/>
                        </a:rPr>
                        <a:t> </a:t>
                      </a:r>
                      <a:r>
                        <a:rPr lang="ro-RO" sz="1100" dirty="0">
                          <a:effectLst/>
                        </a:rPr>
                        <a:t>Î</a:t>
                      </a:r>
                      <a:r>
                        <a:rPr lang="en-US" sz="1100" dirty="0" err="1">
                          <a:effectLst/>
                        </a:rPr>
                        <a:t>ncadrarea</a:t>
                      </a:r>
                      <a:r>
                        <a:rPr lang="en-US" sz="1100" dirty="0">
                          <a:effectLst/>
                        </a:rPr>
                        <a:t> </a:t>
                      </a:r>
                      <a:r>
                        <a:rPr lang="en-US" sz="1100" dirty="0" err="1">
                          <a:effectLst/>
                        </a:rPr>
                        <a:t>prin</a:t>
                      </a:r>
                      <a:r>
                        <a:rPr lang="en-US" sz="1100" dirty="0">
                          <a:effectLst/>
                        </a:rPr>
                        <a:t> </a:t>
                      </a:r>
                      <a:r>
                        <a:rPr lang="en-US" sz="1100" dirty="0" err="1">
                          <a:effectLst/>
                        </a:rPr>
                        <a:t>stimularea</a:t>
                      </a:r>
                      <a:r>
                        <a:rPr lang="en-US" sz="1100" dirty="0">
                          <a:effectLst/>
                        </a:rPr>
                        <a:t> </a:t>
                      </a:r>
                      <a:r>
                        <a:rPr lang="en-US" sz="1100" dirty="0" err="1">
                          <a:effectLst/>
                        </a:rPr>
                        <a:t>mobilitatii</a:t>
                      </a:r>
                      <a:r>
                        <a:rPr lang="en-US" sz="1100" dirty="0">
                          <a:effectLst/>
                        </a:rPr>
                        <a:t> </a:t>
                      </a:r>
                      <a:r>
                        <a:rPr lang="en-US" sz="1100" dirty="0" err="1">
                          <a:effectLst/>
                        </a:rPr>
                        <a:t>fortei</a:t>
                      </a:r>
                      <a:r>
                        <a:rPr lang="en-US" sz="1100" dirty="0">
                          <a:effectLst/>
                        </a:rPr>
                        <a:t> de </a:t>
                      </a:r>
                      <a:r>
                        <a:rPr lang="en-US" sz="1100" dirty="0" err="1">
                          <a:effectLst/>
                        </a:rPr>
                        <a:t>munca</a:t>
                      </a:r>
                      <a:r>
                        <a:rPr lang="en-US" sz="1100" dirty="0">
                          <a:effectLst/>
                        </a:rPr>
                        <a:t>, total, din care: rd 7 = rd (7.a +7.b) </a:t>
                      </a:r>
                    </a:p>
                    <a:p>
                      <a:pPr marL="0" marR="0" algn="l">
                        <a:lnSpc>
                          <a:spcPct val="150000"/>
                        </a:lnSpc>
                        <a:spcBef>
                          <a:spcPts val="0"/>
                        </a:spcBef>
                        <a:spcAft>
                          <a:spcPts val="0"/>
                        </a:spcAft>
                      </a:pPr>
                      <a:r>
                        <a:rPr lang="en-US" sz="1100" dirty="0">
                          <a:effectLst/>
                        </a:rPr>
                        <a:t> </a:t>
                      </a:r>
                      <a:endParaRPr lang="en-US" sz="1100" dirty="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US" sz="1100">
                          <a:effectLst/>
                        </a:rPr>
                        <a:t>15</a:t>
                      </a:r>
                      <a:endParaRPr lang="en-US" sz="110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GB" sz="1100" dirty="0">
                          <a:effectLst/>
                        </a:rPr>
                        <a:t>2</a:t>
                      </a:r>
                      <a:endParaRPr lang="en-US" sz="1100" dirty="0">
                        <a:effectLst/>
                        <a:latin typeface="Times New Roman"/>
                        <a:ea typeface="Times New Roman"/>
                      </a:endParaRPr>
                    </a:p>
                  </a:txBody>
                  <a:tcPr marL="64540" marR="64540" marT="0" marB="0"/>
                </a:tc>
                <a:extLst>
                  <a:ext uri="{0D108BD9-81ED-4DB2-BD59-A6C34878D82A}">
                    <a16:rowId xmlns:a16="http://schemas.microsoft.com/office/drawing/2014/main" val="10001"/>
                  </a:ext>
                </a:extLst>
              </a:tr>
              <a:tr h="518546">
                <a:tc>
                  <a:txBody>
                    <a:bodyPr/>
                    <a:lstStyle/>
                    <a:p>
                      <a:pPr marL="0" marR="0" algn="l">
                        <a:lnSpc>
                          <a:spcPct val="150000"/>
                        </a:lnSpc>
                        <a:spcBef>
                          <a:spcPts val="0"/>
                        </a:spcBef>
                        <a:spcAft>
                          <a:spcPts val="0"/>
                        </a:spcAft>
                      </a:pPr>
                      <a:r>
                        <a:rPr lang="en-US" sz="1100" dirty="0">
                          <a:effectLst/>
                        </a:rPr>
                        <a:t> </a:t>
                      </a:r>
                      <a:r>
                        <a:rPr lang="ro-RO" sz="1100" dirty="0">
                          <a:effectLst/>
                        </a:rPr>
                        <a:t>Î</a:t>
                      </a:r>
                      <a:r>
                        <a:rPr lang="en-US" sz="1100" dirty="0" err="1">
                          <a:effectLst/>
                        </a:rPr>
                        <a:t>ncadrarea</a:t>
                      </a:r>
                      <a:r>
                        <a:rPr lang="en-US" sz="1100" dirty="0">
                          <a:effectLst/>
                        </a:rPr>
                        <a:t> </a:t>
                      </a:r>
                      <a:r>
                        <a:rPr lang="en-US" sz="1100" dirty="0" err="1">
                          <a:effectLst/>
                        </a:rPr>
                        <a:t>intr</a:t>
                      </a:r>
                      <a:r>
                        <a:rPr lang="en-US" sz="1100" dirty="0">
                          <a:effectLst/>
                        </a:rPr>
                        <a:t>-o </a:t>
                      </a:r>
                      <a:r>
                        <a:rPr lang="en-US" sz="1100" dirty="0" err="1">
                          <a:effectLst/>
                        </a:rPr>
                        <a:t>localitate</a:t>
                      </a:r>
                      <a:r>
                        <a:rPr lang="en-US" sz="1100" dirty="0">
                          <a:effectLst/>
                        </a:rPr>
                        <a:t> la </a:t>
                      </a:r>
                      <a:r>
                        <a:rPr lang="en-US" sz="1100" dirty="0" err="1">
                          <a:effectLst/>
                        </a:rPr>
                        <a:t>distanta</a:t>
                      </a:r>
                      <a:r>
                        <a:rPr lang="en-US" sz="1100" dirty="0">
                          <a:effectLst/>
                        </a:rPr>
                        <a:t> de </a:t>
                      </a:r>
                      <a:r>
                        <a:rPr lang="en-US" sz="1100" dirty="0" err="1">
                          <a:effectLst/>
                        </a:rPr>
                        <a:t>peste</a:t>
                      </a:r>
                      <a:r>
                        <a:rPr lang="en-US" sz="1100" dirty="0">
                          <a:effectLst/>
                        </a:rPr>
                        <a:t> 15 Km. </a:t>
                      </a:r>
                      <a:r>
                        <a:rPr lang="en-US" sz="1100" dirty="0" err="1">
                          <a:effectLst/>
                        </a:rPr>
                        <a:t>fata</a:t>
                      </a:r>
                      <a:r>
                        <a:rPr lang="en-US" sz="1100" dirty="0">
                          <a:effectLst/>
                        </a:rPr>
                        <a:t> de </a:t>
                      </a:r>
                      <a:r>
                        <a:rPr lang="en-US" sz="1100" dirty="0" err="1">
                          <a:effectLst/>
                        </a:rPr>
                        <a:t>domiciliu</a:t>
                      </a:r>
                      <a:r>
                        <a:rPr lang="en-US" sz="1100" dirty="0">
                          <a:effectLst/>
                        </a:rPr>
                        <a:t> </a:t>
                      </a:r>
                      <a:endParaRPr lang="en-US" sz="1100" dirty="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US" sz="1100">
                          <a:effectLst/>
                        </a:rPr>
                        <a:t>5</a:t>
                      </a:r>
                      <a:endParaRPr lang="en-US" sz="110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GB" sz="1100" dirty="0">
                          <a:effectLst/>
                        </a:rPr>
                        <a:t>0</a:t>
                      </a:r>
                      <a:endParaRPr lang="en-US" sz="1100" dirty="0">
                        <a:effectLst/>
                        <a:latin typeface="Times New Roman"/>
                        <a:ea typeface="Times New Roman"/>
                      </a:endParaRPr>
                    </a:p>
                  </a:txBody>
                  <a:tcPr marL="64540" marR="64540" marT="0" marB="0"/>
                </a:tc>
                <a:extLst>
                  <a:ext uri="{0D108BD9-81ED-4DB2-BD59-A6C34878D82A}">
                    <a16:rowId xmlns:a16="http://schemas.microsoft.com/office/drawing/2014/main" val="10002"/>
                  </a:ext>
                </a:extLst>
              </a:tr>
              <a:tr h="518546">
                <a:tc>
                  <a:txBody>
                    <a:bodyPr/>
                    <a:lstStyle/>
                    <a:p>
                      <a:pPr marL="0" marR="0" algn="l">
                        <a:lnSpc>
                          <a:spcPct val="150000"/>
                        </a:lnSpc>
                        <a:spcBef>
                          <a:spcPts val="0"/>
                        </a:spcBef>
                        <a:spcAft>
                          <a:spcPts val="0"/>
                        </a:spcAft>
                      </a:pPr>
                      <a:r>
                        <a:rPr lang="en-US" sz="1100" dirty="0">
                          <a:effectLst/>
                        </a:rPr>
                        <a:t> </a:t>
                      </a:r>
                      <a:r>
                        <a:rPr lang="ro-RO" sz="1100" dirty="0">
                          <a:effectLst/>
                        </a:rPr>
                        <a:t>Î</a:t>
                      </a:r>
                      <a:r>
                        <a:rPr lang="en-US" sz="1100" dirty="0" err="1">
                          <a:effectLst/>
                        </a:rPr>
                        <a:t>ncadrarea</a:t>
                      </a:r>
                      <a:r>
                        <a:rPr lang="en-US" sz="1100" dirty="0">
                          <a:effectLst/>
                        </a:rPr>
                        <a:t> in </a:t>
                      </a:r>
                      <a:r>
                        <a:rPr lang="en-US" sz="1100" dirty="0" err="1">
                          <a:effectLst/>
                        </a:rPr>
                        <a:t>alta</a:t>
                      </a:r>
                      <a:r>
                        <a:rPr lang="en-US" sz="1100" dirty="0">
                          <a:effectLst/>
                        </a:rPr>
                        <a:t> </a:t>
                      </a:r>
                      <a:r>
                        <a:rPr lang="en-US" sz="1100" dirty="0" err="1">
                          <a:effectLst/>
                        </a:rPr>
                        <a:t>localitate</a:t>
                      </a:r>
                      <a:r>
                        <a:rPr lang="en-US" sz="1100" dirty="0">
                          <a:effectLst/>
                        </a:rPr>
                        <a:t>  la </a:t>
                      </a:r>
                      <a:r>
                        <a:rPr lang="en-US" sz="1100" dirty="0" err="1">
                          <a:effectLst/>
                        </a:rPr>
                        <a:t>peste</a:t>
                      </a:r>
                      <a:r>
                        <a:rPr lang="en-US" sz="1100" dirty="0">
                          <a:effectLst/>
                        </a:rPr>
                        <a:t> 50 km cu </a:t>
                      </a:r>
                      <a:r>
                        <a:rPr lang="en-US" sz="1100" dirty="0" err="1">
                          <a:effectLst/>
                        </a:rPr>
                        <a:t>schimbarea</a:t>
                      </a:r>
                      <a:r>
                        <a:rPr lang="en-US" sz="1100" dirty="0">
                          <a:effectLst/>
                        </a:rPr>
                        <a:t> </a:t>
                      </a:r>
                      <a:r>
                        <a:rPr lang="en-US" sz="1100" dirty="0" err="1">
                          <a:effectLst/>
                        </a:rPr>
                        <a:t>domiciliului</a:t>
                      </a:r>
                      <a:r>
                        <a:rPr lang="en-US" sz="1100" dirty="0">
                          <a:effectLst/>
                        </a:rPr>
                        <a:t> </a:t>
                      </a:r>
                      <a:endParaRPr lang="en-US" sz="1100" dirty="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US" sz="1100">
                          <a:effectLst/>
                        </a:rPr>
                        <a:t>5</a:t>
                      </a:r>
                      <a:endParaRPr lang="en-US" sz="110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GB" sz="1100" dirty="0">
                          <a:effectLst/>
                        </a:rPr>
                        <a:t>0</a:t>
                      </a:r>
                      <a:endParaRPr lang="en-US" sz="1100" dirty="0">
                        <a:effectLst/>
                        <a:latin typeface="Times New Roman"/>
                        <a:ea typeface="Times New Roman"/>
                      </a:endParaRPr>
                    </a:p>
                  </a:txBody>
                  <a:tcPr marL="64540" marR="64540" marT="0" marB="0"/>
                </a:tc>
                <a:extLst>
                  <a:ext uri="{0D108BD9-81ED-4DB2-BD59-A6C34878D82A}">
                    <a16:rowId xmlns:a16="http://schemas.microsoft.com/office/drawing/2014/main" val="10003"/>
                  </a:ext>
                </a:extLst>
              </a:tr>
              <a:tr h="259272">
                <a:tc>
                  <a:txBody>
                    <a:bodyPr/>
                    <a:lstStyle/>
                    <a:p>
                      <a:pPr marL="0" marR="0" algn="l">
                        <a:lnSpc>
                          <a:spcPct val="150000"/>
                        </a:lnSpc>
                        <a:spcBef>
                          <a:spcPts val="0"/>
                        </a:spcBef>
                        <a:spcAft>
                          <a:spcPts val="0"/>
                        </a:spcAft>
                      </a:pPr>
                      <a:r>
                        <a:rPr lang="en-US" sz="1100" dirty="0">
                          <a:effectLst/>
                        </a:rPr>
                        <a:t> </a:t>
                      </a:r>
                      <a:r>
                        <a:rPr lang="ro-RO" sz="1100" dirty="0">
                          <a:effectLst/>
                        </a:rPr>
                        <a:t>P</a:t>
                      </a:r>
                      <a:r>
                        <a:rPr lang="en-US" sz="1100" dirty="0" err="1">
                          <a:effectLst/>
                        </a:rPr>
                        <a:t>rima</a:t>
                      </a:r>
                      <a:r>
                        <a:rPr lang="en-US" sz="1100" dirty="0">
                          <a:effectLst/>
                        </a:rPr>
                        <a:t> de </a:t>
                      </a:r>
                      <a:r>
                        <a:rPr lang="en-US" sz="1100" dirty="0" err="1">
                          <a:effectLst/>
                        </a:rPr>
                        <a:t>relocare</a:t>
                      </a:r>
                      <a:r>
                        <a:rPr lang="en-US" sz="1100" dirty="0">
                          <a:effectLst/>
                        </a:rPr>
                        <a:t> </a:t>
                      </a:r>
                      <a:endParaRPr lang="en-US" sz="1100" dirty="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US" sz="1100">
                          <a:effectLst/>
                        </a:rPr>
                        <a:t>5</a:t>
                      </a:r>
                      <a:endParaRPr lang="en-US" sz="110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GB" sz="1100" dirty="0">
                          <a:effectLst/>
                        </a:rPr>
                        <a:t>2</a:t>
                      </a:r>
                      <a:endParaRPr lang="en-US" sz="1100" dirty="0">
                        <a:effectLst/>
                        <a:latin typeface="Times New Roman"/>
                        <a:ea typeface="Times New Roman"/>
                      </a:endParaRPr>
                    </a:p>
                  </a:txBody>
                  <a:tcPr marL="64540" marR="64540" marT="0" marB="0"/>
                </a:tc>
                <a:extLst>
                  <a:ext uri="{0D108BD9-81ED-4DB2-BD59-A6C34878D82A}">
                    <a16:rowId xmlns:a16="http://schemas.microsoft.com/office/drawing/2014/main" val="10004"/>
                  </a:ext>
                </a:extLst>
              </a:tr>
              <a:tr h="730537">
                <a:tc>
                  <a:txBody>
                    <a:bodyPr/>
                    <a:lstStyle/>
                    <a:p>
                      <a:pPr marL="0" marR="0" algn="l">
                        <a:lnSpc>
                          <a:spcPct val="150000"/>
                        </a:lnSpc>
                        <a:spcBef>
                          <a:spcPts val="0"/>
                        </a:spcBef>
                        <a:spcAft>
                          <a:spcPts val="0"/>
                        </a:spcAft>
                      </a:pPr>
                      <a:r>
                        <a:rPr lang="en-US" sz="1100" dirty="0">
                          <a:effectLst/>
                        </a:rPr>
                        <a:t> </a:t>
                      </a:r>
                      <a:r>
                        <a:rPr lang="ro-RO" sz="1100" dirty="0">
                          <a:effectLst/>
                        </a:rPr>
                        <a:t>Î</a:t>
                      </a:r>
                      <a:r>
                        <a:rPr lang="en-US" sz="1100" dirty="0" err="1">
                          <a:effectLst/>
                        </a:rPr>
                        <a:t>ncadrarea</a:t>
                      </a:r>
                      <a:r>
                        <a:rPr lang="en-US" sz="1100" dirty="0">
                          <a:effectLst/>
                        </a:rPr>
                        <a:t> </a:t>
                      </a:r>
                      <a:r>
                        <a:rPr lang="en-US" sz="1100" dirty="0" err="1">
                          <a:effectLst/>
                        </a:rPr>
                        <a:t>absolventilor</a:t>
                      </a:r>
                      <a:r>
                        <a:rPr lang="en-US" sz="1100" dirty="0">
                          <a:effectLst/>
                        </a:rPr>
                        <a:t> din </a:t>
                      </a:r>
                      <a:r>
                        <a:rPr lang="en-US" sz="1100" dirty="0" err="1">
                          <a:effectLst/>
                        </a:rPr>
                        <a:t>institutii</a:t>
                      </a:r>
                      <a:r>
                        <a:rPr lang="en-US" sz="1100" dirty="0">
                          <a:effectLst/>
                        </a:rPr>
                        <a:t> de </a:t>
                      </a:r>
                      <a:r>
                        <a:rPr lang="en-US" sz="1100" dirty="0" err="1">
                          <a:effectLst/>
                        </a:rPr>
                        <a:t>invatamant</a:t>
                      </a:r>
                      <a:r>
                        <a:rPr lang="en-US" sz="1100" dirty="0">
                          <a:effectLst/>
                        </a:rPr>
                        <a:t>, </a:t>
                      </a:r>
                      <a:r>
                        <a:rPr lang="en-US" sz="1100" dirty="0" err="1">
                          <a:effectLst/>
                        </a:rPr>
                        <a:t>prin</a:t>
                      </a:r>
                      <a:r>
                        <a:rPr lang="en-US" sz="1100" dirty="0">
                          <a:effectLst/>
                        </a:rPr>
                        <a:t> </a:t>
                      </a:r>
                      <a:r>
                        <a:rPr lang="en-US" sz="1100" dirty="0" err="1">
                          <a:effectLst/>
                        </a:rPr>
                        <a:t>subventionarea</a:t>
                      </a:r>
                      <a:r>
                        <a:rPr lang="en-US" sz="1100" dirty="0">
                          <a:effectLst/>
                        </a:rPr>
                        <a:t> </a:t>
                      </a:r>
                      <a:r>
                        <a:rPr lang="en-US" sz="1100" dirty="0" err="1">
                          <a:effectLst/>
                        </a:rPr>
                        <a:t>locului</a:t>
                      </a:r>
                      <a:r>
                        <a:rPr lang="en-US" sz="1100" dirty="0">
                          <a:effectLst/>
                        </a:rPr>
                        <a:t> de </a:t>
                      </a:r>
                      <a:r>
                        <a:rPr lang="en-US" sz="1100" dirty="0" err="1">
                          <a:effectLst/>
                        </a:rPr>
                        <a:t>munca</a:t>
                      </a:r>
                      <a:r>
                        <a:rPr lang="en-US" sz="1100" dirty="0">
                          <a:effectLst/>
                        </a:rPr>
                        <a:t>                                                                      </a:t>
                      </a:r>
                      <a:endParaRPr lang="en-US" sz="1100" dirty="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US" sz="1100">
                          <a:effectLst/>
                        </a:rPr>
                        <a:t>80</a:t>
                      </a:r>
                      <a:endParaRPr lang="en-US" sz="110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GB" sz="1100" dirty="0">
                          <a:effectLst/>
                        </a:rPr>
                        <a:t>62</a:t>
                      </a:r>
                      <a:endParaRPr lang="en-US" sz="1100" dirty="0">
                        <a:effectLst/>
                        <a:latin typeface="Times New Roman"/>
                        <a:ea typeface="Times New Roman"/>
                      </a:endParaRPr>
                    </a:p>
                  </a:txBody>
                  <a:tcPr marL="64540" marR="64540" marT="0" marB="0"/>
                </a:tc>
                <a:extLst>
                  <a:ext uri="{0D108BD9-81ED-4DB2-BD59-A6C34878D82A}">
                    <a16:rowId xmlns:a16="http://schemas.microsoft.com/office/drawing/2014/main" val="10005"/>
                  </a:ext>
                </a:extLst>
              </a:tr>
              <a:tr h="518546">
                <a:tc>
                  <a:txBody>
                    <a:bodyPr/>
                    <a:lstStyle/>
                    <a:p>
                      <a:pPr marL="0" marR="0" algn="l">
                        <a:lnSpc>
                          <a:spcPct val="150000"/>
                        </a:lnSpc>
                        <a:spcBef>
                          <a:spcPts val="0"/>
                        </a:spcBef>
                        <a:spcAft>
                          <a:spcPts val="0"/>
                        </a:spcAft>
                      </a:pPr>
                      <a:r>
                        <a:rPr lang="en-US" sz="1100" dirty="0">
                          <a:effectLst/>
                        </a:rPr>
                        <a:t> Num</a:t>
                      </a:r>
                      <a:r>
                        <a:rPr lang="ro-RO" sz="1100" dirty="0">
                          <a:effectLst/>
                        </a:rPr>
                        <a:t>ă</a:t>
                      </a:r>
                      <a:r>
                        <a:rPr lang="en-US" sz="1100" dirty="0">
                          <a:effectLst/>
                        </a:rPr>
                        <a:t>r </a:t>
                      </a:r>
                      <a:r>
                        <a:rPr lang="en-US" sz="1100" dirty="0" err="1">
                          <a:effectLst/>
                        </a:rPr>
                        <a:t>absolven</a:t>
                      </a:r>
                      <a:r>
                        <a:rPr lang="ro-RO" sz="1100" dirty="0">
                          <a:effectLst/>
                        </a:rPr>
                        <a:t>ț</a:t>
                      </a:r>
                      <a:r>
                        <a:rPr lang="en-US" sz="1100" dirty="0" err="1">
                          <a:effectLst/>
                        </a:rPr>
                        <a:t>i</a:t>
                      </a:r>
                      <a:r>
                        <a:rPr lang="en-US" sz="1100" dirty="0">
                          <a:effectLst/>
                        </a:rPr>
                        <a:t>  din </a:t>
                      </a:r>
                      <a:r>
                        <a:rPr lang="en-US" sz="1100" dirty="0" err="1">
                          <a:effectLst/>
                        </a:rPr>
                        <a:t>institut</a:t>
                      </a:r>
                      <a:r>
                        <a:rPr lang="ro-RO" sz="1100" dirty="0">
                          <a:effectLst/>
                        </a:rPr>
                        <a:t>ț</a:t>
                      </a:r>
                      <a:r>
                        <a:rPr lang="en-US" sz="1100" dirty="0" err="1">
                          <a:effectLst/>
                        </a:rPr>
                        <a:t>i</a:t>
                      </a:r>
                      <a:r>
                        <a:rPr lang="en-US" sz="1100" dirty="0">
                          <a:effectLst/>
                        </a:rPr>
                        <a:t> de </a:t>
                      </a:r>
                      <a:r>
                        <a:rPr lang="ro-RO" sz="1100" dirty="0">
                          <a:effectLst/>
                        </a:rPr>
                        <a:t>î</a:t>
                      </a:r>
                      <a:r>
                        <a:rPr lang="en-US" sz="1100" dirty="0" err="1">
                          <a:effectLst/>
                        </a:rPr>
                        <a:t>nv</a:t>
                      </a:r>
                      <a:r>
                        <a:rPr lang="ro-RO" sz="1100" dirty="0">
                          <a:effectLst/>
                        </a:rPr>
                        <a:t>ăță</a:t>
                      </a:r>
                      <a:r>
                        <a:rPr lang="en-US" sz="1100" dirty="0">
                          <a:effectLst/>
                        </a:rPr>
                        <a:t>m</a:t>
                      </a:r>
                      <a:r>
                        <a:rPr lang="ro-RO" sz="1100" dirty="0">
                          <a:effectLst/>
                        </a:rPr>
                        <a:t>â</a:t>
                      </a:r>
                      <a:r>
                        <a:rPr lang="en-US" sz="1100" dirty="0" err="1">
                          <a:effectLst/>
                        </a:rPr>
                        <a:t>nt</a:t>
                      </a:r>
                      <a:r>
                        <a:rPr lang="en-US" sz="1100" dirty="0">
                          <a:effectLst/>
                        </a:rPr>
                        <a:t>,  </a:t>
                      </a:r>
                      <a:r>
                        <a:rPr lang="ro-RO" sz="1100" dirty="0">
                          <a:effectLst/>
                        </a:rPr>
                        <a:t>î</a:t>
                      </a:r>
                      <a:r>
                        <a:rPr lang="en-US" sz="1100" dirty="0" err="1">
                          <a:effectLst/>
                        </a:rPr>
                        <a:t>ncadra</a:t>
                      </a:r>
                      <a:r>
                        <a:rPr lang="ro-RO" sz="1100" dirty="0">
                          <a:effectLst/>
                        </a:rPr>
                        <a:t>ț</a:t>
                      </a:r>
                      <a:r>
                        <a:rPr lang="en-US" sz="1100" dirty="0" err="1">
                          <a:effectLst/>
                        </a:rPr>
                        <a:t>i</a:t>
                      </a:r>
                      <a:r>
                        <a:rPr lang="en-US" sz="1100" dirty="0">
                          <a:effectLst/>
                        </a:rPr>
                        <a:t> </a:t>
                      </a:r>
                      <a:r>
                        <a:rPr lang="en-US" sz="1100" dirty="0" err="1">
                          <a:effectLst/>
                        </a:rPr>
                        <a:t>prin</a:t>
                      </a:r>
                      <a:r>
                        <a:rPr lang="en-US" sz="1100" dirty="0">
                          <a:effectLst/>
                        </a:rPr>
                        <a:t> </a:t>
                      </a:r>
                      <a:r>
                        <a:rPr lang="en-US" sz="1100" dirty="0" err="1">
                          <a:effectLst/>
                        </a:rPr>
                        <a:t>acordare</a:t>
                      </a:r>
                      <a:r>
                        <a:rPr lang="en-US" sz="1100" dirty="0">
                          <a:effectLst/>
                        </a:rPr>
                        <a:t> de prime de </a:t>
                      </a:r>
                      <a:r>
                        <a:rPr lang="en-US" sz="1100" dirty="0" err="1">
                          <a:effectLst/>
                        </a:rPr>
                        <a:t>insertie</a:t>
                      </a:r>
                      <a:endParaRPr lang="en-US" sz="1100" dirty="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US" sz="1100">
                          <a:effectLst/>
                        </a:rPr>
                        <a:t>10</a:t>
                      </a:r>
                      <a:endParaRPr lang="en-US" sz="110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GB" sz="1100" dirty="0">
                          <a:effectLst/>
                        </a:rPr>
                        <a:t>9</a:t>
                      </a:r>
                      <a:endParaRPr lang="en-US" sz="1100" dirty="0">
                        <a:effectLst/>
                        <a:latin typeface="Times New Roman"/>
                        <a:ea typeface="Times New Roman"/>
                      </a:endParaRPr>
                    </a:p>
                  </a:txBody>
                  <a:tcPr marL="64540" marR="64540" marT="0" marB="0"/>
                </a:tc>
                <a:extLst>
                  <a:ext uri="{0D108BD9-81ED-4DB2-BD59-A6C34878D82A}">
                    <a16:rowId xmlns:a16="http://schemas.microsoft.com/office/drawing/2014/main" val="10006"/>
                  </a:ext>
                </a:extLst>
              </a:tr>
              <a:tr h="518546">
                <a:tc>
                  <a:txBody>
                    <a:bodyPr/>
                    <a:lstStyle/>
                    <a:p>
                      <a:pPr marL="0" marR="0" algn="l">
                        <a:lnSpc>
                          <a:spcPct val="150000"/>
                        </a:lnSpc>
                        <a:spcBef>
                          <a:spcPts val="0"/>
                        </a:spcBef>
                        <a:spcAft>
                          <a:spcPts val="0"/>
                        </a:spcAft>
                      </a:pPr>
                      <a:r>
                        <a:rPr lang="en-US" sz="1100">
                          <a:effectLst/>
                        </a:rPr>
                        <a:t> Incadrarea persoanelor cu handicap, prin subventionarea locului de munca </a:t>
                      </a:r>
                      <a:endParaRPr lang="en-US" sz="110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US" sz="1100">
                          <a:effectLst/>
                        </a:rPr>
                        <a:t>-</a:t>
                      </a:r>
                      <a:endParaRPr lang="en-US" sz="110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GB" sz="1100" dirty="0">
                          <a:effectLst/>
                        </a:rPr>
                        <a:t>6</a:t>
                      </a:r>
                      <a:endParaRPr lang="en-US" sz="1100" dirty="0">
                        <a:effectLst/>
                        <a:latin typeface="Times New Roman"/>
                        <a:ea typeface="Times New Roman"/>
                      </a:endParaRPr>
                    </a:p>
                  </a:txBody>
                  <a:tcPr marL="64540" marR="64540" marT="0" marB="0"/>
                </a:tc>
                <a:extLst>
                  <a:ext uri="{0D108BD9-81ED-4DB2-BD59-A6C34878D82A}">
                    <a16:rowId xmlns:a16="http://schemas.microsoft.com/office/drawing/2014/main" val="10007"/>
                  </a:ext>
                </a:extLst>
              </a:tr>
              <a:tr h="259272">
                <a:tc>
                  <a:txBody>
                    <a:bodyPr/>
                    <a:lstStyle/>
                    <a:p>
                      <a:pPr marL="0" marR="0" algn="l">
                        <a:lnSpc>
                          <a:spcPct val="150000"/>
                        </a:lnSpc>
                        <a:spcBef>
                          <a:spcPts val="0"/>
                        </a:spcBef>
                        <a:spcAft>
                          <a:spcPts val="0"/>
                        </a:spcAft>
                      </a:pPr>
                      <a:r>
                        <a:rPr lang="en-US" sz="1100">
                          <a:effectLst/>
                        </a:rPr>
                        <a:t> Incadrarea prin acordarea de credite                                                                                                   </a:t>
                      </a:r>
                      <a:endParaRPr lang="en-US" sz="110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US" sz="1100">
                          <a:effectLst/>
                        </a:rPr>
                        <a:t>-</a:t>
                      </a:r>
                      <a:endParaRPr lang="en-US" sz="1100">
                        <a:effectLst/>
                        <a:latin typeface="Times New Roman"/>
                        <a:ea typeface="Times New Roman"/>
                      </a:endParaRPr>
                    </a:p>
                  </a:txBody>
                  <a:tcPr marL="64540" marR="64540" marT="0" marB="0"/>
                </a:tc>
                <a:tc>
                  <a:txBody>
                    <a:bodyPr/>
                    <a:lstStyle/>
                    <a:p>
                      <a:pPr marL="0" marR="0" algn="ctr">
                        <a:lnSpc>
                          <a:spcPct val="115000"/>
                        </a:lnSpc>
                        <a:spcBef>
                          <a:spcPts val="0"/>
                        </a:spcBef>
                        <a:spcAft>
                          <a:spcPts val="0"/>
                        </a:spcAft>
                      </a:pPr>
                      <a:r>
                        <a:rPr lang="en-GB" sz="1100" dirty="0">
                          <a:effectLst/>
                        </a:rPr>
                        <a:t>0</a:t>
                      </a:r>
                      <a:endParaRPr lang="en-US" sz="1100" dirty="0">
                        <a:effectLst/>
                        <a:latin typeface="Times New Roman"/>
                        <a:ea typeface="Times New Roman"/>
                      </a:endParaRPr>
                    </a:p>
                  </a:txBody>
                  <a:tcPr marL="64540" marR="64540" marT="0" marB="0"/>
                </a:tc>
                <a:extLst>
                  <a:ext uri="{0D108BD9-81ED-4DB2-BD59-A6C34878D82A}">
                    <a16:rowId xmlns:a16="http://schemas.microsoft.com/office/drawing/2014/main" val="10008"/>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ro-RO" altLang="en-US" sz="2000" b="1" dirty="0">
                <a:latin typeface="Times New Roman" pitchFamily="18" charset="0"/>
                <a:cs typeface="Times New Roman" pitchFamily="18" charset="0"/>
              </a:rPr>
              <a:t>Monitorizarea realizării Programului de ocupare a forţei de muncă pe  anul 2022.</a:t>
            </a:r>
            <a:endParaRPr lang="en-US" altLang="en-US" sz="20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539750" y="1989138"/>
          <a:ext cx="8064500" cy="3366249"/>
        </p:xfrm>
        <a:graphic>
          <a:graphicData uri="http://schemas.openxmlformats.org/drawingml/2006/table">
            <a:tbl>
              <a:tblPr firstRow="1" firstCol="1" bandRow="1">
                <a:tableStyleId>{5940675A-B579-460E-94D1-54222C63F5DA}</a:tableStyleId>
              </a:tblPr>
              <a:tblGrid>
                <a:gridCol w="5300860">
                  <a:extLst>
                    <a:ext uri="{9D8B030D-6E8A-4147-A177-3AD203B41FA5}">
                      <a16:colId xmlns:a16="http://schemas.microsoft.com/office/drawing/2014/main" val="20000"/>
                    </a:ext>
                  </a:extLst>
                </a:gridCol>
                <a:gridCol w="1316019">
                  <a:extLst>
                    <a:ext uri="{9D8B030D-6E8A-4147-A177-3AD203B41FA5}">
                      <a16:colId xmlns:a16="http://schemas.microsoft.com/office/drawing/2014/main" val="20001"/>
                    </a:ext>
                  </a:extLst>
                </a:gridCol>
                <a:gridCol w="1447621">
                  <a:extLst>
                    <a:ext uri="{9D8B030D-6E8A-4147-A177-3AD203B41FA5}">
                      <a16:colId xmlns:a16="http://schemas.microsoft.com/office/drawing/2014/main" val="20002"/>
                    </a:ext>
                  </a:extLst>
                </a:gridCol>
              </a:tblGrid>
              <a:tr h="582606">
                <a:tc>
                  <a:txBody>
                    <a:bodyPr/>
                    <a:lstStyle/>
                    <a:p>
                      <a:pPr marL="0" marR="0" algn="l">
                        <a:lnSpc>
                          <a:spcPct val="150000"/>
                        </a:lnSpc>
                        <a:spcBef>
                          <a:spcPts val="0"/>
                        </a:spcBef>
                        <a:spcAft>
                          <a:spcPts val="0"/>
                        </a:spcAft>
                      </a:pPr>
                      <a:r>
                        <a:rPr lang="en-US" sz="1200" dirty="0">
                          <a:effectLst/>
                        </a:rPr>
                        <a:t> </a:t>
                      </a:r>
                      <a:r>
                        <a:rPr lang="en-US" sz="1200" dirty="0">
                          <a:effectLst/>
                          <a:latin typeface="Times New Roman" pitchFamily="18" charset="0"/>
                          <a:cs typeface="Times New Roman" pitchFamily="18" charset="0"/>
                        </a:rPr>
                        <a:t>Nr. persoane beneficiare de servicii de </a:t>
                      </a:r>
                      <a:r>
                        <a:rPr lang="en-US" sz="1200" dirty="0" err="1">
                          <a:effectLst/>
                          <a:latin typeface="Times New Roman" pitchFamily="18" charset="0"/>
                          <a:cs typeface="Times New Roman" pitchFamily="18" charset="0"/>
                        </a:rPr>
                        <a:t>consultan</a:t>
                      </a:r>
                      <a:r>
                        <a:rPr lang="ro-RO" sz="1200" dirty="0">
                          <a:effectLst/>
                          <a:latin typeface="Times New Roman" pitchFamily="18" charset="0"/>
                          <a:cs typeface="Times New Roman" pitchFamily="18" charset="0"/>
                        </a:rPr>
                        <a:t>ță</a:t>
                      </a:r>
                      <a:r>
                        <a:rPr lang="en-US" sz="1200" dirty="0">
                          <a:effectLst/>
                          <a:latin typeface="Times New Roman" pitchFamily="18" charset="0"/>
                          <a:cs typeface="Times New Roman" pitchFamily="18" charset="0"/>
                        </a:rPr>
                        <a:t> </a:t>
                      </a:r>
                      <a:r>
                        <a:rPr lang="ro-RO" sz="1200" dirty="0">
                          <a:effectLst/>
                          <a:latin typeface="Times New Roman" pitchFamily="18" charset="0"/>
                          <a:cs typeface="Times New Roman" pitchFamily="18" charset="0"/>
                        </a:rPr>
                        <a:t>ș</a:t>
                      </a:r>
                      <a:r>
                        <a:rPr lang="en-US" sz="1200" dirty="0" err="1">
                          <a:effectLst/>
                          <a:latin typeface="Times New Roman" pitchFamily="18" charset="0"/>
                          <a:cs typeface="Times New Roman" pitchFamily="18" charset="0"/>
                        </a:rPr>
                        <a:t>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asisten</a:t>
                      </a:r>
                      <a:r>
                        <a:rPr lang="ro-RO" sz="1200" dirty="0">
                          <a:effectLst/>
                          <a:latin typeface="Times New Roman" pitchFamily="18" charset="0"/>
                          <a:cs typeface="Times New Roman" pitchFamily="18" charset="0"/>
                        </a:rPr>
                        <a:t>ță</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pentru</a:t>
                      </a:r>
                      <a:r>
                        <a:rPr lang="en-US" sz="1200" dirty="0">
                          <a:effectLst/>
                          <a:latin typeface="Times New Roman" pitchFamily="18" charset="0"/>
                          <a:cs typeface="Times New Roman" pitchFamily="18" charset="0"/>
                        </a:rPr>
                        <a:t> </a:t>
                      </a:r>
                      <a:r>
                        <a:rPr lang="ro-RO" sz="1200" dirty="0">
                          <a:effectLst/>
                          <a:latin typeface="Times New Roman" pitchFamily="18" charset="0"/>
                          <a:cs typeface="Times New Roman" pitchFamily="18" charset="0"/>
                        </a:rPr>
                        <a:t>î</a:t>
                      </a:r>
                      <a:r>
                        <a:rPr lang="en-US" sz="1200" dirty="0" err="1">
                          <a:effectLst/>
                          <a:latin typeface="Times New Roman" pitchFamily="18" charset="0"/>
                          <a:cs typeface="Times New Roman" pitchFamily="18" charset="0"/>
                        </a:rPr>
                        <a:t>nceperea</a:t>
                      </a:r>
                      <a:r>
                        <a:rPr lang="en-US" sz="1200" dirty="0">
                          <a:effectLst/>
                          <a:latin typeface="Times New Roman" pitchFamily="18" charset="0"/>
                          <a:cs typeface="Times New Roman" pitchFamily="18" charset="0"/>
                        </a:rPr>
                        <a:t> unei activitati independente sau pentru initierea unei afaceri </a:t>
                      </a:r>
                      <a:endParaRPr lang="en-US" sz="1200" dirty="0">
                        <a:effectLst/>
                        <a:latin typeface="Times New Roman" pitchFamily="18" charset="0"/>
                        <a:ea typeface="Times New Roman"/>
                        <a:cs typeface="Times New Roman" pitchFamily="18" charset="0"/>
                      </a:endParaRPr>
                    </a:p>
                  </a:txBody>
                  <a:tcPr marL="68577" marR="68577" marT="0" marB="0"/>
                </a:tc>
                <a:tc>
                  <a:txBody>
                    <a:bodyPr/>
                    <a:lstStyle/>
                    <a:p>
                      <a:pPr marL="0" marR="0" algn="ctr">
                        <a:lnSpc>
                          <a:spcPct val="115000"/>
                        </a:lnSpc>
                        <a:spcBef>
                          <a:spcPts val="0"/>
                        </a:spcBef>
                        <a:spcAft>
                          <a:spcPts val="0"/>
                        </a:spcAft>
                      </a:pPr>
                      <a:r>
                        <a:rPr lang="en-US" sz="1200" dirty="0">
                          <a:effectLst/>
                          <a:latin typeface="Times New Roman" pitchFamily="18" charset="0"/>
                          <a:cs typeface="Times New Roman" pitchFamily="18" charset="0"/>
                        </a:rPr>
                        <a:t>5</a:t>
                      </a:r>
                      <a:endParaRPr lang="en-US" sz="1200" dirty="0">
                        <a:effectLst/>
                        <a:latin typeface="Times New Roman" pitchFamily="18" charset="0"/>
                        <a:ea typeface="Times New Roman"/>
                        <a:cs typeface="Times New Roman" pitchFamily="18" charset="0"/>
                      </a:endParaRPr>
                    </a:p>
                  </a:txBody>
                  <a:tcPr marL="68577" marR="68577"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0</a:t>
                      </a:r>
                      <a:endParaRPr lang="en-US" sz="1200" dirty="0">
                        <a:effectLst/>
                        <a:latin typeface="Times New Roman" pitchFamily="18" charset="0"/>
                        <a:ea typeface="Times New Roman"/>
                        <a:cs typeface="Times New Roman" pitchFamily="18" charset="0"/>
                      </a:endParaRPr>
                    </a:p>
                  </a:txBody>
                  <a:tcPr marL="68577" marR="68577" marT="0" marB="0"/>
                </a:tc>
                <a:extLst>
                  <a:ext uri="{0D108BD9-81ED-4DB2-BD59-A6C34878D82A}">
                    <a16:rowId xmlns:a16="http://schemas.microsoft.com/office/drawing/2014/main" val="10000"/>
                  </a:ext>
                </a:extLst>
              </a:tr>
              <a:tr h="642942">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Nr</a:t>
                      </a:r>
                      <a:r>
                        <a:rPr lang="ro-RO" sz="1200" dirty="0">
                          <a:effectLst/>
                          <a:latin typeface="Times New Roman" pitchFamily="18" charset="0"/>
                          <a:cs typeface="Times New Roman" pitchFamily="18" charset="0"/>
                        </a:rPr>
                        <a:t>.</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persoane</a:t>
                      </a:r>
                      <a:r>
                        <a:rPr lang="en-US" sz="1200" dirty="0">
                          <a:effectLst/>
                          <a:latin typeface="Times New Roman" pitchFamily="18" charset="0"/>
                          <a:cs typeface="Times New Roman" pitchFamily="18" charset="0"/>
                        </a:rPr>
                        <a:t> </a:t>
                      </a:r>
                      <a:r>
                        <a:rPr lang="ro-RO" sz="1200" dirty="0">
                          <a:effectLst/>
                          <a:latin typeface="Times New Roman" pitchFamily="18" charset="0"/>
                          <a:cs typeface="Times New Roman" pitchFamily="18" charset="0"/>
                        </a:rPr>
                        <a:t>î</a:t>
                      </a:r>
                      <a:r>
                        <a:rPr lang="en-US" sz="1200" dirty="0" err="1">
                          <a:effectLst/>
                          <a:latin typeface="Times New Roman" pitchFamily="18" charset="0"/>
                          <a:cs typeface="Times New Roman" pitchFamily="18" charset="0"/>
                        </a:rPr>
                        <a:t>ncadrate</a:t>
                      </a:r>
                      <a:r>
                        <a:rPr lang="en-US" sz="1200" dirty="0">
                          <a:effectLst/>
                          <a:latin typeface="Times New Roman" pitchFamily="18" charset="0"/>
                          <a:cs typeface="Times New Roman" pitchFamily="18" charset="0"/>
                        </a:rPr>
                        <a:t> prin acordarea de servicii de </a:t>
                      </a:r>
                      <a:r>
                        <a:rPr lang="en-US" sz="1200" dirty="0" err="1">
                          <a:effectLst/>
                          <a:latin typeface="Times New Roman" pitchFamily="18" charset="0"/>
                          <a:cs typeface="Times New Roman" pitchFamily="18" charset="0"/>
                        </a:rPr>
                        <a:t>consultan</a:t>
                      </a:r>
                      <a:r>
                        <a:rPr lang="ro-RO" sz="1200" dirty="0">
                          <a:effectLst/>
                          <a:latin typeface="Times New Roman" pitchFamily="18" charset="0"/>
                          <a:cs typeface="Times New Roman" pitchFamily="18" charset="0"/>
                        </a:rPr>
                        <a:t>ță</a:t>
                      </a:r>
                      <a:r>
                        <a:rPr lang="en-US" sz="1200" dirty="0">
                          <a:effectLst/>
                          <a:latin typeface="Times New Roman" pitchFamily="18" charset="0"/>
                          <a:cs typeface="Times New Roman" pitchFamily="18" charset="0"/>
                        </a:rPr>
                        <a:t> </a:t>
                      </a:r>
                      <a:r>
                        <a:rPr lang="ro-RO" sz="1200" dirty="0">
                          <a:effectLst/>
                          <a:latin typeface="Times New Roman" pitchFamily="18" charset="0"/>
                          <a:cs typeface="Times New Roman" pitchFamily="18" charset="0"/>
                        </a:rPr>
                        <a:t>ș</a:t>
                      </a:r>
                      <a:r>
                        <a:rPr lang="en-US" sz="1200" dirty="0" err="1">
                          <a:effectLst/>
                          <a:latin typeface="Times New Roman" pitchFamily="18" charset="0"/>
                          <a:cs typeface="Times New Roman" pitchFamily="18" charset="0"/>
                        </a:rPr>
                        <a:t>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asisten</a:t>
                      </a:r>
                      <a:r>
                        <a:rPr lang="ro-RO" sz="1200" dirty="0">
                          <a:effectLst/>
                          <a:latin typeface="Times New Roman" pitchFamily="18" charset="0"/>
                          <a:cs typeface="Times New Roman" pitchFamily="18" charset="0"/>
                        </a:rPr>
                        <a:t>ță</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pentru</a:t>
                      </a:r>
                      <a:r>
                        <a:rPr lang="en-US" sz="1200" dirty="0">
                          <a:effectLst/>
                          <a:latin typeface="Times New Roman" pitchFamily="18" charset="0"/>
                          <a:cs typeface="Times New Roman" pitchFamily="18" charset="0"/>
                        </a:rPr>
                        <a:t> </a:t>
                      </a:r>
                      <a:r>
                        <a:rPr lang="ro-RO" sz="1200" dirty="0">
                          <a:effectLst/>
                          <a:latin typeface="Times New Roman" pitchFamily="18" charset="0"/>
                          <a:cs typeface="Times New Roman" pitchFamily="18" charset="0"/>
                        </a:rPr>
                        <a:t>î</a:t>
                      </a:r>
                      <a:r>
                        <a:rPr lang="en-US" sz="1200" dirty="0" err="1">
                          <a:effectLst/>
                          <a:latin typeface="Times New Roman" pitchFamily="18" charset="0"/>
                          <a:cs typeface="Times New Roman" pitchFamily="18" charset="0"/>
                        </a:rPr>
                        <a:t>nceperea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unei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activit</a:t>
                      </a:r>
                      <a:r>
                        <a:rPr lang="ro-RO" sz="1200" dirty="0">
                          <a:effectLst/>
                          <a:latin typeface="Times New Roman" pitchFamily="18" charset="0"/>
                          <a:cs typeface="Times New Roman" pitchFamily="18" charset="0"/>
                        </a:rPr>
                        <a:t>ă</a:t>
                      </a:r>
                      <a:r>
                        <a:rPr lang="en-US" sz="1200" dirty="0" err="1">
                          <a:effectLst/>
                          <a:latin typeface="Times New Roman" pitchFamily="18" charset="0"/>
                          <a:cs typeface="Times New Roman" pitchFamily="18" charset="0"/>
                        </a:rPr>
                        <a:t>ti</a:t>
                      </a:r>
                      <a:r>
                        <a:rPr lang="en-US" sz="1200" dirty="0">
                          <a:effectLst/>
                          <a:latin typeface="Times New Roman" pitchFamily="18" charset="0"/>
                          <a:cs typeface="Times New Roman" pitchFamily="18" charset="0"/>
                        </a:rPr>
                        <a:t> independente sau </a:t>
                      </a:r>
                      <a:r>
                        <a:rPr lang="en-US" sz="1200" dirty="0" err="1">
                          <a:effectLst/>
                          <a:latin typeface="Times New Roman" pitchFamily="18" charset="0"/>
                          <a:cs typeface="Times New Roman" pitchFamily="18" charset="0"/>
                        </a:rPr>
                        <a:t>pentru</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ini</a:t>
                      </a:r>
                      <a:r>
                        <a:rPr lang="ro-RO" sz="1200" dirty="0">
                          <a:effectLst/>
                          <a:latin typeface="Times New Roman" pitchFamily="18" charset="0"/>
                          <a:cs typeface="Times New Roman" pitchFamily="18" charset="0"/>
                        </a:rPr>
                        <a:t>ț</a:t>
                      </a:r>
                      <a:r>
                        <a:rPr lang="en-US" sz="1200" dirty="0" err="1">
                          <a:effectLst/>
                          <a:latin typeface="Times New Roman" pitchFamily="18" charset="0"/>
                          <a:cs typeface="Times New Roman" pitchFamily="18" charset="0"/>
                        </a:rPr>
                        <a:t>ierea</a:t>
                      </a:r>
                      <a:r>
                        <a:rPr lang="en-US" sz="1200" dirty="0">
                          <a:effectLst/>
                          <a:latin typeface="Times New Roman" pitchFamily="18" charset="0"/>
                          <a:cs typeface="Times New Roman" pitchFamily="18" charset="0"/>
                        </a:rPr>
                        <a:t> unei afaceri/ Nr</a:t>
                      </a:r>
                      <a:r>
                        <a:rPr lang="ro-RO" sz="1200" dirty="0">
                          <a:effectLst/>
                          <a:latin typeface="Times New Roman" pitchFamily="18" charset="0"/>
                          <a:cs typeface="Times New Roman" pitchFamily="18" charset="0"/>
                        </a:rPr>
                        <a:t>.</a:t>
                      </a:r>
                      <a:r>
                        <a:rPr lang="en-US" sz="1200" dirty="0">
                          <a:effectLst/>
                          <a:latin typeface="Times New Roman" pitchFamily="18" charset="0"/>
                          <a:cs typeface="Times New Roman" pitchFamily="18" charset="0"/>
                        </a:rPr>
                        <a:t> persoane care au inceput o afacere independenta sau pe cont propriu </a:t>
                      </a:r>
                      <a:endParaRPr lang="en-US" sz="1200" dirty="0">
                        <a:effectLst/>
                        <a:latin typeface="Times New Roman" pitchFamily="18" charset="0"/>
                        <a:ea typeface="Times New Roman"/>
                        <a:cs typeface="Times New Roman" pitchFamily="18" charset="0"/>
                      </a:endParaRPr>
                    </a:p>
                  </a:txBody>
                  <a:tcPr marL="68577" marR="68577" marT="0" marB="0"/>
                </a:tc>
                <a:tc>
                  <a:txBody>
                    <a:bodyPr/>
                    <a:lstStyle/>
                    <a:p>
                      <a:pPr marL="0" marR="0" algn="ctr">
                        <a:lnSpc>
                          <a:spcPct val="115000"/>
                        </a:lnSpc>
                        <a:spcBef>
                          <a:spcPts val="0"/>
                        </a:spcBef>
                        <a:spcAft>
                          <a:spcPts val="0"/>
                        </a:spcAft>
                      </a:pPr>
                      <a:r>
                        <a:rPr lang="en-US" sz="1200" dirty="0">
                          <a:effectLst/>
                          <a:latin typeface="Times New Roman" pitchFamily="18" charset="0"/>
                          <a:cs typeface="Times New Roman" pitchFamily="18" charset="0"/>
                        </a:rPr>
                        <a:t>0</a:t>
                      </a:r>
                      <a:endParaRPr lang="en-US" sz="1200" dirty="0">
                        <a:effectLst/>
                        <a:latin typeface="Times New Roman" pitchFamily="18" charset="0"/>
                        <a:ea typeface="Times New Roman"/>
                        <a:cs typeface="Times New Roman" pitchFamily="18" charset="0"/>
                      </a:endParaRPr>
                    </a:p>
                  </a:txBody>
                  <a:tcPr marL="68577" marR="68577"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0</a:t>
                      </a:r>
                      <a:endParaRPr lang="en-US" sz="1200" dirty="0">
                        <a:effectLst/>
                        <a:latin typeface="Times New Roman" pitchFamily="18" charset="0"/>
                        <a:ea typeface="Times New Roman"/>
                        <a:cs typeface="Times New Roman" pitchFamily="18" charset="0"/>
                      </a:endParaRPr>
                    </a:p>
                  </a:txBody>
                  <a:tcPr marL="68577" marR="68577" marT="0" marB="0"/>
                </a:tc>
                <a:extLst>
                  <a:ext uri="{0D108BD9-81ED-4DB2-BD59-A6C34878D82A}">
                    <a16:rowId xmlns:a16="http://schemas.microsoft.com/office/drawing/2014/main" val="10001"/>
                  </a:ext>
                </a:extLst>
              </a:tr>
              <a:tr h="653561">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Incadrarea prin ocuparea temporara a fortei de munca in lucrari publice de interes comunitar </a:t>
                      </a:r>
                      <a:endParaRPr lang="en-US" sz="1200" dirty="0">
                        <a:effectLst/>
                        <a:latin typeface="Times New Roman" pitchFamily="18" charset="0"/>
                        <a:ea typeface="Times New Roman"/>
                        <a:cs typeface="Times New Roman" pitchFamily="18" charset="0"/>
                      </a:endParaRPr>
                    </a:p>
                  </a:txBody>
                  <a:tcPr marL="68577" marR="68577" marT="0" marB="0"/>
                </a:tc>
                <a:tc>
                  <a:txBody>
                    <a:bodyPr/>
                    <a:lstStyle/>
                    <a:p>
                      <a:pPr marL="0" marR="0" algn="ctr">
                        <a:lnSpc>
                          <a:spcPct val="115000"/>
                        </a:lnSpc>
                        <a:spcBef>
                          <a:spcPts val="0"/>
                        </a:spcBef>
                        <a:spcAft>
                          <a:spcPts val="0"/>
                        </a:spcAft>
                      </a:pPr>
                      <a:r>
                        <a:rPr lang="en-US" sz="1200" dirty="0">
                          <a:effectLst/>
                          <a:latin typeface="Times New Roman" pitchFamily="18" charset="0"/>
                          <a:cs typeface="Times New Roman" pitchFamily="18" charset="0"/>
                        </a:rPr>
                        <a:t>0</a:t>
                      </a:r>
                      <a:endParaRPr lang="en-US" sz="1200" dirty="0">
                        <a:effectLst/>
                        <a:latin typeface="Times New Roman" pitchFamily="18" charset="0"/>
                        <a:ea typeface="Times New Roman"/>
                        <a:cs typeface="Times New Roman" pitchFamily="18" charset="0"/>
                      </a:endParaRPr>
                    </a:p>
                  </a:txBody>
                  <a:tcPr marL="68577" marR="68577"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0</a:t>
                      </a:r>
                      <a:endParaRPr lang="en-US" sz="1200" dirty="0">
                        <a:effectLst/>
                        <a:latin typeface="Times New Roman" pitchFamily="18" charset="0"/>
                        <a:ea typeface="Times New Roman"/>
                        <a:cs typeface="Times New Roman" pitchFamily="18" charset="0"/>
                      </a:endParaRPr>
                    </a:p>
                  </a:txBody>
                  <a:tcPr marL="68577" marR="68577" marT="0" marB="0"/>
                </a:tc>
                <a:extLst>
                  <a:ext uri="{0D108BD9-81ED-4DB2-BD59-A6C34878D82A}">
                    <a16:rowId xmlns:a16="http://schemas.microsoft.com/office/drawing/2014/main" val="10002"/>
                  </a:ext>
                </a:extLst>
              </a:tr>
              <a:tr h="653561">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Numar</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persoane</a:t>
                      </a:r>
                      <a:r>
                        <a:rPr lang="en-US" sz="1200" dirty="0">
                          <a:effectLst/>
                          <a:latin typeface="Times New Roman" pitchFamily="18" charset="0"/>
                          <a:cs typeface="Times New Roman" pitchFamily="18" charset="0"/>
                        </a:rPr>
                        <a:t> cu care s-au </a:t>
                      </a:r>
                      <a:r>
                        <a:rPr lang="en-US" sz="1200" dirty="0" err="1">
                          <a:effectLst/>
                          <a:latin typeface="Times New Roman" pitchFamily="18" charset="0"/>
                          <a:cs typeface="Times New Roman" pitchFamily="18" charset="0"/>
                        </a:rPr>
                        <a:t>incheiat</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contracte</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solidaritate</a:t>
                      </a:r>
                      <a:r>
                        <a:rPr lang="en-US" sz="1200" dirty="0">
                          <a:effectLst/>
                          <a:latin typeface="Times New Roman" pitchFamily="18" charset="0"/>
                          <a:cs typeface="Times New Roman" pitchFamily="18" charset="0"/>
                        </a:rPr>
                        <a:t> conform </a:t>
                      </a:r>
                      <a:r>
                        <a:rPr lang="en-US" sz="1200" dirty="0" err="1">
                          <a:effectLst/>
                          <a:latin typeface="Times New Roman" pitchFamily="18" charset="0"/>
                          <a:cs typeface="Times New Roman" pitchFamily="18" charset="0"/>
                        </a:rPr>
                        <a:t>Legii</a:t>
                      </a:r>
                      <a:r>
                        <a:rPr lang="en-US" sz="1200" dirty="0">
                          <a:effectLst/>
                          <a:latin typeface="Times New Roman" pitchFamily="18" charset="0"/>
                          <a:cs typeface="Times New Roman" pitchFamily="18" charset="0"/>
                        </a:rPr>
                        <a:t> 76/2002 </a:t>
                      </a:r>
                      <a:endParaRPr lang="en-US" sz="1200" dirty="0">
                        <a:effectLst/>
                        <a:latin typeface="Times New Roman" pitchFamily="18" charset="0"/>
                        <a:ea typeface="Times New Roman"/>
                        <a:cs typeface="Times New Roman" pitchFamily="18" charset="0"/>
                      </a:endParaRPr>
                    </a:p>
                  </a:txBody>
                  <a:tcPr marL="68577" marR="68577" marT="0" marB="0"/>
                </a:tc>
                <a:tc>
                  <a:txBody>
                    <a:bodyPr/>
                    <a:lstStyle/>
                    <a:p>
                      <a:pPr marL="0" marR="0" algn="ctr">
                        <a:lnSpc>
                          <a:spcPct val="115000"/>
                        </a:lnSpc>
                        <a:spcBef>
                          <a:spcPts val="0"/>
                        </a:spcBef>
                        <a:spcAft>
                          <a:spcPts val="0"/>
                        </a:spcAft>
                      </a:pPr>
                      <a:r>
                        <a:rPr lang="en-US" sz="1200" dirty="0">
                          <a:effectLst/>
                          <a:latin typeface="Times New Roman" pitchFamily="18" charset="0"/>
                          <a:cs typeface="Times New Roman" pitchFamily="18" charset="0"/>
                        </a:rPr>
                        <a:t>5</a:t>
                      </a:r>
                      <a:endParaRPr lang="en-US" sz="1200" dirty="0">
                        <a:effectLst/>
                        <a:latin typeface="Times New Roman" pitchFamily="18" charset="0"/>
                        <a:ea typeface="Times New Roman"/>
                        <a:cs typeface="Times New Roman" pitchFamily="18" charset="0"/>
                      </a:endParaRPr>
                    </a:p>
                  </a:txBody>
                  <a:tcPr marL="68577" marR="68577"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7</a:t>
                      </a:r>
                      <a:endParaRPr lang="en-US" sz="1200" dirty="0">
                        <a:effectLst/>
                        <a:latin typeface="Times New Roman" pitchFamily="18" charset="0"/>
                        <a:ea typeface="Times New Roman"/>
                        <a:cs typeface="Times New Roman" pitchFamily="18" charset="0"/>
                      </a:endParaRPr>
                    </a:p>
                  </a:txBody>
                  <a:tcPr marL="68577" marR="68577" marT="0" marB="0"/>
                </a:tc>
                <a:extLst>
                  <a:ext uri="{0D108BD9-81ED-4DB2-BD59-A6C34878D82A}">
                    <a16:rowId xmlns:a16="http://schemas.microsoft.com/office/drawing/2014/main" val="10003"/>
                  </a:ext>
                </a:extLst>
              </a:tr>
              <a:tr h="653561">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Acordarea</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subventii</a:t>
                      </a:r>
                      <a:r>
                        <a:rPr lang="en-US" sz="1200" dirty="0">
                          <a:effectLst/>
                          <a:latin typeface="Times New Roman" pitchFamily="18" charset="0"/>
                          <a:cs typeface="Times New Roman" pitchFamily="18" charset="0"/>
                        </a:rPr>
                        <a:t> la </a:t>
                      </a:r>
                      <a:r>
                        <a:rPr lang="en-US" sz="1200" dirty="0" err="1">
                          <a:effectLst/>
                          <a:latin typeface="Times New Roman" pitchFamily="18" charset="0"/>
                          <a:cs typeface="Times New Roman" pitchFamily="18" charset="0"/>
                        </a:rPr>
                        <a:t>angajatorii</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insertie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baza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contractelor</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solidaritate</a:t>
                      </a:r>
                      <a:r>
                        <a:rPr lang="en-US" sz="1200" dirty="0">
                          <a:effectLst/>
                          <a:latin typeface="Times New Roman" pitchFamily="18" charset="0"/>
                          <a:cs typeface="Times New Roman" pitchFamily="18" charset="0"/>
                        </a:rPr>
                        <a:t>, in </a:t>
                      </a:r>
                      <a:r>
                        <a:rPr lang="en-US" sz="1200" dirty="0" err="1">
                          <a:effectLst/>
                          <a:latin typeface="Times New Roman" pitchFamily="18" charset="0"/>
                          <a:cs typeface="Times New Roman" pitchFamily="18" charset="0"/>
                        </a:rPr>
                        <a:t>baza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Legii</a:t>
                      </a:r>
                      <a:r>
                        <a:rPr lang="en-US" sz="1200" dirty="0">
                          <a:effectLst/>
                          <a:latin typeface="Times New Roman" pitchFamily="18" charset="0"/>
                          <a:cs typeface="Times New Roman" pitchFamily="18" charset="0"/>
                        </a:rPr>
                        <a:t> nr. 76/2002  </a:t>
                      </a:r>
                      <a:endParaRPr lang="en-US" sz="1200" dirty="0">
                        <a:effectLst/>
                        <a:latin typeface="Times New Roman" pitchFamily="18" charset="0"/>
                        <a:ea typeface="Times New Roman"/>
                        <a:cs typeface="Times New Roman" pitchFamily="18" charset="0"/>
                      </a:endParaRPr>
                    </a:p>
                  </a:txBody>
                  <a:tcPr marL="68577" marR="68577" marT="0" marB="0"/>
                </a:tc>
                <a:tc>
                  <a:txBody>
                    <a:bodyPr/>
                    <a:lstStyle/>
                    <a:p>
                      <a:pPr marL="0" marR="0" algn="ctr">
                        <a:lnSpc>
                          <a:spcPct val="115000"/>
                        </a:lnSpc>
                        <a:spcBef>
                          <a:spcPts val="0"/>
                        </a:spcBef>
                        <a:spcAft>
                          <a:spcPts val="0"/>
                        </a:spcAft>
                      </a:pPr>
                      <a:r>
                        <a:rPr lang="en-US" sz="1200">
                          <a:effectLst/>
                          <a:latin typeface="Times New Roman" pitchFamily="18" charset="0"/>
                          <a:cs typeface="Times New Roman" pitchFamily="18" charset="0"/>
                        </a:rPr>
                        <a:t>5</a:t>
                      </a:r>
                      <a:endParaRPr lang="en-US" sz="1200">
                        <a:effectLst/>
                        <a:latin typeface="Times New Roman" pitchFamily="18" charset="0"/>
                        <a:ea typeface="Times New Roman"/>
                        <a:cs typeface="Times New Roman" pitchFamily="18" charset="0"/>
                      </a:endParaRPr>
                    </a:p>
                  </a:txBody>
                  <a:tcPr marL="68577" marR="68577"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6</a:t>
                      </a:r>
                      <a:endParaRPr lang="en-US" sz="1200" dirty="0">
                        <a:effectLst/>
                        <a:latin typeface="Times New Roman" pitchFamily="18" charset="0"/>
                        <a:ea typeface="Times New Roman"/>
                        <a:cs typeface="Times New Roman" pitchFamily="18" charset="0"/>
                      </a:endParaRPr>
                    </a:p>
                  </a:txBody>
                  <a:tcPr marL="68577" marR="68577"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idx="1"/>
          </p:nvPr>
        </p:nvSpPr>
        <p:spPr>
          <a:xfrm>
            <a:off x="541338" y="908050"/>
            <a:ext cx="8207375" cy="5688013"/>
          </a:xfrm>
        </p:spPr>
        <p:txBody>
          <a:bodyPr/>
          <a:lstStyle/>
          <a:p>
            <a:pPr marL="0" indent="0" algn="just" eaLnBrk="1" hangingPunct="1">
              <a:lnSpc>
                <a:spcPct val="150000"/>
              </a:lnSpc>
              <a:spcBef>
                <a:spcPct val="0"/>
              </a:spcBef>
              <a:buSzTx/>
              <a:buFont typeface="Wingdings 2" pitchFamily="18" charset="2"/>
              <a:buNone/>
            </a:pPr>
            <a:r>
              <a:rPr lang="en-US" altLang="en-US" sz="1600" dirty="0">
                <a:latin typeface="Times New Roman" pitchFamily="18" charset="0"/>
                <a:cs typeface="Times New Roman" pitchFamily="18" charset="0"/>
              </a:rPr>
              <a:t>         </a:t>
            </a:r>
          </a:p>
          <a:p>
            <a:pPr marL="0" indent="0" algn="just" eaLnBrk="1" hangingPunct="1">
              <a:lnSpc>
                <a:spcPct val="150000"/>
              </a:lnSpc>
              <a:spcBef>
                <a:spcPct val="0"/>
              </a:spcBef>
              <a:buSzTx/>
              <a:buFont typeface="Wingdings 2" pitchFamily="18" charset="2"/>
              <a:buNone/>
            </a:pP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Strategiile pe plan european în domeniul tineretului</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se bazează pe două abordări :</a:t>
            </a:r>
          </a:p>
          <a:p>
            <a:pPr marL="0" indent="0" algn="just" eaLnBrk="1" hangingPunct="1">
              <a:lnSpc>
                <a:spcPct val="150000"/>
              </a:lnSpc>
              <a:spcBef>
                <a:spcPct val="0"/>
              </a:spcBef>
              <a:buSzTx/>
              <a:buFont typeface="Wingdings 2" pitchFamily="18" charset="2"/>
              <a:buNone/>
            </a:pPr>
            <a:r>
              <a:rPr lang="ro-RO" altLang="en-US" sz="1600" dirty="0">
                <a:latin typeface="Times New Roman" pitchFamily="18" charset="0"/>
                <a:cs typeface="Times New Roman" pitchFamily="18" charset="0"/>
              </a:rPr>
              <a:t>	- Investiţia  în tineret , care înseamnă  alocarea de resurse sporite pentru dezvoltarea 	unor domenii ale politicii de tineret,  care afectează tinerii în viaţa lor zi de zi.</a:t>
            </a:r>
          </a:p>
          <a:p>
            <a:pPr marL="0" indent="0" algn="just" eaLnBrk="1" hangingPunct="1">
              <a:lnSpc>
                <a:spcPct val="150000"/>
              </a:lnSpc>
              <a:spcBef>
                <a:spcPct val="0"/>
              </a:spcBef>
              <a:buSzTx/>
              <a:buFont typeface="Wingdings 2" pitchFamily="18" charset="2"/>
              <a:buNone/>
            </a:pPr>
            <a:r>
              <a:rPr lang="ro-RO" altLang="en-US" sz="1600" dirty="0">
                <a:latin typeface="Times New Roman" pitchFamily="18" charset="0"/>
                <a:cs typeface="Times New Roman" pitchFamily="18" charset="0"/>
              </a:rPr>
              <a:t>	- Creşterea capacităţii tinerilor, care se referă la promovarea potenţialului pe care 	tinerii îl au pentru reînnoirea societăţii, o atenţie specială urmând a fi acordată tinerilor 	cu mai puţine oportunităţi.</a:t>
            </a:r>
          </a:p>
          <a:p>
            <a:pPr marL="0" indent="0" algn="just" eaLnBrk="1" hangingPunct="1">
              <a:lnSpc>
                <a:spcPct val="150000"/>
              </a:lnSpc>
              <a:spcBef>
                <a:spcPct val="0"/>
              </a:spcBef>
              <a:buSzTx/>
              <a:buFont typeface="Wingdings 2" pitchFamily="18" charset="2"/>
              <a:buNone/>
            </a:pP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În România zona tineretului dispune de un set de acte normative importante, cum ar fi :</a:t>
            </a:r>
          </a:p>
          <a:p>
            <a:pPr marL="0" indent="0" algn="just" eaLnBrk="1" hangingPunct="1">
              <a:lnSpc>
                <a:spcPct val="150000"/>
              </a:lnSpc>
              <a:spcBef>
                <a:spcPct val="0"/>
              </a:spcBef>
              <a:buSzTx/>
              <a:buFont typeface="Wingdings 2" pitchFamily="18" charset="2"/>
              <a:buNone/>
            </a:pPr>
            <a:r>
              <a:rPr lang="ro-RO" altLang="en-US" sz="1600" dirty="0">
                <a:latin typeface="Times New Roman" pitchFamily="18" charset="0"/>
                <a:cs typeface="Times New Roman" pitchFamily="18" charset="0"/>
              </a:rPr>
              <a:t>	- Legea nr.646 / 2002 </a:t>
            </a:r>
            <a:r>
              <a:rPr lang="en-US" altLang="en-US" sz="1600" dirty="0" err="1"/>
              <a:t>privind</a:t>
            </a:r>
            <a:r>
              <a:rPr lang="en-US" altLang="en-US" sz="1600" dirty="0"/>
              <a:t> </a:t>
            </a:r>
            <a:r>
              <a:rPr lang="en-US" altLang="en-US" sz="1600" dirty="0" err="1"/>
              <a:t>sprijinul</a:t>
            </a:r>
            <a:r>
              <a:rPr lang="en-US" altLang="en-US" sz="1600" dirty="0"/>
              <a:t> </a:t>
            </a:r>
            <a:r>
              <a:rPr lang="en-US" altLang="en-US" sz="1600" dirty="0" err="1"/>
              <a:t>acordat</a:t>
            </a:r>
            <a:r>
              <a:rPr lang="en-US" altLang="en-US" sz="1600" dirty="0"/>
              <a:t> de stat </a:t>
            </a:r>
            <a:r>
              <a:rPr lang="en-US" altLang="en-US" sz="1600" dirty="0" err="1"/>
              <a:t>tinerilor</a:t>
            </a:r>
            <a:r>
              <a:rPr lang="en-US" altLang="en-US" sz="1600" dirty="0"/>
              <a:t> din </a:t>
            </a:r>
            <a:r>
              <a:rPr lang="en-US" altLang="en-US" sz="1600" dirty="0" err="1"/>
              <a:t>mediul</a:t>
            </a:r>
            <a:r>
              <a:rPr lang="en-US" altLang="en-US" sz="1600" dirty="0"/>
              <a:t> rural;</a:t>
            </a:r>
            <a:r>
              <a:rPr lang="ro-RO" altLang="en-US" sz="1600" dirty="0">
                <a:latin typeface="Times New Roman" pitchFamily="18" charset="0"/>
                <a:cs typeface="Times New Roman" pitchFamily="18" charset="0"/>
              </a:rPr>
              <a:t>	- Legea nr.76 / 2002 privind sistemul asigurărilor pentru şomaj şi stimularea ocupării 	forţei de muncă</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0" indent="0" algn="just" eaLnBrk="1" hangingPunct="1">
              <a:lnSpc>
                <a:spcPct val="150000"/>
              </a:lnSpc>
              <a:spcBef>
                <a:spcPct val="0"/>
              </a:spcBef>
              <a:buSzTx/>
              <a:buFont typeface="Wingdings 2" pitchFamily="18" charset="2"/>
              <a:buNone/>
            </a:pPr>
            <a:r>
              <a:rPr lang="ro-RO" altLang="en-US" sz="1600" dirty="0">
                <a:latin typeface="Times New Roman" pitchFamily="18" charset="0"/>
                <a:cs typeface="Times New Roman" pitchFamily="18" charset="0"/>
              </a:rPr>
              <a:t>	- Legea nr.279 R / 2005 privind ucenicia la locul de muncă</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0" indent="0" algn="just" eaLnBrk="1" hangingPunct="1">
              <a:lnSpc>
                <a:spcPct val="150000"/>
              </a:lnSpc>
              <a:spcBef>
                <a:spcPct val="0"/>
              </a:spcBef>
              <a:buSzTx/>
              <a:buFont typeface="Wingdings 2" pitchFamily="18" charset="2"/>
              <a:buNone/>
            </a:pPr>
            <a:r>
              <a:rPr lang="ro-RO" altLang="en-US" sz="1600" dirty="0">
                <a:latin typeface="Times New Roman" pitchFamily="18" charset="0"/>
                <a:cs typeface="Times New Roman" pitchFamily="18" charset="0"/>
              </a:rPr>
              <a:t>		</a:t>
            </a:r>
          </a:p>
          <a:p>
            <a:pPr marL="0" indent="0" algn="just" eaLnBrk="1" hangingPunct="1">
              <a:spcBef>
                <a:spcPct val="0"/>
              </a:spcBef>
              <a:buSzTx/>
              <a:buFont typeface="Wingdings 2" pitchFamily="18" charset="2"/>
              <a:buNone/>
            </a:pPr>
            <a:endParaRPr lang="ro-RO" altLang="en-US" sz="1600" dirty="0">
              <a:latin typeface="Times New Roman" pitchFamily="18" charset="0"/>
              <a:cs typeface="Times New Roman" pitchFamily="18" charset="0"/>
            </a:endParaRPr>
          </a:p>
          <a:p>
            <a:pPr marL="0" indent="0" algn="just" eaLnBrk="1" hangingPunct="1">
              <a:spcBef>
                <a:spcPct val="0"/>
              </a:spcBef>
              <a:buSzTx/>
              <a:buFont typeface="Wingdings 2" pitchFamily="18" charset="2"/>
              <a:buNone/>
            </a:pPr>
            <a:endParaRPr lang="ro-RO" altLang="en-US" sz="1600" dirty="0">
              <a:latin typeface="Times New Roman" pitchFamily="18" charset="0"/>
              <a:cs typeface="Times New Roman" pitchFamily="18" charset="0"/>
            </a:endParaRPr>
          </a:p>
          <a:p>
            <a:pPr marL="0" indent="0" algn="just" eaLnBrk="1" hangingPunct="1">
              <a:spcBef>
                <a:spcPct val="0"/>
              </a:spcBef>
              <a:buSzTx/>
              <a:buFont typeface="Wingdings 2" pitchFamily="18" charset="2"/>
              <a:buNone/>
            </a:pPr>
            <a:endParaRPr lang="ro-RO" altLang="en-US" sz="16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pt-BR" altLang="en-US" sz="2000">
                <a:latin typeface="Trebuchet MS" pitchFamily="34" charset="0"/>
              </a:rPr>
              <a:t>Monitorizarea realizării Programului de ocupare a forţei de muncă pe  anul 202</a:t>
            </a:r>
            <a:r>
              <a:rPr lang="ro-RO" altLang="en-US" sz="2000">
                <a:latin typeface="Trebuchet MS" pitchFamily="34" charset="0"/>
              </a:rPr>
              <a:t>3 ( 31.08.2023)</a:t>
            </a:r>
            <a:r>
              <a:rPr lang="pt-BR" altLang="en-US" sz="2000">
                <a:latin typeface="Trebuchet MS" pitchFamily="34" charset="0"/>
              </a:rPr>
              <a:t>.</a:t>
            </a:r>
            <a:endParaRPr lang="en-US" altLang="en-US" sz="2000">
              <a:latin typeface="Trebuchet MS" pitchFamily="34" charset="0"/>
            </a:endParaRPr>
          </a:p>
        </p:txBody>
      </p:sp>
      <p:graphicFrame>
        <p:nvGraphicFramePr>
          <p:cNvPr id="4" name="Content Placeholder 3"/>
          <p:cNvGraphicFramePr>
            <a:graphicFrameLocks noGrp="1"/>
          </p:cNvGraphicFramePr>
          <p:nvPr>
            <p:ph idx="1"/>
          </p:nvPr>
        </p:nvGraphicFramePr>
        <p:xfrm>
          <a:off x="1116013" y="1916113"/>
          <a:ext cx="7170763" cy="4812416"/>
        </p:xfrm>
        <a:graphic>
          <a:graphicData uri="http://schemas.openxmlformats.org/drawingml/2006/table">
            <a:tbl>
              <a:tblPr firstRow="1" firstCol="1" bandRow="1">
                <a:tableStyleId>{5940675A-B579-460E-94D1-54222C63F5DA}</a:tableStyleId>
              </a:tblPr>
              <a:tblGrid>
                <a:gridCol w="3785048">
                  <a:extLst>
                    <a:ext uri="{9D8B030D-6E8A-4147-A177-3AD203B41FA5}">
                      <a16:colId xmlns:a16="http://schemas.microsoft.com/office/drawing/2014/main" val="20000"/>
                    </a:ext>
                  </a:extLst>
                </a:gridCol>
                <a:gridCol w="1164869">
                  <a:extLst>
                    <a:ext uri="{9D8B030D-6E8A-4147-A177-3AD203B41FA5}">
                      <a16:colId xmlns:a16="http://schemas.microsoft.com/office/drawing/2014/main" val="20001"/>
                    </a:ext>
                  </a:extLst>
                </a:gridCol>
                <a:gridCol w="2220846">
                  <a:extLst>
                    <a:ext uri="{9D8B030D-6E8A-4147-A177-3AD203B41FA5}">
                      <a16:colId xmlns:a16="http://schemas.microsoft.com/office/drawing/2014/main" val="20002"/>
                    </a:ext>
                  </a:extLst>
                </a:gridCol>
              </a:tblGrid>
              <a:tr h="914268">
                <a:tc>
                  <a:txBody>
                    <a:bodyPr/>
                    <a:lstStyle/>
                    <a:p>
                      <a:pPr marL="0" algn="just">
                        <a:lnSpc>
                          <a:spcPct val="150000"/>
                        </a:lnSpc>
                        <a:spcBef>
                          <a:spcPts val="0"/>
                        </a:spcBef>
                        <a:spcAft>
                          <a:spcPts val="0"/>
                        </a:spcAft>
                      </a:pPr>
                      <a:r>
                        <a:rPr lang="ro-RO" sz="1200" dirty="0">
                          <a:effectLst/>
                          <a:latin typeface="Times New Roman" pitchFamily="18" charset="0"/>
                          <a:cs typeface="Times New Roman" pitchFamily="18" charset="0"/>
                        </a:rPr>
                        <a:t>Măsura activă</a:t>
                      </a:r>
                      <a:endParaRPr lang="en-US" sz="1200" b="1" dirty="0">
                        <a:effectLst/>
                        <a:latin typeface="Times New Roman" pitchFamily="18" charset="0"/>
                        <a:cs typeface="Times New Roman" pitchFamily="18" charset="0"/>
                      </a:endParaRPr>
                    </a:p>
                  </a:txBody>
                  <a:tcPr marL="57735" marR="57735" marT="0" marB="0"/>
                </a:tc>
                <a:tc>
                  <a:txBody>
                    <a:bodyPr/>
                    <a:lstStyle/>
                    <a:p>
                      <a:pPr marL="0" marR="0" algn="ctr">
                        <a:lnSpc>
                          <a:spcPct val="150000"/>
                        </a:lnSpc>
                        <a:spcBef>
                          <a:spcPts val="0"/>
                        </a:spcBef>
                        <a:spcAft>
                          <a:spcPts val="0"/>
                        </a:spcAft>
                      </a:pPr>
                      <a:r>
                        <a:rPr lang="ro-RO" sz="1200" dirty="0">
                          <a:effectLst/>
                          <a:latin typeface="Times New Roman" pitchFamily="18" charset="0"/>
                          <a:cs typeface="Times New Roman" pitchFamily="18" charset="0"/>
                        </a:rPr>
                        <a:t>Număr persoane prevăzut pe anul 2023</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50000"/>
                        </a:lnSpc>
                        <a:spcBef>
                          <a:spcPts val="0"/>
                        </a:spcBef>
                        <a:spcAft>
                          <a:spcPts val="0"/>
                        </a:spcAft>
                      </a:pPr>
                      <a:r>
                        <a:rPr lang="ro-RO" sz="1200" dirty="0">
                          <a:effectLst/>
                          <a:latin typeface="Times New Roman" pitchFamily="18" charset="0"/>
                          <a:cs typeface="Times New Roman" pitchFamily="18" charset="0"/>
                        </a:rPr>
                        <a:t>Nr.pers.  realizat </a:t>
                      </a:r>
                      <a:endParaRPr lang="en-US" sz="1200" dirty="0">
                        <a:effectLst/>
                        <a:latin typeface="Times New Roman" pitchFamily="18" charset="0"/>
                        <a:cs typeface="Times New Roman" pitchFamily="18" charset="0"/>
                      </a:endParaRPr>
                    </a:p>
                    <a:p>
                      <a:pPr marL="0" marR="0" algn="ctr">
                        <a:lnSpc>
                          <a:spcPct val="150000"/>
                        </a:lnSpc>
                        <a:spcBef>
                          <a:spcPts val="0"/>
                        </a:spcBef>
                        <a:spcAft>
                          <a:spcPts val="0"/>
                        </a:spcAft>
                      </a:pPr>
                      <a:r>
                        <a:rPr lang="ro-RO" sz="1200" dirty="0">
                          <a:effectLst/>
                          <a:latin typeface="Times New Roman" pitchFamily="18" charset="0"/>
                          <a:cs typeface="Times New Roman" pitchFamily="18" charset="0"/>
                        </a:rPr>
                        <a:t>cumul</a:t>
                      </a:r>
                      <a:r>
                        <a:rPr lang="en-GB" sz="1200" dirty="0">
                          <a:effectLst/>
                          <a:latin typeface="Times New Roman" pitchFamily="18" charset="0"/>
                          <a:cs typeface="Times New Roman" pitchFamily="18" charset="0"/>
                        </a:rPr>
                        <a:t>at</a:t>
                      </a:r>
                      <a:endParaRPr lang="en-US" sz="1200" dirty="0">
                        <a:effectLst/>
                        <a:latin typeface="Times New Roman" pitchFamily="18" charset="0"/>
                        <a:cs typeface="Times New Roman" pitchFamily="18" charset="0"/>
                      </a:endParaRPr>
                    </a:p>
                    <a:p>
                      <a:pPr marL="0" marR="0" algn="ctr">
                        <a:lnSpc>
                          <a:spcPct val="150000"/>
                        </a:lnSpc>
                        <a:spcBef>
                          <a:spcPts val="0"/>
                        </a:spcBef>
                        <a:spcAft>
                          <a:spcPts val="0"/>
                        </a:spcAft>
                      </a:pPr>
                      <a:r>
                        <a:rPr lang="en-GB" sz="1200" dirty="0">
                          <a:effectLst/>
                          <a:latin typeface="Times New Roman" pitchFamily="18" charset="0"/>
                          <a:cs typeface="Times New Roman" pitchFamily="18" charset="0"/>
                        </a:rPr>
                        <a:t>31.08.2023</a:t>
                      </a:r>
                      <a:endParaRPr lang="en-US" sz="1200" dirty="0">
                        <a:effectLst/>
                        <a:latin typeface="Times New Roman" pitchFamily="18" charset="0"/>
                        <a:ea typeface="Times New Roman"/>
                        <a:cs typeface="Times New Roman" pitchFamily="18" charset="0"/>
                      </a:endParaRPr>
                    </a:p>
                  </a:txBody>
                  <a:tcPr marL="57735" marR="57735" marT="0" marB="0"/>
                </a:tc>
                <a:extLst>
                  <a:ext uri="{0D108BD9-81ED-4DB2-BD59-A6C34878D82A}">
                    <a16:rowId xmlns:a16="http://schemas.microsoft.com/office/drawing/2014/main" val="10000"/>
                  </a:ext>
                </a:extLst>
              </a:tr>
              <a:tr h="461979">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TOTAL persoane beneficiare de m</a:t>
                      </a:r>
                      <a:r>
                        <a:rPr lang="ro-RO" sz="1200" dirty="0">
                          <a:effectLst/>
                          <a:latin typeface="Times New Roman" pitchFamily="18" charset="0"/>
                          <a:cs typeface="Times New Roman" pitchFamily="18" charset="0"/>
                        </a:rPr>
                        <a:t>ă</a:t>
                      </a:r>
                      <a:r>
                        <a:rPr lang="en-US" sz="1200" dirty="0" err="1">
                          <a:effectLst/>
                          <a:latin typeface="Times New Roman" pitchFamily="18" charset="0"/>
                          <a:cs typeface="Times New Roman" pitchFamily="18" charset="0"/>
                        </a:rPr>
                        <a:t>suri</a:t>
                      </a:r>
                      <a:r>
                        <a:rPr lang="en-US" sz="1200" dirty="0">
                          <a:effectLst/>
                          <a:latin typeface="Times New Roman" pitchFamily="18" charset="0"/>
                          <a:cs typeface="Times New Roman" pitchFamily="18" charset="0"/>
                        </a:rPr>
                        <a:t> active, din care:  </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US" sz="1200" dirty="0">
                          <a:effectLst/>
                          <a:latin typeface="Times New Roman" pitchFamily="18" charset="0"/>
                          <a:cs typeface="Times New Roman" pitchFamily="18" charset="0"/>
                        </a:rPr>
                        <a:t>8.000</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3.986</a:t>
                      </a:r>
                      <a:endParaRPr lang="en-US" sz="1200" dirty="0">
                        <a:effectLst/>
                        <a:latin typeface="Times New Roman" pitchFamily="18" charset="0"/>
                        <a:ea typeface="Times New Roman"/>
                        <a:cs typeface="Times New Roman" pitchFamily="18" charset="0"/>
                      </a:endParaRPr>
                    </a:p>
                  </a:txBody>
                  <a:tcPr marL="57735" marR="57735" marT="0" marB="0"/>
                </a:tc>
                <a:extLst>
                  <a:ext uri="{0D108BD9-81ED-4DB2-BD59-A6C34878D82A}">
                    <a16:rowId xmlns:a16="http://schemas.microsoft.com/office/drawing/2014/main" val="10001"/>
                  </a:ext>
                </a:extLst>
              </a:tr>
              <a:tr h="422392">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TOTAL  </a:t>
                      </a:r>
                      <a:r>
                        <a:rPr lang="en-US" sz="1200" dirty="0" err="1">
                          <a:effectLst/>
                          <a:latin typeface="Times New Roman" pitchFamily="18" charset="0"/>
                          <a:cs typeface="Times New Roman" pitchFamily="18" charset="0"/>
                        </a:rPr>
                        <a:t>persoane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ocupate</a:t>
                      </a:r>
                      <a:r>
                        <a:rPr lang="en-US" sz="1200" dirty="0">
                          <a:effectLst/>
                          <a:latin typeface="Times New Roman" pitchFamily="18" charset="0"/>
                          <a:cs typeface="Times New Roman" pitchFamily="18" charset="0"/>
                        </a:rPr>
                        <a:t>, din care: </a:t>
                      </a:r>
                    </a:p>
                    <a:p>
                      <a:pPr marL="0" marR="0" algn="l">
                        <a:lnSpc>
                          <a:spcPct val="150000"/>
                        </a:lnSpc>
                        <a:spcBef>
                          <a:spcPts val="0"/>
                        </a:spcBef>
                        <a:spcAft>
                          <a:spcPts val="0"/>
                        </a:spcAft>
                      </a:pPr>
                      <a:r>
                        <a:rPr lang="en-US" sz="1200" dirty="0">
                          <a:effectLst/>
                          <a:latin typeface="Times New Roman" pitchFamily="18" charset="0"/>
                          <a:cs typeface="Times New Roman" pitchFamily="18" charset="0"/>
                        </a:rPr>
                        <a:t> </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US" sz="1200" dirty="0">
                          <a:effectLst/>
                          <a:latin typeface="Times New Roman" pitchFamily="18" charset="0"/>
                          <a:cs typeface="Times New Roman" pitchFamily="18" charset="0"/>
                        </a:rPr>
                        <a:t>4.050</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2.713</a:t>
                      </a:r>
                      <a:endParaRPr lang="en-US" sz="1200" dirty="0">
                        <a:effectLst/>
                        <a:latin typeface="Times New Roman" pitchFamily="18" charset="0"/>
                        <a:ea typeface="Times New Roman"/>
                        <a:cs typeface="Times New Roman" pitchFamily="18" charset="0"/>
                      </a:endParaRPr>
                    </a:p>
                  </a:txBody>
                  <a:tcPr marL="57735" marR="57735" marT="0" marB="0"/>
                </a:tc>
                <a:extLst>
                  <a:ext uri="{0D108BD9-81ED-4DB2-BD59-A6C34878D82A}">
                    <a16:rowId xmlns:a16="http://schemas.microsoft.com/office/drawing/2014/main" val="10002"/>
                  </a:ext>
                </a:extLst>
              </a:tr>
              <a:tr h="692969">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Nr. </a:t>
                      </a:r>
                      <a:r>
                        <a:rPr lang="en-US" sz="1200" dirty="0" err="1">
                          <a:effectLst/>
                          <a:latin typeface="Times New Roman" pitchFamily="18" charset="0"/>
                          <a:cs typeface="Times New Roman" pitchFamily="18" charset="0"/>
                        </a:rPr>
                        <a:t>persoane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beneficiare</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servicii</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mediere</a:t>
                      </a:r>
                      <a:r>
                        <a:rPr lang="en-US" sz="1200" dirty="0">
                          <a:effectLst/>
                          <a:latin typeface="Times New Roman" pitchFamily="18" charset="0"/>
                          <a:cs typeface="Times New Roman" pitchFamily="18" charset="0"/>
                        </a:rPr>
                        <a:t> a </a:t>
                      </a:r>
                      <a:r>
                        <a:rPr lang="en-US" sz="1200" dirty="0" err="1">
                          <a:effectLst/>
                          <a:latin typeface="Times New Roman" pitchFamily="18" charset="0"/>
                          <a:cs typeface="Times New Roman" pitchFamily="18" charset="0"/>
                        </a:rPr>
                        <a:t>locurilor</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munca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vacante</a:t>
                      </a:r>
                      <a:r>
                        <a:rPr lang="en-US" sz="1200" dirty="0">
                          <a:effectLst/>
                          <a:latin typeface="Times New Roman" pitchFamily="18" charset="0"/>
                          <a:cs typeface="Times New Roman" pitchFamily="18" charset="0"/>
                        </a:rPr>
                        <a:t> </a:t>
                      </a:r>
                    </a:p>
                    <a:p>
                      <a:pPr marL="0" marR="0" algn="l">
                        <a:lnSpc>
                          <a:spcPct val="150000"/>
                        </a:lnSpc>
                        <a:spcBef>
                          <a:spcPts val="0"/>
                        </a:spcBef>
                        <a:spcAft>
                          <a:spcPts val="0"/>
                        </a:spcAft>
                      </a:pPr>
                      <a:r>
                        <a:rPr lang="en-US" sz="1200" dirty="0">
                          <a:effectLst/>
                          <a:latin typeface="Times New Roman" pitchFamily="18" charset="0"/>
                          <a:cs typeface="Times New Roman" pitchFamily="18" charset="0"/>
                        </a:rPr>
                        <a:t> </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US" sz="1200" dirty="0">
                          <a:effectLst/>
                          <a:latin typeface="Times New Roman" pitchFamily="18" charset="0"/>
                          <a:cs typeface="Times New Roman" pitchFamily="18" charset="0"/>
                        </a:rPr>
                        <a:t>6.000</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3.497</a:t>
                      </a:r>
                      <a:endParaRPr lang="en-US" sz="1200" dirty="0">
                        <a:effectLst/>
                        <a:latin typeface="Times New Roman" pitchFamily="18" charset="0"/>
                        <a:ea typeface="Times New Roman"/>
                        <a:cs typeface="Times New Roman" pitchFamily="18" charset="0"/>
                      </a:endParaRPr>
                    </a:p>
                  </a:txBody>
                  <a:tcPr marL="57735" marR="57735" marT="0" marB="0"/>
                </a:tc>
                <a:extLst>
                  <a:ext uri="{0D108BD9-81ED-4DB2-BD59-A6C34878D82A}">
                    <a16:rowId xmlns:a16="http://schemas.microsoft.com/office/drawing/2014/main" val="10003"/>
                  </a:ext>
                </a:extLst>
              </a:tr>
              <a:tr h="692969">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Nr</a:t>
                      </a:r>
                      <a:r>
                        <a:rPr lang="ro-RO" sz="1200" dirty="0">
                          <a:effectLst/>
                          <a:latin typeface="Times New Roman" pitchFamily="18" charset="0"/>
                          <a:cs typeface="Times New Roman" pitchFamily="18" charset="0"/>
                        </a:rPr>
                        <a:t>.</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persoane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ocupate</a:t>
                      </a:r>
                      <a:r>
                        <a:rPr lang="en-US" sz="1200" dirty="0">
                          <a:effectLst/>
                          <a:latin typeface="Times New Roman" pitchFamily="18" charset="0"/>
                          <a:cs typeface="Times New Roman" pitchFamily="18" charset="0"/>
                        </a:rPr>
                        <a:t>  ca </a:t>
                      </a:r>
                      <a:r>
                        <a:rPr lang="en-US" sz="1200" dirty="0" err="1">
                          <a:effectLst/>
                          <a:latin typeface="Times New Roman" pitchFamily="18" charset="0"/>
                          <a:cs typeface="Times New Roman" pitchFamily="18" charset="0"/>
                        </a:rPr>
                        <a:t>urmare</a:t>
                      </a:r>
                      <a:r>
                        <a:rPr lang="en-US" sz="1200" dirty="0">
                          <a:effectLst/>
                          <a:latin typeface="Times New Roman" pitchFamily="18" charset="0"/>
                          <a:cs typeface="Times New Roman" pitchFamily="18" charset="0"/>
                        </a:rPr>
                        <a:t> a </a:t>
                      </a:r>
                      <a:r>
                        <a:rPr lang="en-US" sz="1200" dirty="0" err="1">
                          <a:effectLst/>
                          <a:latin typeface="Times New Roman" pitchFamily="18" charset="0"/>
                          <a:cs typeface="Times New Roman" pitchFamily="18" charset="0"/>
                        </a:rPr>
                        <a:t>acordarii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serviciilor</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mediere</a:t>
                      </a:r>
                      <a:r>
                        <a:rPr lang="en-US" sz="1200" dirty="0">
                          <a:effectLst/>
                          <a:latin typeface="Times New Roman" pitchFamily="18" charset="0"/>
                          <a:cs typeface="Times New Roman" pitchFamily="18" charset="0"/>
                        </a:rPr>
                        <a:t> a </a:t>
                      </a:r>
                      <a:r>
                        <a:rPr lang="en-US" sz="1200" dirty="0" err="1">
                          <a:effectLst/>
                          <a:latin typeface="Times New Roman" pitchFamily="18" charset="0"/>
                          <a:cs typeface="Times New Roman" pitchFamily="18" charset="0"/>
                        </a:rPr>
                        <a:t>locurilor</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munca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vacante</a:t>
                      </a:r>
                      <a:r>
                        <a:rPr lang="en-US" sz="1200" dirty="0">
                          <a:effectLst/>
                          <a:latin typeface="Times New Roman" pitchFamily="18" charset="0"/>
                          <a:cs typeface="Times New Roman" pitchFamily="18" charset="0"/>
                        </a:rPr>
                        <a:t>, din care:                     </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US" sz="1200" dirty="0">
                          <a:effectLst/>
                          <a:latin typeface="Times New Roman" pitchFamily="18" charset="0"/>
                          <a:cs typeface="Times New Roman" pitchFamily="18" charset="0"/>
                        </a:rPr>
                        <a:t>3.500</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2.573</a:t>
                      </a:r>
                      <a:endParaRPr lang="en-US" sz="1200" dirty="0">
                        <a:effectLst/>
                        <a:latin typeface="Times New Roman" pitchFamily="18" charset="0"/>
                        <a:ea typeface="Times New Roman"/>
                        <a:cs typeface="Times New Roman" pitchFamily="18" charset="0"/>
                      </a:endParaRPr>
                    </a:p>
                  </a:txBody>
                  <a:tcPr marL="57735" marR="57735" marT="0" marB="0"/>
                </a:tc>
                <a:extLst>
                  <a:ext uri="{0D108BD9-81ED-4DB2-BD59-A6C34878D82A}">
                    <a16:rowId xmlns:a16="http://schemas.microsoft.com/office/drawing/2014/main" val="10004"/>
                  </a:ext>
                </a:extLst>
              </a:tr>
              <a:tr h="230990">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a:t>
                      </a:r>
                      <a:r>
                        <a:rPr lang="ro-RO" sz="1200" dirty="0">
                          <a:effectLst/>
                          <a:latin typeface="Times New Roman" pitchFamily="18" charset="0"/>
                          <a:cs typeface="Times New Roman" pitchFamily="18" charset="0"/>
                        </a:rPr>
                        <a:t>Î</a:t>
                      </a:r>
                      <a:r>
                        <a:rPr lang="en-US" sz="1200" dirty="0">
                          <a:effectLst/>
                          <a:latin typeface="Times New Roman" pitchFamily="18" charset="0"/>
                          <a:cs typeface="Times New Roman" pitchFamily="18" charset="0"/>
                        </a:rPr>
                        <a:t>n </a:t>
                      </a:r>
                      <a:r>
                        <a:rPr lang="en-US" sz="1200" dirty="0" err="1">
                          <a:effectLst/>
                          <a:latin typeface="Times New Roman" pitchFamily="18" charset="0"/>
                          <a:cs typeface="Times New Roman" pitchFamily="18" charset="0"/>
                        </a:rPr>
                        <a:t>locuri</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munc</a:t>
                      </a:r>
                      <a:r>
                        <a:rPr lang="ro-RO" sz="1200" dirty="0">
                          <a:effectLst/>
                          <a:latin typeface="Times New Roman" pitchFamily="18" charset="0"/>
                          <a:cs typeface="Times New Roman" pitchFamily="18" charset="0"/>
                        </a:rPr>
                        <a:t>ă</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perioada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nedeterminat</a:t>
                      </a:r>
                      <a:r>
                        <a:rPr lang="ro-RO" sz="1200" dirty="0">
                          <a:effectLst/>
                          <a:latin typeface="Times New Roman" pitchFamily="18" charset="0"/>
                          <a:cs typeface="Times New Roman" pitchFamily="18" charset="0"/>
                        </a:rPr>
                        <a:t>ă</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US" sz="1200">
                          <a:effectLst/>
                          <a:latin typeface="Times New Roman" pitchFamily="18" charset="0"/>
                          <a:cs typeface="Times New Roman" pitchFamily="18" charset="0"/>
                        </a:rPr>
                        <a:t>3.000</a:t>
                      </a:r>
                      <a:endParaRPr lang="en-US" sz="120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2.432</a:t>
                      </a:r>
                      <a:endParaRPr lang="en-US" sz="1200" dirty="0">
                        <a:effectLst/>
                        <a:latin typeface="Times New Roman" pitchFamily="18" charset="0"/>
                        <a:ea typeface="Times New Roman"/>
                        <a:cs typeface="Times New Roman" pitchFamily="18" charset="0"/>
                      </a:endParaRPr>
                    </a:p>
                  </a:txBody>
                  <a:tcPr marL="57735" marR="57735" marT="0" marB="0"/>
                </a:tc>
                <a:extLst>
                  <a:ext uri="{0D108BD9-81ED-4DB2-BD59-A6C34878D82A}">
                    <a16:rowId xmlns:a16="http://schemas.microsoft.com/office/drawing/2014/main" val="10005"/>
                  </a:ext>
                </a:extLst>
              </a:tr>
              <a:tr h="461979">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a:t>
                      </a:r>
                      <a:r>
                        <a:rPr lang="ro-RO" sz="1200" dirty="0">
                          <a:effectLst/>
                          <a:latin typeface="Times New Roman" pitchFamily="18" charset="0"/>
                          <a:cs typeface="Times New Roman" pitchFamily="18" charset="0"/>
                        </a:rPr>
                        <a:t>Î</a:t>
                      </a:r>
                      <a:r>
                        <a:rPr lang="en-US" sz="1200" dirty="0">
                          <a:effectLst/>
                          <a:latin typeface="Times New Roman" pitchFamily="18" charset="0"/>
                          <a:cs typeface="Times New Roman" pitchFamily="18" charset="0"/>
                        </a:rPr>
                        <a:t>n </a:t>
                      </a:r>
                      <a:r>
                        <a:rPr lang="en-US" sz="1200" dirty="0" err="1">
                          <a:effectLst/>
                          <a:latin typeface="Times New Roman" pitchFamily="18" charset="0"/>
                          <a:cs typeface="Times New Roman" pitchFamily="18" charset="0"/>
                        </a:rPr>
                        <a:t>locuri</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munc</a:t>
                      </a:r>
                      <a:r>
                        <a:rPr lang="ro-RO" sz="1200" dirty="0">
                          <a:effectLst/>
                          <a:latin typeface="Times New Roman" pitchFamily="18" charset="0"/>
                          <a:cs typeface="Times New Roman" pitchFamily="18" charset="0"/>
                        </a:rPr>
                        <a:t>ă</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vacante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perioada</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determinat</a:t>
                      </a:r>
                      <a:r>
                        <a:rPr lang="ro-RO" sz="1200" dirty="0">
                          <a:effectLst/>
                          <a:latin typeface="Times New Roman" pitchFamily="18" charset="0"/>
                          <a:cs typeface="Times New Roman" pitchFamily="18" charset="0"/>
                        </a:rPr>
                        <a:t>ă</a:t>
                      </a:r>
                      <a:r>
                        <a:rPr lang="en-US" sz="1200" dirty="0">
                          <a:effectLst/>
                          <a:latin typeface="Times New Roman" pitchFamily="18" charset="0"/>
                          <a:cs typeface="Times New Roman" pitchFamily="18" charset="0"/>
                        </a:rPr>
                        <a:t> </a:t>
                      </a:r>
                    </a:p>
                    <a:p>
                      <a:pPr marL="0" marR="0" algn="l">
                        <a:lnSpc>
                          <a:spcPct val="150000"/>
                        </a:lnSpc>
                        <a:spcBef>
                          <a:spcPts val="0"/>
                        </a:spcBef>
                        <a:spcAft>
                          <a:spcPts val="0"/>
                        </a:spcAft>
                      </a:pPr>
                      <a:r>
                        <a:rPr lang="en-US" sz="1200" dirty="0">
                          <a:effectLst/>
                          <a:latin typeface="Times New Roman" pitchFamily="18" charset="0"/>
                          <a:cs typeface="Times New Roman" pitchFamily="18" charset="0"/>
                        </a:rPr>
                        <a:t> </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US" sz="1200">
                          <a:effectLst/>
                          <a:latin typeface="Times New Roman" pitchFamily="18" charset="0"/>
                          <a:cs typeface="Times New Roman" pitchFamily="18" charset="0"/>
                        </a:rPr>
                        <a:t>500</a:t>
                      </a:r>
                      <a:endParaRPr lang="en-US" sz="120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141</a:t>
                      </a:r>
                      <a:endParaRPr lang="en-US" sz="1200" dirty="0">
                        <a:effectLst/>
                        <a:latin typeface="Times New Roman" pitchFamily="18" charset="0"/>
                        <a:ea typeface="Times New Roman"/>
                        <a:cs typeface="Times New Roman" pitchFamily="18" charset="0"/>
                      </a:endParaRPr>
                    </a:p>
                  </a:txBody>
                  <a:tcPr marL="57735" marR="57735" marT="0" marB="0"/>
                </a:tc>
                <a:extLst>
                  <a:ext uri="{0D108BD9-81ED-4DB2-BD59-A6C34878D82A}">
                    <a16:rowId xmlns:a16="http://schemas.microsoft.com/office/drawing/2014/main" val="10006"/>
                  </a:ext>
                </a:extLst>
              </a:tr>
              <a:tr h="461979">
                <a:tc>
                  <a:txBody>
                    <a:bodyPr/>
                    <a:lstStyle/>
                    <a:p>
                      <a:pPr marL="0" marR="0" algn="l">
                        <a:lnSpc>
                          <a:spcPct val="150000"/>
                        </a:lnSpc>
                        <a:spcBef>
                          <a:spcPts val="0"/>
                        </a:spcBef>
                        <a:spcAft>
                          <a:spcPts val="0"/>
                        </a:spcAft>
                      </a:pPr>
                      <a:r>
                        <a:rPr lang="en-US" sz="1200" dirty="0">
                          <a:effectLst/>
                          <a:latin typeface="Times New Roman" pitchFamily="18" charset="0"/>
                          <a:cs typeface="Times New Roman" pitchFamily="18" charset="0"/>
                        </a:rPr>
                        <a:t> Nr</a:t>
                      </a:r>
                      <a:r>
                        <a:rPr lang="ro-RO" sz="1200" dirty="0">
                          <a:effectLst/>
                          <a:latin typeface="Times New Roman" pitchFamily="18" charset="0"/>
                          <a:cs typeface="Times New Roman" pitchFamily="18" charset="0"/>
                        </a:rPr>
                        <a:t>.</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persoane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beneficiare</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servicii</a:t>
                      </a:r>
                      <a:r>
                        <a:rPr lang="en-US" sz="1200" dirty="0">
                          <a:effectLst/>
                          <a:latin typeface="Times New Roman" pitchFamily="18" charset="0"/>
                          <a:cs typeface="Times New Roman" pitchFamily="18" charset="0"/>
                        </a:rPr>
                        <a:t> de </a:t>
                      </a:r>
                      <a:r>
                        <a:rPr lang="en-US" sz="1200" dirty="0" err="1">
                          <a:effectLst/>
                          <a:latin typeface="Times New Roman" pitchFamily="18" charset="0"/>
                          <a:cs typeface="Times New Roman" pitchFamily="18" charset="0"/>
                        </a:rPr>
                        <a:t>informare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si</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consiliere</a:t>
                      </a:r>
                      <a:r>
                        <a:rPr lang="en-US" sz="1200" dirty="0">
                          <a:effectLst/>
                          <a:latin typeface="Times New Roman" pitchFamily="18" charset="0"/>
                          <a:cs typeface="Times New Roman" pitchFamily="18" charset="0"/>
                        </a:rPr>
                        <a:t> </a:t>
                      </a:r>
                      <a:r>
                        <a:rPr lang="en-US" sz="1200" dirty="0" err="1">
                          <a:effectLst/>
                          <a:latin typeface="Times New Roman" pitchFamily="18" charset="0"/>
                          <a:cs typeface="Times New Roman" pitchFamily="18" charset="0"/>
                        </a:rPr>
                        <a:t>profesionala</a:t>
                      </a:r>
                      <a:r>
                        <a:rPr lang="en-US" sz="1200" dirty="0">
                          <a:effectLst/>
                          <a:latin typeface="Times New Roman" pitchFamily="18" charset="0"/>
                          <a:cs typeface="Times New Roman" pitchFamily="18" charset="0"/>
                        </a:rPr>
                        <a:t>  </a:t>
                      </a:r>
                      <a:endParaRPr lang="en-US" sz="1200" dirty="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US" sz="1200">
                          <a:effectLst/>
                          <a:latin typeface="Times New Roman" pitchFamily="18" charset="0"/>
                          <a:cs typeface="Times New Roman" pitchFamily="18" charset="0"/>
                        </a:rPr>
                        <a:t>5.500</a:t>
                      </a:r>
                      <a:endParaRPr lang="en-US" sz="1200">
                        <a:effectLst/>
                        <a:latin typeface="Times New Roman" pitchFamily="18" charset="0"/>
                        <a:ea typeface="Times New Roman"/>
                        <a:cs typeface="Times New Roman" pitchFamily="18" charset="0"/>
                      </a:endParaRPr>
                    </a:p>
                  </a:txBody>
                  <a:tcPr marL="57735" marR="57735" marT="0" marB="0"/>
                </a:tc>
                <a:tc>
                  <a:txBody>
                    <a:bodyPr/>
                    <a:lstStyle/>
                    <a:p>
                      <a:pPr marL="0" marR="0" algn="ctr">
                        <a:lnSpc>
                          <a:spcPct val="115000"/>
                        </a:lnSpc>
                        <a:spcBef>
                          <a:spcPts val="0"/>
                        </a:spcBef>
                        <a:spcAft>
                          <a:spcPts val="0"/>
                        </a:spcAft>
                      </a:pPr>
                      <a:r>
                        <a:rPr lang="en-GB" sz="1200" dirty="0">
                          <a:effectLst/>
                          <a:latin typeface="Times New Roman" pitchFamily="18" charset="0"/>
                          <a:cs typeface="Times New Roman" pitchFamily="18" charset="0"/>
                        </a:rPr>
                        <a:t>3.723</a:t>
                      </a:r>
                      <a:endParaRPr lang="en-US" sz="1200" dirty="0">
                        <a:effectLst/>
                        <a:latin typeface="Times New Roman" pitchFamily="18" charset="0"/>
                        <a:ea typeface="Times New Roman"/>
                        <a:cs typeface="Times New Roman" pitchFamily="18" charset="0"/>
                      </a:endParaRPr>
                    </a:p>
                  </a:txBody>
                  <a:tcPr marL="57735" marR="57735" marT="0" marB="0"/>
                </a:tc>
                <a:extLst>
                  <a:ext uri="{0D108BD9-81ED-4DB2-BD59-A6C34878D82A}">
                    <a16:rowId xmlns:a16="http://schemas.microsoft.com/office/drawing/2014/main" val="10007"/>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pt-BR" altLang="en-US" sz="2000">
                <a:latin typeface="Trebuchet MS" pitchFamily="34" charset="0"/>
              </a:rPr>
              <a:t>Monitorizarea realizării Programului de ocupare a forţei de muncă pe  anul 202</a:t>
            </a:r>
            <a:r>
              <a:rPr lang="ro-RO" altLang="en-US" sz="2000">
                <a:latin typeface="Trebuchet MS" pitchFamily="34" charset="0"/>
              </a:rPr>
              <a:t>3 ( 31.08.2023)</a:t>
            </a:r>
            <a:r>
              <a:rPr lang="pt-BR" altLang="en-US" sz="2000">
                <a:latin typeface="Trebuchet MS" pitchFamily="34" charset="0"/>
              </a:rPr>
              <a:t>.</a:t>
            </a:r>
            <a:endParaRPr lang="en-US" altLang="en-US" sz="2000"/>
          </a:p>
        </p:txBody>
      </p:sp>
      <p:graphicFrame>
        <p:nvGraphicFramePr>
          <p:cNvPr id="4" name="Content Placeholder 3"/>
          <p:cNvGraphicFramePr>
            <a:graphicFrameLocks noGrp="1"/>
          </p:cNvGraphicFramePr>
          <p:nvPr>
            <p:ph idx="1"/>
          </p:nvPr>
        </p:nvGraphicFramePr>
        <p:xfrm>
          <a:off x="539750" y="1928802"/>
          <a:ext cx="7632079" cy="4514624"/>
        </p:xfrm>
        <a:graphic>
          <a:graphicData uri="http://schemas.openxmlformats.org/drawingml/2006/table">
            <a:tbl>
              <a:tblPr firstRow="1" firstCol="1" bandRow="1">
                <a:tableStyleId>{5940675A-B579-460E-94D1-54222C63F5DA}</a:tableStyleId>
              </a:tblPr>
              <a:tblGrid>
                <a:gridCol w="4303115">
                  <a:extLst>
                    <a:ext uri="{9D8B030D-6E8A-4147-A177-3AD203B41FA5}">
                      <a16:colId xmlns:a16="http://schemas.microsoft.com/office/drawing/2014/main" val="20000"/>
                    </a:ext>
                  </a:extLst>
                </a:gridCol>
                <a:gridCol w="1299315">
                  <a:extLst>
                    <a:ext uri="{9D8B030D-6E8A-4147-A177-3AD203B41FA5}">
                      <a16:colId xmlns:a16="http://schemas.microsoft.com/office/drawing/2014/main" val="20001"/>
                    </a:ext>
                  </a:extLst>
                </a:gridCol>
                <a:gridCol w="690562">
                  <a:extLst>
                    <a:ext uri="{9D8B030D-6E8A-4147-A177-3AD203B41FA5}">
                      <a16:colId xmlns:a16="http://schemas.microsoft.com/office/drawing/2014/main" val="20002"/>
                    </a:ext>
                  </a:extLst>
                </a:gridCol>
                <a:gridCol w="1339087">
                  <a:extLst>
                    <a:ext uri="{9D8B030D-6E8A-4147-A177-3AD203B41FA5}">
                      <a16:colId xmlns:a16="http://schemas.microsoft.com/office/drawing/2014/main" val="20003"/>
                    </a:ext>
                  </a:extLst>
                </a:gridCol>
              </a:tblGrid>
              <a:tr h="393008">
                <a:tc>
                  <a:txBody>
                    <a:bodyPr/>
                    <a:lstStyle/>
                    <a:p>
                      <a:pPr marL="0" marR="0" algn="l">
                        <a:lnSpc>
                          <a:spcPct val="150000"/>
                        </a:lnSpc>
                        <a:spcBef>
                          <a:spcPts val="0"/>
                        </a:spcBef>
                        <a:spcAft>
                          <a:spcPts val="0"/>
                        </a:spcAft>
                      </a:pPr>
                      <a:r>
                        <a:rPr lang="en-US" sz="1200" dirty="0">
                          <a:effectLst/>
                        </a:rPr>
                        <a:t> </a:t>
                      </a:r>
                      <a:r>
                        <a:rPr lang="ro-RO" sz="1200" dirty="0">
                          <a:effectLst/>
                        </a:rPr>
                        <a:t>Î</a:t>
                      </a:r>
                      <a:r>
                        <a:rPr lang="en-US" sz="1200" dirty="0" err="1">
                          <a:effectLst/>
                        </a:rPr>
                        <a:t>ncadrarea</a:t>
                      </a:r>
                      <a:r>
                        <a:rPr lang="en-US" sz="1200" dirty="0">
                          <a:effectLst/>
                        </a:rPr>
                        <a:t> prin organizarea cursurilor de formare profesionala        </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US" sz="1200">
                          <a:effectLst/>
                        </a:rPr>
                        <a:t>145</a:t>
                      </a:r>
                      <a:endParaRPr lang="en-US" sz="120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GB" sz="1200" dirty="0">
                          <a:effectLst/>
                        </a:rPr>
                        <a:t>95</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endParaRPr lang="en-US" sz="1200" dirty="0">
                        <a:effectLst/>
                        <a:latin typeface="Times New Roman"/>
                        <a:ea typeface="Times New Roman"/>
                      </a:endParaRPr>
                    </a:p>
                  </a:txBody>
                  <a:tcPr marL="68162" marR="68162" marT="0" marB="0"/>
                </a:tc>
                <a:extLst>
                  <a:ext uri="{0D108BD9-81ED-4DB2-BD59-A6C34878D82A}">
                    <a16:rowId xmlns:a16="http://schemas.microsoft.com/office/drawing/2014/main" val="10000"/>
                  </a:ext>
                </a:extLst>
              </a:tr>
              <a:tr h="603556">
                <a:tc>
                  <a:txBody>
                    <a:bodyPr/>
                    <a:lstStyle/>
                    <a:p>
                      <a:pPr marL="0" marR="0" algn="l">
                        <a:lnSpc>
                          <a:spcPct val="150000"/>
                        </a:lnSpc>
                        <a:spcBef>
                          <a:spcPts val="0"/>
                        </a:spcBef>
                        <a:spcAft>
                          <a:spcPts val="0"/>
                        </a:spcAft>
                      </a:pPr>
                      <a:r>
                        <a:rPr lang="en-GB" sz="1200" dirty="0">
                          <a:effectLst/>
                        </a:rPr>
                        <a:t> </a:t>
                      </a:r>
                      <a:r>
                        <a:rPr lang="en-US" sz="1100" dirty="0">
                          <a:effectLst/>
                        </a:rPr>
                        <a:t>Ocuparea fortei de munca prin acordarea de alocatii pentru somerii care se incadreaza inainte de expirarea somajului </a:t>
                      </a:r>
                      <a:r>
                        <a:rPr lang="ro-RO" sz="1100" dirty="0">
                          <a:effectLst/>
                        </a:rPr>
                        <a:t>.</a:t>
                      </a:r>
                      <a:endParaRPr lang="en-US" sz="1200" dirty="0">
                        <a:effectLst/>
                      </a:endParaRPr>
                    </a:p>
                  </a:txBody>
                  <a:tcPr marL="68162" marR="68162" marT="0" marB="0"/>
                </a:tc>
                <a:tc>
                  <a:txBody>
                    <a:bodyPr/>
                    <a:lstStyle/>
                    <a:p>
                      <a:pPr marL="0" marR="0" algn="ctr">
                        <a:lnSpc>
                          <a:spcPct val="115000"/>
                        </a:lnSpc>
                        <a:spcBef>
                          <a:spcPts val="0"/>
                        </a:spcBef>
                        <a:spcAft>
                          <a:spcPts val="0"/>
                        </a:spcAft>
                      </a:pPr>
                      <a:r>
                        <a:rPr lang="en-US" sz="1200">
                          <a:effectLst/>
                        </a:rPr>
                        <a:t>100</a:t>
                      </a:r>
                      <a:endParaRPr lang="en-US" sz="120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GB" sz="1200" dirty="0">
                          <a:effectLst/>
                        </a:rPr>
                        <a:t>90</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endParaRPr lang="en-US" sz="1200" dirty="0">
                        <a:effectLst/>
                        <a:latin typeface="Times New Roman"/>
                        <a:ea typeface="Times New Roman"/>
                      </a:endParaRPr>
                    </a:p>
                  </a:txBody>
                  <a:tcPr marL="68162" marR="68162" marT="0" marB="0"/>
                </a:tc>
                <a:extLst>
                  <a:ext uri="{0D108BD9-81ED-4DB2-BD59-A6C34878D82A}">
                    <a16:rowId xmlns:a16="http://schemas.microsoft.com/office/drawing/2014/main" val="10001"/>
                  </a:ext>
                </a:extLst>
              </a:tr>
              <a:tr h="548572">
                <a:tc>
                  <a:txBody>
                    <a:bodyPr/>
                    <a:lstStyle/>
                    <a:p>
                      <a:pPr marL="0" marR="0" algn="l">
                        <a:lnSpc>
                          <a:spcPct val="150000"/>
                        </a:lnSpc>
                        <a:spcBef>
                          <a:spcPts val="0"/>
                        </a:spcBef>
                        <a:spcAft>
                          <a:spcPts val="0"/>
                        </a:spcAft>
                      </a:pPr>
                      <a:r>
                        <a:rPr lang="en-US" sz="1200" dirty="0">
                          <a:effectLst/>
                        </a:rPr>
                        <a:t> Prima de </a:t>
                      </a:r>
                      <a:r>
                        <a:rPr lang="en-US" sz="1200" dirty="0" err="1">
                          <a:effectLst/>
                        </a:rPr>
                        <a:t>activare</a:t>
                      </a:r>
                      <a:r>
                        <a:rPr lang="en-US" sz="1200" dirty="0">
                          <a:effectLst/>
                        </a:rPr>
                        <a:t> </a:t>
                      </a:r>
                      <a:r>
                        <a:rPr lang="ro-RO" sz="1200" dirty="0">
                          <a:effectLst/>
                        </a:rPr>
                        <a:t>ș</a:t>
                      </a:r>
                      <a:r>
                        <a:rPr lang="en-US" sz="1200" dirty="0" err="1">
                          <a:effectLst/>
                        </a:rPr>
                        <a:t>omeri</a:t>
                      </a:r>
                      <a:r>
                        <a:rPr lang="en-US" sz="1200" dirty="0">
                          <a:effectLst/>
                        </a:rPr>
                        <a:t> </a:t>
                      </a:r>
                      <a:r>
                        <a:rPr lang="en-US" sz="1200" dirty="0" err="1">
                          <a:effectLst/>
                        </a:rPr>
                        <a:t>neindemniza</a:t>
                      </a:r>
                      <a:r>
                        <a:rPr lang="ro-RO" sz="1200" dirty="0">
                          <a:effectLst/>
                        </a:rPr>
                        <a:t>ț</a:t>
                      </a:r>
                      <a:r>
                        <a:rPr lang="en-US" sz="1200" dirty="0" err="1">
                          <a:effectLst/>
                        </a:rPr>
                        <a:t>i</a:t>
                      </a:r>
                      <a:r>
                        <a:rPr lang="en-US" sz="1200" dirty="0">
                          <a:effectLst/>
                        </a:rPr>
                        <a:t> </a:t>
                      </a:r>
                    </a:p>
                  </a:txBody>
                  <a:tcPr marL="68162" marR="68162" marT="0" marB="0"/>
                </a:tc>
                <a:tc>
                  <a:txBody>
                    <a:bodyPr/>
                    <a:lstStyle/>
                    <a:p>
                      <a:pPr marL="0" marR="0" algn="ctr">
                        <a:lnSpc>
                          <a:spcPct val="115000"/>
                        </a:lnSpc>
                        <a:spcBef>
                          <a:spcPts val="0"/>
                        </a:spcBef>
                        <a:spcAft>
                          <a:spcPts val="0"/>
                        </a:spcAft>
                      </a:pPr>
                      <a:r>
                        <a:rPr lang="en-US" sz="1200">
                          <a:effectLst/>
                        </a:rPr>
                        <a:t>40</a:t>
                      </a:r>
                      <a:endParaRPr lang="en-US" sz="120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GB" sz="1200" dirty="0">
                          <a:effectLst/>
                        </a:rPr>
                        <a:t>0</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ro-RO" sz="1200" b="1" dirty="0">
                          <a:effectLst/>
                          <a:latin typeface="Times New Roman"/>
                          <a:ea typeface="Times New Roman"/>
                        </a:rPr>
                        <a:t>Convenții in ațteptare</a:t>
                      </a:r>
                      <a:endParaRPr lang="en-US" sz="1200" b="1" dirty="0">
                        <a:effectLst/>
                        <a:latin typeface="Times New Roman"/>
                        <a:ea typeface="Times New Roman"/>
                      </a:endParaRPr>
                    </a:p>
                  </a:txBody>
                  <a:tcPr marL="68162" marR="68162" marT="0" marB="0"/>
                </a:tc>
                <a:extLst>
                  <a:ext uri="{0D108BD9-81ED-4DB2-BD59-A6C34878D82A}">
                    <a16:rowId xmlns:a16="http://schemas.microsoft.com/office/drawing/2014/main" val="10002"/>
                  </a:ext>
                </a:extLst>
              </a:tr>
              <a:tr h="549268">
                <a:tc>
                  <a:txBody>
                    <a:bodyPr/>
                    <a:lstStyle/>
                    <a:p>
                      <a:pPr marL="0" marR="0" algn="l">
                        <a:lnSpc>
                          <a:spcPct val="150000"/>
                        </a:lnSpc>
                        <a:spcBef>
                          <a:spcPts val="0"/>
                        </a:spcBef>
                        <a:spcAft>
                          <a:spcPts val="0"/>
                        </a:spcAft>
                      </a:pPr>
                      <a:r>
                        <a:rPr lang="en-US" sz="1200" b="1" dirty="0">
                          <a:effectLst/>
                        </a:rPr>
                        <a:t> </a:t>
                      </a:r>
                      <a:r>
                        <a:rPr lang="ro-RO" sz="1200" b="1" dirty="0">
                          <a:effectLst/>
                        </a:rPr>
                        <a:t>Î</a:t>
                      </a:r>
                      <a:r>
                        <a:rPr lang="en-US" sz="1200" b="1" dirty="0" err="1">
                          <a:effectLst/>
                        </a:rPr>
                        <a:t>ncadrarea</a:t>
                      </a:r>
                      <a:r>
                        <a:rPr lang="en-US" sz="1200" b="1" dirty="0">
                          <a:effectLst/>
                        </a:rPr>
                        <a:t> </a:t>
                      </a:r>
                      <a:r>
                        <a:rPr lang="ro-RO" sz="1200" b="1" dirty="0">
                          <a:effectLst/>
                        </a:rPr>
                        <a:t>ș</a:t>
                      </a:r>
                      <a:r>
                        <a:rPr lang="en-US" sz="1200" b="1" dirty="0" err="1">
                          <a:effectLst/>
                        </a:rPr>
                        <a:t>omerilor</a:t>
                      </a:r>
                      <a:r>
                        <a:rPr lang="en-US" sz="1200" b="1" dirty="0">
                          <a:effectLst/>
                        </a:rPr>
                        <a:t> peste 45 de ani </a:t>
                      </a:r>
                      <a:r>
                        <a:rPr lang="en-US" sz="1200" b="1" dirty="0" err="1">
                          <a:effectLst/>
                        </a:rPr>
                        <a:t>sau</a:t>
                      </a:r>
                      <a:r>
                        <a:rPr lang="en-US" sz="1200" b="1" dirty="0">
                          <a:effectLst/>
                        </a:rPr>
                        <a:t> </a:t>
                      </a:r>
                      <a:r>
                        <a:rPr lang="ro-RO" sz="1200" b="1" dirty="0">
                          <a:effectLst/>
                        </a:rPr>
                        <a:t>ș</a:t>
                      </a:r>
                      <a:r>
                        <a:rPr lang="en-US" sz="1200" b="1" dirty="0" err="1">
                          <a:effectLst/>
                        </a:rPr>
                        <a:t>omeri</a:t>
                      </a:r>
                      <a:r>
                        <a:rPr lang="en-US" sz="1200" b="1" dirty="0">
                          <a:effectLst/>
                        </a:rPr>
                        <a:t> care sunt </a:t>
                      </a:r>
                      <a:r>
                        <a:rPr lang="en-US" sz="1200" b="1" dirty="0" err="1">
                          <a:effectLst/>
                        </a:rPr>
                        <a:t>unici</a:t>
                      </a:r>
                      <a:r>
                        <a:rPr lang="en-US" sz="1200" b="1" dirty="0">
                          <a:effectLst/>
                        </a:rPr>
                        <a:t> </a:t>
                      </a:r>
                      <a:r>
                        <a:rPr lang="en-US" sz="1200" b="1" dirty="0" err="1">
                          <a:effectLst/>
                        </a:rPr>
                        <a:t>sustin</a:t>
                      </a:r>
                      <a:r>
                        <a:rPr lang="ro-RO" sz="1200" b="1" dirty="0">
                          <a:effectLst/>
                        </a:rPr>
                        <a:t>ă</a:t>
                      </a:r>
                      <a:r>
                        <a:rPr lang="en-US" sz="1200" b="1" dirty="0" err="1">
                          <a:effectLst/>
                        </a:rPr>
                        <a:t>tori</a:t>
                      </a:r>
                      <a:r>
                        <a:rPr lang="en-US" sz="1200" b="1" dirty="0">
                          <a:effectLst/>
                        </a:rPr>
                        <a:t> ai  </a:t>
                      </a:r>
                      <a:r>
                        <a:rPr lang="en-US" sz="1200" b="1" dirty="0" err="1">
                          <a:effectLst/>
                        </a:rPr>
                        <a:t>familiilor</a:t>
                      </a:r>
                      <a:r>
                        <a:rPr lang="en-US" sz="1200" b="1" dirty="0">
                          <a:effectLst/>
                        </a:rPr>
                        <a:t> </a:t>
                      </a:r>
                      <a:r>
                        <a:rPr lang="ro-RO" sz="1200" b="1" dirty="0">
                          <a:effectLst/>
                        </a:rPr>
                        <a:t>m</a:t>
                      </a:r>
                      <a:r>
                        <a:rPr lang="en-US" sz="1200" b="1" dirty="0" err="1">
                          <a:effectLst/>
                        </a:rPr>
                        <a:t>onoparentale</a:t>
                      </a:r>
                      <a:r>
                        <a:rPr lang="en-US" sz="1200" b="1" dirty="0">
                          <a:effectLst/>
                        </a:rPr>
                        <a:t>, din care:     </a:t>
                      </a:r>
                      <a:endParaRPr lang="en-US" sz="1200" b="1"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US" sz="1200" b="1" dirty="0">
                          <a:effectLst/>
                        </a:rPr>
                        <a:t>1.010</a:t>
                      </a:r>
                      <a:endParaRPr lang="en-US" sz="1200" b="1"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GB" sz="1200" b="1" dirty="0">
                          <a:effectLst/>
                        </a:rPr>
                        <a:t>0</a:t>
                      </a:r>
                      <a:endParaRPr lang="en-US" sz="1200" b="1"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ro-RO" sz="1200" b="1" dirty="0">
                          <a:effectLst/>
                          <a:latin typeface="Times New Roman"/>
                          <a:ea typeface="Times New Roman"/>
                        </a:rPr>
                        <a:t>880</a:t>
                      </a:r>
                      <a:endParaRPr lang="en-US" sz="1200" b="1" dirty="0">
                        <a:effectLst/>
                        <a:latin typeface="Times New Roman"/>
                        <a:ea typeface="Times New Roman"/>
                      </a:endParaRPr>
                    </a:p>
                  </a:txBody>
                  <a:tcPr marL="68162" marR="68162" marT="0" marB="0"/>
                </a:tc>
                <a:extLst>
                  <a:ext uri="{0D108BD9-81ED-4DB2-BD59-A6C34878D82A}">
                    <a16:rowId xmlns:a16="http://schemas.microsoft.com/office/drawing/2014/main" val="10003"/>
                  </a:ext>
                </a:extLst>
              </a:tr>
              <a:tr h="367278">
                <a:tc>
                  <a:txBody>
                    <a:bodyPr/>
                    <a:lstStyle/>
                    <a:p>
                      <a:pPr marL="0" marR="0" algn="l">
                        <a:lnSpc>
                          <a:spcPct val="150000"/>
                        </a:lnSpc>
                        <a:spcBef>
                          <a:spcPts val="0"/>
                        </a:spcBef>
                        <a:spcAft>
                          <a:spcPts val="0"/>
                        </a:spcAft>
                      </a:pPr>
                      <a:r>
                        <a:rPr lang="en-US" sz="1200" dirty="0">
                          <a:effectLst/>
                        </a:rPr>
                        <a:t> </a:t>
                      </a:r>
                      <a:r>
                        <a:rPr lang="ro-RO" sz="1200" dirty="0">
                          <a:effectLst/>
                        </a:rPr>
                        <a:t>Ș</a:t>
                      </a:r>
                      <a:r>
                        <a:rPr lang="en-US" sz="1200" dirty="0" err="1">
                          <a:effectLst/>
                        </a:rPr>
                        <a:t>omeri</a:t>
                      </a:r>
                      <a:r>
                        <a:rPr lang="en-US" sz="1200" dirty="0">
                          <a:effectLst/>
                        </a:rPr>
                        <a:t> </a:t>
                      </a:r>
                      <a:r>
                        <a:rPr lang="en-US" sz="1200" dirty="0" err="1">
                          <a:effectLst/>
                        </a:rPr>
                        <a:t>peste</a:t>
                      </a:r>
                      <a:r>
                        <a:rPr lang="en-US" sz="1200" dirty="0">
                          <a:effectLst/>
                        </a:rPr>
                        <a:t> 45 </a:t>
                      </a:r>
                      <a:r>
                        <a:rPr lang="en-US" sz="1200" dirty="0" err="1">
                          <a:effectLst/>
                        </a:rPr>
                        <a:t>ani</a:t>
                      </a:r>
                      <a:r>
                        <a:rPr lang="en-US" sz="1200" dirty="0">
                          <a:effectLst/>
                        </a:rPr>
                        <a:t>  </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US" sz="1200">
                          <a:effectLst/>
                        </a:rPr>
                        <a:t>1.000</a:t>
                      </a:r>
                      <a:endParaRPr lang="en-US" sz="120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GB" sz="1200" dirty="0">
                          <a:effectLst/>
                        </a:rPr>
                        <a:t>0</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ro-RO" sz="1200" b="1" dirty="0">
                          <a:effectLst/>
                          <a:latin typeface="Times New Roman"/>
                          <a:ea typeface="Times New Roman"/>
                        </a:rPr>
                        <a:t>868</a:t>
                      </a:r>
                      <a:endParaRPr lang="en-US" sz="1200" b="1" dirty="0">
                        <a:effectLst/>
                        <a:latin typeface="Times New Roman"/>
                        <a:ea typeface="Times New Roman"/>
                      </a:endParaRPr>
                    </a:p>
                  </a:txBody>
                  <a:tcPr marL="68162" marR="68162" marT="0" marB="0"/>
                </a:tc>
                <a:extLst>
                  <a:ext uri="{0D108BD9-81ED-4DB2-BD59-A6C34878D82A}">
                    <a16:rowId xmlns:a16="http://schemas.microsoft.com/office/drawing/2014/main" val="10004"/>
                  </a:ext>
                </a:extLst>
              </a:tr>
              <a:tr h="407090">
                <a:tc>
                  <a:txBody>
                    <a:bodyPr/>
                    <a:lstStyle/>
                    <a:p>
                      <a:pPr marL="0" marR="0" algn="l">
                        <a:lnSpc>
                          <a:spcPct val="150000"/>
                        </a:lnSpc>
                        <a:spcBef>
                          <a:spcPts val="0"/>
                        </a:spcBef>
                        <a:spcAft>
                          <a:spcPts val="0"/>
                        </a:spcAft>
                      </a:pPr>
                      <a:r>
                        <a:rPr lang="en-US" sz="1200" dirty="0">
                          <a:effectLst/>
                        </a:rPr>
                        <a:t> </a:t>
                      </a:r>
                      <a:r>
                        <a:rPr lang="ro-RO" sz="1200" dirty="0">
                          <a:effectLst/>
                        </a:rPr>
                        <a:t>Ș</a:t>
                      </a:r>
                      <a:r>
                        <a:rPr lang="en-US" sz="1200" dirty="0" err="1">
                          <a:effectLst/>
                        </a:rPr>
                        <a:t>omeri</a:t>
                      </a:r>
                      <a:r>
                        <a:rPr lang="en-US" sz="1200" dirty="0">
                          <a:effectLst/>
                        </a:rPr>
                        <a:t> unici sustinatori ai familiilor monoparentale </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US" sz="1200">
                          <a:effectLst/>
                        </a:rPr>
                        <a:t>10</a:t>
                      </a:r>
                      <a:endParaRPr lang="en-US" sz="120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GB" sz="1200" dirty="0">
                          <a:effectLst/>
                        </a:rPr>
                        <a:t>0</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ro-RO" sz="1200" b="1" dirty="0">
                          <a:effectLst/>
                          <a:latin typeface="Times New Roman"/>
                          <a:ea typeface="Times New Roman"/>
                        </a:rPr>
                        <a:t>12</a:t>
                      </a:r>
                      <a:endParaRPr lang="en-US" sz="1200" b="1" dirty="0">
                        <a:effectLst/>
                        <a:latin typeface="Times New Roman"/>
                        <a:ea typeface="Times New Roman"/>
                      </a:endParaRPr>
                    </a:p>
                  </a:txBody>
                  <a:tcPr marL="68162" marR="68162" marT="0" marB="0"/>
                </a:tc>
                <a:extLst>
                  <a:ext uri="{0D108BD9-81ED-4DB2-BD59-A6C34878D82A}">
                    <a16:rowId xmlns:a16="http://schemas.microsoft.com/office/drawing/2014/main" val="10005"/>
                  </a:ext>
                </a:extLst>
              </a:tr>
              <a:tr h="548572">
                <a:tc>
                  <a:txBody>
                    <a:bodyPr/>
                    <a:lstStyle/>
                    <a:p>
                      <a:pPr marL="0" marR="0" algn="l">
                        <a:lnSpc>
                          <a:spcPct val="150000"/>
                        </a:lnSpc>
                        <a:spcBef>
                          <a:spcPts val="0"/>
                        </a:spcBef>
                        <a:spcAft>
                          <a:spcPts val="0"/>
                        </a:spcAft>
                      </a:pPr>
                      <a:r>
                        <a:rPr lang="en-US" sz="1200" dirty="0">
                          <a:effectLst/>
                        </a:rPr>
                        <a:t> </a:t>
                      </a:r>
                      <a:r>
                        <a:rPr lang="en-US" sz="1200" dirty="0" err="1">
                          <a:effectLst/>
                        </a:rPr>
                        <a:t>Acordarea</a:t>
                      </a:r>
                      <a:r>
                        <a:rPr lang="en-US" sz="1200" dirty="0">
                          <a:effectLst/>
                        </a:rPr>
                        <a:t> de </a:t>
                      </a:r>
                      <a:r>
                        <a:rPr lang="en-US" sz="1200" dirty="0" err="1">
                          <a:effectLst/>
                        </a:rPr>
                        <a:t>subven</a:t>
                      </a:r>
                      <a:r>
                        <a:rPr lang="ro-RO" sz="1200" dirty="0">
                          <a:effectLst/>
                        </a:rPr>
                        <a:t>ț</a:t>
                      </a:r>
                      <a:r>
                        <a:rPr lang="en-US" sz="1200" dirty="0">
                          <a:effectLst/>
                        </a:rPr>
                        <a:t>ii </a:t>
                      </a:r>
                      <a:r>
                        <a:rPr lang="en-US" sz="1200" dirty="0" err="1">
                          <a:effectLst/>
                        </a:rPr>
                        <a:t>angajatorilor</a:t>
                      </a:r>
                      <a:r>
                        <a:rPr lang="en-US" sz="1200" dirty="0">
                          <a:effectLst/>
                        </a:rPr>
                        <a:t> care </a:t>
                      </a:r>
                      <a:r>
                        <a:rPr lang="ro-RO" sz="1200" dirty="0">
                          <a:effectLst/>
                        </a:rPr>
                        <a:t>î</a:t>
                      </a:r>
                      <a:r>
                        <a:rPr lang="en-US" sz="1200" dirty="0" err="1">
                          <a:effectLst/>
                        </a:rPr>
                        <a:t>ncadreaza</a:t>
                      </a:r>
                      <a:r>
                        <a:rPr lang="en-US" sz="1200" dirty="0">
                          <a:effectLst/>
                        </a:rPr>
                        <a:t> </a:t>
                      </a:r>
                      <a:r>
                        <a:rPr lang="en-US" sz="1200" dirty="0" err="1">
                          <a:effectLst/>
                        </a:rPr>
                        <a:t>tineri</a:t>
                      </a:r>
                      <a:r>
                        <a:rPr lang="en-US" sz="1200" dirty="0">
                          <a:effectLst/>
                        </a:rPr>
                        <a:t> NEETs </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US" sz="1200">
                          <a:effectLst/>
                        </a:rPr>
                        <a:t>390</a:t>
                      </a:r>
                      <a:endParaRPr lang="en-US" sz="120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GB" sz="1200" dirty="0">
                          <a:effectLst/>
                        </a:rPr>
                        <a:t>0</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ro-RO" sz="1200" b="1" dirty="0">
                          <a:effectLst/>
                          <a:latin typeface="Times New Roman"/>
                          <a:ea typeface="Times New Roman"/>
                        </a:rPr>
                        <a:t>446</a:t>
                      </a:r>
                      <a:endParaRPr lang="en-US" sz="1200" b="1" dirty="0">
                        <a:effectLst/>
                        <a:latin typeface="Times New Roman"/>
                        <a:ea typeface="Times New Roman"/>
                      </a:endParaRPr>
                    </a:p>
                  </a:txBody>
                  <a:tcPr marL="68162" marR="68162" marT="0" marB="0"/>
                </a:tc>
                <a:extLst>
                  <a:ext uri="{0D108BD9-81ED-4DB2-BD59-A6C34878D82A}">
                    <a16:rowId xmlns:a16="http://schemas.microsoft.com/office/drawing/2014/main" val="10006"/>
                  </a:ext>
                </a:extLst>
              </a:tr>
              <a:tr h="548572">
                <a:tc>
                  <a:txBody>
                    <a:bodyPr/>
                    <a:lstStyle/>
                    <a:p>
                      <a:pPr marL="0" marR="0" algn="l">
                        <a:lnSpc>
                          <a:spcPct val="150000"/>
                        </a:lnSpc>
                        <a:spcBef>
                          <a:spcPts val="0"/>
                        </a:spcBef>
                        <a:spcAft>
                          <a:spcPts val="0"/>
                        </a:spcAft>
                      </a:pPr>
                      <a:r>
                        <a:rPr lang="en-US" sz="1200" dirty="0">
                          <a:effectLst/>
                        </a:rPr>
                        <a:t> Acordarea de </a:t>
                      </a:r>
                      <a:r>
                        <a:rPr lang="en-US" sz="1200" dirty="0" err="1">
                          <a:effectLst/>
                        </a:rPr>
                        <a:t>subven</a:t>
                      </a:r>
                      <a:r>
                        <a:rPr lang="ro-RO" sz="1200" dirty="0">
                          <a:effectLst/>
                        </a:rPr>
                        <a:t>ț</a:t>
                      </a:r>
                      <a:r>
                        <a:rPr lang="en-US" sz="1200" dirty="0">
                          <a:effectLst/>
                        </a:rPr>
                        <a:t>ii angajatorilor care incadreaza şomeri neindemnizaţi ( SLD ). </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US" sz="1200" dirty="0">
                          <a:effectLst/>
                        </a:rPr>
                        <a:t>0</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en-GB" sz="1200" dirty="0">
                          <a:effectLst/>
                        </a:rPr>
                        <a:t>0</a:t>
                      </a:r>
                      <a:endParaRPr lang="en-US" sz="1200" dirty="0">
                        <a:effectLst/>
                        <a:latin typeface="Times New Roman"/>
                        <a:ea typeface="Times New Roman"/>
                      </a:endParaRPr>
                    </a:p>
                  </a:txBody>
                  <a:tcPr marL="68162" marR="68162" marT="0" marB="0"/>
                </a:tc>
                <a:tc>
                  <a:txBody>
                    <a:bodyPr/>
                    <a:lstStyle/>
                    <a:p>
                      <a:pPr marL="0" marR="0" algn="ctr">
                        <a:lnSpc>
                          <a:spcPct val="115000"/>
                        </a:lnSpc>
                        <a:spcBef>
                          <a:spcPts val="0"/>
                        </a:spcBef>
                        <a:spcAft>
                          <a:spcPts val="0"/>
                        </a:spcAft>
                      </a:pPr>
                      <a:r>
                        <a:rPr lang="ro-RO" sz="1200" b="1" dirty="0">
                          <a:effectLst/>
                          <a:latin typeface="Times New Roman"/>
                          <a:ea typeface="Times New Roman"/>
                        </a:rPr>
                        <a:t>0</a:t>
                      </a:r>
                      <a:endParaRPr lang="en-US" sz="1200" b="1" dirty="0">
                        <a:effectLst/>
                        <a:latin typeface="Times New Roman"/>
                        <a:ea typeface="Times New Roman"/>
                      </a:endParaRPr>
                    </a:p>
                  </a:txBody>
                  <a:tcPr marL="68162" marR="68162" marT="0" marB="0"/>
                </a:tc>
                <a:extLst>
                  <a:ext uri="{0D108BD9-81ED-4DB2-BD59-A6C34878D82A}">
                    <a16:rowId xmlns:a16="http://schemas.microsoft.com/office/drawing/2014/main" val="10007"/>
                  </a:ext>
                </a:extLst>
              </a:tr>
              <a:tr h="548572">
                <a:tc>
                  <a:txBody>
                    <a:bodyPr/>
                    <a:lstStyle/>
                    <a:p>
                      <a:pPr marL="0" marR="0" algn="l">
                        <a:lnSpc>
                          <a:spcPct val="150000"/>
                        </a:lnSpc>
                        <a:spcBef>
                          <a:spcPts val="0"/>
                        </a:spcBef>
                        <a:spcAft>
                          <a:spcPts val="0"/>
                        </a:spcAft>
                      </a:pPr>
                      <a:r>
                        <a:rPr lang="en-US" sz="1100" dirty="0">
                          <a:effectLst/>
                        </a:rPr>
                        <a:t> </a:t>
                      </a:r>
                      <a:r>
                        <a:rPr lang="ro-RO" sz="1100" dirty="0">
                          <a:effectLst/>
                        </a:rPr>
                        <a:t>Î</a:t>
                      </a:r>
                      <a:r>
                        <a:rPr lang="en-US" sz="1100" dirty="0" err="1">
                          <a:effectLst/>
                        </a:rPr>
                        <a:t>ncadrarea</a:t>
                      </a:r>
                      <a:r>
                        <a:rPr lang="en-US" sz="1100" dirty="0">
                          <a:effectLst/>
                        </a:rPr>
                        <a:t> </a:t>
                      </a:r>
                      <a:r>
                        <a:rPr lang="ro-RO" sz="1100" dirty="0">
                          <a:effectLst/>
                        </a:rPr>
                        <a:t>ș</a:t>
                      </a:r>
                      <a:r>
                        <a:rPr lang="en-US" sz="1100" dirty="0" err="1">
                          <a:effectLst/>
                        </a:rPr>
                        <a:t>omerilor</a:t>
                      </a:r>
                      <a:r>
                        <a:rPr lang="en-US" sz="1100" dirty="0">
                          <a:effectLst/>
                        </a:rPr>
                        <a:t> care mai au 5 ani pana la pensie prin subventionarea locului de munca </a:t>
                      </a:r>
                      <a:endParaRPr lang="en-US" sz="1100" dirty="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US" sz="1100" dirty="0">
                          <a:effectLst/>
                        </a:rPr>
                        <a:t>0</a:t>
                      </a:r>
                      <a:endParaRPr lang="en-US" sz="1100" dirty="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GB" sz="1100" dirty="0">
                          <a:effectLst/>
                        </a:rPr>
                        <a:t>0</a:t>
                      </a:r>
                      <a:endParaRPr lang="en-US" sz="1100" dirty="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ro-RO" sz="1100" b="1" dirty="0">
                          <a:effectLst/>
                          <a:latin typeface="Times New Roman"/>
                          <a:ea typeface="Times New Roman"/>
                        </a:rPr>
                        <a:t>4</a:t>
                      </a:r>
                      <a:endParaRPr lang="en-US" sz="1100" b="1" dirty="0">
                        <a:effectLst/>
                        <a:latin typeface="Times New Roman"/>
                        <a:ea typeface="Times New Roman"/>
                      </a:endParaRPr>
                    </a:p>
                  </a:txBody>
                  <a:tcPr marL="64552" marR="64552" marT="0" marB="0"/>
                </a:tc>
                <a:extLst>
                  <a:ext uri="{0D108BD9-81ED-4DB2-BD59-A6C34878D82A}">
                    <a16:rowId xmlns:a16="http://schemas.microsoft.com/office/drawing/2014/main" val="10008"/>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pt-BR" altLang="en-US" sz="2000">
                <a:latin typeface="Trebuchet MS" pitchFamily="34" charset="0"/>
              </a:rPr>
              <a:t>Monitorizarea realizării Programului de ocupare a forţei de muncă pe  anul 202</a:t>
            </a:r>
            <a:r>
              <a:rPr lang="ro-RO" altLang="en-US" sz="2000">
                <a:latin typeface="Trebuchet MS" pitchFamily="34" charset="0"/>
              </a:rPr>
              <a:t>3 ( 31.08.2023)</a:t>
            </a:r>
            <a:r>
              <a:rPr lang="pt-BR" altLang="en-US" sz="2000">
                <a:latin typeface="Trebuchet MS" pitchFamily="34" charset="0"/>
              </a:rPr>
              <a:t>.</a:t>
            </a:r>
            <a:endParaRPr lang="en-US" altLang="en-US" sz="2000"/>
          </a:p>
        </p:txBody>
      </p:sp>
      <p:graphicFrame>
        <p:nvGraphicFramePr>
          <p:cNvPr id="4" name="Content Placeholder 3"/>
          <p:cNvGraphicFramePr>
            <a:graphicFrameLocks noGrp="1"/>
          </p:cNvGraphicFramePr>
          <p:nvPr>
            <p:ph idx="1"/>
          </p:nvPr>
        </p:nvGraphicFramePr>
        <p:xfrm>
          <a:off x="714348" y="2000240"/>
          <a:ext cx="7500990" cy="4320565"/>
        </p:xfrm>
        <a:graphic>
          <a:graphicData uri="http://schemas.openxmlformats.org/drawingml/2006/table">
            <a:tbl>
              <a:tblPr firstRow="1" firstCol="1" bandRow="1">
                <a:tableStyleId>{5940675A-B579-460E-94D1-54222C63F5DA}</a:tableStyleId>
              </a:tblPr>
              <a:tblGrid>
                <a:gridCol w="4168854">
                  <a:extLst>
                    <a:ext uri="{9D8B030D-6E8A-4147-A177-3AD203B41FA5}">
                      <a16:colId xmlns:a16="http://schemas.microsoft.com/office/drawing/2014/main" val="20000"/>
                    </a:ext>
                  </a:extLst>
                </a:gridCol>
                <a:gridCol w="1591563">
                  <a:extLst>
                    <a:ext uri="{9D8B030D-6E8A-4147-A177-3AD203B41FA5}">
                      <a16:colId xmlns:a16="http://schemas.microsoft.com/office/drawing/2014/main" val="20001"/>
                    </a:ext>
                  </a:extLst>
                </a:gridCol>
                <a:gridCol w="1740573">
                  <a:extLst>
                    <a:ext uri="{9D8B030D-6E8A-4147-A177-3AD203B41FA5}">
                      <a16:colId xmlns:a16="http://schemas.microsoft.com/office/drawing/2014/main" val="20002"/>
                    </a:ext>
                  </a:extLst>
                </a:gridCol>
              </a:tblGrid>
              <a:tr h="642942">
                <a:tc>
                  <a:txBody>
                    <a:bodyPr/>
                    <a:lstStyle/>
                    <a:p>
                      <a:pPr marL="0" marR="0" algn="l">
                        <a:lnSpc>
                          <a:spcPct val="150000"/>
                        </a:lnSpc>
                        <a:spcBef>
                          <a:spcPts val="0"/>
                        </a:spcBef>
                        <a:spcAft>
                          <a:spcPts val="0"/>
                        </a:spcAft>
                      </a:pPr>
                      <a:r>
                        <a:rPr lang="en-US" sz="1200" dirty="0">
                          <a:effectLst/>
                        </a:rPr>
                        <a:t> </a:t>
                      </a:r>
                      <a:r>
                        <a:rPr lang="ro-RO" sz="1200" dirty="0">
                          <a:effectLst/>
                        </a:rPr>
                        <a:t>Î</a:t>
                      </a:r>
                      <a:r>
                        <a:rPr lang="en-US" sz="1200" dirty="0" err="1">
                          <a:effectLst/>
                        </a:rPr>
                        <a:t>ncadrarea</a:t>
                      </a:r>
                      <a:r>
                        <a:rPr lang="en-US" sz="1200" dirty="0">
                          <a:effectLst/>
                        </a:rPr>
                        <a:t> prin </a:t>
                      </a:r>
                      <a:r>
                        <a:rPr lang="en-US" sz="1200" dirty="0" err="1">
                          <a:effectLst/>
                        </a:rPr>
                        <a:t>stimularea</a:t>
                      </a:r>
                      <a:r>
                        <a:rPr lang="en-US" sz="1200" dirty="0">
                          <a:effectLst/>
                        </a:rPr>
                        <a:t> </a:t>
                      </a:r>
                      <a:r>
                        <a:rPr lang="en-US" sz="1200" dirty="0" err="1">
                          <a:effectLst/>
                        </a:rPr>
                        <a:t>mobilit</a:t>
                      </a:r>
                      <a:r>
                        <a:rPr lang="ro-RO" sz="1200" dirty="0">
                          <a:effectLst/>
                        </a:rPr>
                        <a:t>ăț</a:t>
                      </a:r>
                      <a:r>
                        <a:rPr lang="en-US" sz="1200" dirty="0">
                          <a:effectLst/>
                        </a:rPr>
                        <a:t>ii for</a:t>
                      </a:r>
                      <a:r>
                        <a:rPr lang="ro-RO" sz="1200" dirty="0">
                          <a:effectLst/>
                        </a:rPr>
                        <a:t>ț</a:t>
                      </a:r>
                      <a:r>
                        <a:rPr lang="en-US" sz="1200" dirty="0" err="1">
                          <a:effectLst/>
                        </a:rPr>
                        <a:t>ei</a:t>
                      </a:r>
                      <a:r>
                        <a:rPr lang="en-US" sz="1200" dirty="0">
                          <a:effectLst/>
                        </a:rPr>
                        <a:t> de </a:t>
                      </a:r>
                      <a:r>
                        <a:rPr lang="en-US" sz="1200" dirty="0" err="1">
                          <a:effectLst/>
                        </a:rPr>
                        <a:t>munc</a:t>
                      </a:r>
                      <a:r>
                        <a:rPr lang="ro-RO" sz="1200" dirty="0">
                          <a:effectLst/>
                        </a:rPr>
                        <a:t>ă</a:t>
                      </a:r>
                      <a:r>
                        <a:rPr lang="en-US" sz="1200" dirty="0">
                          <a:effectLst/>
                        </a:rPr>
                        <a:t>, total, din care: rd 7 = rd (7.a +7.b) </a:t>
                      </a:r>
                    </a:p>
                    <a:p>
                      <a:pPr marL="0" marR="0" algn="l">
                        <a:lnSpc>
                          <a:spcPct val="150000"/>
                        </a:lnSpc>
                        <a:spcBef>
                          <a:spcPts val="0"/>
                        </a:spcBef>
                        <a:spcAft>
                          <a:spcPts val="0"/>
                        </a:spcAft>
                      </a:pPr>
                      <a:r>
                        <a:rPr lang="en-US" sz="1200" dirty="0">
                          <a:effectLst/>
                        </a:rPr>
                        <a:t> </a:t>
                      </a:r>
                      <a:endParaRPr lang="en-US" sz="1200" dirty="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US" sz="1100">
                          <a:effectLst/>
                        </a:rPr>
                        <a:t>15</a:t>
                      </a:r>
                      <a:endParaRPr lang="en-US" sz="110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GB" sz="1100" dirty="0">
                          <a:effectLst/>
                        </a:rPr>
                        <a:t>3</a:t>
                      </a:r>
                      <a:endParaRPr lang="en-US" sz="1100" dirty="0">
                        <a:effectLst/>
                        <a:latin typeface="Times New Roman"/>
                        <a:ea typeface="Times New Roman"/>
                      </a:endParaRPr>
                    </a:p>
                  </a:txBody>
                  <a:tcPr marL="64552" marR="64552" marT="0" marB="0"/>
                </a:tc>
                <a:extLst>
                  <a:ext uri="{0D108BD9-81ED-4DB2-BD59-A6C34878D82A}">
                    <a16:rowId xmlns:a16="http://schemas.microsoft.com/office/drawing/2014/main" val="10000"/>
                  </a:ext>
                </a:extLst>
              </a:tr>
              <a:tr h="516421">
                <a:tc>
                  <a:txBody>
                    <a:bodyPr/>
                    <a:lstStyle/>
                    <a:p>
                      <a:pPr marL="0" marR="0" algn="l">
                        <a:lnSpc>
                          <a:spcPct val="150000"/>
                        </a:lnSpc>
                        <a:spcBef>
                          <a:spcPts val="0"/>
                        </a:spcBef>
                        <a:spcAft>
                          <a:spcPts val="0"/>
                        </a:spcAft>
                      </a:pPr>
                      <a:r>
                        <a:rPr lang="en-US" sz="1200" dirty="0">
                          <a:effectLst/>
                        </a:rPr>
                        <a:t> </a:t>
                      </a:r>
                      <a:r>
                        <a:rPr lang="ro-RO" sz="1200" dirty="0">
                          <a:effectLst/>
                        </a:rPr>
                        <a:t>Î</a:t>
                      </a:r>
                      <a:r>
                        <a:rPr lang="en-US" sz="1200" dirty="0" err="1">
                          <a:effectLst/>
                        </a:rPr>
                        <a:t>ncadrarea</a:t>
                      </a:r>
                      <a:r>
                        <a:rPr lang="en-US" sz="1200" dirty="0">
                          <a:effectLst/>
                        </a:rPr>
                        <a:t> </a:t>
                      </a:r>
                      <a:r>
                        <a:rPr lang="ro-RO" sz="1200" dirty="0">
                          <a:effectLst/>
                        </a:rPr>
                        <a:t>î</a:t>
                      </a:r>
                      <a:r>
                        <a:rPr lang="en-US" sz="1200" dirty="0" err="1">
                          <a:effectLst/>
                        </a:rPr>
                        <a:t>ntr</a:t>
                      </a:r>
                      <a:r>
                        <a:rPr lang="en-US" sz="1200" dirty="0">
                          <a:effectLst/>
                        </a:rPr>
                        <a:t>-o </a:t>
                      </a:r>
                      <a:r>
                        <a:rPr lang="en-US" sz="1200" dirty="0" err="1">
                          <a:effectLst/>
                        </a:rPr>
                        <a:t>localitate</a:t>
                      </a:r>
                      <a:r>
                        <a:rPr lang="en-US" sz="1200" dirty="0">
                          <a:effectLst/>
                        </a:rPr>
                        <a:t> la </a:t>
                      </a:r>
                      <a:r>
                        <a:rPr lang="en-US" sz="1200" dirty="0" err="1">
                          <a:effectLst/>
                        </a:rPr>
                        <a:t>distan</a:t>
                      </a:r>
                      <a:r>
                        <a:rPr lang="ro-RO" sz="1200" dirty="0">
                          <a:effectLst/>
                        </a:rPr>
                        <a:t>ță</a:t>
                      </a:r>
                      <a:r>
                        <a:rPr lang="en-US" sz="1200" dirty="0">
                          <a:effectLst/>
                        </a:rPr>
                        <a:t> de </a:t>
                      </a:r>
                      <a:r>
                        <a:rPr lang="en-US" sz="1200" dirty="0" err="1">
                          <a:effectLst/>
                        </a:rPr>
                        <a:t>peste</a:t>
                      </a:r>
                      <a:r>
                        <a:rPr lang="en-US" sz="1200" dirty="0">
                          <a:effectLst/>
                        </a:rPr>
                        <a:t> 15 Km. </a:t>
                      </a:r>
                      <a:r>
                        <a:rPr lang="ro-RO" sz="1200" dirty="0">
                          <a:effectLst/>
                        </a:rPr>
                        <a:t>f</a:t>
                      </a:r>
                      <a:r>
                        <a:rPr lang="en-US" sz="1200" dirty="0">
                          <a:effectLst/>
                        </a:rPr>
                        <a:t>a</a:t>
                      </a:r>
                      <a:r>
                        <a:rPr lang="ro-RO" sz="1200" dirty="0">
                          <a:effectLst/>
                        </a:rPr>
                        <a:t>ță</a:t>
                      </a:r>
                      <a:r>
                        <a:rPr lang="en-US" sz="1200" dirty="0">
                          <a:effectLst/>
                        </a:rPr>
                        <a:t> de </a:t>
                      </a:r>
                      <a:r>
                        <a:rPr lang="en-US" sz="1200" dirty="0" err="1">
                          <a:effectLst/>
                        </a:rPr>
                        <a:t>domiciliu</a:t>
                      </a:r>
                      <a:r>
                        <a:rPr lang="en-US" sz="1200" dirty="0">
                          <a:effectLst/>
                        </a:rPr>
                        <a:t> </a:t>
                      </a:r>
                      <a:endParaRPr lang="en-US" sz="1200" dirty="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US" sz="1100">
                          <a:effectLst/>
                        </a:rPr>
                        <a:t>5</a:t>
                      </a:r>
                      <a:endParaRPr lang="en-US" sz="110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GB" sz="1100" dirty="0">
                          <a:effectLst/>
                        </a:rPr>
                        <a:t>1</a:t>
                      </a:r>
                      <a:endParaRPr lang="en-US" sz="1100" dirty="0">
                        <a:effectLst/>
                        <a:latin typeface="Times New Roman"/>
                        <a:ea typeface="Times New Roman"/>
                      </a:endParaRPr>
                    </a:p>
                  </a:txBody>
                  <a:tcPr marL="64552" marR="64552" marT="0" marB="0"/>
                </a:tc>
                <a:extLst>
                  <a:ext uri="{0D108BD9-81ED-4DB2-BD59-A6C34878D82A}">
                    <a16:rowId xmlns:a16="http://schemas.microsoft.com/office/drawing/2014/main" val="10001"/>
                  </a:ext>
                </a:extLst>
              </a:tr>
              <a:tr h="516421">
                <a:tc>
                  <a:txBody>
                    <a:bodyPr/>
                    <a:lstStyle/>
                    <a:p>
                      <a:pPr marL="0" marR="0" algn="l">
                        <a:lnSpc>
                          <a:spcPct val="150000"/>
                        </a:lnSpc>
                        <a:spcBef>
                          <a:spcPts val="0"/>
                        </a:spcBef>
                        <a:spcAft>
                          <a:spcPts val="0"/>
                        </a:spcAft>
                      </a:pPr>
                      <a:r>
                        <a:rPr lang="en-US" sz="1200" dirty="0">
                          <a:effectLst/>
                        </a:rPr>
                        <a:t> </a:t>
                      </a:r>
                      <a:r>
                        <a:rPr lang="ro-RO" sz="1200" dirty="0">
                          <a:effectLst/>
                        </a:rPr>
                        <a:t>Î</a:t>
                      </a:r>
                      <a:r>
                        <a:rPr lang="en-US" sz="1200" dirty="0" err="1">
                          <a:effectLst/>
                        </a:rPr>
                        <a:t>ncadrarea</a:t>
                      </a:r>
                      <a:r>
                        <a:rPr lang="en-US" sz="1200" dirty="0">
                          <a:effectLst/>
                        </a:rPr>
                        <a:t> </a:t>
                      </a:r>
                      <a:r>
                        <a:rPr lang="ro-RO" sz="1200" dirty="0">
                          <a:effectLst/>
                        </a:rPr>
                        <a:t>î</a:t>
                      </a:r>
                      <a:r>
                        <a:rPr lang="en-US" sz="1200" dirty="0">
                          <a:effectLst/>
                        </a:rPr>
                        <a:t>n alt</a:t>
                      </a:r>
                      <a:r>
                        <a:rPr lang="ro-RO" sz="1200" dirty="0">
                          <a:effectLst/>
                        </a:rPr>
                        <a:t>ă</a:t>
                      </a:r>
                      <a:r>
                        <a:rPr lang="en-US" sz="1200" dirty="0">
                          <a:effectLst/>
                        </a:rPr>
                        <a:t> localitate  la peste 50 km cu schimbarea domiciliului </a:t>
                      </a:r>
                      <a:endParaRPr lang="en-US" sz="1200" dirty="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US" sz="1100">
                          <a:effectLst/>
                        </a:rPr>
                        <a:t>5</a:t>
                      </a:r>
                      <a:endParaRPr lang="en-US" sz="110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GB" sz="1100" dirty="0">
                          <a:effectLst/>
                        </a:rPr>
                        <a:t>0</a:t>
                      </a:r>
                      <a:endParaRPr lang="en-US" sz="1100" dirty="0">
                        <a:effectLst/>
                        <a:latin typeface="Times New Roman"/>
                        <a:ea typeface="Times New Roman"/>
                      </a:endParaRPr>
                    </a:p>
                  </a:txBody>
                  <a:tcPr marL="64552" marR="64552" marT="0" marB="0"/>
                </a:tc>
                <a:extLst>
                  <a:ext uri="{0D108BD9-81ED-4DB2-BD59-A6C34878D82A}">
                    <a16:rowId xmlns:a16="http://schemas.microsoft.com/office/drawing/2014/main" val="10002"/>
                  </a:ext>
                </a:extLst>
              </a:tr>
              <a:tr h="258210">
                <a:tc>
                  <a:txBody>
                    <a:bodyPr/>
                    <a:lstStyle/>
                    <a:p>
                      <a:pPr marL="0" marR="0" algn="l">
                        <a:lnSpc>
                          <a:spcPct val="150000"/>
                        </a:lnSpc>
                        <a:spcBef>
                          <a:spcPts val="0"/>
                        </a:spcBef>
                        <a:spcAft>
                          <a:spcPts val="0"/>
                        </a:spcAft>
                      </a:pPr>
                      <a:r>
                        <a:rPr lang="en-US" sz="1200" dirty="0">
                          <a:effectLst/>
                        </a:rPr>
                        <a:t> </a:t>
                      </a:r>
                      <a:r>
                        <a:rPr lang="ro-RO" sz="1200" dirty="0">
                          <a:effectLst/>
                        </a:rPr>
                        <a:t>P</a:t>
                      </a:r>
                      <a:r>
                        <a:rPr lang="en-US" sz="1200" dirty="0" err="1">
                          <a:effectLst/>
                        </a:rPr>
                        <a:t>rima</a:t>
                      </a:r>
                      <a:r>
                        <a:rPr lang="en-US" sz="1200" dirty="0">
                          <a:effectLst/>
                        </a:rPr>
                        <a:t> de </a:t>
                      </a:r>
                      <a:r>
                        <a:rPr lang="en-US" sz="1200" dirty="0" err="1">
                          <a:effectLst/>
                        </a:rPr>
                        <a:t>relocare</a:t>
                      </a:r>
                      <a:r>
                        <a:rPr lang="en-US" sz="1200" dirty="0">
                          <a:effectLst/>
                        </a:rPr>
                        <a:t> </a:t>
                      </a:r>
                      <a:endParaRPr lang="en-US" sz="1200" dirty="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US" sz="1100">
                          <a:effectLst/>
                        </a:rPr>
                        <a:t>5</a:t>
                      </a:r>
                      <a:endParaRPr lang="en-US" sz="110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GB" sz="1100" dirty="0">
                          <a:effectLst/>
                        </a:rPr>
                        <a:t>2</a:t>
                      </a:r>
                      <a:endParaRPr lang="en-US" sz="1100" dirty="0">
                        <a:effectLst/>
                        <a:latin typeface="Times New Roman"/>
                        <a:ea typeface="Times New Roman"/>
                      </a:endParaRPr>
                    </a:p>
                  </a:txBody>
                  <a:tcPr marL="64552" marR="64552" marT="0" marB="0"/>
                </a:tc>
                <a:extLst>
                  <a:ext uri="{0D108BD9-81ED-4DB2-BD59-A6C34878D82A}">
                    <a16:rowId xmlns:a16="http://schemas.microsoft.com/office/drawing/2014/main" val="10003"/>
                  </a:ext>
                </a:extLst>
              </a:tr>
              <a:tr h="754405">
                <a:tc>
                  <a:txBody>
                    <a:bodyPr/>
                    <a:lstStyle/>
                    <a:p>
                      <a:pPr marL="0" marR="0" algn="l">
                        <a:lnSpc>
                          <a:spcPct val="150000"/>
                        </a:lnSpc>
                        <a:spcBef>
                          <a:spcPts val="0"/>
                        </a:spcBef>
                        <a:spcAft>
                          <a:spcPts val="0"/>
                        </a:spcAft>
                      </a:pPr>
                      <a:r>
                        <a:rPr lang="en-US" sz="1200" dirty="0">
                          <a:effectLst/>
                        </a:rPr>
                        <a:t> </a:t>
                      </a:r>
                      <a:r>
                        <a:rPr lang="ro-RO" sz="1200" dirty="0">
                          <a:effectLst/>
                        </a:rPr>
                        <a:t>Î</a:t>
                      </a:r>
                      <a:r>
                        <a:rPr lang="en-US" sz="1200" dirty="0" err="1">
                          <a:effectLst/>
                        </a:rPr>
                        <a:t>ncadrarea</a:t>
                      </a:r>
                      <a:r>
                        <a:rPr lang="en-US" sz="1200" dirty="0">
                          <a:effectLst/>
                        </a:rPr>
                        <a:t> </a:t>
                      </a:r>
                      <a:r>
                        <a:rPr lang="en-US" sz="1200" dirty="0" err="1">
                          <a:effectLst/>
                        </a:rPr>
                        <a:t>absolven</a:t>
                      </a:r>
                      <a:r>
                        <a:rPr lang="ro-RO" sz="1200" dirty="0">
                          <a:effectLst/>
                        </a:rPr>
                        <a:t>ț</a:t>
                      </a:r>
                      <a:r>
                        <a:rPr lang="en-US" sz="1200" dirty="0" err="1">
                          <a:effectLst/>
                        </a:rPr>
                        <a:t>ilor</a:t>
                      </a:r>
                      <a:r>
                        <a:rPr lang="en-US" sz="1200" dirty="0">
                          <a:effectLst/>
                        </a:rPr>
                        <a:t> din </a:t>
                      </a:r>
                      <a:r>
                        <a:rPr lang="en-US" sz="1200" dirty="0" err="1">
                          <a:effectLst/>
                        </a:rPr>
                        <a:t>institu</a:t>
                      </a:r>
                      <a:r>
                        <a:rPr lang="ro-RO" sz="1200" dirty="0">
                          <a:effectLst/>
                        </a:rPr>
                        <a:t>ț</a:t>
                      </a:r>
                      <a:r>
                        <a:rPr lang="en-US" sz="1200" dirty="0">
                          <a:effectLst/>
                        </a:rPr>
                        <a:t>ii de </a:t>
                      </a:r>
                      <a:r>
                        <a:rPr lang="ro-RO" sz="1200" dirty="0">
                          <a:effectLst/>
                        </a:rPr>
                        <a:t>î</a:t>
                      </a:r>
                      <a:r>
                        <a:rPr lang="en-US" sz="1200" dirty="0" err="1">
                          <a:effectLst/>
                        </a:rPr>
                        <a:t>nv</a:t>
                      </a:r>
                      <a:r>
                        <a:rPr lang="ro-RO" sz="1200" dirty="0">
                          <a:effectLst/>
                        </a:rPr>
                        <a:t>ăță</a:t>
                      </a:r>
                      <a:r>
                        <a:rPr lang="en-US" sz="1200" dirty="0">
                          <a:effectLst/>
                        </a:rPr>
                        <a:t>m</a:t>
                      </a:r>
                      <a:r>
                        <a:rPr lang="ro-RO" sz="1200" dirty="0">
                          <a:effectLst/>
                        </a:rPr>
                        <a:t>â</a:t>
                      </a:r>
                      <a:r>
                        <a:rPr lang="en-US" sz="1200" dirty="0" err="1">
                          <a:effectLst/>
                        </a:rPr>
                        <a:t>nt</a:t>
                      </a:r>
                      <a:r>
                        <a:rPr lang="en-US" sz="1200" dirty="0">
                          <a:effectLst/>
                        </a:rPr>
                        <a:t>, </a:t>
                      </a:r>
                      <a:r>
                        <a:rPr lang="en-US" sz="1200" dirty="0" err="1">
                          <a:effectLst/>
                        </a:rPr>
                        <a:t>prin</a:t>
                      </a:r>
                      <a:r>
                        <a:rPr lang="en-US" sz="1200" dirty="0">
                          <a:effectLst/>
                        </a:rPr>
                        <a:t> </a:t>
                      </a:r>
                      <a:r>
                        <a:rPr lang="en-US" sz="1200" dirty="0" err="1">
                          <a:effectLst/>
                        </a:rPr>
                        <a:t>subven</a:t>
                      </a:r>
                      <a:r>
                        <a:rPr lang="ro-RO" sz="1200" dirty="0">
                          <a:effectLst/>
                        </a:rPr>
                        <a:t>ț</a:t>
                      </a:r>
                      <a:r>
                        <a:rPr lang="en-US" sz="1200" dirty="0" err="1">
                          <a:effectLst/>
                        </a:rPr>
                        <a:t>ionarea</a:t>
                      </a:r>
                      <a:r>
                        <a:rPr lang="en-US" sz="1200" dirty="0">
                          <a:effectLst/>
                        </a:rPr>
                        <a:t> </a:t>
                      </a:r>
                      <a:r>
                        <a:rPr lang="en-US" sz="1200" dirty="0" err="1">
                          <a:effectLst/>
                        </a:rPr>
                        <a:t>locului</a:t>
                      </a:r>
                      <a:r>
                        <a:rPr lang="en-US" sz="1200" dirty="0">
                          <a:effectLst/>
                        </a:rPr>
                        <a:t> de </a:t>
                      </a:r>
                      <a:r>
                        <a:rPr lang="en-US" sz="1200" dirty="0" err="1">
                          <a:effectLst/>
                        </a:rPr>
                        <a:t>munc</a:t>
                      </a:r>
                      <a:r>
                        <a:rPr lang="ro-RO" sz="1200" dirty="0">
                          <a:effectLst/>
                        </a:rPr>
                        <a:t>ă</a:t>
                      </a:r>
                      <a:r>
                        <a:rPr lang="en-US" sz="1200" dirty="0">
                          <a:effectLst/>
                        </a:rPr>
                        <a:t>                                                                      </a:t>
                      </a:r>
                      <a:endParaRPr lang="en-US" sz="1200" dirty="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US" sz="1100">
                          <a:effectLst/>
                        </a:rPr>
                        <a:t>80</a:t>
                      </a:r>
                      <a:endParaRPr lang="en-US" sz="110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GB" sz="1100" dirty="0">
                          <a:effectLst/>
                        </a:rPr>
                        <a:t>9</a:t>
                      </a:r>
                      <a:endParaRPr lang="en-US" sz="1100" dirty="0">
                        <a:effectLst/>
                        <a:latin typeface="Times New Roman"/>
                        <a:ea typeface="Times New Roman"/>
                      </a:endParaRPr>
                    </a:p>
                  </a:txBody>
                  <a:tcPr marL="64552" marR="64552" marT="0" marB="0"/>
                </a:tc>
                <a:extLst>
                  <a:ext uri="{0D108BD9-81ED-4DB2-BD59-A6C34878D82A}">
                    <a16:rowId xmlns:a16="http://schemas.microsoft.com/office/drawing/2014/main" val="10004"/>
                  </a:ext>
                </a:extLst>
              </a:tr>
              <a:tr h="516421">
                <a:tc>
                  <a:txBody>
                    <a:bodyPr/>
                    <a:lstStyle/>
                    <a:p>
                      <a:pPr marL="0" marR="0" algn="l">
                        <a:lnSpc>
                          <a:spcPct val="150000"/>
                        </a:lnSpc>
                        <a:spcBef>
                          <a:spcPts val="0"/>
                        </a:spcBef>
                        <a:spcAft>
                          <a:spcPts val="0"/>
                        </a:spcAft>
                      </a:pPr>
                      <a:r>
                        <a:rPr lang="en-US" sz="1200" dirty="0">
                          <a:effectLst/>
                        </a:rPr>
                        <a:t> Num</a:t>
                      </a:r>
                      <a:r>
                        <a:rPr lang="ro-RO" sz="1200" dirty="0">
                          <a:effectLst/>
                        </a:rPr>
                        <a:t>ă</a:t>
                      </a:r>
                      <a:r>
                        <a:rPr lang="en-US" sz="1200" dirty="0">
                          <a:effectLst/>
                        </a:rPr>
                        <a:t>r </a:t>
                      </a:r>
                      <a:r>
                        <a:rPr lang="en-US" sz="1200" dirty="0" err="1">
                          <a:effectLst/>
                        </a:rPr>
                        <a:t>absolven</a:t>
                      </a:r>
                      <a:r>
                        <a:rPr lang="ro-RO" sz="1200" dirty="0">
                          <a:effectLst/>
                        </a:rPr>
                        <a:t>ț</a:t>
                      </a:r>
                      <a:r>
                        <a:rPr lang="en-US" sz="1200" dirty="0" err="1">
                          <a:effectLst/>
                        </a:rPr>
                        <a:t>i</a:t>
                      </a:r>
                      <a:r>
                        <a:rPr lang="en-US" sz="1200" dirty="0">
                          <a:effectLst/>
                        </a:rPr>
                        <a:t>  din </a:t>
                      </a:r>
                      <a:r>
                        <a:rPr lang="en-US" sz="1200" dirty="0" err="1">
                          <a:effectLst/>
                        </a:rPr>
                        <a:t>institu</a:t>
                      </a:r>
                      <a:r>
                        <a:rPr lang="ro-RO" sz="1200" dirty="0">
                          <a:effectLst/>
                        </a:rPr>
                        <a:t>ț</a:t>
                      </a:r>
                      <a:r>
                        <a:rPr lang="en-US" sz="1200" dirty="0">
                          <a:effectLst/>
                        </a:rPr>
                        <a:t>ii de </a:t>
                      </a:r>
                      <a:r>
                        <a:rPr lang="ro-RO" sz="1200" dirty="0">
                          <a:effectLst/>
                        </a:rPr>
                        <a:t>î</a:t>
                      </a:r>
                      <a:r>
                        <a:rPr lang="en-US" sz="1200" dirty="0" err="1">
                          <a:effectLst/>
                        </a:rPr>
                        <a:t>nv</a:t>
                      </a:r>
                      <a:r>
                        <a:rPr lang="ro-RO" sz="1200" dirty="0">
                          <a:effectLst/>
                        </a:rPr>
                        <a:t>ăță</a:t>
                      </a:r>
                      <a:r>
                        <a:rPr lang="en-US" sz="1200" dirty="0">
                          <a:effectLst/>
                        </a:rPr>
                        <a:t>m</a:t>
                      </a:r>
                      <a:r>
                        <a:rPr lang="ro-RO" sz="1200" dirty="0">
                          <a:effectLst/>
                        </a:rPr>
                        <a:t>â</a:t>
                      </a:r>
                      <a:r>
                        <a:rPr lang="en-US" sz="1200" dirty="0" err="1">
                          <a:effectLst/>
                        </a:rPr>
                        <a:t>nt</a:t>
                      </a:r>
                      <a:r>
                        <a:rPr lang="en-US" sz="1200" dirty="0">
                          <a:effectLst/>
                        </a:rPr>
                        <a:t>,  </a:t>
                      </a:r>
                      <a:r>
                        <a:rPr lang="ro-RO" sz="1200" dirty="0">
                          <a:effectLst/>
                        </a:rPr>
                        <a:t>î</a:t>
                      </a:r>
                      <a:r>
                        <a:rPr lang="en-US" sz="1200" dirty="0" err="1">
                          <a:effectLst/>
                        </a:rPr>
                        <a:t>ncadra</a:t>
                      </a:r>
                      <a:r>
                        <a:rPr lang="ro-RO" sz="1200" dirty="0">
                          <a:effectLst/>
                        </a:rPr>
                        <a:t>ț</a:t>
                      </a:r>
                      <a:r>
                        <a:rPr lang="en-US" sz="1200" dirty="0" err="1">
                          <a:effectLst/>
                        </a:rPr>
                        <a:t>i</a:t>
                      </a:r>
                      <a:r>
                        <a:rPr lang="en-US" sz="1200" dirty="0">
                          <a:effectLst/>
                        </a:rPr>
                        <a:t> </a:t>
                      </a:r>
                      <a:r>
                        <a:rPr lang="en-US" sz="1200" dirty="0" err="1">
                          <a:effectLst/>
                        </a:rPr>
                        <a:t>prin</a:t>
                      </a:r>
                      <a:r>
                        <a:rPr lang="en-US" sz="1200" dirty="0">
                          <a:effectLst/>
                        </a:rPr>
                        <a:t> </a:t>
                      </a:r>
                      <a:r>
                        <a:rPr lang="en-US" sz="1200" dirty="0" err="1">
                          <a:effectLst/>
                        </a:rPr>
                        <a:t>acordare</a:t>
                      </a:r>
                      <a:r>
                        <a:rPr lang="en-US" sz="1200" dirty="0">
                          <a:effectLst/>
                        </a:rPr>
                        <a:t> de prime de </a:t>
                      </a:r>
                      <a:r>
                        <a:rPr lang="en-US" sz="1200" dirty="0" err="1">
                          <a:effectLst/>
                        </a:rPr>
                        <a:t>inser</a:t>
                      </a:r>
                      <a:r>
                        <a:rPr lang="ro-RO" sz="1200" dirty="0">
                          <a:effectLst/>
                        </a:rPr>
                        <a:t>ț</a:t>
                      </a:r>
                      <a:r>
                        <a:rPr lang="en-US" sz="1200" dirty="0" err="1">
                          <a:effectLst/>
                        </a:rPr>
                        <a:t>ie</a:t>
                      </a:r>
                      <a:endParaRPr lang="en-US" sz="1200" dirty="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US" sz="1100">
                          <a:effectLst/>
                        </a:rPr>
                        <a:t>10</a:t>
                      </a:r>
                      <a:endParaRPr lang="en-US" sz="110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GB" sz="1100" dirty="0">
                          <a:effectLst/>
                        </a:rPr>
                        <a:t>1</a:t>
                      </a:r>
                      <a:endParaRPr lang="en-US" sz="1100" dirty="0">
                        <a:effectLst/>
                        <a:latin typeface="Times New Roman"/>
                        <a:ea typeface="Times New Roman"/>
                      </a:endParaRPr>
                    </a:p>
                  </a:txBody>
                  <a:tcPr marL="64552" marR="64552" marT="0" marB="0"/>
                </a:tc>
                <a:extLst>
                  <a:ext uri="{0D108BD9-81ED-4DB2-BD59-A6C34878D82A}">
                    <a16:rowId xmlns:a16="http://schemas.microsoft.com/office/drawing/2014/main" val="10005"/>
                  </a:ext>
                </a:extLst>
              </a:tr>
              <a:tr h="516421">
                <a:tc>
                  <a:txBody>
                    <a:bodyPr/>
                    <a:lstStyle/>
                    <a:p>
                      <a:pPr marL="0" marR="0" algn="l">
                        <a:lnSpc>
                          <a:spcPct val="150000"/>
                        </a:lnSpc>
                        <a:spcBef>
                          <a:spcPts val="0"/>
                        </a:spcBef>
                        <a:spcAft>
                          <a:spcPts val="0"/>
                        </a:spcAft>
                      </a:pPr>
                      <a:r>
                        <a:rPr lang="en-US" sz="1200" dirty="0">
                          <a:effectLst/>
                        </a:rPr>
                        <a:t> </a:t>
                      </a:r>
                      <a:r>
                        <a:rPr lang="ro-RO" sz="1200" dirty="0">
                          <a:effectLst/>
                        </a:rPr>
                        <a:t>Î</a:t>
                      </a:r>
                      <a:r>
                        <a:rPr lang="en-US" sz="1200" dirty="0" err="1">
                          <a:effectLst/>
                        </a:rPr>
                        <a:t>ncadrarea</a:t>
                      </a:r>
                      <a:r>
                        <a:rPr lang="en-US" sz="1200" dirty="0">
                          <a:effectLst/>
                        </a:rPr>
                        <a:t> </a:t>
                      </a:r>
                      <a:r>
                        <a:rPr lang="en-US" sz="1200" dirty="0" err="1">
                          <a:effectLst/>
                        </a:rPr>
                        <a:t>persoanelor</a:t>
                      </a:r>
                      <a:r>
                        <a:rPr lang="en-US" sz="1200" dirty="0">
                          <a:effectLst/>
                        </a:rPr>
                        <a:t> cu handicap, </a:t>
                      </a:r>
                      <a:r>
                        <a:rPr lang="en-US" sz="1200" dirty="0" err="1">
                          <a:effectLst/>
                        </a:rPr>
                        <a:t>prin</a:t>
                      </a:r>
                      <a:r>
                        <a:rPr lang="en-US" sz="1200" dirty="0">
                          <a:effectLst/>
                        </a:rPr>
                        <a:t> </a:t>
                      </a:r>
                      <a:r>
                        <a:rPr lang="en-US" sz="1200" dirty="0" err="1">
                          <a:effectLst/>
                        </a:rPr>
                        <a:t>subven</a:t>
                      </a:r>
                      <a:r>
                        <a:rPr lang="ro-RO" sz="1200" dirty="0">
                          <a:effectLst/>
                        </a:rPr>
                        <a:t>ț</a:t>
                      </a:r>
                      <a:r>
                        <a:rPr lang="en-US" sz="1200" dirty="0" err="1">
                          <a:effectLst/>
                        </a:rPr>
                        <a:t>ionarea</a:t>
                      </a:r>
                      <a:r>
                        <a:rPr lang="en-US" sz="1200" dirty="0">
                          <a:effectLst/>
                        </a:rPr>
                        <a:t> </a:t>
                      </a:r>
                      <a:r>
                        <a:rPr lang="en-US" sz="1200" dirty="0" err="1">
                          <a:effectLst/>
                        </a:rPr>
                        <a:t>locului</a:t>
                      </a:r>
                      <a:r>
                        <a:rPr lang="en-US" sz="1200" dirty="0">
                          <a:effectLst/>
                        </a:rPr>
                        <a:t> de </a:t>
                      </a:r>
                      <a:r>
                        <a:rPr lang="en-US" sz="1200" dirty="0" err="1">
                          <a:effectLst/>
                        </a:rPr>
                        <a:t>munca</a:t>
                      </a:r>
                      <a:r>
                        <a:rPr lang="ro-RO" sz="1200" dirty="0">
                          <a:effectLst/>
                        </a:rPr>
                        <a:t>ă</a:t>
                      </a:r>
                      <a:endParaRPr lang="en-US" sz="1200" dirty="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US" sz="1100">
                          <a:effectLst/>
                        </a:rPr>
                        <a:t>-</a:t>
                      </a:r>
                      <a:endParaRPr lang="en-US" sz="110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GB" sz="1100" dirty="0">
                          <a:effectLst/>
                        </a:rPr>
                        <a:t>0</a:t>
                      </a:r>
                      <a:endParaRPr lang="en-US" sz="1100" dirty="0">
                        <a:effectLst/>
                        <a:latin typeface="Times New Roman"/>
                        <a:ea typeface="Times New Roman"/>
                      </a:endParaRPr>
                    </a:p>
                  </a:txBody>
                  <a:tcPr marL="64552" marR="64552" marT="0" marB="0"/>
                </a:tc>
                <a:extLst>
                  <a:ext uri="{0D108BD9-81ED-4DB2-BD59-A6C34878D82A}">
                    <a16:rowId xmlns:a16="http://schemas.microsoft.com/office/drawing/2014/main" val="10006"/>
                  </a:ext>
                </a:extLst>
              </a:tr>
              <a:tr h="258210">
                <a:tc>
                  <a:txBody>
                    <a:bodyPr/>
                    <a:lstStyle/>
                    <a:p>
                      <a:pPr marL="0" marR="0" algn="l">
                        <a:lnSpc>
                          <a:spcPct val="150000"/>
                        </a:lnSpc>
                        <a:spcBef>
                          <a:spcPts val="0"/>
                        </a:spcBef>
                        <a:spcAft>
                          <a:spcPts val="0"/>
                        </a:spcAft>
                      </a:pPr>
                      <a:r>
                        <a:rPr lang="en-US" sz="1200" dirty="0">
                          <a:effectLst/>
                        </a:rPr>
                        <a:t> </a:t>
                      </a:r>
                      <a:r>
                        <a:rPr lang="ro-RO" sz="1200" dirty="0">
                          <a:effectLst/>
                        </a:rPr>
                        <a:t>Î</a:t>
                      </a:r>
                      <a:r>
                        <a:rPr lang="en-US" sz="1200" dirty="0" err="1">
                          <a:effectLst/>
                        </a:rPr>
                        <a:t>ncadrarea</a:t>
                      </a:r>
                      <a:r>
                        <a:rPr lang="en-US" sz="1200" dirty="0">
                          <a:effectLst/>
                        </a:rPr>
                        <a:t> </a:t>
                      </a:r>
                      <a:r>
                        <a:rPr lang="en-US" sz="1200" dirty="0" err="1">
                          <a:effectLst/>
                        </a:rPr>
                        <a:t>prin</a:t>
                      </a:r>
                      <a:r>
                        <a:rPr lang="en-US" sz="1200" dirty="0">
                          <a:effectLst/>
                        </a:rPr>
                        <a:t> </a:t>
                      </a:r>
                      <a:r>
                        <a:rPr lang="en-US" sz="1200" dirty="0" err="1">
                          <a:effectLst/>
                        </a:rPr>
                        <a:t>acordarea</a:t>
                      </a:r>
                      <a:r>
                        <a:rPr lang="en-US" sz="1200" dirty="0">
                          <a:effectLst/>
                        </a:rPr>
                        <a:t> de </a:t>
                      </a:r>
                      <a:r>
                        <a:rPr lang="en-US" sz="1200" dirty="0" err="1">
                          <a:effectLst/>
                        </a:rPr>
                        <a:t>credite</a:t>
                      </a:r>
                      <a:r>
                        <a:rPr lang="en-US" sz="1200" dirty="0">
                          <a:effectLst/>
                        </a:rPr>
                        <a:t>                                                                                                   </a:t>
                      </a:r>
                      <a:endParaRPr lang="en-US" sz="1200" dirty="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US" sz="1100">
                          <a:effectLst/>
                        </a:rPr>
                        <a:t>-</a:t>
                      </a:r>
                      <a:endParaRPr lang="en-US" sz="1100">
                        <a:effectLst/>
                        <a:latin typeface="Times New Roman"/>
                        <a:ea typeface="Times New Roman"/>
                      </a:endParaRPr>
                    </a:p>
                  </a:txBody>
                  <a:tcPr marL="64552" marR="64552" marT="0" marB="0"/>
                </a:tc>
                <a:tc>
                  <a:txBody>
                    <a:bodyPr/>
                    <a:lstStyle/>
                    <a:p>
                      <a:pPr marL="0" marR="0" algn="ctr">
                        <a:lnSpc>
                          <a:spcPct val="115000"/>
                        </a:lnSpc>
                        <a:spcBef>
                          <a:spcPts val="0"/>
                        </a:spcBef>
                        <a:spcAft>
                          <a:spcPts val="0"/>
                        </a:spcAft>
                      </a:pPr>
                      <a:r>
                        <a:rPr lang="en-GB" sz="1100" dirty="0">
                          <a:effectLst/>
                        </a:rPr>
                        <a:t>0</a:t>
                      </a:r>
                      <a:endParaRPr lang="en-US" sz="1100" dirty="0">
                        <a:effectLst/>
                        <a:latin typeface="Times New Roman"/>
                        <a:ea typeface="Times New Roman"/>
                      </a:endParaRPr>
                    </a:p>
                  </a:txBody>
                  <a:tcPr marL="64552" marR="64552" marT="0" marB="0"/>
                </a:tc>
                <a:extLst>
                  <a:ext uri="{0D108BD9-81ED-4DB2-BD59-A6C34878D82A}">
                    <a16:rowId xmlns:a16="http://schemas.microsoft.com/office/drawing/2014/main" val="10007"/>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pt-BR" altLang="en-US" sz="2000">
                <a:latin typeface="Trebuchet MS" pitchFamily="34" charset="0"/>
              </a:rPr>
              <a:t>Monitorizarea realizării Programului de ocupare a forţei de muncă pe  anul 202</a:t>
            </a:r>
            <a:r>
              <a:rPr lang="ro-RO" altLang="en-US" sz="2000">
                <a:latin typeface="Trebuchet MS" pitchFamily="34" charset="0"/>
              </a:rPr>
              <a:t>3 ( 31.08.2023)</a:t>
            </a:r>
            <a:r>
              <a:rPr lang="pt-BR" altLang="en-US" sz="2000">
                <a:latin typeface="Trebuchet MS" pitchFamily="34" charset="0"/>
              </a:rPr>
              <a:t>.</a:t>
            </a:r>
            <a:endParaRPr lang="en-US" altLang="en-US" sz="2000"/>
          </a:p>
        </p:txBody>
      </p:sp>
      <p:graphicFrame>
        <p:nvGraphicFramePr>
          <p:cNvPr id="5" name="Content Placeholder 4"/>
          <p:cNvGraphicFramePr>
            <a:graphicFrameLocks noGrp="1"/>
          </p:cNvGraphicFramePr>
          <p:nvPr>
            <p:ph idx="1"/>
          </p:nvPr>
        </p:nvGraphicFramePr>
        <p:xfrm>
          <a:off x="714348" y="2071678"/>
          <a:ext cx="7429552" cy="4102281"/>
        </p:xfrm>
        <a:graphic>
          <a:graphicData uri="http://schemas.openxmlformats.org/drawingml/2006/table">
            <a:tbl>
              <a:tblPr firstRow="1" firstCol="1" bandRow="1">
                <a:tableStyleId>{5940675A-B579-460E-94D1-54222C63F5DA}</a:tableStyleId>
              </a:tblPr>
              <a:tblGrid>
                <a:gridCol w="4031399">
                  <a:extLst>
                    <a:ext uri="{9D8B030D-6E8A-4147-A177-3AD203B41FA5}">
                      <a16:colId xmlns:a16="http://schemas.microsoft.com/office/drawing/2014/main" val="20000"/>
                    </a:ext>
                  </a:extLst>
                </a:gridCol>
                <a:gridCol w="1440059">
                  <a:extLst>
                    <a:ext uri="{9D8B030D-6E8A-4147-A177-3AD203B41FA5}">
                      <a16:colId xmlns:a16="http://schemas.microsoft.com/office/drawing/2014/main" val="20001"/>
                    </a:ext>
                  </a:extLst>
                </a:gridCol>
                <a:gridCol w="1958094">
                  <a:extLst>
                    <a:ext uri="{9D8B030D-6E8A-4147-A177-3AD203B41FA5}">
                      <a16:colId xmlns:a16="http://schemas.microsoft.com/office/drawing/2014/main" val="20002"/>
                    </a:ext>
                  </a:extLst>
                </a:gridCol>
              </a:tblGrid>
              <a:tr h="822892">
                <a:tc>
                  <a:txBody>
                    <a:bodyPr/>
                    <a:lstStyle/>
                    <a:p>
                      <a:pPr marL="0" marR="0" algn="l">
                        <a:lnSpc>
                          <a:spcPct val="150000"/>
                        </a:lnSpc>
                        <a:spcBef>
                          <a:spcPts val="0"/>
                        </a:spcBef>
                        <a:spcAft>
                          <a:spcPts val="0"/>
                        </a:spcAft>
                      </a:pPr>
                      <a:r>
                        <a:rPr lang="en-US" sz="1200" dirty="0">
                          <a:effectLst/>
                        </a:rPr>
                        <a:t> Nr. persoane beneficiare de servicii de consultanta si asistenta pentru inceperea unei activitati independente sau pentru initierea unei afaceri </a:t>
                      </a:r>
                      <a:endParaRPr lang="en-US" sz="1200" dirty="0">
                        <a:effectLst/>
                        <a:latin typeface="Times New Roman"/>
                        <a:ea typeface="Times New Roman"/>
                      </a:endParaRPr>
                    </a:p>
                  </a:txBody>
                  <a:tcPr marL="68563" marR="68563" marT="0" marB="0"/>
                </a:tc>
                <a:tc>
                  <a:txBody>
                    <a:bodyPr/>
                    <a:lstStyle/>
                    <a:p>
                      <a:pPr marL="0" marR="0" algn="ctr">
                        <a:lnSpc>
                          <a:spcPct val="115000"/>
                        </a:lnSpc>
                        <a:spcBef>
                          <a:spcPts val="0"/>
                        </a:spcBef>
                        <a:spcAft>
                          <a:spcPts val="0"/>
                        </a:spcAft>
                      </a:pPr>
                      <a:r>
                        <a:rPr lang="en-US" sz="1200">
                          <a:effectLst/>
                        </a:rPr>
                        <a:t>5</a:t>
                      </a:r>
                      <a:endParaRPr lang="en-US" sz="1200">
                        <a:effectLst/>
                        <a:latin typeface="Times New Roman"/>
                        <a:ea typeface="Times New Roman"/>
                      </a:endParaRPr>
                    </a:p>
                  </a:txBody>
                  <a:tcPr marL="68563" marR="68563" marT="0" marB="0"/>
                </a:tc>
                <a:tc>
                  <a:txBody>
                    <a:bodyPr/>
                    <a:lstStyle/>
                    <a:p>
                      <a:pPr marL="0" marR="0" algn="ctr">
                        <a:lnSpc>
                          <a:spcPct val="115000"/>
                        </a:lnSpc>
                        <a:spcBef>
                          <a:spcPts val="0"/>
                        </a:spcBef>
                        <a:spcAft>
                          <a:spcPts val="0"/>
                        </a:spcAft>
                      </a:pPr>
                      <a:r>
                        <a:rPr lang="en-GB" sz="1200" dirty="0">
                          <a:effectLst/>
                        </a:rPr>
                        <a:t>0</a:t>
                      </a:r>
                      <a:endParaRPr lang="en-US" sz="1200" dirty="0">
                        <a:effectLst/>
                        <a:latin typeface="Times New Roman"/>
                        <a:ea typeface="Times New Roman"/>
                      </a:endParaRPr>
                    </a:p>
                  </a:txBody>
                  <a:tcPr marL="68563" marR="68563" marT="0" marB="0"/>
                </a:tc>
                <a:extLst>
                  <a:ext uri="{0D108BD9-81ED-4DB2-BD59-A6C34878D82A}">
                    <a16:rowId xmlns:a16="http://schemas.microsoft.com/office/drawing/2014/main" val="10000"/>
                  </a:ext>
                </a:extLst>
              </a:tr>
              <a:tr h="1371486">
                <a:tc>
                  <a:txBody>
                    <a:bodyPr/>
                    <a:lstStyle/>
                    <a:p>
                      <a:pPr marL="0" marR="0" algn="l">
                        <a:lnSpc>
                          <a:spcPct val="150000"/>
                        </a:lnSpc>
                        <a:spcBef>
                          <a:spcPts val="0"/>
                        </a:spcBef>
                        <a:spcAft>
                          <a:spcPts val="0"/>
                        </a:spcAft>
                      </a:pPr>
                      <a:r>
                        <a:rPr lang="en-US" sz="1200" dirty="0">
                          <a:effectLst/>
                        </a:rPr>
                        <a:t> Nr persoane incadrate prin acordarea de servicii de consultanta si asistenta  pentru inceperea unei activitati independente sau pentru initierea unei afaceri/ Nr persoane care au inceput o afacere independenta sau pe cont propriu </a:t>
                      </a:r>
                      <a:endParaRPr lang="en-US" sz="1200" dirty="0">
                        <a:effectLst/>
                        <a:latin typeface="Times New Roman"/>
                        <a:ea typeface="Times New Roman"/>
                      </a:endParaRPr>
                    </a:p>
                  </a:txBody>
                  <a:tcPr marL="68563" marR="68563" marT="0" marB="0"/>
                </a:tc>
                <a:tc>
                  <a:txBody>
                    <a:bodyPr/>
                    <a:lstStyle/>
                    <a:p>
                      <a:pPr marL="0" marR="0" algn="ctr">
                        <a:lnSpc>
                          <a:spcPct val="115000"/>
                        </a:lnSpc>
                        <a:spcBef>
                          <a:spcPts val="0"/>
                        </a:spcBef>
                        <a:spcAft>
                          <a:spcPts val="0"/>
                        </a:spcAft>
                      </a:pPr>
                      <a:r>
                        <a:rPr lang="en-US" sz="1200" dirty="0">
                          <a:effectLst/>
                        </a:rPr>
                        <a:t>0</a:t>
                      </a:r>
                      <a:endParaRPr lang="en-US" sz="1200" dirty="0">
                        <a:effectLst/>
                        <a:latin typeface="Times New Roman"/>
                        <a:ea typeface="Times New Roman"/>
                      </a:endParaRPr>
                    </a:p>
                  </a:txBody>
                  <a:tcPr marL="68563" marR="68563" marT="0" marB="0"/>
                </a:tc>
                <a:tc>
                  <a:txBody>
                    <a:bodyPr/>
                    <a:lstStyle/>
                    <a:p>
                      <a:pPr marL="0" marR="0" algn="ctr">
                        <a:lnSpc>
                          <a:spcPct val="115000"/>
                        </a:lnSpc>
                        <a:spcBef>
                          <a:spcPts val="0"/>
                        </a:spcBef>
                        <a:spcAft>
                          <a:spcPts val="0"/>
                        </a:spcAft>
                      </a:pPr>
                      <a:r>
                        <a:rPr lang="en-GB" sz="1200" dirty="0">
                          <a:effectLst/>
                        </a:rPr>
                        <a:t>0</a:t>
                      </a:r>
                      <a:endParaRPr lang="en-US" sz="1200" dirty="0">
                        <a:effectLst/>
                        <a:latin typeface="Times New Roman"/>
                        <a:ea typeface="Times New Roman"/>
                      </a:endParaRPr>
                    </a:p>
                  </a:txBody>
                  <a:tcPr marL="68563" marR="68563" marT="0" marB="0"/>
                </a:tc>
                <a:extLst>
                  <a:ext uri="{0D108BD9-81ED-4DB2-BD59-A6C34878D82A}">
                    <a16:rowId xmlns:a16="http://schemas.microsoft.com/office/drawing/2014/main" val="10001"/>
                  </a:ext>
                </a:extLst>
              </a:tr>
              <a:tr h="635907">
                <a:tc>
                  <a:txBody>
                    <a:bodyPr/>
                    <a:lstStyle/>
                    <a:p>
                      <a:pPr marL="0" marR="0" algn="l">
                        <a:lnSpc>
                          <a:spcPct val="150000"/>
                        </a:lnSpc>
                        <a:spcBef>
                          <a:spcPts val="0"/>
                        </a:spcBef>
                        <a:spcAft>
                          <a:spcPts val="0"/>
                        </a:spcAft>
                      </a:pPr>
                      <a:r>
                        <a:rPr lang="en-US" sz="1200">
                          <a:effectLst/>
                        </a:rPr>
                        <a:t> Incadrarea prin ocuparea temporara a fortei de munca in lucrari publice de interes comunitar </a:t>
                      </a:r>
                      <a:endParaRPr lang="en-US" sz="1200">
                        <a:effectLst/>
                        <a:latin typeface="Times New Roman"/>
                        <a:ea typeface="Times New Roman"/>
                      </a:endParaRPr>
                    </a:p>
                  </a:txBody>
                  <a:tcPr marL="68563" marR="68563" marT="0" marB="0"/>
                </a:tc>
                <a:tc>
                  <a:txBody>
                    <a:bodyPr/>
                    <a:lstStyle/>
                    <a:p>
                      <a:pPr marL="0" marR="0" algn="ctr">
                        <a:lnSpc>
                          <a:spcPct val="115000"/>
                        </a:lnSpc>
                        <a:spcBef>
                          <a:spcPts val="0"/>
                        </a:spcBef>
                        <a:spcAft>
                          <a:spcPts val="0"/>
                        </a:spcAft>
                      </a:pPr>
                      <a:r>
                        <a:rPr lang="en-US" sz="1200">
                          <a:effectLst/>
                        </a:rPr>
                        <a:t>0</a:t>
                      </a:r>
                      <a:endParaRPr lang="en-US" sz="1200">
                        <a:effectLst/>
                        <a:latin typeface="Times New Roman"/>
                        <a:ea typeface="Times New Roman"/>
                      </a:endParaRPr>
                    </a:p>
                  </a:txBody>
                  <a:tcPr marL="68563" marR="68563" marT="0" marB="0"/>
                </a:tc>
                <a:tc>
                  <a:txBody>
                    <a:bodyPr/>
                    <a:lstStyle/>
                    <a:p>
                      <a:pPr marL="0" marR="0" algn="ctr">
                        <a:lnSpc>
                          <a:spcPct val="115000"/>
                        </a:lnSpc>
                        <a:spcBef>
                          <a:spcPts val="0"/>
                        </a:spcBef>
                        <a:spcAft>
                          <a:spcPts val="0"/>
                        </a:spcAft>
                      </a:pPr>
                      <a:r>
                        <a:rPr lang="en-GB" sz="1200" dirty="0">
                          <a:effectLst/>
                        </a:rPr>
                        <a:t>0</a:t>
                      </a:r>
                      <a:endParaRPr lang="en-US" sz="1200" dirty="0">
                        <a:effectLst/>
                        <a:latin typeface="Times New Roman"/>
                        <a:ea typeface="Times New Roman"/>
                      </a:endParaRPr>
                    </a:p>
                  </a:txBody>
                  <a:tcPr marL="68563" marR="68563" marT="0" marB="0"/>
                </a:tc>
                <a:extLst>
                  <a:ext uri="{0D108BD9-81ED-4DB2-BD59-A6C34878D82A}">
                    <a16:rowId xmlns:a16="http://schemas.microsoft.com/office/drawing/2014/main" val="10002"/>
                  </a:ext>
                </a:extLst>
              </a:tr>
              <a:tr h="635907">
                <a:tc>
                  <a:txBody>
                    <a:bodyPr/>
                    <a:lstStyle/>
                    <a:p>
                      <a:pPr marL="0" marR="0" algn="l">
                        <a:lnSpc>
                          <a:spcPct val="150000"/>
                        </a:lnSpc>
                        <a:spcBef>
                          <a:spcPts val="0"/>
                        </a:spcBef>
                        <a:spcAft>
                          <a:spcPts val="0"/>
                        </a:spcAft>
                      </a:pPr>
                      <a:r>
                        <a:rPr lang="en-US" sz="1200">
                          <a:effectLst/>
                        </a:rPr>
                        <a:t> Numar persoane cu care s-au incheiat contracte de solidaritate conform Legii 76/2002 </a:t>
                      </a:r>
                      <a:endParaRPr lang="en-US" sz="1200">
                        <a:effectLst/>
                        <a:latin typeface="Times New Roman"/>
                        <a:ea typeface="Times New Roman"/>
                      </a:endParaRPr>
                    </a:p>
                  </a:txBody>
                  <a:tcPr marL="68563" marR="68563" marT="0" marB="0"/>
                </a:tc>
                <a:tc>
                  <a:txBody>
                    <a:bodyPr/>
                    <a:lstStyle/>
                    <a:p>
                      <a:pPr marL="0" marR="0" algn="ctr">
                        <a:lnSpc>
                          <a:spcPct val="115000"/>
                        </a:lnSpc>
                        <a:spcBef>
                          <a:spcPts val="0"/>
                        </a:spcBef>
                        <a:spcAft>
                          <a:spcPts val="0"/>
                        </a:spcAft>
                      </a:pPr>
                      <a:r>
                        <a:rPr lang="en-US" sz="1200">
                          <a:effectLst/>
                        </a:rPr>
                        <a:t>5</a:t>
                      </a:r>
                      <a:endParaRPr lang="en-US" sz="1200">
                        <a:effectLst/>
                        <a:latin typeface="Times New Roman"/>
                        <a:ea typeface="Times New Roman"/>
                      </a:endParaRPr>
                    </a:p>
                  </a:txBody>
                  <a:tcPr marL="68563" marR="68563" marT="0" marB="0"/>
                </a:tc>
                <a:tc>
                  <a:txBody>
                    <a:bodyPr/>
                    <a:lstStyle/>
                    <a:p>
                      <a:pPr marL="0" marR="0" algn="ctr">
                        <a:lnSpc>
                          <a:spcPct val="115000"/>
                        </a:lnSpc>
                        <a:spcBef>
                          <a:spcPts val="0"/>
                        </a:spcBef>
                        <a:spcAft>
                          <a:spcPts val="0"/>
                        </a:spcAft>
                      </a:pPr>
                      <a:r>
                        <a:rPr lang="en-GB" sz="1200" dirty="0">
                          <a:effectLst/>
                        </a:rPr>
                        <a:t>0</a:t>
                      </a:r>
                      <a:endParaRPr lang="en-US" sz="1200" dirty="0">
                        <a:effectLst/>
                        <a:latin typeface="Times New Roman"/>
                        <a:ea typeface="Times New Roman"/>
                      </a:endParaRPr>
                    </a:p>
                  </a:txBody>
                  <a:tcPr marL="68563" marR="68563" marT="0" marB="0"/>
                </a:tc>
                <a:extLst>
                  <a:ext uri="{0D108BD9-81ED-4DB2-BD59-A6C34878D82A}">
                    <a16:rowId xmlns:a16="http://schemas.microsoft.com/office/drawing/2014/main" val="10003"/>
                  </a:ext>
                </a:extLst>
              </a:tr>
              <a:tr h="635907">
                <a:tc>
                  <a:txBody>
                    <a:bodyPr/>
                    <a:lstStyle/>
                    <a:p>
                      <a:pPr marL="0" marR="0" algn="l">
                        <a:lnSpc>
                          <a:spcPct val="150000"/>
                        </a:lnSpc>
                        <a:spcBef>
                          <a:spcPts val="0"/>
                        </a:spcBef>
                        <a:spcAft>
                          <a:spcPts val="0"/>
                        </a:spcAft>
                      </a:pPr>
                      <a:r>
                        <a:rPr lang="en-US" sz="1200">
                          <a:effectLst/>
                        </a:rPr>
                        <a:t> Acordarea de subventii la angajatorii de insertie, pe baza  contractelor de solidaritate, in baza Legii nr. 76/2002  </a:t>
                      </a:r>
                      <a:endParaRPr lang="en-US" sz="1200">
                        <a:effectLst/>
                        <a:latin typeface="Times New Roman"/>
                        <a:ea typeface="Times New Roman"/>
                      </a:endParaRPr>
                    </a:p>
                  </a:txBody>
                  <a:tcPr marL="68563" marR="68563" marT="0" marB="0"/>
                </a:tc>
                <a:tc>
                  <a:txBody>
                    <a:bodyPr/>
                    <a:lstStyle/>
                    <a:p>
                      <a:pPr marL="0" marR="0" algn="ctr">
                        <a:lnSpc>
                          <a:spcPct val="115000"/>
                        </a:lnSpc>
                        <a:spcBef>
                          <a:spcPts val="0"/>
                        </a:spcBef>
                        <a:spcAft>
                          <a:spcPts val="0"/>
                        </a:spcAft>
                      </a:pPr>
                      <a:r>
                        <a:rPr lang="en-US" sz="1200">
                          <a:effectLst/>
                        </a:rPr>
                        <a:t>5</a:t>
                      </a:r>
                      <a:endParaRPr lang="en-US" sz="1200">
                        <a:effectLst/>
                        <a:latin typeface="Times New Roman"/>
                        <a:ea typeface="Times New Roman"/>
                      </a:endParaRPr>
                    </a:p>
                  </a:txBody>
                  <a:tcPr marL="68563" marR="68563" marT="0" marB="0"/>
                </a:tc>
                <a:tc>
                  <a:txBody>
                    <a:bodyPr/>
                    <a:lstStyle/>
                    <a:p>
                      <a:pPr marL="0" marR="0" algn="ctr">
                        <a:lnSpc>
                          <a:spcPct val="115000"/>
                        </a:lnSpc>
                        <a:spcBef>
                          <a:spcPts val="0"/>
                        </a:spcBef>
                        <a:spcAft>
                          <a:spcPts val="0"/>
                        </a:spcAft>
                      </a:pPr>
                      <a:r>
                        <a:rPr lang="en-GB" sz="1200" dirty="0">
                          <a:effectLst/>
                        </a:rPr>
                        <a:t>0</a:t>
                      </a:r>
                      <a:endParaRPr lang="en-US" sz="1200" dirty="0">
                        <a:effectLst/>
                        <a:latin typeface="Times New Roman"/>
                        <a:ea typeface="Times New Roman"/>
                      </a:endParaRPr>
                    </a:p>
                  </a:txBody>
                  <a:tcPr marL="68563" marR="68563"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ro-RO" altLang="en-US" b="1"/>
              <a:t>      </a:t>
            </a:r>
            <a:endParaRPr lang="ro-RO" altLang="en-US" sz="2800" b="1">
              <a:solidFill>
                <a:srgbClr val="0000CC"/>
              </a:solidFill>
            </a:endParaRPr>
          </a:p>
        </p:txBody>
      </p:sp>
      <p:sp>
        <p:nvSpPr>
          <p:cNvPr id="40963" name="Subtitle 2"/>
          <p:cNvSpPr>
            <a:spLocks noGrp="1"/>
          </p:cNvSpPr>
          <p:nvPr>
            <p:ph idx="1"/>
          </p:nvPr>
        </p:nvSpPr>
        <p:spPr/>
        <p:txBody>
          <a:bodyPr/>
          <a:lstStyle/>
          <a:p>
            <a:pPr marL="0" indent="0" algn="ctr" eaLnBrk="1" hangingPunct="1">
              <a:buFontTx/>
              <a:buNone/>
            </a:pPr>
            <a:endParaRPr lang="ro-RO" altLang="en-US" b="1"/>
          </a:p>
          <a:p>
            <a:pPr marL="0" indent="0" algn="ctr" eaLnBrk="1" hangingPunct="1">
              <a:buFontTx/>
              <a:buNone/>
            </a:pPr>
            <a:endParaRPr lang="ro-RO" altLang="en-US" b="1"/>
          </a:p>
          <a:p>
            <a:pPr marL="0" indent="0" algn="ctr" eaLnBrk="1" hangingPunct="1">
              <a:buFontTx/>
              <a:buNone/>
            </a:pPr>
            <a:r>
              <a:rPr lang="en-US" altLang="en-US" b="1"/>
              <a:t>                     </a:t>
            </a:r>
            <a:endParaRPr lang="ro-RO" altLang="en-US" b="1"/>
          </a:p>
          <a:p>
            <a:pPr marL="0" indent="0" algn="ctr" eaLnBrk="1" hangingPunct="1">
              <a:buFontTx/>
              <a:buNone/>
            </a:pPr>
            <a:endParaRPr lang="ro-RO" altLang="en-US" b="1"/>
          </a:p>
          <a:p>
            <a:pPr marL="0" indent="0" algn="ctr" eaLnBrk="1" hangingPunct="1">
              <a:buFontTx/>
              <a:buNone/>
            </a:pPr>
            <a:r>
              <a:rPr lang="ro-RO" altLang="en-US" b="1"/>
              <a:t>Vă mulţumeşte pentru atenţie!</a:t>
            </a:r>
          </a:p>
        </p:txBody>
      </p:sp>
      <p:sp>
        <p:nvSpPr>
          <p:cNvPr id="5" name="TextBox 4"/>
          <p:cNvSpPr txBox="1"/>
          <p:nvPr/>
        </p:nvSpPr>
        <p:spPr>
          <a:xfrm>
            <a:off x="900113" y="1341438"/>
            <a:ext cx="7454900" cy="1570037"/>
          </a:xfrm>
          <a:prstGeom prst="rect">
            <a:avLst/>
          </a:prstGeom>
          <a:noFill/>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ro-RO" sz="3200" b="1" i="1">
                <a:solidFill>
                  <a:srgbClr val="00B0F0"/>
                </a:solidFill>
                <a:effectLst>
                  <a:outerShdw blurRad="38100" dist="38100" dir="2700000" algn="tl">
                    <a:srgbClr val="C0C0C0"/>
                  </a:outerShdw>
                </a:effectLst>
                <a:latin typeface="Times New Roman" pitchFamily="18" charset="0"/>
                <a:cs typeface="Times New Roman" pitchFamily="18" charset="0"/>
              </a:rPr>
              <a:t>AGENŢIA JUDEŢEANĂ PENTRU OCUPAREA FORŢEI DE MUNCĂ</a:t>
            </a:r>
          </a:p>
          <a:p>
            <a:pPr algn="ctr" eaLnBrk="1" hangingPunct="1">
              <a:defRPr/>
            </a:pPr>
            <a:r>
              <a:rPr lang="en-US" sz="3200" b="1" i="1">
                <a:solidFill>
                  <a:srgbClr val="00B0F0"/>
                </a:solidFill>
                <a:effectLst>
                  <a:outerShdw blurRad="38100" dist="38100" dir="2700000" algn="tl">
                    <a:srgbClr val="C0C0C0"/>
                  </a:outerShdw>
                </a:effectLst>
                <a:latin typeface="Times New Roman" pitchFamily="18" charset="0"/>
                <a:cs typeface="Times New Roman" pitchFamily="18" charset="0"/>
              </a:rPr>
              <a:t>SATU MARE</a:t>
            </a:r>
            <a:endParaRPr lang="ro-RO" sz="3200" b="1" i="1">
              <a:solidFill>
                <a:srgbClr val="00B0F0"/>
              </a:solidFill>
              <a:effectLst>
                <a:outerShdw blurRad="38100" dist="38100" dir="2700000" algn="tl">
                  <a:srgbClr val="C0C0C0"/>
                </a:outerShdw>
              </a:effectLst>
              <a:latin typeface="Times New Roman" pitchFamily="18" charset="0"/>
              <a:cs typeface="Times New Roman" pitchFamily="18" charset="0"/>
            </a:endParaRPr>
          </a:p>
        </p:txBody>
      </p:sp>
      <p:sp>
        <p:nvSpPr>
          <p:cNvPr id="40965" name="TextBox 5"/>
          <p:cNvSpPr txBox="1">
            <a:spLocks noChangeArrowheads="1"/>
          </p:cNvSpPr>
          <p:nvPr/>
        </p:nvSpPr>
        <p:spPr bwMode="auto">
          <a:xfrm>
            <a:off x="3779838" y="5786438"/>
            <a:ext cx="4752975" cy="646112"/>
          </a:xfrm>
          <a:prstGeom prst="rect">
            <a:avLst/>
          </a:prstGeom>
          <a:noFill/>
          <a:ln w="9525">
            <a:noFill/>
            <a:miter lim="800000"/>
            <a:headEnd/>
            <a:tailEnd/>
          </a:ln>
        </p:spPr>
        <p:txBody>
          <a:bodyPr>
            <a:spAutoFit/>
          </a:bodyPr>
          <a:lstStyle/>
          <a:p>
            <a:r>
              <a:rPr lang="en-US" altLang="en-US" b="1" i="1">
                <a:solidFill>
                  <a:srgbClr val="00B0F0"/>
                </a:solidFill>
              </a:rPr>
              <a:t> </a:t>
            </a:r>
          </a:p>
          <a:p>
            <a:r>
              <a:rPr lang="en-US" altLang="en-US" b="1" i="1">
                <a:solidFill>
                  <a:srgbClr val="00B0F0"/>
                </a:solidFill>
              </a:rPr>
              <a:t> </a:t>
            </a:r>
          </a:p>
        </p:txBody>
      </p:sp>
    </p:spTree>
  </p:cSld>
  <p:clrMapOvr>
    <a:masterClrMapping/>
  </p:clrMapOvr>
  <p:transition spd="slow">
    <p:randomBa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ubstituent conținut 2"/>
          <p:cNvSpPr>
            <a:spLocks noGrp="1"/>
          </p:cNvSpPr>
          <p:nvPr>
            <p:ph idx="1"/>
          </p:nvPr>
        </p:nvSpPr>
        <p:spPr>
          <a:xfrm>
            <a:off x="457200" y="908050"/>
            <a:ext cx="8229600" cy="5689600"/>
          </a:xfrm>
        </p:spPr>
        <p:txBody>
          <a:bodyPr/>
          <a:lstStyle/>
          <a:p>
            <a:pPr marL="0" indent="0" algn="just" eaLnBrk="1" hangingPunct="1">
              <a:lnSpc>
                <a:spcPct val="150000"/>
              </a:lnSpc>
              <a:spcBef>
                <a:spcPct val="0"/>
              </a:spcBef>
              <a:buSzTx/>
              <a:buFont typeface="Wingdings 2" pitchFamily="18" charset="2"/>
              <a:buNone/>
              <a:defRPr/>
            </a:pPr>
            <a:r>
              <a:rPr lang="ro-RO" altLang="en-US" sz="1600" dirty="0">
                <a:latin typeface="Times New Roman" pitchFamily="18" charset="0"/>
                <a:cs typeface="Times New Roman" pitchFamily="18" charset="0"/>
              </a:rPr>
              <a:t>      - Legea nr. 333 </a:t>
            </a:r>
            <a:r>
              <a:rPr lang="en-US" altLang="en-US" sz="1600" dirty="0">
                <a:latin typeface="Times New Roman" pitchFamily="18" charset="0"/>
                <a:cs typeface="Times New Roman" pitchFamily="18" charset="0"/>
              </a:rPr>
              <a:t>/</a:t>
            </a:r>
            <a:r>
              <a:rPr lang="ro-RO" altLang="en-US" sz="1600" dirty="0">
                <a:latin typeface="Times New Roman" pitchFamily="18" charset="0"/>
                <a:cs typeface="Times New Roman" pitchFamily="18" charset="0"/>
              </a:rPr>
              <a:t> 2006 privind înfiinţarea centrelor de informare şi consiliere pentru 	tineri</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0" indent="0" algn="just" eaLnBrk="1" hangingPunct="1">
              <a:lnSpc>
                <a:spcPct val="150000"/>
              </a:lnSpc>
              <a:spcBef>
                <a:spcPct val="0"/>
              </a:spcBef>
              <a:buSzTx/>
              <a:buFont typeface="Wingdings 2" pitchFamily="18" charset="2"/>
              <a:buNone/>
              <a:defRPr/>
            </a:pPr>
            <a:r>
              <a:rPr lang="ro-RO" altLang="en-US" sz="1600" dirty="0">
                <a:latin typeface="Times New Roman" pitchFamily="18" charset="0"/>
                <a:cs typeface="Times New Roman" pitchFamily="18" charset="0"/>
              </a:rPr>
              <a:t>      - Legea nr. 72 / 2007 privind stimularea încadrării elevilor şi studenţilor</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0" indent="0" algn="just" eaLnBrk="1" hangingPunct="1">
              <a:lnSpc>
                <a:spcPct val="150000"/>
              </a:lnSpc>
              <a:spcBef>
                <a:spcPct val="0"/>
              </a:spcBef>
              <a:buSzTx/>
              <a:buFont typeface="Wingdings 2" pitchFamily="18" charset="2"/>
              <a:buNone/>
              <a:defRPr/>
            </a:pPr>
            <a:r>
              <a:rPr lang="ro-RO" altLang="en-US" sz="1600" dirty="0">
                <a:latin typeface="Times New Roman" pitchFamily="18" charset="0"/>
                <a:cs typeface="Times New Roman" pitchFamily="18" charset="0"/>
              </a:rPr>
              <a:t>      - Noul Cod al Muncii din 2011</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0" indent="0" algn="just" eaLnBrk="1" hangingPunct="1">
              <a:lnSpc>
                <a:spcPct val="150000"/>
              </a:lnSpc>
              <a:spcBef>
                <a:spcPct val="0"/>
              </a:spcBef>
              <a:buSzTx/>
              <a:buFont typeface="Wingdings 2" pitchFamily="18" charset="2"/>
              <a:buNone/>
              <a:defRPr/>
            </a:pPr>
            <a:r>
              <a:rPr lang="ro-RO" altLang="en-US" sz="1600" dirty="0">
                <a:latin typeface="Times New Roman" pitchFamily="18" charset="0"/>
                <a:cs typeface="Times New Roman" pitchFamily="18" charset="0"/>
              </a:rPr>
              <a:t>      - Noul Cod Civil (Legea 287 </a:t>
            </a:r>
            <a:r>
              <a:rPr lang="en-US" altLang="en-US" sz="1600" dirty="0">
                <a:latin typeface="Times New Roman" pitchFamily="18" charset="0"/>
                <a:cs typeface="Times New Roman" pitchFamily="18" charset="0"/>
              </a:rPr>
              <a:t>/</a:t>
            </a:r>
            <a:r>
              <a:rPr lang="ro-RO" altLang="en-US" sz="1600" dirty="0">
                <a:latin typeface="Times New Roman" pitchFamily="18" charset="0"/>
                <a:cs typeface="Times New Roman" pitchFamily="18" charset="0"/>
              </a:rPr>
              <a:t> 2009) republicat în 2011</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0" indent="0" algn="just" eaLnBrk="1" hangingPunct="1">
              <a:lnSpc>
                <a:spcPct val="150000"/>
              </a:lnSpc>
              <a:spcBef>
                <a:spcPct val="0"/>
              </a:spcBef>
              <a:buSzTx/>
              <a:buFont typeface="Wingdings 2" pitchFamily="18" charset="2"/>
              <a:buNone/>
              <a:defRPr/>
            </a:pPr>
            <a:r>
              <a:rPr lang="ro-RO" altLang="en-US" sz="1600" dirty="0">
                <a:latin typeface="Times New Roman" pitchFamily="18" charset="0"/>
                <a:cs typeface="Times New Roman" pitchFamily="18" charset="0"/>
              </a:rPr>
              <a:t>      - Legea Educaţiei Naţionale, legea nr. 1 / 2011</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0" indent="0" algn="just" eaLnBrk="1" hangingPunct="1">
              <a:lnSpc>
                <a:spcPct val="150000"/>
              </a:lnSpc>
              <a:spcBef>
                <a:spcPct val="0"/>
              </a:spcBef>
              <a:buSzTx/>
              <a:buFont typeface="Wingdings 2" pitchFamily="18" charset="2"/>
              <a:buNone/>
              <a:defRPr/>
            </a:pPr>
            <a:r>
              <a:rPr lang="ro-RO" altLang="en-US" sz="1600" dirty="0">
                <a:latin typeface="Times New Roman" pitchFamily="18" charset="0"/>
                <a:cs typeface="Times New Roman" pitchFamily="18" charset="0"/>
              </a:rPr>
              <a:t>      - Legea 335 / 2013 privind efectuarea stagiului pentru absolvenţii de invăţământ </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superior</a:t>
            </a:r>
            <a:r>
              <a:rPr lang="en-US" altLang="en-US" sz="1600" dirty="0">
                <a:latin typeface="Times New Roman" pitchFamily="18" charset="0"/>
                <a:cs typeface="Times New Roman" pitchFamily="18" charset="0"/>
              </a:rPr>
              <a:t>.</a:t>
            </a:r>
            <a:r>
              <a:rPr lang="ro-RO" altLang="en-US" sz="1600" dirty="0">
                <a:latin typeface="Times New Roman" pitchFamily="18" charset="0"/>
                <a:cs typeface="Times New Roman" pitchFamily="18" charset="0"/>
              </a:rPr>
              <a:t> </a:t>
            </a:r>
            <a:endParaRPr lang="en-US" altLang="en-US" sz="1600" dirty="0">
              <a:latin typeface="Times New Roman" pitchFamily="18" charset="0"/>
              <a:cs typeface="Times New Roman" pitchFamily="18" charset="0"/>
            </a:endParaRPr>
          </a:p>
          <a:p>
            <a:pPr marL="0" indent="0" algn="just" eaLnBrk="1" hangingPunct="1">
              <a:lnSpc>
                <a:spcPct val="150000"/>
              </a:lnSpc>
              <a:spcBef>
                <a:spcPct val="0"/>
              </a:spcBef>
              <a:buSzTx/>
              <a:buFont typeface="Wingdings 2" pitchFamily="18" charset="2"/>
              <a:buNone/>
              <a:defRPr/>
            </a:pPr>
            <a:r>
              <a:rPr lang="ro-RO" altLang="en-US" sz="1600" b="1" dirty="0">
                <a:latin typeface="Times New Roman" pitchFamily="18" charset="0"/>
                <a:cs typeface="Times New Roman" pitchFamily="18" charset="0"/>
              </a:rPr>
              <a:t>     </a:t>
            </a:r>
            <a:r>
              <a:rPr lang="en-US" altLang="en-US" sz="1600" b="1" dirty="0" err="1">
                <a:latin typeface="Times New Roman" pitchFamily="18" charset="0"/>
                <a:cs typeface="Times New Roman" pitchFamily="18" charset="0"/>
              </a:rPr>
              <a:t>Strategia</a:t>
            </a:r>
            <a:r>
              <a:rPr lang="en-US" altLang="en-US" sz="1600" b="1" dirty="0">
                <a:latin typeface="Times New Roman" pitchFamily="18" charset="0"/>
                <a:cs typeface="Times New Roman" pitchFamily="18" charset="0"/>
              </a:rPr>
              <a:t> </a:t>
            </a:r>
            <a:r>
              <a:rPr lang="en-US" altLang="en-US" sz="1600" b="1" dirty="0" err="1">
                <a:latin typeface="Times New Roman" pitchFamily="18" charset="0"/>
                <a:cs typeface="Times New Roman" pitchFamily="18" charset="0"/>
              </a:rPr>
              <a:t>na</a:t>
            </a:r>
            <a:r>
              <a:rPr lang="ro-RO" altLang="en-US" sz="1600" b="1" dirty="0">
                <a:latin typeface="Times New Roman" pitchFamily="18" charset="0"/>
                <a:cs typeface="Times New Roman" pitchFamily="18" charset="0"/>
              </a:rPr>
              <a:t>ț</a:t>
            </a:r>
            <a:r>
              <a:rPr lang="en-US" altLang="en-US" sz="1600" b="1" dirty="0" err="1">
                <a:latin typeface="Times New Roman" pitchFamily="18" charset="0"/>
                <a:cs typeface="Times New Roman" pitchFamily="18" charset="0"/>
              </a:rPr>
              <a:t>io</a:t>
            </a:r>
            <a:r>
              <a:rPr lang="ro-RO" altLang="en-US" sz="1600" b="1" dirty="0">
                <a:latin typeface="Times New Roman" pitchFamily="18" charset="0"/>
                <a:cs typeface="Times New Roman" pitchFamily="18" charset="0"/>
              </a:rPr>
              <a:t>nală pentru ocuparea forței de muncă 2021-2027 a fost aprobată prin Hotărârea nr. 558/19 mai 2021</a:t>
            </a:r>
          </a:p>
          <a:p>
            <a:pPr marL="0" indent="0">
              <a:buFont typeface="Wingdings 2" pitchFamily="18" charset="2"/>
              <a:buNone/>
              <a:defRPr/>
            </a:pPr>
            <a:r>
              <a:rPr lang="ro-RO" sz="1600" b="1" dirty="0">
                <a:latin typeface="Times New Roman" pitchFamily="18" charset="0"/>
                <a:cs typeface="Times New Roman" pitchFamily="18" charset="0"/>
              </a:rPr>
              <a:t>      </a:t>
            </a:r>
            <a:r>
              <a:rPr lang="vi-VN" sz="1600" b="1" dirty="0"/>
              <a:t>VIZIUNE</a:t>
            </a:r>
            <a:endParaRPr lang="en-US" sz="1600" b="1" dirty="0"/>
          </a:p>
          <a:p>
            <a:pPr>
              <a:defRPr/>
            </a:pPr>
            <a:r>
              <a:rPr lang="vi-VN" sz="1600" b="1" dirty="0"/>
              <a:t> </a:t>
            </a:r>
            <a:r>
              <a:rPr lang="vi-VN" sz="1600" dirty="0"/>
              <a:t>În anul 2027 piața muncii din România va deveni dinamică, sustenabilă, rezilientă, pro-activă și bazată pe inovare socială. </a:t>
            </a:r>
          </a:p>
          <a:p>
            <a:pPr>
              <a:defRPr/>
            </a:pPr>
            <a:r>
              <a:rPr lang="vi-VN" sz="1600" dirty="0"/>
              <a:t>Forța de muncă va fi ocupată sustenabil și va fi înzestrată cu competențe necesare pentru a face față schimbărilor tehnologice, digitale și tendințelor globale. Piața muncii va asigura o competitivitate durabilă și cu sisteme de protecție socială flexibile adaptate și adecvate. 	</a:t>
            </a:r>
          </a:p>
          <a:p>
            <a:pPr marL="0" indent="0" algn="just" eaLnBrk="1" hangingPunct="1">
              <a:lnSpc>
                <a:spcPct val="150000"/>
              </a:lnSpc>
              <a:spcBef>
                <a:spcPct val="0"/>
              </a:spcBef>
              <a:buSzTx/>
              <a:buFont typeface="Wingdings 2" pitchFamily="18" charset="2"/>
              <a:buNone/>
              <a:defRPr/>
            </a:pPr>
            <a:endParaRPr lang="ro-RO" altLang="en-US" sz="1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ubstituent conținut 2"/>
          <p:cNvSpPr>
            <a:spLocks noGrp="1"/>
          </p:cNvSpPr>
          <p:nvPr>
            <p:ph idx="1"/>
          </p:nvPr>
        </p:nvSpPr>
        <p:spPr>
          <a:xfrm>
            <a:off x="468313" y="765175"/>
            <a:ext cx="8280400" cy="5903913"/>
          </a:xfrm>
        </p:spPr>
        <p:txBody>
          <a:bodyPr/>
          <a:lstStyle/>
          <a:p>
            <a:pPr marL="0" indent="0">
              <a:buFont typeface="Wingdings 2" pitchFamily="18" charset="2"/>
              <a:buNone/>
              <a:defRPr/>
            </a:pPr>
            <a:r>
              <a:rPr lang="vi-VN" sz="1600" b="1" dirty="0"/>
              <a:t>OBIECTIV GENERAL </a:t>
            </a:r>
            <a:endParaRPr lang="ro-RO" sz="1600" b="1" dirty="0"/>
          </a:p>
          <a:p>
            <a:pPr marL="0" indent="0">
              <a:buFont typeface="Wingdings 2" pitchFamily="18" charset="2"/>
              <a:buNone/>
              <a:defRPr/>
            </a:pPr>
            <a:r>
              <a:rPr lang="ro-RO" sz="1600" dirty="0"/>
              <a:t>     </a:t>
            </a:r>
            <a:r>
              <a:rPr lang="vi-VN" sz="1600" dirty="0"/>
              <a:t>Creșterea ocupării de calitate, în condiții de sustenabilitate, astfel încât, până la sfârșitul anului 2027, rata de ocupare a populației 20-64 ani să fie de 75%. </a:t>
            </a:r>
          </a:p>
          <a:p>
            <a:pPr>
              <a:defRPr/>
            </a:pPr>
            <a:r>
              <a:rPr lang="vi-VN" sz="1600" dirty="0"/>
              <a:t>Atingerea obiectivului general se va realiza prin măsuri de activare a persoanelor inactive apte de muncă, a șomerilor, în special a celor de lungă durată, a tinerilor, inclusiv NEETs, prin asigurarea unor tranziții rapide și de calitate în ocupare pentru tinerii absolvenți, prin dezvoltarea resurselor umane, prin stimularea culturii și a inițiativei antreprenoriale și prin stimularea creării de noi oportunități și locuri de muncă. </a:t>
            </a:r>
          </a:p>
          <a:p>
            <a:pPr>
              <a:defRPr/>
            </a:pPr>
            <a:r>
              <a:rPr lang="vi-VN" sz="1600" dirty="0"/>
              <a:t>Totodată, vor fi implementate măsuri de creștere a calității ocupării, promovare a unei forțe de muncă competente, calificate și adaptabile, avându-se în vedere combaterea excluziunii sociale și promovarea dialogului social pentru a crește convergența și pentru a îmbunătăți reziliența, dar și pentru a reduce disparitățile la nivel teritorial. </a:t>
            </a:r>
          </a:p>
          <a:p>
            <a:pPr>
              <a:defRPr/>
            </a:pPr>
            <a:r>
              <a:rPr lang="vi-VN" sz="1600" dirty="0"/>
              <a:t>Procesul de realizare a obiectivului general se va baza pe inovarea socială, respectiv idei, servicii și modele noi de servicii publice și private, inclusiv în cadrul oferit de parteneriate care să genereze soluții adaptate și să abordeze de o manieră cuprinzătoare complexitatea societală crescută a României contemporane. 	</a:t>
            </a:r>
          </a:p>
          <a:p>
            <a:pPr marL="0" indent="0">
              <a:buFont typeface="Wingdings 2" pitchFamily="18" charset="2"/>
              <a:buNone/>
              <a:defRPr/>
            </a:pPr>
            <a:r>
              <a:rPr lang="en-US" sz="1600" b="1" dirty="0"/>
              <a:t>OBIECTIVE SPECIFICE </a:t>
            </a:r>
            <a:endParaRPr lang="en-US" sz="1600" dirty="0"/>
          </a:p>
          <a:p>
            <a:pPr marL="0" indent="0">
              <a:buFont typeface="Wingdings 2" pitchFamily="18" charset="2"/>
              <a:buNone/>
              <a:defRPr/>
            </a:pPr>
            <a:r>
              <a:rPr lang="vi-VN" sz="1600" dirty="0"/>
              <a:t>1. Integr</a:t>
            </a:r>
            <a:r>
              <a:rPr lang="ro-RO" sz="1600" dirty="0"/>
              <a:t>ar</a:t>
            </a:r>
            <a:r>
              <a:rPr lang="vi-VN" sz="1600" dirty="0"/>
              <a:t>ea durabilă pe piața muncii a forței de muncă disponibile </a:t>
            </a:r>
            <a:r>
              <a:rPr lang="ro-RO" sz="1600" dirty="0"/>
              <a:t>;</a:t>
            </a:r>
            <a:endParaRPr lang="vi-VN" sz="1600" dirty="0"/>
          </a:p>
          <a:p>
            <a:pPr marL="0" indent="0">
              <a:buFont typeface="Wingdings 2" pitchFamily="18" charset="2"/>
              <a:buNone/>
              <a:defRPr/>
            </a:pPr>
            <a:r>
              <a:rPr lang="ro-RO" sz="1600" dirty="0"/>
              <a:t>2</a:t>
            </a:r>
            <a:r>
              <a:rPr lang="en-US" sz="1600" dirty="0"/>
              <a:t>. Creșterea gradului de valorificare a potențialului economic al tinerilor (inclusiv a tinerilor NEET)</a:t>
            </a:r>
            <a:r>
              <a:rPr lang="ro-RO" sz="1600" dirty="0"/>
              <a:t>;</a:t>
            </a:r>
            <a:r>
              <a:rPr lang="en-US" sz="160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1268413"/>
            <a:ext cx="8229600" cy="5184775"/>
          </a:xfrm>
        </p:spPr>
        <p:txBody>
          <a:bodyPr/>
          <a:lstStyle/>
          <a:p>
            <a:pPr marL="0" indent="0">
              <a:buFont typeface="Wingdings 2" pitchFamily="18" charset="2"/>
              <a:buNone/>
              <a:defRPr/>
            </a:pPr>
            <a:r>
              <a:rPr lang="vi-VN" sz="1600" dirty="0"/>
              <a:t>3. Modernizarea și consolidarea instituțiilor pieței muncii în vederea creării unui mediu care să conducă la susținerea unei piețe a muncii flexibile, funcționale și reziliente </a:t>
            </a:r>
            <a:r>
              <a:rPr lang="ro-RO" sz="1600" dirty="0"/>
              <a:t>;</a:t>
            </a:r>
            <a:endParaRPr lang="vi-VN" sz="1600" dirty="0"/>
          </a:p>
          <a:p>
            <a:pPr marL="0" indent="0">
              <a:buFont typeface="Wingdings 2" pitchFamily="18" charset="2"/>
              <a:buNone/>
              <a:defRPr/>
            </a:pPr>
            <a:r>
              <a:rPr lang="vi-VN" sz="1600" dirty="0"/>
              <a:t>4. Consolidarea sistemului de formare profesională a adulților pentru o mai bună conectare la cerințele pieței muncii </a:t>
            </a:r>
            <a:r>
              <a:rPr lang="ro-RO" sz="1600" dirty="0"/>
              <a:t>.</a:t>
            </a:r>
            <a:endParaRPr lang="ro-RO" sz="1600" dirty="0">
              <a:latin typeface="Times New Roman" pitchFamily="18" charset="0"/>
              <a:cs typeface="Times New Roman" pitchFamily="18" charset="0"/>
            </a:endParaRPr>
          </a:p>
          <a:p>
            <a:pPr marL="0" indent="0">
              <a:buFont typeface="Wingdings 2" pitchFamily="18" charset="2"/>
              <a:buNone/>
              <a:defRPr/>
            </a:pPr>
            <a:r>
              <a:rPr lang="ro-RO" altLang="en-US" sz="1600" dirty="0">
                <a:latin typeface="Times New Roman" pitchFamily="18" charset="0"/>
                <a:cs typeface="Times New Roman" pitchFamily="18" charset="0"/>
              </a:rPr>
              <a:t>Agenţiei Judeţene pentru Ocuparea Forţei de Muncă Satu Mare, îi revine un rol important în</a:t>
            </a:r>
            <a:r>
              <a:rPr lang="en-US" altLang="en-US" sz="1600" dirty="0">
                <a:latin typeface="Times New Roman" pitchFamily="18" charset="0"/>
                <a:cs typeface="Times New Roman" pitchFamily="18" charset="0"/>
              </a:rPr>
              <a:t> </a:t>
            </a:r>
            <a:r>
              <a:rPr lang="ro-RO" altLang="en-US" sz="1600" dirty="0">
                <a:latin typeface="Times New Roman" pitchFamily="18" charset="0"/>
                <a:cs typeface="Times New Roman" pitchFamily="18" charset="0"/>
              </a:rPr>
              <a:t>promovarea măsurilor active în vederea creşterii gradului de ocupare.</a:t>
            </a:r>
          </a:p>
          <a:p>
            <a:pPr marL="0" indent="0">
              <a:buFont typeface="Wingdings 2" pitchFamily="18" charset="2"/>
              <a:buNone/>
              <a:defRPr/>
            </a:pPr>
            <a:r>
              <a:rPr lang="ro-RO" altLang="en-US" sz="1600" dirty="0">
                <a:latin typeface="Times New Roman" pitchFamily="18" charset="0"/>
                <a:cs typeface="Times New Roman" pitchFamily="18" charset="0"/>
              </a:rPr>
              <a:t>    Tinerii care părăsesc sistemul de educaţie prin finalizarea unei forme de învăţământ sunt aşteptaţi să se înregistreze în baza de date a agenţiei pentru a-şi găsi mai uşor un loc de muncă.   Pentru luarea în evidenţă a absolvenţilor promoţia 20</a:t>
            </a:r>
            <a:r>
              <a:rPr lang="en-US" altLang="en-US" sz="1600" dirty="0">
                <a:latin typeface="Times New Roman" pitchFamily="18" charset="0"/>
                <a:cs typeface="Times New Roman" pitchFamily="18" charset="0"/>
              </a:rPr>
              <a:t>23</a:t>
            </a:r>
            <a:r>
              <a:rPr lang="ro-RO" altLang="en-US" sz="1600" dirty="0">
                <a:latin typeface="Times New Roman" pitchFamily="18" charset="0"/>
                <a:cs typeface="Times New Roman" pitchFamily="18" charset="0"/>
              </a:rPr>
              <a:t> au nevoie de următoarele documente: </a:t>
            </a:r>
          </a:p>
          <a:p>
            <a:pPr marL="393700" lvl="1" indent="0" algn="just">
              <a:buFont typeface="Wingdings 2" pitchFamily="18" charset="2"/>
              <a:buNone/>
              <a:defRPr/>
            </a:pPr>
            <a:r>
              <a:rPr lang="ro-RO" altLang="en-US" sz="1600" dirty="0">
                <a:latin typeface="Times New Roman" pitchFamily="18" charset="0"/>
                <a:cs typeface="Times New Roman" pitchFamily="18" charset="0"/>
              </a:rPr>
              <a:t> - actul de identitate</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393700" lvl="1" indent="0" algn="just">
              <a:buFont typeface="Wingdings 2" pitchFamily="18" charset="2"/>
              <a:buNone/>
              <a:defRPr/>
            </a:pPr>
            <a:r>
              <a:rPr lang="ro-RO" altLang="en-US" sz="1600" dirty="0">
                <a:latin typeface="Times New Roman" pitchFamily="18" charset="0"/>
                <a:cs typeface="Times New Roman" pitchFamily="18" charset="0"/>
              </a:rPr>
              <a:t> - acte de studii şi calificare</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393700" lvl="1" indent="0" algn="just">
              <a:buFont typeface="Wingdings 2" pitchFamily="18" charset="2"/>
              <a:buNone/>
              <a:defRPr/>
            </a:pPr>
            <a:r>
              <a:rPr lang="ro-RO" altLang="en-US" sz="1600" dirty="0">
                <a:latin typeface="Times New Roman" pitchFamily="18" charset="0"/>
                <a:cs typeface="Times New Roman" pitchFamily="18" charset="0"/>
              </a:rPr>
              <a:t> - adeverinţă eliberata de instituţia de învăţământ cu precizarea „absolvent” , data absolvirii/sesiune</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393700" lvl="1" indent="0" algn="just">
              <a:buFont typeface="Wingdings 2" pitchFamily="18" charset="2"/>
              <a:buNone/>
              <a:defRPr/>
            </a:pPr>
            <a:r>
              <a:rPr lang="ro-RO" altLang="en-US" sz="1600" dirty="0">
                <a:latin typeface="Times New Roman" pitchFamily="18" charset="0"/>
                <a:cs typeface="Times New Roman" pitchFamily="18" charset="0"/>
              </a:rPr>
              <a:t>  - declaratie proprie raspundere din care să rezulte că este apt de muncă sau are eventuale restricţii medicale</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0" indent="0">
              <a:buFont typeface="Wingdings 2" pitchFamily="18" charset="2"/>
              <a:buNone/>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ubstituent conținut 2"/>
          <p:cNvSpPr>
            <a:spLocks noGrp="1"/>
          </p:cNvSpPr>
          <p:nvPr>
            <p:ph idx="1"/>
          </p:nvPr>
        </p:nvSpPr>
        <p:spPr>
          <a:xfrm>
            <a:off x="539750" y="908050"/>
            <a:ext cx="8147050" cy="5616575"/>
          </a:xfrm>
        </p:spPr>
        <p:txBody>
          <a:bodyPr/>
          <a:lstStyle/>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	Absolvenţii au obligaţia să se înregistreze la A.J.O.F.M. Satu Mare în termen de 60 de zile de la data absolvirii ca persoană în căutarea unui loc de muncă.</a:t>
            </a:r>
            <a:endParaRPr lang="en-US" altLang="en-US" sz="1600" dirty="0">
              <a:latin typeface="Times New Roman" pitchFamily="18" charset="0"/>
              <a:cs typeface="Times New Roman" pitchFamily="18" charset="0"/>
            </a:endParaRPr>
          </a:p>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După înregistrarea în baza de date vor beneficia de servicii de :</a:t>
            </a:r>
          </a:p>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	- informare şi consiliere</a:t>
            </a:r>
            <a:r>
              <a:rPr lang="en-US" altLang="en-US" sz="1600" dirty="0">
                <a:latin typeface="Times New Roman" pitchFamily="18" charset="0"/>
                <a:cs typeface="Times New Roman" pitchFamily="18" charset="0"/>
              </a:rPr>
              <a:t>;</a:t>
            </a:r>
            <a:r>
              <a:rPr lang="ro-RO" altLang="en-US" sz="1600" dirty="0">
                <a:latin typeface="Times New Roman" pitchFamily="18" charset="0"/>
                <a:cs typeface="Times New Roman" pitchFamily="18" charset="0"/>
              </a:rPr>
              <a:t> </a:t>
            </a:r>
          </a:p>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	- medierea muncii</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	- formare profesională</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	- consultanţă antreprenorială pentru începerea unei activităţi independente sau iniţierea unei afaceri;</a:t>
            </a:r>
          </a:p>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        - stimularea mobilităţii forţei de muncă</a:t>
            </a:r>
            <a:r>
              <a:rPr lang="en-US" altLang="en-US" sz="1600" dirty="0">
                <a:latin typeface="Times New Roman" pitchFamily="18" charset="0"/>
                <a:cs typeface="Times New Roman" pitchFamily="18" charset="0"/>
              </a:rPr>
              <a:t>.</a:t>
            </a:r>
            <a:endParaRPr lang="ro-RO" altLang="en-US" sz="1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idx="1"/>
          </p:nvPr>
        </p:nvSpPr>
        <p:spPr>
          <a:xfrm>
            <a:off x="468313" y="908050"/>
            <a:ext cx="8229600" cy="5616575"/>
          </a:xfrm>
        </p:spPr>
        <p:txBody>
          <a:bodyPr/>
          <a:lstStyle/>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	</a:t>
            </a:r>
          </a:p>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În anul 2023 (până la 31.08.2023), au fost informate şi consiliate 3723 persoane nou</a:t>
            </a:r>
          </a:p>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înregistrate,din care 1.100 tineri. Acest serviciu se acordă gratuit persoanelor în căutarea unui loc de muncă şi are ca scop:</a:t>
            </a:r>
          </a:p>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	- furnizarea de informaţii privind piaţa muncii şi evoluţia ocupaţiilor;</a:t>
            </a:r>
          </a:p>
          <a:p>
            <a:pPr marL="393700" lvl="1" indent="0" algn="just">
              <a:lnSpc>
                <a:spcPct val="150000"/>
              </a:lnSpc>
              <a:buFont typeface="Wingdings 2" pitchFamily="18" charset="2"/>
              <a:buNone/>
            </a:pPr>
            <a:r>
              <a:rPr lang="ro-RO" altLang="en-US" sz="1600" dirty="0">
                <a:latin typeface="Times New Roman" pitchFamily="18" charset="0"/>
                <a:cs typeface="Times New Roman" pitchFamily="18" charset="0"/>
              </a:rPr>
              <a:t>	- evaluarea şi autoevaluarea în vede</a:t>
            </a:r>
            <a:r>
              <a:rPr lang="en-US" altLang="en-US" sz="1600" dirty="0">
                <a:latin typeface="Times New Roman" pitchFamily="18" charset="0"/>
                <a:cs typeface="Times New Roman" pitchFamily="18" charset="0"/>
              </a:rPr>
              <a:t>r</a:t>
            </a:r>
            <a:r>
              <a:rPr lang="ro-RO" altLang="en-US" sz="1600" dirty="0">
                <a:latin typeface="Times New Roman" pitchFamily="18" charset="0"/>
                <a:cs typeface="Times New Roman" pitchFamily="18" charset="0"/>
              </a:rPr>
              <a:t>ea orientării profesionale;</a:t>
            </a:r>
          </a:p>
          <a:p>
            <a:pPr marL="0" indent="0" algn="just">
              <a:spcBef>
                <a:spcPct val="0"/>
              </a:spcBef>
              <a:buFont typeface="Wingdings 2" pitchFamily="18" charset="2"/>
              <a:buNone/>
            </a:pPr>
            <a:r>
              <a:rPr lang="ro-RO" altLang="en-US" sz="1600" dirty="0">
                <a:latin typeface="Times New Roman" pitchFamily="18" charset="0"/>
                <a:cs typeface="Times New Roman" pitchFamily="18" charset="0"/>
              </a:rPr>
              <a:t>	- dezvoltarea abilităţilor şi încrederii în sine în vederea luării celei mai bune decizii privind propria carieră;</a:t>
            </a:r>
          </a:p>
          <a:p>
            <a:pPr marL="0" indent="0" algn="just">
              <a:spcBef>
                <a:spcPct val="0"/>
              </a:spcBef>
              <a:buFont typeface="Wingdings 2" pitchFamily="18" charset="2"/>
              <a:buNone/>
            </a:pPr>
            <a:r>
              <a:rPr lang="ro-RO" altLang="en-US" sz="1600" dirty="0">
                <a:latin typeface="Times New Roman" pitchFamily="18" charset="0"/>
                <a:cs typeface="Times New Roman" pitchFamily="18" charset="0"/>
              </a:rPr>
              <a:t>	- instruirea în metode şi tehnici privind căutarea unui loc de muncă;</a:t>
            </a:r>
            <a:endParaRPr lang="en-US" altLang="en-US" sz="1600" dirty="0">
              <a:latin typeface="Times New Roman" pitchFamily="18" charset="0"/>
              <a:cs typeface="Times New Roman" pitchFamily="18" charset="0"/>
            </a:endParaRPr>
          </a:p>
          <a:p>
            <a:pPr marL="0" indent="0" algn="just">
              <a:lnSpc>
                <a:spcPct val="150000"/>
              </a:lnSpc>
              <a:spcBef>
                <a:spcPct val="0"/>
              </a:spcBef>
              <a:buFont typeface="Wingdings 2" pitchFamily="18" charset="2"/>
              <a:buNone/>
            </a:pPr>
            <a:r>
              <a:rPr lang="ro-RO" altLang="en-US" sz="1600" dirty="0">
                <a:latin typeface="Times New Roman" pitchFamily="18" charset="0"/>
                <a:cs typeface="Times New Roman" pitchFamily="18" charset="0"/>
              </a:rPr>
              <a:t>Se acordă servicii de consiliere individuală sau de grup în cadrul seminariilor de J</a:t>
            </a:r>
            <a:r>
              <a:rPr lang="en-US" altLang="en-US" sz="1600" dirty="0">
                <a:latin typeface="Times New Roman" pitchFamily="18" charset="0"/>
                <a:cs typeface="Times New Roman" pitchFamily="18" charset="0"/>
              </a:rPr>
              <a:t>ob Club</a:t>
            </a:r>
            <a:r>
              <a:rPr lang="ro-RO" altLang="en-US" sz="1600" dirty="0">
                <a:latin typeface="Times New Roman" pitchFamily="18" charset="0"/>
                <a:cs typeface="Times New Roman" pitchFamily="18" charset="0"/>
              </a:rPr>
              <a:t>.</a:t>
            </a:r>
          </a:p>
          <a:p>
            <a:pPr marL="0" indent="0" algn="just">
              <a:lnSpc>
                <a:spcPct val="150000"/>
              </a:lnSpc>
              <a:spcBef>
                <a:spcPct val="0"/>
              </a:spcBef>
              <a:buFont typeface="Wingdings 2" pitchFamily="18" charset="2"/>
              <a:buNone/>
            </a:pPr>
            <a:r>
              <a:rPr lang="ro-RO" altLang="en-US" sz="1600" dirty="0">
                <a:latin typeface="Times New Roman" pitchFamily="18" charset="0"/>
                <a:cs typeface="Times New Roman" pitchFamily="18" charset="0"/>
              </a:rPr>
              <a:t>	Medierea muncii este activitatea prin care punem în legătură persoana în căutarea unui loc de muncă cu agentul economic în vederea stabilirii unui raport de muncă sau de serviciu.</a:t>
            </a:r>
          </a:p>
          <a:p>
            <a:pPr marL="0" indent="0" algn="just">
              <a:lnSpc>
                <a:spcPct val="150000"/>
              </a:lnSpc>
              <a:spcBef>
                <a:spcPct val="0"/>
              </a:spcBef>
              <a:buFont typeface="Wingdings 2" pitchFamily="18" charset="2"/>
              <a:buNone/>
            </a:pPr>
            <a:r>
              <a:rPr lang="ro-RO" altLang="en-US" sz="1600" dirty="0">
                <a:latin typeface="Times New Roman" pitchFamily="18" charset="0"/>
                <a:cs typeface="Times New Roman" pitchFamily="18" charset="0"/>
              </a:rPr>
              <a:t>În acest an au fost cuprinşi în activitatea de mediere 3.497 şomeri noi inregistrați în evidentele agentiei, din care tineri 1.055. Agenţia pentru  ocuparea forţei de muncă are obligaţia de a identifica locurile de muncă de la angajatori si a le face cunoscute persoanelor în căutarea unui loc de muncă prin metode specifice: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idx="1"/>
          </p:nvPr>
        </p:nvSpPr>
        <p:spPr>
          <a:xfrm>
            <a:off x="468313" y="836613"/>
            <a:ext cx="8229600" cy="5688012"/>
          </a:xfrm>
        </p:spPr>
        <p:txBody>
          <a:bodyPr/>
          <a:lstStyle/>
          <a:p>
            <a:pPr marL="0" indent="0" algn="just">
              <a:lnSpc>
                <a:spcPct val="150000"/>
              </a:lnSpc>
              <a:spcBef>
                <a:spcPct val="0"/>
              </a:spcBef>
              <a:buFont typeface="Wingdings 2" pitchFamily="18" charset="2"/>
              <a:buNone/>
            </a:pPr>
            <a:r>
              <a:rPr lang="ro-RO" altLang="en-US" sz="1600">
                <a:latin typeface="Times New Roman" pitchFamily="18" charset="0"/>
                <a:cs typeface="Times New Roman" pitchFamily="18" charset="0"/>
              </a:rPr>
              <a:t>	- afişarea la sediul instituţiei</a:t>
            </a:r>
          </a:p>
          <a:p>
            <a:pPr marL="0" indent="0" algn="just">
              <a:lnSpc>
                <a:spcPct val="150000"/>
              </a:lnSpc>
              <a:spcBef>
                <a:spcPct val="0"/>
              </a:spcBef>
              <a:buFont typeface="Wingdings 2" pitchFamily="18" charset="2"/>
              <a:buNone/>
            </a:pPr>
            <a:r>
              <a:rPr lang="ro-RO" altLang="en-US" sz="1600">
                <a:latin typeface="Times New Roman" pitchFamily="18" charset="0"/>
                <a:cs typeface="Times New Roman" pitchFamily="18" charset="0"/>
              </a:rPr>
              <a:t>	- mass media</a:t>
            </a:r>
          </a:p>
          <a:p>
            <a:pPr marL="0" indent="0" algn="just">
              <a:lnSpc>
                <a:spcPct val="150000"/>
              </a:lnSpc>
              <a:spcBef>
                <a:spcPct val="0"/>
              </a:spcBef>
              <a:buFont typeface="Wingdings 2" pitchFamily="18" charset="2"/>
              <a:buNone/>
            </a:pPr>
            <a:r>
              <a:rPr lang="ro-RO" altLang="en-US" sz="1600">
                <a:latin typeface="Times New Roman" pitchFamily="18" charset="0"/>
                <a:cs typeface="Times New Roman" pitchFamily="18" charset="0"/>
              </a:rPr>
              <a:t>	- website-ul agenţiei judeţene şi naţionale</a:t>
            </a:r>
          </a:p>
          <a:p>
            <a:pPr marL="0" indent="0" algn="just">
              <a:lnSpc>
                <a:spcPct val="150000"/>
              </a:lnSpc>
              <a:spcBef>
                <a:spcPct val="0"/>
              </a:spcBef>
              <a:buFont typeface="Wingdings 2" pitchFamily="18" charset="2"/>
              <a:buNone/>
            </a:pPr>
            <a:r>
              <a:rPr lang="ro-RO" altLang="en-US" sz="1600">
                <a:latin typeface="Times New Roman" pitchFamily="18" charset="0"/>
                <a:cs typeface="Times New Roman" pitchFamily="18" charset="0"/>
              </a:rPr>
              <a:t>	- burse ale locurilor de muncă</a:t>
            </a:r>
          </a:p>
          <a:p>
            <a:pPr marL="0" indent="0" algn="just">
              <a:spcBef>
                <a:spcPct val="0"/>
              </a:spcBef>
              <a:buFont typeface="Wingdings 2" pitchFamily="18" charset="2"/>
              <a:buNone/>
            </a:pPr>
            <a:r>
              <a:rPr lang="ro-RO" altLang="en-US" sz="1600">
                <a:latin typeface="Times New Roman" pitchFamily="18" charset="0"/>
                <a:cs typeface="Times New Roman" pitchFamily="18" charset="0"/>
              </a:rPr>
              <a:t>             În luna octombrie A.J.O.F.M. Satu Mare va organiza o bursă a locurilor de muncă pentru absolvenți,tinerii care nu au reuşit să se încadreze în cele 60 de zile de la absolvire şi care nu vor să urmeze o formă superioară de învăţământ pot participa la acest eveniment, pentru a gasi un loc de muncă.</a:t>
            </a:r>
          </a:p>
          <a:p>
            <a:pPr marL="0" indent="0" algn="just">
              <a:spcBef>
                <a:spcPct val="0"/>
              </a:spcBef>
              <a:buFont typeface="Wingdings 2" pitchFamily="18" charset="2"/>
              <a:buNone/>
            </a:pPr>
            <a:r>
              <a:rPr lang="ro-RO" altLang="en-US" sz="1600">
                <a:latin typeface="Times New Roman" pitchFamily="18" charset="0"/>
                <a:cs typeface="Times New Roman" pitchFamily="18" charset="0"/>
              </a:rPr>
              <a:t>      Persoanele în căutarea unui loc de muncă pot participa la programe de formare profesională care să le asigure creşterea şi diversificarea competenţelor profesionale în scopul  mobilităţii şi reintegrării pe piaţa muncii. Aceste programe asigură, conform legii, iniţierea, calificarea, recalificarea, perfecţionarea şi specializarea persoanelor  în căutarea unui loc de muncă.</a:t>
            </a:r>
          </a:p>
          <a:p>
            <a:pPr marL="0" indent="0" algn="just">
              <a:spcBef>
                <a:spcPct val="0"/>
              </a:spcBef>
              <a:buFont typeface="Wingdings 2" pitchFamily="18" charset="2"/>
              <a:buNone/>
            </a:pPr>
            <a:r>
              <a:rPr lang="ro-RO" altLang="en-US" sz="1600">
                <a:latin typeface="Times New Roman" pitchFamily="18" charset="0"/>
                <a:cs typeface="Times New Roman" pitchFamily="18" charset="0"/>
              </a:rPr>
              <a:t>În anul 20</a:t>
            </a:r>
            <a:r>
              <a:rPr lang="en-US" altLang="en-US" sz="1600">
                <a:latin typeface="Times New Roman" pitchFamily="18" charset="0"/>
                <a:cs typeface="Times New Roman" pitchFamily="18" charset="0"/>
              </a:rPr>
              <a:t>23</a:t>
            </a:r>
            <a:r>
              <a:rPr lang="ro-RO" altLang="en-US" sz="1600">
                <a:latin typeface="Times New Roman" pitchFamily="18" charset="0"/>
                <a:cs typeface="Times New Roman" pitchFamily="18" charset="0"/>
              </a:rPr>
              <a:t> au fost cuprinse la cursuri de formare profesională 462 persoane din care 70 tineri.  </a:t>
            </a:r>
            <a:endParaRPr lang="en-US" altLang="en-US" sz="1600">
              <a:latin typeface="Times New Roman" pitchFamily="18" charset="0"/>
              <a:cs typeface="Times New Roman" pitchFamily="18" charset="0"/>
            </a:endParaRPr>
          </a:p>
          <a:p>
            <a:pPr marL="0" indent="0" algn="just" eaLnBrk="1" hangingPunct="1">
              <a:spcBef>
                <a:spcPct val="0"/>
              </a:spcBef>
              <a:buSzTx/>
              <a:buFont typeface="Wingdings 2" pitchFamily="18" charset="2"/>
              <a:buNone/>
            </a:pPr>
            <a:r>
              <a:rPr lang="ro-RO" altLang="en-US" sz="1600">
                <a:latin typeface="Times New Roman" pitchFamily="18" charset="0"/>
                <a:cs typeface="Times New Roman" pitchFamily="18" charset="0"/>
              </a:rPr>
              <a:t>          Au fost organizate cursuri in urmatoarele meserii:  bucătar, ajutor bucătar, competente antreprenoriale,financiare si juridice,</a:t>
            </a:r>
            <a:r>
              <a:rPr lang="it-IT" altLang="en-US" sz="1600">
                <a:latin typeface="Times New Roman" pitchFamily="18" charset="0"/>
                <a:cs typeface="Times New Roman" pitchFamily="18" charset="0"/>
              </a:rPr>
              <a:t> competente digitale de utilizare a tehnologiei informatiei ca instrument de invatare si cunoastere</a:t>
            </a:r>
            <a:r>
              <a:rPr lang="ro-RO" altLang="en-US" sz="1600">
                <a:latin typeface="Times New Roman" pitchFamily="18" charset="0"/>
                <a:cs typeface="Times New Roman" pitchFamily="18" charset="0"/>
              </a:rPr>
              <a:t>, electrician constructor, ingrijitor spatii verzi, ingrijitoare batrani la domiciliu, lucrator comercial, </a:t>
            </a:r>
            <a:r>
              <a:rPr lang="it-IT" altLang="en-US" sz="1600">
                <a:latin typeface="Times New Roman" pitchFamily="18" charset="0"/>
                <a:cs typeface="Times New Roman" pitchFamily="18" charset="0"/>
              </a:rPr>
              <a:t>operator introducere, validare si prelucrare date</a:t>
            </a:r>
            <a:r>
              <a:rPr lang="ro-RO" altLang="en-US" sz="1600">
                <a:latin typeface="Times New Roman" pitchFamily="18" charset="0"/>
                <a:cs typeface="Times New Roman" pitchFamily="18" charset="0"/>
              </a:rPr>
              <a:t>, referent resurse umane.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idx="1"/>
          </p:nvPr>
        </p:nvSpPr>
        <p:spPr>
          <a:xfrm>
            <a:off x="395288" y="908050"/>
            <a:ext cx="8229600" cy="5616575"/>
          </a:xfrm>
        </p:spPr>
        <p:txBody>
          <a:bodyPr/>
          <a:lstStyle/>
          <a:p>
            <a:pPr marL="0" indent="0" algn="just" eaLnBrk="1" hangingPunct="1">
              <a:lnSpc>
                <a:spcPct val="150000"/>
              </a:lnSpc>
              <a:spcBef>
                <a:spcPct val="0"/>
              </a:spcBef>
              <a:buSzTx/>
              <a:buFont typeface="Wingdings 2" pitchFamily="18" charset="2"/>
              <a:buNone/>
            </a:pPr>
            <a:r>
              <a:rPr lang="ro-RO" altLang="en-US" sz="1600">
                <a:latin typeface="Times New Roman" pitchFamily="18" charset="0"/>
                <a:cs typeface="Times New Roman" pitchFamily="18" charset="0"/>
              </a:rPr>
              <a:t>	Formarea profesională a persoanelor în căutarea unui loc de muncă se face ţinându-se seama de cerinţele de moment şi de perspective ale pieţei muncii şi în concordanţă cu aptitudinile  individuale ale persoanelor respective. Aceste programe se realizează pe nivelurile de pregătire şi specializări precum şi pe categorii şi grupuri de persoane. Tinerii care sunt privaţi de libertate şi care mai au de executat 9 luni până în ultima zi de executare a pedepsei , pot urma un program de</a:t>
            </a:r>
            <a:r>
              <a:rPr lang="en-US" altLang="en-US" sz="1600">
                <a:latin typeface="Times New Roman" pitchFamily="18" charset="0"/>
                <a:cs typeface="Times New Roman" pitchFamily="18" charset="0"/>
              </a:rPr>
              <a:t> </a:t>
            </a:r>
            <a:r>
              <a:rPr lang="ro-RO" altLang="en-US" sz="1600">
                <a:latin typeface="Times New Roman" pitchFamily="18" charset="0"/>
                <a:cs typeface="Times New Roman" pitchFamily="18" charset="0"/>
              </a:rPr>
              <a:t>formare profesională organizat de A.J.O.F.M, cheltuielile fiind suportate din bugetul asigurărilor pentru şomaj. In acest sens Agenţia Judeţeană pentru Ocuparea Forţei de Munca a încheiat un protocol de colaborare cu Penitenciarul Satu Mare, desfăşurând în anul 2023 un curs de calificare in meseria de </a:t>
            </a:r>
            <a:r>
              <a:rPr lang="it-IT" altLang="en-US" sz="1600">
                <a:latin typeface="Times New Roman" pitchFamily="18" charset="0"/>
                <a:cs typeface="Times New Roman" pitchFamily="18" charset="0"/>
              </a:rPr>
              <a:t>competente digitale de utilizare a tehnologiei informatiei ca instrument de invatare si cunoastere</a:t>
            </a:r>
            <a:r>
              <a:rPr lang="ro-RO" altLang="en-US" sz="1600">
                <a:latin typeface="Times New Roman" pitchFamily="18" charset="0"/>
                <a:cs typeface="Times New Roman" pitchFamily="18" charset="0"/>
              </a:rPr>
              <a:t> cu 13 persoane.</a:t>
            </a:r>
          </a:p>
          <a:p>
            <a:pPr marL="0" indent="0" algn="just" eaLnBrk="1" hangingPunct="1">
              <a:lnSpc>
                <a:spcPct val="150000"/>
              </a:lnSpc>
              <a:spcBef>
                <a:spcPct val="0"/>
              </a:spcBef>
              <a:buSzTx/>
              <a:buFont typeface="Wingdings 2" pitchFamily="18" charset="2"/>
              <a:buNone/>
            </a:pPr>
            <a:r>
              <a:rPr lang="ro-RO" altLang="en-US" sz="1600">
                <a:latin typeface="Times New Roman" pitchFamily="18" charset="0"/>
                <a:cs typeface="Times New Roman" pitchFamily="18" charset="0"/>
              </a:rPr>
              <a:t>	Tinerii înregistraţi în baza de date a agenţiei pot beneficia la cerere şi de servicii de consultanţă şi asistenţă pentru începerea unei activităţi independente sau pentru iniţierea unei afaceri. Aceste servicii constau în:</a:t>
            </a:r>
          </a:p>
          <a:p>
            <a:pPr marL="0" indent="0" algn="just" eaLnBrk="1" hangingPunct="1">
              <a:lnSpc>
                <a:spcPct val="150000"/>
              </a:lnSpc>
              <a:spcBef>
                <a:spcPct val="0"/>
              </a:spcBef>
              <a:buSzTx/>
              <a:buFont typeface="Wingdings 2" pitchFamily="18" charset="2"/>
              <a:buNone/>
            </a:pPr>
            <a:endParaRPr lang="ro-RO" altLang="en-US" sz="160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oncurență">
  <a:themeElements>
    <a:clrScheme name="Concurență">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ență">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ență">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Concurență">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urență">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5.xml><?xml version="1.0" encoding="utf-8"?>
<a:themeOverride xmlns:a="http://schemas.openxmlformats.org/drawingml/2006/main">
  <a:clrScheme name="Concurență">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6.xml><?xml version="1.0" encoding="utf-8"?>
<a:themeOverride xmlns:a="http://schemas.openxmlformats.org/drawingml/2006/main">
  <a:clrScheme name="Concurență">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business 2 pptx</Template>
  <TotalTime>4672</TotalTime>
  <Words>4068</Words>
  <Application>Microsoft Office PowerPoint</Application>
  <PresentationFormat>On-screen Show (4:3)</PresentationFormat>
  <Paragraphs>321</Paragraphs>
  <Slides>24</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24</vt:i4>
      </vt:variant>
    </vt:vector>
  </HeadingPairs>
  <TitlesOfParts>
    <vt:vector size="35" baseType="lpstr">
      <vt:lpstr>Arial</vt:lpstr>
      <vt:lpstr>Calibri</vt:lpstr>
      <vt:lpstr>Constantia</vt:lpstr>
      <vt:lpstr>Lucida Sans Unicode</vt:lpstr>
      <vt:lpstr>Times New Roman</vt:lpstr>
      <vt:lpstr>Trebuchet MS</vt:lpstr>
      <vt:lpstr>Verdana</vt:lpstr>
      <vt:lpstr>Wingdings 2</vt:lpstr>
      <vt:lpstr>Wingdings 3</vt:lpstr>
      <vt:lpstr>1_Flow</vt:lpstr>
      <vt:lpstr>Concurență</vt:lpstr>
      <vt:lpstr>SPRIJINUL ACORDAT TINERILOR NEET’s  ÎN PERIOADA 2022-2023, ÎN CONFORMITATE CU STRATEGIA NAȚIONALĂ PENTRU OCUPAREA FORȚEI DE MUNCĂ 2021-2027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Monitorizarea realizării Programului de ocupare a forţei de muncă pe  anul 2022.</vt:lpstr>
      <vt:lpstr>Monitorizarea realizării Programului de ocupare a forţei de muncă pe  anul 2022.</vt:lpstr>
      <vt:lpstr>Monitorizarea realizării Programului de ocupare a forţei de muncă pe  anul 2022.</vt:lpstr>
      <vt:lpstr>Monitorizarea realizării Programului de ocupare a forţei de muncă pe  anul 2022.</vt:lpstr>
      <vt:lpstr>Monitorizarea realizării Programului de ocupare a forţei de muncă pe  anul 2023 ( 31.08.2023).</vt:lpstr>
      <vt:lpstr>Monitorizarea realizării Programului de ocupare a forţei de muncă pe  anul 2023 ( 31.08.2023).</vt:lpstr>
      <vt:lpstr>Monitorizarea realizării Programului de ocupare a forţei de muncă pe  anul 2023 ( 31.08.2023).</vt:lpstr>
      <vt:lpstr>Monitorizarea realizării Programului de ocupare a forţei de muncă pe  anul 2023 ( 31.08.2023).</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SISTEMUL ASIGURĂRILOR PENTRU ŞOMAJ ŞI STIMULAREA OCUPĂRII FORŢEI DE MUNCĂ</dc:title>
  <dc:creator>test</dc:creator>
  <cp:lastModifiedBy>Presa</cp:lastModifiedBy>
  <cp:revision>584</cp:revision>
  <cp:lastPrinted>2023-09-21T06:08:38Z</cp:lastPrinted>
  <dcterms:created xsi:type="dcterms:W3CDTF">2008-11-27T09:20:24Z</dcterms:created>
  <dcterms:modified xsi:type="dcterms:W3CDTF">2023-09-28T11:47:36Z</dcterms:modified>
</cp:coreProperties>
</file>