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99" r:id="rId1"/>
  </p:sldMasterIdLst>
  <p:handoutMasterIdLst>
    <p:handoutMasterId r:id="rId12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60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4B921-4AFD-4AF2-BFB1-FC8DBEDF7E8D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389D2-5B79-40A1-B034-9386E9508B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758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079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84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18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5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46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65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54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7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76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21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823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3E034-CF31-45C7-A568-5A2644BEDC1A}" type="datetimeFigureOut">
              <a:rPr lang="en-US" smtClean="0"/>
              <a:t>2/14/2024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41F02-8936-4DF5-8387-DB0D4226C3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534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00" r:id="rId1"/>
    <p:sldLayoutId id="2147484101" r:id="rId2"/>
    <p:sldLayoutId id="2147484102" r:id="rId3"/>
    <p:sldLayoutId id="2147484103" r:id="rId4"/>
    <p:sldLayoutId id="2147484104" r:id="rId5"/>
    <p:sldLayoutId id="2147484105" r:id="rId6"/>
    <p:sldLayoutId id="2147484106" r:id="rId7"/>
    <p:sldLayoutId id="2147484107" r:id="rId8"/>
    <p:sldLayoutId id="2147484108" r:id="rId9"/>
    <p:sldLayoutId id="2147484109" r:id="rId10"/>
    <p:sldLayoutId id="21474841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intranetsm/paginaipj/imagini/stem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6091" y="2985728"/>
            <a:ext cx="8751630" cy="3051724"/>
          </a:xfrm>
        </p:spPr>
        <p:txBody>
          <a:bodyPr>
            <a:normAutofit fontScale="90000"/>
          </a:bodyPr>
          <a:lstStyle/>
          <a:p>
            <a:r>
              <a:rPr lang="en-US" sz="2400" b="1" i="1" dirty="0" smtClean="0"/>
              <a:t>A</a:t>
            </a:r>
            <a:r>
              <a:rPr lang="ro-RO" sz="2400" b="1" i="1" dirty="0" err="1" smtClean="0"/>
              <a:t>ctivități</a:t>
            </a:r>
            <a:r>
              <a:rPr lang="ro-RO" sz="2400" b="1" i="1" dirty="0" smtClean="0"/>
              <a:t> preventive  </a:t>
            </a:r>
            <a:br>
              <a:rPr lang="ro-RO" sz="2400" b="1" i="1" dirty="0" smtClean="0"/>
            </a:br>
            <a:r>
              <a:rPr lang="ro-RO" sz="2400" b="1" i="1" dirty="0" smtClean="0"/>
              <a:t/>
            </a:r>
            <a:br>
              <a:rPr lang="ro-RO" sz="2400" b="1" i="1" dirty="0" smtClean="0"/>
            </a:br>
            <a:r>
              <a:rPr lang="ro-RO" sz="2400" i="1" dirty="0" smtClean="0"/>
              <a:t>   Combaterea </a:t>
            </a:r>
            <a:r>
              <a:rPr lang="ro-RO" sz="2400" i="1" dirty="0"/>
              <a:t>discriminării, a discursului </a:t>
            </a:r>
            <a:r>
              <a:rPr lang="ro-RO" sz="2400" i="1" dirty="0" err="1"/>
              <a:t>şi</a:t>
            </a:r>
            <a:r>
              <a:rPr lang="ro-RO" sz="2400" i="1" dirty="0"/>
              <a:t> a atitudinilor </a:t>
            </a:r>
            <a:r>
              <a:rPr lang="ro-RO" sz="2400" i="1" dirty="0" err="1"/>
              <a:t>antirome</a:t>
            </a:r>
            <a:r>
              <a:rPr lang="ro-RO" sz="2400" i="1" dirty="0"/>
              <a:t> </a:t>
            </a:r>
            <a:r>
              <a:rPr lang="ro-RO" sz="2400" i="1" dirty="0" smtClean="0"/>
              <a:t> generatoare </a:t>
            </a:r>
            <a:r>
              <a:rPr lang="ro-RO" sz="2400" i="1" dirty="0"/>
              <a:t>de discurs incitator la ură sau </a:t>
            </a:r>
            <a:r>
              <a:rPr lang="ro-RO" sz="2400" i="1" dirty="0" err="1" smtClean="0"/>
              <a:t>infracţiuni</a:t>
            </a:r>
            <a:r>
              <a:rPr lang="ro-RO" sz="2400" i="1" dirty="0" smtClean="0"/>
              <a:t/>
            </a:r>
            <a:br>
              <a:rPr lang="ro-RO" sz="2400" i="1" dirty="0" smtClean="0"/>
            </a:br>
            <a:r>
              <a:rPr lang="ro-RO" sz="2400" i="1" dirty="0"/>
              <a:t/>
            </a:r>
            <a:br>
              <a:rPr lang="ro-RO" sz="2400" i="1" dirty="0"/>
            </a:br>
            <a:r>
              <a:rPr lang="ro-RO" sz="2400" i="1" dirty="0" smtClean="0"/>
              <a:t/>
            </a:r>
            <a:br>
              <a:rPr lang="ro-RO" sz="2400" i="1" dirty="0" smtClean="0"/>
            </a:br>
            <a:r>
              <a:rPr lang="ro-RO" sz="2400" i="1" dirty="0" smtClean="0"/>
              <a:t/>
            </a:r>
            <a:br>
              <a:rPr lang="ro-RO" sz="2400" i="1" dirty="0" smtClean="0"/>
            </a:br>
            <a:r>
              <a:rPr lang="ro-RO" sz="2400" b="1" i="1" dirty="0" smtClean="0"/>
              <a:t>anul 2023</a:t>
            </a:r>
            <a:br>
              <a:rPr lang="ro-RO" sz="2400" b="1" i="1" dirty="0" smtClean="0"/>
            </a:br>
            <a:endParaRPr lang="en-US" sz="24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314" y="391477"/>
            <a:ext cx="7261185" cy="2241554"/>
          </a:xfrm>
        </p:spPr>
        <p:txBody>
          <a:bodyPr>
            <a:normAutofit fontScale="32500" lnSpcReduction="20000"/>
          </a:bodyPr>
          <a:lstStyle/>
          <a:p>
            <a:r>
              <a:rPr lang="ro-RO" sz="37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MINISTERUL AFACERILOR  INTERNE</a:t>
            </a:r>
            <a:endParaRPr lang="en-US" sz="37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3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3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37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3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7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INSPECTORATUL GENERAL AL POLIŢIEI ROMÂNE</a:t>
            </a:r>
            <a:endParaRPr lang="en-US" sz="37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INSPECTORATUL DE POLIŢIE JUDEŢEAN SATU MARE</a:t>
            </a:r>
          </a:p>
          <a:p>
            <a:r>
              <a:rPr lang="ro-RO" sz="3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COMPARTIMENTULUI ANALIZA ŞI PREVENIREA CRIMINALITĂŢII</a:t>
            </a:r>
            <a:endParaRPr lang="en-US" sz="37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30" name="Picture 6" descr="Sigla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2306" y="650321"/>
            <a:ext cx="715106" cy="901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12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i="1" dirty="0" smtClean="0"/>
              <a:t> </a:t>
            </a:r>
            <a:r>
              <a:rPr lang="ro-RO" sz="2700" i="1" dirty="0" smtClean="0"/>
              <a:t>Combaterea discriminării, a discursului </a:t>
            </a:r>
            <a:r>
              <a:rPr lang="ro-RO" sz="2700" i="1" dirty="0" err="1" smtClean="0"/>
              <a:t>şi</a:t>
            </a:r>
            <a:r>
              <a:rPr lang="ro-RO" sz="2700" i="1" dirty="0" smtClean="0"/>
              <a:t> a atitudinilor </a:t>
            </a:r>
            <a:r>
              <a:rPr lang="ro-RO" sz="2700" i="1" dirty="0" err="1" smtClean="0"/>
              <a:t>antirome</a:t>
            </a:r>
            <a:r>
              <a:rPr lang="ro-RO" sz="2700" i="1" dirty="0" smtClean="0"/>
              <a:t>  generatoare de discurs incitator la ură sau </a:t>
            </a:r>
            <a:r>
              <a:rPr lang="ro-RO" sz="2700" i="1" dirty="0" err="1" smtClean="0"/>
              <a:t>infracţiuni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o-RO" i="1" dirty="0" smtClean="0"/>
          </a:p>
          <a:p>
            <a:pPr marL="0" indent="0" algn="ctr">
              <a:buNone/>
            </a:pPr>
            <a:endParaRPr lang="ro-RO" i="1" dirty="0"/>
          </a:p>
          <a:p>
            <a:pPr marL="0" indent="0" algn="just">
              <a:buNone/>
            </a:pPr>
            <a:r>
              <a:rPr lang="ro-RO" dirty="0" smtClean="0"/>
              <a:t>  	Doresc să menționez la final un aspect relevant și anume că </a:t>
            </a:r>
            <a:r>
              <a:rPr lang="ro-RO" b="1" i="1" dirty="0" smtClean="0"/>
              <a:t>în cursul anului 2023</a:t>
            </a:r>
            <a:r>
              <a:rPr lang="ro-RO" dirty="0" smtClean="0"/>
              <a:t>, la nivelul Inspectoratului de Poliție</a:t>
            </a:r>
            <a:r>
              <a:rPr lang="ro-RO" dirty="0" smtClean="0"/>
              <a:t> Județean Satu Mare </a:t>
            </a:r>
            <a:r>
              <a:rPr lang="ro-RO" b="1" i="1" dirty="0" smtClean="0"/>
              <a:t>nu au fost înregistrate sesizări cu privire la discriminarea persoanelor de etnie romă</a:t>
            </a:r>
            <a:r>
              <a:rPr lang="ro-RO" dirty="0" smtClean="0"/>
              <a:t>.</a:t>
            </a:r>
            <a:endParaRPr lang="ro-RO" dirty="0" smtClean="0"/>
          </a:p>
          <a:p>
            <a:pPr marL="0" indent="0" algn="ctr">
              <a:buNone/>
            </a:pPr>
            <a:endParaRPr lang="ro-RO" i="1" dirty="0"/>
          </a:p>
          <a:p>
            <a:pPr marL="0" indent="0" algn="ctr">
              <a:buNone/>
            </a:pPr>
            <a:r>
              <a:rPr lang="ro-RO" b="1" i="1" dirty="0" smtClean="0"/>
              <a:t>Vă mulțumesc!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1792754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87193"/>
            <a:ext cx="10515600" cy="1594304"/>
          </a:xfrm>
        </p:spPr>
        <p:txBody>
          <a:bodyPr>
            <a:noAutofit/>
          </a:bodyPr>
          <a:lstStyle/>
          <a:p>
            <a:pPr algn="ctr"/>
            <a:r>
              <a:rPr lang="ro-RO" sz="2400" b="1" i="1" dirty="0" smtClean="0"/>
              <a:t>Activități preventive realizate în cursul anului 2023</a:t>
            </a:r>
            <a:br>
              <a:rPr lang="ro-RO" sz="2400" b="1" i="1" dirty="0" smtClean="0"/>
            </a:br>
            <a:r>
              <a:rPr lang="ro-RO" sz="2400" b="1" i="1" dirty="0" smtClean="0"/>
              <a:t/>
            </a:r>
            <a:br>
              <a:rPr lang="ro-RO" sz="2400" b="1" i="1" dirty="0" smtClean="0"/>
            </a:br>
            <a:r>
              <a:rPr lang="ro-RO" sz="2400" i="1" dirty="0" smtClean="0">
                <a:solidFill>
                  <a:prstClr val="black"/>
                </a:solidFill>
              </a:rPr>
              <a:t>Combaterea </a:t>
            </a:r>
            <a:r>
              <a:rPr lang="ro-RO" sz="2400" i="1" dirty="0">
                <a:solidFill>
                  <a:prstClr val="black"/>
                </a:solidFill>
              </a:rPr>
              <a:t>discriminării, a discursului </a:t>
            </a:r>
            <a:r>
              <a:rPr lang="ro-RO" sz="2400" i="1" dirty="0" err="1">
                <a:solidFill>
                  <a:prstClr val="black"/>
                </a:solidFill>
              </a:rPr>
              <a:t>şi</a:t>
            </a:r>
            <a:r>
              <a:rPr lang="ro-RO" sz="2400" i="1" dirty="0">
                <a:solidFill>
                  <a:prstClr val="black"/>
                </a:solidFill>
              </a:rPr>
              <a:t> a atitudinilor </a:t>
            </a:r>
            <a:r>
              <a:rPr lang="ro-RO" sz="2400" i="1" dirty="0" err="1">
                <a:solidFill>
                  <a:prstClr val="black"/>
                </a:solidFill>
              </a:rPr>
              <a:t>antirome</a:t>
            </a:r>
            <a:r>
              <a:rPr lang="ro-RO" sz="2400" i="1" dirty="0">
                <a:solidFill>
                  <a:prstClr val="black"/>
                </a:solidFill>
              </a:rPr>
              <a:t>  generatoare de discurs incitator la ură sau </a:t>
            </a:r>
            <a:r>
              <a:rPr lang="ro-RO" sz="2400" i="1" dirty="0" err="1">
                <a:solidFill>
                  <a:prstClr val="black"/>
                </a:solidFill>
              </a:rPr>
              <a:t>infracţiuni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73548"/>
            <a:ext cx="10515600" cy="3647771"/>
          </a:xfrm>
        </p:spPr>
        <p:txBody>
          <a:bodyPr>
            <a:normAutofit lnSpcReduction="10000"/>
          </a:bodyPr>
          <a:lstStyle/>
          <a:p>
            <a:endParaRPr lang="ro-RO" i="1" dirty="0" smtClean="0"/>
          </a:p>
          <a:p>
            <a:pPr algn="just"/>
            <a:r>
              <a:rPr lang="ro-RO" b="1" i="1" dirty="0" smtClean="0"/>
              <a:t>participarea la 4 reuniuni </a:t>
            </a:r>
            <a:r>
              <a:rPr lang="ro-RO" b="1" i="1" dirty="0"/>
              <a:t>de </a:t>
            </a:r>
            <a:r>
              <a:rPr lang="ro-RO" b="1" i="1" dirty="0" smtClean="0"/>
              <a:t>lucru</a:t>
            </a:r>
            <a:r>
              <a:rPr lang="ro-RO" b="1" dirty="0"/>
              <a:t> </a:t>
            </a:r>
            <a:r>
              <a:rPr lang="ro-RO" dirty="0"/>
              <a:t>organizate de către </a:t>
            </a:r>
            <a:r>
              <a:rPr lang="ro-RO" dirty="0" err="1"/>
              <a:t>Instituţia</a:t>
            </a:r>
            <a:r>
              <a:rPr lang="ro-RO" dirty="0"/>
              <a:t> Prefectului Satu Mare</a:t>
            </a:r>
            <a:r>
              <a:rPr lang="ro-RO" i="1" dirty="0" smtClean="0"/>
              <a:t>,</a:t>
            </a:r>
            <a:r>
              <a:rPr lang="ro-RO" dirty="0"/>
              <a:t> cu </a:t>
            </a:r>
            <a:r>
              <a:rPr lang="ro-RO" dirty="0" err="1"/>
              <a:t>reprezentanţi</a:t>
            </a:r>
            <a:r>
              <a:rPr lang="ro-RO" dirty="0"/>
              <a:t> ai </a:t>
            </a:r>
            <a:r>
              <a:rPr lang="ro-RO" dirty="0" err="1"/>
              <a:t>instituţiilor</a:t>
            </a:r>
            <a:r>
              <a:rPr lang="ro-RO" dirty="0"/>
              <a:t> ce au </a:t>
            </a:r>
            <a:r>
              <a:rPr lang="ro-RO" dirty="0" err="1"/>
              <a:t>responsabilităţi</a:t>
            </a:r>
            <a:r>
              <a:rPr lang="ro-RO" dirty="0"/>
              <a:t> în punerea în aplicare a </a:t>
            </a:r>
            <a:r>
              <a:rPr lang="ro-RO" dirty="0" err="1"/>
              <a:t>legislaţiei</a:t>
            </a:r>
            <a:r>
              <a:rPr lang="ro-RO" dirty="0"/>
              <a:t> penale </a:t>
            </a:r>
            <a:r>
              <a:rPr lang="ro-RO" dirty="0" err="1"/>
              <a:t>sancţionatorii</a:t>
            </a:r>
            <a:r>
              <a:rPr lang="ro-RO" dirty="0"/>
              <a:t>, în domeniul </a:t>
            </a:r>
            <a:r>
              <a:rPr lang="ro-RO" dirty="0" smtClean="0"/>
              <a:t>combaterii discriminării, a discursului </a:t>
            </a:r>
            <a:r>
              <a:rPr lang="ro-RO" dirty="0"/>
              <a:t>incitator la ură rasială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infracţiuni</a:t>
            </a:r>
            <a:r>
              <a:rPr lang="ro-RO" dirty="0"/>
              <a:t> motivate de ură, </a:t>
            </a:r>
          </a:p>
          <a:p>
            <a:pPr algn="just"/>
            <a:endParaRPr lang="ro-RO" dirty="0" smtClean="0"/>
          </a:p>
          <a:p>
            <a:pPr algn="just"/>
            <a:r>
              <a:rPr lang="ro-RO" dirty="0" smtClean="0"/>
              <a:t> </a:t>
            </a:r>
            <a:r>
              <a:rPr lang="ro-RO" b="1" i="1" dirty="0"/>
              <a:t>realizarea unor rapoarte</a:t>
            </a:r>
            <a:r>
              <a:rPr lang="ro-RO" b="1" dirty="0"/>
              <a:t> </a:t>
            </a:r>
            <a:r>
              <a:rPr lang="ro-RO" b="1" i="1" dirty="0"/>
              <a:t>trimestriale</a:t>
            </a:r>
            <a:r>
              <a:rPr lang="ro-RO" dirty="0"/>
              <a:t> privind stadiul </a:t>
            </a:r>
            <a:r>
              <a:rPr lang="ro-RO" dirty="0" err="1"/>
              <a:t>activităţilor</a:t>
            </a:r>
            <a:r>
              <a:rPr lang="ro-RO" dirty="0"/>
              <a:t> </a:t>
            </a:r>
            <a:r>
              <a:rPr lang="ro-RO" dirty="0" err="1"/>
              <a:t>desfăşurate</a:t>
            </a:r>
            <a:r>
              <a:rPr lang="ro-RO" dirty="0"/>
              <a:t> pe această </a:t>
            </a:r>
            <a:r>
              <a:rPr lang="ro-RO" dirty="0" smtClean="0"/>
              <a:t>problematică,</a:t>
            </a:r>
            <a:endParaRPr lang="en-US" dirty="0"/>
          </a:p>
          <a:p>
            <a:endParaRPr lang="ro-RO" i="1" dirty="0" smtClean="0"/>
          </a:p>
          <a:p>
            <a:pPr marL="0" indent="0">
              <a:buNone/>
            </a:pPr>
            <a:endParaRPr lang="ro-RO" i="1" dirty="0" smtClean="0"/>
          </a:p>
        </p:txBody>
      </p:sp>
    </p:spTree>
    <p:extLst>
      <p:ext uri="{BB962C8B-B14F-4D97-AF65-F5344CB8AC3E}">
        <p14:creationId xmlns:p14="http://schemas.microsoft.com/office/powerpoint/2010/main" val="258296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46338"/>
            <a:ext cx="10515600" cy="1543720"/>
          </a:xfrm>
        </p:spPr>
        <p:txBody>
          <a:bodyPr>
            <a:normAutofit fontScale="90000"/>
          </a:bodyPr>
          <a:lstStyle/>
          <a:p>
            <a:pPr algn="ctr"/>
            <a:r>
              <a:rPr lang="ro-RO" i="1" dirty="0" smtClean="0"/>
              <a:t> </a:t>
            </a:r>
            <a:r>
              <a:rPr lang="ro-RO" sz="2700" b="1" i="1" dirty="0" smtClean="0"/>
              <a:t>Activități preventive realizate în cursul anului 2023</a:t>
            </a:r>
            <a:br>
              <a:rPr lang="ro-RO" sz="2700" b="1" i="1" dirty="0" smtClean="0"/>
            </a:br>
            <a:r>
              <a:rPr lang="ro-RO" sz="2700" b="1" i="1" dirty="0" smtClean="0"/>
              <a:t/>
            </a:r>
            <a:br>
              <a:rPr lang="ro-RO" sz="2700" b="1" i="1" dirty="0" smtClean="0"/>
            </a:br>
            <a:r>
              <a:rPr lang="ro-RO" sz="2700" i="1" dirty="0">
                <a:solidFill>
                  <a:prstClr val="black"/>
                </a:solidFill>
              </a:rPr>
              <a:t>Combaterea discriminării, a discursului </a:t>
            </a:r>
            <a:r>
              <a:rPr lang="ro-RO" sz="2700" i="1" dirty="0" err="1">
                <a:solidFill>
                  <a:prstClr val="black"/>
                </a:solidFill>
              </a:rPr>
              <a:t>şi</a:t>
            </a:r>
            <a:r>
              <a:rPr lang="ro-RO" sz="2700" i="1" dirty="0">
                <a:solidFill>
                  <a:prstClr val="black"/>
                </a:solidFill>
              </a:rPr>
              <a:t> a atitudinilor </a:t>
            </a:r>
            <a:r>
              <a:rPr lang="ro-RO" sz="2700" i="1" dirty="0" err="1">
                <a:solidFill>
                  <a:prstClr val="black"/>
                </a:solidFill>
              </a:rPr>
              <a:t>antirome</a:t>
            </a:r>
            <a:r>
              <a:rPr lang="ro-RO" sz="2700" i="1" dirty="0">
                <a:solidFill>
                  <a:prstClr val="black"/>
                </a:solidFill>
              </a:rPr>
              <a:t>  generatoare de discurs incitator la ură sau </a:t>
            </a:r>
            <a:r>
              <a:rPr lang="ro-RO" sz="2700" i="1" dirty="0" err="1">
                <a:solidFill>
                  <a:prstClr val="black"/>
                </a:solidFill>
              </a:rPr>
              <a:t>infracţiuni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68101"/>
            <a:ext cx="10515600" cy="3881235"/>
          </a:xfrm>
        </p:spPr>
        <p:txBody>
          <a:bodyPr/>
          <a:lstStyle/>
          <a:p>
            <a:pPr algn="just"/>
            <a:r>
              <a:rPr lang="ro-RO" dirty="0" smtClean="0"/>
              <a:t>realizarea </a:t>
            </a:r>
            <a:r>
              <a:rPr lang="ro-RO" dirty="0"/>
              <a:t>la nivelul </a:t>
            </a:r>
            <a:r>
              <a:rPr lang="ro-RO" dirty="0" err="1"/>
              <a:t>judeţului</a:t>
            </a:r>
            <a:r>
              <a:rPr lang="ro-RO" dirty="0"/>
              <a:t> Satu Mare a </a:t>
            </a:r>
            <a:r>
              <a:rPr lang="ro-RO" b="1" i="1" dirty="0"/>
              <a:t>Proiectului </a:t>
            </a:r>
            <a:r>
              <a:rPr lang="ro-RO" b="1" i="1" dirty="0" err="1"/>
              <a:t>naţional</a:t>
            </a:r>
            <a:r>
              <a:rPr lang="ro-RO" b="1" i="1" dirty="0"/>
              <a:t> ,,Fără discriminare”</a:t>
            </a:r>
            <a:r>
              <a:rPr lang="ro-RO" b="1" dirty="0"/>
              <a:t> </a:t>
            </a:r>
            <a:r>
              <a:rPr lang="ro-RO" i="1" dirty="0" err="1"/>
              <a:t>iniţiat</a:t>
            </a:r>
            <a:r>
              <a:rPr lang="ro-RO" i="1" dirty="0"/>
              <a:t> de către </a:t>
            </a:r>
            <a:r>
              <a:rPr lang="ro-RO" b="1" i="1" dirty="0" err="1"/>
              <a:t>Poliţia</a:t>
            </a:r>
            <a:r>
              <a:rPr lang="ro-RO" b="1" i="1" dirty="0"/>
              <a:t> Română</a:t>
            </a:r>
            <a:r>
              <a:rPr lang="ro-RO" dirty="0"/>
              <a:t>, implementat prin intermediul Institutului de Cercetare </a:t>
            </a:r>
            <a:r>
              <a:rPr lang="ro-RO" dirty="0" err="1"/>
              <a:t>şi</a:t>
            </a:r>
            <a:r>
              <a:rPr lang="ro-RO" dirty="0"/>
              <a:t> Prevenire a </a:t>
            </a:r>
            <a:r>
              <a:rPr lang="ro-RO" dirty="0" err="1"/>
              <a:t>Criminalităţii</a:t>
            </a:r>
            <a:r>
              <a:rPr lang="ro-RO" dirty="0"/>
              <a:t> (ICPC), </a:t>
            </a:r>
            <a:endParaRPr lang="ro-RO" dirty="0" smtClean="0"/>
          </a:p>
          <a:p>
            <a:pPr algn="just"/>
            <a:r>
              <a:rPr lang="ro-RO" b="1" i="1" dirty="0"/>
              <a:t>s</a:t>
            </a:r>
            <a:r>
              <a:rPr lang="ro-RO" b="1" i="1" dirty="0" smtClean="0"/>
              <a:t>copul </a:t>
            </a:r>
            <a:r>
              <a:rPr lang="ro-RO" i="1" dirty="0" smtClean="0"/>
              <a:t>acestui proiect este</a:t>
            </a:r>
            <a:r>
              <a:rPr lang="ro-RO" dirty="0" smtClean="0"/>
              <a:t>: </a:t>
            </a:r>
            <a:r>
              <a:rPr lang="ro-RO" i="1" dirty="0"/>
              <a:t>Prevenirea discriminării și a infracțiunilor motivate de ură prin creșterea gradului de informare și conștientizare, în rândul </a:t>
            </a:r>
            <a:r>
              <a:rPr lang="ro-RO" b="1" i="1" dirty="0"/>
              <a:t>grupurilor vulnerabile </a:t>
            </a:r>
            <a:r>
              <a:rPr lang="ro-RO" i="1" dirty="0"/>
              <a:t>și </a:t>
            </a:r>
            <a:r>
              <a:rPr lang="ro-RO" b="1" i="1" dirty="0"/>
              <a:t>al polițiștilor </a:t>
            </a:r>
            <a:r>
              <a:rPr lang="ro-RO" i="1" dirty="0"/>
              <a:t>care desfășoară activități care presupun interacțiunea directă cu cetățenii, cu privire la riscurile și implicațiile asociate acestor </a:t>
            </a:r>
            <a:r>
              <a:rPr lang="ro-RO" i="1" dirty="0" smtClean="0"/>
              <a:t>manifestări,</a:t>
            </a:r>
            <a:r>
              <a:rPr lang="ro-RO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96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250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o-RO" i="1" dirty="0" smtClean="0"/>
              <a:t> </a:t>
            </a:r>
            <a:r>
              <a:rPr lang="ro-RO" sz="2700" b="1" i="1" dirty="0" smtClean="0"/>
              <a:t>Activități preventive realizate în cursul anului 2023</a:t>
            </a:r>
            <a:br>
              <a:rPr lang="ro-RO" sz="2700" b="1" i="1" dirty="0" smtClean="0"/>
            </a:br>
            <a:r>
              <a:rPr lang="ro-RO" sz="2700" b="1" i="1" dirty="0" smtClean="0"/>
              <a:t/>
            </a:r>
            <a:br>
              <a:rPr lang="ro-RO" sz="2700" b="1" i="1" dirty="0" smtClean="0"/>
            </a:br>
            <a:r>
              <a:rPr lang="ro-RO" sz="2700" i="1" dirty="0">
                <a:solidFill>
                  <a:prstClr val="black"/>
                </a:solidFill>
              </a:rPr>
              <a:t>Combaterea discriminării, a discursului </a:t>
            </a:r>
            <a:r>
              <a:rPr lang="ro-RO" sz="2700" i="1" dirty="0" err="1">
                <a:solidFill>
                  <a:prstClr val="black"/>
                </a:solidFill>
              </a:rPr>
              <a:t>şi</a:t>
            </a:r>
            <a:r>
              <a:rPr lang="ro-RO" sz="2700" i="1" dirty="0">
                <a:solidFill>
                  <a:prstClr val="black"/>
                </a:solidFill>
              </a:rPr>
              <a:t> a atitudinilor </a:t>
            </a:r>
            <a:r>
              <a:rPr lang="ro-RO" sz="2700" i="1" dirty="0" err="1">
                <a:solidFill>
                  <a:prstClr val="black"/>
                </a:solidFill>
              </a:rPr>
              <a:t>antirome</a:t>
            </a:r>
            <a:r>
              <a:rPr lang="ro-RO" sz="2700" i="1" dirty="0">
                <a:solidFill>
                  <a:prstClr val="black"/>
                </a:solidFill>
              </a:rPr>
              <a:t>  generatoare de discurs incitator la ură sau </a:t>
            </a:r>
            <a:r>
              <a:rPr lang="ro-RO" sz="2700" i="1" dirty="0" err="1">
                <a:solidFill>
                  <a:prstClr val="black"/>
                </a:solidFill>
              </a:rPr>
              <a:t>infracţiuni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736690"/>
            <a:ext cx="10515600" cy="3566833"/>
          </a:xfrm>
        </p:spPr>
        <p:txBody>
          <a:bodyPr/>
          <a:lstStyle/>
          <a:p>
            <a:pPr lvl="0" algn="just"/>
            <a:r>
              <a:rPr lang="ro-RO" b="1" i="1" dirty="0"/>
              <a:t>3 dezbateri</a:t>
            </a:r>
            <a:r>
              <a:rPr lang="ro-RO" b="1" dirty="0"/>
              <a:t> </a:t>
            </a:r>
            <a:r>
              <a:rPr lang="ro-RO" b="1" i="1" dirty="0"/>
              <a:t>pe tema discriminării, cu </a:t>
            </a:r>
            <a:r>
              <a:rPr lang="ro-RO" b="1" i="1" dirty="0" err="1"/>
              <a:t>specialişti</a:t>
            </a:r>
            <a:r>
              <a:rPr lang="ro-RO" b="1" i="1" dirty="0"/>
              <a:t> </a:t>
            </a:r>
            <a:r>
              <a:rPr lang="ro-RO" i="1" dirty="0"/>
              <a:t>din diverse domenii de activitate, </a:t>
            </a:r>
            <a:r>
              <a:rPr lang="ro-RO" dirty="0"/>
              <a:t>la care au participat un număr de </a:t>
            </a:r>
            <a:r>
              <a:rPr lang="ro-RO" b="1" i="1" dirty="0"/>
              <a:t>46 persoane</a:t>
            </a:r>
            <a:r>
              <a:rPr lang="ro-RO" dirty="0"/>
              <a:t>,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 algn="just"/>
            <a:r>
              <a:rPr lang="ro-RO" b="1" i="1" dirty="0"/>
              <a:t>6 cursuri</a:t>
            </a:r>
            <a:r>
              <a:rPr lang="ro-RO" i="1" dirty="0"/>
              <a:t> </a:t>
            </a:r>
            <a:r>
              <a:rPr lang="ro-RO" i="1" dirty="0" smtClean="0"/>
              <a:t>pe această </a:t>
            </a:r>
            <a:r>
              <a:rPr lang="ro-RO" i="1" dirty="0"/>
              <a:t>tematică, </a:t>
            </a:r>
            <a:r>
              <a:rPr lang="ro-RO" dirty="0"/>
              <a:t>la care au participat </a:t>
            </a:r>
            <a:r>
              <a:rPr lang="ro-RO" b="1" i="1" dirty="0"/>
              <a:t>164 </a:t>
            </a:r>
            <a:r>
              <a:rPr lang="ro-RO" b="1" i="1" dirty="0" err="1"/>
              <a:t>poliţişti</a:t>
            </a:r>
            <a:r>
              <a:rPr lang="ro-RO" dirty="0"/>
              <a:t>, punând accent pe </a:t>
            </a:r>
            <a:r>
              <a:rPr lang="ro-RO" dirty="0" err="1"/>
              <a:t>poliţiştii</a:t>
            </a:r>
            <a:r>
              <a:rPr lang="ro-RO" dirty="0"/>
              <a:t> nou </a:t>
            </a:r>
            <a:r>
              <a:rPr lang="ro-RO" dirty="0" err="1"/>
              <a:t>încadraţi</a:t>
            </a:r>
            <a:r>
              <a:rPr lang="ro-RO" dirty="0"/>
              <a:t> precum </a:t>
            </a:r>
            <a:r>
              <a:rPr lang="ro-RO" dirty="0" err="1"/>
              <a:t>şi</a:t>
            </a:r>
            <a:r>
              <a:rPr lang="ro-RO" dirty="0"/>
              <a:t> pe cei din cadrul structurilor de ordine publică/secțiile rurale </a:t>
            </a:r>
            <a:r>
              <a:rPr lang="ro-RO" dirty="0" err="1"/>
              <a:t>şi</a:t>
            </a:r>
            <a:r>
              <a:rPr lang="ro-RO" dirty="0"/>
              <a:t> mediul urban, rutieră și </a:t>
            </a:r>
            <a:r>
              <a:rPr lang="ro-RO" dirty="0" smtClean="0"/>
              <a:t>proximitate,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18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3998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o-RO" sz="2400" i="1" dirty="0" smtClean="0"/>
              <a:t> </a:t>
            </a:r>
            <a:r>
              <a:rPr lang="ro-RO" sz="2700" b="1" i="1" dirty="0" smtClean="0"/>
              <a:t>Activități preventive realizate în cursul anului 2023</a:t>
            </a:r>
            <a:br>
              <a:rPr lang="ro-RO" sz="2700" b="1" i="1" dirty="0" smtClean="0"/>
            </a:br>
            <a:r>
              <a:rPr lang="ro-RO" sz="2700" b="1" i="1" dirty="0" smtClean="0"/>
              <a:t/>
            </a:r>
            <a:br>
              <a:rPr lang="ro-RO" sz="2700" b="1" i="1" dirty="0" smtClean="0"/>
            </a:br>
            <a:r>
              <a:rPr lang="ro-RO" sz="2700" i="1" dirty="0">
                <a:solidFill>
                  <a:prstClr val="black"/>
                </a:solidFill>
              </a:rPr>
              <a:t>Combaterea discriminării, a discursului </a:t>
            </a:r>
            <a:r>
              <a:rPr lang="ro-RO" sz="2700" i="1" dirty="0" err="1">
                <a:solidFill>
                  <a:prstClr val="black"/>
                </a:solidFill>
              </a:rPr>
              <a:t>şi</a:t>
            </a:r>
            <a:r>
              <a:rPr lang="ro-RO" sz="2700" i="1" dirty="0">
                <a:solidFill>
                  <a:prstClr val="black"/>
                </a:solidFill>
              </a:rPr>
              <a:t> a atitudinilor </a:t>
            </a:r>
            <a:r>
              <a:rPr lang="ro-RO" sz="2700" i="1" dirty="0" err="1">
                <a:solidFill>
                  <a:prstClr val="black"/>
                </a:solidFill>
              </a:rPr>
              <a:t>antirome</a:t>
            </a:r>
            <a:r>
              <a:rPr lang="ro-RO" sz="2700" i="1" dirty="0">
                <a:solidFill>
                  <a:prstClr val="black"/>
                </a:solidFill>
              </a:rPr>
              <a:t>  generatoare de discurs incitator la ură sau </a:t>
            </a:r>
            <a:r>
              <a:rPr lang="ro-RO" sz="2700" i="1" dirty="0" err="1">
                <a:solidFill>
                  <a:prstClr val="black"/>
                </a:solidFill>
              </a:rPr>
              <a:t>infracţiuni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827574"/>
            <a:ext cx="10515600" cy="3403409"/>
          </a:xfrm>
        </p:spPr>
        <p:txBody>
          <a:bodyPr/>
          <a:lstStyle/>
          <a:p>
            <a:pPr algn="just"/>
            <a:r>
              <a:rPr lang="ro-RO" b="1" i="1" dirty="0"/>
              <a:t>ateliere destinate </a:t>
            </a:r>
            <a:r>
              <a:rPr lang="ro-RO" b="1" i="1" dirty="0" err="1"/>
              <a:t>poliţiştilor</a:t>
            </a:r>
            <a:r>
              <a:rPr lang="ro-RO" dirty="0"/>
              <a:t>, de către </a:t>
            </a:r>
            <a:r>
              <a:rPr lang="ro-RO" dirty="0" err="1"/>
              <a:t>Asociaţia</a:t>
            </a:r>
            <a:r>
              <a:rPr lang="ro-RO" dirty="0"/>
              <a:t> pentru promovarea drepturilor femeilor rome ,,E-</a:t>
            </a:r>
            <a:r>
              <a:rPr lang="ro-RO" dirty="0" err="1"/>
              <a:t>Romnja</a:t>
            </a:r>
            <a:r>
              <a:rPr lang="ro-RO" dirty="0" smtClean="0"/>
              <a:t>”,</a:t>
            </a:r>
          </a:p>
          <a:p>
            <a:pPr algn="just"/>
            <a:endParaRPr lang="ro-RO" dirty="0"/>
          </a:p>
          <a:p>
            <a:pPr algn="just"/>
            <a:r>
              <a:rPr lang="ro-RO" b="1" i="1" dirty="0"/>
              <a:t>16 </a:t>
            </a:r>
            <a:r>
              <a:rPr lang="ro-RO" b="1" i="1" dirty="0" err="1"/>
              <a:t>activităţi</a:t>
            </a:r>
            <a:r>
              <a:rPr lang="ro-RO" b="1" i="1" dirty="0"/>
              <a:t> de prevenire a discriminării</a:t>
            </a:r>
            <a:r>
              <a:rPr lang="ro-RO" b="1" dirty="0"/>
              <a:t> </a:t>
            </a:r>
            <a:r>
              <a:rPr lang="ro-RO" b="1" i="1" dirty="0"/>
              <a:t>în </a:t>
            </a:r>
            <a:r>
              <a:rPr lang="ro-RO" b="1" i="1" dirty="0" err="1"/>
              <a:t>instituţiile</a:t>
            </a:r>
            <a:r>
              <a:rPr lang="ro-RO" b="1" i="1" dirty="0"/>
              <a:t> </a:t>
            </a:r>
            <a:r>
              <a:rPr lang="ro-RO" b="1" i="1" dirty="0" err="1"/>
              <a:t>şcolare</a:t>
            </a:r>
            <a:r>
              <a:rPr lang="ro-RO" dirty="0"/>
              <a:t>, în rândul elevilor, având un număr de 571 beneficiari, elevi </a:t>
            </a:r>
            <a:r>
              <a:rPr lang="ro-RO" dirty="0" err="1"/>
              <a:t>şi</a:t>
            </a:r>
            <a:r>
              <a:rPr lang="ro-RO" dirty="0"/>
              <a:t> cadre </a:t>
            </a:r>
            <a:r>
              <a:rPr lang="ro-RO" dirty="0" smtClean="0"/>
              <a:t>didactice,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11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5250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o-RO" i="1" dirty="0" smtClean="0"/>
              <a:t> </a:t>
            </a:r>
            <a:r>
              <a:rPr lang="ro-RO" sz="2700" b="1" i="1" dirty="0" smtClean="0"/>
              <a:t>Activități preventive realizate în cursul anului 2023</a:t>
            </a:r>
            <a:br>
              <a:rPr lang="ro-RO" sz="2700" b="1" i="1" dirty="0" smtClean="0"/>
            </a:br>
            <a:r>
              <a:rPr lang="ro-RO" sz="2700" b="1" i="1" dirty="0" smtClean="0"/>
              <a:t/>
            </a:r>
            <a:br>
              <a:rPr lang="ro-RO" sz="2700" b="1" i="1" dirty="0" smtClean="0"/>
            </a:br>
            <a:r>
              <a:rPr lang="ro-RO" sz="2700" i="1" dirty="0">
                <a:solidFill>
                  <a:prstClr val="black"/>
                </a:solidFill>
              </a:rPr>
              <a:t>Combaterea discriminării, a discursului </a:t>
            </a:r>
            <a:r>
              <a:rPr lang="ro-RO" sz="2700" i="1" dirty="0" err="1">
                <a:solidFill>
                  <a:prstClr val="black"/>
                </a:solidFill>
              </a:rPr>
              <a:t>şi</a:t>
            </a:r>
            <a:r>
              <a:rPr lang="ro-RO" sz="2700" i="1" dirty="0">
                <a:solidFill>
                  <a:prstClr val="black"/>
                </a:solidFill>
              </a:rPr>
              <a:t> a atitudinilor </a:t>
            </a:r>
            <a:r>
              <a:rPr lang="ro-RO" sz="2700" i="1" dirty="0" err="1">
                <a:solidFill>
                  <a:prstClr val="black"/>
                </a:solidFill>
              </a:rPr>
              <a:t>antirome</a:t>
            </a:r>
            <a:r>
              <a:rPr lang="ro-RO" sz="2700" i="1" dirty="0">
                <a:solidFill>
                  <a:prstClr val="black"/>
                </a:solidFill>
              </a:rPr>
              <a:t>  generatoare de discurs incitator la ură sau </a:t>
            </a:r>
            <a:r>
              <a:rPr lang="ro-RO" sz="2700" i="1" dirty="0" err="1">
                <a:solidFill>
                  <a:prstClr val="black"/>
                </a:solidFill>
              </a:rPr>
              <a:t>infracţiuni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37806"/>
            <a:ext cx="10515600" cy="3939601"/>
          </a:xfrm>
        </p:spPr>
        <p:txBody>
          <a:bodyPr>
            <a:normAutofit fontScale="92500"/>
          </a:bodyPr>
          <a:lstStyle/>
          <a:p>
            <a:pPr algn="just"/>
            <a:r>
              <a:rPr lang="ro-RO" b="1" i="1" dirty="0" smtClean="0"/>
              <a:t>săptămânal</a:t>
            </a:r>
            <a:r>
              <a:rPr lang="ro-RO" dirty="0"/>
              <a:t>, s-au </a:t>
            </a:r>
            <a:r>
              <a:rPr lang="ro-RO" dirty="0" err="1"/>
              <a:t>desfăşurat</a:t>
            </a:r>
            <a:r>
              <a:rPr lang="ro-RO" dirty="0"/>
              <a:t> </a:t>
            </a:r>
            <a:r>
              <a:rPr lang="ro-RO" dirty="0" err="1"/>
              <a:t>activităţi</a:t>
            </a:r>
            <a:r>
              <a:rPr lang="ro-RO" dirty="0"/>
              <a:t> preventive </a:t>
            </a:r>
            <a:r>
              <a:rPr lang="ro-RO" dirty="0" err="1"/>
              <a:t>şi</a:t>
            </a:r>
            <a:r>
              <a:rPr lang="ro-RO" dirty="0"/>
              <a:t> în </a:t>
            </a:r>
            <a:r>
              <a:rPr lang="ro-RO" b="1" i="1" dirty="0"/>
              <a:t>taberele de vară</a:t>
            </a:r>
            <a:r>
              <a:rPr lang="ro-RO" dirty="0"/>
              <a:t> organizate la Lacul lui Pintea din </a:t>
            </a:r>
            <a:r>
              <a:rPr lang="ro-RO" dirty="0" smtClean="0"/>
              <a:t>Livada, </a:t>
            </a:r>
            <a:r>
              <a:rPr lang="ro-RO" dirty="0"/>
              <a:t>cu copii din diferite </a:t>
            </a:r>
            <a:r>
              <a:rPr lang="ro-RO" dirty="0" err="1" smtClean="0"/>
              <a:t>comunităţi</a:t>
            </a:r>
            <a:r>
              <a:rPr lang="ro-RO" dirty="0" smtClean="0"/>
              <a:t>,</a:t>
            </a:r>
            <a:r>
              <a:rPr lang="ro-RO" i="1" dirty="0" smtClean="0"/>
              <a:t> </a:t>
            </a:r>
            <a:r>
              <a:rPr lang="ro-RO" dirty="0" err="1"/>
              <a:t>aparţinând</a:t>
            </a:r>
            <a:r>
              <a:rPr lang="ro-RO" dirty="0"/>
              <a:t> </a:t>
            </a:r>
            <a:r>
              <a:rPr lang="ro-RO" dirty="0" err="1"/>
              <a:t>minorităţii</a:t>
            </a:r>
            <a:r>
              <a:rPr lang="ro-RO" dirty="0"/>
              <a:t> </a:t>
            </a:r>
            <a:r>
              <a:rPr lang="ro-RO" dirty="0" smtClean="0"/>
              <a:t>rome, în colaborare cu reprezentanți și tineri voluntari ai Organizației Caritas și Crucea Roșie Satu Mare,</a:t>
            </a:r>
          </a:p>
          <a:p>
            <a:endParaRPr lang="ro-RO" dirty="0"/>
          </a:p>
          <a:p>
            <a:pPr algn="just"/>
            <a:r>
              <a:rPr lang="ro-RO" dirty="0" smtClean="0"/>
              <a:t>alături </a:t>
            </a:r>
            <a:r>
              <a:rPr lang="ro-RO" dirty="0"/>
              <a:t>de </a:t>
            </a:r>
            <a:r>
              <a:rPr lang="ro-RO" dirty="0" err="1"/>
              <a:t>reprezentanţi</a:t>
            </a:r>
            <a:r>
              <a:rPr lang="ro-RO" dirty="0"/>
              <a:t> ai unor </a:t>
            </a:r>
            <a:r>
              <a:rPr lang="ro-RO" dirty="0" err="1"/>
              <a:t>organizaţii</a:t>
            </a:r>
            <a:r>
              <a:rPr lang="ro-RO" dirty="0"/>
              <a:t> neguvernamentale </a:t>
            </a:r>
            <a:r>
              <a:rPr lang="ro-RO" dirty="0" err="1"/>
              <a:t>şi</a:t>
            </a:r>
            <a:r>
              <a:rPr lang="ro-RO" dirty="0"/>
              <a:t> de  profesori mediatori din diferite </a:t>
            </a:r>
            <a:r>
              <a:rPr lang="ro-RO" dirty="0" err="1"/>
              <a:t>şcoli</a:t>
            </a:r>
            <a:r>
              <a:rPr lang="ro-RO" dirty="0"/>
              <a:t>, au avut loc </a:t>
            </a:r>
            <a:r>
              <a:rPr lang="ro-RO" b="1" i="1" dirty="0"/>
              <a:t>vizite în diferite </a:t>
            </a:r>
            <a:r>
              <a:rPr lang="ro-RO" b="1" i="1" dirty="0" err="1"/>
              <a:t>comunităţi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</a:t>
            </a:r>
            <a:r>
              <a:rPr lang="ro-RO" dirty="0" err="1"/>
              <a:t>discuţii</a:t>
            </a:r>
            <a:r>
              <a:rPr lang="ro-RO" dirty="0"/>
              <a:t> cu </a:t>
            </a:r>
            <a:r>
              <a:rPr lang="ro-RO" dirty="0" err="1"/>
              <a:t>reprezentanţii</a:t>
            </a:r>
            <a:r>
              <a:rPr lang="ro-RO" dirty="0"/>
              <a:t> acestora privind </a:t>
            </a:r>
            <a:r>
              <a:rPr lang="ro-RO" dirty="0" err="1"/>
              <a:t>greutăţile</a:t>
            </a:r>
            <a:r>
              <a:rPr lang="ro-RO" dirty="0"/>
              <a:t> cu care se confruntă dar </a:t>
            </a:r>
            <a:r>
              <a:rPr lang="ro-RO" dirty="0" err="1"/>
              <a:t>şi</a:t>
            </a:r>
            <a:r>
              <a:rPr lang="ro-RO" dirty="0"/>
              <a:t> cu privire la </a:t>
            </a:r>
            <a:r>
              <a:rPr lang="ro-RO" dirty="0" err="1"/>
              <a:t>importanţa</a:t>
            </a:r>
            <a:r>
              <a:rPr lang="ro-RO" dirty="0"/>
              <a:t> frecventării </a:t>
            </a:r>
            <a:r>
              <a:rPr lang="ro-RO" dirty="0" err="1"/>
              <a:t>şcolii</a:t>
            </a:r>
            <a:r>
              <a:rPr lang="ro-RO" dirty="0"/>
              <a:t> de către copii, cu scopul prevenirii abandonului </a:t>
            </a:r>
            <a:r>
              <a:rPr lang="ro-RO" dirty="0" err="1"/>
              <a:t>şcolar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a </a:t>
            </a:r>
            <a:r>
              <a:rPr lang="ro-RO" dirty="0" smtClean="0"/>
              <a:t>discriminării,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2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78634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o-RO" i="1" dirty="0" smtClean="0"/>
              <a:t> </a:t>
            </a:r>
            <a:r>
              <a:rPr lang="ro-RO" sz="2700" b="1" i="1" dirty="0" smtClean="0"/>
              <a:t>Activități preventive realizate în cursul anului 2023</a:t>
            </a:r>
            <a:br>
              <a:rPr lang="ro-RO" sz="2700" b="1" i="1" dirty="0" smtClean="0"/>
            </a:br>
            <a:r>
              <a:rPr lang="ro-RO" sz="2700" b="1" i="1" dirty="0" smtClean="0"/>
              <a:t/>
            </a:r>
            <a:br>
              <a:rPr lang="ro-RO" sz="2700" b="1" i="1" dirty="0" smtClean="0"/>
            </a:br>
            <a:r>
              <a:rPr lang="ro-RO" sz="2700" i="1" dirty="0">
                <a:solidFill>
                  <a:prstClr val="black"/>
                </a:solidFill>
              </a:rPr>
              <a:t>Combaterea discriminării, a discursului </a:t>
            </a:r>
            <a:r>
              <a:rPr lang="ro-RO" sz="2700" i="1" dirty="0" err="1">
                <a:solidFill>
                  <a:prstClr val="black"/>
                </a:solidFill>
              </a:rPr>
              <a:t>şi</a:t>
            </a:r>
            <a:r>
              <a:rPr lang="ro-RO" sz="2700" i="1" dirty="0">
                <a:solidFill>
                  <a:prstClr val="black"/>
                </a:solidFill>
              </a:rPr>
              <a:t> a atitudinilor </a:t>
            </a:r>
            <a:r>
              <a:rPr lang="ro-RO" sz="2700" i="1" dirty="0" err="1">
                <a:solidFill>
                  <a:prstClr val="black"/>
                </a:solidFill>
              </a:rPr>
              <a:t>antirome</a:t>
            </a:r>
            <a:r>
              <a:rPr lang="ro-RO" sz="2700" i="1" dirty="0">
                <a:solidFill>
                  <a:prstClr val="black"/>
                </a:solidFill>
              </a:rPr>
              <a:t>  generatoare de discurs incitator la ură sau </a:t>
            </a:r>
            <a:r>
              <a:rPr lang="ro-RO" sz="2700" i="1" dirty="0" err="1">
                <a:solidFill>
                  <a:prstClr val="black"/>
                </a:solidFill>
              </a:rPr>
              <a:t>infracţiuni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42810"/>
            <a:ext cx="10515600" cy="3997967"/>
          </a:xfrm>
        </p:spPr>
        <p:txBody>
          <a:bodyPr/>
          <a:lstStyle/>
          <a:p>
            <a:pPr algn="just"/>
            <a:r>
              <a:rPr lang="ro-RO" dirty="0" smtClean="0"/>
              <a:t>cu </a:t>
            </a:r>
            <a:r>
              <a:rPr lang="ro-RO" dirty="0"/>
              <a:t>sprijinul </a:t>
            </a:r>
            <a:r>
              <a:rPr lang="ro-RO" b="1" i="1" dirty="0"/>
              <a:t>Serviciului de </a:t>
            </a:r>
            <a:r>
              <a:rPr lang="ro-RO" b="1" i="1" dirty="0" err="1"/>
              <a:t>Probaţiune</a:t>
            </a:r>
            <a:r>
              <a:rPr lang="ro-RO" b="1" i="1" dirty="0"/>
              <a:t> Satu Mare</a:t>
            </a:r>
            <a:r>
              <a:rPr lang="ro-RO" dirty="0"/>
              <a:t>, s-au realizat </a:t>
            </a:r>
            <a:r>
              <a:rPr lang="ro-RO" dirty="0" err="1"/>
              <a:t>activităţi</a:t>
            </a:r>
            <a:r>
              <a:rPr lang="ro-RO" dirty="0"/>
              <a:t> de prevenire a discriminării în </a:t>
            </a:r>
            <a:r>
              <a:rPr lang="ro-RO" dirty="0" err="1"/>
              <a:t>şcoli</a:t>
            </a:r>
            <a:r>
              <a:rPr lang="ro-RO" dirty="0"/>
              <a:t> </a:t>
            </a:r>
            <a:r>
              <a:rPr lang="ro-RO" dirty="0" err="1"/>
              <a:t>şi</a:t>
            </a:r>
            <a:r>
              <a:rPr lang="ro-RO" dirty="0"/>
              <a:t> cu implicarea directă a unor tineri </a:t>
            </a:r>
            <a:r>
              <a:rPr lang="ro-RO" dirty="0" err="1"/>
              <a:t>aflaţi</a:t>
            </a:r>
            <a:r>
              <a:rPr lang="ro-RO" dirty="0"/>
              <a:t> sub supravegherea </a:t>
            </a:r>
            <a:r>
              <a:rPr lang="ro-RO" dirty="0" err="1"/>
              <a:t>ofiţerilor</a:t>
            </a:r>
            <a:r>
              <a:rPr lang="ro-RO" dirty="0"/>
              <a:t> din cadrul acestui </a:t>
            </a:r>
            <a:r>
              <a:rPr lang="ro-RO" dirty="0" smtClean="0"/>
              <a:t>serviciu,</a:t>
            </a:r>
          </a:p>
          <a:p>
            <a:pPr algn="just"/>
            <a:endParaRPr lang="ro-RO" b="1" i="1" dirty="0"/>
          </a:p>
          <a:p>
            <a:pPr algn="just"/>
            <a:r>
              <a:rPr lang="ro-RO" dirty="0" smtClean="0"/>
              <a:t>s-au </a:t>
            </a:r>
            <a:r>
              <a:rPr lang="ro-RO" dirty="0" err="1" smtClean="0"/>
              <a:t>desfăşurat</a:t>
            </a:r>
            <a:r>
              <a:rPr lang="ro-RO" dirty="0" smtClean="0"/>
              <a:t> </a:t>
            </a:r>
            <a:r>
              <a:rPr lang="ro-RO" dirty="0" err="1" smtClean="0"/>
              <a:t>activităţi</a:t>
            </a:r>
            <a:r>
              <a:rPr lang="ro-RO" dirty="0" smtClean="0"/>
              <a:t> preventive </a:t>
            </a:r>
            <a:r>
              <a:rPr lang="ro-RO" dirty="0" err="1" smtClean="0"/>
              <a:t>şi</a:t>
            </a:r>
            <a:r>
              <a:rPr lang="ro-RO" dirty="0" smtClean="0"/>
              <a:t> în rândul copiilor </a:t>
            </a:r>
            <a:r>
              <a:rPr lang="ro-RO" dirty="0" err="1" smtClean="0"/>
              <a:t>şi</a:t>
            </a:r>
            <a:r>
              <a:rPr lang="ro-RO" dirty="0" smtClean="0"/>
              <a:t> tinerilor care beneficiază de serviciile unor </a:t>
            </a:r>
            <a:r>
              <a:rPr lang="ro-RO" dirty="0" err="1" smtClean="0"/>
              <a:t>organizaţii</a:t>
            </a:r>
            <a:r>
              <a:rPr lang="ro-RO" dirty="0" smtClean="0"/>
              <a:t> neguvernamentale cum ar fi de exemplu </a:t>
            </a:r>
            <a:r>
              <a:rPr lang="ro-RO" b="1" i="1" dirty="0" err="1" smtClean="0"/>
              <a:t>Asociaţia</a:t>
            </a:r>
            <a:r>
              <a:rPr lang="ro-RO" b="1" i="1" dirty="0" smtClean="0"/>
              <a:t> Stea Satu Mare,</a:t>
            </a:r>
          </a:p>
          <a:p>
            <a:pPr algn="just"/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427420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228" y="826633"/>
            <a:ext cx="10515600" cy="1325563"/>
          </a:xfrm>
        </p:spPr>
        <p:txBody>
          <a:bodyPr>
            <a:noAutofit/>
          </a:bodyPr>
          <a:lstStyle/>
          <a:p>
            <a:pPr algn="ctr"/>
            <a:r>
              <a:rPr lang="ro-RO" sz="2400" b="1" i="1" dirty="0" smtClean="0"/>
              <a:t>Obiective în ceea ce privește activitățile preventive pe anul 2024</a:t>
            </a:r>
            <a:br>
              <a:rPr lang="ro-RO" sz="2400" b="1" i="1" dirty="0" smtClean="0"/>
            </a:br>
            <a:r>
              <a:rPr lang="ro-RO" sz="2400" i="1" dirty="0" smtClean="0"/>
              <a:t> </a:t>
            </a:r>
            <a:br>
              <a:rPr lang="ro-RO" sz="2400" i="1" dirty="0" smtClean="0"/>
            </a:br>
            <a:r>
              <a:rPr lang="ro-RO" sz="2400" i="1" dirty="0" smtClean="0"/>
              <a:t>Combaterea discriminării, a discursului </a:t>
            </a:r>
            <a:r>
              <a:rPr lang="ro-RO" sz="2400" i="1" dirty="0" err="1" smtClean="0"/>
              <a:t>şi</a:t>
            </a:r>
            <a:r>
              <a:rPr lang="ro-RO" sz="2400" i="1" dirty="0" smtClean="0"/>
              <a:t> a atitudinilor </a:t>
            </a:r>
            <a:r>
              <a:rPr lang="ro-RO" sz="2400" i="1" dirty="0" err="1" smtClean="0"/>
              <a:t>antirome</a:t>
            </a:r>
            <a:r>
              <a:rPr lang="ro-RO" sz="2400" i="1" dirty="0" smtClean="0"/>
              <a:t>  generatoare de discurs incitator la ură sau </a:t>
            </a:r>
            <a:r>
              <a:rPr lang="ro-RO" sz="2400" i="1" dirty="0" err="1" smtClean="0"/>
              <a:t>infracţiuni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9013" y="2769209"/>
            <a:ext cx="10515600" cy="342258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o-RO" b="1" i="1" dirty="0" smtClean="0"/>
              <a:t>respectarea </a:t>
            </a:r>
            <a:r>
              <a:rPr lang="ro-RO" b="1" i="1" dirty="0" err="1"/>
              <a:t>şi</a:t>
            </a:r>
            <a:r>
              <a:rPr lang="ro-RO" b="1" i="1" dirty="0"/>
              <a:t> apărarea drepturilor </a:t>
            </a:r>
            <a:r>
              <a:rPr lang="ro-RO" b="1" i="1" dirty="0" err="1"/>
              <a:t>şi</a:t>
            </a:r>
            <a:r>
              <a:rPr lang="ro-RO" b="1" i="1" dirty="0"/>
              <a:t> </a:t>
            </a:r>
            <a:r>
              <a:rPr lang="ro-RO" b="1" i="1" dirty="0" err="1"/>
              <a:t>libertăţilor</a:t>
            </a:r>
            <a:r>
              <a:rPr lang="ro-RO" b="1" i="1" dirty="0"/>
              <a:t> fundamentale ale omului </a:t>
            </a:r>
            <a:r>
              <a:rPr lang="ro-RO" dirty="0"/>
              <a:t>constituie atributele </a:t>
            </a:r>
            <a:r>
              <a:rPr lang="ro-RO" dirty="0" err="1"/>
              <a:t>esenţiale</a:t>
            </a:r>
            <a:r>
              <a:rPr lang="ro-RO" dirty="0"/>
              <a:t> ale </a:t>
            </a:r>
            <a:r>
              <a:rPr lang="ro-RO" dirty="0" err="1"/>
              <a:t>activităţii</a:t>
            </a:r>
            <a:r>
              <a:rPr lang="ro-RO" dirty="0"/>
              <a:t> </a:t>
            </a:r>
            <a:r>
              <a:rPr lang="ro-RO" b="1" i="1" dirty="0" err="1"/>
              <a:t>Poliţiei</a:t>
            </a:r>
            <a:r>
              <a:rPr lang="ro-RO" b="1" i="1" dirty="0"/>
              <a:t> Române</a:t>
            </a:r>
            <a:r>
              <a:rPr lang="ro-RO" dirty="0"/>
              <a:t>, care trebuie să protejeze </a:t>
            </a:r>
            <a:r>
              <a:rPr lang="ro-RO" dirty="0" err="1"/>
              <a:t>toţi</a:t>
            </a:r>
            <a:r>
              <a:rPr lang="ro-RO" dirty="0"/>
              <a:t> </a:t>
            </a:r>
            <a:r>
              <a:rPr lang="ro-RO" dirty="0" err="1"/>
              <a:t>cetăţenii</a:t>
            </a:r>
            <a:r>
              <a:rPr lang="ro-RO" dirty="0"/>
              <a:t> în mod egal, fără discriminare </a:t>
            </a:r>
            <a:r>
              <a:rPr lang="ro-RO" dirty="0" err="1"/>
              <a:t>şi</a:t>
            </a:r>
            <a:r>
              <a:rPr lang="ro-RO" dirty="0"/>
              <a:t> fără a face </a:t>
            </a:r>
            <a:r>
              <a:rPr lang="ro-RO" dirty="0" err="1"/>
              <a:t>distincţii</a:t>
            </a:r>
            <a:r>
              <a:rPr lang="ro-RO" dirty="0"/>
              <a:t> în </a:t>
            </a:r>
            <a:r>
              <a:rPr lang="ro-RO" dirty="0" err="1"/>
              <a:t>funcţie</a:t>
            </a:r>
            <a:r>
              <a:rPr lang="ro-RO" dirty="0"/>
              <a:t> de rasă, culoare, origine etnică sau socială, </a:t>
            </a:r>
            <a:r>
              <a:rPr lang="ro-RO" dirty="0" err="1"/>
              <a:t>apartenenţă</a:t>
            </a:r>
            <a:r>
              <a:rPr lang="ro-RO" dirty="0"/>
              <a:t> politică, opinie, limbă, religie, sex, orientare sexuală sau alt criteriu, </a:t>
            </a:r>
            <a:endParaRPr lang="ro-RO" dirty="0" smtClean="0"/>
          </a:p>
          <a:p>
            <a:pPr algn="just"/>
            <a:endParaRPr lang="ro-RO" dirty="0"/>
          </a:p>
          <a:p>
            <a:pPr algn="just"/>
            <a:r>
              <a:rPr lang="ro-RO" dirty="0"/>
              <a:t>c</a:t>
            </a:r>
            <a:r>
              <a:rPr lang="ro-RO" dirty="0" smtClean="0"/>
              <a:t>a urmare</a:t>
            </a:r>
            <a:r>
              <a:rPr lang="ro-RO" dirty="0" smtClean="0"/>
              <a:t> vom continua să desfășurăm activități de prevenire și combatere a discriminării </a:t>
            </a:r>
            <a:r>
              <a:rPr lang="ro-RO" dirty="0" err="1" smtClean="0"/>
              <a:t>şi</a:t>
            </a:r>
            <a:r>
              <a:rPr lang="ro-RO" dirty="0" smtClean="0"/>
              <a:t> în acest an,</a:t>
            </a:r>
            <a:r>
              <a:rPr lang="ro-RO" dirty="0" smtClean="0"/>
              <a:t> atât în cadrul proiectului național: </a:t>
            </a:r>
            <a:r>
              <a:rPr lang="ro-RO" b="1" dirty="0" smtClean="0"/>
              <a:t>,,Fără discriminare” </a:t>
            </a:r>
            <a:r>
              <a:rPr lang="ro-RO" dirty="0" smtClean="0"/>
              <a:t>cât și în cadrul unor proiecte noi,</a:t>
            </a:r>
          </a:p>
          <a:p>
            <a:pPr algn="just"/>
            <a:endParaRPr lang="ro-RO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3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ot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638773"/>
          </a:xfrm>
        </p:spPr>
        <p:txBody>
          <a:bodyPr>
            <a:normAutofit/>
          </a:bodyPr>
          <a:lstStyle/>
          <a:p>
            <a:pPr algn="ctr"/>
            <a:r>
              <a:rPr lang="ro-RO" sz="2400" b="1" i="1" dirty="0" smtClean="0"/>
              <a:t>Obiective în ceea ce privește activitățile preventive pe anul 2024</a:t>
            </a:r>
            <a:br>
              <a:rPr lang="ro-RO" sz="2400" b="1" i="1" dirty="0" smtClean="0"/>
            </a:br>
            <a:r>
              <a:rPr lang="ro-RO" sz="2400" i="1" dirty="0" smtClean="0"/>
              <a:t> </a:t>
            </a:r>
            <a:br>
              <a:rPr lang="ro-RO" sz="2400" i="1" dirty="0" smtClean="0"/>
            </a:br>
            <a:r>
              <a:rPr lang="ro-RO" sz="2400" i="1" dirty="0" smtClean="0"/>
              <a:t>Combaterea discriminării, a discursului </a:t>
            </a:r>
            <a:r>
              <a:rPr lang="ro-RO" sz="2400" i="1" dirty="0" err="1" smtClean="0"/>
              <a:t>şi</a:t>
            </a:r>
            <a:r>
              <a:rPr lang="ro-RO" sz="2400" i="1" dirty="0" smtClean="0"/>
              <a:t> a atitudinilor </a:t>
            </a:r>
            <a:r>
              <a:rPr lang="ro-RO" sz="2400" i="1" dirty="0" err="1" smtClean="0"/>
              <a:t>antirome</a:t>
            </a:r>
            <a:r>
              <a:rPr lang="ro-RO" sz="2400" i="1" dirty="0" smtClean="0"/>
              <a:t>  generatoare de discurs incitator la ură sau </a:t>
            </a:r>
            <a:r>
              <a:rPr lang="ro-RO" sz="2400" i="1" dirty="0" err="1" smtClean="0"/>
              <a:t>infracţiuni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70825"/>
            <a:ext cx="10515600" cy="397851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o-RO" dirty="0"/>
              <a:t>a</a:t>
            </a:r>
            <a:r>
              <a:rPr lang="ro-RO" dirty="0" smtClean="0"/>
              <a:t>stfel, vom fi parteneri în cadrul proiectului: </a:t>
            </a:r>
            <a:r>
              <a:rPr lang="ro-RO" b="1" i="1" dirty="0" smtClean="0"/>
              <a:t>,,Împreună pentru </a:t>
            </a:r>
            <a:r>
              <a:rPr lang="ro-RO" b="1" i="1" dirty="0" err="1" smtClean="0"/>
              <a:t>creşterea</a:t>
            </a:r>
            <a:r>
              <a:rPr lang="ro-RO" b="1" i="1" dirty="0" smtClean="0"/>
              <a:t> </a:t>
            </a:r>
            <a:r>
              <a:rPr lang="ro-RO" b="1" i="1" dirty="0" err="1" smtClean="0"/>
              <a:t>siguranţei</a:t>
            </a:r>
            <a:r>
              <a:rPr lang="ro-RO" b="1" i="1" dirty="0" smtClean="0"/>
              <a:t> </a:t>
            </a:r>
            <a:r>
              <a:rPr lang="ro-RO" b="1" i="1" dirty="0" err="1" smtClean="0"/>
              <a:t>şi</a:t>
            </a:r>
            <a:r>
              <a:rPr lang="ro-RO" b="1" i="1" dirty="0" smtClean="0"/>
              <a:t> </a:t>
            </a:r>
            <a:r>
              <a:rPr lang="ro-RO" b="1" i="1" dirty="0" err="1" smtClean="0"/>
              <a:t>protecţiei</a:t>
            </a:r>
            <a:r>
              <a:rPr lang="ro-RO" b="1" i="1" dirty="0" smtClean="0"/>
              <a:t> fetelor rome din Sătmărel”</a:t>
            </a:r>
            <a:r>
              <a:rPr lang="ro-RO" dirty="0" smtClean="0"/>
              <a:t> care</a:t>
            </a:r>
            <a:r>
              <a:rPr lang="ro-RO" b="1" i="1" dirty="0" smtClean="0"/>
              <a:t> </a:t>
            </a:r>
            <a:r>
              <a:rPr lang="ro-RO" dirty="0" smtClean="0"/>
              <a:t>se va derula la </a:t>
            </a:r>
            <a:r>
              <a:rPr lang="ro-RO" dirty="0" err="1" smtClean="0"/>
              <a:t>iniţiativa</a:t>
            </a:r>
            <a:r>
              <a:rPr lang="ro-RO" dirty="0" smtClean="0"/>
              <a:t> </a:t>
            </a:r>
            <a:r>
              <a:rPr lang="ro-RO" b="1" dirty="0" err="1" smtClean="0"/>
              <a:t>Asociaţiei</a:t>
            </a:r>
            <a:r>
              <a:rPr lang="ro-RO" b="1" dirty="0" smtClean="0"/>
              <a:t> Stea Satu Mare </a:t>
            </a:r>
            <a:r>
              <a:rPr lang="ro-RO" dirty="0" smtClean="0"/>
              <a:t>cu susținerea </a:t>
            </a:r>
            <a:r>
              <a:rPr lang="ro-RO" b="1" dirty="0" err="1" smtClean="0"/>
              <a:t>Asociaţiei</a:t>
            </a:r>
            <a:r>
              <a:rPr lang="ro-RO" b="1" dirty="0" smtClean="0"/>
              <a:t> E-</a:t>
            </a:r>
            <a:r>
              <a:rPr lang="ro-RO" b="1" dirty="0" err="1" smtClean="0"/>
              <a:t>Romnja</a:t>
            </a:r>
            <a:r>
              <a:rPr lang="ro-RO" b="1" dirty="0" smtClean="0"/>
              <a:t> </a:t>
            </a:r>
            <a:r>
              <a:rPr lang="ro-RO" dirty="0" err="1" smtClean="0"/>
              <a:t>şi</a:t>
            </a:r>
            <a:r>
              <a:rPr lang="ro-RO" dirty="0" smtClean="0"/>
              <a:t> vizează problemele cu care se confruntă aceste fete, discriminarea precum </a:t>
            </a:r>
            <a:r>
              <a:rPr lang="ro-RO" dirty="0" err="1" smtClean="0"/>
              <a:t>şi</a:t>
            </a:r>
            <a:r>
              <a:rPr lang="ro-RO" dirty="0" smtClean="0"/>
              <a:t> prevenirea abandonului </a:t>
            </a:r>
            <a:r>
              <a:rPr lang="ro-RO" dirty="0" err="1" smtClean="0"/>
              <a:t>şcolar</a:t>
            </a:r>
            <a:r>
              <a:rPr lang="ro-RO" dirty="0" smtClean="0"/>
              <a:t>,</a:t>
            </a:r>
            <a:endParaRPr lang="en-US" dirty="0" smtClean="0"/>
          </a:p>
          <a:p>
            <a:endParaRPr lang="ro-RO" dirty="0" smtClean="0"/>
          </a:p>
          <a:p>
            <a:pPr algn="just"/>
            <a:r>
              <a:rPr lang="ro-RO" dirty="0"/>
              <a:t>d</a:t>
            </a:r>
            <a:r>
              <a:rPr lang="ro-RO" dirty="0" smtClean="0"/>
              <a:t>e asemenea, vom </a:t>
            </a:r>
            <a:r>
              <a:rPr lang="ro-RO" dirty="0" err="1" smtClean="0"/>
              <a:t>desfăşura</a:t>
            </a:r>
            <a:r>
              <a:rPr lang="ro-RO" dirty="0" smtClean="0"/>
              <a:t> </a:t>
            </a:r>
            <a:r>
              <a:rPr lang="ro-RO" dirty="0" err="1"/>
              <a:t>activităţi</a:t>
            </a:r>
            <a:r>
              <a:rPr lang="ro-RO" dirty="0"/>
              <a:t> </a:t>
            </a:r>
            <a:r>
              <a:rPr lang="ro-RO" dirty="0" smtClean="0"/>
              <a:t>informativ-preventive și </a:t>
            </a:r>
            <a:r>
              <a:rPr lang="ro-RO" dirty="0"/>
              <a:t>în cadrul unui nou </a:t>
            </a:r>
            <a:r>
              <a:rPr lang="ro-RO" b="1" i="1" dirty="0"/>
              <a:t>proiect </a:t>
            </a:r>
            <a:r>
              <a:rPr lang="ro-RO" b="1" i="1" dirty="0" err="1"/>
              <a:t>naţional</a:t>
            </a:r>
            <a:r>
              <a:rPr lang="ro-RO" b="1" i="1" dirty="0"/>
              <a:t> al </a:t>
            </a:r>
            <a:r>
              <a:rPr lang="ro-RO" b="1" i="1" dirty="0" err="1"/>
              <a:t>Poliţiei</a:t>
            </a:r>
            <a:r>
              <a:rPr lang="ro-RO" b="1" i="1" dirty="0"/>
              <a:t> Române</a:t>
            </a:r>
            <a:r>
              <a:rPr lang="ro-RO" dirty="0"/>
              <a:t>: ,,</a:t>
            </a:r>
            <a:r>
              <a:rPr lang="ro-RO" dirty="0" err="1"/>
              <a:t>Combating</a:t>
            </a:r>
            <a:r>
              <a:rPr lang="ro-RO" dirty="0"/>
              <a:t> </a:t>
            </a:r>
            <a:r>
              <a:rPr lang="ro-RO" dirty="0" err="1"/>
              <a:t>hate</a:t>
            </a:r>
            <a:r>
              <a:rPr lang="ro-RO" dirty="0"/>
              <a:t> </a:t>
            </a:r>
            <a:r>
              <a:rPr lang="ro-RO" dirty="0" err="1"/>
              <a:t>crimes</a:t>
            </a:r>
            <a:r>
              <a:rPr lang="ro-RO" dirty="0"/>
              <a:t> </a:t>
            </a:r>
            <a:r>
              <a:rPr lang="ro-RO" dirty="0" err="1"/>
              <a:t>and</a:t>
            </a:r>
            <a:r>
              <a:rPr lang="ro-RO" dirty="0"/>
              <a:t> violent extremism, </a:t>
            </a:r>
            <a:r>
              <a:rPr lang="ro-RO" dirty="0" err="1"/>
              <a:t>particulary</a:t>
            </a:r>
            <a:r>
              <a:rPr lang="ro-RO" dirty="0"/>
              <a:t> </a:t>
            </a:r>
            <a:r>
              <a:rPr lang="ro-RO" dirty="0" err="1"/>
              <a:t>against</a:t>
            </a:r>
            <a:r>
              <a:rPr lang="ro-RO" dirty="0"/>
              <a:t> Roma </a:t>
            </a:r>
            <a:r>
              <a:rPr lang="ro-RO" dirty="0" err="1"/>
              <a:t>population</a:t>
            </a:r>
            <a:r>
              <a:rPr lang="ro-RO" dirty="0"/>
              <a:t>, </a:t>
            </a:r>
            <a:r>
              <a:rPr lang="ro-RO" dirty="0" err="1"/>
              <a:t>and</a:t>
            </a:r>
            <a:r>
              <a:rPr lang="ro-RO" dirty="0"/>
              <a:t> </a:t>
            </a:r>
            <a:r>
              <a:rPr lang="ro-RO" dirty="0" err="1"/>
              <a:t>increasing</a:t>
            </a:r>
            <a:r>
              <a:rPr lang="ro-RO" dirty="0"/>
              <a:t> </a:t>
            </a:r>
            <a:r>
              <a:rPr lang="ro-RO" dirty="0" err="1"/>
              <a:t>the</a:t>
            </a:r>
            <a:r>
              <a:rPr lang="ro-RO" dirty="0"/>
              <a:t> quality of </a:t>
            </a:r>
            <a:r>
              <a:rPr lang="ro-RO" dirty="0" err="1"/>
              <a:t>police</a:t>
            </a:r>
            <a:r>
              <a:rPr lang="ro-RO" dirty="0"/>
              <a:t> service – PDP3” </a:t>
            </a:r>
            <a:r>
              <a:rPr lang="ro-RO" i="1" dirty="0" smtClean="0"/>
              <a:t>/</a:t>
            </a:r>
            <a:r>
              <a:rPr lang="ro-RO" b="1" i="1" dirty="0" smtClean="0"/>
              <a:t> ,,</a:t>
            </a:r>
            <a:r>
              <a:rPr lang="ro-RO" b="1" i="1" dirty="0"/>
              <a:t>Combaterea infracțiunilor motivate de ură și a extremismului violent, în special împotriva populației de etnie romă, și creșterea calității serviciilor poliției – PDP3</a:t>
            </a:r>
            <a:r>
              <a:rPr lang="ro-RO" b="1" i="1" dirty="0" smtClean="0"/>
              <a:t>”</a:t>
            </a:r>
            <a:endParaRPr lang="en-US" b="1" i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774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731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Theme</vt:lpstr>
      <vt:lpstr>Activități preventive       Combaterea discriminării, a discursului şi a atitudinilor antirome  generatoare de discurs incitator la ură sau infracţiuni    anul 2023 </vt:lpstr>
      <vt:lpstr>Activități preventive realizate în cursul anului 2023  Combaterea discriminării, a discursului şi a atitudinilor antirome  generatoare de discurs incitator la ură sau infracţiuni</vt:lpstr>
      <vt:lpstr> Activități preventive realizate în cursul anului 2023  Combaterea discriminării, a discursului şi a atitudinilor antirome  generatoare de discurs incitator la ură sau infracţiuni</vt:lpstr>
      <vt:lpstr> Activități preventive realizate în cursul anului 2023  Combaterea discriminării, a discursului şi a atitudinilor antirome  generatoare de discurs incitator la ură sau infracţiuni</vt:lpstr>
      <vt:lpstr> Activități preventive realizate în cursul anului 2023  Combaterea discriminării, a discursului şi a atitudinilor antirome  generatoare de discurs incitator la ură sau infracţiuni</vt:lpstr>
      <vt:lpstr> Activități preventive realizate în cursul anului 2023  Combaterea discriminării, a discursului şi a atitudinilor antirome  generatoare de discurs incitator la ură sau infracţiuni</vt:lpstr>
      <vt:lpstr> Activități preventive realizate în cursul anului 2023  Combaterea discriminării, a discursului şi a atitudinilor antirome  generatoare de discurs incitator la ură sau infracţiuni</vt:lpstr>
      <vt:lpstr>Obiective în ceea ce privește activitățile preventive pe anul 2024   Combaterea discriminării, a discursului şi a atitudinilor antirome  generatoare de discurs incitator la ură sau infracţiuni</vt:lpstr>
      <vt:lpstr>Obiective în ceea ce privește activitățile preventive pe anul 2024   Combaterea discriminării, a discursului şi a atitudinilor antirome  generatoare de discurs incitator la ură sau infracţiuni</vt:lpstr>
      <vt:lpstr> Combaterea discriminării, a discursului şi a atitudinilor antirome  generatoare de discurs incitator la ură sau infracţiuni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Activități preventive anul 2023  Combaterea discriminării, a discursului şi a atitudinilor antirome generatoare de discurs incitator la ură sau infracţiuni,  vă comunicăm următoarele rezultate</dc:title>
  <dc:creator>boca stefania SM</dc:creator>
  <cp:lastModifiedBy>boca stefania SM</cp:lastModifiedBy>
  <cp:revision>33</cp:revision>
  <cp:lastPrinted>2024-02-14T08:59:35Z</cp:lastPrinted>
  <dcterms:created xsi:type="dcterms:W3CDTF">2024-02-14T06:21:58Z</dcterms:created>
  <dcterms:modified xsi:type="dcterms:W3CDTF">2024-02-14T09:33:18Z</dcterms:modified>
</cp:coreProperties>
</file>