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7/9/2024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7/9/2024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4999" y="275288"/>
            <a:ext cx="7766936" cy="639112"/>
          </a:xfrm>
        </p:spPr>
        <p:txBody>
          <a:bodyPr/>
          <a:lstStyle/>
          <a:p>
            <a:pPr algn="just"/>
            <a:r>
              <a:rPr lang="en-US" sz="2800" b="1" dirty="0" smtClean="0"/>
              <a:t>Casa de</a:t>
            </a:r>
            <a:r>
              <a:rPr lang="ro-RO" sz="2800" b="1" dirty="0" smtClean="0"/>
              <a:t> Asigurări de Sănătate Satu Mare</a:t>
            </a:r>
            <a:endParaRPr lang="ro-RO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2930" y="1815738"/>
            <a:ext cx="7766936" cy="402335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o-RO" sz="2800" dirty="0" smtClean="0"/>
              <a:t>       </a:t>
            </a:r>
            <a:r>
              <a:rPr lang="ro-RO" sz="2800" b="1" dirty="0" smtClean="0">
                <a:solidFill>
                  <a:schemeClr val="tx1"/>
                </a:solidFill>
              </a:rPr>
              <a:t>Noutăți legate de pachetele de servicii medicale acordate în sistemul de asigurări de sănătate din România valabile începând cu data de 1.07.2024 în conformitate cu prevederile cuprinse în H.G. 521/2023 pentru aprobarea pachetelor de servicii și a Contractului-Cadru care reglementează condițiile acordării asistenței medicale,medicamentelor și a dispozitivelor medicale în cadrul sistemului de asigurări sociale de sănătate. </a:t>
            </a:r>
          </a:p>
          <a:p>
            <a:pPr algn="just"/>
            <a:r>
              <a:rPr lang="ro-RO" sz="2800" b="1" dirty="0">
                <a:solidFill>
                  <a:schemeClr val="tx1"/>
                </a:solidFill>
              </a:rPr>
              <a:t> </a:t>
            </a:r>
            <a:endParaRPr lang="ro-RO" sz="2800" b="1" dirty="0" smtClean="0">
              <a:solidFill>
                <a:schemeClr val="tx1"/>
              </a:solidFill>
            </a:endParaRPr>
          </a:p>
          <a:p>
            <a:pPr algn="just"/>
            <a:r>
              <a:rPr lang="ro-RO" sz="2800" b="1" dirty="0">
                <a:solidFill>
                  <a:schemeClr val="tx1"/>
                </a:solidFill>
              </a:rPr>
              <a:t> </a:t>
            </a:r>
            <a:r>
              <a:rPr lang="ro-RO" sz="2800" b="1" dirty="0" smtClean="0">
                <a:solidFill>
                  <a:schemeClr val="tx1"/>
                </a:solidFill>
              </a:rPr>
              <a:t>                                            SATU MARE  10.07.2024</a:t>
            </a:r>
            <a:endParaRPr lang="ro-RO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865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300446"/>
            <a:ext cx="7766936" cy="718457"/>
          </a:xfrm>
        </p:spPr>
        <p:txBody>
          <a:bodyPr/>
          <a:lstStyle/>
          <a:p>
            <a:pPr algn="just"/>
            <a:r>
              <a:rPr lang="ro-RO" sz="2800" b="1" dirty="0" smtClean="0"/>
              <a:t>  </a:t>
            </a:r>
            <a:r>
              <a:rPr lang="en-US" sz="2800" b="1" dirty="0" smtClean="0"/>
              <a:t>Casa </a:t>
            </a:r>
            <a:r>
              <a:rPr lang="en-US" sz="2800" b="1" dirty="0"/>
              <a:t>de</a:t>
            </a:r>
            <a:r>
              <a:rPr lang="ro-RO" sz="2800" b="1" dirty="0"/>
              <a:t> Asigurări de Sănătate Satu Mare</a:t>
            </a:r>
            <a:endParaRPr lang="ro-RO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1436915"/>
            <a:ext cx="7766936" cy="4951790"/>
          </a:xfrm>
        </p:spPr>
        <p:txBody>
          <a:bodyPr>
            <a:normAutofit/>
          </a:bodyPr>
          <a:lstStyle/>
          <a:p>
            <a:pPr algn="just"/>
            <a:r>
              <a:rPr lang="ro-RO" sz="2400" b="1" dirty="0" smtClean="0">
                <a:solidFill>
                  <a:schemeClr val="tx1"/>
                </a:solidFill>
              </a:rPr>
              <a:t>La data de 31.03.2024 la nivelul CAS Satu Mare au fost în evidență în balanța asiguraților: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o-RO" sz="2400" b="1" dirty="0" smtClean="0">
                <a:solidFill>
                  <a:schemeClr val="tx1"/>
                </a:solidFill>
              </a:rPr>
              <a:t>56.830 persoane fizice care au calitatea de pensionari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o-RO" sz="2400" b="1" dirty="0" smtClean="0">
                <a:solidFill>
                  <a:schemeClr val="tx1"/>
                </a:solidFill>
              </a:rPr>
              <a:t>10.128 pensionari de invaliditate</a:t>
            </a:r>
          </a:p>
          <a:p>
            <a:pPr algn="just"/>
            <a:r>
              <a:rPr lang="ro-RO" sz="2400" b="1" dirty="0" smtClean="0">
                <a:solidFill>
                  <a:schemeClr val="tx1"/>
                </a:solidFill>
              </a:rPr>
              <a:t>Ceea ce reprezintă 24,38 % din totalul de 274.686 persoane asigurate la nivelul județului Satu Mare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o-RO" sz="2400" b="1" dirty="0"/>
          </a:p>
        </p:txBody>
      </p:sp>
    </p:spTree>
    <p:extLst>
      <p:ext uri="{BB962C8B-B14F-4D97-AF65-F5344CB8AC3E}">
        <p14:creationId xmlns:p14="http://schemas.microsoft.com/office/powerpoint/2010/main" xmlns="" val="2465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0"/>
            <a:ext cx="7766936" cy="953589"/>
          </a:xfrm>
        </p:spPr>
        <p:txBody>
          <a:bodyPr/>
          <a:lstStyle/>
          <a:p>
            <a:r>
              <a:rPr lang="en-US" sz="2800" b="1" dirty="0"/>
              <a:t>Casa de</a:t>
            </a:r>
            <a:r>
              <a:rPr lang="ro-RO" sz="2800" b="1" dirty="0"/>
              <a:t> Asigurări de Sănătate Satu Mare</a:t>
            </a:r>
            <a:endParaRPr lang="ro-RO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1280161"/>
            <a:ext cx="7766936" cy="3867572"/>
          </a:xfrm>
        </p:spPr>
        <p:txBody>
          <a:bodyPr>
            <a:normAutofit/>
          </a:bodyPr>
          <a:lstStyle/>
          <a:p>
            <a:pPr algn="just"/>
            <a:r>
              <a:rPr lang="ro-RO" sz="2800" b="1" dirty="0" smtClean="0">
                <a:solidFill>
                  <a:schemeClr val="tx1"/>
                </a:solidFill>
              </a:rPr>
              <a:t>Principalele noutăți legislative sunt legate de: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o-RO" sz="2800" b="1" dirty="0" smtClean="0">
                <a:solidFill>
                  <a:schemeClr val="tx1"/>
                </a:solidFill>
              </a:rPr>
              <a:t>Serviciile de prevenție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o-RO" sz="2800" b="1" dirty="0" smtClean="0">
                <a:solidFill>
                  <a:schemeClr val="tx1"/>
                </a:solidFill>
              </a:rPr>
              <a:t>Implementarea la nivelul sistemului de asigurări de sănătate a Planului național de prevenire și combatere a cancerului (P.N.C) în concordanță cu Legea nr.293/2022 cu completările și modificările ulterioare.</a:t>
            </a:r>
            <a:endParaRPr lang="ro-RO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702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404949"/>
            <a:ext cx="7766936" cy="535577"/>
          </a:xfrm>
        </p:spPr>
        <p:txBody>
          <a:bodyPr/>
          <a:lstStyle/>
          <a:p>
            <a:pPr algn="just"/>
            <a:r>
              <a:rPr lang="ro-RO" sz="2800" dirty="0" smtClean="0"/>
              <a:t>Serviciile de prevenție</a:t>
            </a:r>
            <a:endParaRPr lang="ro-RO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1267097"/>
            <a:ext cx="7766936" cy="4676503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o-RO" sz="2400" b="1" dirty="0" smtClean="0">
                <a:solidFill>
                  <a:schemeClr val="tx1"/>
                </a:solidFill>
              </a:rPr>
              <a:t>Consultațiile preventive de depistare precoce a  unor afecțiuni cronice pentru persoanele cu vârsta de peste 60 ani,care se acordă la cabinetul medicului de familie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o-RO" sz="2400" b="1" dirty="0" smtClean="0">
                <a:solidFill>
                  <a:schemeClr val="tx1"/>
                </a:solidFill>
              </a:rPr>
              <a:t>Se decontează maxim 2 consultații/asigurat,anual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o-RO" sz="2400" b="1" dirty="0" smtClean="0">
                <a:solidFill>
                  <a:schemeClr val="tx1"/>
                </a:solidFill>
              </a:rPr>
              <a:t>Consultația cuprinde evaluarea comportamentelor cu impact global asupra sănătății( stilul de viață)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o-RO" sz="2400" b="1" dirty="0" smtClean="0">
                <a:solidFill>
                  <a:schemeClr val="tx1"/>
                </a:solidFill>
              </a:rPr>
              <a:t>Investigațiile paraclinice recomandate pentru adultul cu peste 60 de ani sunt cuprinse într-un pachet de 11 investigații relevante din punct de vedere medical</a:t>
            </a:r>
          </a:p>
          <a:p>
            <a:endParaRPr lang="ro-RO" sz="2400" b="1" dirty="0"/>
          </a:p>
        </p:txBody>
      </p:sp>
    </p:spTree>
    <p:extLst>
      <p:ext uri="{BB962C8B-B14F-4D97-AF65-F5344CB8AC3E}">
        <p14:creationId xmlns:p14="http://schemas.microsoft.com/office/powerpoint/2010/main" xmlns="" val="338499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95943"/>
            <a:ext cx="7766936" cy="627017"/>
          </a:xfrm>
        </p:spPr>
        <p:txBody>
          <a:bodyPr/>
          <a:lstStyle/>
          <a:p>
            <a:pPr algn="ctr"/>
            <a:r>
              <a:rPr lang="ro-RO" sz="2800" dirty="0" smtClean="0"/>
              <a:t>Servicii curative</a:t>
            </a:r>
            <a:endParaRPr lang="ro-RO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1110343"/>
            <a:ext cx="7766936" cy="4037389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o-RO" sz="2400" b="1" dirty="0" smtClean="0">
                <a:solidFill>
                  <a:schemeClr val="tx1"/>
                </a:solidFill>
              </a:rPr>
              <a:t>Consultațiile la domiciliu se acordă asiguraților nedeplasabili din motiv de invaliditate permanentă sau invaliditate temporară,asiguraților cu boli cronice sau cu un episod acut/subacut ce nu permite deplasarea la cabinet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o-RO" sz="2400" b="1" dirty="0" smtClean="0">
                <a:solidFill>
                  <a:schemeClr val="tx1"/>
                </a:solidFill>
              </a:rPr>
              <a:t>Se acordă de către medicul de familie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o-RO" sz="2400" b="1" dirty="0" smtClean="0">
                <a:solidFill>
                  <a:schemeClr val="tx1"/>
                </a:solidFill>
              </a:rPr>
              <a:t>Se decontează max. 42 de consultații /lună/medic dar nu mai mult de 3 consultații/zi</a:t>
            </a:r>
          </a:p>
          <a:p>
            <a:pPr algn="just"/>
            <a:endParaRPr lang="ro-RO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404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61257"/>
            <a:ext cx="7766936" cy="979713"/>
          </a:xfrm>
        </p:spPr>
        <p:txBody>
          <a:bodyPr/>
          <a:lstStyle/>
          <a:p>
            <a:pPr algn="ctr"/>
            <a:r>
              <a:rPr lang="ro-RO" sz="2800" b="1" dirty="0"/>
              <a:t>Planului național de prevenire și combatere a cancerului (P.N.C)</a:t>
            </a:r>
            <a:endParaRPr lang="ro-RO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1240971"/>
            <a:ext cx="7766936" cy="5290458"/>
          </a:xfrm>
        </p:spPr>
        <p:txBody>
          <a:bodyPr/>
          <a:lstStyle/>
          <a:p>
            <a:pPr algn="l"/>
            <a:r>
              <a:rPr lang="ro-RO" sz="2400" b="1" dirty="0" smtClean="0">
                <a:solidFill>
                  <a:schemeClr val="tx1"/>
                </a:solidFill>
              </a:rPr>
              <a:t>Servicii medicale (consultații),investigații paraclinice,prescripții medicale efectuate/recomandate de medicii de familie,medicii din ambulatoriul de specialitate pentru specialități clinice și spitale pentru pacienți :</a:t>
            </a:r>
          </a:p>
          <a:p>
            <a:pPr algn="l"/>
            <a:r>
              <a:rPr lang="ro-RO" sz="2400" b="1" dirty="0" smtClean="0">
                <a:solidFill>
                  <a:schemeClr val="tx1"/>
                </a:solidFill>
              </a:rPr>
              <a:t>1.Cu suspiciune de diagnostic oncologic până la confirmarea bolii ( inclusiv pentru persoanele neasigurate).</a:t>
            </a:r>
          </a:p>
          <a:p>
            <a:pPr algn="l"/>
            <a:r>
              <a:rPr lang="ro-RO" sz="2400" b="1" dirty="0" smtClean="0">
                <a:solidFill>
                  <a:schemeClr val="tx1"/>
                </a:solidFill>
              </a:rPr>
              <a:t>2.Pentru pacienții cu diagnostic confirmat pentru tratarea și monitorizarea bolii</a:t>
            </a:r>
            <a:r>
              <a:rPr lang="ro-RO" b="1" dirty="0" smtClean="0">
                <a:solidFill>
                  <a:schemeClr val="tx1"/>
                </a:solidFill>
              </a:rPr>
              <a:t>.</a:t>
            </a:r>
            <a:endParaRPr lang="ro-RO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506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8193"/>
            <a:ext cx="7766936" cy="809897"/>
          </a:xfrm>
        </p:spPr>
        <p:txBody>
          <a:bodyPr/>
          <a:lstStyle/>
          <a:p>
            <a:pPr algn="ctr"/>
            <a:r>
              <a:rPr lang="ro-RO" sz="2400" b="1" dirty="0" smtClean="0"/>
              <a:t>Situația pacienților cu diagnostic oncologic tratați la nivelul județului Satu Mare</a:t>
            </a:r>
            <a:endParaRPr lang="ro-RO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285999"/>
            <a:ext cx="7766936" cy="2037807"/>
          </a:xfrm>
        </p:spPr>
        <p:txBody>
          <a:bodyPr/>
          <a:lstStyle/>
          <a:p>
            <a:endParaRPr lang="ro-RO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4600582"/>
              </p:ext>
            </p:extLst>
          </p:nvPr>
        </p:nvGraphicFramePr>
        <p:xfrm>
          <a:off x="1507068" y="2286000"/>
          <a:ext cx="7766936" cy="2037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734">
                  <a:extLst>
                    <a:ext uri="{9D8B030D-6E8A-4147-A177-3AD203B41FA5}">
                      <a16:colId xmlns:a16="http://schemas.microsoft.com/office/drawing/2014/main" xmlns="" val="256905546"/>
                    </a:ext>
                  </a:extLst>
                </a:gridCol>
                <a:gridCol w="1941734">
                  <a:extLst>
                    <a:ext uri="{9D8B030D-6E8A-4147-A177-3AD203B41FA5}">
                      <a16:colId xmlns:a16="http://schemas.microsoft.com/office/drawing/2014/main" xmlns="" val="4018974384"/>
                    </a:ext>
                  </a:extLst>
                </a:gridCol>
                <a:gridCol w="1941734">
                  <a:extLst>
                    <a:ext uri="{9D8B030D-6E8A-4147-A177-3AD203B41FA5}">
                      <a16:colId xmlns:a16="http://schemas.microsoft.com/office/drawing/2014/main" xmlns="" val="3485749494"/>
                    </a:ext>
                  </a:extLst>
                </a:gridCol>
                <a:gridCol w="1941734">
                  <a:extLst>
                    <a:ext uri="{9D8B030D-6E8A-4147-A177-3AD203B41FA5}">
                      <a16:colId xmlns:a16="http://schemas.microsoft.com/office/drawing/2014/main" xmlns="" val="3648354249"/>
                    </a:ext>
                  </a:extLst>
                </a:gridCol>
              </a:tblGrid>
              <a:tr h="1018903">
                <a:tc>
                  <a:txBody>
                    <a:bodyPr/>
                    <a:lstStyle/>
                    <a:p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Anul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>
                          <a:solidFill>
                            <a:schemeClr val="tx1"/>
                          </a:solidFill>
                        </a:rPr>
                        <a:t>2023</a:t>
                      </a:r>
                      <a:endParaRPr lang="ro-R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4498078"/>
                  </a:ext>
                </a:extLst>
              </a:tr>
              <a:tr h="1018903">
                <a:tc>
                  <a:txBody>
                    <a:bodyPr/>
                    <a:lstStyle/>
                    <a:p>
                      <a:r>
                        <a:rPr lang="ro-RO" dirty="0" smtClean="0"/>
                        <a:t>Număr de pacienți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1679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1920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dirty="0" smtClean="0"/>
                        <a:t>2036</a:t>
                      </a:r>
                      <a:endParaRPr lang="ro-R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37728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7188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987" y="418980"/>
            <a:ext cx="7766936" cy="691363"/>
          </a:xfrm>
        </p:spPr>
        <p:txBody>
          <a:bodyPr/>
          <a:lstStyle/>
          <a:p>
            <a:pPr algn="ctr"/>
            <a:r>
              <a:rPr lang="ro-RO" sz="2400" b="1" dirty="0" smtClean="0"/>
              <a:t> </a:t>
            </a:r>
            <a:r>
              <a:rPr lang="ro-RO" sz="2400" b="1" dirty="0"/>
              <a:t>Planului național de prevenire și combatere a cancerului (P.N.C)</a:t>
            </a:r>
            <a:endParaRPr lang="ro-RO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1240971"/>
            <a:ext cx="7766936" cy="4506686"/>
          </a:xfrm>
        </p:spPr>
        <p:txBody>
          <a:bodyPr>
            <a:noAutofit/>
          </a:bodyPr>
          <a:lstStyle/>
          <a:p>
            <a:pPr algn="just"/>
            <a:r>
              <a:rPr lang="ro-RO" sz="2000" dirty="0" smtClean="0">
                <a:solidFill>
                  <a:schemeClr val="tx1"/>
                </a:solidFill>
              </a:rPr>
              <a:t>-investigațiile paraclinice ale pacientului oncologic sunt decontate integral și nu sunt limitate de valoarea de contract lunară a furnizorilor de servicii medicale paraclinice aflați în contract cu CAS Satu Mare</a:t>
            </a:r>
          </a:p>
          <a:p>
            <a:pPr algn="just"/>
            <a:r>
              <a:rPr lang="ro-RO" sz="2000" dirty="0" smtClean="0">
                <a:solidFill>
                  <a:schemeClr val="tx1"/>
                </a:solidFill>
              </a:rPr>
              <a:t>-prescripțiile medicale sunt decontate prin Programul Național de Oncologie</a:t>
            </a:r>
          </a:p>
          <a:p>
            <a:pPr algn="just"/>
            <a:r>
              <a:rPr lang="ro-RO" sz="2000" dirty="0" smtClean="0">
                <a:solidFill>
                  <a:schemeClr val="tx1"/>
                </a:solidFill>
              </a:rPr>
              <a:t>-pacientul oncologic are dreptul la 180 zile de îngrijiri medicale la domiciliu în episoade de îngrijire de 30 zile</a:t>
            </a:r>
          </a:p>
          <a:p>
            <a:pPr algn="just"/>
            <a:r>
              <a:rPr lang="ro-RO" sz="2000" dirty="0" smtClean="0">
                <a:solidFill>
                  <a:schemeClr val="tx1"/>
                </a:solidFill>
              </a:rPr>
              <a:t>-pacientul oncologic are dreptul la servicii medicale de recuperare în bazele de tratament servicii necesare în contextul bolii oncologice  </a:t>
            </a:r>
          </a:p>
          <a:p>
            <a:pPr algn="just"/>
            <a:r>
              <a:rPr lang="ro-RO" sz="2000" dirty="0" smtClean="0">
                <a:solidFill>
                  <a:schemeClr val="tx1"/>
                </a:solidFill>
              </a:rPr>
              <a:t>-pacientul oncologic are dreptul la dispozitivele medicale din pachet fără perioada de așteptare pe listele de așteptare.</a:t>
            </a:r>
            <a:endParaRPr lang="ro-RO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929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129246"/>
            <a:ext cx="7766936" cy="796834"/>
          </a:xfrm>
        </p:spPr>
        <p:txBody>
          <a:bodyPr/>
          <a:lstStyle/>
          <a:p>
            <a:pPr algn="ctr"/>
            <a:r>
              <a:rPr lang="ro-RO" dirty="0" smtClean="0"/>
              <a:t>Vă mulțumesc!</a:t>
            </a:r>
            <a:endParaRPr lang="ro-R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558937"/>
            <a:ext cx="7766936" cy="588795"/>
          </a:xfrm>
        </p:spPr>
        <p:txBody>
          <a:bodyPr/>
          <a:lstStyle/>
          <a:p>
            <a:r>
              <a:rPr lang="ro-RO" b="1" dirty="0" smtClean="0"/>
              <a:t>Mihaela Codruța CURTA</a:t>
            </a:r>
            <a:endParaRPr lang="ro-RO" b="1" dirty="0"/>
          </a:p>
        </p:txBody>
      </p:sp>
    </p:spTree>
    <p:extLst>
      <p:ext uri="{BB962C8B-B14F-4D97-AF65-F5344CB8AC3E}">
        <p14:creationId xmlns:p14="http://schemas.microsoft.com/office/powerpoint/2010/main" xmlns="" val="419693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231</TotalTime>
  <Words>496</Words>
  <Application>Microsoft Office PowerPoint</Application>
  <PresentationFormat>Custom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Casa de Asigurări de Sănătate Satu Mare</vt:lpstr>
      <vt:lpstr>  Casa de Asigurări de Sănătate Satu Mare</vt:lpstr>
      <vt:lpstr>Casa de Asigurări de Sănătate Satu Mare</vt:lpstr>
      <vt:lpstr>Serviciile de prevenție</vt:lpstr>
      <vt:lpstr>Servicii curative</vt:lpstr>
      <vt:lpstr>Planului național de prevenire și combatere a cancerului (P.N.C)</vt:lpstr>
      <vt:lpstr>Situația pacienților cu diagnostic oncologic tratați la nivelul județului Satu Mare</vt:lpstr>
      <vt:lpstr> Planului național de prevenire și combatere a cancerului (P.N.C)</vt:lpstr>
      <vt:lpstr>Vă mulțumesc!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Casa de Asigurări de Sănătate Satu Mare</dc:title>
  <dc:creator>calin.curta@yahoo.com</dc:creator>
  <cp:lastModifiedBy>User</cp:lastModifiedBy>
  <cp:revision>18</cp:revision>
  <dcterms:created xsi:type="dcterms:W3CDTF">2024-07-09T07:34:18Z</dcterms:created>
  <dcterms:modified xsi:type="dcterms:W3CDTF">2024-07-09T11:39:04Z</dcterms:modified>
</cp:coreProperties>
</file>