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72" r:id="rId3"/>
    <p:sldId id="273" r:id="rId4"/>
    <p:sldId id="330" r:id="rId5"/>
    <p:sldId id="364" r:id="rId6"/>
    <p:sldId id="331" r:id="rId7"/>
    <p:sldId id="332" r:id="rId8"/>
    <p:sldId id="333" r:id="rId9"/>
    <p:sldId id="326" r:id="rId10"/>
    <p:sldId id="370" r:id="rId11"/>
    <p:sldId id="329" r:id="rId12"/>
    <p:sldId id="327" r:id="rId13"/>
    <p:sldId id="371" r:id="rId14"/>
    <p:sldId id="328" r:id="rId15"/>
    <p:sldId id="335" r:id="rId16"/>
    <p:sldId id="341" r:id="rId17"/>
    <p:sldId id="340" r:id="rId18"/>
    <p:sldId id="342" r:id="rId19"/>
    <p:sldId id="343" r:id="rId20"/>
    <p:sldId id="372" r:id="rId21"/>
    <p:sldId id="373" r:id="rId22"/>
    <p:sldId id="339" r:id="rId23"/>
    <p:sldId id="337" r:id="rId24"/>
    <p:sldId id="338" r:id="rId25"/>
    <p:sldId id="344" r:id="rId26"/>
    <p:sldId id="346" r:id="rId27"/>
    <p:sldId id="374" r:id="rId28"/>
    <p:sldId id="345" r:id="rId29"/>
    <p:sldId id="350" r:id="rId30"/>
    <p:sldId id="349" r:id="rId31"/>
    <p:sldId id="354" r:id="rId32"/>
    <p:sldId id="353" r:id="rId33"/>
    <p:sldId id="352" r:id="rId34"/>
    <p:sldId id="347" r:id="rId35"/>
    <p:sldId id="357" r:id="rId36"/>
    <p:sldId id="356" r:id="rId37"/>
    <p:sldId id="361" r:id="rId38"/>
    <p:sldId id="360" r:id="rId39"/>
    <p:sldId id="359" r:id="rId40"/>
    <p:sldId id="375" r:id="rId41"/>
    <p:sldId id="362" r:id="rId42"/>
    <p:sldId id="376" r:id="rId43"/>
    <p:sldId id="325" r:id="rId44"/>
  </p:sldIdLst>
  <p:sldSz cx="9144000" cy="5143500" type="screen16x9"/>
  <p:notesSz cx="9928225" cy="6797675"/>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42" d="100"/>
          <a:sy n="142" d="100"/>
        </p:scale>
        <p:origin x="-108"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1597820"/>
            <a:ext cx="7772400" cy="1102519"/>
          </a:xfrm>
        </p:spPr>
        <p:txBody>
          <a:bodyPr/>
          <a:lstStyle/>
          <a:p>
            <a:r>
              <a:rPr lang="ro-RO" dirty="0" smtClean="0"/>
              <a:t>Faceți clic pentru a edita stilul de titlu Coordonator</a:t>
            </a:r>
            <a:endParaRPr lang="en-US" dirty="0"/>
          </a:p>
        </p:txBody>
      </p:sp>
      <p:sp>
        <p:nvSpPr>
          <p:cNvPr id="3" name="Subtitlu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ro-RO" smtClean="0"/>
              <a:t>Faceți clic pentru editarea stilului de subtitlu al coordonatorului</a:t>
            </a:r>
            <a:endParaRPr lang="en-US"/>
          </a:p>
        </p:txBody>
      </p:sp>
      <p:sp>
        <p:nvSpPr>
          <p:cNvPr id="4" name="Substituent dată 3"/>
          <p:cNvSpPr>
            <a:spLocks noGrp="1"/>
          </p:cNvSpPr>
          <p:nvPr>
            <p:ph type="dt" sz="half" idx="10"/>
          </p:nvPr>
        </p:nvSpPr>
        <p:spPr/>
        <p:txBody>
          <a:bodyPr/>
          <a:lstStyle/>
          <a:p>
            <a:fld id="{D67C6136-3558-47B1-9E35-F753E4C6040D}" type="datetimeFigureOut">
              <a:rPr lang="en-US" smtClean="0"/>
              <a:pPr/>
              <a:t>2/16/2024</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72122C10-2F7C-4BBA-8C53-D5003E5765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en-US"/>
          </a:p>
        </p:txBody>
      </p:sp>
      <p:sp>
        <p:nvSpPr>
          <p:cNvPr id="3" name="Substituent text vertical 2"/>
          <p:cNvSpPr>
            <a:spLocks noGrp="1"/>
          </p:cNvSpPr>
          <p:nvPr>
            <p:ph type="body" orient="vert" idx="1"/>
          </p:nvPr>
        </p:nvSpPr>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p>
            <a:fld id="{D67C6136-3558-47B1-9E35-F753E4C6040D}" type="datetimeFigureOut">
              <a:rPr lang="en-US" smtClean="0"/>
              <a:pPr/>
              <a:t>2/16/2024</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72122C10-2F7C-4BBA-8C53-D5003E5765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7181850" y="205980"/>
            <a:ext cx="2228850" cy="4388644"/>
          </a:xfrm>
        </p:spPr>
        <p:txBody>
          <a:bodyPr vert="eaVert"/>
          <a:lstStyle/>
          <a:p>
            <a:r>
              <a:rPr lang="ro-RO" smtClean="0"/>
              <a:t>Faceți clic pentru a edita stilul de titlu Coordonator</a:t>
            </a:r>
            <a:endParaRPr lang="en-US"/>
          </a:p>
        </p:txBody>
      </p:sp>
      <p:sp>
        <p:nvSpPr>
          <p:cNvPr id="3" name="Substituent text vertical 2"/>
          <p:cNvSpPr>
            <a:spLocks noGrp="1"/>
          </p:cNvSpPr>
          <p:nvPr>
            <p:ph type="body" orient="vert" idx="1"/>
          </p:nvPr>
        </p:nvSpPr>
        <p:spPr>
          <a:xfrm>
            <a:off x="495301" y="205980"/>
            <a:ext cx="6534150" cy="4388644"/>
          </a:xfrm>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p>
            <a:fld id="{D67C6136-3558-47B1-9E35-F753E4C6040D}" type="datetimeFigureOut">
              <a:rPr lang="en-US" smtClean="0"/>
              <a:pPr/>
              <a:t>2/16/2024</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72122C10-2F7C-4BBA-8C53-D5003E5765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en-US"/>
          </a:p>
        </p:txBody>
      </p:sp>
      <p:sp>
        <p:nvSpPr>
          <p:cNvPr id="3" name="Substituent conținut 2"/>
          <p:cNvSpPr>
            <a:spLocks noGrp="1"/>
          </p:cNvSpPr>
          <p:nvPr>
            <p:ph idx="1"/>
          </p:nvPr>
        </p:nvSpPr>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p>
            <a:fld id="{D67C6136-3558-47B1-9E35-F753E4C6040D}" type="datetimeFigureOut">
              <a:rPr lang="en-US" smtClean="0"/>
              <a:pPr/>
              <a:t>2/16/2024</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72122C10-2F7C-4BBA-8C53-D5003E5765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3305176"/>
            <a:ext cx="7772400" cy="1021556"/>
          </a:xfrm>
        </p:spPr>
        <p:txBody>
          <a:bodyPr anchor="t"/>
          <a:lstStyle>
            <a:lvl1pPr algn="l">
              <a:defRPr sz="3400" b="1" cap="all"/>
            </a:lvl1pPr>
          </a:lstStyle>
          <a:p>
            <a:r>
              <a:rPr lang="ro-RO" smtClean="0"/>
              <a:t>Faceți clic pentru a edita stilul de titlu Coordonator</a:t>
            </a:r>
            <a:endParaRPr lang="en-US"/>
          </a:p>
        </p:txBody>
      </p:sp>
      <p:sp>
        <p:nvSpPr>
          <p:cNvPr id="3" name="Substituent text 2"/>
          <p:cNvSpPr>
            <a:spLocks noGrp="1"/>
          </p:cNvSpPr>
          <p:nvPr>
            <p:ph type="body" idx="1"/>
          </p:nvPr>
        </p:nvSpPr>
        <p:spPr>
          <a:xfrm>
            <a:off x="722313" y="2180035"/>
            <a:ext cx="7772400" cy="1125140"/>
          </a:xfrm>
        </p:spPr>
        <p:txBody>
          <a:bodyPr anchor="b"/>
          <a:lstStyle>
            <a:lvl1pPr marL="0" indent="0">
              <a:buNone/>
              <a:defRPr sz="1700">
                <a:solidFill>
                  <a:schemeClr val="tx1">
                    <a:tint val="75000"/>
                  </a:schemeClr>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ro-RO" smtClean="0"/>
              <a:t>Faceți clic pentru a edita stilurile de text Coordonator</a:t>
            </a:r>
          </a:p>
        </p:txBody>
      </p:sp>
      <p:sp>
        <p:nvSpPr>
          <p:cNvPr id="4" name="Substituent dată 3"/>
          <p:cNvSpPr>
            <a:spLocks noGrp="1"/>
          </p:cNvSpPr>
          <p:nvPr>
            <p:ph type="dt" sz="half" idx="10"/>
          </p:nvPr>
        </p:nvSpPr>
        <p:spPr/>
        <p:txBody>
          <a:bodyPr/>
          <a:lstStyle/>
          <a:p>
            <a:fld id="{D67C6136-3558-47B1-9E35-F753E4C6040D}" type="datetimeFigureOut">
              <a:rPr lang="en-US" smtClean="0"/>
              <a:pPr/>
              <a:t>2/16/2024</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72122C10-2F7C-4BBA-8C53-D5003E5765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en-US"/>
          </a:p>
        </p:txBody>
      </p:sp>
      <p:sp>
        <p:nvSpPr>
          <p:cNvPr id="3" name="Substituent conținut 2"/>
          <p:cNvSpPr>
            <a:spLocks noGrp="1"/>
          </p:cNvSpPr>
          <p:nvPr>
            <p:ph sz="half" idx="1"/>
          </p:nvPr>
        </p:nvSpPr>
        <p:spPr>
          <a:xfrm>
            <a:off x="495300" y="1200151"/>
            <a:ext cx="43815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conținut 3"/>
          <p:cNvSpPr>
            <a:spLocks noGrp="1"/>
          </p:cNvSpPr>
          <p:nvPr>
            <p:ph sz="half" idx="2"/>
          </p:nvPr>
        </p:nvSpPr>
        <p:spPr>
          <a:xfrm>
            <a:off x="5029200" y="1200151"/>
            <a:ext cx="43815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5" name="Substituent dată 4"/>
          <p:cNvSpPr>
            <a:spLocks noGrp="1"/>
          </p:cNvSpPr>
          <p:nvPr>
            <p:ph type="dt" sz="half" idx="10"/>
          </p:nvPr>
        </p:nvSpPr>
        <p:spPr/>
        <p:txBody>
          <a:bodyPr/>
          <a:lstStyle/>
          <a:p>
            <a:fld id="{D67C6136-3558-47B1-9E35-F753E4C6040D}" type="datetimeFigureOut">
              <a:rPr lang="en-US" smtClean="0"/>
              <a:pPr/>
              <a:t>2/16/2024</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72122C10-2F7C-4BBA-8C53-D5003E5765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205979"/>
            <a:ext cx="8229600" cy="857250"/>
          </a:xfrm>
        </p:spPr>
        <p:txBody>
          <a:bodyPr/>
          <a:lstStyle>
            <a:lvl1pPr>
              <a:defRPr/>
            </a:lvl1pPr>
          </a:lstStyle>
          <a:p>
            <a:r>
              <a:rPr lang="ro-RO" smtClean="0"/>
              <a:t>Faceți clic pentru a edita stilul de titlu Coordonator</a:t>
            </a:r>
            <a:endParaRPr lang="en-US"/>
          </a:p>
        </p:txBody>
      </p:sp>
      <p:sp>
        <p:nvSpPr>
          <p:cNvPr id="3" name="Substituent text 2"/>
          <p:cNvSpPr>
            <a:spLocks noGrp="1"/>
          </p:cNvSpPr>
          <p:nvPr>
            <p:ph type="body" idx="1"/>
          </p:nvPr>
        </p:nvSpPr>
        <p:spPr>
          <a:xfrm>
            <a:off x="457200" y="1151335"/>
            <a:ext cx="4040188"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ro-RO" smtClean="0"/>
              <a:t>Faceți clic pentru a edita stilurile de text Coordonator</a:t>
            </a:r>
          </a:p>
        </p:txBody>
      </p:sp>
      <p:sp>
        <p:nvSpPr>
          <p:cNvPr id="4" name="Substituent conținut 3"/>
          <p:cNvSpPr>
            <a:spLocks noGrp="1"/>
          </p:cNvSpPr>
          <p:nvPr>
            <p:ph sz="half" idx="2"/>
          </p:nvPr>
        </p:nvSpPr>
        <p:spPr>
          <a:xfrm>
            <a:off x="457200"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5" name="Substituent text 4"/>
          <p:cNvSpPr>
            <a:spLocks noGrp="1"/>
          </p:cNvSpPr>
          <p:nvPr>
            <p:ph type="body" sz="quarter" idx="3"/>
          </p:nvPr>
        </p:nvSpPr>
        <p:spPr>
          <a:xfrm>
            <a:off x="4645026" y="1151335"/>
            <a:ext cx="4041775"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ro-RO" smtClean="0"/>
              <a:t>Faceți clic pentru a edita stilurile de text Coordonator</a:t>
            </a:r>
          </a:p>
        </p:txBody>
      </p:sp>
      <p:sp>
        <p:nvSpPr>
          <p:cNvPr id="6" name="Substituent conținut 5"/>
          <p:cNvSpPr>
            <a:spLocks noGrp="1"/>
          </p:cNvSpPr>
          <p:nvPr>
            <p:ph sz="quarter" idx="4"/>
          </p:nvPr>
        </p:nvSpPr>
        <p:spPr>
          <a:xfrm>
            <a:off x="4645026" y="1631156"/>
            <a:ext cx="4041775"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7" name="Substituent dată 6"/>
          <p:cNvSpPr>
            <a:spLocks noGrp="1"/>
          </p:cNvSpPr>
          <p:nvPr>
            <p:ph type="dt" sz="half" idx="10"/>
          </p:nvPr>
        </p:nvSpPr>
        <p:spPr/>
        <p:txBody>
          <a:bodyPr/>
          <a:lstStyle/>
          <a:p>
            <a:fld id="{D67C6136-3558-47B1-9E35-F753E4C6040D}" type="datetimeFigureOut">
              <a:rPr lang="en-US" smtClean="0"/>
              <a:pPr/>
              <a:t>2/16/2024</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72122C10-2F7C-4BBA-8C53-D5003E5765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en-US"/>
          </a:p>
        </p:txBody>
      </p:sp>
      <p:sp>
        <p:nvSpPr>
          <p:cNvPr id="3" name="Substituent dată 2"/>
          <p:cNvSpPr>
            <a:spLocks noGrp="1"/>
          </p:cNvSpPr>
          <p:nvPr>
            <p:ph type="dt" sz="half" idx="10"/>
          </p:nvPr>
        </p:nvSpPr>
        <p:spPr/>
        <p:txBody>
          <a:bodyPr/>
          <a:lstStyle/>
          <a:p>
            <a:fld id="{D67C6136-3558-47B1-9E35-F753E4C6040D}" type="datetimeFigureOut">
              <a:rPr lang="en-US" smtClean="0"/>
              <a:pPr/>
              <a:t>2/16/2024</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p:txBody>
          <a:bodyPr/>
          <a:lstStyle/>
          <a:p>
            <a:fld id="{72122C10-2F7C-4BBA-8C53-D5003E5765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D67C6136-3558-47B1-9E35-F753E4C6040D}" type="datetimeFigureOut">
              <a:rPr lang="en-US" smtClean="0"/>
              <a:pPr/>
              <a:t>2/16/2024</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72122C10-2F7C-4BBA-8C53-D5003E5765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04787"/>
            <a:ext cx="3008313" cy="871538"/>
          </a:xfrm>
        </p:spPr>
        <p:txBody>
          <a:bodyPr anchor="b"/>
          <a:lstStyle>
            <a:lvl1pPr algn="l">
              <a:defRPr sz="1700" b="1"/>
            </a:lvl1pPr>
          </a:lstStyle>
          <a:p>
            <a:r>
              <a:rPr lang="ro-RO" smtClean="0"/>
              <a:t>Faceți clic pentru a edita stilul de titlu Coordonator</a:t>
            </a:r>
            <a:endParaRPr lang="en-US"/>
          </a:p>
        </p:txBody>
      </p:sp>
      <p:sp>
        <p:nvSpPr>
          <p:cNvPr id="3" name="Substituent conținut 2"/>
          <p:cNvSpPr>
            <a:spLocks noGrp="1"/>
          </p:cNvSpPr>
          <p:nvPr>
            <p:ph idx="1"/>
          </p:nvPr>
        </p:nvSpPr>
        <p:spPr>
          <a:xfrm>
            <a:off x="3575051" y="204789"/>
            <a:ext cx="5111750"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text 3"/>
          <p:cNvSpPr>
            <a:spLocks noGrp="1"/>
          </p:cNvSpPr>
          <p:nvPr>
            <p:ph type="body" sz="half" idx="2"/>
          </p:nvPr>
        </p:nvSpPr>
        <p:spPr>
          <a:xfrm>
            <a:off x="457200" y="1076326"/>
            <a:ext cx="3008313" cy="351829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p>
            <a:fld id="{D67C6136-3558-47B1-9E35-F753E4C6040D}" type="datetimeFigureOut">
              <a:rPr lang="en-US" smtClean="0"/>
              <a:pPr/>
              <a:t>2/16/2024</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72122C10-2F7C-4BBA-8C53-D5003E5765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3600450"/>
            <a:ext cx="5486400" cy="425054"/>
          </a:xfrm>
        </p:spPr>
        <p:txBody>
          <a:bodyPr anchor="b"/>
          <a:lstStyle>
            <a:lvl1pPr algn="l">
              <a:defRPr sz="1700" b="1"/>
            </a:lvl1pPr>
          </a:lstStyle>
          <a:p>
            <a:r>
              <a:rPr lang="ro-RO" smtClean="0"/>
              <a:t>Faceți clic pentru a edita stilul de titlu Coordonator</a:t>
            </a:r>
            <a:endParaRPr lang="en-US"/>
          </a:p>
        </p:txBody>
      </p:sp>
      <p:sp>
        <p:nvSpPr>
          <p:cNvPr id="3" name="Substituent imagine 2"/>
          <p:cNvSpPr>
            <a:spLocks noGrp="1"/>
          </p:cNvSpPr>
          <p:nvPr>
            <p:ph type="pic" idx="1"/>
          </p:nvPr>
        </p:nvSpPr>
        <p:spPr>
          <a:xfrm>
            <a:off x="1792288" y="459581"/>
            <a:ext cx="5486400" cy="30861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endParaRPr lang="en-US"/>
          </a:p>
        </p:txBody>
      </p:sp>
      <p:sp>
        <p:nvSpPr>
          <p:cNvPr id="4" name="Substituent text 3"/>
          <p:cNvSpPr>
            <a:spLocks noGrp="1"/>
          </p:cNvSpPr>
          <p:nvPr>
            <p:ph type="body" sz="half" idx="2"/>
          </p:nvPr>
        </p:nvSpPr>
        <p:spPr>
          <a:xfrm>
            <a:off x="1792288" y="4025503"/>
            <a:ext cx="5486400" cy="60364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p>
            <a:fld id="{D67C6136-3558-47B1-9E35-F753E4C6040D}" type="datetimeFigureOut">
              <a:rPr lang="en-US" smtClean="0"/>
              <a:pPr/>
              <a:t>2/16/2024</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72122C10-2F7C-4BBA-8C53-D5003E5765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457200" y="205979"/>
            <a:ext cx="8229600" cy="857250"/>
          </a:xfrm>
          <a:prstGeom prst="rect">
            <a:avLst/>
          </a:prstGeom>
        </p:spPr>
        <p:txBody>
          <a:bodyPr vert="horz" lIns="77925" tIns="38963" rIns="77925" bIns="38963" rtlCol="0" anchor="ctr">
            <a:normAutofit/>
          </a:bodyPr>
          <a:lstStyle/>
          <a:p>
            <a:r>
              <a:rPr lang="ro-RO" smtClean="0"/>
              <a:t>Faceți clic pentru a edita stilul de titlu Coordonator</a:t>
            </a:r>
            <a:endParaRPr lang="en-US"/>
          </a:p>
        </p:txBody>
      </p:sp>
      <p:sp>
        <p:nvSpPr>
          <p:cNvPr id="3" name="Substituent text 2"/>
          <p:cNvSpPr>
            <a:spLocks noGrp="1"/>
          </p:cNvSpPr>
          <p:nvPr>
            <p:ph type="body" idx="1"/>
          </p:nvPr>
        </p:nvSpPr>
        <p:spPr>
          <a:xfrm>
            <a:off x="457200" y="1200151"/>
            <a:ext cx="8229600" cy="3394472"/>
          </a:xfrm>
          <a:prstGeom prst="rect">
            <a:avLst/>
          </a:prstGeom>
        </p:spPr>
        <p:txBody>
          <a:bodyPr vert="horz" lIns="77925" tIns="38963" rIns="77925" bIns="38963"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2"/>
          </p:nvPr>
        </p:nvSpPr>
        <p:spPr>
          <a:xfrm>
            <a:off x="457200" y="4767264"/>
            <a:ext cx="2133600" cy="273844"/>
          </a:xfrm>
          <a:prstGeom prst="rect">
            <a:avLst/>
          </a:prstGeom>
        </p:spPr>
        <p:txBody>
          <a:bodyPr vert="horz" lIns="77925" tIns="38963" rIns="77925" bIns="38963" rtlCol="0" anchor="ctr"/>
          <a:lstStyle>
            <a:lvl1pPr algn="l">
              <a:defRPr sz="1000">
                <a:solidFill>
                  <a:schemeClr val="tx1">
                    <a:tint val="75000"/>
                  </a:schemeClr>
                </a:solidFill>
              </a:defRPr>
            </a:lvl1pPr>
          </a:lstStyle>
          <a:p>
            <a:fld id="{D67C6136-3558-47B1-9E35-F753E4C6040D}" type="datetimeFigureOut">
              <a:rPr lang="en-US" smtClean="0"/>
              <a:pPr/>
              <a:t>2/16/2024</a:t>
            </a:fld>
            <a:endParaRPr lang="en-US"/>
          </a:p>
        </p:txBody>
      </p:sp>
      <p:sp>
        <p:nvSpPr>
          <p:cNvPr id="5" name="Substituent subsol 4"/>
          <p:cNvSpPr>
            <a:spLocks noGrp="1"/>
          </p:cNvSpPr>
          <p:nvPr>
            <p:ph type="ftr" sz="quarter" idx="3"/>
          </p:nvPr>
        </p:nvSpPr>
        <p:spPr>
          <a:xfrm>
            <a:off x="3124200" y="4767264"/>
            <a:ext cx="2895600" cy="273844"/>
          </a:xfrm>
          <a:prstGeom prst="rect">
            <a:avLst/>
          </a:prstGeom>
        </p:spPr>
        <p:txBody>
          <a:bodyPr vert="horz" lIns="77925" tIns="38963" rIns="77925" bIns="38963" rtlCol="0" anchor="ctr"/>
          <a:lstStyle>
            <a:lvl1pPr algn="ctr">
              <a:defRPr sz="1000">
                <a:solidFill>
                  <a:schemeClr val="tx1">
                    <a:tint val="75000"/>
                  </a:schemeClr>
                </a:solidFill>
              </a:defRPr>
            </a:lvl1pPr>
          </a:lstStyle>
          <a:p>
            <a:endParaRPr lang="en-US"/>
          </a:p>
        </p:txBody>
      </p:sp>
      <p:sp>
        <p:nvSpPr>
          <p:cNvPr id="6" name="Substituent număr diapozitiv 5"/>
          <p:cNvSpPr>
            <a:spLocks noGrp="1"/>
          </p:cNvSpPr>
          <p:nvPr>
            <p:ph type="sldNum" sz="quarter" idx="4"/>
          </p:nvPr>
        </p:nvSpPr>
        <p:spPr>
          <a:xfrm>
            <a:off x="6553200" y="4767264"/>
            <a:ext cx="2133600" cy="273844"/>
          </a:xfrm>
          <a:prstGeom prst="rect">
            <a:avLst/>
          </a:prstGeom>
        </p:spPr>
        <p:txBody>
          <a:bodyPr vert="horz" lIns="77925" tIns="38963" rIns="77925" bIns="38963" rtlCol="0" anchor="ctr"/>
          <a:lstStyle>
            <a:lvl1pPr algn="r">
              <a:defRPr sz="1000">
                <a:solidFill>
                  <a:schemeClr val="tx1">
                    <a:tint val="75000"/>
                  </a:schemeClr>
                </a:solidFill>
              </a:defRPr>
            </a:lvl1pPr>
          </a:lstStyle>
          <a:p>
            <a:fld id="{72122C10-2F7C-4BBA-8C53-D5003E5765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79252" rtl="0" eaLnBrk="1" latinLnBrk="0" hangingPunct="1">
        <a:spcBef>
          <a:spcPct val="0"/>
        </a:spcBef>
        <a:buNone/>
        <a:defRPr sz="3700" kern="1200">
          <a:solidFill>
            <a:schemeClr val="tx1"/>
          </a:solidFill>
          <a:latin typeface="+mj-lt"/>
          <a:ea typeface="+mj-ea"/>
          <a:cs typeface="+mj-cs"/>
        </a:defRPr>
      </a:lvl1pPr>
    </p:titleStyle>
    <p:bodyStyle>
      <a:lvl1pPr marL="292219" indent="-292219" algn="l" defTabSz="779252"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33142" indent="-243516" algn="l" defTabSz="779252"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74065" indent="-194813" algn="l" defTabSz="779252"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6369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53316"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8" Type="http://schemas.openxmlformats.org/officeDocument/2006/relationships/oleObject" Target="../embeddings/Foaie_de_lucru_Microsoft_Office_Excel_97-20032.xls"/><Relationship Id="rId3" Type="http://schemas.openxmlformats.org/officeDocument/2006/relationships/image" Target="../media/image1.jpeg"/><Relationship Id="rId7" Type="http://schemas.openxmlformats.org/officeDocument/2006/relationships/oleObject" Target="../embeddings/Foaie_de_lucru_Microsoft_Office_Excel_97-20031.xls"/><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sm.prefectura.mai.gov.ro/" TargetMode="External"/><Relationship Id="rId5" Type="http://schemas.openxmlformats.org/officeDocument/2006/relationships/image" Target="../media/image4.gif"/><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870434"/>
            <a:ext cx="7441615" cy="1844315"/>
          </a:xfrm>
        </p:spPr>
        <p:txBody>
          <a:bodyPr>
            <a:normAutofit/>
          </a:bodyPr>
          <a:lstStyle/>
          <a:p>
            <a:pPr>
              <a:spcBef>
                <a:spcPts val="0"/>
              </a:spcBef>
            </a:pPr>
            <a:r>
              <a:rPr lang="en-US" sz="2400" b="1" dirty="0" smtClean="0">
                <a:solidFill>
                  <a:srgbClr val="003366"/>
                </a:solidFill>
                <a:effectLst>
                  <a:outerShdw blurRad="38100" dist="38100" dir="2700000" algn="tl">
                    <a:srgbClr val="000000">
                      <a:alpha val="43137"/>
                    </a:srgbClr>
                  </a:outerShdw>
                </a:effectLst>
              </a:rPr>
              <a:t>RAPORT </a:t>
            </a:r>
            <a:r>
              <a:rPr lang="en-US" sz="2400" b="1" dirty="0">
                <a:solidFill>
                  <a:srgbClr val="003366"/>
                </a:solidFill>
                <a:effectLst>
                  <a:outerShdw blurRad="38100" dist="38100" dir="2700000" algn="tl">
                    <a:srgbClr val="000000">
                      <a:alpha val="43137"/>
                    </a:srgbClr>
                  </a:outerShdw>
                </a:effectLst>
              </a:rPr>
              <a:t>DE </a:t>
            </a:r>
            <a:r>
              <a:rPr lang="en-US" sz="2400" b="1" dirty="0" smtClean="0">
                <a:solidFill>
                  <a:srgbClr val="003366"/>
                </a:solidFill>
                <a:effectLst>
                  <a:outerShdw blurRad="38100" dist="38100" dir="2700000" algn="tl">
                    <a:srgbClr val="000000">
                      <a:alpha val="43137"/>
                    </a:srgbClr>
                  </a:outerShdw>
                </a:effectLst>
              </a:rPr>
              <a:t>ACTIVITATE  </a:t>
            </a:r>
            <a:endParaRPr lang="ro-RO" sz="2400" b="1" dirty="0">
              <a:solidFill>
                <a:srgbClr val="003366"/>
              </a:solidFill>
              <a:effectLst>
                <a:outerShdw blurRad="38100" dist="38100" dir="2700000" algn="tl">
                  <a:srgbClr val="000000">
                    <a:alpha val="43137"/>
                  </a:srgbClr>
                </a:outerShdw>
              </a:effectLst>
            </a:endParaRPr>
          </a:p>
          <a:p>
            <a:pPr>
              <a:spcBef>
                <a:spcPts val="0"/>
              </a:spcBef>
            </a:pPr>
            <a:r>
              <a:rPr lang="ro-RO" sz="2400" b="1" dirty="0" smtClean="0">
                <a:solidFill>
                  <a:srgbClr val="003366"/>
                </a:solidFill>
                <a:effectLst>
                  <a:outerShdw blurRad="38100" dist="38100" dir="2700000" algn="tl">
                    <a:srgbClr val="000000">
                      <a:alpha val="43137"/>
                    </a:srgbClr>
                  </a:outerShdw>
                </a:effectLst>
              </a:rPr>
              <a:t>a</a:t>
            </a:r>
            <a:r>
              <a:rPr lang="en-US" sz="2400" b="1" dirty="0" smtClean="0">
                <a:solidFill>
                  <a:srgbClr val="003366"/>
                </a:solidFill>
                <a:effectLst>
                  <a:outerShdw blurRad="38100" dist="38100" dir="2700000" algn="tl">
                    <a:srgbClr val="000000">
                      <a:alpha val="43137"/>
                    </a:srgbClr>
                  </a:outerShdw>
                </a:effectLst>
              </a:rPr>
              <a:t>l</a:t>
            </a:r>
            <a:endParaRPr lang="ro-RO" sz="2400" b="1" dirty="0">
              <a:solidFill>
                <a:srgbClr val="003366"/>
              </a:solidFill>
              <a:effectLst>
                <a:outerShdw blurRad="38100" dist="38100" dir="2700000" algn="tl">
                  <a:srgbClr val="000000">
                    <a:alpha val="43137"/>
                  </a:srgbClr>
                </a:outerShdw>
              </a:effectLst>
            </a:endParaRPr>
          </a:p>
          <a:p>
            <a:r>
              <a:rPr lang="ro-RO" sz="2400" b="1" dirty="0">
                <a:solidFill>
                  <a:srgbClr val="003366"/>
                </a:solidFill>
                <a:effectLst>
                  <a:outerShdw blurRad="38100" dist="38100" dir="2700000" algn="tl">
                    <a:srgbClr val="000000">
                      <a:alpha val="43137"/>
                    </a:srgbClr>
                  </a:outerShdw>
                </a:effectLst>
              </a:rPr>
              <a:t> </a:t>
            </a:r>
            <a:r>
              <a:rPr lang="en-US" sz="2400" b="1" dirty="0" smtClean="0">
                <a:solidFill>
                  <a:srgbClr val="003366"/>
                </a:solidFill>
                <a:effectLst>
                  <a:outerShdw blurRad="38100" dist="38100" dir="2700000" algn="tl">
                    <a:srgbClr val="000000">
                      <a:alpha val="43137"/>
                    </a:srgbClr>
                  </a:outerShdw>
                </a:effectLst>
              </a:rPr>
              <a:t>INSTITUȚIEI </a:t>
            </a:r>
            <a:r>
              <a:rPr lang="en-US" sz="2400" b="1" dirty="0">
                <a:solidFill>
                  <a:srgbClr val="003366"/>
                </a:solidFill>
                <a:effectLst>
                  <a:outerShdw blurRad="38100" dist="38100" dir="2700000" algn="tl">
                    <a:srgbClr val="000000">
                      <a:alpha val="43137"/>
                    </a:srgbClr>
                  </a:outerShdw>
                </a:effectLst>
              </a:rPr>
              <a:t>PREFECTULUI JUDEȚUL SATU MARE </a:t>
            </a:r>
            <a:endParaRPr lang="ro-RO" sz="2400" b="1" dirty="0">
              <a:solidFill>
                <a:srgbClr val="003366"/>
              </a:solidFill>
              <a:effectLst>
                <a:outerShdw blurRad="38100" dist="38100" dir="2700000" algn="tl">
                  <a:srgbClr val="000000">
                    <a:alpha val="43137"/>
                  </a:srgbClr>
                </a:outerShdw>
              </a:effectLst>
            </a:endParaRPr>
          </a:p>
          <a:p>
            <a:r>
              <a:rPr lang="en-US" sz="2400" b="1" dirty="0" err="1" smtClean="0">
                <a:solidFill>
                  <a:srgbClr val="003366"/>
                </a:solidFill>
                <a:effectLst>
                  <a:outerShdw blurRad="38100" dist="38100" dir="2700000" algn="tl">
                    <a:srgbClr val="000000">
                      <a:alpha val="43137"/>
                    </a:srgbClr>
                  </a:outerShdw>
                </a:effectLst>
              </a:rPr>
              <a:t>pe</a:t>
            </a:r>
            <a:r>
              <a:rPr lang="en-US" sz="2400" b="1" dirty="0" smtClean="0">
                <a:solidFill>
                  <a:srgbClr val="003366"/>
                </a:solidFill>
                <a:effectLst>
                  <a:outerShdw blurRad="38100" dist="38100" dir="2700000" algn="tl">
                    <a:srgbClr val="000000">
                      <a:alpha val="43137"/>
                    </a:srgbClr>
                  </a:outerShdw>
                </a:effectLst>
              </a:rPr>
              <a:t> </a:t>
            </a:r>
            <a:r>
              <a:rPr lang="ro-RO" sz="2400" b="1" dirty="0">
                <a:solidFill>
                  <a:srgbClr val="003366"/>
                </a:solidFill>
                <a:effectLst>
                  <a:outerShdw blurRad="38100" dist="38100" dir="2700000" algn="tl">
                    <a:srgbClr val="000000">
                      <a:alpha val="43137"/>
                    </a:srgbClr>
                  </a:outerShdw>
                </a:effectLst>
              </a:rPr>
              <a:t>anul</a:t>
            </a:r>
            <a:r>
              <a:rPr lang="en-US" sz="2400" b="1" dirty="0">
                <a:solidFill>
                  <a:srgbClr val="003366"/>
                </a:solidFill>
                <a:effectLst>
                  <a:outerShdw blurRad="38100" dist="38100" dir="2700000" algn="tl">
                    <a:srgbClr val="000000">
                      <a:alpha val="43137"/>
                    </a:srgbClr>
                  </a:outerShdw>
                </a:effectLst>
              </a:rPr>
              <a:t> 20</a:t>
            </a:r>
            <a:r>
              <a:rPr lang="ro-RO" sz="2400" b="1" dirty="0" smtClean="0">
                <a:solidFill>
                  <a:srgbClr val="003366"/>
                </a:solidFill>
                <a:effectLst>
                  <a:outerShdw blurRad="38100" dist="38100" dir="2700000" algn="tl">
                    <a:srgbClr val="000000">
                      <a:alpha val="43137"/>
                    </a:srgbClr>
                  </a:outerShdw>
                </a:effectLst>
              </a:rPr>
              <a:t>2</a:t>
            </a:r>
            <a:r>
              <a:rPr lang="en-US" sz="2400" b="1" dirty="0" smtClean="0">
                <a:solidFill>
                  <a:srgbClr val="003366"/>
                </a:solidFill>
                <a:effectLst>
                  <a:outerShdw blurRad="38100" dist="38100" dir="2700000" algn="tl">
                    <a:srgbClr val="000000">
                      <a:alpha val="43137"/>
                    </a:srgbClr>
                  </a:outerShdw>
                </a:effectLst>
              </a:rPr>
              <a:t>3</a:t>
            </a:r>
            <a:endParaRPr lang="ro-RO" sz="2400" dirty="0">
              <a:solidFill>
                <a:srgbClr val="0070C0"/>
              </a:solidFill>
            </a:endParaRPr>
          </a:p>
        </p:txBody>
      </p:sp>
      <p:sp>
        <p:nvSpPr>
          <p:cNvPr id="2059" name="Rectangle 11"/>
          <p:cNvSpPr>
            <a:spLocks noChangeArrowheads="1"/>
          </p:cNvSpPr>
          <p:nvPr/>
        </p:nvSpPr>
        <p:spPr bwMode="auto">
          <a:xfrm>
            <a:off x="0"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grpSp>
        <p:nvGrpSpPr>
          <p:cNvPr id="2049" name="Group 1"/>
          <p:cNvGrpSpPr>
            <a:grpSpLocks/>
          </p:cNvGrpSpPr>
          <p:nvPr/>
        </p:nvGrpSpPr>
        <p:grpSpPr bwMode="auto">
          <a:xfrm>
            <a:off x="0" y="-17145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2611" y="745"/>
              <a:ext cx="12183"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16" name="Rectangle 11"/>
          <p:cNvSpPr>
            <a:spLocks noChangeArrowheads="1"/>
          </p:cNvSpPr>
          <p:nvPr/>
        </p:nvSpPr>
        <p:spPr bwMode="auto">
          <a:xfrm>
            <a:off x="773724" y="1657350"/>
            <a:ext cx="7737231" cy="1402098"/>
          </a:xfrm>
          <a:prstGeom prst="rect">
            <a:avLst/>
          </a:prstGeom>
          <a:noFill/>
          <a:ln w="9525">
            <a:noFill/>
            <a:miter lim="800000"/>
            <a:headEnd/>
            <a:tailEnd/>
          </a:ln>
          <a:effectLst/>
        </p:spPr>
        <p:txBody>
          <a:bodyPr vert="horz" wrap="squar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grpSp>
        <p:nvGrpSpPr>
          <p:cNvPr id="4" name="Group 1"/>
          <p:cNvGrpSpPr>
            <a:grpSpLocks/>
          </p:cNvGrpSpPr>
          <p:nvPr/>
        </p:nvGrpSpPr>
        <p:grpSpPr bwMode="auto">
          <a:xfrm>
            <a:off x="-35027" y="-228601"/>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3" name="Subtitlu 2"/>
          <p:cNvSpPr>
            <a:spLocks noGrp="1"/>
          </p:cNvSpPr>
          <p:nvPr>
            <p:ph type="subTitle" idx="1"/>
          </p:nvPr>
        </p:nvSpPr>
        <p:spPr>
          <a:xfrm>
            <a:off x="790401" y="1172641"/>
            <a:ext cx="7737231" cy="3685109"/>
          </a:xfrm>
        </p:spPr>
        <p:txBody>
          <a:bodyPr>
            <a:noAutofit/>
          </a:bodyPr>
          <a:lstStyle/>
          <a:p>
            <a:pPr lvl="0" algn="l">
              <a:spcBef>
                <a:spcPts val="0"/>
              </a:spcBef>
            </a:pPr>
            <a:r>
              <a:rPr lang="ro-RO" sz="1200" dirty="0" smtClean="0">
                <a:solidFill>
                  <a:schemeClr val="tx1"/>
                </a:solidFill>
                <a:latin typeface="Tahoma" pitchFamily="34" charset="0"/>
                <a:ea typeface="Tahoma" pitchFamily="34" charset="0"/>
                <a:cs typeface="Tahoma" pitchFamily="34" charset="0"/>
              </a:rPr>
              <a:t> </a:t>
            </a:r>
            <a:r>
              <a:rPr lang="ro-RO" sz="1400" b="1" i="1" dirty="0">
                <a:solidFill>
                  <a:schemeClr val="tx2">
                    <a:lumMod val="60000"/>
                    <a:lumOff val="40000"/>
                  </a:schemeClr>
                </a:solidFill>
                <a:latin typeface="Times New Roman" pitchFamily="18" charset="0"/>
                <a:cs typeface="Times New Roman" pitchFamily="18" charset="0"/>
              </a:rPr>
              <a:t>Asigurarea resurselor logistice, IT și </a:t>
            </a:r>
            <a:r>
              <a:rPr lang="ro-RO" sz="1400" b="1" i="1" dirty="0" smtClean="0">
                <a:solidFill>
                  <a:schemeClr val="tx2">
                    <a:lumMod val="60000"/>
                    <a:lumOff val="40000"/>
                  </a:schemeClr>
                </a:solidFill>
                <a:latin typeface="Times New Roman" pitchFamily="18" charset="0"/>
                <a:cs typeface="Times New Roman" pitchFamily="18" charset="0"/>
              </a:rPr>
              <a:t>comunicații</a:t>
            </a:r>
            <a:r>
              <a:rPr lang="en-US" sz="1400" b="1" i="1" dirty="0" smtClean="0">
                <a:solidFill>
                  <a:schemeClr val="tx2">
                    <a:lumMod val="60000"/>
                    <a:lumOff val="40000"/>
                  </a:schemeClr>
                </a:solidFill>
                <a:latin typeface="Times New Roman" pitchFamily="18" charset="0"/>
                <a:cs typeface="Times New Roman" pitchFamily="18" charset="0"/>
              </a:rPr>
              <a:t> (2)</a:t>
            </a:r>
            <a:endParaRPr lang="en-GB" sz="1400" b="1" i="1" dirty="0">
              <a:solidFill>
                <a:schemeClr val="tx2">
                  <a:lumMod val="60000"/>
                  <a:lumOff val="40000"/>
                </a:schemeClr>
              </a:solidFill>
              <a:latin typeface="Times New Roman" pitchFamily="18" charset="0"/>
              <a:cs typeface="Times New Roman" pitchFamily="18" charset="0"/>
            </a:endParaRPr>
          </a:p>
          <a:p>
            <a:pPr algn="just"/>
            <a:r>
              <a:rPr lang="en-US" sz="1200" dirty="0" err="1" smtClean="0">
                <a:solidFill>
                  <a:schemeClr val="tx1"/>
                </a:solidFill>
                <a:latin typeface="Tahoma" pitchFamily="34" charset="0"/>
                <a:ea typeface="Tahoma" pitchFamily="34" charset="0"/>
                <a:cs typeface="Tahoma" pitchFamily="34" charset="0"/>
              </a:rPr>
              <a:t>Activitatea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compartimentului</a:t>
            </a:r>
            <a:r>
              <a:rPr lang="en-US" sz="1200" dirty="0">
                <a:solidFill>
                  <a:schemeClr val="tx1"/>
                </a:solidFill>
                <a:latin typeface="Tahoma" pitchFamily="34" charset="0"/>
                <a:ea typeface="Tahoma" pitchFamily="34" charset="0"/>
                <a:cs typeface="Tahoma" pitchFamily="34" charset="0"/>
              </a:rPr>
              <a:t> IT din </a:t>
            </a:r>
            <a:r>
              <a:rPr lang="en-US" sz="1200" dirty="0" err="1">
                <a:solidFill>
                  <a:schemeClr val="tx1"/>
                </a:solidFill>
                <a:latin typeface="Tahoma" pitchFamily="34" charset="0"/>
                <a:ea typeface="Tahoma" pitchFamily="34" charset="0"/>
                <a:cs typeface="Tahoma" pitchFamily="34" charset="0"/>
              </a:rPr>
              <a:t>cadrul</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Instituției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Prefectului</a:t>
            </a:r>
            <a:r>
              <a:rPr lang="en-US" sz="1200" dirty="0">
                <a:solidFill>
                  <a:schemeClr val="tx1"/>
                </a:solidFill>
                <a:latin typeface="Tahoma" pitchFamily="34" charset="0"/>
                <a:ea typeface="Tahoma" pitchFamily="34" charset="0"/>
                <a:cs typeface="Tahoma" pitchFamily="34" charset="0"/>
              </a:rPr>
              <a:t> - </a:t>
            </a:r>
            <a:r>
              <a:rPr lang="en-US" sz="1200" dirty="0" err="1">
                <a:solidFill>
                  <a:schemeClr val="tx1"/>
                </a:solidFill>
                <a:latin typeface="Tahoma" pitchFamily="34" charset="0"/>
                <a:ea typeface="Tahoma" pitchFamily="34" charset="0"/>
                <a:cs typeface="Tahoma" pitchFamily="34" charset="0"/>
              </a:rPr>
              <a:t>Județul</a:t>
            </a:r>
            <a:r>
              <a:rPr lang="en-US" sz="1200" dirty="0">
                <a:solidFill>
                  <a:schemeClr val="tx1"/>
                </a:solidFill>
                <a:latin typeface="Tahoma" pitchFamily="34" charset="0"/>
                <a:ea typeface="Tahoma" pitchFamily="34" charset="0"/>
                <a:cs typeface="Tahoma" pitchFamily="34" charset="0"/>
              </a:rPr>
              <a:t> Satu Mare </a:t>
            </a:r>
            <a:r>
              <a:rPr lang="en-US" sz="1200" dirty="0" err="1">
                <a:solidFill>
                  <a:schemeClr val="tx1"/>
                </a:solidFill>
                <a:latin typeface="Tahoma" pitchFamily="34" charset="0"/>
                <a:ea typeface="Tahoma" pitchFamily="34" charset="0"/>
                <a:cs typeface="Tahoma" pitchFamily="34" charset="0"/>
              </a:rPr>
              <a:t>în</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anul</a:t>
            </a:r>
            <a:r>
              <a:rPr lang="en-US" sz="1200" dirty="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2023 </a:t>
            </a:r>
            <a:r>
              <a:rPr lang="en-US" sz="1200" dirty="0">
                <a:solidFill>
                  <a:schemeClr val="tx1"/>
                </a:solidFill>
                <a:latin typeface="Tahoma" pitchFamily="34" charset="0"/>
                <a:ea typeface="Tahoma" pitchFamily="34" charset="0"/>
                <a:cs typeface="Tahoma" pitchFamily="34" charset="0"/>
              </a:rPr>
              <a:t>s-a </a:t>
            </a:r>
            <a:r>
              <a:rPr lang="en-US" sz="1200" dirty="0" err="1">
                <a:solidFill>
                  <a:schemeClr val="tx1"/>
                </a:solidFill>
                <a:latin typeface="Tahoma" pitchFamily="34" charset="0"/>
                <a:ea typeface="Tahoma" pitchFamily="34" charset="0"/>
                <a:cs typeface="Tahoma" pitchFamily="34" charset="0"/>
              </a:rPr>
              <a:t>concretizat</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în</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acțiuni</a:t>
            </a:r>
            <a:r>
              <a:rPr lang="en-US" sz="1200" dirty="0">
                <a:solidFill>
                  <a:schemeClr val="tx1"/>
                </a:solidFill>
                <a:latin typeface="Tahoma" pitchFamily="34" charset="0"/>
                <a:ea typeface="Tahoma" pitchFamily="34" charset="0"/>
                <a:cs typeface="Tahoma" pitchFamily="34" charset="0"/>
              </a:rPr>
              <a:t> care </a:t>
            </a:r>
            <a:r>
              <a:rPr lang="en-US" sz="1200" dirty="0" err="1">
                <a:solidFill>
                  <a:schemeClr val="tx1"/>
                </a:solidFill>
                <a:latin typeface="Tahoma" pitchFamily="34" charset="0"/>
                <a:ea typeface="Tahoma" pitchFamily="34" charset="0"/>
                <a:cs typeface="Tahoma" pitchFamily="34" charset="0"/>
              </a:rPr>
              <a:t>să</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conducă</a:t>
            </a:r>
            <a:r>
              <a:rPr lang="en-US" sz="1200" dirty="0">
                <a:solidFill>
                  <a:schemeClr val="tx1"/>
                </a:solidFill>
                <a:latin typeface="Tahoma" pitchFamily="34" charset="0"/>
                <a:ea typeface="Tahoma" pitchFamily="34" charset="0"/>
                <a:cs typeface="Tahoma" pitchFamily="34" charset="0"/>
              </a:rPr>
              <a:t> la </a:t>
            </a:r>
            <a:r>
              <a:rPr lang="en-US" sz="1200" dirty="0" err="1">
                <a:solidFill>
                  <a:schemeClr val="tx1"/>
                </a:solidFill>
                <a:latin typeface="Tahoma" pitchFamily="34" charset="0"/>
                <a:ea typeface="Tahoma" pitchFamily="34" charset="0"/>
                <a:cs typeface="Tahoma" pitchFamily="34" charset="0"/>
              </a:rPr>
              <a:t>asigurarea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resurselor</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logistice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în</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domeniul</a:t>
            </a:r>
            <a:r>
              <a:rPr lang="en-US" sz="1200" dirty="0">
                <a:solidFill>
                  <a:schemeClr val="tx1"/>
                </a:solidFill>
                <a:latin typeface="Tahoma" pitchFamily="34" charset="0"/>
                <a:ea typeface="Tahoma" pitchFamily="34" charset="0"/>
                <a:cs typeface="Tahoma" pitchFamily="34" charset="0"/>
              </a:rPr>
              <a:t> IT </a:t>
            </a:r>
            <a:r>
              <a:rPr lang="en-US" sz="1200" dirty="0" err="1">
                <a:solidFill>
                  <a:schemeClr val="tx1"/>
                </a:solidFill>
                <a:latin typeface="Tahoma" pitchFamily="34" charset="0"/>
                <a:ea typeface="Tahoma" pitchFamily="34" charset="0"/>
                <a:cs typeface="Tahoma" pitchFamily="34" charset="0"/>
              </a:rPr>
              <a:t>și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comunicare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Astfel</a:t>
            </a:r>
            <a:r>
              <a:rPr lang="en-US" sz="1200" dirty="0">
                <a:solidFill>
                  <a:schemeClr val="tx1"/>
                </a:solidFill>
                <a:latin typeface="Tahoma" pitchFamily="34" charset="0"/>
                <a:ea typeface="Tahoma" pitchFamily="34" charset="0"/>
                <a:cs typeface="Tahoma" pitchFamily="34" charset="0"/>
              </a:rPr>
              <a:t> s-a </a:t>
            </a:r>
            <a:r>
              <a:rPr lang="en-US" sz="1200" dirty="0" err="1">
                <a:solidFill>
                  <a:schemeClr val="tx1"/>
                </a:solidFill>
                <a:latin typeface="Tahoma" pitchFamily="34" charset="0"/>
                <a:ea typeface="Tahoma" pitchFamily="34" charset="0"/>
                <a:cs typeface="Tahoma" pitchFamily="34" charset="0"/>
              </a:rPr>
              <a:t>asigurat</a:t>
            </a:r>
            <a:r>
              <a:rPr lang="en-US" sz="1200" dirty="0">
                <a:solidFill>
                  <a:schemeClr val="tx1"/>
                </a:solidFill>
                <a:latin typeface="Tahoma" pitchFamily="34" charset="0"/>
                <a:ea typeface="Tahoma" pitchFamily="34" charset="0"/>
                <a:cs typeface="Tahoma" pitchFamily="34" charset="0"/>
              </a:rPr>
              <a:t>: </a:t>
            </a:r>
            <a:endParaRPr lang="ro-RO" sz="1200" dirty="0">
              <a:solidFill>
                <a:schemeClr val="tx1"/>
              </a:solidFill>
              <a:latin typeface="Tahoma" pitchFamily="34" charset="0"/>
              <a:ea typeface="Tahoma" pitchFamily="34" charset="0"/>
              <a:cs typeface="Tahoma" pitchFamily="34" charset="0"/>
            </a:endParaRPr>
          </a:p>
          <a:p>
            <a:pPr marL="0" lvl="1" algn="just">
              <a:buFont typeface="Wingdings" pitchFamily="2" charset="2"/>
              <a:buChar char="Ø"/>
            </a:pPr>
            <a:r>
              <a:rPr lang="ro-RO" sz="1200" dirty="0" smtClean="0">
                <a:solidFill>
                  <a:schemeClr val="tx1"/>
                </a:solidFill>
                <a:latin typeface="Tahoma" pitchFamily="34" charset="0"/>
                <a:ea typeface="Tahoma" pitchFamily="34" charset="0"/>
                <a:cs typeface="Tahoma" pitchFamily="34" charset="0"/>
              </a:rPr>
              <a:t> instalarea și configurarea echipamentelor noi achiziționate pentru serviciile instituției;</a:t>
            </a:r>
            <a:endParaRPr lang="en-US" sz="1200" dirty="0" smtClean="0">
              <a:solidFill>
                <a:schemeClr val="tx1"/>
              </a:solidFill>
              <a:latin typeface="Tahoma" pitchFamily="34" charset="0"/>
              <a:ea typeface="Tahoma" pitchFamily="34" charset="0"/>
              <a:cs typeface="Tahoma" pitchFamily="34" charset="0"/>
            </a:endParaRPr>
          </a:p>
          <a:p>
            <a:pPr marL="0" lvl="1" algn="just">
              <a:buFont typeface="Wingdings" pitchFamily="2" charset="2"/>
              <a:buChar char="Ø"/>
            </a:pPr>
            <a:r>
              <a:rPr lang="ro-RO" sz="1200" dirty="0" smtClean="0">
                <a:solidFill>
                  <a:schemeClr val="tx1"/>
                </a:solidFill>
                <a:latin typeface="Tahoma" pitchFamily="34" charset="0"/>
                <a:ea typeface="Tahoma" pitchFamily="34" charset="0"/>
                <a:cs typeface="Tahoma" pitchFamily="34" charset="0"/>
              </a:rPr>
              <a:t>soluționarea problemelor  tehnice semnalate de  către personalul instituţiei;</a:t>
            </a:r>
            <a:endParaRPr lang="en-US" sz="1200" dirty="0" smtClean="0">
              <a:solidFill>
                <a:schemeClr val="tx1"/>
              </a:solidFill>
              <a:latin typeface="Tahoma" pitchFamily="34" charset="0"/>
              <a:ea typeface="Tahoma" pitchFamily="34" charset="0"/>
              <a:cs typeface="Tahoma" pitchFamily="34" charset="0"/>
            </a:endParaRPr>
          </a:p>
          <a:p>
            <a:pPr marL="0" lvl="1" algn="just">
              <a:buFont typeface="Wingdings" pitchFamily="2" charset="2"/>
              <a:buChar char="Ø"/>
            </a:pPr>
            <a:r>
              <a:rPr lang="ro-RO" sz="1200" dirty="0" smtClean="0">
                <a:solidFill>
                  <a:schemeClr val="tx1"/>
                </a:solidFill>
                <a:latin typeface="Tahoma" pitchFamily="34" charset="0"/>
                <a:ea typeface="Tahoma" pitchFamily="34" charset="0"/>
                <a:cs typeface="Tahoma" pitchFamily="34" charset="0"/>
              </a:rPr>
              <a:t>întreţinerea infrastructurii interne de comunicaţie</a:t>
            </a:r>
            <a:r>
              <a:rPr lang="en-US" sz="1200" dirty="0" smtClean="0">
                <a:solidFill>
                  <a:schemeClr val="tx1"/>
                </a:solidFill>
                <a:latin typeface="Tahoma" pitchFamily="34" charset="0"/>
                <a:ea typeface="Tahoma" pitchFamily="34" charset="0"/>
                <a:cs typeface="Tahoma" pitchFamily="34" charset="0"/>
              </a:rPr>
              <a:t>,</a:t>
            </a:r>
            <a:r>
              <a:rPr lang="ro-RO" sz="1200" dirty="0" smtClean="0">
                <a:solidFill>
                  <a:schemeClr val="tx1"/>
                </a:solidFill>
                <a:latin typeface="Tahoma" pitchFamily="34" charset="0"/>
                <a:ea typeface="Tahoma" pitchFamily="34" charset="0"/>
                <a:cs typeface="Tahoma" pitchFamily="34" charset="0"/>
              </a:rPr>
              <a:t> a reţelei de calculatoare a instituției şi a conexiunilor la </a:t>
            </a:r>
            <a:r>
              <a:rPr lang="en-US" sz="1200" dirty="0" err="1" smtClean="0">
                <a:solidFill>
                  <a:schemeClr val="tx1"/>
                </a:solidFill>
                <a:latin typeface="Tahoma" pitchFamily="34" charset="0"/>
                <a:ea typeface="Tahoma" pitchFamily="34" charset="0"/>
                <a:cs typeface="Tahoma" pitchFamily="34" charset="0"/>
              </a:rPr>
              <a:t>i</a:t>
            </a:r>
            <a:r>
              <a:rPr lang="ro-RO" sz="1200" dirty="0" err="1" smtClean="0">
                <a:solidFill>
                  <a:schemeClr val="tx1"/>
                </a:solidFill>
                <a:latin typeface="Tahoma" pitchFamily="34" charset="0"/>
                <a:ea typeface="Tahoma" pitchFamily="34" charset="0"/>
                <a:cs typeface="Tahoma" pitchFamily="34" charset="0"/>
              </a:rPr>
              <a:t>nternet</a:t>
            </a:r>
            <a:r>
              <a:rPr lang="ro-RO" sz="1200" dirty="0" smtClean="0">
                <a:solidFill>
                  <a:schemeClr val="tx1"/>
                </a:solidFill>
                <a:latin typeface="Tahoma" pitchFamily="34" charset="0"/>
                <a:ea typeface="Tahoma" pitchFamily="34" charset="0"/>
                <a:cs typeface="Tahoma" pitchFamily="34" charset="0"/>
              </a:rPr>
              <a:t>;</a:t>
            </a:r>
            <a:endParaRPr lang="en-US" sz="1200" dirty="0" smtClean="0">
              <a:solidFill>
                <a:schemeClr val="tx1"/>
              </a:solidFill>
              <a:latin typeface="Tahoma" pitchFamily="34" charset="0"/>
              <a:ea typeface="Tahoma" pitchFamily="34" charset="0"/>
              <a:cs typeface="Tahoma" pitchFamily="34" charset="0"/>
            </a:endParaRPr>
          </a:p>
          <a:p>
            <a:pPr marL="0" lvl="1" algn="just">
              <a:buFont typeface="Wingdings" pitchFamily="2" charset="2"/>
              <a:buChar char="Ø"/>
            </a:pPr>
            <a:r>
              <a:rPr lang="ro-RO" sz="1200" dirty="0" smtClean="0">
                <a:solidFill>
                  <a:schemeClr val="tx1"/>
                </a:solidFill>
                <a:latin typeface="Tahoma" pitchFamily="34" charset="0"/>
                <a:ea typeface="Tahoma" pitchFamily="34" charset="0"/>
                <a:cs typeface="Tahoma" pitchFamily="34" charset="0"/>
              </a:rPr>
              <a:t>instalarea, configurarea, menţinerea activă şi întreţinerea serverelor din dotarea instituției şi a serviciilor administrative care folosesc tehnică de calcul;</a:t>
            </a:r>
            <a:endParaRPr lang="en-US" sz="1200" dirty="0" smtClean="0">
              <a:solidFill>
                <a:schemeClr val="tx1"/>
              </a:solidFill>
              <a:latin typeface="Tahoma" pitchFamily="34" charset="0"/>
              <a:ea typeface="Tahoma" pitchFamily="34" charset="0"/>
              <a:cs typeface="Tahoma" pitchFamily="34" charset="0"/>
            </a:endParaRPr>
          </a:p>
          <a:p>
            <a:pPr marL="0" lvl="1" algn="just">
              <a:buFont typeface="Wingdings" pitchFamily="2" charset="2"/>
              <a:buChar char="Ø"/>
            </a:pPr>
            <a:r>
              <a:rPr lang="ro-RO" sz="1200" dirty="0" smtClean="0">
                <a:solidFill>
                  <a:schemeClr val="tx1"/>
                </a:solidFill>
                <a:latin typeface="Tahoma" pitchFamily="34" charset="0"/>
                <a:ea typeface="Tahoma" pitchFamily="34" charset="0"/>
                <a:cs typeface="Tahoma" pitchFamily="34" charset="0"/>
              </a:rPr>
              <a:t>asigurarea serviciilor de internet, gestiunea utilizatorilor, a poştei electronice, administrarea şi întreţinerea </a:t>
            </a:r>
            <a:r>
              <a:rPr lang="en-US"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site-ului web al Instituției;</a:t>
            </a:r>
            <a:endParaRPr lang="en-US" sz="1200" dirty="0" smtClean="0">
              <a:solidFill>
                <a:schemeClr val="tx1"/>
              </a:solidFill>
              <a:latin typeface="Tahoma" pitchFamily="34" charset="0"/>
              <a:ea typeface="Tahoma" pitchFamily="34" charset="0"/>
              <a:cs typeface="Tahoma" pitchFamily="34" charset="0"/>
            </a:endParaRPr>
          </a:p>
          <a:p>
            <a:pPr marL="0" lvl="1" algn="just">
              <a:buFont typeface="Wingdings" pitchFamily="2" charset="2"/>
              <a:buChar char="Ø"/>
            </a:pPr>
            <a:r>
              <a:rPr lang="ro-RO" sz="1200" dirty="0" smtClean="0">
                <a:solidFill>
                  <a:schemeClr val="tx1"/>
                </a:solidFill>
                <a:latin typeface="Tahoma" pitchFamily="34" charset="0"/>
                <a:ea typeface="Tahoma" pitchFamily="34" charset="0"/>
                <a:cs typeface="Tahoma" pitchFamily="34" charset="0"/>
              </a:rPr>
              <a:t>actualizarea informaţiilor publicate pe </a:t>
            </a:r>
            <a:r>
              <a:rPr lang="en-US" sz="1200" dirty="0" err="1" smtClean="0">
                <a:solidFill>
                  <a:schemeClr val="tx1"/>
                </a:solidFill>
                <a:latin typeface="Tahoma" pitchFamily="34" charset="0"/>
                <a:ea typeface="Tahoma" pitchFamily="34" charset="0"/>
                <a:cs typeface="Tahoma" pitchFamily="34" charset="0"/>
              </a:rPr>
              <a:t>i</a:t>
            </a:r>
            <a:r>
              <a:rPr lang="ro-RO" sz="1200" dirty="0" err="1" smtClean="0">
                <a:solidFill>
                  <a:schemeClr val="tx1"/>
                </a:solidFill>
                <a:latin typeface="Tahoma" pitchFamily="34" charset="0"/>
                <a:ea typeface="Tahoma" pitchFamily="34" charset="0"/>
                <a:cs typeface="Tahoma" pitchFamily="34" charset="0"/>
              </a:rPr>
              <a:t>nternet</a:t>
            </a:r>
            <a:r>
              <a:rPr lang="ro-RO" sz="1200" dirty="0" smtClean="0">
                <a:solidFill>
                  <a:schemeClr val="tx1"/>
                </a:solidFill>
                <a:latin typeface="Tahoma" pitchFamily="34" charset="0"/>
                <a:ea typeface="Tahoma" pitchFamily="34" charset="0"/>
                <a:cs typeface="Tahoma" pitchFamily="34" charset="0"/>
              </a:rPr>
              <a:t>, pe baza materialelor furnizate de DGRIP, Serviciul Public Comunitar de Pașapoarte, Serviciul Permise auto și înmatriculări precum şi alte servicii;</a:t>
            </a:r>
            <a:endParaRPr lang="en-US" sz="1200" dirty="0" smtClean="0">
              <a:solidFill>
                <a:schemeClr val="tx1"/>
              </a:solidFill>
              <a:latin typeface="Tahoma" pitchFamily="34" charset="0"/>
              <a:ea typeface="Tahoma" pitchFamily="34" charset="0"/>
              <a:cs typeface="Tahoma" pitchFamily="34" charset="0"/>
            </a:endParaRPr>
          </a:p>
          <a:p>
            <a:pPr marL="0" lvl="1" algn="just">
              <a:buFont typeface="Wingdings" pitchFamily="2" charset="2"/>
              <a:buChar char="Ø"/>
            </a:pPr>
            <a:r>
              <a:rPr lang="ro-RO" sz="1200" dirty="0" smtClean="0">
                <a:solidFill>
                  <a:schemeClr val="tx1"/>
                </a:solidFill>
                <a:latin typeface="Tahoma" pitchFamily="34" charset="0"/>
                <a:ea typeface="Tahoma" pitchFamily="34" charset="0"/>
                <a:cs typeface="Tahoma" pitchFamily="34" charset="0"/>
              </a:rPr>
              <a:t>asigurarea sprijinului necesar personalului Instituției în vederea utilizării calculatoarelor şi a serviciilor de internet;</a:t>
            </a:r>
            <a:endParaRPr lang="en-US" sz="1200" dirty="0" smtClean="0">
              <a:solidFill>
                <a:schemeClr val="tx1"/>
              </a:solidFill>
              <a:latin typeface="Tahoma" pitchFamily="34" charset="0"/>
              <a:ea typeface="Tahoma" pitchFamily="34" charset="0"/>
              <a:cs typeface="Tahoma" pitchFamily="34" charset="0"/>
            </a:endParaRPr>
          </a:p>
          <a:p>
            <a:pPr marL="0" lvl="1" algn="just">
              <a:buFont typeface="Wingdings" pitchFamily="2" charset="2"/>
              <a:buChar char="Ø"/>
            </a:pPr>
            <a:r>
              <a:rPr lang="ro-RO" sz="1200" dirty="0" smtClean="0">
                <a:solidFill>
                  <a:schemeClr val="tx1"/>
                </a:solidFill>
                <a:latin typeface="Tahoma" pitchFamily="34" charset="0"/>
                <a:ea typeface="Tahoma" pitchFamily="34" charset="0"/>
                <a:cs typeface="Tahoma" pitchFamily="34" charset="0"/>
              </a:rPr>
              <a:t>asigurarea de consultanţă personalului </a:t>
            </a:r>
            <a:r>
              <a:rPr lang="en-US" sz="1200" dirty="0" err="1" smtClean="0">
                <a:solidFill>
                  <a:schemeClr val="tx1"/>
                </a:solidFill>
                <a:latin typeface="Tahoma" pitchFamily="34" charset="0"/>
                <a:ea typeface="Tahoma" pitchFamily="34" charset="0"/>
                <a:cs typeface="Tahoma" pitchFamily="34" charset="0"/>
              </a:rPr>
              <a:t>i</a:t>
            </a:r>
            <a:r>
              <a:rPr lang="ro-RO" sz="1200" dirty="0" err="1" smtClean="0">
                <a:solidFill>
                  <a:schemeClr val="tx1"/>
                </a:solidFill>
                <a:latin typeface="Tahoma" pitchFamily="34" charset="0"/>
                <a:ea typeface="Tahoma" pitchFamily="34" charset="0"/>
                <a:cs typeface="Tahoma" pitchFamily="34" charset="0"/>
              </a:rPr>
              <a:t>nstituției</a:t>
            </a:r>
            <a:r>
              <a:rPr lang="ro-RO" sz="1200" dirty="0" smtClean="0">
                <a:solidFill>
                  <a:schemeClr val="tx1"/>
                </a:solidFill>
                <a:latin typeface="Tahoma" pitchFamily="34" charset="0"/>
                <a:ea typeface="Tahoma" pitchFamily="34" charset="0"/>
                <a:cs typeface="Tahoma" pitchFamily="34" charset="0"/>
              </a:rPr>
              <a:t> în vederea utilizării aplicaţiilor informatice.</a:t>
            </a:r>
            <a:endParaRPr lang="vi-VN" sz="1200"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3183714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857224" y="1071552"/>
            <a:ext cx="7737231" cy="4000528"/>
          </a:xfrm>
        </p:spPr>
        <p:txBody>
          <a:bodyPr>
            <a:noAutofit/>
          </a:bodyPr>
          <a:lstStyle/>
          <a:p>
            <a:pPr marL="342900" lvl="0" indent="-342900" algn="just" defTabSz="914400">
              <a:buBlip>
                <a:blip r:embed="rId5"/>
              </a:buBlip>
            </a:pPr>
            <a:r>
              <a:rPr lang="ro-RO" sz="1800" b="1" i="1" dirty="0">
                <a:solidFill>
                  <a:schemeClr val="tx2">
                    <a:lumMod val="60000"/>
                    <a:lumOff val="40000"/>
                  </a:schemeClr>
                </a:solidFill>
                <a:latin typeface="Times New Roman" pitchFamily="18" charset="0"/>
                <a:cs typeface="Times New Roman" pitchFamily="18" charset="0"/>
              </a:rPr>
              <a:t>Realizări în domeniul propriu de  competență</a:t>
            </a:r>
          </a:p>
          <a:p>
            <a:pPr marL="342900" lvl="0" indent="-342900" algn="just" defTabSz="914400">
              <a:buBlip>
                <a:blip r:embed="rId5"/>
              </a:buBlip>
            </a:pPr>
            <a:r>
              <a:rPr lang="ro-RO" sz="1400" b="1" i="1" dirty="0" smtClean="0">
                <a:solidFill>
                  <a:schemeClr val="tx2">
                    <a:lumMod val="60000"/>
                    <a:lumOff val="40000"/>
                  </a:schemeClr>
                </a:solidFill>
                <a:latin typeface="Times New Roman" pitchFamily="18" charset="0"/>
                <a:ea typeface="Tahoma" pitchFamily="34" charset="0"/>
                <a:cs typeface="Times New Roman" pitchFamily="18" charset="0"/>
              </a:rPr>
              <a:t>Cancelaria </a:t>
            </a:r>
            <a:r>
              <a:rPr lang="ro-RO" sz="1400" b="1" i="1" dirty="0">
                <a:solidFill>
                  <a:schemeClr val="tx2">
                    <a:lumMod val="60000"/>
                    <a:lumOff val="40000"/>
                  </a:schemeClr>
                </a:solidFill>
                <a:latin typeface="Times New Roman" pitchFamily="18" charset="0"/>
                <a:ea typeface="Tahoma" pitchFamily="34" charset="0"/>
                <a:cs typeface="Times New Roman" pitchFamily="18" charset="0"/>
              </a:rPr>
              <a:t>Prefectului</a:t>
            </a:r>
          </a:p>
          <a:p>
            <a:pPr marL="342900" indent="-342900" algn="l" defTabSz="914400">
              <a:buFont typeface="Arial" pitchFamily="34" charset="0"/>
              <a:buChar char="•"/>
            </a:pPr>
            <a:r>
              <a:rPr lang="ro-RO" sz="1200" b="1" i="1" dirty="0">
                <a:solidFill>
                  <a:schemeClr val="tx2">
                    <a:lumMod val="60000"/>
                    <a:lumOff val="40000"/>
                  </a:schemeClr>
                </a:solidFill>
                <a:latin typeface="Times New Roman" pitchFamily="18" charset="0"/>
                <a:ea typeface="Tahoma" pitchFamily="34" charset="0"/>
                <a:cs typeface="Times New Roman" pitchFamily="18" charset="0"/>
              </a:rPr>
              <a:t>Agenda </a:t>
            </a:r>
            <a:r>
              <a:rPr lang="ro-RO" sz="1200" b="1" i="1" dirty="0" smtClean="0">
                <a:solidFill>
                  <a:schemeClr val="tx2">
                    <a:lumMod val="60000"/>
                    <a:lumOff val="40000"/>
                  </a:schemeClr>
                </a:solidFill>
                <a:latin typeface="Times New Roman" pitchFamily="18" charset="0"/>
                <a:ea typeface="Tahoma" pitchFamily="34" charset="0"/>
                <a:cs typeface="Times New Roman" pitchFamily="18" charset="0"/>
              </a:rPr>
              <a:t>Prefectului</a:t>
            </a:r>
            <a:r>
              <a:rPr lang="en-GB" sz="1200" b="1" i="1" dirty="0" smtClean="0">
                <a:solidFill>
                  <a:schemeClr val="tx2">
                    <a:lumMod val="60000"/>
                    <a:lumOff val="40000"/>
                  </a:schemeClr>
                </a:solidFill>
                <a:latin typeface="Times New Roman" pitchFamily="18" charset="0"/>
                <a:ea typeface="Tahoma" pitchFamily="34" charset="0"/>
                <a:cs typeface="Times New Roman" pitchFamily="18" charset="0"/>
              </a:rPr>
              <a:t> </a:t>
            </a:r>
          </a:p>
          <a:p>
            <a:pPr marL="342900" indent="-342900" algn="l" defTabSz="914400"/>
            <a:r>
              <a:rPr lang="pt-BR" sz="1200" b="1" i="1" dirty="0" smtClean="0">
                <a:solidFill>
                  <a:schemeClr val="tx2">
                    <a:lumMod val="60000"/>
                    <a:lumOff val="40000"/>
                  </a:schemeClr>
                </a:solidFill>
                <a:latin typeface="Times New Roman" pitchFamily="18" charset="0"/>
                <a:ea typeface="Tahoma" pitchFamily="34" charset="0"/>
                <a:cs typeface="Times New Roman" pitchFamily="18" charset="0"/>
              </a:rPr>
              <a:t>Activităţi </a:t>
            </a:r>
            <a:r>
              <a:rPr lang="pt-BR" sz="1200" b="1" i="1" dirty="0">
                <a:solidFill>
                  <a:schemeClr val="tx2">
                    <a:lumMod val="60000"/>
                    <a:lumOff val="40000"/>
                  </a:schemeClr>
                </a:solidFill>
                <a:latin typeface="Times New Roman" pitchFamily="18" charset="0"/>
                <a:ea typeface="Tahoma" pitchFamily="34" charset="0"/>
                <a:cs typeface="Times New Roman" pitchFamily="18" charset="0"/>
              </a:rPr>
              <a:t>cotidiene:</a:t>
            </a:r>
            <a:endParaRPr lang="en-GB" sz="1200" b="1" i="1" dirty="0">
              <a:solidFill>
                <a:schemeClr val="tx2">
                  <a:lumMod val="60000"/>
                  <a:lumOff val="40000"/>
                </a:schemeClr>
              </a:solidFill>
              <a:latin typeface="Times New Roman" pitchFamily="18" charset="0"/>
              <a:ea typeface="Tahoma" pitchFamily="34" charset="0"/>
              <a:cs typeface="Times New Roman" pitchFamily="18" charset="0"/>
            </a:endParaRPr>
          </a:p>
          <a:p>
            <a:pPr marL="342900" lvl="0" indent="-342900" algn="l" defTabSz="914400">
              <a:spcBef>
                <a:spcPts val="0"/>
              </a:spcBef>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asigurarea </a:t>
            </a:r>
            <a:r>
              <a:rPr lang="pt-BR" sz="1200" dirty="0">
                <a:solidFill>
                  <a:prstClr val="black"/>
                </a:solidFill>
                <a:latin typeface="Tahoma" pitchFamily="34" charset="0"/>
                <a:ea typeface="Tahoma" pitchFamily="34" charset="0"/>
                <a:cs typeface="Tahoma" pitchFamily="34" charset="0"/>
              </a:rPr>
              <a:t>condiţiilor necesare programului zilnic al prefectului;</a:t>
            </a:r>
            <a:endParaRPr lang="en-GB" sz="1200" dirty="0">
              <a:solidFill>
                <a:prstClr val="black"/>
              </a:solidFill>
              <a:latin typeface="Tahoma" pitchFamily="34" charset="0"/>
              <a:ea typeface="Tahoma" pitchFamily="34" charset="0"/>
              <a:cs typeface="Tahoma" pitchFamily="34" charset="0"/>
            </a:endParaRPr>
          </a:p>
          <a:p>
            <a:pPr marL="342900" lvl="0" indent="-342900" algn="l" defTabSz="914400">
              <a:spcBef>
                <a:spcPts val="0"/>
              </a:spcBef>
              <a:buFont typeface="Wingdings" pitchFamily="2" charset="2"/>
              <a:buChar char="ü"/>
            </a:pPr>
            <a:r>
              <a:rPr lang="pt-BR" sz="1200" dirty="0">
                <a:solidFill>
                  <a:prstClr val="black"/>
                </a:solidFill>
                <a:latin typeface="Tahoma" pitchFamily="34" charset="0"/>
                <a:ea typeface="Tahoma" pitchFamily="34" charset="0"/>
                <a:cs typeface="Tahoma" pitchFamily="34" charset="0"/>
              </a:rPr>
              <a:t>organizarea întâlnirilor prefectului cu reprezentanţii locali ai societăţii civile, ai sindicatelor, ai patronatelor şi ai partidelor politice;</a:t>
            </a:r>
            <a:endParaRPr lang="en-GB" sz="1200" dirty="0">
              <a:solidFill>
                <a:prstClr val="black"/>
              </a:solidFill>
              <a:latin typeface="Tahoma" pitchFamily="34" charset="0"/>
              <a:ea typeface="Tahoma" pitchFamily="34" charset="0"/>
              <a:cs typeface="Tahoma" pitchFamily="34" charset="0"/>
            </a:endParaRPr>
          </a:p>
          <a:p>
            <a:pPr marL="342900" lvl="0" indent="-342900" algn="l" defTabSz="914400">
              <a:spcBef>
                <a:spcPts val="0"/>
              </a:spcBef>
              <a:buFont typeface="Wingdings" pitchFamily="2" charset="2"/>
              <a:buChar char="ü"/>
            </a:pPr>
            <a:r>
              <a:rPr lang="pt-BR" sz="1200" dirty="0">
                <a:solidFill>
                  <a:prstClr val="black"/>
                </a:solidFill>
                <a:latin typeface="Tahoma" pitchFamily="34" charset="0"/>
                <a:ea typeface="Tahoma" pitchFamily="34" charset="0"/>
                <a:cs typeface="Tahoma" pitchFamily="34" charset="0"/>
              </a:rPr>
              <a:t>întocmirea sintezelor mass-media pentru informarea prefectului;</a:t>
            </a:r>
            <a:endParaRPr lang="en-GB" sz="1200" dirty="0">
              <a:solidFill>
                <a:prstClr val="black"/>
              </a:solidFill>
              <a:latin typeface="Tahoma" pitchFamily="34" charset="0"/>
              <a:ea typeface="Tahoma" pitchFamily="34" charset="0"/>
              <a:cs typeface="Tahoma" pitchFamily="34" charset="0"/>
            </a:endParaRPr>
          </a:p>
          <a:p>
            <a:pPr marL="342900" lvl="0" indent="-342900" algn="l" defTabSz="914400">
              <a:spcBef>
                <a:spcPts val="0"/>
              </a:spcBef>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asigurarea </a:t>
            </a:r>
            <a:r>
              <a:rPr lang="pt-BR" sz="1200" dirty="0">
                <a:solidFill>
                  <a:prstClr val="black"/>
                </a:solidFill>
                <a:latin typeface="Tahoma" pitchFamily="34" charset="0"/>
                <a:ea typeface="Tahoma" pitchFamily="34" charset="0"/>
                <a:cs typeface="Tahoma" pitchFamily="34" charset="0"/>
              </a:rPr>
              <a:t>condiţiilor participării sau reprezentării prefectului la diverse manifestări desfăşurate la nivelul judeţului.</a:t>
            </a:r>
            <a:endParaRPr lang="en-GB" sz="1200" dirty="0">
              <a:solidFill>
                <a:prstClr val="black"/>
              </a:solidFill>
              <a:latin typeface="Tahoma" pitchFamily="34" charset="0"/>
              <a:ea typeface="Tahoma" pitchFamily="34" charset="0"/>
              <a:cs typeface="Tahoma" pitchFamily="34" charset="0"/>
            </a:endParaRPr>
          </a:p>
          <a:p>
            <a:pPr marL="342900" lvl="0" indent="-342900" algn="l" defTabSz="914400"/>
            <a:r>
              <a:rPr lang="en-US" sz="1200" b="1" i="1" dirty="0" err="1">
                <a:solidFill>
                  <a:schemeClr val="tx2">
                    <a:lumMod val="60000"/>
                    <a:lumOff val="40000"/>
                  </a:schemeClr>
                </a:solidFill>
                <a:latin typeface="Times New Roman" pitchFamily="18" charset="0"/>
                <a:ea typeface="Tahoma" pitchFamily="34" charset="0"/>
                <a:cs typeface="Times New Roman" pitchFamily="18" charset="0"/>
              </a:rPr>
              <a:t>Activităţi</a:t>
            </a:r>
            <a:r>
              <a:rPr lang="en-US" sz="1200" b="1" i="1" dirty="0">
                <a:solidFill>
                  <a:schemeClr val="tx2">
                    <a:lumMod val="60000"/>
                    <a:lumOff val="40000"/>
                  </a:schemeClr>
                </a:solidFill>
                <a:latin typeface="Times New Roman" pitchFamily="18" charset="0"/>
                <a:ea typeface="Tahoma" pitchFamily="34" charset="0"/>
                <a:cs typeface="Times New Roman" pitchFamily="18" charset="0"/>
              </a:rPr>
              <a:t> </a:t>
            </a:r>
            <a:r>
              <a:rPr lang="en-US" sz="1200" b="1" i="1" dirty="0" err="1">
                <a:solidFill>
                  <a:schemeClr val="tx2">
                    <a:lumMod val="60000"/>
                    <a:lumOff val="40000"/>
                  </a:schemeClr>
                </a:solidFill>
                <a:latin typeface="Times New Roman" pitchFamily="18" charset="0"/>
                <a:ea typeface="Tahoma" pitchFamily="34" charset="0"/>
                <a:cs typeface="Times New Roman" pitchFamily="18" charset="0"/>
              </a:rPr>
              <a:t>periodice</a:t>
            </a:r>
            <a:r>
              <a:rPr lang="en-US" sz="1200" b="1" i="1" dirty="0">
                <a:solidFill>
                  <a:schemeClr val="tx2">
                    <a:lumMod val="60000"/>
                    <a:lumOff val="40000"/>
                  </a:schemeClr>
                </a:solidFill>
                <a:latin typeface="Times New Roman" pitchFamily="18" charset="0"/>
                <a:ea typeface="Tahoma" pitchFamily="34" charset="0"/>
                <a:cs typeface="Times New Roman" pitchFamily="18" charset="0"/>
              </a:rPr>
              <a:t>: </a:t>
            </a:r>
            <a:endParaRPr lang="en-GB" sz="1200" b="1" i="1" dirty="0">
              <a:solidFill>
                <a:schemeClr val="tx2">
                  <a:lumMod val="60000"/>
                  <a:lumOff val="40000"/>
                </a:schemeClr>
              </a:solidFill>
              <a:latin typeface="Times New Roman" pitchFamily="18" charset="0"/>
              <a:ea typeface="Tahoma" pitchFamily="34" charset="0"/>
              <a:cs typeface="Times New Roman" pitchFamily="18" charset="0"/>
            </a:endParaRPr>
          </a:p>
          <a:p>
            <a:pPr marL="342900" lvl="0" indent="-342900" algn="l" defTabSz="914400">
              <a:spcBef>
                <a:spcPts val="0"/>
              </a:spcBef>
              <a:buFont typeface="Wingdings" pitchFamily="2" charset="2"/>
              <a:buChar char="ü"/>
            </a:pPr>
            <a:r>
              <a:rPr lang="pt-BR" sz="1200" dirty="0">
                <a:solidFill>
                  <a:prstClr val="black"/>
                </a:solidFill>
                <a:latin typeface="Tahoma" pitchFamily="34" charset="0"/>
                <a:ea typeface="Tahoma" pitchFamily="34" charset="0"/>
                <a:cs typeface="Tahoma" pitchFamily="34" charset="0"/>
              </a:rPr>
              <a:t>organizarea şedinţelor de lucru ale prefectului;</a:t>
            </a:r>
            <a:endParaRPr lang="en-GB" sz="1200" dirty="0">
              <a:solidFill>
                <a:prstClr val="black"/>
              </a:solidFill>
              <a:latin typeface="Tahoma" pitchFamily="34" charset="0"/>
              <a:ea typeface="Tahoma" pitchFamily="34" charset="0"/>
              <a:cs typeface="Tahoma" pitchFamily="34" charset="0"/>
            </a:endParaRPr>
          </a:p>
          <a:p>
            <a:pPr marL="342900" lvl="0" indent="-342900" algn="l" defTabSz="914400">
              <a:spcBef>
                <a:spcPts val="0"/>
              </a:spcBef>
              <a:buFont typeface="Wingdings" pitchFamily="2" charset="2"/>
              <a:buChar char="ü"/>
            </a:pPr>
            <a:r>
              <a:rPr lang="pt-BR" sz="1200" dirty="0">
                <a:solidFill>
                  <a:prstClr val="black"/>
                </a:solidFill>
                <a:latin typeface="Tahoma" pitchFamily="34" charset="0"/>
                <a:ea typeface="Tahoma" pitchFamily="34" charset="0"/>
                <a:cs typeface="Tahoma" pitchFamily="34" charset="0"/>
              </a:rPr>
              <a:t>organizarea desfăşurării întâlnirilor de analiză şi evaluare a rezultatelor serviciilor publice deconcentrate;</a:t>
            </a:r>
            <a:endParaRPr lang="en-GB" sz="1200" dirty="0">
              <a:solidFill>
                <a:prstClr val="black"/>
              </a:solidFill>
              <a:latin typeface="Tahoma" pitchFamily="34" charset="0"/>
              <a:ea typeface="Tahoma" pitchFamily="34" charset="0"/>
              <a:cs typeface="Tahoma" pitchFamily="34" charset="0"/>
            </a:endParaRPr>
          </a:p>
          <a:p>
            <a:pPr marL="342900" lvl="0" indent="-342900" algn="l" defTabSz="914400">
              <a:spcBef>
                <a:spcPts val="0"/>
              </a:spcBef>
              <a:buFont typeface="Wingdings" pitchFamily="2" charset="2"/>
              <a:buChar char="ü"/>
            </a:pPr>
            <a:r>
              <a:rPr lang="pt-BR" sz="1200" dirty="0">
                <a:solidFill>
                  <a:prstClr val="black"/>
                </a:solidFill>
                <a:latin typeface="Tahoma" pitchFamily="34" charset="0"/>
                <a:ea typeface="Tahoma" pitchFamily="34" charset="0"/>
                <a:cs typeface="Tahoma" pitchFamily="34" charset="0"/>
              </a:rPr>
              <a:t>asigurarea condiţiilor necesare participării prefectului la videoconferinţe;</a:t>
            </a:r>
            <a:endParaRPr lang="en-GB" sz="1200" dirty="0">
              <a:solidFill>
                <a:prstClr val="black"/>
              </a:solidFill>
              <a:latin typeface="Tahoma" pitchFamily="34" charset="0"/>
              <a:ea typeface="Tahoma" pitchFamily="34" charset="0"/>
              <a:cs typeface="Tahoma" pitchFamily="34" charset="0"/>
            </a:endParaRPr>
          </a:p>
          <a:p>
            <a:pPr marL="342900" lvl="0" indent="-342900" algn="l" defTabSz="914400">
              <a:spcBef>
                <a:spcPts val="0"/>
              </a:spcBef>
              <a:buFont typeface="Wingdings" pitchFamily="2" charset="2"/>
              <a:buChar char="ü"/>
            </a:pPr>
            <a:r>
              <a:rPr lang="pt-BR" sz="1200" dirty="0">
                <a:solidFill>
                  <a:prstClr val="black"/>
                </a:solidFill>
                <a:latin typeface="Tahoma" pitchFamily="34" charset="0"/>
                <a:ea typeface="Tahoma" pitchFamily="34" charset="0"/>
                <a:cs typeface="Tahoma" pitchFamily="34" charset="0"/>
              </a:rPr>
              <a:t>organizarea, la solicitarea prefectului, a conferinţelor de presă, în scopul de a informa opinia publică prin intermediul mass-media despre acţiunile prefectului</a:t>
            </a:r>
            <a:r>
              <a:rPr lang="pt-BR" sz="1200" dirty="0" smtClean="0">
                <a:solidFill>
                  <a:prstClr val="black"/>
                </a:solidFill>
                <a:latin typeface="Tahoma" pitchFamily="34" charset="0"/>
                <a:ea typeface="Tahoma" pitchFamily="34" charset="0"/>
                <a:cs typeface="Tahoma" pitchFamily="34" charset="0"/>
              </a:rPr>
              <a:t>;</a:t>
            </a:r>
          </a:p>
          <a:p>
            <a:pPr marL="342900" lvl="0" indent="-342900" algn="l" defTabSz="914400">
              <a:spcBef>
                <a:spcPts val="0"/>
              </a:spcBef>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organizarea </a:t>
            </a:r>
            <a:r>
              <a:rPr lang="ro-RO" sz="1200" dirty="0" smtClean="0">
                <a:solidFill>
                  <a:prstClr val="black"/>
                </a:solidFill>
                <a:latin typeface="Tahoma" pitchFamily="34" charset="0"/>
                <a:ea typeface="Tahoma" pitchFamily="34" charset="0"/>
                <a:cs typeface="Tahoma" pitchFamily="34" charset="0"/>
              </a:rPr>
              <a:t>întâlnirilor prilejuite de vizite ale unor personalități locale sau naționale.</a:t>
            </a:r>
            <a:endParaRPr lang="en-GB" sz="1200" dirty="0">
              <a:solidFill>
                <a:prstClr val="black"/>
              </a:solidFill>
              <a:latin typeface="Tahoma" pitchFamily="34" charset="0"/>
              <a:ea typeface="Tahoma" pitchFamily="34" charset="0"/>
              <a:cs typeface="Tahoma" pitchFamily="34" charset="0"/>
            </a:endParaRPr>
          </a:p>
          <a:p>
            <a:pPr lvl="0" algn="just" defTabSz="914400">
              <a:spcBef>
                <a:spcPts val="0"/>
              </a:spcBef>
            </a:pPr>
            <a:r>
              <a:rPr lang="ro-RO" sz="1200" i="1" dirty="0" smtClean="0">
                <a:solidFill>
                  <a:srgbClr val="FF0000"/>
                </a:solidFill>
                <a:latin typeface="Tahoma" pitchFamily="34" charset="0"/>
                <a:ea typeface="Tahoma" pitchFamily="34" charset="0"/>
                <a:cs typeface="Tahoma" pitchFamily="34" charset="0"/>
              </a:rPr>
              <a:t>       </a:t>
            </a:r>
            <a:r>
              <a:rPr lang="pt-BR" sz="1200" i="1" dirty="0" smtClean="0">
                <a:solidFill>
                  <a:schemeClr val="tx1"/>
                </a:solidFill>
                <a:latin typeface="Tahoma" pitchFamily="34" charset="0"/>
                <a:ea typeface="Tahoma" pitchFamily="34" charset="0"/>
                <a:cs typeface="Tahoma" pitchFamily="34" charset="0"/>
              </a:rPr>
              <a:t>Cancelaria </a:t>
            </a:r>
            <a:r>
              <a:rPr lang="pt-BR" sz="1200" i="1" dirty="0">
                <a:solidFill>
                  <a:schemeClr val="tx1"/>
                </a:solidFill>
                <a:latin typeface="Tahoma" pitchFamily="34" charset="0"/>
                <a:ea typeface="Tahoma" pitchFamily="34" charset="0"/>
                <a:cs typeface="Tahoma" pitchFamily="34" charset="0"/>
              </a:rPr>
              <a:t>Prefectului a gestionat </a:t>
            </a:r>
            <a:r>
              <a:rPr lang="ro-RO" sz="1200" i="1" dirty="0">
                <a:solidFill>
                  <a:schemeClr val="tx1"/>
                </a:solidFill>
                <a:latin typeface="Tahoma" pitchFamily="34" charset="0"/>
                <a:ea typeface="Tahoma" pitchFamily="34" charset="0"/>
                <a:cs typeface="Tahoma" pitchFamily="34" charset="0"/>
              </a:rPr>
              <a:t>î</a:t>
            </a:r>
            <a:r>
              <a:rPr lang="pt-BR" sz="1200" i="1" dirty="0">
                <a:solidFill>
                  <a:schemeClr val="tx1"/>
                </a:solidFill>
                <a:latin typeface="Tahoma" pitchFamily="34" charset="0"/>
                <a:ea typeface="Tahoma" pitchFamily="34" charset="0"/>
                <a:cs typeface="Tahoma" pitchFamily="34" charset="0"/>
              </a:rPr>
              <a:t>n perioada </a:t>
            </a:r>
            <a:r>
              <a:rPr lang="pt-BR" sz="1200" i="1" dirty="0" smtClean="0">
                <a:solidFill>
                  <a:schemeClr val="tx1"/>
                </a:solidFill>
                <a:latin typeface="Tahoma" pitchFamily="34" charset="0"/>
                <a:ea typeface="Tahoma" pitchFamily="34" charset="0"/>
                <a:cs typeface="Tahoma" pitchFamily="34" charset="0"/>
              </a:rPr>
              <a:t>01.01.2023 </a:t>
            </a:r>
            <a:r>
              <a:rPr lang="pt-BR" sz="1200" i="1" dirty="0">
                <a:solidFill>
                  <a:schemeClr val="tx1"/>
                </a:solidFill>
                <a:latin typeface="Tahoma" pitchFamily="34" charset="0"/>
                <a:ea typeface="Tahoma" pitchFamily="34" charset="0"/>
                <a:cs typeface="Tahoma" pitchFamily="34" charset="0"/>
              </a:rPr>
              <a:t>– </a:t>
            </a:r>
            <a:r>
              <a:rPr lang="pt-BR" sz="1200" i="1" dirty="0" smtClean="0">
                <a:solidFill>
                  <a:schemeClr val="tx1"/>
                </a:solidFill>
                <a:latin typeface="Tahoma" pitchFamily="34" charset="0"/>
                <a:ea typeface="Tahoma" pitchFamily="34" charset="0"/>
                <a:cs typeface="Tahoma" pitchFamily="34" charset="0"/>
              </a:rPr>
              <a:t>31.12.2023 </a:t>
            </a:r>
            <a:r>
              <a:rPr lang="pt-BR" sz="1200" i="1" dirty="0">
                <a:solidFill>
                  <a:schemeClr val="tx1"/>
                </a:solidFill>
                <a:latin typeface="Tahoma" pitchFamily="34" charset="0"/>
                <a:ea typeface="Tahoma" pitchFamily="34" charset="0"/>
                <a:cs typeface="Tahoma" pitchFamily="34" charset="0"/>
              </a:rPr>
              <a:t>un număr de </a:t>
            </a:r>
            <a:r>
              <a:rPr lang="pt-BR" sz="1200" i="1" dirty="0" smtClean="0">
                <a:solidFill>
                  <a:schemeClr val="tx1"/>
                </a:solidFill>
                <a:latin typeface="Tahoma" pitchFamily="34" charset="0"/>
                <a:ea typeface="Tahoma" pitchFamily="34" charset="0"/>
                <a:cs typeface="Tahoma" pitchFamily="34" charset="0"/>
              </a:rPr>
              <a:t>12.584 </a:t>
            </a:r>
            <a:r>
              <a:rPr lang="pt-BR" sz="1200" i="1" dirty="0">
                <a:solidFill>
                  <a:schemeClr val="tx1"/>
                </a:solidFill>
                <a:latin typeface="Tahoma" pitchFamily="34" charset="0"/>
                <a:ea typeface="Tahoma" pitchFamily="34" charset="0"/>
                <a:cs typeface="Tahoma" pitchFamily="34" charset="0"/>
              </a:rPr>
              <a:t>documente, din care: </a:t>
            </a:r>
            <a:r>
              <a:rPr lang="pt-BR" sz="1200" i="1" dirty="0" smtClean="0">
                <a:solidFill>
                  <a:schemeClr val="tx1"/>
                </a:solidFill>
                <a:latin typeface="Tahoma" pitchFamily="34" charset="0"/>
                <a:ea typeface="Tahoma" pitchFamily="34" charset="0"/>
                <a:cs typeface="Tahoma" pitchFamily="34" charset="0"/>
              </a:rPr>
              <a:t>1.356 </a:t>
            </a:r>
            <a:r>
              <a:rPr lang="pt-BR" sz="1200" i="1" dirty="0">
                <a:solidFill>
                  <a:schemeClr val="tx1"/>
                </a:solidFill>
                <a:latin typeface="Tahoma" pitchFamily="34" charset="0"/>
                <a:ea typeface="Tahoma" pitchFamily="34" charset="0"/>
                <a:cs typeface="Tahoma" pitchFamily="34" charset="0"/>
              </a:rPr>
              <a:t>documente elaborate/rezolvate la nivelul structurii. Prin Poşta Specială au fost primite un număr de </a:t>
            </a:r>
            <a:r>
              <a:rPr lang="pt-BR" sz="1200" i="1" dirty="0" smtClean="0">
                <a:solidFill>
                  <a:schemeClr val="tx1"/>
                </a:solidFill>
                <a:latin typeface="Tahoma" pitchFamily="34" charset="0"/>
                <a:ea typeface="Tahoma" pitchFamily="34" charset="0"/>
                <a:cs typeface="Tahoma" pitchFamily="34" charset="0"/>
              </a:rPr>
              <a:t>355 </a:t>
            </a:r>
            <a:r>
              <a:rPr lang="pt-BR" sz="1200" i="1" dirty="0">
                <a:solidFill>
                  <a:schemeClr val="tx1"/>
                </a:solidFill>
                <a:latin typeface="Tahoma" pitchFamily="34" charset="0"/>
                <a:ea typeface="Tahoma" pitchFamily="34" charset="0"/>
                <a:cs typeface="Tahoma" pitchFamily="34" charset="0"/>
              </a:rPr>
              <a:t>documente şi au fost expediate un număr de </a:t>
            </a:r>
            <a:r>
              <a:rPr lang="pt-BR" sz="1200" i="1" dirty="0" smtClean="0">
                <a:solidFill>
                  <a:schemeClr val="tx1"/>
                </a:solidFill>
                <a:latin typeface="Tahoma" pitchFamily="34" charset="0"/>
                <a:ea typeface="Tahoma" pitchFamily="34" charset="0"/>
                <a:cs typeface="Tahoma" pitchFamily="34" charset="0"/>
              </a:rPr>
              <a:t>297 </a:t>
            </a:r>
            <a:r>
              <a:rPr lang="pt-BR" sz="1200" i="1" dirty="0">
                <a:solidFill>
                  <a:schemeClr val="tx1"/>
                </a:solidFill>
                <a:latin typeface="Tahoma" pitchFamily="34" charset="0"/>
                <a:ea typeface="Tahoma" pitchFamily="34" charset="0"/>
                <a:cs typeface="Tahoma" pitchFamily="34" charset="0"/>
              </a:rPr>
              <a:t>documente.</a:t>
            </a:r>
            <a:endParaRPr lang="en-GB" sz="1200" i="1" dirty="0">
              <a:solidFill>
                <a:schemeClr val="tx1"/>
              </a:solidFill>
              <a:latin typeface="Tahoma" pitchFamily="34" charset="0"/>
              <a:ea typeface="Tahoma" pitchFamily="34" charset="0"/>
              <a:cs typeface="Tahoma" pitchFamily="34" charset="0"/>
            </a:endParaRPr>
          </a:p>
          <a:p>
            <a:pPr algn="just"/>
            <a:endParaRPr lang="vi-VN" sz="1200" i="1"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2984886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90401" y="1085840"/>
            <a:ext cx="7639251" cy="3771910"/>
          </a:xfrm>
        </p:spPr>
        <p:txBody>
          <a:bodyPr>
            <a:noAutofit/>
          </a:bodyPr>
          <a:lstStyle/>
          <a:p>
            <a:pPr marL="342900" lvl="0" indent="-342900" algn="l" defTabSz="914400">
              <a:buFont typeface="Arial" pitchFamily="34" charset="0"/>
              <a:buChar char="•"/>
            </a:pPr>
            <a:r>
              <a:rPr lang="ro-RO" sz="1200" b="1" i="1" dirty="0">
                <a:solidFill>
                  <a:schemeClr val="tx2">
                    <a:lumMod val="60000"/>
                    <a:lumOff val="40000"/>
                  </a:schemeClr>
                </a:solidFill>
                <a:latin typeface="Times New Roman" pitchFamily="18" charset="0"/>
                <a:ea typeface="Tahoma" pitchFamily="34" charset="0"/>
                <a:cs typeface="Times New Roman" pitchFamily="18" charset="0"/>
              </a:rPr>
              <a:t>Agenda </a:t>
            </a:r>
            <a:r>
              <a:rPr lang="ro-RO" sz="1200" b="1" i="1" dirty="0" smtClean="0">
                <a:solidFill>
                  <a:schemeClr val="tx2">
                    <a:lumMod val="60000"/>
                    <a:lumOff val="40000"/>
                  </a:schemeClr>
                </a:solidFill>
                <a:latin typeface="Times New Roman" pitchFamily="18" charset="0"/>
                <a:ea typeface="Tahoma" pitchFamily="34" charset="0"/>
                <a:cs typeface="Times New Roman" pitchFamily="18" charset="0"/>
              </a:rPr>
              <a:t>Prefectului (2)</a:t>
            </a:r>
            <a:r>
              <a:rPr lang="en-GB" sz="1200" b="1" i="1" dirty="0" smtClean="0">
                <a:solidFill>
                  <a:schemeClr val="tx2">
                    <a:lumMod val="60000"/>
                    <a:lumOff val="40000"/>
                  </a:schemeClr>
                </a:solidFill>
                <a:latin typeface="Times New Roman" pitchFamily="18" charset="0"/>
                <a:ea typeface="Tahoma" pitchFamily="34" charset="0"/>
                <a:cs typeface="Times New Roman" pitchFamily="18" charset="0"/>
              </a:rPr>
              <a:t> </a:t>
            </a:r>
            <a:endParaRPr lang="ro-RO" sz="1200" b="1" i="1" dirty="0" smtClean="0">
              <a:solidFill>
                <a:schemeClr val="tx2">
                  <a:lumMod val="60000"/>
                  <a:lumOff val="40000"/>
                </a:schemeClr>
              </a:solidFill>
              <a:latin typeface="Times New Roman" pitchFamily="18" charset="0"/>
              <a:ea typeface="Tahoma" pitchFamily="34" charset="0"/>
              <a:cs typeface="Times New Roman" pitchFamily="18" charset="0"/>
            </a:endParaRPr>
          </a:p>
          <a:p>
            <a:pPr marL="342900" lvl="0" indent="-342900" algn="l" defTabSz="914400">
              <a:buFont typeface="Arial" pitchFamily="34" charset="0"/>
              <a:buChar char="•"/>
            </a:pPr>
            <a:endParaRPr lang="ro-RO" sz="800" b="1" i="1" dirty="0" smtClean="0">
              <a:solidFill>
                <a:srgbClr val="3716FC"/>
              </a:solidFill>
              <a:latin typeface="Times New Roman" pitchFamily="18" charset="0"/>
              <a:ea typeface="Tahoma" pitchFamily="34" charset="0"/>
              <a:cs typeface="Times New Roman" pitchFamily="18" charset="0"/>
            </a:endParaRPr>
          </a:p>
          <a:p>
            <a:pPr marL="342900" lvl="0" indent="-342900" algn="just" defTabSz="914400">
              <a:spcBef>
                <a:spcPts val="0"/>
              </a:spcBef>
              <a:buFont typeface="Arial" pitchFamily="34" charset="0"/>
              <a:buChar char="•"/>
            </a:pPr>
            <a:r>
              <a:rPr lang="pt-BR" sz="1200" dirty="0" smtClean="0">
                <a:solidFill>
                  <a:schemeClr val="tx1"/>
                </a:solidFill>
                <a:latin typeface="Tahoma" pitchFamily="34" charset="0"/>
                <a:ea typeface="Tahoma" pitchFamily="34" charset="0"/>
                <a:cs typeface="Tahoma" pitchFamily="34" charset="0"/>
              </a:rPr>
              <a:t>Cancelaria </a:t>
            </a:r>
            <a:r>
              <a:rPr lang="pt-BR" sz="1200" dirty="0">
                <a:solidFill>
                  <a:schemeClr val="tx1"/>
                </a:solidFill>
                <a:latin typeface="Tahoma" pitchFamily="34" charset="0"/>
                <a:ea typeface="Tahoma" pitchFamily="34" charset="0"/>
                <a:cs typeface="Tahoma" pitchFamily="34" charset="0"/>
              </a:rPr>
              <a:t>Prefectului a asigurat pregătirea materialelor de informare în vederea participării prefectului şi a subprefec</a:t>
            </a:r>
            <a:r>
              <a:rPr lang="ro-RO" sz="1200" dirty="0" err="1">
                <a:solidFill>
                  <a:schemeClr val="tx1"/>
                </a:solidFill>
                <a:latin typeface="Tahoma" pitchFamily="34" charset="0"/>
                <a:ea typeface="Tahoma" pitchFamily="34" charset="0"/>
                <a:cs typeface="Tahoma" pitchFamily="34" charset="0"/>
              </a:rPr>
              <a:t>ților</a:t>
            </a:r>
            <a:r>
              <a:rPr lang="pt-BR" sz="1200" dirty="0">
                <a:solidFill>
                  <a:schemeClr val="tx1"/>
                </a:solidFill>
                <a:latin typeface="Tahoma" pitchFamily="34" charset="0"/>
                <a:ea typeface="Tahoma" pitchFamily="34" charset="0"/>
                <a:cs typeface="Tahoma" pitchFamily="34" charset="0"/>
              </a:rPr>
              <a:t> la o serie de manifestări, respectiv:	</a:t>
            </a: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r>
              <a:rPr lang="pt-BR" sz="1200" i="1" dirty="0" smtClean="0">
                <a:solidFill>
                  <a:schemeClr val="tx1"/>
                </a:solidFill>
                <a:latin typeface="Tahoma" pitchFamily="34" charset="0"/>
                <a:ea typeface="Tahoma" pitchFamily="34" charset="0"/>
                <a:cs typeface="Tahoma" pitchFamily="34" charset="0"/>
              </a:rPr>
              <a:t>manifestările </a:t>
            </a:r>
            <a:r>
              <a:rPr lang="pt-BR" sz="1200" i="1" dirty="0">
                <a:solidFill>
                  <a:schemeClr val="tx1"/>
                </a:solidFill>
                <a:latin typeface="Tahoma" pitchFamily="34" charset="0"/>
                <a:ea typeface="Tahoma" pitchFamily="34" charset="0"/>
                <a:cs typeface="Tahoma" pitchFamily="34" charset="0"/>
              </a:rPr>
              <a:t>dedicate zilelor naționale/internaționale organizate în Județul Satu Mare</a:t>
            </a:r>
            <a:r>
              <a:rPr lang="pt-BR"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Manifestări</a:t>
            </a:r>
            <a:r>
              <a:rPr lang="en-US" sz="1200" dirty="0">
                <a:solidFill>
                  <a:schemeClr val="tx1"/>
                </a:solidFill>
                <a:latin typeface="Tahoma" pitchFamily="34" charset="0"/>
                <a:ea typeface="Tahoma" pitchFamily="34" charset="0"/>
                <a:cs typeface="Tahoma" pitchFamily="34" charset="0"/>
              </a:rPr>
              <a:t> dedicate </a:t>
            </a:r>
            <a:r>
              <a:rPr lang="en-US" sz="1200" dirty="0" err="1">
                <a:solidFill>
                  <a:schemeClr val="tx1"/>
                </a:solidFill>
                <a:latin typeface="Tahoma" pitchFamily="34" charset="0"/>
                <a:ea typeface="Tahoma" pitchFamily="34" charset="0"/>
                <a:cs typeface="Tahoma" pitchFamily="34" charset="0"/>
              </a:rPr>
              <a:t>zilei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Culturii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Naționale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zilei</a:t>
            </a:r>
            <a:r>
              <a:rPr lang="en-US" sz="1200" dirty="0">
                <a:solidFill>
                  <a:schemeClr val="tx1"/>
                </a:solidFill>
                <a:latin typeface="Tahoma" pitchFamily="34" charset="0"/>
                <a:ea typeface="Tahoma" pitchFamily="34" charset="0"/>
                <a:cs typeface="Tahoma" pitchFamily="34" charset="0"/>
              </a:rPr>
              <a:t> de 24 </a:t>
            </a:r>
            <a:r>
              <a:rPr lang="en-US" sz="1200" dirty="0" err="1">
                <a:solidFill>
                  <a:schemeClr val="tx1"/>
                </a:solidFill>
                <a:latin typeface="Tahoma" pitchFamily="34" charset="0"/>
                <a:ea typeface="Tahoma" pitchFamily="34" charset="0"/>
                <a:cs typeface="Tahoma" pitchFamily="34" charset="0"/>
              </a:rPr>
              <a:t>Ianuarie</a:t>
            </a:r>
            <a:r>
              <a:rPr lang="en-US" sz="1200" dirty="0">
                <a:solidFill>
                  <a:schemeClr val="tx1"/>
                </a:solidFill>
                <a:latin typeface="Tahoma" pitchFamily="34" charset="0"/>
                <a:ea typeface="Tahoma" pitchFamily="34" charset="0"/>
                <a:cs typeface="Tahoma" pitchFamily="34" charset="0"/>
              </a:rPr>
              <a:t> – </a:t>
            </a:r>
            <a:r>
              <a:rPr lang="en-US" sz="1200" dirty="0" err="1">
                <a:solidFill>
                  <a:schemeClr val="tx1"/>
                </a:solidFill>
                <a:latin typeface="Tahoma" pitchFamily="34" charset="0"/>
                <a:ea typeface="Tahoma" pitchFamily="34" charset="0"/>
                <a:cs typeface="Tahoma" pitchFamily="34" charset="0"/>
              </a:rPr>
              <a:t>Ziua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Unirii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Ziua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Eroilor</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Ziua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Drapelului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Naţional</a:t>
            </a:r>
            <a:r>
              <a:rPr lang="en-US" sz="1200" dirty="0">
                <a:solidFill>
                  <a:schemeClr val="tx1"/>
                </a:solidFill>
                <a:latin typeface="Tahoma" pitchFamily="34" charset="0"/>
                <a:ea typeface="Tahoma" pitchFamily="34" charset="0"/>
                <a:cs typeface="Tahoma" pitchFamily="34" charset="0"/>
              </a:rPr>
              <a:t> al </a:t>
            </a:r>
            <a:r>
              <a:rPr lang="en-US" sz="1200" dirty="0" err="1">
                <a:solidFill>
                  <a:schemeClr val="tx1"/>
                </a:solidFill>
                <a:latin typeface="Tahoma" pitchFamily="34" charset="0"/>
                <a:ea typeface="Tahoma" pitchFamily="34" charset="0"/>
                <a:cs typeface="Tahoma" pitchFamily="34" charset="0"/>
              </a:rPr>
              <a:t>României</a:t>
            </a:r>
            <a:r>
              <a:rPr lang="en-US" sz="1200" dirty="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Ziua </a:t>
            </a:r>
            <a:r>
              <a:rPr lang="ro-RO" sz="1200" dirty="0" smtClean="0">
                <a:solidFill>
                  <a:schemeClr val="tx1"/>
                </a:solidFill>
                <a:latin typeface="Tahoma" pitchFamily="34" charset="0"/>
                <a:ea typeface="Tahoma" pitchFamily="34" charset="0"/>
                <a:cs typeface="Tahoma" pitchFamily="34" charset="0"/>
              </a:rPr>
              <a:t>Independenței </a:t>
            </a:r>
            <a:r>
              <a:rPr lang="ro-RO" sz="1200" dirty="0">
                <a:solidFill>
                  <a:schemeClr val="tx1"/>
                </a:solidFill>
                <a:latin typeface="Tahoma" pitchFamily="34" charset="0"/>
                <a:ea typeface="Tahoma" pitchFamily="34" charset="0"/>
                <a:cs typeface="Tahoma" pitchFamily="34" charset="0"/>
              </a:rPr>
              <a:t>de Stat a </a:t>
            </a:r>
            <a:r>
              <a:rPr lang="ro-RO" sz="1200" dirty="0" err="1" smtClean="0">
                <a:solidFill>
                  <a:schemeClr val="tx1"/>
                </a:solidFill>
                <a:latin typeface="Tahoma" pitchFamily="34" charset="0"/>
                <a:ea typeface="Tahoma" pitchFamily="34" charset="0"/>
                <a:cs typeface="Tahoma" pitchFamily="34" charset="0"/>
              </a:rPr>
              <a:t>Romaniei</a:t>
            </a:r>
            <a:r>
              <a:rPr lang="ro-RO" sz="1200" dirty="0" smtClean="0">
                <a:solidFill>
                  <a:schemeClr val="tx1"/>
                </a:solidFill>
                <a:latin typeface="Tahoma" pitchFamily="34" charset="0"/>
                <a:ea typeface="Tahoma" pitchFamily="34" charset="0"/>
                <a:cs typeface="Tahoma" pitchFamily="34" charset="0"/>
              </a:rPr>
              <a:t>;</a:t>
            </a:r>
            <a:r>
              <a:rPr lang="en-US" sz="1200" dirty="0" smtClean="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Ziua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Imnului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Național</a:t>
            </a:r>
            <a:r>
              <a:rPr lang="en-US" sz="1200" dirty="0">
                <a:solidFill>
                  <a:schemeClr val="tx1"/>
                </a:solidFill>
                <a:latin typeface="Tahoma" pitchFamily="34" charset="0"/>
                <a:ea typeface="Tahoma" pitchFamily="34" charset="0"/>
                <a:cs typeface="Tahoma" pitchFamily="34" charset="0"/>
              </a:rPr>
              <a:t> al </a:t>
            </a:r>
            <a:r>
              <a:rPr lang="en-US" sz="1200" dirty="0" err="1" smtClean="0">
                <a:solidFill>
                  <a:schemeClr val="tx1"/>
                </a:solidFill>
                <a:latin typeface="Tahoma" pitchFamily="34" charset="0"/>
                <a:ea typeface="Tahoma" pitchFamily="34" charset="0"/>
                <a:cs typeface="Tahoma" pitchFamily="34" charset="0"/>
              </a:rPr>
              <a:t>României</a:t>
            </a:r>
            <a:r>
              <a:rPr lang="en-US" sz="1200" dirty="0" smtClean="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Ziua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Armatei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Române</a:t>
            </a:r>
            <a:r>
              <a:rPr lang="en-US" sz="1200" dirty="0">
                <a:solidFill>
                  <a:schemeClr val="tx1"/>
                </a:solidFill>
                <a:latin typeface="Tahoma" pitchFamily="34" charset="0"/>
                <a:ea typeface="Tahoma" pitchFamily="34" charset="0"/>
                <a:cs typeface="Tahoma" pitchFamily="34" charset="0"/>
              </a:rPr>
              <a:t> 25 </a:t>
            </a:r>
            <a:r>
              <a:rPr lang="en-US" sz="1200" dirty="0" err="1">
                <a:solidFill>
                  <a:schemeClr val="tx1"/>
                </a:solidFill>
                <a:latin typeface="Tahoma" pitchFamily="34" charset="0"/>
                <a:ea typeface="Tahoma" pitchFamily="34" charset="0"/>
                <a:cs typeface="Tahoma" pitchFamily="34" charset="0"/>
              </a:rPr>
              <a:t>Octombrie</a:t>
            </a:r>
            <a:r>
              <a:rPr lang="en-US" sz="1200" dirty="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Ziua</a:t>
            </a:r>
            <a:r>
              <a:rPr lang="en-US" sz="1200" dirty="0" smtClean="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Naţională</a:t>
            </a:r>
            <a:r>
              <a:rPr lang="en-US" sz="1200" dirty="0">
                <a:solidFill>
                  <a:schemeClr val="tx1"/>
                </a:solidFill>
                <a:latin typeface="Tahoma" pitchFamily="34" charset="0"/>
                <a:ea typeface="Tahoma" pitchFamily="34" charset="0"/>
                <a:cs typeface="Tahoma" pitchFamily="34" charset="0"/>
              </a:rPr>
              <a:t> a </a:t>
            </a:r>
            <a:r>
              <a:rPr lang="en-US" sz="1200" dirty="0" err="1">
                <a:solidFill>
                  <a:schemeClr val="tx1"/>
                </a:solidFill>
                <a:latin typeface="Tahoma" pitchFamily="34" charset="0"/>
                <a:ea typeface="Tahoma" pitchFamily="34" charset="0"/>
                <a:cs typeface="Tahoma" pitchFamily="34" charset="0"/>
              </a:rPr>
              <a:t>României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Ziua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Victoriei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Revolutiei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Române</a:t>
            </a:r>
            <a:r>
              <a:rPr lang="en-US" sz="1200" dirty="0">
                <a:solidFill>
                  <a:schemeClr val="tx1"/>
                </a:solidFill>
                <a:latin typeface="Tahoma" pitchFamily="34" charset="0"/>
                <a:ea typeface="Tahoma" pitchFamily="34" charset="0"/>
                <a:cs typeface="Tahoma" pitchFamily="34" charset="0"/>
              </a:rPr>
              <a:t> din </a:t>
            </a:r>
            <a:r>
              <a:rPr lang="en-US" sz="1200" dirty="0" err="1">
                <a:solidFill>
                  <a:schemeClr val="tx1"/>
                </a:solidFill>
                <a:latin typeface="Tahoma" pitchFamily="34" charset="0"/>
                <a:ea typeface="Tahoma" pitchFamily="34" charset="0"/>
                <a:cs typeface="Tahoma" pitchFamily="34" charset="0"/>
              </a:rPr>
              <a:t>Decembrie</a:t>
            </a:r>
            <a:r>
              <a:rPr lang="en-US" sz="1200" dirty="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1989.</a:t>
            </a: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r>
              <a:rPr lang="pt-BR" sz="1200" i="1" dirty="0" smtClean="0">
                <a:solidFill>
                  <a:schemeClr val="tx1"/>
                </a:solidFill>
                <a:latin typeface="Tahoma" pitchFamily="34" charset="0"/>
                <a:ea typeface="Tahoma" pitchFamily="34" charset="0"/>
                <a:cs typeface="Tahoma" pitchFamily="34" charset="0"/>
              </a:rPr>
              <a:t>evenimente </a:t>
            </a:r>
            <a:r>
              <a:rPr lang="pt-BR" sz="1200" i="1" dirty="0">
                <a:solidFill>
                  <a:schemeClr val="tx1"/>
                </a:solidFill>
                <a:latin typeface="Tahoma" pitchFamily="34" charset="0"/>
                <a:ea typeface="Tahoma" pitchFamily="34" charset="0"/>
                <a:cs typeface="Tahoma" pitchFamily="34" charset="0"/>
              </a:rPr>
              <a:t>organizate de </a:t>
            </a:r>
            <a:r>
              <a:rPr lang="ro-RO" sz="1200" i="1" dirty="0" smtClean="0">
                <a:solidFill>
                  <a:schemeClr val="tx1"/>
                </a:solidFill>
                <a:latin typeface="Tahoma" pitchFamily="34" charset="0"/>
                <a:ea typeface="Tahoma" pitchFamily="34" charset="0"/>
                <a:cs typeface="Tahoma" pitchFamily="34" charset="0"/>
              </a:rPr>
              <a:t>alte i</a:t>
            </a:r>
            <a:r>
              <a:rPr lang="pt-BR" sz="1200" i="1" dirty="0" smtClean="0">
                <a:solidFill>
                  <a:schemeClr val="tx1"/>
                </a:solidFill>
                <a:latin typeface="Tahoma" pitchFamily="34" charset="0"/>
                <a:ea typeface="Tahoma" pitchFamily="34" charset="0"/>
                <a:cs typeface="Tahoma" pitchFamily="34" charset="0"/>
              </a:rPr>
              <a:t>nstituții</a:t>
            </a:r>
            <a:r>
              <a:rPr lang="ro-RO" sz="1200" i="1"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 bilanțuri ale structurile M.A.I., diverse ședințe de lucru;</a:t>
            </a:r>
            <a:endParaRPr lang="ro-RO" sz="1200" i="1" dirty="0" smtClean="0">
              <a:solidFill>
                <a:schemeClr val="tx1"/>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r>
              <a:rPr lang="ro-RO" sz="1200" i="1" dirty="0" smtClean="0">
                <a:solidFill>
                  <a:schemeClr val="tx1"/>
                </a:solidFill>
                <a:latin typeface="Tahoma" pitchFamily="34" charset="0"/>
                <a:ea typeface="Tahoma" pitchFamily="34" charset="0"/>
                <a:cs typeface="Tahoma" pitchFamily="34" charset="0"/>
              </a:rPr>
              <a:t>c</a:t>
            </a:r>
            <a:r>
              <a:rPr lang="en-US" sz="1200" i="1" dirty="0" err="1" smtClean="0">
                <a:solidFill>
                  <a:schemeClr val="tx1"/>
                </a:solidFill>
                <a:latin typeface="Tahoma" pitchFamily="34" charset="0"/>
                <a:ea typeface="Tahoma" pitchFamily="34" charset="0"/>
                <a:cs typeface="Tahoma" pitchFamily="34" charset="0"/>
              </a:rPr>
              <a:t>omemorarea</a:t>
            </a:r>
            <a:r>
              <a:rPr lang="en-US" sz="1200" i="1" dirty="0" smtClean="0">
                <a:solidFill>
                  <a:schemeClr val="tx1"/>
                </a:solidFill>
                <a:latin typeface="Tahoma" pitchFamily="34" charset="0"/>
                <a:ea typeface="Tahoma" pitchFamily="34" charset="0"/>
                <a:cs typeface="Tahoma" pitchFamily="34" charset="0"/>
              </a:rPr>
              <a:t> </a:t>
            </a:r>
            <a:r>
              <a:rPr lang="en-US" sz="1200" i="1" dirty="0" err="1">
                <a:solidFill>
                  <a:schemeClr val="tx1"/>
                </a:solidFill>
                <a:latin typeface="Tahoma" pitchFamily="34" charset="0"/>
                <a:ea typeface="Tahoma" pitchFamily="34" charset="0"/>
                <a:cs typeface="Tahoma" pitchFamily="34" charset="0"/>
              </a:rPr>
              <a:t>victimelor</a:t>
            </a:r>
            <a:r>
              <a:rPr lang="en-US" sz="1200" i="1" dirty="0">
                <a:solidFill>
                  <a:schemeClr val="tx1"/>
                </a:solidFill>
                <a:latin typeface="Tahoma" pitchFamily="34" charset="0"/>
                <a:ea typeface="Tahoma" pitchFamily="34" charset="0"/>
                <a:cs typeface="Tahoma" pitchFamily="34" charset="0"/>
              </a:rPr>
              <a:t> </a:t>
            </a:r>
            <a:r>
              <a:rPr lang="en-US" sz="1200" i="1" dirty="0" err="1">
                <a:solidFill>
                  <a:schemeClr val="tx1"/>
                </a:solidFill>
                <a:latin typeface="Tahoma" pitchFamily="34" charset="0"/>
                <a:ea typeface="Tahoma" pitchFamily="34" charset="0"/>
                <a:cs typeface="Tahoma" pitchFamily="34" charset="0"/>
              </a:rPr>
              <a:t>inundaţiilor</a:t>
            </a:r>
            <a:r>
              <a:rPr lang="en-US" sz="1200" i="1" dirty="0">
                <a:solidFill>
                  <a:schemeClr val="tx1"/>
                </a:solidFill>
                <a:latin typeface="Tahoma" pitchFamily="34" charset="0"/>
                <a:ea typeface="Tahoma" pitchFamily="34" charset="0"/>
                <a:cs typeface="Tahoma" pitchFamily="34" charset="0"/>
              </a:rPr>
              <a:t> din 14 </a:t>
            </a:r>
            <a:r>
              <a:rPr lang="en-US" sz="1200" i="1" dirty="0" err="1">
                <a:solidFill>
                  <a:schemeClr val="tx1"/>
                </a:solidFill>
                <a:latin typeface="Tahoma" pitchFamily="34" charset="0"/>
                <a:ea typeface="Tahoma" pitchFamily="34" charset="0"/>
                <a:cs typeface="Tahoma" pitchFamily="34" charset="0"/>
              </a:rPr>
              <a:t>mai</a:t>
            </a:r>
            <a:r>
              <a:rPr lang="en-US" sz="1200" i="1" dirty="0">
                <a:solidFill>
                  <a:schemeClr val="tx1"/>
                </a:solidFill>
                <a:latin typeface="Tahoma" pitchFamily="34" charset="0"/>
                <a:ea typeface="Tahoma" pitchFamily="34" charset="0"/>
                <a:cs typeface="Tahoma" pitchFamily="34" charset="0"/>
              </a:rPr>
              <a:t> 1970</a:t>
            </a:r>
            <a:r>
              <a:rPr lang="en-US" sz="1200" i="1" dirty="0" smtClean="0">
                <a:solidFill>
                  <a:schemeClr val="tx1"/>
                </a:solidFill>
                <a:latin typeface="Tahoma" pitchFamily="34" charset="0"/>
                <a:ea typeface="Tahoma" pitchFamily="34" charset="0"/>
                <a:cs typeface="Tahoma" pitchFamily="34" charset="0"/>
              </a:rPr>
              <a:t>;</a:t>
            </a:r>
            <a:endParaRPr lang="ro-RO" sz="1200" i="1" dirty="0" smtClean="0">
              <a:solidFill>
                <a:schemeClr val="tx1"/>
              </a:solidFill>
              <a:latin typeface="Tahoma" pitchFamily="34" charset="0"/>
              <a:ea typeface="Tahoma" pitchFamily="34" charset="0"/>
              <a:cs typeface="Tahoma" pitchFamily="34" charset="0"/>
            </a:endParaRPr>
          </a:p>
          <a:p>
            <a:pPr marL="342900" indent="-342900" algn="just" defTabSz="914400">
              <a:spcBef>
                <a:spcPts val="0"/>
              </a:spcBef>
              <a:buFont typeface="Arial" pitchFamily="34" charset="0"/>
              <a:buChar char="•"/>
            </a:pPr>
            <a:r>
              <a:rPr lang="ro-RO" sz="1200" i="1" dirty="0" smtClean="0">
                <a:solidFill>
                  <a:schemeClr val="tx1"/>
                </a:solidFill>
                <a:latin typeface="Tahoma" pitchFamily="34" charset="0"/>
                <a:ea typeface="Tahoma" pitchFamily="34" charset="0"/>
                <a:cs typeface="Tahoma" pitchFamily="34" charset="0"/>
              </a:rPr>
              <a:t>Ziua Instituției Prefectului -</a:t>
            </a:r>
            <a:r>
              <a:rPr lang="ro-RO" sz="1200" dirty="0" smtClean="0">
                <a:solidFill>
                  <a:schemeClr val="tx1"/>
                </a:solidFill>
                <a:latin typeface="Tahoma" pitchFamily="34" charset="0"/>
                <a:ea typeface="Tahoma" pitchFamily="34" charset="0"/>
                <a:cs typeface="Tahoma" pitchFamily="34" charset="0"/>
              </a:rPr>
              <a:t> în </a:t>
            </a:r>
            <a:r>
              <a:rPr lang="en-US" sz="1200" dirty="0" err="1" smtClean="0">
                <a:solidFill>
                  <a:schemeClr val="tx1"/>
                </a:solidFill>
                <a:latin typeface="Tahoma" pitchFamily="34" charset="0"/>
                <a:ea typeface="Tahoma" pitchFamily="34" charset="0"/>
                <a:cs typeface="Tahoma" pitchFamily="34" charset="0"/>
              </a:rPr>
              <a:t>perioada</a:t>
            </a:r>
            <a:r>
              <a:rPr lang="en-US" sz="1200" dirty="0" smtClean="0">
                <a:solidFill>
                  <a:schemeClr val="tx1"/>
                </a:solidFill>
                <a:latin typeface="Tahoma" pitchFamily="34" charset="0"/>
                <a:ea typeface="Tahoma" pitchFamily="34" charset="0"/>
                <a:cs typeface="Tahoma" pitchFamily="34" charset="0"/>
              </a:rPr>
              <a:t> 31.03-03.04.2023</a:t>
            </a:r>
            <a:r>
              <a:rPr lang="ro-RO" sz="1200" dirty="0" smtClean="0">
                <a:solidFill>
                  <a:schemeClr val="tx1"/>
                </a:solidFill>
                <a:latin typeface="Tahoma" pitchFamily="34" charset="0"/>
                <a:ea typeface="Tahoma" pitchFamily="34" charset="0"/>
                <a:cs typeface="Tahoma" pitchFamily="34" charset="0"/>
              </a:rPr>
              <a:t>;</a:t>
            </a:r>
            <a:endParaRPr lang="ro-RO" sz="1200" dirty="0">
              <a:solidFill>
                <a:schemeClr val="tx1"/>
              </a:solidFill>
              <a:latin typeface="Tahoma" pitchFamily="34" charset="0"/>
              <a:ea typeface="Tahoma" pitchFamily="34" charset="0"/>
              <a:cs typeface="Tahoma" pitchFamily="34" charset="0"/>
            </a:endParaRPr>
          </a:p>
          <a:p>
            <a:pPr marL="342900" indent="-342900" algn="just" defTabSz="914400">
              <a:spcBef>
                <a:spcPts val="0"/>
              </a:spcBef>
              <a:buFont typeface="Arial" pitchFamily="34" charset="0"/>
              <a:buChar char="•"/>
            </a:pPr>
            <a:r>
              <a:rPr lang="pt-BR" sz="1200" i="1" dirty="0" smtClean="0">
                <a:solidFill>
                  <a:schemeClr val="tx1"/>
                </a:solidFill>
                <a:latin typeface="Tahoma" pitchFamily="34" charset="0"/>
                <a:ea typeface="Tahoma" pitchFamily="34" charset="0"/>
                <a:cs typeface="Tahoma" pitchFamily="34" charset="0"/>
              </a:rPr>
              <a:t>“Sâmbra </a:t>
            </a:r>
            <a:r>
              <a:rPr lang="pt-BR" sz="1200" i="1" dirty="0">
                <a:solidFill>
                  <a:schemeClr val="tx1"/>
                </a:solidFill>
                <a:latin typeface="Tahoma" pitchFamily="34" charset="0"/>
                <a:ea typeface="Tahoma" pitchFamily="34" charset="0"/>
                <a:cs typeface="Tahoma" pitchFamily="34" charset="0"/>
              </a:rPr>
              <a:t>Oilor” </a:t>
            </a:r>
            <a:r>
              <a:rPr lang="pt-BR" sz="1200" dirty="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e</a:t>
            </a:r>
            <a:r>
              <a:rPr lang="pt-BR" sz="1200" dirty="0" smtClean="0">
                <a:solidFill>
                  <a:schemeClr val="tx1"/>
                </a:solidFill>
                <a:latin typeface="Tahoma" pitchFamily="34" charset="0"/>
                <a:ea typeface="Tahoma" pitchFamily="34" charset="0"/>
                <a:cs typeface="Tahoma" pitchFamily="34" charset="0"/>
              </a:rPr>
              <a:t>diția </a:t>
            </a:r>
            <a:r>
              <a:rPr lang="pt-BR" sz="1200" dirty="0">
                <a:solidFill>
                  <a:schemeClr val="tx1"/>
                </a:solidFill>
                <a:latin typeface="Tahoma" pitchFamily="34" charset="0"/>
                <a:ea typeface="Tahoma" pitchFamily="34" charset="0"/>
                <a:cs typeface="Tahoma" pitchFamily="34" charset="0"/>
              </a:rPr>
              <a:t>a </a:t>
            </a:r>
            <a:r>
              <a:rPr lang="pt-BR" sz="1200" dirty="0" smtClean="0">
                <a:solidFill>
                  <a:schemeClr val="tx1"/>
                </a:solidFill>
                <a:latin typeface="Tahoma" pitchFamily="34" charset="0"/>
                <a:ea typeface="Tahoma" pitchFamily="34" charset="0"/>
                <a:cs typeface="Tahoma" pitchFamily="34" charset="0"/>
              </a:rPr>
              <a:t>65-a </a:t>
            </a:r>
            <a:r>
              <a:rPr lang="pt-BR" sz="1200" dirty="0">
                <a:solidFill>
                  <a:schemeClr val="tx1"/>
                </a:solidFill>
                <a:latin typeface="Tahoma" pitchFamily="34" charset="0"/>
                <a:ea typeface="Tahoma" pitchFamily="34" charset="0"/>
                <a:cs typeface="Tahoma" pitchFamily="34" charset="0"/>
              </a:rPr>
              <a:t>desfășurată pe Dealul de la Huta </a:t>
            </a:r>
            <a:r>
              <a:rPr lang="pt-BR" sz="1200" dirty="0" smtClean="0">
                <a:solidFill>
                  <a:schemeClr val="tx1"/>
                </a:solidFill>
                <a:latin typeface="Tahoma" pitchFamily="34" charset="0"/>
                <a:ea typeface="Tahoma" pitchFamily="34" charset="0"/>
                <a:cs typeface="Tahoma" pitchFamily="34" charset="0"/>
              </a:rPr>
              <a:t>Certeze</a:t>
            </a:r>
            <a:r>
              <a:rPr lang="ro-RO" sz="1200" dirty="0" smtClean="0">
                <a:solidFill>
                  <a:schemeClr val="tx1"/>
                </a:solidFill>
                <a:latin typeface="Tahoma" pitchFamily="34" charset="0"/>
                <a:ea typeface="Tahoma" pitchFamily="34" charset="0"/>
                <a:cs typeface="Tahoma" pitchFamily="34" charset="0"/>
              </a:rPr>
              <a:t>;</a:t>
            </a:r>
          </a:p>
          <a:p>
            <a:pPr marL="342900" indent="-342900" algn="just" defTabSz="914400">
              <a:buFont typeface="Arial" pitchFamily="34" charset="0"/>
              <a:buChar char="•"/>
            </a:pPr>
            <a:r>
              <a:rPr lang="ro-RO" sz="1200" i="1" dirty="0" smtClean="0">
                <a:solidFill>
                  <a:schemeClr val="tx1"/>
                </a:solidFill>
                <a:latin typeface="Tahoma" pitchFamily="34" charset="0"/>
                <a:ea typeface="Tahoma" pitchFamily="34" charset="0"/>
                <a:cs typeface="Tahoma" pitchFamily="34" charset="0"/>
              </a:rPr>
              <a:t>întâlniri pe diverse teme</a:t>
            </a:r>
            <a:r>
              <a:rPr lang="ro-RO" sz="1200" dirty="0" smtClean="0">
                <a:solidFill>
                  <a:schemeClr val="tx1"/>
                </a:solidFill>
                <a:latin typeface="Tahoma" pitchFamily="34" charset="0"/>
                <a:ea typeface="Tahoma" pitchFamily="34" charset="0"/>
                <a:cs typeface="Tahoma" pitchFamily="34" charset="0"/>
              </a:rPr>
              <a:t>: </a:t>
            </a:r>
            <a:r>
              <a:rPr lang="pt-BR" sz="1200" dirty="0" smtClean="0">
                <a:solidFill>
                  <a:schemeClr val="tx1"/>
                </a:solidFill>
                <a:latin typeface="Tahoma" pitchFamily="34" charset="0"/>
                <a:ea typeface="Tahoma" pitchFamily="34" charset="0"/>
                <a:cs typeface="Tahoma" pitchFamily="34" charset="0"/>
              </a:rPr>
              <a:t>SC Electrolux Romania SA</a:t>
            </a:r>
            <a:r>
              <a:rPr lang="ro-RO" sz="1200" dirty="0" smtClean="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întâlnire</a:t>
            </a:r>
            <a:r>
              <a:rPr lang="en-US" sz="1200" dirty="0" smtClean="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lucru</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privind</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concedierile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anunțate</a:t>
            </a:r>
            <a:r>
              <a:rPr lang="en-US" sz="1200" dirty="0" smtClean="0">
                <a:solidFill>
                  <a:schemeClr val="tx1"/>
                </a:solidFill>
                <a:latin typeface="Tahoma" pitchFamily="34" charset="0"/>
                <a:ea typeface="Tahoma" pitchFamily="34" charset="0"/>
                <a:cs typeface="Tahoma" pitchFamily="34" charset="0"/>
              </a:rPr>
              <a:t>; </a:t>
            </a:r>
            <a:r>
              <a:rPr lang="pt-BR" sz="1200" dirty="0" smtClean="0">
                <a:solidFill>
                  <a:schemeClr val="tx1"/>
                </a:solidFill>
                <a:latin typeface="Tahoma" pitchFamily="34" charset="0"/>
                <a:ea typeface="Tahoma" pitchFamily="34" charset="0"/>
                <a:cs typeface="Tahoma" pitchFamily="34" charset="0"/>
              </a:rPr>
              <a:t>întâlniri de lucru cu reprezentanții Asociațiilor Grupurilor de Acțiune Locală, DSVSA, Poliția Animalelor, Garda de Mediu, APM din județul  Satu Mare și Consiliul Județean Satu Mare  pe tema gestionării câinilor fără stăpân din județ; participare la ceremonia de înmânare a titlului de Cetățean de Onoare al Careiului arbitrului FIFA, Kovacs Istvan şi de înmânare a titlurilor PRO URBE fostului grădinar șef și director al DSPL Carei, Adorján Csaba, respectiv directorului Direcției de Cultură Carei, Bogdan Georgescu;</a:t>
            </a:r>
            <a:r>
              <a:rPr lang="ro-RO" sz="1200" dirty="0" smtClean="0">
                <a:solidFill>
                  <a:schemeClr val="tx1"/>
                </a:solidFill>
                <a:latin typeface="Tahoma" pitchFamily="34" charset="0"/>
                <a:ea typeface="Tahoma" pitchFamily="34" charset="0"/>
                <a:cs typeface="Tahoma" pitchFamily="34" charset="0"/>
              </a:rPr>
              <a:t> </a:t>
            </a:r>
            <a:r>
              <a:rPr lang="pt-BR" sz="1200" dirty="0" smtClean="0">
                <a:solidFill>
                  <a:schemeClr val="tx1"/>
                </a:solidFill>
                <a:latin typeface="Tahoma" pitchFamily="34" charset="0"/>
                <a:ea typeface="Tahoma" pitchFamily="34" charset="0"/>
                <a:cs typeface="Tahoma" pitchFamily="34" charset="0"/>
              </a:rPr>
              <a:t>participare  la sărbătoarea SAMUSLACT, cooperativa agricolă ce a sărbătorit zece ani de la înființare etc.).</a:t>
            </a:r>
            <a:endParaRPr lang="en-GB" sz="1200" dirty="0" smtClean="0">
              <a:solidFill>
                <a:schemeClr val="tx1"/>
              </a:solidFill>
              <a:latin typeface="Tahoma" pitchFamily="34" charset="0"/>
              <a:ea typeface="Tahoma" pitchFamily="34" charset="0"/>
              <a:cs typeface="Tahoma" pitchFamily="34" charset="0"/>
            </a:endParaRPr>
          </a:p>
          <a:p>
            <a:pPr algn="just"/>
            <a:endParaRPr lang="vi-VN" sz="1200" i="1"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grpSp>
        <p:nvGrpSpPr>
          <p:cNvPr id="4" name="Group 1"/>
          <p:cNvGrpSpPr>
            <a:grpSpLocks/>
          </p:cNvGrpSpPr>
          <p:nvPr/>
        </p:nvGrpSpPr>
        <p:grpSpPr bwMode="auto">
          <a:xfrm>
            <a:off x="-142908" y="-214332"/>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4021328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grpSp>
        <p:nvGrpSpPr>
          <p:cNvPr id="4" name="Group 1"/>
          <p:cNvGrpSpPr>
            <a:grpSpLocks/>
          </p:cNvGrpSpPr>
          <p:nvPr/>
        </p:nvGrpSpPr>
        <p:grpSpPr bwMode="auto">
          <a:xfrm>
            <a:off x="-142908" y="-214332"/>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16" name="Subtitlu 2"/>
          <p:cNvSpPr>
            <a:spLocks noGrp="1"/>
          </p:cNvSpPr>
          <p:nvPr>
            <p:ph type="subTitle" idx="1"/>
          </p:nvPr>
        </p:nvSpPr>
        <p:spPr>
          <a:xfrm>
            <a:off x="714349" y="1244487"/>
            <a:ext cx="7715304" cy="3613263"/>
          </a:xfrm>
        </p:spPr>
        <p:txBody>
          <a:bodyPr>
            <a:noAutofit/>
          </a:bodyPr>
          <a:lstStyle/>
          <a:p>
            <a:pPr marL="342900" lvl="0" indent="-342900" algn="l" defTabSz="914400">
              <a:buFont typeface="Arial" pitchFamily="34" charset="0"/>
              <a:buChar char="•"/>
            </a:pPr>
            <a:r>
              <a:rPr lang="ro-RO" sz="1400" b="1" i="1" dirty="0">
                <a:solidFill>
                  <a:schemeClr val="tx2">
                    <a:lumMod val="60000"/>
                    <a:lumOff val="40000"/>
                  </a:schemeClr>
                </a:solidFill>
                <a:latin typeface="Times New Roman" pitchFamily="18" charset="0"/>
                <a:cs typeface="Times New Roman" pitchFamily="18" charset="0"/>
              </a:rPr>
              <a:t>Comunicate de presă, alocuțiuni</a:t>
            </a:r>
          </a:p>
          <a:p>
            <a:pPr marL="342900" lvl="0" indent="-342900" algn="l" defTabSz="914400">
              <a:buFont typeface="Arial" pitchFamily="34" charset="0"/>
              <a:buChar char="•"/>
            </a:pPr>
            <a:endParaRPr lang="ro-RO" sz="800" i="1"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ro-RO" sz="1200" i="1" dirty="0">
                <a:solidFill>
                  <a:prstClr val="black"/>
                </a:solidFill>
                <a:latin typeface="Tahoma" pitchFamily="34" charset="0"/>
                <a:ea typeface="Tahoma" pitchFamily="34" charset="0"/>
                <a:cs typeface="Tahoma" pitchFamily="34" charset="0"/>
              </a:rPr>
              <a:t>Comunicate de presă (Imagine şi Relaţia cu Mass–Media): </a:t>
            </a:r>
            <a:r>
              <a:rPr lang="pt-BR" sz="1200" dirty="0">
                <a:solidFill>
                  <a:prstClr val="black"/>
                </a:solidFill>
                <a:latin typeface="Tahoma" pitchFamily="34" charset="0"/>
                <a:ea typeface="Tahoma" pitchFamily="34" charset="0"/>
                <a:cs typeface="Tahoma" pitchFamily="34" charset="0"/>
              </a:rPr>
              <a:t>O percepţie corectă a opiniei publice asupra activităţii desfăşurate de Instituţia Prefectului în cursul anului nu se putea realiza fără o relaţie eficientă, transparentă şi echidistantă cu mass-media locală, dar şi centrală, bazată pe principiile care guvernează activitatea de comunicare şi relaţii publice.  </a:t>
            </a:r>
            <a:endParaRPr lang="en-GB" sz="12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it-IT" sz="1200" dirty="0">
                <a:solidFill>
                  <a:prstClr val="black"/>
                </a:solidFill>
                <a:latin typeface="Tahoma" pitchFamily="34" charset="0"/>
                <a:ea typeface="Tahoma" pitchFamily="34" charset="0"/>
                <a:cs typeface="Tahoma" pitchFamily="34" charset="0"/>
              </a:rPr>
              <a:t>Principalele modalități de comunicare cu mass-media au fost sub forma informărilor  și comunicatelor de presă</a:t>
            </a:r>
            <a:r>
              <a:rPr lang="it-IT" sz="1200" dirty="0">
                <a:solidFill>
                  <a:schemeClr val="tx1"/>
                </a:solidFill>
                <a:latin typeface="Tahoma" pitchFamily="34" charset="0"/>
                <a:ea typeface="Tahoma" pitchFamily="34" charset="0"/>
                <a:cs typeface="Tahoma" pitchFamily="34" charset="0"/>
              </a:rPr>
              <a:t>, peste </a:t>
            </a:r>
            <a:r>
              <a:rPr lang="ro-RO" sz="1200" dirty="0" smtClean="0">
                <a:solidFill>
                  <a:schemeClr val="tx1"/>
                </a:solidFill>
                <a:latin typeface="Tahoma" pitchFamily="34" charset="0"/>
                <a:ea typeface="Tahoma" pitchFamily="34" charset="0"/>
                <a:cs typeface="Tahoma" pitchFamily="34" charset="0"/>
              </a:rPr>
              <a:t>2</a:t>
            </a:r>
            <a:r>
              <a:rPr lang="it-IT" sz="1200" dirty="0" smtClean="0">
                <a:solidFill>
                  <a:schemeClr val="tx1"/>
                </a:solidFill>
                <a:latin typeface="Tahoma" pitchFamily="34" charset="0"/>
                <a:ea typeface="Tahoma" pitchFamily="34" charset="0"/>
                <a:cs typeface="Tahoma" pitchFamily="34" charset="0"/>
              </a:rPr>
              <a:t>00 </a:t>
            </a:r>
            <a:r>
              <a:rPr lang="it-IT" sz="1200" dirty="0">
                <a:solidFill>
                  <a:schemeClr val="tx1"/>
                </a:solidFill>
                <a:latin typeface="Tahoma" pitchFamily="34" charset="0"/>
                <a:ea typeface="Tahoma" pitchFamily="34" charset="0"/>
                <a:cs typeface="Tahoma" pitchFamily="34" charset="0"/>
              </a:rPr>
              <a:t>la număr, </a:t>
            </a:r>
            <a:r>
              <a:rPr lang="it-IT" sz="1200" dirty="0">
                <a:solidFill>
                  <a:prstClr val="black"/>
                </a:solidFill>
                <a:latin typeface="Tahoma" pitchFamily="34" charset="0"/>
                <a:ea typeface="Tahoma" pitchFamily="34" charset="0"/>
                <a:cs typeface="Tahoma" pitchFamily="34" charset="0"/>
              </a:rPr>
              <a:t>transmise atât presei scrise cât şi celei audio - vizuale şi online, privind acţiunile derulate de către prefect, subprefecți, sau aparatul de specialitate din cadrul Instituţiei Prefectului. </a:t>
            </a:r>
            <a:endParaRPr lang="en-GB" sz="12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pt-BR" sz="1200" dirty="0">
                <a:solidFill>
                  <a:prstClr val="black"/>
                </a:solidFill>
                <a:latin typeface="Tahoma" pitchFamily="34" charset="0"/>
                <a:ea typeface="Tahoma" pitchFamily="34" charset="0"/>
                <a:cs typeface="Tahoma" pitchFamily="34" charset="0"/>
              </a:rPr>
              <a:t>A fost asigurată actualizarea şi completarea permanentă a datelor şi informaţiilor postate pe pagina oficială a reţelei de socializare Facebook unde s-au postat zilnic evenimentele derulate, utilizând-o ca </a:t>
            </a:r>
            <a:r>
              <a:rPr lang="ro-RO" sz="1200" dirty="0" smtClean="0">
                <a:solidFill>
                  <a:prstClr val="black"/>
                </a:solidFill>
                <a:latin typeface="Tahoma" pitchFamily="34" charset="0"/>
                <a:ea typeface="Tahoma" pitchFamily="34" charset="0"/>
                <a:cs typeface="Tahoma" pitchFamily="34" charset="0"/>
              </a:rPr>
              <a:t>pe </a:t>
            </a:r>
            <a:r>
              <a:rPr lang="pt-BR" sz="1200" dirty="0" smtClean="0">
                <a:solidFill>
                  <a:prstClr val="black"/>
                </a:solidFill>
                <a:latin typeface="Tahoma" pitchFamily="34" charset="0"/>
                <a:ea typeface="Tahoma" pitchFamily="34" charset="0"/>
                <a:cs typeface="Tahoma" pitchFamily="34" charset="0"/>
              </a:rPr>
              <a:t>un </a:t>
            </a:r>
            <a:r>
              <a:rPr lang="pt-BR" sz="1200" dirty="0">
                <a:solidFill>
                  <a:prstClr val="black"/>
                </a:solidFill>
                <a:latin typeface="Tahoma" pitchFamily="34" charset="0"/>
                <a:ea typeface="Tahoma" pitchFamily="34" charset="0"/>
                <a:cs typeface="Tahoma" pitchFamily="34" charset="0"/>
              </a:rPr>
              <a:t>instrument actual şi modern de diseminare a informaţiei. De asemenea, aceasta a fost şi o metodă de măsurare a încrederii populaţiei în activităţile desfăşurate de instituţie. </a:t>
            </a:r>
            <a:endParaRPr lang="en-GB" sz="12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pt-BR" sz="1200" dirty="0">
                <a:solidFill>
                  <a:schemeClr val="tx1"/>
                </a:solidFill>
                <a:latin typeface="Tahoma" pitchFamily="34" charset="0"/>
                <a:ea typeface="Tahoma" pitchFamily="34" charset="0"/>
                <a:cs typeface="Tahoma" pitchFamily="34" charset="0"/>
              </a:rPr>
              <a:t>Prefectul </a:t>
            </a:r>
            <a:r>
              <a:rPr lang="ro-RO" sz="1200" dirty="0" smtClean="0">
                <a:solidFill>
                  <a:schemeClr val="tx1"/>
                </a:solidFill>
                <a:latin typeface="Tahoma" pitchFamily="34" charset="0"/>
                <a:ea typeface="Tahoma" pitchFamily="34" charset="0"/>
                <a:cs typeface="Tahoma" pitchFamily="34" charset="0"/>
              </a:rPr>
              <a:t>și Subprefecții </a:t>
            </a:r>
            <a:r>
              <a:rPr lang="pt-BR" sz="1200" dirty="0" smtClean="0">
                <a:solidFill>
                  <a:schemeClr val="tx1"/>
                </a:solidFill>
                <a:latin typeface="Tahoma" pitchFamily="34" charset="0"/>
                <a:ea typeface="Tahoma" pitchFamily="34" charset="0"/>
                <a:cs typeface="Tahoma" pitchFamily="34" charset="0"/>
              </a:rPr>
              <a:t>Judeţului </a:t>
            </a:r>
            <a:r>
              <a:rPr lang="pt-BR" sz="1200" dirty="0">
                <a:solidFill>
                  <a:schemeClr val="tx1"/>
                </a:solidFill>
                <a:latin typeface="Tahoma" pitchFamily="34" charset="0"/>
                <a:ea typeface="Tahoma" pitchFamily="34" charset="0"/>
                <a:cs typeface="Tahoma" pitchFamily="34" charset="0"/>
              </a:rPr>
              <a:t>Satu Mare </a:t>
            </a:r>
            <a:r>
              <a:rPr lang="pt-BR" sz="1200" dirty="0" smtClean="0">
                <a:solidFill>
                  <a:schemeClr val="tx1"/>
                </a:solidFill>
                <a:latin typeface="Tahoma" pitchFamily="34" charset="0"/>
                <a:ea typeface="Tahoma" pitchFamily="34" charset="0"/>
                <a:cs typeface="Tahoma" pitchFamily="34" charset="0"/>
              </a:rPr>
              <a:t>a</a:t>
            </a:r>
            <a:r>
              <a:rPr lang="ro-RO" sz="1200" dirty="0" smtClean="0">
                <a:solidFill>
                  <a:schemeClr val="tx1"/>
                </a:solidFill>
                <a:latin typeface="Tahoma" pitchFamily="34" charset="0"/>
                <a:ea typeface="Tahoma" pitchFamily="34" charset="0"/>
                <a:cs typeface="Tahoma" pitchFamily="34" charset="0"/>
              </a:rPr>
              <a:t>u</a:t>
            </a:r>
            <a:r>
              <a:rPr lang="pt-BR" sz="1200" dirty="0" smtClean="0">
                <a:solidFill>
                  <a:schemeClr val="tx1"/>
                </a:solidFill>
                <a:latin typeface="Tahoma" pitchFamily="34" charset="0"/>
                <a:ea typeface="Tahoma" pitchFamily="34" charset="0"/>
                <a:cs typeface="Tahoma" pitchFamily="34" charset="0"/>
              </a:rPr>
              <a:t> </a:t>
            </a:r>
            <a:r>
              <a:rPr lang="pt-BR" sz="1200" dirty="0">
                <a:solidFill>
                  <a:schemeClr val="tx1"/>
                </a:solidFill>
                <a:latin typeface="Tahoma" pitchFamily="34" charset="0"/>
                <a:ea typeface="Tahoma" pitchFamily="34" charset="0"/>
                <a:cs typeface="Tahoma" pitchFamily="34" charset="0"/>
              </a:rPr>
              <a:t>răspuns afirmativ la solicitarea de interviuri făcute de către posturile locale şi naţionale de televiziune, pe parcusul anului având </a:t>
            </a:r>
            <a:r>
              <a:rPr lang="ro-RO" sz="1200" dirty="0" smtClean="0">
                <a:solidFill>
                  <a:schemeClr val="tx1"/>
                </a:solidFill>
                <a:latin typeface="Tahoma" pitchFamily="34" charset="0"/>
                <a:ea typeface="Tahoma" pitchFamily="34" charset="0"/>
                <a:cs typeface="Tahoma" pitchFamily="34" charset="0"/>
              </a:rPr>
              <a:t>7</a:t>
            </a:r>
            <a:r>
              <a:rPr lang="en-US" sz="1200" dirty="0" smtClean="0">
                <a:solidFill>
                  <a:schemeClr val="tx1"/>
                </a:solidFill>
                <a:latin typeface="Tahoma" pitchFamily="34" charset="0"/>
                <a:ea typeface="Tahoma" pitchFamily="34" charset="0"/>
                <a:cs typeface="Tahoma" pitchFamily="34" charset="0"/>
              </a:rPr>
              <a:t>7</a:t>
            </a:r>
            <a:r>
              <a:rPr lang="pt-BR" sz="1200" dirty="0" smtClean="0">
                <a:solidFill>
                  <a:schemeClr val="tx1"/>
                </a:solidFill>
                <a:latin typeface="Tahoma" pitchFamily="34" charset="0"/>
                <a:ea typeface="Tahoma" pitchFamily="34" charset="0"/>
                <a:cs typeface="Tahoma" pitchFamily="34" charset="0"/>
              </a:rPr>
              <a:t> intervenții </a:t>
            </a:r>
            <a:r>
              <a:rPr lang="pt-BR" sz="1200" dirty="0">
                <a:solidFill>
                  <a:schemeClr val="tx1"/>
                </a:solidFill>
                <a:latin typeface="Tahoma" pitchFamily="34" charset="0"/>
                <a:ea typeface="Tahoma" pitchFamily="34" charset="0"/>
                <a:cs typeface="Tahoma" pitchFamily="34" charset="0"/>
              </a:rPr>
              <a:t>televizate. </a:t>
            </a:r>
            <a:endParaRPr lang="en-GB" sz="1200" dirty="0">
              <a:solidFill>
                <a:schemeClr val="tx1"/>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ro-RO" sz="1200" i="1" dirty="0">
                <a:solidFill>
                  <a:prstClr val="black"/>
                </a:solidFill>
                <a:latin typeface="Tahoma" pitchFamily="34" charset="0"/>
                <a:ea typeface="Tahoma" pitchFamily="34" charset="0"/>
                <a:cs typeface="Tahoma" pitchFamily="34" charset="0"/>
              </a:rPr>
              <a:t>Alocuțiuni: </a:t>
            </a:r>
            <a:r>
              <a:rPr lang="pt-BR" sz="1200" dirty="0">
                <a:solidFill>
                  <a:prstClr val="black"/>
                </a:solidFill>
                <a:latin typeface="Tahoma" pitchFamily="34" charset="0"/>
                <a:ea typeface="Tahoma" pitchFamily="34" charset="0"/>
                <a:cs typeface="Tahoma" pitchFamily="34" charset="0"/>
              </a:rPr>
              <a:t>În perioada </a:t>
            </a:r>
            <a:r>
              <a:rPr lang="pt-BR" sz="1200" dirty="0" smtClean="0">
                <a:solidFill>
                  <a:prstClr val="black"/>
                </a:solidFill>
                <a:latin typeface="Tahoma" pitchFamily="34" charset="0"/>
                <a:ea typeface="Tahoma" pitchFamily="34" charset="0"/>
                <a:cs typeface="Tahoma" pitchFamily="34" charset="0"/>
              </a:rPr>
              <a:t>01.01.2023 </a:t>
            </a:r>
            <a:r>
              <a:rPr lang="pt-BR" sz="1200" dirty="0">
                <a:solidFill>
                  <a:prstClr val="black"/>
                </a:solidFill>
                <a:latin typeface="Tahoma" pitchFamily="34" charset="0"/>
                <a:ea typeface="Tahoma" pitchFamily="34" charset="0"/>
                <a:cs typeface="Tahoma" pitchFamily="34" charset="0"/>
              </a:rPr>
              <a:t>– </a:t>
            </a:r>
            <a:r>
              <a:rPr lang="pt-BR" sz="1200" dirty="0" smtClean="0">
                <a:solidFill>
                  <a:prstClr val="black"/>
                </a:solidFill>
                <a:latin typeface="Tahoma" pitchFamily="34" charset="0"/>
                <a:ea typeface="Tahoma" pitchFamily="34" charset="0"/>
                <a:cs typeface="Tahoma" pitchFamily="34" charset="0"/>
              </a:rPr>
              <a:t>31.12.2023, </a:t>
            </a:r>
            <a:r>
              <a:rPr lang="pt-BR" sz="1200" dirty="0">
                <a:solidFill>
                  <a:prstClr val="black"/>
                </a:solidFill>
                <a:latin typeface="Tahoma" pitchFamily="34" charset="0"/>
                <a:ea typeface="Tahoma" pitchFamily="34" charset="0"/>
                <a:cs typeface="Tahoma" pitchFamily="34" charset="0"/>
              </a:rPr>
              <a:t>prefectul, în calitate de reprezentant al Guvernului în teritoriu, a transmis mesajele oficiale ale primului-ministru şi ale ministrului Afacerilor Interne.</a:t>
            </a:r>
            <a:endParaRPr lang="en-GB" sz="1200" dirty="0">
              <a:solidFill>
                <a:prstClr val="black"/>
              </a:solidFill>
              <a:latin typeface="Tahoma" pitchFamily="34" charset="0"/>
              <a:ea typeface="Tahoma" pitchFamily="34" charset="0"/>
              <a:cs typeface="Tahoma" pitchFamily="34" charset="0"/>
            </a:endParaRPr>
          </a:p>
          <a:p>
            <a:pPr algn="just"/>
            <a:endParaRPr lang="vi-VN" sz="1200" i="1"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4021328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172641"/>
            <a:ext cx="7737231" cy="3837509"/>
          </a:xfrm>
        </p:spPr>
        <p:txBody>
          <a:bodyPr>
            <a:noAutofit/>
          </a:bodyPr>
          <a:lstStyle/>
          <a:p>
            <a:pPr marL="342900" lvl="0" indent="-342900" algn="just" defTabSz="914400">
              <a:lnSpc>
                <a:spcPct val="80000"/>
              </a:lnSpc>
              <a:buBlip>
                <a:blip r:embed="rId5"/>
              </a:buBlip>
            </a:pPr>
            <a:r>
              <a:rPr lang="ro-RO" sz="1800" b="1" i="1" dirty="0">
                <a:solidFill>
                  <a:schemeClr val="tx2">
                    <a:lumMod val="60000"/>
                    <a:lumOff val="40000"/>
                  </a:schemeClr>
                </a:solidFill>
                <a:latin typeface="Times New Roman" pitchFamily="18" charset="0"/>
                <a:cs typeface="Times New Roman" pitchFamily="18" charset="0"/>
              </a:rPr>
              <a:t>Corpul de Control al Prefectului</a:t>
            </a:r>
          </a:p>
          <a:p>
            <a:pPr algn="just"/>
            <a:r>
              <a:rPr lang="ro-RO" sz="1200" dirty="0" smtClean="0">
                <a:solidFill>
                  <a:schemeClr val="tx1"/>
                </a:solidFill>
                <a:latin typeface="Tahoma" pitchFamily="34" charset="0"/>
                <a:ea typeface="Tahoma" pitchFamily="34" charset="0"/>
                <a:cs typeface="Tahoma" pitchFamily="34" charset="0"/>
              </a:rPr>
              <a:t>În </a:t>
            </a:r>
            <a:r>
              <a:rPr lang="ro-RO" sz="1200" dirty="0">
                <a:solidFill>
                  <a:schemeClr val="tx1"/>
                </a:solidFill>
                <a:latin typeface="Tahoma" pitchFamily="34" charset="0"/>
                <a:ea typeface="Tahoma" pitchFamily="34" charset="0"/>
                <a:cs typeface="Tahoma" pitchFamily="34" charset="0"/>
              </a:rPr>
              <a:t>anul </a:t>
            </a:r>
            <a:r>
              <a:rPr lang="ro-RO" sz="1200" dirty="0" smtClean="0">
                <a:solidFill>
                  <a:schemeClr val="tx1"/>
                </a:solidFill>
                <a:latin typeface="Tahoma" pitchFamily="34" charset="0"/>
                <a:ea typeface="Tahoma" pitchFamily="34" charset="0"/>
                <a:cs typeface="Tahoma" pitchFamily="34" charset="0"/>
              </a:rPr>
              <a:t>202</a:t>
            </a:r>
            <a:r>
              <a:rPr lang="en-US" sz="1200" dirty="0" smtClean="0">
                <a:solidFill>
                  <a:schemeClr val="tx1"/>
                </a:solidFill>
                <a:latin typeface="Tahoma" pitchFamily="34" charset="0"/>
                <a:ea typeface="Tahoma" pitchFamily="34" charset="0"/>
                <a:cs typeface="Tahoma" pitchFamily="34" charset="0"/>
              </a:rPr>
              <a:t>3</a:t>
            </a:r>
            <a:r>
              <a:rPr lang="ro-RO" sz="1200" dirty="0" smtClean="0">
                <a:solidFill>
                  <a:schemeClr val="tx1"/>
                </a:solidFill>
                <a:latin typeface="Tahoma" pitchFamily="34" charset="0"/>
                <a:ea typeface="Tahoma" pitchFamily="34" charset="0"/>
                <a:cs typeface="Tahoma" pitchFamily="34" charset="0"/>
              </a:rPr>
              <a:t> au fost constituite 3 </a:t>
            </a:r>
            <a:r>
              <a:rPr lang="ro-RO" sz="1200" dirty="0">
                <a:solidFill>
                  <a:schemeClr val="tx1"/>
                </a:solidFill>
                <a:latin typeface="Tahoma" pitchFamily="34" charset="0"/>
                <a:ea typeface="Tahoma" pitchFamily="34" charset="0"/>
                <a:cs typeface="Tahoma" pitchFamily="34" charset="0"/>
              </a:rPr>
              <a:t>(trei) comisii mixte de control </a:t>
            </a:r>
            <a:r>
              <a:rPr lang="ro-RO" sz="1200" dirty="0" smtClean="0">
                <a:solidFill>
                  <a:schemeClr val="tx1"/>
                </a:solidFill>
                <a:latin typeface="Tahoma" pitchFamily="34" charset="0"/>
                <a:ea typeface="Tahoma" pitchFamily="34" charset="0"/>
                <a:cs typeface="Tahoma" pitchFamily="34" charset="0"/>
              </a:rPr>
              <a:t>după </a:t>
            </a:r>
            <a:r>
              <a:rPr lang="ro-RO" sz="1200" dirty="0">
                <a:solidFill>
                  <a:schemeClr val="tx1"/>
                </a:solidFill>
                <a:latin typeface="Tahoma" pitchFamily="34" charset="0"/>
                <a:ea typeface="Tahoma" pitchFamily="34" charset="0"/>
                <a:cs typeface="Tahoma" pitchFamily="34" charset="0"/>
              </a:rPr>
              <a:t>cum urmează :</a:t>
            </a:r>
            <a:endParaRPr lang="en-GB" sz="1200" dirty="0">
              <a:solidFill>
                <a:schemeClr val="tx1"/>
              </a:solidFill>
              <a:latin typeface="Tahoma" pitchFamily="34" charset="0"/>
              <a:ea typeface="Tahoma" pitchFamily="34" charset="0"/>
              <a:cs typeface="Tahoma" pitchFamily="34" charset="0"/>
            </a:endParaRPr>
          </a:p>
          <a:p>
            <a:pPr marL="171450" indent="-171450" algn="just">
              <a:buFont typeface="Arial" pitchFamily="34" charset="0"/>
              <a:buChar char="•"/>
            </a:pPr>
            <a:r>
              <a:rPr lang="pt-BR" sz="1200" dirty="0" smtClean="0">
                <a:solidFill>
                  <a:schemeClr val="tx1"/>
                </a:solidFill>
                <a:latin typeface="Tahoma" pitchFamily="34" charset="0"/>
                <a:ea typeface="Tahoma" pitchFamily="34" charset="0"/>
                <a:cs typeface="Tahoma" pitchFamily="34" charset="0"/>
              </a:rPr>
              <a:t>Ordinul Prefectului nr. 27 din 14.02.2023  au fost efectuate de către Corpului de Control o serie de verificări care au vizat activitatea conducerii (primari şi secretari) unor unităţi administrativ teritoriale de pe raza judeţului Satu Mare fiind întocmite 6(șase) note de constatare care cuprind deficienţele constatate şi măsurile de remediere ale acestora.</a:t>
            </a:r>
          </a:p>
          <a:p>
            <a:pPr marL="171450" indent="-171450" algn="just">
              <a:buFont typeface="Arial" pitchFamily="34" charset="0"/>
              <a:buChar char="•"/>
            </a:pPr>
            <a:r>
              <a:rPr lang="ro-RO" sz="1200" dirty="0" smtClean="0">
                <a:solidFill>
                  <a:schemeClr val="tx1"/>
                </a:solidFill>
                <a:latin typeface="Tahoma" pitchFamily="34" charset="0"/>
                <a:ea typeface="Tahoma" pitchFamily="34" charset="0"/>
                <a:cs typeface="Tahoma" pitchFamily="34" charset="0"/>
              </a:rPr>
              <a:t>Au </a:t>
            </a:r>
            <a:r>
              <a:rPr lang="ro-RO" sz="1200" dirty="0">
                <a:solidFill>
                  <a:schemeClr val="tx1"/>
                </a:solidFill>
                <a:latin typeface="Tahoma" pitchFamily="34" charset="0"/>
                <a:ea typeface="Tahoma" pitchFamily="34" charset="0"/>
                <a:cs typeface="Tahoma" pitchFamily="34" charset="0"/>
              </a:rPr>
              <a:t>fost înregistrate şi s-au desfăşurat activităţi în soluţionarea celor </a:t>
            </a:r>
            <a:r>
              <a:rPr lang="en-US" sz="1200" dirty="0" smtClean="0">
                <a:solidFill>
                  <a:schemeClr val="tx1"/>
                </a:solidFill>
                <a:latin typeface="Tahoma" pitchFamily="34" charset="0"/>
                <a:ea typeface="Tahoma" pitchFamily="34" charset="0"/>
                <a:cs typeface="Tahoma" pitchFamily="34" charset="0"/>
              </a:rPr>
              <a:t>53</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petiţii, sesizări sau memorii, venite direct de la cetăţeni, dar şi de la reprezentanți ai autorităţilor publice </a:t>
            </a:r>
            <a:r>
              <a:rPr lang="ro-RO" sz="1200" dirty="0" smtClean="0">
                <a:solidFill>
                  <a:schemeClr val="tx1"/>
                </a:solidFill>
                <a:latin typeface="Tahoma" pitchFamily="34" charset="0"/>
                <a:ea typeface="Tahoma" pitchFamily="34" charset="0"/>
                <a:cs typeface="Tahoma" pitchFamily="34" charset="0"/>
              </a:rPr>
              <a:t>locale. </a:t>
            </a:r>
            <a:endParaRPr lang="en-US" sz="1200" dirty="0" smtClean="0">
              <a:solidFill>
                <a:schemeClr val="tx1"/>
              </a:solidFill>
              <a:latin typeface="Tahoma" pitchFamily="34" charset="0"/>
              <a:ea typeface="Tahoma" pitchFamily="34" charset="0"/>
              <a:cs typeface="Tahoma" pitchFamily="34" charset="0"/>
            </a:endParaRPr>
          </a:p>
          <a:p>
            <a:pPr marL="171450" indent="-171450" algn="just">
              <a:buFont typeface="Arial" pitchFamily="34" charset="0"/>
              <a:buChar char="•"/>
            </a:pPr>
            <a:r>
              <a:rPr lang="ro-RO" sz="1200" dirty="0" smtClean="0">
                <a:solidFill>
                  <a:schemeClr val="tx1"/>
                </a:solidFill>
                <a:latin typeface="Tahoma" pitchFamily="34" charset="0"/>
                <a:ea typeface="Tahoma" pitchFamily="34" charset="0"/>
                <a:cs typeface="Tahoma" pitchFamily="34" charset="0"/>
              </a:rPr>
              <a:t>Î</a:t>
            </a:r>
            <a:r>
              <a:rPr lang="ro-RO" sz="1200" dirty="0" smtClean="0">
                <a:solidFill>
                  <a:prstClr val="black"/>
                </a:solidFill>
                <a:latin typeface="Tahoma" pitchFamily="34" charset="0"/>
                <a:ea typeface="Tahoma" pitchFamily="34" charset="0"/>
                <a:cs typeface="Tahoma" pitchFamily="34" charset="0"/>
              </a:rPr>
              <a:t>n </a:t>
            </a:r>
            <a:r>
              <a:rPr lang="ro-RO" sz="1200" dirty="0">
                <a:solidFill>
                  <a:prstClr val="black"/>
                </a:solidFill>
                <a:latin typeface="Tahoma" pitchFamily="34" charset="0"/>
                <a:ea typeface="Tahoma" pitchFamily="34" charset="0"/>
                <a:cs typeface="Tahoma" pitchFamily="34" charset="0"/>
              </a:rPr>
              <a:t>cursul anului </a:t>
            </a:r>
            <a:r>
              <a:rPr lang="ro-RO" sz="1200" dirty="0" smtClean="0">
                <a:solidFill>
                  <a:prstClr val="black"/>
                </a:solidFill>
                <a:latin typeface="Tahoma" pitchFamily="34" charset="0"/>
                <a:ea typeface="Tahoma" pitchFamily="34" charset="0"/>
                <a:cs typeface="Tahoma" pitchFamily="34" charset="0"/>
              </a:rPr>
              <a:t>202</a:t>
            </a:r>
            <a:r>
              <a:rPr lang="en-US" sz="1200" dirty="0" smtClean="0">
                <a:solidFill>
                  <a:prstClr val="black"/>
                </a:solidFill>
                <a:latin typeface="Tahoma" pitchFamily="34" charset="0"/>
                <a:ea typeface="Tahoma" pitchFamily="34" charset="0"/>
                <a:cs typeface="Tahoma" pitchFamily="34" charset="0"/>
              </a:rPr>
              <a:t>3</a:t>
            </a:r>
            <a:r>
              <a:rPr lang="ro-RO" sz="1200" dirty="0" smtClean="0">
                <a:solidFill>
                  <a:prstClr val="black"/>
                </a:solidFill>
                <a:latin typeface="Tahoma" pitchFamily="34" charset="0"/>
                <a:ea typeface="Tahoma" pitchFamily="34" charset="0"/>
                <a:cs typeface="Tahoma" pitchFamily="34" charset="0"/>
              </a:rPr>
              <a:t> activități diverse: </a:t>
            </a:r>
            <a:endParaRPr lang="en-GB" sz="1200" dirty="0">
              <a:solidFill>
                <a:prstClr val="black"/>
              </a:solidFill>
              <a:latin typeface="Tahoma" pitchFamily="34" charset="0"/>
              <a:ea typeface="Tahoma" pitchFamily="34" charset="0"/>
              <a:cs typeface="Tahoma" pitchFamily="34" charset="0"/>
            </a:endParaRPr>
          </a:p>
          <a:p>
            <a:pPr indent="271463" algn="just"/>
            <a:r>
              <a:rPr lang="pt-BR" sz="1200" dirty="0" smtClean="0">
                <a:solidFill>
                  <a:schemeClr val="tx1"/>
                </a:solidFill>
                <a:latin typeface="Tahoma" pitchFamily="34" charset="0"/>
                <a:ea typeface="Tahoma" pitchFamily="34" charset="0"/>
                <a:cs typeface="Tahoma" pitchFamily="34" charset="0"/>
              </a:rPr>
              <a:t>- verificarea la solicitarea angajaților Casei de tip familial “Teodora” din localitatea Noroieni cu privire la modul de întocmire a unui raport de control din partea DGASPC Satu Mare cu privire la managementul defectuos al conducerii casei. Au fost clarificate și lămurite toate aspectele semnalate.</a:t>
            </a:r>
            <a:endParaRPr lang="en-US" sz="1200" dirty="0" smtClean="0">
              <a:solidFill>
                <a:schemeClr val="tx1"/>
              </a:solidFill>
              <a:latin typeface="Tahoma" pitchFamily="34" charset="0"/>
              <a:ea typeface="Tahoma" pitchFamily="34" charset="0"/>
              <a:cs typeface="Tahoma" pitchFamily="34" charset="0"/>
            </a:endParaRPr>
          </a:p>
          <a:p>
            <a:pPr indent="271463" algn="just"/>
            <a:r>
              <a:rPr lang="pt-BR" sz="1200" dirty="0" smtClean="0">
                <a:solidFill>
                  <a:schemeClr val="tx1"/>
                </a:solidFill>
                <a:latin typeface="Tahoma" pitchFamily="34" charset="0"/>
                <a:ea typeface="Tahoma" pitchFamily="34" charset="0"/>
                <a:cs typeface="Tahoma" pitchFamily="34" charset="0"/>
              </a:rPr>
              <a:t>- o sesizare din partea unui funcționar public cu privire la activitatea și acțiunile unui secretar general al unei unități administrativ teritoriale. În urma verificării s-a înaintat către Parchetul de pe lângă Tribunalul Satu Mare raportul întocmit, în vederea verificării existenței sau inexistenței elementelor constitutive ale vreunei infracțiuni.</a:t>
            </a:r>
            <a:endParaRPr lang="en-US" sz="1200" dirty="0" smtClean="0">
              <a:solidFill>
                <a:schemeClr val="tx1"/>
              </a:solidFill>
              <a:latin typeface="Tahoma" pitchFamily="34" charset="0"/>
              <a:ea typeface="Tahoma" pitchFamily="34" charset="0"/>
              <a:cs typeface="Tahoma" pitchFamily="34" charset="0"/>
            </a:endParaRPr>
          </a:p>
          <a:p>
            <a:pPr indent="271463" algn="just"/>
            <a:r>
              <a:rPr lang="pt-BR" sz="1200" dirty="0" smtClean="0">
                <a:solidFill>
                  <a:schemeClr val="tx1"/>
                </a:solidFill>
                <a:latin typeface="Tahoma" pitchFamily="34" charset="0"/>
                <a:ea typeface="Tahoma" pitchFamily="34" charset="0"/>
                <a:cs typeface="Tahoma" pitchFamily="34" charset="0"/>
              </a:rPr>
              <a:t>- acțiune de verificare la solicitarea unui avocat privind modul de întocmire și aprobare de către UAT Satu Mare a unui PUZ pentru o clădire cu unități locative unifamiliale. În urma verificărilor s-a solicitat ajutorul Inspectoratului Județean în Construcții Satu Mare.</a:t>
            </a:r>
            <a:endParaRPr lang="en-US" sz="1200" dirty="0" smtClean="0">
              <a:solidFill>
                <a:schemeClr val="tx1"/>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1200" dirty="0">
              <a:solidFill>
                <a:prstClr val="black"/>
              </a:solidFill>
              <a:latin typeface="Tahoma" pitchFamily="34" charset="0"/>
              <a:ea typeface="Tahoma" pitchFamily="34" charset="0"/>
              <a:cs typeface="Tahoma" pitchFamily="34" charset="0"/>
            </a:endParaRPr>
          </a:p>
          <a:p>
            <a:pPr algn="just"/>
            <a:endParaRPr lang="vi-VN" sz="1200" i="1"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214966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172641"/>
            <a:ext cx="7737231" cy="3837509"/>
          </a:xfrm>
        </p:spPr>
        <p:txBody>
          <a:bodyPr>
            <a:noAutofit/>
          </a:bodyPr>
          <a:lstStyle/>
          <a:p>
            <a:pPr marL="342900" lvl="0" indent="-342900" algn="just" defTabSz="914400">
              <a:lnSpc>
                <a:spcPct val="80000"/>
              </a:lnSpc>
              <a:buBlip>
                <a:blip r:embed="rId5"/>
              </a:buBlip>
            </a:pPr>
            <a:r>
              <a:rPr lang="ro-RO" sz="1600" b="1" i="1" dirty="0">
                <a:solidFill>
                  <a:schemeClr val="tx2">
                    <a:lumMod val="60000"/>
                    <a:lumOff val="40000"/>
                  </a:schemeClr>
                </a:solidFill>
                <a:latin typeface="Times New Roman" pitchFamily="18" charset="0"/>
                <a:cs typeface="Times New Roman" pitchFamily="18" charset="0"/>
              </a:rPr>
              <a:t>Controlul legalității, al aplicării actelor normative și contencios administrativ</a:t>
            </a:r>
          </a:p>
          <a:p>
            <a:pPr lvl="0" algn="just" defTabSz="914400">
              <a:lnSpc>
                <a:spcPct val="80000"/>
              </a:lnSpc>
            </a:pPr>
            <a:endParaRPr lang="ro-RO" sz="800" b="1" i="1" dirty="0">
              <a:solidFill>
                <a:schemeClr val="tx2">
                  <a:lumMod val="60000"/>
                  <a:lumOff val="40000"/>
                </a:schemeClr>
              </a:solidFill>
              <a:latin typeface="Times New Roman" pitchFamily="18" charset="0"/>
              <a:cs typeface="Times New Roman" pitchFamily="18" charset="0"/>
            </a:endParaRPr>
          </a:p>
          <a:p>
            <a:pPr lvl="0" algn="just" defTabSz="914400">
              <a:spcBef>
                <a:spcPts val="0"/>
              </a:spcBef>
              <a:buFont typeface="Arial" pitchFamily="34" charset="0"/>
              <a:buChar char="•"/>
            </a:pPr>
            <a:r>
              <a:rPr lang="ro-RO" sz="1400" b="1" i="1" dirty="0" smtClean="0">
                <a:solidFill>
                  <a:schemeClr val="tx2">
                    <a:lumMod val="60000"/>
                    <a:lumOff val="40000"/>
                  </a:schemeClr>
                </a:solidFill>
                <a:latin typeface="Times New Roman" pitchFamily="18" charset="0"/>
                <a:ea typeface="Tahoma" pitchFamily="34" charset="0"/>
                <a:cs typeface="Times New Roman" pitchFamily="18" charset="0"/>
              </a:rPr>
              <a:t>      Activitatea </a:t>
            </a:r>
            <a:r>
              <a:rPr lang="ro-RO" sz="1400" b="1" i="1" dirty="0">
                <a:solidFill>
                  <a:schemeClr val="tx2">
                    <a:lumMod val="60000"/>
                    <a:lumOff val="40000"/>
                  </a:schemeClr>
                </a:solidFill>
                <a:latin typeface="Times New Roman" pitchFamily="18" charset="0"/>
                <a:ea typeface="Tahoma" pitchFamily="34" charset="0"/>
                <a:cs typeface="Times New Roman" pitchFamily="18" charset="0"/>
              </a:rPr>
              <a:t>de verificare a legalității actelor și a modului de aplicare a actelor normative în acțiuni planificate</a:t>
            </a:r>
          </a:p>
          <a:p>
            <a:pPr marL="342900" lvl="0" indent="-342900" algn="just" defTabSz="914400">
              <a:spcBef>
                <a:spcPts val="0"/>
              </a:spcBef>
              <a:buFont typeface="Arial" pitchFamily="34" charset="0"/>
              <a:buChar char="•"/>
            </a:pPr>
            <a:r>
              <a:rPr lang="ro-RO" sz="1200" dirty="0" smtClean="0">
                <a:solidFill>
                  <a:prstClr val="black"/>
                </a:solidFill>
                <a:latin typeface="Tahoma" pitchFamily="34" charset="0"/>
                <a:ea typeface="Tahoma" pitchFamily="34" charset="0"/>
                <a:cs typeface="Tahoma" pitchFamily="34" charset="0"/>
              </a:rPr>
              <a:t>În </a:t>
            </a:r>
            <a:r>
              <a:rPr lang="ro-RO" sz="1200" dirty="0">
                <a:solidFill>
                  <a:prstClr val="black"/>
                </a:solidFill>
                <a:latin typeface="Tahoma" pitchFamily="34" charset="0"/>
                <a:ea typeface="Tahoma" pitchFamily="34" charset="0"/>
                <a:cs typeface="Tahoma" pitchFamily="34" charset="0"/>
              </a:rPr>
              <a:t>cursul anului </a:t>
            </a:r>
            <a:r>
              <a:rPr lang="ro-RO" sz="1200" dirty="0" smtClean="0">
                <a:solidFill>
                  <a:prstClr val="black"/>
                </a:solidFill>
                <a:latin typeface="Tahoma" pitchFamily="34" charset="0"/>
                <a:ea typeface="Tahoma" pitchFamily="34" charset="0"/>
                <a:cs typeface="Tahoma" pitchFamily="34" charset="0"/>
              </a:rPr>
              <a:t>202</a:t>
            </a:r>
            <a:r>
              <a:rPr lang="en-US" sz="1200" dirty="0" smtClean="0">
                <a:solidFill>
                  <a:prstClr val="black"/>
                </a:solidFill>
                <a:latin typeface="Tahoma" pitchFamily="34" charset="0"/>
                <a:ea typeface="Tahoma" pitchFamily="34" charset="0"/>
                <a:cs typeface="Tahoma" pitchFamily="34" charset="0"/>
              </a:rPr>
              <a:t>3</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autorităţile administraţiei publice locale și județene, primari, consilii locale, președintele consiliului județean și consiliul județean au emis și adoptat un număr de </a:t>
            </a:r>
            <a:r>
              <a:rPr lang="ro-RO" sz="1200" dirty="0" smtClean="0">
                <a:solidFill>
                  <a:prstClr val="black"/>
                </a:solidFill>
                <a:latin typeface="Tahoma" pitchFamily="34" charset="0"/>
                <a:ea typeface="Tahoma" pitchFamily="34" charset="0"/>
                <a:cs typeface="Tahoma" pitchFamily="34" charset="0"/>
              </a:rPr>
              <a:t>28.831 </a:t>
            </a:r>
            <a:r>
              <a:rPr lang="ro-RO" sz="1200" dirty="0">
                <a:solidFill>
                  <a:prstClr val="black"/>
                </a:solidFill>
                <a:latin typeface="Tahoma" pitchFamily="34" charset="0"/>
                <a:ea typeface="Tahoma" pitchFamily="34" charset="0"/>
                <a:cs typeface="Tahoma" pitchFamily="34" charset="0"/>
              </a:rPr>
              <a:t>dispoziţii şi hotărâri, din care </a:t>
            </a:r>
            <a:r>
              <a:rPr lang="ro-RO" sz="1200" dirty="0" smtClean="0">
                <a:solidFill>
                  <a:prstClr val="black"/>
                </a:solidFill>
                <a:latin typeface="Tahoma" pitchFamily="34" charset="0"/>
                <a:ea typeface="Tahoma" pitchFamily="34" charset="0"/>
                <a:cs typeface="Tahoma" pitchFamily="34" charset="0"/>
              </a:rPr>
              <a:t>23.807  </a:t>
            </a:r>
            <a:r>
              <a:rPr lang="ro-RO" sz="1200" dirty="0">
                <a:solidFill>
                  <a:prstClr val="black"/>
                </a:solidFill>
                <a:latin typeface="Tahoma" pitchFamily="34" charset="0"/>
                <a:ea typeface="Tahoma" pitchFamily="34" charset="0"/>
                <a:cs typeface="Tahoma" pitchFamily="34" charset="0"/>
              </a:rPr>
              <a:t>au fost supuse verificării legalității</a:t>
            </a:r>
            <a:r>
              <a:rPr lang="ro-RO" sz="1200" dirty="0" smtClean="0">
                <a:solidFill>
                  <a:prstClr val="black"/>
                </a:solidFill>
                <a:latin typeface="Tahoma" pitchFamily="34" charset="0"/>
                <a:ea typeface="Tahoma" pitchFamily="34" charset="0"/>
                <a:cs typeface="Tahoma" pitchFamily="34" charset="0"/>
              </a:rPr>
              <a:t>.</a:t>
            </a:r>
          </a:p>
          <a:p>
            <a:pPr marL="342900" lvl="0" indent="-342900" algn="just" defTabSz="914400">
              <a:spcBef>
                <a:spcPts val="0"/>
              </a:spcBef>
              <a:buFont typeface="Arial" pitchFamily="34" charset="0"/>
              <a:buChar char="•"/>
            </a:pPr>
            <a:endParaRPr lang="ro-RO" sz="1200" dirty="0">
              <a:solidFill>
                <a:prstClr val="black"/>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r>
              <a:rPr lang="en-US" sz="1200" dirty="0" smtClean="0">
                <a:solidFill>
                  <a:prstClr val="black"/>
                </a:solidFill>
                <a:latin typeface="Tahoma" pitchFamily="34" charset="0"/>
                <a:ea typeface="Tahoma" pitchFamily="34" charset="0"/>
                <a:cs typeface="Tahoma" pitchFamily="34" charset="0"/>
              </a:rPr>
              <a:t>P</a:t>
            </a:r>
            <a:r>
              <a:rPr lang="ro-RO" sz="1200" dirty="0" err="1">
                <a:solidFill>
                  <a:prstClr val="black"/>
                </a:solidFill>
                <a:latin typeface="Tahoma" pitchFamily="34" charset="0"/>
                <a:ea typeface="Tahoma" pitchFamily="34" charset="0"/>
                <a:cs typeface="Tahoma" pitchFamily="34" charset="0"/>
              </a:rPr>
              <a:t>entru</a:t>
            </a:r>
            <a:r>
              <a:rPr lang="ro-RO" sz="1200" dirty="0">
                <a:solidFill>
                  <a:prstClr val="black"/>
                </a:solidFill>
                <a:latin typeface="Tahoma" pitchFamily="34" charset="0"/>
                <a:ea typeface="Tahoma" pitchFamily="34" charset="0"/>
                <a:cs typeface="Tahoma" pitchFamily="34" charset="0"/>
              </a:rPr>
              <a:t> un număr de </a:t>
            </a:r>
            <a:r>
              <a:rPr lang="en-US" sz="1200" dirty="0" smtClean="0">
                <a:solidFill>
                  <a:schemeClr val="tx1"/>
                </a:solidFill>
                <a:latin typeface="Tahoma" pitchFamily="34" charset="0"/>
                <a:ea typeface="Tahoma" pitchFamily="34" charset="0"/>
                <a:cs typeface="Tahoma" pitchFamily="34" charset="0"/>
              </a:rPr>
              <a:t>167</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acte s-a întocmit procedura prealabilă</a:t>
            </a:r>
            <a:r>
              <a:rPr lang="en-US" sz="1200" dirty="0">
                <a:solidFill>
                  <a:prstClr val="black"/>
                </a:solidFill>
                <a:latin typeface="Tahoma" pitchFamily="34" charset="0"/>
                <a:ea typeface="Tahoma" pitchFamily="34" charset="0"/>
                <a:cs typeface="Tahoma" pitchFamily="34" charset="0"/>
              </a:rPr>
              <a:t>,</a:t>
            </a:r>
            <a:r>
              <a:rPr lang="ro-RO" sz="1200" dirty="0">
                <a:solidFill>
                  <a:prstClr val="black"/>
                </a:solidFill>
                <a:latin typeface="Tahoma" pitchFamily="34" charset="0"/>
                <a:ea typeface="Tahoma" pitchFamily="34" charset="0"/>
                <a:cs typeface="Tahoma" pitchFamily="34" charset="0"/>
              </a:rPr>
              <a:t> respectiv</a:t>
            </a:r>
            <a:r>
              <a:rPr lang="en-US" sz="1200" dirty="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 un număr </a:t>
            </a:r>
            <a:r>
              <a:rPr lang="en-US" sz="1200" dirty="0" smtClean="0">
                <a:solidFill>
                  <a:prstClr val="black"/>
                </a:solidFill>
                <a:latin typeface="Tahoma" pitchFamily="34" charset="0"/>
                <a:ea typeface="Tahoma" pitchFamily="34" charset="0"/>
                <a:cs typeface="Tahoma" pitchFamily="34" charset="0"/>
              </a:rPr>
              <a:t>51 de</a:t>
            </a:r>
            <a:r>
              <a:rPr lang="ro-RO" sz="1200" dirty="0" smtClean="0">
                <a:solidFill>
                  <a:prstClr val="black"/>
                </a:solidFill>
                <a:latin typeface="Tahoma" pitchFamily="34" charset="0"/>
                <a:ea typeface="Tahoma" pitchFamily="34" charset="0"/>
                <a:cs typeface="Tahoma" pitchFamily="34" charset="0"/>
              </a:rPr>
              <a:t> act</a:t>
            </a:r>
            <a:r>
              <a:rPr lang="en-US" sz="1200" dirty="0" smtClean="0">
                <a:solidFill>
                  <a:prstClr val="black"/>
                </a:solidFill>
                <a:latin typeface="Tahoma" pitchFamily="34" charset="0"/>
                <a:ea typeface="Tahoma" pitchFamily="34" charset="0"/>
                <a:cs typeface="Tahoma" pitchFamily="34" charset="0"/>
              </a:rPr>
              <a:t>e</a:t>
            </a:r>
            <a:r>
              <a:rPr lang="ro-RO" sz="1200" dirty="0" smtClean="0">
                <a:solidFill>
                  <a:prstClr val="black"/>
                </a:solidFill>
                <a:latin typeface="Tahoma" pitchFamily="34" charset="0"/>
                <a:ea typeface="Tahoma" pitchFamily="34" charset="0"/>
                <a:cs typeface="Tahoma" pitchFamily="34" charset="0"/>
              </a:rPr>
              <a:t> a</a:t>
            </a:r>
            <a:r>
              <a:rPr lang="en-US" sz="1200" dirty="0" smtClean="0">
                <a:solidFill>
                  <a:prstClr val="black"/>
                </a:solidFill>
                <a:latin typeface="Tahoma" pitchFamily="34" charset="0"/>
                <a:ea typeface="Tahoma" pitchFamily="34" charset="0"/>
                <a:cs typeface="Tahoma" pitchFamily="34" charset="0"/>
              </a:rPr>
              <a:t>u</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fost </a:t>
            </a:r>
            <a:r>
              <a:rPr lang="ro-RO" sz="1200" dirty="0" smtClean="0">
                <a:solidFill>
                  <a:prstClr val="black"/>
                </a:solidFill>
                <a:latin typeface="Tahoma" pitchFamily="34" charset="0"/>
                <a:ea typeface="Tahoma" pitchFamily="34" charset="0"/>
                <a:cs typeface="Tahoma" pitchFamily="34" charset="0"/>
              </a:rPr>
              <a:t>atacat</a:t>
            </a:r>
            <a:r>
              <a:rPr lang="en-US" sz="1200" dirty="0" smtClean="0">
                <a:solidFill>
                  <a:prstClr val="black"/>
                </a:solidFill>
                <a:latin typeface="Tahoma" pitchFamily="34" charset="0"/>
                <a:ea typeface="Tahoma" pitchFamily="34" charset="0"/>
                <a:cs typeface="Tahoma" pitchFamily="34" charset="0"/>
              </a:rPr>
              <a:t>e</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în </a:t>
            </a:r>
            <a:r>
              <a:rPr lang="ro-RO" sz="1200" dirty="0" smtClean="0">
                <a:solidFill>
                  <a:prstClr val="black"/>
                </a:solidFill>
                <a:latin typeface="Tahoma" pitchFamily="34" charset="0"/>
                <a:ea typeface="Tahoma" pitchFamily="34" charset="0"/>
                <a:cs typeface="Tahoma" pitchFamily="34" charset="0"/>
              </a:rPr>
              <a:t>Contencios </a:t>
            </a:r>
            <a:r>
              <a:rPr lang="ro-RO" sz="1200" dirty="0">
                <a:solidFill>
                  <a:prstClr val="black"/>
                </a:solidFill>
                <a:latin typeface="Tahoma" pitchFamily="34" charset="0"/>
                <a:ea typeface="Tahoma" pitchFamily="34" charset="0"/>
                <a:cs typeface="Tahoma" pitchFamily="34" charset="0"/>
              </a:rPr>
              <a:t>administrativ. </a:t>
            </a:r>
            <a:r>
              <a:rPr lang="ro-RO" sz="1200" dirty="0" smtClean="0">
                <a:solidFill>
                  <a:prstClr val="black"/>
                </a:solidFill>
                <a:latin typeface="Tahoma" pitchFamily="34" charset="0"/>
                <a:ea typeface="Tahoma" pitchFamily="34" charset="0"/>
                <a:cs typeface="Tahoma" pitchFamily="34" charset="0"/>
              </a:rPr>
              <a:t>P</a:t>
            </a:r>
            <a:r>
              <a:rPr lang="ro-RO" sz="1200" dirty="0" smtClean="0">
                <a:solidFill>
                  <a:schemeClr val="tx1"/>
                </a:solidFill>
                <a:latin typeface="Tahoma" pitchFamily="34" charset="0"/>
                <a:ea typeface="Tahoma" pitchFamily="34" charset="0"/>
                <a:cs typeface="Tahoma" pitchFamily="34" charset="0"/>
              </a:rPr>
              <a:t>rin </a:t>
            </a:r>
            <a:r>
              <a:rPr lang="ro-RO" sz="1200" dirty="0">
                <a:solidFill>
                  <a:schemeClr val="tx1"/>
                </a:solidFill>
                <a:latin typeface="Tahoma" pitchFamily="34" charset="0"/>
                <a:ea typeface="Tahoma" pitchFamily="34" charset="0"/>
                <a:cs typeface="Tahoma" pitchFamily="34" charset="0"/>
              </a:rPr>
              <a:t>procedurile prealabile întocmite pentru actele administrative adoptate sau emise, considerate nelegale, s-a recomandat revocarea, modificarea sau completarea acestora. În situațiile în </a:t>
            </a:r>
            <a:r>
              <a:rPr lang="ro-RO" sz="1200" dirty="0" smtClean="0">
                <a:solidFill>
                  <a:schemeClr val="tx1"/>
                </a:solidFill>
                <a:latin typeface="Tahoma" pitchFamily="34" charset="0"/>
                <a:ea typeface="Tahoma" pitchFamily="34" charset="0"/>
                <a:cs typeface="Tahoma" pitchFamily="34" charset="0"/>
              </a:rPr>
              <a:t>care </a:t>
            </a:r>
            <a:r>
              <a:rPr lang="ro-RO" sz="1200" dirty="0">
                <a:solidFill>
                  <a:schemeClr val="tx1"/>
                </a:solidFill>
                <a:latin typeface="Tahoma" pitchFamily="34" charset="0"/>
                <a:ea typeface="Tahoma" pitchFamily="34" charset="0"/>
                <a:cs typeface="Tahoma" pitchFamily="34" charset="0"/>
              </a:rPr>
              <a:t>nu s-a dat curs procedurilor prealabile, au fost formulate acţiuni în contencios administrativ.</a:t>
            </a:r>
          </a:p>
          <a:p>
            <a:pPr marL="342900" lvl="0" indent="-342900" algn="just" defTabSz="914400">
              <a:spcBef>
                <a:spcPts val="0"/>
              </a:spcBef>
              <a:buFont typeface="Arial" pitchFamily="34" charset="0"/>
              <a:buChar char="•"/>
            </a:pPr>
            <a:endParaRPr lang="ro-RO" sz="1200" dirty="0" smtClean="0">
              <a:solidFill>
                <a:prstClr val="black"/>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r>
              <a:rPr lang="ro-RO" sz="1200" dirty="0" smtClean="0">
                <a:solidFill>
                  <a:prstClr val="black"/>
                </a:solidFill>
                <a:latin typeface="Tahoma" pitchFamily="34" charset="0"/>
                <a:ea typeface="Tahoma" pitchFamily="34" charset="0"/>
                <a:cs typeface="Tahoma" pitchFamily="34" charset="0"/>
              </a:rPr>
              <a:t>Au </a:t>
            </a:r>
            <a:r>
              <a:rPr lang="ro-RO" sz="1200" dirty="0">
                <a:solidFill>
                  <a:prstClr val="black"/>
                </a:solidFill>
                <a:latin typeface="Tahoma" pitchFamily="34" charset="0"/>
                <a:ea typeface="Tahoma" pitchFamily="34" charset="0"/>
                <a:cs typeface="Tahoma" pitchFamily="34" charset="0"/>
              </a:rPr>
              <a:t>fost verificate în anul </a:t>
            </a:r>
            <a:r>
              <a:rPr lang="ro-RO" sz="1200" dirty="0" smtClean="0">
                <a:solidFill>
                  <a:prstClr val="black"/>
                </a:solidFill>
                <a:latin typeface="Tahoma" pitchFamily="34" charset="0"/>
                <a:ea typeface="Tahoma" pitchFamily="34" charset="0"/>
                <a:cs typeface="Tahoma" pitchFamily="34" charset="0"/>
              </a:rPr>
              <a:t>202</a:t>
            </a:r>
            <a:r>
              <a:rPr lang="en-US" sz="1200" dirty="0" smtClean="0">
                <a:solidFill>
                  <a:prstClr val="black"/>
                </a:solidFill>
                <a:latin typeface="Tahoma" pitchFamily="34" charset="0"/>
                <a:ea typeface="Tahoma" pitchFamily="34" charset="0"/>
                <a:cs typeface="Tahoma" pitchFamily="34" charset="0"/>
              </a:rPr>
              <a:t>3</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un număr de:</a:t>
            </a:r>
          </a:p>
          <a:p>
            <a:pPr marL="342900" lvl="0" indent="-342900" algn="just" defTabSz="914400">
              <a:spcBef>
                <a:spcPts val="0"/>
              </a:spcBef>
              <a:buFont typeface="Arial" pitchFamily="34" charset="0"/>
              <a:buChar char="•"/>
            </a:pPr>
            <a:r>
              <a:rPr lang="ro-RO" sz="1200" dirty="0">
                <a:solidFill>
                  <a:prstClr val="black"/>
                </a:solidFill>
                <a:latin typeface="Tahoma" pitchFamily="34" charset="0"/>
                <a:ea typeface="Tahoma" pitchFamily="34" charset="0"/>
                <a:cs typeface="Tahoma" pitchFamily="34" charset="0"/>
              </a:rPr>
              <a:t>Hotărâri ale consiliilor locale </a:t>
            </a:r>
            <a:r>
              <a:rPr lang="ro-RO" sz="1200" dirty="0">
                <a:solidFill>
                  <a:schemeClr val="tx1"/>
                </a:solidFill>
                <a:latin typeface="Tahoma" pitchFamily="34" charset="0"/>
                <a:ea typeface="Tahoma" pitchFamily="34" charset="0"/>
                <a:cs typeface="Tahoma" pitchFamily="34" charset="0"/>
              </a:rPr>
              <a:t>(HCL) – </a:t>
            </a:r>
            <a:r>
              <a:rPr lang="en-US" sz="1200" dirty="0" smtClean="0">
                <a:solidFill>
                  <a:schemeClr val="tx1"/>
                </a:solidFill>
                <a:latin typeface="Tahoma" pitchFamily="34" charset="0"/>
                <a:ea typeface="Tahoma" pitchFamily="34" charset="0"/>
                <a:cs typeface="Tahoma" pitchFamily="34" charset="0"/>
              </a:rPr>
              <a:t>4.373</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şi ale Consiliului Județean (HCJ) – </a:t>
            </a:r>
            <a:r>
              <a:rPr lang="en-US" sz="1200" dirty="0" smtClean="0">
                <a:solidFill>
                  <a:schemeClr val="tx1"/>
                </a:solidFill>
                <a:latin typeface="Tahoma" pitchFamily="34" charset="0"/>
                <a:ea typeface="Tahoma" pitchFamily="34" charset="0"/>
                <a:cs typeface="Tahoma" pitchFamily="34" charset="0"/>
              </a:rPr>
              <a:t>155</a:t>
            </a:r>
            <a:r>
              <a:rPr lang="ro-RO" sz="1200" dirty="0" smtClean="0">
                <a:solidFill>
                  <a:schemeClr val="tx1"/>
                </a:solidFill>
                <a:latin typeface="Tahoma" pitchFamily="34" charset="0"/>
                <a:ea typeface="Tahoma" pitchFamily="34" charset="0"/>
                <a:cs typeface="Tahoma" pitchFamily="34" charset="0"/>
              </a:rPr>
              <a:t>;</a:t>
            </a: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r>
              <a:rPr lang="ro-RO" sz="1200" dirty="0">
                <a:solidFill>
                  <a:schemeClr val="tx1"/>
                </a:solidFill>
                <a:latin typeface="Tahoma" pitchFamily="34" charset="0"/>
                <a:ea typeface="Tahoma" pitchFamily="34" charset="0"/>
                <a:cs typeface="Tahoma" pitchFamily="34" charset="0"/>
              </a:rPr>
              <a:t>Dispoziții ale primarilor  de municipii, orașe, comune – </a:t>
            </a:r>
            <a:r>
              <a:rPr lang="ro-RO" sz="1200" dirty="0" smtClean="0">
                <a:solidFill>
                  <a:schemeClr val="tx1"/>
                </a:solidFill>
                <a:latin typeface="Tahoma" pitchFamily="34" charset="0"/>
                <a:ea typeface="Tahoma" pitchFamily="34" charset="0"/>
                <a:cs typeface="Tahoma" pitchFamily="34" charset="0"/>
              </a:rPr>
              <a:t>18.</a:t>
            </a:r>
            <a:r>
              <a:rPr lang="en-US" sz="1200" dirty="0" smtClean="0">
                <a:solidFill>
                  <a:schemeClr val="tx1"/>
                </a:solidFill>
                <a:latin typeface="Tahoma" pitchFamily="34" charset="0"/>
                <a:ea typeface="Tahoma" pitchFamily="34" charset="0"/>
                <a:cs typeface="Tahoma" pitchFamily="34" charset="0"/>
              </a:rPr>
              <a:t>833</a:t>
            </a:r>
            <a:r>
              <a:rPr lang="ro-RO" sz="1200" dirty="0" smtClean="0">
                <a:solidFill>
                  <a:schemeClr val="tx1"/>
                </a:solidFill>
                <a:latin typeface="Tahoma" pitchFamily="34" charset="0"/>
                <a:ea typeface="Tahoma" pitchFamily="34" charset="0"/>
                <a:cs typeface="Tahoma" pitchFamily="34" charset="0"/>
              </a:rPr>
              <a:t>;</a:t>
            </a: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r>
              <a:rPr lang="ro-RO" sz="1200" dirty="0">
                <a:solidFill>
                  <a:schemeClr val="tx1"/>
                </a:solidFill>
                <a:latin typeface="Tahoma" pitchFamily="34" charset="0"/>
                <a:ea typeface="Tahoma" pitchFamily="34" charset="0"/>
                <a:cs typeface="Tahoma" pitchFamily="34" charset="0"/>
              </a:rPr>
              <a:t>Dispoziții ale președintelui Consiliului județean  -  </a:t>
            </a:r>
            <a:r>
              <a:rPr lang="ro-RO" sz="1200" dirty="0" smtClean="0">
                <a:solidFill>
                  <a:schemeClr val="tx1"/>
                </a:solidFill>
                <a:latin typeface="Tahoma" pitchFamily="34" charset="0"/>
                <a:ea typeface="Tahoma" pitchFamily="34" charset="0"/>
                <a:cs typeface="Tahoma" pitchFamily="34" charset="0"/>
              </a:rPr>
              <a:t>4</a:t>
            </a:r>
            <a:r>
              <a:rPr lang="en-US" sz="1200" dirty="0" smtClean="0">
                <a:solidFill>
                  <a:schemeClr val="tx1"/>
                </a:solidFill>
                <a:latin typeface="Tahoma" pitchFamily="34" charset="0"/>
                <a:ea typeface="Tahoma" pitchFamily="34" charset="0"/>
                <a:cs typeface="Tahoma" pitchFamily="34" charset="0"/>
              </a:rPr>
              <a:t>46</a:t>
            </a:r>
            <a:r>
              <a:rPr lang="ro-RO" sz="1200" dirty="0" smtClean="0">
                <a:solidFill>
                  <a:schemeClr val="tx1"/>
                </a:solidFill>
                <a:latin typeface="Tahoma" pitchFamily="34" charset="0"/>
                <a:ea typeface="Tahoma" pitchFamily="34" charset="0"/>
                <a:cs typeface="Tahoma" pitchFamily="34" charset="0"/>
              </a:rPr>
              <a:t>.</a:t>
            </a:r>
            <a:endParaRPr lang="ro-RO" sz="1200" dirty="0">
              <a:solidFill>
                <a:schemeClr val="tx1"/>
              </a:solidFill>
              <a:latin typeface="Tahoma" pitchFamily="34" charset="0"/>
              <a:ea typeface="Tahoma" pitchFamily="34" charset="0"/>
              <a:cs typeface="Tahoma" pitchFamily="34" charset="0"/>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321982"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1679423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428751"/>
            <a:ext cx="7737231" cy="2857512"/>
          </a:xfrm>
        </p:spPr>
        <p:txBody>
          <a:bodyPr>
            <a:noAutofit/>
          </a:bodyPr>
          <a:lstStyle/>
          <a:p>
            <a:pPr marL="342900" lvl="0" indent="-342900" algn="just" defTabSz="914400">
              <a:spcBef>
                <a:spcPts val="0"/>
              </a:spcBef>
              <a:buFont typeface="Arial" pitchFamily="34" charset="0"/>
              <a:buChar char="•"/>
            </a:pPr>
            <a:r>
              <a:rPr lang="ro-RO" sz="1400" b="1" i="1" dirty="0">
                <a:solidFill>
                  <a:schemeClr val="tx2">
                    <a:lumMod val="60000"/>
                    <a:lumOff val="40000"/>
                  </a:schemeClr>
                </a:solidFill>
                <a:latin typeface="Times New Roman" pitchFamily="18" charset="0"/>
                <a:ea typeface="Tahoma" pitchFamily="34" charset="0"/>
                <a:cs typeface="Times New Roman" pitchFamily="18" charset="0"/>
              </a:rPr>
              <a:t>Îndrumarea, controlul și instruirea autorităților/secretarilor unităților administrativ-teritoriale </a:t>
            </a:r>
          </a:p>
          <a:p>
            <a:pPr marL="342900" lvl="0" indent="-342900" algn="just" defTabSz="914400">
              <a:spcBef>
                <a:spcPts val="0"/>
              </a:spcBef>
              <a:buFont typeface="Arial" pitchFamily="34" charset="0"/>
              <a:buChar char="•"/>
            </a:pPr>
            <a:endParaRPr lang="ro-RO" sz="1200" b="1" i="1" dirty="0">
              <a:solidFill>
                <a:srgbClr val="3716FC"/>
              </a:solidFill>
              <a:latin typeface="Tahoma" pitchFamily="34" charset="0"/>
              <a:ea typeface="Tahoma" pitchFamily="34" charset="0"/>
              <a:cs typeface="Tahoma" pitchFamily="34" charset="0"/>
            </a:endParaRPr>
          </a:p>
          <a:p>
            <a:pPr lvl="0" indent="360363" algn="just" defTabSz="914400"/>
            <a:r>
              <a:rPr lang="ro-RO" sz="1200" dirty="0" smtClean="0">
                <a:solidFill>
                  <a:prstClr val="black"/>
                </a:solidFill>
                <a:latin typeface="Tahoma" pitchFamily="34" charset="0"/>
                <a:ea typeface="Tahoma" pitchFamily="34" charset="0"/>
                <a:cs typeface="Tahoma" pitchFamily="34" charset="0"/>
              </a:rPr>
              <a:t>Activitatea de îndrumare s-a </a:t>
            </a:r>
            <a:r>
              <a:rPr lang="ro-RO" sz="1200" dirty="0">
                <a:solidFill>
                  <a:prstClr val="black"/>
                </a:solidFill>
                <a:latin typeface="Tahoma" pitchFamily="34" charset="0"/>
                <a:ea typeface="Tahoma" pitchFamily="34" charset="0"/>
                <a:cs typeface="Tahoma" pitchFamily="34" charset="0"/>
              </a:rPr>
              <a:t>desfășurat </a:t>
            </a:r>
            <a:r>
              <a:rPr lang="ro-RO" sz="1200" dirty="0" smtClean="0">
                <a:solidFill>
                  <a:prstClr val="black"/>
                </a:solidFill>
                <a:latin typeface="Tahoma" pitchFamily="34" charset="0"/>
                <a:ea typeface="Tahoma" pitchFamily="34" charset="0"/>
                <a:cs typeface="Tahoma" pitchFamily="34" charset="0"/>
              </a:rPr>
              <a:t>și l</a:t>
            </a:r>
            <a:r>
              <a:rPr lang="en-US" sz="1200" dirty="0" smtClean="0">
                <a:solidFill>
                  <a:prstClr val="black"/>
                </a:solidFill>
                <a:latin typeface="Tahoma" pitchFamily="34" charset="0"/>
                <a:ea typeface="Tahoma" pitchFamily="34" charset="0"/>
                <a:cs typeface="Tahoma" pitchFamily="34" charset="0"/>
              </a:rPr>
              <a:t>a </a:t>
            </a:r>
            <a:r>
              <a:rPr lang="en-US" sz="1200" dirty="0" err="1">
                <a:solidFill>
                  <a:prstClr val="black"/>
                </a:solidFill>
                <a:latin typeface="Tahoma" pitchFamily="34" charset="0"/>
                <a:ea typeface="Tahoma" pitchFamily="34" charset="0"/>
                <a:cs typeface="Tahoma" pitchFamily="34" charset="0"/>
              </a:rPr>
              <a:t>sediul</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Instituției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Prefectului</a:t>
            </a:r>
            <a:r>
              <a:rPr lang="en-US" sz="1200" dirty="0">
                <a:solidFill>
                  <a:prstClr val="black"/>
                </a:solidFill>
                <a:latin typeface="Tahoma" pitchFamily="34" charset="0"/>
                <a:ea typeface="Tahoma" pitchFamily="34" charset="0"/>
                <a:cs typeface="Tahoma" pitchFamily="34" charset="0"/>
              </a:rPr>
              <a:t> de </a:t>
            </a:r>
            <a:r>
              <a:rPr lang="en-US" sz="1200" dirty="0" err="1">
                <a:solidFill>
                  <a:prstClr val="black"/>
                </a:solidFill>
                <a:latin typeface="Tahoma" pitchFamily="34" charset="0"/>
                <a:ea typeface="Tahoma" pitchFamily="34" charset="0"/>
                <a:cs typeface="Tahoma" pitchFamily="34" charset="0"/>
              </a:rPr>
              <a:t>către</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secretarul</a:t>
            </a:r>
            <a:r>
              <a:rPr lang="en-US" sz="1200" dirty="0">
                <a:solidFill>
                  <a:prstClr val="black"/>
                </a:solidFill>
                <a:latin typeface="Tahoma" pitchFamily="34" charset="0"/>
                <a:ea typeface="Tahoma" pitchFamily="34" charset="0"/>
                <a:cs typeface="Tahoma" pitchFamily="34" charset="0"/>
              </a:rPr>
              <a:t> general / </a:t>
            </a:r>
            <a:r>
              <a:rPr lang="en-US" sz="1200" dirty="0" err="1">
                <a:solidFill>
                  <a:prstClr val="black"/>
                </a:solidFill>
                <a:latin typeface="Tahoma" pitchFamily="34" charset="0"/>
                <a:ea typeface="Tahoma" pitchFamily="34" charset="0"/>
                <a:cs typeface="Tahoma" pitchFamily="34" charset="0"/>
              </a:rPr>
              <a:t>șeful</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serviciului</a:t>
            </a:r>
            <a:r>
              <a:rPr lang="en-US" sz="1200" dirty="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juridic</a:t>
            </a:r>
            <a:r>
              <a:rPr lang="en-US" sz="1200" dirty="0" smtClean="0">
                <a:solidFill>
                  <a:prstClr val="black"/>
                </a:solidFill>
                <a:latin typeface="Tahoma" pitchFamily="34" charset="0"/>
                <a:ea typeface="Tahoma" pitchFamily="34" charset="0"/>
                <a:cs typeface="Tahoma" pitchFamily="34" charset="0"/>
              </a:rPr>
              <a:t>/</a:t>
            </a:r>
            <a:r>
              <a:rPr lang="en-US" sz="1200" dirty="0" err="1" smtClean="0">
                <a:solidFill>
                  <a:prstClr val="black"/>
                </a:solidFill>
                <a:latin typeface="Tahoma" pitchFamily="34" charset="0"/>
                <a:ea typeface="Tahoma" pitchFamily="34" charset="0"/>
                <a:cs typeface="Tahoma" pitchFamily="34" charset="0"/>
              </a:rPr>
              <a:t>consilierul</a:t>
            </a:r>
            <a:r>
              <a:rPr lang="en-US" sz="1200" dirty="0" smtClean="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juridic</a:t>
            </a:r>
            <a:r>
              <a:rPr lang="en-US" sz="1200" dirty="0">
                <a:solidFill>
                  <a:prstClr val="black"/>
                </a:solidFill>
                <a:latin typeface="Tahoma" pitchFamily="34" charset="0"/>
                <a:ea typeface="Tahoma" pitchFamily="34" charset="0"/>
                <a:cs typeface="Tahoma" pitchFamily="34" charset="0"/>
              </a:rPr>
              <a:t> care are </a:t>
            </a:r>
            <a:r>
              <a:rPr lang="en-US" sz="1200" dirty="0" err="1">
                <a:solidFill>
                  <a:prstClr val="black"/>
                </a:solidFill>
                <a:latin typeface="Tahoma" pitchFamily="34" charset="0"/>
                <a:ea typeface="Tahoma" pitchFamily="34" charset="0"/>
                <a:cs typeface="Tahoma" pitchFamily="34" charset="0"/>
              </a:rPr>
              <a:t>arondat</a:t>
            </a:r>
            <a:r>
              <a:rPr lang="ro-RO" sz="1200" dirty="0">
                <a:solidFill>
                  <a:prstClr val="black"/>
                </a:solidFill>
                <a:latin typeface="Tahoma" pitchFamily="34" charset="0"/>
                <a:ea typeface="Tahoma" pitchFamily="34" charset="0"/>
                <a:cs typeface="Tahoma" pitchFamily="34" charset="0"/>
              </a:rPr>
              <a:t>ă</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unitatea</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administrativ-teritorială</a:t>
            </a:r>
            <a:r>
              <a:rPr lang="ro-RO" sz="1200" dirty="0">
                <a:solidFill>
                  <a:prstClr val="black"/>
                </a:solidFill>
                <a:latin typeface="Tahoma" pitchFamily="34" charset="0"/>
                <a:ea typeface="Tahoma" pitchFamily="34" charset="0"/>
                <a:cs typeface="Tahoma" pitchFamily="34" charset="0"/>
              </a:rPr>
              <a:t> după cum urmează</a:t>
            </a:r>
            <a:r>
              <a:rPr lang="ro-RO" sz="1200" dirty="0" smtClean="0">
                <a:solidFill>
                  <a:prstClr val="black"/>
                </a:solidFill>
                <a:latin typeface="Tahoma" pitchFamily="34" charset="0"/>
                <a:ea typeface="Tahoma" pitchFamily="34" charset="0"/>
                <a:cs typeface="Tahoma" pitchFamily="34" charset="0"/>
              </a:rPr>
              <a:t>:</a:t>
            </a:r>
            <a:endParaRPr lang="en-US" sz="1200" dirty="0" smtClean="0">
              <a:solidFill>
                <a:prstClr val="black"/>
              </a:solidFill>
              <a:latin typeface="Tahoma" pitchFamily="34" charset="0"/>
              <a:ea typeface="Tahoma" pitchFamily="34" charset="0"/>
              <a:cs typeface="Tahoma" pitchFamily="34" charset="0"/>
            </a:endParaRPr>
          </a:p>
          <a:p>
            <a:pPr marL="342900" lvl="0" indent="-342900" algn="just" defTabSz="914400"/>
            <a:endParaRPr lang="en-GB" sz="1200" dirty="0">
              <a:solidFill>
                <a:prstClr val="black"/>
              </a:solidFill>
              <a:latin typeface="Tahoma" pitchFamily="34" charset="0"/>
              <a:ea typeface="Tahoma" pitchFamily="34" charset="0"/>
              <a:cs typeface="Tahoma" pitchFamily="34" charset="0"/>
            </a:endParaRPr>
          </a:p>
          <a:p>
            <a:pPr lvl="0" indent="271463" algn="just" defTabSz="914400">
              <a:buFont typeface="Wingdings" pitchFamily="2" charset="2"/>
              <a:buChar char="Ø"/>
            </a:pPr>
            <a:r>
              <a:rPr lang="en-US" sz="1200" dirty="0" err="1">
                <a:solidFill>
                  <a:prstClr val="black"/>
                </a:solidFill>
                <a:latin typeface="Tahoma" pitchFamily="34" charset="0"/>
                <a:ea typeface="Tahoma" pitchFamily="34" charset="0"/>
                <a:cs typeface="Tahoma" pitchFamily="34" charset="0"/>
              </a:rPr>
              <a:t>instruirea</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primarilor</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şi</a:t>
            </a:r>
            <a:r>
              <a:rPr lang="en-US" sz="1200" dirty="0">
                <a:solidFill>
                  <a:prstClr val="black"/>
                </a:solidFill>
                <a:latin typeface="Tahoma" pitchFamily="34" charset="0"/>
                <a:ea typeface="Tahoma" pitchFamily="34" charset="0"/>
                <a:cs typeface="Tahoma" pitchFamily="34" charset="0"/>
              </a:rPr>
              <a:t> a </a:t>
            </a:r>
            <a:r>
              <a:rPr lang="en-US" sz="1200" dirty="0" err="1">
                <a:solidFill>
                  <a:prstClr val="black"/>
                </a:solidFill>
                <a:latin typeface="Tahoma" pitchFamily="34" charset="0"/>
                <a:ea typeface="Tahoma" pitchFamily="34" charset="0"/>
                <a:cs typeface="Tahoma" pitchFamily="34" charset="0"/>
              </a:rPr>
              <a:t>secretarilor</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în</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calitatea</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lor</a:t>
            </a:r>
            <a:r>
              <a:rPr lang="en-US" sz="1200" dirty="0">
                <a:solidFill>
                  <a:prstClr val="black"/>
                </a:solidFill>
                <a:latin typeface="Tahoma" pitchFamily="34" charset="0"/>
                <a:ea typeface="Tahoma" pitchFamily="34" charset="0"/>
                <a:cs typeface="Tahoma" pitchFamily="34" charset="0"/>
              </a:rPr>
              <a:t> de </a:t>
            </a:r>
            <a:r>
              <a:rPr lang="en-US" sz="1200" dirty="0" err="1">
                <a:solidFill>
                  <a:prstClr val="black"/>
                </a:solidFill>
                <a:latin typeface="Tahoma" pitchFamily="34" charset="0"/>
                <a:ea typeface="Tahoma" pitchFamily="34" charset="0"/>
                <a:cs typeface="Tahoma" pitchFamily="34" charset="0"/>
              </a:rPr>
              <a:t>preşedinţi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şi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secretari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ai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comisiilor</a:t>
            </a:r>
            <a:r>
              <a:rPr lang="en-US" sz="1200" dirty="0">
                <a:solidFill>
                  <a:prstClr val="black"/>
                </a:solidFill>
                <a:latin typeface="Tahoma" pitchFamily="34" charset="0"/>
                <a:ea typeface="Tahoma" pitchFamily="34" charset="0"/>
                <a:cs typeface="Tahoma" pitchFamily="34" charset="0"/>
              </a:rPr>
              <a:t> locale </a:t>
            </a:r>
            <a:r>
              <a:rPr lang="en-US" sz="1200" dirty="0" err="1">
                <a:solidFill>
                  <a:prstClr val="black"/>
                </a:solidFill>
                <a:latin typeface="Tahoma" pitchFamily="34" charset="0"/>
                <a:ea typeface="Tahoma" pitchFamily="34" charset="0"/>
                <a:cs typeface="Tahoma" pitchFamily="34" charset="0"/>
              </a:rPr>
              <a:t>pentru</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aplicarea</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legilor</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fondului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funciar</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dar</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și</a:t>
            </a:r>
            <a:r>
              <a:rPr lang="en-US" sz="1200" dirty="0">
                <a:solidFill>
                  <a:prstClr val="black"/>
                </a:solidFill>
                <a:latin typeface="Tahoma" pitchFamily="34" charset="0"/>
                <a:ea typeface="Tahoma" pitchFamily="34" charset="0"/>
                <a:cs typeface="Tahoma" pitchFamily="34" charset="0"/>
              </a:rPr>
              <a:t> a </a:t>
            </a:r>
            <a:r>
              <a:rPr lang="en-US" sz="1200" dirty="0" err="1">
                <a:solidFill>
                  <a:prstClr val="black"/>
                </a:solidFill>
                <a:latin typeface="Tahoma" pitchFamily="34" charset="0"/>
                <a:ea typeface="Tahoma" pitchFamily="34" charset="0"/>
                <a:cs typeface="Tahoma" pitchFamily="34" charset="0"/>
              </a:rPr>
              <a:t>unor</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membrii</a:t>
            </a:r>
            <a:r>
              <a:rPr lang="en-US" sz="1200" dirty="0">
                <a:solidFill>
                  <a:prstClr val="black"/>
                </a:solidFill>
                <a:latin typeface="Tahoma" pitchFamily="34" charset="0"/>
                <a:ea typeface="Tahoma" pitchFamily="34" charset="0"/>
                <a:cs typeface="Tahoma" pitchFamily="34" charset="0"/>
              </a:rPr>
              <a:t> (cum </a:t>
            </a:r>
            <a:r>
              <a:rPr lang="en-US" sz="1200" dirty="0" err="1">
                <a:solidFill>
                  <a:prstClr val="black"/>
                </a:solidFill>
                <a:latin typeface="Tahoma" pitchFamily="34" charset="0"/>
                <a:ea typeface="Tahoma" pitchFamily="34" charset="0"/>
                <a:cs typeface="Tahoma" pitchFamily="34" charset="0"/>
              </a:rPr>
              <a:t>ar</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fi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specialistul</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topograf</a:t>
            </a:r>
            <a:r>
              <a:rPr lang="en-US" sz="1200" dirty="0">
                <a:solidFill>
                  <a:prstClr val="black"/>
                </a:solidFill>
                <a:latin typeface="Tahoma" pitchFamily="34" charset="0"/>
                <a:ea typeface="Tahoma" pitchFamily="34" charset="0"/>
                <a:cs typeface="Tahoma" pitchFamily="34" charset="0"/>
              </a:rPr>
              <a:t>) din </a:t>
            </a:r>
            <a:r>
              <a:rPr lang="en-US" sz="1200" dirty="0" err="1">
                <a:solidFill>
                  <a:prstClr val="black"/>
                </a:solidFill>
                <a:latin typeface="Tahoma" pitchFamily="34" charset="0"/>
                <a:ea typeface="Tahoma" pitchFamily="34" charset="0"/>
                <a:cs typeface="Tahoma" pitchFamily="34" charset="0"/>
              </a:rPr>
              <a:t>cadrul</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acestor</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comisii</a:t>
            </a:r>
            <a:r>
              <a:rPr lang="en-US" sz="1200" dirty="0">
                <a:solidFill>
                  <a:prstClr val="black"/>
                </a:solidFill>
                <a:latin typeface="Tahoma" pitchFamily="34" charset="0"/>
                <a:ea typeface="Tahoma" pitchFamily="34" charset="0"/>
                <a:cs typeface="Tahoma" pitchFamily="34" charset="0"/>
              </a:rPr>
              <a:t> locale, </a:t>
            </a:r>
            <a:r>
              <a:rPr lang="en-US" sz="1200" dirty="0" err="1">
                <a:solidFill>
                  <a:prstClr val="black"/>
                </a:solidFill>
                <a:latin typeface="Tahoma" pitchFamily="34" charset="0"/>
                <a:ea typeface="Tahoma" pitchFamily="34" charset="0"/>
                <a:cs typeface="Tahoma" pitchFamily="34" charset="0"/>
              </a:rPr>
              <a:t>pentru</a:t>
            </a:r>
            <a:r>
              <a:rPr lang="en-US" sz="1200" dirty="0">
                <a:solidFill>
                  <a:prstClr val="black"/>
                </a:solidFill>
                <a:latin typeface="Tahoma" pitchFamily="34" charset="0"/>
                <a:ea typeface="Tahoma" pitchFamily="34" charset="0"/>
                <a:cs typeface="Tahoma" pitchFamily="34" charset="0"/>
              </a:rPr>
              <a:t> a </a:t>
            </a:r>
            <a:r>
              <a:rPr lang="en-US" sz="1200" dirty="0" err="1">
                <a:solidFill>
                  <a:prstClr val="black"/>
                </a:solidFill>
                <a:latin typeface="Tahoma" pitchFamily="34" charset="0"/>
                <a:ea typeface="Tahoma" pitchFamily="34" charset="0"/>
                <a:cs typeface="Tahoma" pitchFamily="34" charset="0"/>
              </a:rPr>
              <a:t>găsi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soluții</a:t>
            </a:r>
            <a:r>
              <a:rPr lang="en-US" sz="1200" dirty="0">
                <a:solidFill>
                  <a:prstClr val="black"/>
                </a:solidFill>
                <a:latin typeface="Tahoma" pitchFamily="34" charset="0"/>
                <a:ea typeface="Tahoma" pitchFamily="34" charset="0"/>
                <a:cs typeface="Tahoma" pitchFamily="34" charset="0"/>
              </a:rPr>
              <a:t> la </a:t>
            </a:r>
            <a:r>
              <a:rPr lang="en-US" sz="1200" dirty="0" err="1">
                <a:solidFill>
                  <a:prstClr val="black"/>
                </a:solidFill>
                <a:latin typeface="Tahoma" pitchFamily="34" charset="0"/>
                <a:ea typeface="Tahoma" pitchFamily="34" charset="0"/>
                <a:cs typeface="Tahoma" pitchFamily="34" charset="0"/>
              </a:rPr>
              <a:t>problemele</a:t>
            </a:r>
            <a:r>
              <a:rPr lang="en-US" sz="1200" dirty="0">
                <a:solidFill>
                  <a:prstClr val="black"/>
                </a:solidFill>
                <a:latin typeface="Tahoma" pitchFamily="34" charset="0"/>
                <a:ea typeface="Tahoma" pitchFamily="34" charset="0"/>
                <a:cs typeface="Tahoma" pitchFamily="34" charset="0"/>
              </a:rPr>
              <a:t> cu care se </a:t>
            </a:r>
            <a:r>
              <a:rPr lang="en-US" sz="1200" dirty="0" err="1">
                <a:solidFill>
                  <a:prstClr val="black"/>
                </a:solidFill>
                <a:latin typeface="Tahoma" pitchFamily="34" charset="0"/>
                <a:ea typeface="Tahoma" pitchFamily="34" charset="0"/>
                <a:cs typeface="Tahoma" pitchFamily="34" charset="0"/>
              </a:rPr>
              <a:t>confruntă</a:t>
            </a:r>
            <a:r>
              <a:rPr lang="en-US" sz="1200" dirty="0">
                <a:solidFill>
                  <a:prstClr val="black"/>
                </a:solidFill>
                <a:latin typeface="Tahoma" pitchFamily="34" charset="0"/>
                <a:ea typeface="Tahoma" pitchFamily="34" charset="0"/>
                <a:cs typeface="Tahoma" pitchFamily="34" charset="0"/>
              </a:rPr>
              <a:t>;</a:t>
            </a:r>
            <a:endParaRPr lang="en-GB" sz="1200" dirty="0">
              <a:solidFill>
                <a:prstClr val="black"/>
              </a:solidFill>
              <a:latin typeface="Tahoma" pitchFamily="34" charset="0"/>
              <a:ea typeface="Tahoma" pitchFamily="34" charset="0"/>
              <a:cs typeface="Tahoma" pitchFamily="34" charset="0"/>
            </a:endParaRPr>
          </a:p>
          <a:p>
            <a:pPr lvl="0" indent="271463" algn="just" defTabSz="914400">
              <a:buFont typeface="Wingdings" pitchFamily="2" charset="2"/>
              <a:buChar char="Ø"/>
            </a:pPr>
            <a:r>
              <a:rPr lang="ro-RO" sz="1200" dirty="0">
                <a:solidFill>
                  <a:prstClr val="black"/>
                </a:solidFill>
                <a:latin typeface="Tahoma" pitchFamily="34" charset="0"/>
                <a:ea typeface="Tahoma" pitchFamily="34" charset="0"/>
                <a:cs typeface="Tahoma" pitchFamily="34" charset="0"/>
              </a:rPr>
              <a:t>îndrumarea reprezentantului autorității administrației publice locale pe diferite aspecte (însușirea unui bun imobil în domeniul public/privat al </a:t>
            </a:r>
            <a:r>
              <a:rPr lang="ro-RO" sz="1200" dirty="0" err="1">
                <a:solidFill>
                  <a:prstClr val="black"/>
                </a:solidFill>
                <a:latin typeface="Tahoma" pitchFamily="34" charset="0"/>
                <a:ea typeface="Tahoma" pitchFamily="34" charset="0"/>
                <a:cs typeface="Tahoma" pitchFamily="34" charset="0"/>
              </a:rPr>
              <a:t>UAT-lui</a:t>
            </a:r>
            <a:r>
              <a:rPr lang="ro-RO" sz="1200" dirty="0">
                <a:solidFill>
                  <a:prstClr val="black"/>
                </a:solidFill>
                <a:latin typeface="Tahoma" pitchFamily="34" charset="0"/>
                <a:ea typeface="Tahoma" pitchFamily="34" charset="0"/>
                <a:cs typeface="Tahoma" pitchFamily="34" charset="0"/>
              </a:rPr>
              <a:t>, urbanism etc.) ce țin de atribuțiile ce le revin potrivit legislației în vigoare.</a:t>
            </a:r>
            <a:endParaRPr lang="en-GB" sz="1200" dirty="0">
              <a:solidFill>
                <a:prstClr val="black"/>
              </a:solidFill>
              <a:latin typeface="Tahoma" pitchFamily="34" charset="0"/>
              <a:ea typeface="Tahoma" pitchFamily="34" charset="0"/>
              <a:cs typeface="Tahoma" pitchFamily="34" charset="0"/>
            </a:endParaRPr>
          </a:p>
          <a:p>
            <a:pPr algn="just"/>
            <a:endParaRPr lang="vi-VN" sz="1200" i="1"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1000431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085841"/>
            <a:ext cx="7737231" cy="3924310"/>
          </a:xfrm>
        </p:spPr>
        <p:txBody>
          <a:bodyPr>
            <a:noAutofit/>
          </a:bodyPr>
          <a:lstStyle/>
          <a:p>
            <a:pPr marL="342900" lvl="0" indent="-342900" algn="just" defTabSz="914400">
              <a:buFont typeface="Arial" pitchFamily="34" charset="0"/>
              <a:buChar char="•"/>
            </a:pPr>
            <a:r>
              <a:rPr lang="ro-RO" sz="1400" b="1" i="1" dirty="0">
                <a:solidFill>
                  <a:schemeClr val="tx2">
                    <a:lumMod val="60000"/>
                    <a:lumOff val="40000"/>
                  </a:schemeClr>
                </a:solidFill>
                <a:latin typeface="Times New Roman" pitchFamily="18" charset="0"/>
                <a:ea typeface="Tahoma" pitchFamily="34" charset="0"/>
                <a:cs typeface="Times New Roman" pitchFamily="18" charset="0"/>
              </a:rPr>
              <a:t>Reprezentarea Instituției Prefectului la instanțele de judecată </a:t>
            </a:r>
            <a:endParaRPr lang="ro-RO" sz="1400" b="1" dirty="0">
              <a:solidFill>
                <a:schemeClr val="tx2">
                  <a:lumMod val="60000"/>
                  <a:lumOff val="40000"/>
                </a:schemeClr>
              </a:solidFill>
              <a:latin typeface="Times New Roman" pitchFamily="18" charset="0"/>
              <a:ea typeface="Tahoma" pitchFamily="34" charset="0"/>
              <a:cs typeface="Times New Roman" pitchFamily="18" charset="0"/>
            </a:endParaRPr>
          </a:p>
          <a:p>
            <a:pPr marL="342900" lvl="0" indent="-342900" algn="just" defTabSz="914400"/>
            <a:r>
              <a:rPr lang="en-US"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În </a:t>
            </a:r>
            <a:r>
              <a:rPr lang="ro-RO" sz="1200" dirty="0">
                <a:solidFill>
                  <a:prstClr val="black"/>
                </a:solidFill>
                <a:latin typeface="Tahoma" pitchFamily="34" charset="0"/>
                <a:ea typeface="Tahoma" pitchFamily="34" charset="0"/>
                <a:cs typeface="Tahoma" pitchFamily="34" charset="0"/>
              </a:rPr>
              <a:t>cursul anului </a:t>
            </a:r>
            <a:r>
              <a:rPr lang="ro-RO" sz="1200" dirty="0" smtClean="0">
                <a:solidFill>
                  <a:prstClr val="black"/>
                </a:solidFill>
                <a:latin typeface="Tahoma" pitchFamily="34" charset="0"/>
                <a:ea typeface="Tahoma" pitchFamily="34" charset="0"/>
                <a:cs typeface="Tahoma" pitchFamily="34" charset="0"/>
              </a:rPr>
              <a:t>202</a:t>
            </a:r>
            <a:r>
              <a:rPr lang="en-US" sz="1200" dirty="0" smtClean="0">
                <a:solidFill>
                  <a:prstClr val="black"/>
                </a:solidFill>
                <a:latin typeface="Tahoma" pitchFamily="34" charset="0"/>
                <a:ea typeface="Tahoma" pitchFamily="34" charset="0"/>
                <a:cs typeface="Tahoma" pitchFamily="34" charset="0"/>
              </a:rPr>
              <a:t>3</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au fost înregistrate un </a:t>
            </a:r>
            <a:r>
              <a:rPr lang="ro-RO" sz="1200" dirty="0">
                <a:solidFill>
                  <a:schemeClr val="tx1"/>
                </a:solidFill>
                <a:latin typeface="Tahoma" pitchFamily="34" charset="0"/>
                <a:ea typeface="Tahoma" pitchFamily="34" charset="0"/>
                <a:cs typeface="Tahoma" pitchFamily="34" charset="0"/>
              </a:rPr>
              <a:t>număr de </a:t>
            </a:r>
            <a:r>
              <a:rPr lang="ro-RO" sz="1200" dirty="0" smtClean="0">
                <a:solidFill>
                  <a:schemeClr val="tx1"/>
                </a:solidFill>
                <a:latin typeface="Tahoma" pitchFamily="34" charset="0"/>
                <a:ea typeface="Tahoma" pitchFamily="34" charset="0"/>
                <a:cs typeface="Tahoma" pitchFamily="34" charset="0"/>
              </a:rPr>
              <a:t>2</a:t>
            </a:r>
            <a:r>
              <a:rPr lang="en-US" sz="1200" dirty="0" smtClean="0">
                <a:solidFill>
                  <a:schemeClr val="tx1"/>
                </a:solidFill>
                <a:latin typeface="Tahoma" pitchFamily="34" charset="0"/>
                <a:ea typeface="Tahoma" pitchFamily="34" charset="0"/>
                <a:cs typeface="Tahoma" pitchFamily="34" charset="0"/>
              </a:rPr>
              <a:t>06</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cauze pe rolul instanţelor de judecată, din care </a:t>
            </a:r>
            <a:r>
              <a:rPr lang="en-US" sz="1200" dirty="0" smtClean="0">
                <a:solidFill>
                  <a:schemeClr val="tx1"/>
                </a:solidFill>
                <a:latin typeface="Tahoma" pitchFamily="34" charset="0"/>
                <a:ea typeface="Tahoma" pitchFamily="34" charset="0"/>
                <a:cs typeface="Tahoma" pitchFamily="34" charset="0"/>
              </a:rPr>
              <a:t>181</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au ca obiect legile fondului funciar și </a:t>
            </a:r>
            <a:r>
              <a:rPr lang="ro-RO" sz="1200" dirty="0" smtClean="0">
                <a:solidFill>
                  <a:schemeClr val="tx1"/>
                </a:solidFill>
                <a:latin typeface="Tahoma" pitchFamily="34" charset="0"/>
                <a:ea typeface="Tahoma" pitchFamily="34" charset="0"/>
                <a:cs typeface="Tahoma" pitchFamily="34" charset="0"/>
              </a:rPr>
              <a:t>25 </a:t>
            </a:r>
            <a:r>
              <a:rPr lang="ro-RO" sz="1200" dirty="0">
                <a:solidFill>
                  <a:schemeClr val="tx1"/>
                </a:solidFill>
                <a:latin typeface="Tahoma" pitchFamily="34" charset="0"/>
                <a:ea typeface="Tahoma" pitchFamily="34" charset="0"/>
                <a:cs typeface="Tahoma" pitchFamily="34" charset="0"/>
              </a:rPr>
              <a:t>au avut ca obiect </a:t>
            </a:r>
            <a:r>
              <a:rPr lang="ro-RO" sz="1200" dirty="0">
                <a:solidFill>
                  <a:prstClr val="black"/>
                </a:solidFill>
                <a:latin typeface="Tahoma" pitchFamily="34" charset="0"/>
                <a:ea typeface="Tahoma" pitchFamily="34" charset="0"/>
                <a:cs typeface="Tahoma" pitchFamily="34" charset="0"/>
              </a:rPr>
              <a:t>contenciosul administrativ.</a:t>
            </a:r>
          </a:p>
          <a:p>
            <a:pPr marL="342900" lvl="0" indent="-342900" algn="just" defTabSz="914400">
              <a:buFont typeface="Arial" pitchFamily="34" charset="0"/>
              <a:buChar char="•"/>
            </a:pPr>
            <a:r>
              <a:rPr lang="ro-RO" sz="1400" b="1" i="1" dirty="0">
                <a:solidFill>
                  <a:schemeClr val="tx2">
                    <a:lumMod val="60000"/>
                    <a:lumOff val="40000"/>
                  </a:schemeClr>
                </a:solidFill>
                <a:latin typeface="Times New Roman" pitchFamily="18" charset="0"/>
                <a:ea typeface="Tahoma" pitchFamily="34" charset="0"/>
                <a:cs typeface="Times New Roman" pitchFamily="18" charset="0"/>
              </a:rPr>
              <a:t>Activitatea de emitere a ordinelor cu caracter individual și/sau normativ</a:t>
            </a:r>
            <a:endParaRPr lang="ro-RO" sz="1400" b="1" dirty="0">
              <a:solidFill>
                <a:schemeClr val="tx2">
                  <a:lumMod val="60000"/>
                  <a:lumOff val="40000"/>
                </a:schemeClr>
              </a:solidFill>
              <a:latin typeface="Times New Roman" pitchFamily="18" charset="0"/>
              <a:ea typeface="Tahoma" pitchFamily="34" charset="0"/>
              <a:cs typeface="Times New Roman" pitchFamily="18" charset="0"/>
            </a:endParaRPr>
          </a:p>
          <a:p>
            <a:pPr marL="342900" lvl="0" indent="-342900" algn="just" defTabSz="914400"/>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În</a:t>
            </a:r>
            <a:r>
              <a:rPr lang="en-US" sz="1200" dirty="0" smtClean="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anul</a:t>
            </a:r>
            <a:r>
              <a:rPr lang="en-US" sz="1200" dirty="0">
                <a:solidFill>
                  <a:prstClr val="black"/>
                </a:solidFill>
                <a:latin typeface="Tahoma" pitchFamily="34" charset="0"/>
                <a:ea typeface="Tahoma" pitchFamily="34" charset="0"/>
                <a:cs typeface="Tahoma" pitchFamily="34" charset="0"/>
              </a:rPr>
              <a:t> 20</a:t>
            </a:r>
            <a:r>
              <a:rPr lang="ro-RO" sz="1200" dirty="0" smtClean="0">
                <a:solidFill>
                  <a:prstClr val="black"/>
                </a:solidFill>
                <a:latin typeface="Tahoma" pitchFamily="34" charset="0"/>
                <a:ea typeface="Tahoma" pitchFamily="34" charset="0"/>
                <a:cs typeface="Tahoma" pitchFamily="34" charset="0"/>
              </a:rPr>
              <a:t>2</a:t>
            </a:r>
            <a:r>
              <a:rPr lang="en-US" sz="1200" dirty="0" smtClean="0">
                <a:solidFill>
                  <a:prstClr val="black"/>
                </a:solidFill>
                <a:latin typeface="Tahoma" pitchFamily="34" charset="0"/>
                <a:ea typeface="Tahoma" pitchFamily="34" charset="0"/>
                <a:cs typeface="Tahoma" pitchFamily="34" charset="0"/>
              </a:rPr>
              <a:t>3 </a:t>
            </a:r>
            <a:r>
              <a:rPr lang="ro-RO" sz="1200" dirty="0">
                <a:solidFill>
                  <a:prstClr val="black"/>
                </a:solidFill>
                <a:latin typeface="Tahoma" pitchFamily="34" charset="0"/>
                <a:ea typeface="Tahoma" pitchFamily="34" charset="0"/>
                <a:cs typeface="Tahoma" pitchFamily="34" charset="0"/>
              </a:rPr>
              <a:t>p</a:t>
            </a:r>
            <a:r>
              <a:rPr lang="en-US" sz="1200" dirty="0" err="1">
                <a:solidFill>
                  <a:prstClr val="black"/>
                </a:solidFill>
                <a:latin typeface="Tahoma" pitchFamily="34" charset="0"/>
                <a:ea typeface="Tahoma" pitchFamily="34" charset="0"/>
                <a:cs typeface="Tahoma" pitchFamily="34" charset="0"/>
              </a:rPr>
              <a:t>refectul</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Judeţului</a:t>
            </a:r>
            <a:r>
              <a:rPr lang="en-US" sz="1200" dirty="0">
                <a:solidFill>
                  <a:prstClr val="black"/>
                </a:solidFill>
                <a:latin typeface="Tahoma" pitchFamily="34" charset="0"/>
                <a:ea typeface="Tahoma" pitchFamily="34" charset="0"/>
                <a:cs typeface="Tahoma" pitchFamily="34" charset="0"/>
              </a:rPr>
              <a:t> Satu Mare a </a:t>
            </a:r>
            <a:r>
              <a:rPr lang="en-US" sz="1200" dirty="0" err="1">
                <a:solidFill>
                  <a:prstClr val="black"/>
                </a:solidFill>
                <a:latin typeface="Tahoma" pitchFamily="34" charset="0"/>
                <a:ea typeface="Tahoma" pitchFamily="34" charset="0"/>
                <a:cs typeface="Tahoma" pitchFamily="34" charset="0"/>
              </a:rPr>
              <a:t>emis</a:t>
            </a:r>
            <a:r>
              <a:rPr lang="en-US" sz="1200" dirty="0">
                <a:solidFill>
                  <a:prstClr val="black"/>
                </a:solidFill>
                <a:latin typeface="Tahoma" pitchFamily="34" charset="0"/>
                <a:ea typeface="Tahoma" pitchFamily="34" charset="0"/>
                <a:cs typeface="Tahoma" pitchFamily="34" charset="0"/>
              </a:rPr>
              <a:t> un </a:t>
            </a:r>
            <a:r>
              <a:rPr lang="en-US" sz="1200" dirty="0" err="1">
                <a:solidFill>
                  <a:prstClr val="black"/>
                </a:solidFill>
                <a:latin typeface="Tahoma" pitchFamily="34" charset="0"/>
                <a:ea typeface="Tahoma" pitchFamily="34" charset="0"/>
                <a:cs typeface="Tahoma" pitchFamily="34" charset="0"/>
              </a:rPr>
              <a:t>număr</a:t>
            </a:r>
            <a:r>
              <a:rPr lang="en-US" sz="1200" dirty="0">
                <a:solidFill>
                  <a:prstClr val="black"/>
                </a:solidFill>
                <a:latin typeface="Tahoma" pitchFamily="34" charset="0"/>
                <a:ea typeface="Tahoma" pitchFamily="34" charset="0"/>
                <a:cs typeface="Tahoma" pitchFamily="34" charset="0"/>
              </a:rPr>
              <a:t> </a:t>
            </a:r>
            <a:r>
              <a:rPr lang="en-US" sz="1200" dirty="0">
                <a:solidFill>
                  <a:schemeClr val="tx1"/>
                </a:solidFill>
                <a:latin typeface="Tahoma" pitchFamily="34" charset="0"/>
                <a:ea typeface="Tahoma" pitchFamily="34" charset="0"/>
                <a:cs typeface="Tahoma" pitchFamily="34" charset="0"/>
              </a:rPr>
              <a:t>de </a:t>
            </a:r>
            <a:r>
              <a:rPr lang="en-US" sz="1200" dirty="0" smtClean="0">
                <a:solidFill>
                  <a:schemeClr val="tx1"/>
                </a:solidFill>
                <a:latin typeface="Tahoma" pitchFamily="34" charset="0"/>
                <a:ea typeface="Tahoma" pitchFamily="34" charset="0"/>
                <a:cs typeface="Tahoma" pitchFamily="34" charset="0"/>
              </a:rPr>
              <a:t>412 </a:t>
            </a:r>
            <a:r>
              <a:rPr lang="en-US" sz="1200" dirty="0" err="1">
                <a:solidFill>
                  <a:schemeClr val="tx1"/>
                </a:solidFill>
                <a:latin typeface="Tahoma" pitchFamily="34" charset="0"/>
                <a:ea typeface="Tahoma" pitchFamily="34" charset="0"/>
                <a:cs typeface="Tahoma" pitchFamily="34" charset="0"/>
              </a:rPr>
              <a:t>ordine</a:t>
            </a:r>
            <a:r>
              <a:rPr lang="ro-RO" sz="1200" dirty="0">
                <a:solidFill>
                  <a:prstClr val="black"/>
                </a:solidFill>
                <a:latin typeface="Tahoma" pitchFamily="34" charset="0"/>
                <a:ea typeface="Tahoma" pitchFamily="34" charset="0"/>
                <a:cs typeface="Tahoma" pitchFamily="34" charset="0"/>
              </a:rPr>
              <a:t>:                           </a:t>
            </a:r>
            <a:endParaRPr lang="en-GB" sz="1200" dirty="0" smtClean="0">
              <a:solidFill>
                <a:prstClr val="black"/>
              </a:solidFill>
              <a:latin typeface="Tahoma" pitchFamily="34" charset="0"/>
              <a:ea typeface="Tahoma" pitchFamily="34" charset="0"/>
              <a:cs typeface="Tahoma" pitchFamily="34" charset="0"/>
            </a:endParaRPr>
          </a:p>
          <a:p>
            <a:pPr lvl="0" indent="360363" algn="just" defTabSz="914400"/>
            <a:r>
              <a:rPr lang="en-US" sz="1200" dirty="0" smtClean="0">
                <a:solidFill>
                  <a:schemeClr val="tx1"/>
                </a:solidFill>
                <a:latin typeface="Tahoma" pitchFamily="34" charset="0"/>
                <a:ea typeface="Tahoma" pitchFamily="34" charset="0"/>
                <a:cs typeface="Tahoma" pitchFamily="34" charset="0"/>
              </a:rPr>
              <a:t>3</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cu caracter normativ, </a:t>
            </a:r>
            <a:r>
              <a:rPr lang="en-US" sz="1200" dirty="0" smtClean="0">
                <a:solidFill>
                  <a:schemeClr val="tx1"/>
                </a:solidFill>
                <a:latin typeface="Tahoma" pitchFamily="34" charset="0"/>
                <a:ea typeface="Tahoma" pitchFamily="34" charset="0"/>
                <a:cs typeface="Tahoma" pitchFamily="34" charset="0"/>
              </a:rPr>
              <a:t>409</a:t>
            </a:r>
            <a:r>
              <a:rPr lang="ro-RO" sz="1200" dirty="0" smtClean="0">
                <a:solidFill>
                  <a:schemeClr val="tx1"/>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cu caracter individual;</a:t>
            </a:r>
          </a:p>
          <a:p>
            <a:pPr marL="342900" lvl="0" indent="-342900" algn="just" defTabSz="914400">
              <a:buFont typeface="Arial" pitchFamily="34" charset="0"/>
              <a:buChar char="•"/>
            </a:pPr>
            <a:r>
              <a:rPr lang="ro-RO" sz="1400" b="1" i="1" dirty="0">
                <a:solidFill>
                  <a:schemeClr val="tx2">
                    <a:lumMod val="60000"/>
                    <a:lumOff val="40000"/>
                  </a:schemeClr>
                </a:solidFill>
                <a:latin typeface="Times New Roman" pitchFamily="18" charset="0"/>
                <a:ea typeface="Tahoma" pitchFamily="34" charset="0"/>
                <a:cs typeface="Times New Roman" pitchFamily="18" charset="0"/>
              </a:rPr>
              <a:t>Activitatea desfășurată de Comisia de Disciplină (pentru secretarii de UAT)</a:t>
            </a:r>
            <a:endParaRPr lang="ro-RO" sz="1400" b="1" dirty="0">
              <a:solidFill>
                <a:schemeClr val="tx2">
                  <a:lumMod val="60000"/>
                  <a:lumOff val="40000"/>
                </a:schemeClr>
              </a:solidFill>
              <a:latin typeface="Times New Roman" pitchFamily="18" charset="0"/>
              <a:ea typeface="Tahoma" pitchFamily="34" charset="0"/>
              <a:cs typeface="Times New Roman" pitchFamily="18" charset="0"/>
            </a:endParaRPr>
          </a:p>
          <a:p>
            <a:pPr marL="342900" lvl="0" indent="-342900" algn="just" defTabSz="914400"/>
            <a:r>
              <a:rPr lang="en-US" sz="1200" i="1" dirty="0" smtClean="0">
                <a:solidFill>
                  <a:prstClr val="black"/>
                </a:solidFill>
                <a:latin typeface="Tahoma" pitchFamily="34" charset="0"/>
                <a:ea typeface="Tahoma" pitchFamily="34" charset="0"/>
                <a:cs typeface="Tahoma" pitchFamily="34" charset="0"/>
              </a:rPr>
              <a:t>	</a:t>
            </a:r>
            <a:r>
              <a:rPr lang="ro-RO" sz="1200" i="1" dirty="0" smtClean="0">
                <a:solidFill>
                  <a:prstClr val="black"/>
                </a:solidFill>
                <a:latin typeface="Tahoma" pitchFamily="34" charset="0"/>
                <a:ea typeface="Tahoma" pitchFamily="34" charset="0"/>
                <a:cs typeface="Tahoma" pitchFamily="34" charset="0"/>
              </a:rPr>
              <a:t>Comisia </a:t>
            </a:r>
            <a:r>
              <a:rPr lang="ro-RO" sz="1200" i="1" dirty="0">
                <a:solidFill>
                  <a:prstClr val="black"/>
                </a:solidFill>
                <a:latin typeface="Tahoma" pitchFamily="34" charset="0"/>
                <a:ea typeface="Tahoma" pitchFamily="34" charset="0"/>
                <a:cs typeface="Tahoma" pitchFamily="34" charset="0"/>
              </a:rPr>
              <a:t>de disciplină pentru secretarii de UAT</a:t>
            </a:r>
            <a:r>
              <a:rPr lang="ro-RO" sz="1200" dirty="0">
                <a:solidFill>
                  <a:prstClr val="black"/>
                </a:solidFill>
                <a:latin typeface="Tahoma" pitchFamily="34" charset="0"/>
                <a:ea typeface="Tahoma" pitchFamily="34" charset="0"/>
                <a:cs typeface="Tahoma" pitchFamily="34" charset="0"/>
              </a:rPr>
              <a:t> cu privire la analizarea şi propunerea modului de soluţionare a sesizării privitoare la faptele secretarilor unităţilor administrativ-teritoriale sesizate ca abateri disciplinare la nivelul </a:t>
            </a:r>
            <a:r>
              <a:rPr lang="ro-RO" sz="1200" dirty="0" smtClean="0">
                <a:solidFill>
                  <a:prstClr val="black"/>
                </a:solidFill>
                <a:latin typeface="Tahoma" pitchFamily="34" charset="0"/>
                <a:ea typeface="Tahoma" pitchFamily="34" charset="0"/>
                <a:cs typeface="Tahoma" pitchFamily="34" charset="0"/>
              </a:rPr>
              <a:t>judeţului</a:t>
            </a:r>
            <a:r>
              <a:rPr lang="en-US" sz="1200" dirty="0" smtClean="0">
                <a:solidFill>
                  <a:prstClr val="black"/>
                </a:solidFill>
                <a:latin typeface="Tahoma" pitchFamily="34" charset="0"/>
                <a:ea typeface="Tahoma" pitchFamily="34" charset="0"/>
                <a:cs typeface="Tahoma" pitchFamily="34" charset="0"/>
              </a:rPr>
              <a:t> nu a </a:t>
            </a:r>
            <a:r>
              <a:rPr lang="en-US" sz="1200" dirty="0" err="1" smtClean="0">
                <a:solidFill>
                  <a:prstClr val="black"/>
                </a:solidFill>
                <a:latin typeface="Tahoma" pitchFamily="34" charset="0"/>
                <a:ea typeface="Tahoma" pitchFamily="34" charset="0"/>
                <a:cs typeface="Tahoma" pitchFamily="34" charset="0"/>
              </a:rPr>
              <a:t>primit</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sesizări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în</a:t>
            </a:r>
            <a:r>
              <a:rPr lang="en-US" sz="1200" dirty="0" smtClean="0">
                <a:solidFill>
                  <a:prstClr val="black"/>
                </a:solidFill>
                <a:latin typeface="Tahoma" pitchFamily="34" charset="0"/>
                <a:ea typeface="Tahoma" pitchFamily="34" charset="0"/>
                <a:cs typeface="Tahoma" pitchFamily="34" charset="0"/>
              </a:rPr>
              <a:t> 2023.</a:t>
            </a:r>
            <a:endParaRPr lang="en-GB" sz="12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ro-RO" sz="1400" b="1" i="1" dirty="0" smtClean="0">
                <a:solidFill>
                  <a:schemeClr val="tx2">
                    <a:lumMod val="60000"/>
                    <a:lumOff val="40000"/>
                  </a:schemeClr>
                </a:solidFill>
                <a:latin typeface="Times New Roman" pitchFamily="18" charset="0"/>
                <a:ea typeface="Tahoma" pitchFamily="34" charset="0"/>
                <a:cs typeface="Times New Roman" pitchFamily="18" charset="0"/>
              </a:rPr>
              <a:t>Activitatea </a:t>
            </a:r>
            <a:r>
              <a:rPr lang="ro-RO" sz="1400" b="1" i="1" dirty="0">
                <a:solidFill>
                  <a:schemeClr val="tx2">
                    <a:lumMod val="60000"/>
                    <a:lumOff val="40000"/>
                  </a:schemeClr>
                </a:solidFill>
                <a:latin typeface="Times New Roman" pitchFamily="18" charset="0"/>
                <a:ea typeface="Tahoma" pitchFamily="34" charset="0"/>
                <a:cs typeface="Times New Roman" pitchFamily="18" charset="0"/>
              </a:rPr>
              <a:t>desfășurată de Comisia Județeană de Atribuire de Denumiri</a:t>
            </a:r>
          </a:p>
          <a:p>
            <a:pPr marL="342900" lvl="0" indent="-342900" algn="just" defTabSz="914400"/>
            <a:r>
              <a:rPr lang="en-US"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Comisia </a:t>
            </a:r>
            <a:r>
              <a:rPr lang="ro-RO" sz="1200" dirty="0">
                <a:solidFill>
                  <a:prstClr val="black"/>
                </a:solidFill>
                <a:latin typeface="Tahoma" pitchFamily="34" charset="0"/>
                <a:ea typeface="Tahoma" pitchFamily="34" charset="0"/>
                <a:cs typeface="Tahoma" pitchFamily="34" charset="0"/>
              </a:rPr>
              <a:t>judeţeană de atribuire de denumiri a înregistrat în anul </a:t>
            </a:r>
            <a:r>
              <a:rPr lang="ro-RO" sz="1200" dirty="0" smtClean="0">
                <a:solidFill>
                  <a:prstClr val="black"/>
                </a:solidFill>
                <a:latin typeface="Tahoma" pitchFamily="34" charset="0"/>
                <a:ea typeface="Tahoma" pitchFamily="34" charset="0"/>
                <a:cs typeface="Tahoma" pitchFamily="34" charset="0"/>
              </a:rPr>
              <a:t>2022 </a:t>
            </a:r>
            <a:r>
              <a:rPr lang="ro-RO" sz="1200" dirty="0">
                <a:solidFill>
                  <a:prstClr val="black"/>
                </a:solidFill>
                <a:latin typeface="Tahoma" pitchFamily="34" charset="0"/>
                <a:ea typeface="Tahoma" pitchFamily="34" charset="0"/>
                <a:cs typeface="Tahoma" pitchFamily="34" charset="0"/>
              </a:rPr>
              <a:t>un număr de </a:t>
            </a:r>
            <a:r>
              <a:rPr lang="en-US" sz="1200" dirty="0" smtClean="0">
                <a:solidFill>
                  <a:schemeClr val="tx1"/>
                </a:solidFill>
                <a:latin typeface="Tahoma" pitchFamily="34" charset="0"/>
                <a:ea typeface="Tahoma" pitchFamily="34" charset="0"/>
                <a:cs typeface="Tahoma" pitchFamily="34" charset="0"/>
              </a:rPr>
              <a:t>6</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cereri </a:t>
            </a:r>
            <a:r>
              <a:rPr lang="ro-RO" sz="1200" dirty="0">
                <a:solidFill>
                  <a:prstClr val="black"/>
                </a:solidFill>
                <a:latin typeface="Tahoma" pitchFamily="34" charset="0"/>
                <a:ea typeface="Tahoma" pitchFamily="34" charset="0"/>
                <a:cs typeface="Tahoma" pitchFamily="34" charset="0"/>
              </a:rPr>
              <a:t>privind atribuirea de denumiri. </a:t>
            </a:r>
            <a:r>
              <a:rPr lang="ro-RO" sz="1200" dirty="0">
                <a:solidFill>
                  <a:schemeClr val="tx1"/>
                </a:solidFill>
                <a:latin typeface="Tahoma" pitchFamily="34" charset="0"/>
                <a:ea typeface="Tahoma" pitchFamily="34" charset="0"/>
                <a:cs typeface="Tahoma" pitchFamily="34" charset="0"/>
              </a:rPr>
              <a:t>Urmare a acestor solicitări au avut loc un număr de </a:t>
            </a:r>
            <a:r>
              <a:rPr lang="ro-RO" sz="1200" dirty="0" smtClean="0">
                <a:solidFill>
                  <a:schemeClr val="tx1"/>
                </a:solidFill>
                <a:latin typeface="Tahoma" pitchFamily="34" charset="0"/>
                <a:ea typeface="Tahoma" pitchFamily="34" charset="0"/>
                <a:cs typeface="Tahoma" pitchFamily="34" charset="0"/>
              </a:rPr>
              <a:t>6 întâlniri </a:t>
            </a:r>
            <a:r>
              <a:rPr lang="ro-RO" sz="1200" dirty="0">
                <a:solidFill>
                  <a:schemeClr val="tx1"/>
                </a:solidFill>
                <a:latin typeface="Tahoma" pitchFamily="34" charset="0"/>
                <a:ea typeface="Tahoma" pitchFamily="34" charset="0"/>
                <a:cs typeface="Tahoma" pitchFamily="34" charset="0"/>
              </a:rPr>
              <a:t>și au fost emise un număr de </a:t>
            </a:r>
            <a:r>
              <a:rPr lang="en-US" sz="1200" dirty="0" smtClean="0">
                <a:solidFill>
                  <a:schemeClr val="tx1"/>
                </a:solidFill>
                <a:latin typeface="Tahoma" pitchFamily="34" charset="0"/>
                <a:ea typeface="Tahoma" pitchFamily="34" charset="0"/>
                <a:cs typeface="Tahoma" pitchFamily="34" charset="0"/>
              </a:rPr>
              <a:t>2</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avize favorabile adoptate prin hotărâri de comisie, iar </a:t>
            </a:r>
            <a:r>
              <a:rPr lang="en-US" sz="1200" dirty="0" smtClean="0">
                <a:solidFill>
                  <a:schemeClr val="tx1"/>
                </a:solidFill>
                <a:latin typeface="Tahoma" pitchFamily="34" charset="0"/>
                <a:ea typeface="Tahoma" pitchFamily="34" charset="0"/>
                <a:cs typeface="Tahoma" pitchFamily="34" charset="0"/>
              </a:rPr>
              <a:t>3</a:t>
            </a:r>
            <a:r>
              <a:rPr lang="ro-RO" sz="1200" dirty="0" smtClean="0">
                <a:solidFill>
                  <a:schemeClr val="tx1"/>
                </a:solidFill>
                <a:latin typeface="Tahoma" pitchFamily="34" charset="0"/>
                <a:ea typeface="Tahoma" pitchFamily="34" charset="0"/>
                <a:cs typeface="Tahoma" pitchFamily="34" charset="0"/>
              </a:rPr>
              <a:t> documentați</a:t>
            </a:r>
            <a:r>
              <a:rPr lang="en-US" sz="1200" dirty="0" err="1" smtClean="0">
                <a:solidFill>
                  <a:schemeClr val="tx1"/>
                </a:solidFill>
                <a:latin typeface="Tahoma" pitchFamily="34" charset="0"/>
                <a:ea typeface="Tahoma" pitchFamily="34" charset="0"/>
                <a:cs typeface="Tahoma" pitchFamily="34" charset="0"/>
              </a:rPr>
              <a:t>i</a:t>
            </a:r>
            <a:r>
              <a:rPr lang="ro-RO" sz="1200" dirty="0" smtClean="0">
                <a:solidFill>
                  <a:schemeClr val="tx1"/>
                </a:solidFill>
                <a:latin typeface="Tahoma" pitchFamily="34" charset="0"/>
                <a:ea typeface="Tahoma" pitchFamily="34" charset="0"/>
                <a:cs typeface="Tahoma" pitchFamily="34" charset="0"/>
              </a:rPr>
              <a:t> a</a:t>
            </a:r>
            <a:r>
              <a:rPr lang="en-US" sz="1200" dirty="0" smtClean="0">
                <a:solidFill>
                  <a:schemeClr val="tx1"/>
                </a:solidFill>
                <a:latin typeface="Tahoma" pitchFamily="34" charset="0"/>
                <a:ea typeface="Tahoma" pitchFamily="34" charset="0"/>
                <a:cs typeface="Tahoma" pitchFamily="34" charset="0"/>
              </a:rPr>
              <a:t>u</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fost restituite </a:t>
            </a:r>
            <a:r>
              <a:rPr lang="ro-RO" sz="1200" dirty="0" smtClean="0"/>
              <a:t>(</a:t>
            </a:r>
            <a:r>
              <a:rPr lang="ro-RO" sz="1200" dirty="0" smtClean="0">
                <a:solidFill>
                  <a:schemeClr val="tx1"/>
                </a:solidFill>
                <a:latin typeface="Tahoma" pitchFamily="34" charset="0"/>
                <a:ea typeface="Tahoma" pitchFamily="34" charset="0"/>
                <a:cs typeface="Tahoma" pitchFamily="34" charset="0"/>
              </a:rPr>
              <a:t>nu era nevoie de avizul Comisiei județene de atribuire de denumiri)</a:t>
            </a:r>
            <a:r>
              <a:rPr lang="en-US" sz="1200" dirty="0" smtClean="0">
                <a:solidFill>
                  <a:schemeClr val="tx1"/>
                </a:solidFill>
                <a:latin typeface="Tahoma" pitchFamily="34" charset="0"/>
                <a:ea typeface="Tahoma" pitchFamily="34" charset="0"/>
                <a:cs typeface="Tahoma" pitchFamily="34" charset="0"/>
              </a:rPr>
              <a:t>, o </a:t>
            </a:r>
            <a:r>
              <a:rPr lang="en-US" sz="1200" dirty="0" err="1" smtClean="0">
                <a:solidFill>
                  <a:schemeClr val="tx1"/>
                </a:solidFill>
                <a:latin typeface="Tahoma" pitchFamily="34" charset="0"/>
                <a:ea typeface="Tahoma" pitchFamily="34" charset="0"/>
                <a:cs typeface="Tahoma" pitchFamily="34" charset="0"/>
              </a:rPr>
              <a:t>documentație</a:t>
            </a:r>
            <a:r>
              <a:rPr lang="en-US" sz="1200" dirty="0" smtClean="0">
                <a:solidFill>
                  <a:schemeClr val="tx1"/>
                </a:solidFill>
                <a:latin typeface="Tahoma" pitchFamily="34" charset="0"/>
                <a:ea typeface="Tahoma" pitchFamily="34" charset="0"/>
                <a:cs typeface="Tahoma" pitchFamily="34" charset="0"/>
              </a:rPr>
              <a:t> a </a:t>
            </a:r>
            <a:r>
              <a:rPr lang="en-US" sz="1200" dirty="0" err="1" smtClean="0">
                <a:solidFill>
                  <a:schemeClr val="tx1"/>
                </a:solidFill>
                <a:latin typeface="Tahoma" pitchFamily="34" charset="0"/>
                <a:ea typeface="Tahoma" pitchFamily="34" charset="0"/>
                <a:cs typeface="Tahoma" pitchFamily="34" charset="0"/>
              </a:rPr>
              <a:t>rămas</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pentru</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dezbatere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în</a:t>
            </a:r>
            <a:r>
              <a:rPr lang="en-US" sz="1200" dirty="0" smtClean="0">
                <a:solidFill>
                  <a:schemeClr val="tx1"/>
                </a:solidFill>
                <a:latin typeface="Tahoma" pitchFamily="34" charset="0"/>
                <a:ea typeface="Tahoma" pitchFamily="34" charset="0"/>
                <a:cs typeface="Tahoma" pitchFamily="34" charset="0"/>
              </a:rPr>
              <a:t> 2024</a:t>
            </a:r>
            <a:r>
              <a:rPr lang="ro-RO" sz="1200" dirty="0" smtClean="0">
                <a:solidFill>
                  <a:schemeClr val="tx1"/>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Avizele </a:t>
            </a:r>
            <a:r>
              <a:rPr lang="ro-RO" sz="1200" dirty="0">
                <a:solidFill>
                  <a:prstClr val="black"/>
                </a:solidFill>
                <a:latin typeface="Tahoma" pitchFamily="34" charset="0"/>
                <a:ea typeface="Tahoma" pitchFamily="34" charset="0"/>
                <a:cs typeface="Tahoma" pitchFamily="34" charset="0"/>
              </a:rPr>
              <a:t>au fost acordate pentru </a:t>
            </a:r>
            <a:r>
              <a:rPr lang="en-US" sz="1200" dirty="0" err="1" smtClean="0">
                <a:solidFill>
                  <a:prstClr val="black"/>
                </a:solidFill>
                <a:latin typeface="Tahoma" pitchFamily="34" charset="0"/>
                <a:ea typeface="Tahoma" pitchFamily="34" charset="0"/>
                <a:cs typeface="Tahoma" pitchFamily="34" charset="0"/>
              </a:rPr>
              <a:t>atribuire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și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schimbare</a:t>
            </a:r>
            <a:r>
              <a:rPr lang="en-US"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denumiri </a:t>
            </a:r>
            <a:r>
              <a:rPr lang="ro-RO" sz="1200" dirty="0">
                <a:solidFill>
                  <a:prstClr val="black"/>
                </a:solidFill>
                <a:latin typeface="Tahoma" pitchFamily="34" charset="0"/>
                <a:ea typeface="Tahoma" pitchFamily="34" charset="0"/>
                <a:cs typeface="Tahoma" pitchFamily="34" charset="0"/>
              </a:rPr>
              <a:t>de </a:t>
            </a:r>
            <a:r>
              <a:rPr lang="ro-RO" sz="1200" dirty="0" smtClean="0">
                <a:solidFill>
                  <a:prstClr val="black"/>
                </a:solidFill>
                <a:latin typeface="Tahoma" pitchFamily="34" charset="0"/>
                <a:ea typeface="Tahoma" pitchFamily="34" charset="0"/>
                <a:cs typeface="Tahoma" pitchFamily="34" charset="0"/>
              </a:rPr>
              <a:t>străzi</a:t>
            </a:r>
            <a:r>
              <a:rPr lang="en-US" sz="1200" dirty="0" smtClean="0">
                <a:solidFill>
                  <a:prstClr val="black"/>
                </a:solidFill>
                <a:latin typeface="Tahoma" pitchFamily="34" charset="0"/>
                <a:ea typeface="Tahoma" pitchFamily="34" charset="0"/>
                <a:cs typeface="Tahoma" pitchFamily="34" charset="0"/>
              </a:rPr>
              <a:t>.</a:t>
            </a:r>
            <a:endParaRPr lang="en-GB" sz="1200" dirty="0">
              <a:solidFill>
                <a:prstClr val="black"/>
              </a:solidFill>
              <a:latin typeface="Tahoma" pitchFamily="34" charset="0"/>
              <a:ea typeface="Tahoma" pitchFamily="34" charset="0"/>
              <a:cs typeface="Tahoma" pitchFamily="34" charset="0"/>
            </a:endParaRPr>
          </a:p>
          <a:p>
            <a:pPr algn="just"/>
            <a:endParaRPr lang="vi-VN" sz="1200" i="1"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1279427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172641"/>
            <a:ext cx="7737231" cy="3761309"/>
          </a:xfrm>
        </p:spPr>
        <p:txBody>
          <a:bodyPr>
            <a:noAutofit/>
          </a:bodyPr>
          <a:lstStyle/>
          <a:p>
            <a:pPr marL="342900" lvl="0" indent="-342900" algn="just" defTabSz="914400">
              <a:lnSpc>
                <a:spcPct val="80000"/>
              </a:lnSpc>
              <a:buBlip>
                <a:blip r:embed="rId5"/>
              </a:buBlip>
            </a:pPr>
            <a:r>
              <a:rPr lang="ro-RO" sz="1400" b="1" i="1" dirty="0">
                <a:solidFill>
                  <a:schemeClr val="tx2">
                    <a:lumMod val="60000"/>
                    <a:lumOff val="40000"/>
                  </a:schemeClr>
                </a:solidFill>
                <a:latin typeface="Times New Roman" pitchFamily="18" charset="0"/>
                <a:cs typeface="Times New Roman" pitchFamily="18" charset="0"/>
              </a:rPr>
              <a:t>Urmărirea aplicării actelor normative cu caracter reparatoriu</a:t>
            </a:r>
          </a:p>
          <a:p>
            <a:pPr marL="342900" lvl="0" indent="-342900" algn="just" defTabSz="914400">
              <a:buFont typeface="Arial" pitchFamily="34" charset="0"/>
              <a:buChar char="•"/>
            </a:pPr>
            <a:r>
              <a:rPr lang="ro-RO" sz="1400" b="1" i="1" dirty="0" smtClean="0">
                <a:solidFill>
                  <a:schemeClr val="tx2">
                    <a:lumMod val="60000"/>
                    <a:lumOff val="40000"/>
                  </a:schemeClr>
                </a:solidFill>
                <a:latin typeface="Times New Roman" pitchFamily="18" charset="0"/>
                <a:cs typeface="Times New Roman" pitchFamily="18" charset="0"/>
              </a:rPr>
              <a:t>Aplicarea </a:t>
            </a:r>
            <a:r>
              <a:rPr lang="ro-RO" sz="1400" b="1" i="1" dirty="0">
                <a:solidFill>
                  <a:schemeClr val="tx2">
                    <a:lumMod val="60000"/>
                    <a:lumOff val="40000"/>
                  </a:schemeClr>
                </a:solidFill>
                <a:latin typeface="Times New Roman" pitchFamily="18" charset="0"/>
                <a:cs typeface="Times New Roman" pitchFamily="18" charset="0"/>
              </a:rPr>
              <a:t>legilor fondului funciar</a:t>
            </a:r>
            <a:endParaRPr lang="ro-RO" sz="1400" b="1" dirty="0">
              <a:solidFill>
                <a:schemeClr val="tx2">
                  <a:lumMod val="60000"/>
                  <a:lumOff val="40000"/>
                </a:schemeClr>
              </a:solidFill>
              <a:latin typeface="Times New Roman" pitchFamily="18" charset="0"/>
              <a:cs typeface="Times New Roman" pitchFamily="18" charset="0"/>
            </a:endParaRPr>
          </a:p>
          <a:p>
            <a:pPr marL="342900" lvl="0" indent="-342900" algn="just" defTabSz="914400"/>
            <a:r>
              <a:rPr lang="ro-RO" sz="1500" b="1" dirty="0">
                <a:solidFill>
                  <a:prstClr val="black"/>
                </a:solidFill>
              </a:rPr>
              <a:t>	</a:t>
            </a:r>
            <a:r>
              <a:rPr lang="ro-RO" sz="1200" dirty="0">
                <a:solidFill>
                  <a:prstClr val="black"/>
                </a:solidFill>
                <a:latin typeface="Tahoma" pitchFamily="34" charset="0"/>
                <a:ea typeface="Tahoma" pitchFamily="34" charset="0"/>
                <a:cs typeface="Tahoma" pitchFamily="34" charset="0"/>
              </a:rPr>
              <a:t>Pentru aplicarea legilor fondului funciar î</a:t>
            </a:r>
            <a:r>
              <a:rPr lang="en-US" sz="1200" dirty="0">
                <a:solidFill>
                  <a:prstClr val="black"/>
                </a:solidFill>
                <a:latin typeface="Tahoma" pitchFamily="34" charset="0"/>
                <a:ea typeface="Tahoma" pitchFamily="34" charset="0"/>
                <a:cs typeface="Tahoma" pitchFamily="34" charset="0"/>
              </a:rPr>
              <a:t>n </a:t>
            </a:r>
            <a:r>
              <a:rPr lang="en-US" sz="1200" dirty="0" err="1">
                <a:solidFill>
                  <a:prstClr val="black"/>
                </a:solidFill>
                <a:latin typeface="Tahoma" pitchFamily="34" charset="0"/>
                <a:ea typeface="Tahoma" pitchFamily="34" charset="0"/>
                <a:cs typeface="Tahoma" pitchFamily="34" charset="0"/>
              </a:rPr>
              <a:t>anul</a:t>
            </a:r>
            <a:r>
              <a:rPr lang="en-US" sz="1200" dirty="0">
                <a:solidFill>
                  <a:prstClr val="black"/>
                </a:solidFill>
                <a:latin typeface="Tahoma" pitchFamily="34" charset="0"/>
                <a:ea typeface="Tahoma" pitchFamily="34" charset="0"/>
                <a:cs typeface="Tahoma" pitchFamily="34" charset="0"/>
              </a:rPr>
              <a:t> 20</a:t>
            </a:r>
            <a:r>
              <a:rPr lang="ro-RO" sz="1200" dirty="0" smtClean="0">
                <a:solidFill>
                  <a:prstClr val="black"/>
                </a:solidFill>
                <a:latin typeface="Tahoma" pitchFamily="34" charset="0"/>
                <a:ea typeface="Tahoma" pitchFamily="34" charset="0"/>
                <a:cs typeface="Tahoma" pitchFamily="34" charset="0"/>
              </a:rPr>
              <a:t>2</a:t>
            </a:r>
            <a:r>
              <a:rPr lang="en-US" sz="1200" dirty="0" smtClean="0">
                <a:solidFill>
                  <a:prstClr val="black"/>
                </a:solidFill>
                <a:latin typeface="Tahoma" pitchFamily="34" charset="0"/>
                <a:ea typeface="Tahoma" pitchFamily="34" charset="0"/>
                <a:cs typeface="Tahoma" pitchFamily="34" charset="0"/>
              </a:rPr>
              <a:t>3</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în cadrul celor </a:t>
            </a:r>
            <a:r>
              <a:rPr lang="en-US" sz="1200" dirty="0" smtClean="0">
                <a:solidFill>
                  <a:prstClr val="black"/>
                </a:solidFill>
                <a:latin typeface="Tahoma" pitchFamily="34" charset="0"/>
                <a:ea typeface="Tahoma" pitchFamily="34" charset="0"/>
                <a:cs typeface="Tahoma" pitchFamily="34" charset="0"/>
              </a:rPr>
              <a:t>4</a:t>
            </a:r>
            <a:r>
              <a:rPr lang="ro-RO" sz="1200" dirty="0" smtClean="0">
                <a:solidFill>
                  <a:srgbClr val="FF0000"/>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ședințe</a:t>
            </a:r>
            <a:r>
              <a:rPr lang="ro-RO" sz="1200" dirty="0">
                <a:solidFill>
                  <a:srgbClr val="FF0000"/>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au fost </a:t>
            </a:r>
            <a:r>
              <a:rPr lang="ro-RO" sz="1200" dirty="0" smtClean="0">
                <a:solidFill>
                  <a:prstClr val="black"/>
                </a:solidFill>
                <a:latin typeface="Tahoma" pitchFamily="34" charset="0"/>
                <a:ea typeface="Tahoma" pitchFamily="34" charset="0"/>
                <a:cs typeface="Tahoma" pitchFamily="34" charset="0"/>
              </a:rPr>
              <a:t>adoptate/emise</a:t>
            </a:r>
            <a:r>
              <a:rPr lang="ro-RO" sz="1200" dirty="0">
                <a:solidFill>
                  <a:prstClr val="black"/>
                </a:solidFill>
                <a:latin typeface="Tahoma" pitchFamily="34" charset="0"/>
                <a:ea typeface="Tahoma" pitchFamily="34" charset="0"/>
                <a:cs typeface="Tahoma" pitchFamily="34" charset="0"/>
              </a:rPr>
              <a:t>/ soluționate după cum urmează:</a:t>
            </a:r>
          </a:p>
          <a:p>
            <a:pPr marL="360363" lvl="0" algn="l" defTabSz="914400">
              <a:buFont typeface="Wingdings" pitchFamily="2" charset="2"/>
              <a:buChar char="ü"/>
            </a:pPr>
            <a:r>
              <a:rPr lang="ro-RO" sz="1200" dirty="0">
                <a:solidFill>
                  <a:prstClr val="black"/>
                </a:solidFill>
                <a:latin typeface="Tahoma" pitchFamily="34" charset="0"/>
                <a:ea typeface="Tahoma" pitchFamily="34" charset="0"/>
                <a:cs typeface="Tahoma" pitchFamily="34" charset="0"/>
              </a:rPr>
              <a:t>hotărâri ale Comisiei de fond funciar 	</a:t>
            </a:r>
            <a:r>
              <a:rPr lang="ro-RO" sz="1200" dirty="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2</a:t>
            </a:r>
            <a:r>
              <a:rPr lang="en-US" sz="1200" dirty="0" smtClean="0">
                <a:solidFill>
                  <a:schemeClr val="tx1"/>
                </a:solidFill>
                <a:latin typeface="Tahoma" pitchFamily="34" charset="0"/>
                <a:ea typeface="Tahoma" pitchFamily="34" charset="0"/>
                <a:cs typeface="Tahoma" pitchFamily="34" charset="0"/>
              </a:rPr>
              <a:t>5</a:t>
            </a:r>
            <a:r>
              <a:rPr lang="ro-RO" sz="1200" dirty="0" smtClean="0">
                <a:solidFill>
                  <a:schemeClr val="tx1"/>
                </a:solidFill>
                <a:latin typeface="Tahoma" pitchFamily="34" charset="0"/>
                <a:ea typeface="Tahoma" pitchFamily="34" charset="0"/>
                <a:cs typeface="Tahoma" pitchFamily="34" charset="0"/>
              </a:rPr>
              <a:t>9</a:t>
            </a:r>
            <a:endParaRPr lang="ro-RO" sz="1200" dirty="0">
              <a:solidFill>
                <a:schemeClr val="tx1"/>
              </a:solidFill>
              <a:latin typeface="Tahoma" pitchFamily="34" charset="0"/>
              <a:ea typeface="Tahoma" pitchFamily="34" charset="0"/>
              <a:cs typeface="Tahoma" pitchFamily="34" charset="0"/>
            </a:endParaRPr>
          </a:p>
          <a:p>
            <a:pPr marL="360363" lvl="0" algn="l" defTabSz="914400">
              <a:buFont typeface="Wingdings" pitchFamily="2" charset="2"/>
              <a:buChar char="ü"/>
            </a:pPr>
            <a:r>
              <a:rPr lang="ro-RO" sz="1200" dirty="0">
                <a:solidFill>
                  <a:schemeClr val="tx1"/>
                </a:solidFill>
                <a:latin typeface="Tahoma" pitchFamily="34" charset="0"/>
                <a:ea typeface="Tahoma" pitchFamily="34" charset="0"/>
                <a:cs typeface="Tahoma" pitchFamily="34" charset="0"/>
              </a:rPr>
              <a:t>ordine de proprietate emise de prefect 	–    </a:t>
            </a:r>
            <a:r>
              <a:rPr lang="en-US" sz="1200" dirty="0" smtClean="0">
                <a:solidFill>
                  <a:schemeClr val="tx1"/>
                </a:solidFill>
                <a:latin typeface="Tahoma" pitchFamily="34" charset="0"/>
                <a:ea typeface="Tahoma" pitchFamily="34" charset="0"/>
                <a:cs typeface="Tahoma" pitchFamily="34" charset="0"/>
              </a:rPr>
              <a:t>83</a:t>
            </a:r>
            <a:endParaRPr lang="ro-RO" sz="1200" dirty="0">
              <a:solidFill>
                <a:schemeClr val="tx1"/>
              </a:solidFill>
              <a:latin typeface="Tahoma" pitchFamily="34" charset="0"/>
              <a:ea typeface="Tahoma" pitchFamily="34" charset="0"/>
              <a:cs typeface="Tahoma" pitchFamily="34" charset="0"/>
            </a:endParaRPr>
          </a:p>
          <a:p>
            <a:pPr marL="360363" lvl="0" algn="l" defTabSz="914400">
              <a:buFont typeface="Wingdings" pitchFamily="2" charset="2"/>
              <a:buChar char="ü"/>
            </a:pPr>
            <a:r>
              <a:rPr lang="ro-RO" sz="1200" dirty="0">
                <a:solidFill>
                  <a:schemeClr val="tx1"/>
                </a:solidFill>
                <a:latin typeface="Tahoma" pitchFamily="34" charset="0"/>
                <a:ea typeface="Tahoma" pitchFamily="34" charset="0"/>
                <a:cs typeface="Tahoma" pitchFamily="34" charset="0"/>
              </a:rPr>
              <a:t>titluri de proprietate emise 		–  </a:t>
            </a:r>
            <a:r>
              <a:rPr lang="en-US" sz="1200" dirty="0" smtClean="0">
                <a:solidFill>
                  <a:schemeClr val="tx1"/>
                </a:solidFill>
                <a:latin typeface="Tahoma" pitchFamily="34" charset="0"/>
                <a:ea typeface="Tahoma" pitchFamily="34" charset="0"/>
                <a:cs typeface="Tahoma" pitchFamily="34" charset="0"/>
              </a:rPr>
              <a:t>992</a:t>
            </a:r>
            <a:endParaRPr lang="ro-RO" sz="1200" dirty="0">
              <a:solidFill>
                <a:schemeClr val="tx1"/>
              </a:solidFill>
              <a:latin typeface="Tahoma" pitchFamily="34" charset="0"/>
              <a:ea typeface="Tahoma" pitchFamily="34" charset="0"/>
              <a:cs typeface="Tahoma" pitchFamily="34" charset="0"/>
            </a:endParaRPr>
          </a:p>
          <a:p>
            <a:pPr marL="360363" lvl="0" algn="l" defTabSz="914400">
              <a:buFont typeface="Wingdings" pitchFamily="2" charset="2"/>
              <a:buChar char="ü"/>
            </a:pPr>
            <a:r>
              <a:rPr lang="ro-RO" sz="1200" dirty="0">
                <a:solidFill>
                  <a:schemeClr val="tx1"/>
                </a:solidFill>
                <a:latin typeface="Tahoma" pitchFamily="34" charset="0"/>
                <a:ea typeface="Tahoma" pitchFamily="34" charset="0"/>
                <a:cs typeface="Tahoma" pitchFamily="34" charset="0"/>
              </a:rPr>
              <a:t>petiții soluționate 			</a:t>
            </a:r>
            <a:r>
              <a:rPr lang="ro-RO" sz="1200" dirty="0" smtClean="0">
                <a:solidFill>
                  <a:schemeClr val="tx1"/>
                </a:solidFill>
                <a:latin typeface="Tahoma" pitchFamily="34" charset="0"/>
                <a:ea typeface="Tahoma" pitchFamily="34" charset="0"/>
                <a:cs typeface="Tahoma" pitchFamily="34" charset="0"/>
              </a:rPr>
              <a:t>–</a:t>
            </a:r>
            <a:r>
              <a:rPr lang="en-US"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 107</a:t>
            </a: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ro-RO" sz="1400" b="1" i="1" dirty="0" smtClean="0">
                <a:solidFill>
                  <a:schemeClr val="tx2">
                    <a:lumMod val="60000"/>
                    <a:lumOff val="40000"/>
                  </a:schemeClr>
                </a:solidFill>
                <a:latin typeface="Times New Roman" pitchFamily="18" charset="0"/>
                <a:cs typeface="Times New Roman" pitchFamily="18" charset="0"/>
              </a:rPr>
              <a:t>Aplicarea </a:t>
            </a:r>
            <a:r>
              <a:rPr lang="ro-RO" sz="1400" b="1" i="1" dirty="0">
                <a:solidFill>
                  <a:schemeClr val="tx2">
                    <a:lumMod val="60000"/>
                    <a:lumOff val="40000"/>
                  </a:schemeClr>
                </a:solidFill>
                <a:latin typeface="Times New Roman" pitchFamily="18" charset="0"/>
                <a:cs typeface="Times New Roman" pitchFamily="18" charset="0"/>
              </a:rPr>
              <a:t>Legii nr. 10/2001 privind regimul juridic al unor imobile preluate în mod abuziv în perioada 6 martie 1945 – 22 decembrie 1989</a:t>
            </a:r>
            <a:endParaRPr lang="en-GB" sz="1400" b="1" i="1" dirty="0">
              <a:solidFill>
                <a:schemeClr val="tx2">
                  <a:lumMod val="60000"/>
                  <a:lumOff val="40000"/>
                </a:schemeClr>
              </a:solidFill>
              <a:latin typeface="Times New Roman" pitchFamily="18" charset="0"/>
              <a:cs typeface="Times New Roman" pitchFamily="18" charset="0"/>
            </a:endParaRPr>
          </a:p>
          <a:p>
            <a:pPr lvl="0" algn="just" defTabSz="914400"/>
            <a:r>
              <a:rPr lang="ro-RO" sz="1500" b="1" dirty="0" smtClean="0">
                <a:solidFill>
                  <a:prstClr val="black"/>
                </a:solidFill>
              </a:rPr>
              <a:t>        </a:t>
            </a:r>
            <a:r>
              <a:rPr lang="ro-RO" sz="1200" dirty="0">
                <a:solidFill>
                  <a:prstClr val="black"/>
                </a:solidFill>
                <a:latin typeface="Tahoma" pitchFamily="34" charset="0"/>
                <a:ea typeface="Tahoma" pitchFamily="34" charset="0"/>
                <a:cs typeface="Tahoma" pitchFamily="34" charset="0"/>
              </a:rPr>
              <a:t>În anul </a:t>
            </a:r>
            <a:r>
              <a:rPr lang="ro-RO" sz="1200" dirty="0" smtClean="0">
                <a:solidFill>
                  <a:prstClr val="black"/>
                </a:solidFill>
                <a:latin typeface="Tahoma" pitchFamily="34" charset="0"/>
                <a:ea typeface="Tahoma" pitchFamily="34" charset="0"/>
                <a:cs typeface="Tahoma" pitchFamily="34" charset="0"/>
              </a:rPr>
              <a:t>202</a:t>
            </a:r>
            <a:r>
              <a:rPr lang="en-US" sz="1200" dirty="0" smtClean="0">
                <a:solidFill>
                  <a:prstClr val="black"/>
                </a:solidFill>
                <a:latin typeface="Tahoma" pitchFamily="34" charset="0"/>
                <a:ea typeface="Tahoma" pitchFamily="34" charset="0"/>
                <a:cs typeface="Tahoma" pitchFamily="34" charset="0"/>
              </a:rPr>
              <a:t>3</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la nivelul instituţiei prefectului din </a:t>
            </a:r>
            <a:r>
              <a:rPr lang="ro-RO" sz="1200" dirty="0">
                <a:solidFill>
                  <a:schemeClr val="tx1"/>
                </a:solidFill>
                <a:latin typeface="Tahoma" pitchFamily="34" charset="0"/>
                <a:ea typeface="Tahoma" pitchFamily="34" charset="0"/>
                <a:cs typeface="Tahoma" pitchFamily="34" charset="0"/>
              </a:rPr>
              <a:t>cele </a:t>
            </a:r>
            <a:r>
              <a:rPr lang="en-US" sz="1200" dirty="0" smtClean="0">
                <a:solidFill>
                  <a:schemeClr val="tx1"/>
                </a:solidFill>
                <a:latin typeface="Tahoma" pitchFamily="34" charset="0"/>
                <a:ea typeface="Tahoma" pitchFamily="34" charset="0"/>
                <a:cs typeface="Tahoma" pitchFamily="34" charset="0"/>
              </a:rPr>
              <a:t>6</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dosare </a:t>
            </a:r>
            <a:r>
              <a:rPr lang="ro-RO" sz="1200" dirty="0">
                <a:solidFill>
                  <a:prstClr val="black"/>
                </a:solidFill>
                <a:latin typeface="Tahoma" pitchFamily="34" charset="0"/>
                <a:ea typeface="Tahoma" pitchFamily="34" charset="0"/>
                <a:cs typeface="Tahoma" pitchFamily="34" charset="0"/>
              </a:rPr>
              <a:t>înregistrate, soluţionate prin dispoziţiile primarilor, </a:t>
            </a:r>
          </a:p>
          <a:p>
            <a:pPr marL="342900" lvl="0" indent="17463" algn="just" defTabSz="914400">
              <a:buFont typeface="Wingdings" pitchFamily="2" charset="2"/>
              <a:buChar char="ü"/>
            </a:pPr>
            <a:r>
              <a:rPr lang="en-US" sz="1200" dirty="0" smtClean="0">
                <a:solidFill>
                  <a:prstClr val="black"/>
                </a:solidFill>
                <a:latin typeface="Tahoma" pitchFamily="34" charset="0"/>
                <a:ea typeface="Tahoma" pitchFamily="34" charset="0"/>
                <a:cs typeface="Tahoma" pitchFamily="34" charset="0"/>
              </a:rPr>
              <a:t> 1</a:t>
            </a:r>
            <a:r>
              <a:rPr lang="ro-RO" sz="1200" dirty="0" smtClean="0">
                <a:solidFill>
                  <a:prstClr val="black"/>
                </a:solidFill>
                <a:latin typeface="Tahoma" pitchFamily="34" charset="0"/>
                <a:ea typeface="Tahoma" pitchFamily="34" charset="0"/>
                <a:cs typeface="Tahoma" pitchFamily="34" charset="0"/>
              </a:rPr>
              <a:t>  a </a:t>
            </a:r>
            <a:r>
              <a:rPr lang="ro-RO" sz="1200" dirty="0">
                <a:solidFill>
                  <a:prstClr val="black"/>
                </a:solidFill>
                <a:latin typeface="Tahoma" pitchFamily="34" charset="0"/>
                <a:ea typeface="Tahoma" pitchFamily="34" charset="0"/>
                <a:cs typeface="Tahoma" pitchFamily="34" charset="0"/>
              </a:rPr>
              <a:t>fost </a:t>
            </a:r>
            <a:r>
              <a:rPr lang="ro-RO" sz="1200" dirty="0" smtClean="0">
                <a:solidFill>
                  <a:prstClr val="black"/>
                </a:solidFill>
                <a:latin typeface="Tahoma" pitchFamily="34" charset="0"/>
                <a:ea typeface="Tahoma" pitchFamily="34" charset="0"/>
                <a:cs typeface="Tahoma" pitchFamily="34" charset="0"/>
              </a:rPr>
              <a:t>comunicat </a:t>
            </a:r>
            <a:r>
              <a:rPr lang="ro-RO" sz="1200" dirty="0">
                <a:solidFill>
                  <a:prstClr val="black"/>
                </a:solidFill>
                <a:latin typeface="Tahoma" pitchFamily="34" charset="0"/>
                <a:ea typeface="Tahoma" pitchFamily="34" charset="0"/>
                <a:cs typeface="Tahoma" pitchFamily="34" charset="0"/>
              </a:rPr>
              <a:t>Autorităţii Naţionale pentru Restituirea Proprietăţilor cu avizul de legalitate, </a:t>
            </a:r>
          </a:p>
          <a:p>
            <a:pPr marL="342900" lvl="0" indent="17463" algn="just" defTabSz="914400">
              <a:buFont typeface="Wingdings" pitchFamily="2" charset="2"/>
              <a:buChar char="ü"/>
            </a:pPr>
            <a:r>
              <a:rPr lang="en-GB" sz="1200" dirty="0" smtClean="0">
                <a:solidFill>
                  <a:schemeClr val="tx1"/>
                </a:solidFill>
                <a:latin typeface="Tahoma" pitchFamily="34" charset="0"/>
                <a:ea typeface="Tahoma" pitchFamily="34" charset="0"/>
                <a:cs typeface="Tahoma" pitchFamily="34" charset="0"/>
              </a:rPr>
              <a:t> N</a:t>
            </a:r>
            <a:r>
              <a:rPr lang="ro-RO" sz="1200" dirty="0" err="1">
                <a:solidFill>
                  <a:schemeClr val="tx1"/>
                </a:solidFill>
                <a:latin typeface="Tahoma" pitchFamily="34" charset="0"/>
                <a:ea typeface="Tahoma" pitchFamily="34" charset="0"/>
                <a:cs typeface="Tahoma" pitchFamily="34" charset="0"/>
              </a:rPr>
              <a:t>otificăril</a:t>
            </a:r>
            <a:r>
              <a:rPr lang="en-GB" sz="1200" dirty="0">
                <a:solidFill>
                  <a:schemeClr val="tx1"/>
                </a:solidFill>
                <a:latin typeface="Tahoma" pitchFamily="34" charset="0"/>
                <a:ea typeface="Tahoma" pitchFamily="34" charset="0"/>
                <a:cs typeface="Tahoma" pitchFamily="34" charset="0"/>
              </a:rPr>
              <a:t>e</a:t>
            </a:r>
            <a:r>
              <a:rPr lang="ro-RO" sz="1200" dirty="0">
                <a:solidFill>
                  <a:schemeClr val="tx1"/>
                </a:solidFill>
                <a:latin typeface="Tahoma" pitchFamily="34" charset="0"/>
                <a:ea typeface="Tahoma" pitchFamily="34" charset="0"/>
                <a:cs typeface="Tahoma" pitchFamily="34" charset="0"/>
              </a:rPr>
              <a:t> centralizate la nivelul județului Satu Mare pentru anul </a:t>
            </a:r>
            <a:r>
              <a:rPr lang="ro-RO" sz="1200" dirty="0" smtClean="0">
                <a:solidFill>
                  <a:schemeClr val="tx1"/>
                </a:solidFill>
                <a:latin typeface="Tahoma" pitchFamily="34" charset="0"/>
                <a:ea typeface="Tahoma" pitchFamily="34" charset="0"/>
                <a:cs typeface="Tahoma" pitchFamily="34" charset="0"/>
              </a:rPr>
              <a:t>202</a:t>
            </a:r>
            <a:r>
              <a:rPr lang="en-US" sz="1200" dirty="0" smtClean="0">
                <a:solidFill>
                  <a:schemeClr val="tx1"/>
                </a:solidFill>
                <a:latin typeface="Tahoma" pitchFamily="34" charset="0"/>
                <a:ea typeface="Tahoma" pitchFamily="34" charset="0"/>
                <a:cs typeface="Tahoma" pitchFamily="34" charset="0"/>
              </a:rPr>
              <a:t>3</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se prezintă astfel:</a:t>
            </a:r>
            <a:r>
              <a:rPr lang="en-GB" sz="1200" dirty="0">
                <a:solidFill>
                  <a:schemeClr val="tx1"/>
                </a:solidFill>
                <a:latin typeface="Tahoma" pitchFamily="34" charset="0"/>
                <a:ea typeface="Tahoma" pitchFamily="34" charset="0"/>
                <a:cs typeface="Tahoma" pitchFamily="34" charset="0"/>
              </a:rPr>
              <a:t> - total </a:t>
            </a:r>
            <a:r>
              <a:rPr lang="ro-RO" sz="1200" dirty="0">
                <a:solidFill>
                  <a:schemeClr val="tx1"/>
                </a:solidFill>
                <a:latin typeface="Tahoma" pitchFamily="34" charset="0"/>
                <a:ea typeface="Tahoma" pitchFamily="34" charset="0"/>
                <a:cs typeface="Tahoma" pitchFamily="34" charset="0"/>
              </a:rPr>
              <a:t>pe județ -</a:t>
            </a:r>
            <a:r>
              <a:rPr lang="en-GB" sz="1200" dirty="0">
                <a:solidFill>
                  <a:schemeClr val="tx1"/>
                </a:solidFill>
                <a:latin typeface="Tahoma" pitchFamily="34" charset="0"/>
                <a:ea typeface="Tahoma" pitchFamily="34" charset="0"/>
                <a:cs typeface="Tahoma" pitchFamily="34" charset="0"/>
              </a:rPr>
              <a:t>3.998, din care </a:t>
            </a:r>
            <a:r>
              <a:rPr lang="en-GB" sz="1200" dirty="0" err="1">
                <a:solidFill>
                  <a:schemeClr val="tx1"/>
                </a:solidFill>
                <a:latin typeface="Tahoma" pitchFamily="34" charset="0"/>
                <a:ea typeface="Tahoma" pitchFamily="34" charset="0"/>
                <a:cs typeface="Tahoma" pitchFamily="34" charset="0"/>
              </a:rPr>
              <a:t>respinse</a:t>
            </a:r>
            <a:r>
              <a:rPr lang="ro-RO" sz="1200" dirty="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a:t>
            </a:r>
            <a:r>
              <a:rPr lang="en-US"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91</a:t>
            </a:r>
            <a:r>
              <a:rPr lang="en-US" sz="1200" dirty="0" smtClean="0">
                <a:solidFill>
                  <a:schemeClr val="tx1"/>
                </a:solidFill>
                <a:latin typeface="Tahoma" pitchFamily="34" charset="0"/>
                <a:ea typeface="Tahoma" pitchFamily="34" charset="0"/>
                <a:cs typeface="Tahoma" pitchFamily="34" charset="0"/>
              </a:rPr>
              <a:t>5</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nesoluționate - </a:t>
            </a:r>
            <a:r>
              <a:rPr lang="ro-RO" sz="1200" dirty="0" smtClean="0">
                <a:solidFill>
                  <a:schemeClr val="tx1"/>
                </a:solidFill>
                <a:latin typeface="Tahoma" pitchFamily="34" charset="0"/>
                <a:ea typeface="Tahoma" pitchFamily="34" charset="0"/>
                <a:cs typeface="Tahoma" pitchFamily="34" charset="0"/>
              </a:rPr>
              <a:t>16</a:t>
            </a:r>
            <a:r>
              <a:rPr lang="en-US" sz="1200" dirty="0" smtClean="0">
                <a:solidFill>
                  <a:schemeClr val="tx1"/>
                </a:solidFill>
                <a:latin typeface="Tahoma" pitchFamily="34" charset="0"/>
                <a:ea typeface="Tahoma" pitchFamily="34" charset="0"/>
                <a:cs typeface="Tahoma" pitchFamily="34" charset="0"/>
              </a:rPr>
              <a:t>3</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direcționate - 1.465, </a:t>
            </a:r>
            <a:r>
              <a:rPr lang="ro-RO" sz="1200" dirty="0" smtClean="0">
                <a:solidFill>
                  <a:schemeClr val="tx1"/>
                </a:solidFill>
                <a:latin typeface="Tahoma" pitchFamily="34" charset="0"/>
                <a:ea typeface="Tahoma" pitchFamily="34" charset="0"/>
                <a:cs typeface="Tahoma" pitchFamily="34" charset="0"/>
              </a:rPr>
              <a:t>altele</a:t>
            </a:r>
            <a:r>
              <a:rPr lang="en-US"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 1</a:t>
            </a:r>
            <a:r>
              <a:rPr lang="en-US" sz="1200" dirty="0" smtClean="0">
                <a:solidFill>
                  <a:schemeClr val="tx1"/>
                </a:solidFill>
                <a:latin typeface="Tahoma" pitchFamily="34" charset="0"/>
                <a:ea typeface="Tahoma" pitchFamily="34" charset="0"/>
                <a:cs typeface="Tahoma" pitchFamily="34" charset="0"/>
              </a:rPr>
              <a:t>.</a:t>
            </a:r>
            <a:r>
              <a:rPr lang="ro-RO" sz="1200" dirty="0" smtClean="0">
                <a:solidFill>
                  <a:schemeClr val="tx1"/>
                </a:solidFill>
                <a:latin typeface="Tahoma" pitchFamily="34" charset="0"/>
                <a:ea typeface="Tahoma" pitchFamily="34" charset="0"/>
                <a:cs typeface="Tahoma" pitchFamily="34" charset="0"/>
              </a:rPr>
              <a:t>455.</a:t>
            </a:r>
            <a:endParaRPr lang="en-GB" sz="1200" dirty="0">
              <a:solidFill>
                <a:schemeClr val="tx1"/>
              </a:solidFill>
              <a:latin typeface="Tahoma" pitchFamily="34" charset="0"/>
              <a:ea typeface="Tahoma" pitchFamily="34" charset="0"/>
              <a:cs typeface="Tahoma" pitchFamily="34" charset="0"/>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972079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172641"/>
            <a:ext cx="7737231" cy="3837509"/>
          </a:xfrm>
        </p:spPr>
        <p:txBody>
          <a:bodyPr>
            <a:noAutofit/>
          </a:bodyPr>
          <a:lstStyle/>
          <a:p>
            <a:pPr marL="342900" lvl="0" indent="-342900" algn="just" defTabSz="914400">
              <a:lnSpc>
                <a:spcPct val="80000"/>
              </a:lnSpc>
              <a:buBlip>
                <a:blip r:embed="rId5"/>
              </a:buBlip>
            </a:pPr>
            <a:r>
              <a:rPr lang="ro-RO" sz="1800" b="1" i="1" dirty="0">
                <a:solidFill>
                  <a:schemeClr val="tx2">
                    <a:lumMod val="60000"/>
                    <a:lumOff val="40000"/>
                  </a:schemeClr>
                </a:solidFill>
                <a:latin typeface="Times New Roman" pitchFamily="18" charset="0"/>
                <a:cs typeface="Times New Roman" pitchFamily="18" charset="0"/>
              </a:rPr>
              <a:t>Serviciile publice </a:t>
            </a:r>
            <a:r>
              <a:rPr lang="ro-RO" sz="1800" b="1" i="1" dirty="0" smtClean="0">
                <a:solidFill>
                  <a:schemeClr val="tx2">
                    <a:lumMod val="60000"/>
                    <a:lumOff val="40000"/>
                  </a:schemeClr>
                </a:solidFill>
                <a:latin typeface="Times New Roman" pitchFamily="18" charset="0"/>
                <a:cs typeface="Times New Roman" pitchFamily="18" charset="0"/>
              </a:rPr>
              <a:t>deconcentrate</a:t>
            </a:r>
            <a:endParaRPr lang="en-US" sz="1800" b="1" i="1" dirty="0" smtClean="0">
              <a:solidFill>
                <a:schemeClr val="tx2">
                  <a:lumMod val="60000"/>
                  <a:lumOff val="40000"/>
                </a:schemeClr>
              </a:solidFill>
              <a:latin typeface="Times New Roman" pitchFamily="18" charset="0"/>
              <a:cs typeface="Times New Roman" pitchFamily="18" charset="0"/>
            </a:endParaRPr>
          </a:p>
          <a:p>
            <a:pPr marL="342900" lvl="0" indent="-342900" algn="just" defTabSz="914400">
              <a:lnSpc>
                <a:spcPct val="80000"/>
              </a:lnSpc>
              <a:buBlip>
                <a:blip r:embed="rId5"/>
              </a:buBlip>
            </a:pPr>
            <a:endParaRPr lang="ro-RO" sz="1800" b="1" i="1" dirty="0">
              <a:solidFill>
                <a:schemeClr val="tx2">
                  <a:lumMod val="60000"/>
                  <a:lumOff val="40000"/>
                </a:schemeClr>
              </a:solidFill>
              <a:latin typeface="Times New Roman" pitchFamily="18" charset="0"/>
              <a:cs typeface="Times New Roman" pitchFamily="18" charset="0"/>
            </a:endParaRPr>
          </a:p>
          <a:p>
            <a:pPr marL="342900" lvl="0" indent="-342900" algn="just" defTabSz="914400"/>
            <a:r>
              <a:rPr lang="en-US" sz="1400" b="1" i="1" dirty="0" smtClean="0">
                <a:solidFill>
                  <a:schemeClr val="tx2">
                    <a:lumMod val="60000"/>
                    <a:lumOff val="40000"/>
                  </a:schemeClr>
                </a:solidFill>
                <a:latin typeface="Times New Roman" pitchFamily="18" charset="0"/>
                <a:cs typeface="Times New Roman" pitchFamily="18" charset="0"/>
              </a:rPr>
              <a:t>	1. </a:t>
            </a:r>
            <a:r>
              <a:rPr lang="ro-RO" sz="1400" b="1" i="1" dirty="0" smtClean="0">
                <a:solidFill>
                  <a:schemeClr val="tx2">
                    <a:lumMod val="60000"/>
                    <a:lumOff val="40000"/>
                  </a:schemeClr>
                </a:solidFill>
                <a:latin typeface="Times New Roman" pitchFamily="18" charset="0"/>
                <a:cs typeface="Times New Roman" pitchFamily="18" charset="0"/>
              </a:rPr>
              <a:t>Activitatea </a:t>
            </a:r>
            <a:r>
              <a:rPr lang="ro-RO" sz="1400" b="1" i="1" dirty="0">
                <a:solidFill>
                  <a:schemeClr val="tx2">
                    <a:lumMod val="60000"/>
                    <a:lumOff val="40000"/>
                  </a:schemeClr>
                </a:solidFill>
                <a:latin typeface="Times New Roman" pitchFamily="18" charset="0"/>
                <a:cs typeface="Times New Roman" pitchFamily="18" charset="0"/>
              </a:rPr>
              <a:t>Colegiului </a:t>
            </a:r>
            <a:r>
              <a:rPr lang="ro-RO" sz="1400" b="1" i="1" dirty="0" err="1">
                <a:solidFill>
                  <a:schemeClr val="tx2">
                    <a:lumMod val="60000"/>
                    <a:lumOff val="40000"/>
                  </a:schemeClr>
                </a:solidFill>
                <a:latin typeface="Times New Roman" pitchFamily="18" charset="0"/>
                <a:cs typeface="Times New Roman" pitchFamily="18" charset="0"/>
              </a:rPr>
              <a:t>Prefectural</a:t>
            </a:r>
            <a:r>
              <a:rPr lang="ro-RO" sz="1400" b="1" i="1" dirty="0">
                <a:solidFill>
                  <a:schemeClr val="tx2">
                    <a:lumMod val="60000"/>
                    <a:lumOff val="40000"/>
                  </a:schemeClr>
                </a:solidFill>
                <a:latin typeface="Times New Roman" pitchFamily="18" charset="0"/>
                <a:cs typeface="Times New Roman" pitchFamily="18" charset="0"/>
              </a:rPr>
              <a:t> al Județului Satu </a:t>
            </a:r>
            <a:r>
              <a:rPr lang="ro-RO" sz="1400" b="1" i="1" dirty="0" smtClean="0">
                <a:solidFill>
                  <a:schemeClr val="tx2">
                    <a:lumMod val="60000"/>
                    <a:lumOff val="40000"/>
                  </a:schemeClr>
                </a:solidFill>
                <a:latin typeface="Times New Roman" pitchFamily="18" charset="0"/>
                <a:cs typeface="Times New Roman" pitchFamily="18" charset="0"/>
              </a:rPr>
              <a:t>Mare</a:t>
            </a:r>
            <a:endParaRPr lang="en-US" sz="1400" b="1" i="1" dirty="0" smtClean="0">
              <a:solidFill>
                <a:schemeClr val="tx2">
                  <a:lumMod val="60000"/>
                  <a:lumOff val="40000"/>
                </a:schemeClr>
              </a:solidFill>
              <a:latin typeface="Times New Roman" pitchFamily="18" charset="0"/>
              <a:cs typeface="Times New Roman" pitchFamily="18" charset="0"/>
            </a:endParaRPr>
          </a:p>
          <a:p>
            <a:pPr marL="342900" lvl="0" indent="-342900" algn="just" defTabSz="914400"/>
            <a:endParaRPr lang="ro-RO" sz="1400" b="1" dirty="0">
              <a:solidFill>
                <a:srgbClr val="3716FC"/>
              </a:solidFill>
              <a:latin typeface="Times New Roman" pitchFamily="18" charset="0"/>
              <a:cs typeface="Times New Roman" pitchFamily="18" charset="0"/>
            </a:endParaRPr>
          </a:p>
          <a:p>
            <a:pPr marL="342900" lvl="0" indent="-342900" algn="just" defTabSz="914400">
              <a:buFont typeface="Arial" pitchFamily="34" charset="0"/>
              <a:buChar char="•"/>
            </a:pPr>
            <a:r>
              <a:rPr lang="pt-BR" sz="1400" dirty="0">
                <a:solidFill>
                  <a:prstClr val="black"/>
                </a:solidFill>
                <a:latin typeface="Tahoma" pitchFamily="34" charset="0"/>
                <a:ea typeface="Tahoma" pitchFamily="34" charset="0"/>
                <a:cs typeface="Tahoma" pitchFamily="34" charset="0"/>
              </a:rPr>
              <a:t>Activitatea Colegiului Prefectural pe parcursul anului 20</a:t>
            </a:r>
            <a:r>
              <a:rPr lang="ro-RO" sz="1400" dirty="0" smtClean="0">
                <a:solidFill>
                  <a:prstClr val="black"/>
                </a:solidFill>
                <a:latin typeface="Tahoma" pitchFamily="34" charset="0"/>
                <a:ea typeface="Tahoma" pitchFamily="34" charset="0"/>
                <a:cs typeface="Tahoma" pitchFamily="34" charset="0"/>
              </a:rPr>
              <a:t>2</a:t>
            </a:r>
            <a:r>
              <a:rPr lang="en-US" sz="1400" dirty="0" smtClean="0">
                <a:solidFill>
                  <a:prstClr val="black"/>
                </a:solidFill>
                <a:latin typeface="Tahoma" pitchFamily="34" charset="0"/>
                <a:ea typeface="Tahoma" pitchFamily="34" charset="0"/>
                <a:cs typeface="Tahoma" pitchFamily="34" charset="0"/>
              </a:rPr>
              <a:t>3</a:t>
            </a:r>
            <a:r>
              <a:rPr lang="pt-BR" sz="1400" dirty="0" smtClean="0">
                <a:solidFill>
                  <a:prstClr val="black"/>
                </a:solidFill>
                <a:latin typeface="Tahoma" pitchFamily="34" charset="0"/>
                <a:ea typeface="Tahoma" pitchFamily="34" charset="0"/>
                <a:cs typeface="Tahoma" pitchFamily="34" charset="0"/>
              </a:rPr>
              <a:t>  </a:t>
            </a:r>
            <a:r>
              <a:rPr lang="pt-BR" sz="1400" dirty="0">
                <a:solidFill>
                  <a:prstClr val="black"/>
                </a:solidFill>
                <a:latin typeface="Tahoma" pitchFamily="34" charset="0"/>
                <a:ea typeface="Tahoma" pitchFamily="34" charset="0"/>
                <a:cs typeface="Tahoma" pitchFamily="34" charset="0"/>
              </a:rPr>
              <a:t>s-a concretizat într-un număr de </a:t>
            </a:r>
            <a:r>
              <a:rPr lang="pt-BR" sz="1400" dirty="0" smtClean="0">
                <a:solidFill>
                  <a:prstClr val="black"/>
                </a:solidFill>
                <a:latin typeface="Tahoma" pitchFamily="34" charset="0"/>
                <a:ea typeface="Tahoma" pitchFamily="34" charset="0"/>
                <a:cs typeface="Tahoma" pitchFamily="34" charset="0"/>
              </a:rPr>
              <a:t>12 </a:t>
            </a:r>
            <a:r>
              <a:rPr lang="pt-BR" sz="1400" dirty="0" smtClean="0">
                <a:solidFill>
                  <a:prstClr val="black"/>
                </a:solidFill>
                <a:latin typeface="Tahoma" pitchFamily="34" charset="0"/>
                <a:ea typeface="Tahoma" pitchFamily="34" charset="0"/>
                <a:cs typeface="Tahoma" pitchFamily="34" charset="0"/>
              </a:rPr>
              <a:t>şedinţe</a:t>
            </a:r>
            <a:r>
              <a:rPr lang="en-US" sz="1400" dirty="0" smtClean="0">
                <a:solidFill>
                  <a:prstClr val="black"/>
                </a:solidFill>
                <a:latin typeface="Tahoma" pitchFamily="34" charset="0"/>
                <a:ea typeface="Tahoma" pitchFamily="34" charset="0"/>
                <a:cs typeface="Tahoma" pitchFamily="34" charset="0"/>
              </a:rPr>
              <a:t>.</a:t>
            </a:r>
            <a:endParaRPr lang="ro-RO" sz="14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ro-RO" sz="1400" dirty="0">
                <a:solidFill>
                  <a:prstClr val="black"/>
                </a:solidFill>
                <a:latin typeface="Tahoma" pitchFamily="34" charset="0"/>
                <a:ea typeface="Tahoma" pitchFamily="34" charset="0"/>
                <a:cs typeface="Tahoma" pitchFamily="34" charset="0"/>
              </a:rPr>
              <a:t>I</a:t>
            </a:r>
            <a:r>
              <a:rPr lang="pt-BR" sz="1400" dirty="0">
                <a:solidFill>
                  <a:prstClr val="black"/>
                </a:solidFill>
                <a:latin typeface="Tahoma" pitchFamily="34" charset="0"/>
                <a:ea typeface="Tahoma" pitchFamily="34" charset="0"/>
                <a:cs typeface="Tahoma" pitchFamily="34" charset="0"/>
              </a:rPr>
              <a:t>nformări</a:t>
            </a:r>
            <a:r>
              <a:rPr lang="ro-RO" sz="1400" dirty="0">
                <a:solidFill>
                  <a:prstClr val="black"/>
                </a:solidFill>
                <a:latin typeface="Tahoma" pitchFamily="34" charset="0"/>
                <a:ea typeface="Tahoma" pitchFamily="34" charset="0"/>
                <a:cs typeface="Tahoma" pitchFamily="34" charset="0"/>
              </a:rPr>
              <a:t>le </a:t>
            </a:r>
            <a:r>
              <a:rPr lang="ro-RO" sz="1400" dirty="0" smtClean="0">
                <a:solidFill>
                  <a:prstClr val="black"/>
                </a:solidFill>
                <a:latin typeface="Tahoma" pitchFamily="34" charset="0"/>
                <a:ea typeface="Tahoma" pitchFamily="34" charset="0"/>
                <a:cs typeface="Tahoma" pitchFamily="34" charset="0"/>
              </a:rPr>
              <a:t>și</a:t>
            </a:r>
            <a:r>
              <a:rPr lang="pt-BR" sz="1400" dirty="0" smtClean="0">
                <a:solidFill>
                  <a:prstClr val="black"/>
                </a:solidFill>
                <a:latin typeface="Tahoma" pitchFamily="34" charset="0"/>
                <a:ea typeface="Tahoma" pitchFamily="34" charset="0"/>
                <a:cs typeface="Tahoma" pitchFamily="34" charset="0"/>
              </a:rPr>
              <a:t> </a:t>
            </a:r>
            <a:r>
              <a:rPr lang="pt-BR" sz="1400" dirty="0">
                <a:solidFill>
                  <a:prstClr val="black"/>
                </a:solidFill>
                <a:latin typeface="Tahoma" pitchFamily="34" charset="0"/>
                <a:ea typeface="Tahoma" pitchFamily="34" charset="0"/>
                <a:cs typeface="Tahoma" pitchFamily="34" charset="0"/>
              </a:rPr>
              <a:t>rapoarte</a:t>
            </a:r>
            <a:r>
              <a:rPr lang="ro-RO" sz="1400" dirty="0">
                <a:solidFill>
                  <a:prstClr val="black"/>
                </a:solidFill>
                <a:latin typeface="Tahoma" pitchFamily="34" charset="0"/>
                <a:ea typeface="Tahoma" pitchFamily="34" charset="0"/>
                <a:cs typeface="Tahoma" pitchFamily="34" charset="0"/>
              </a:rPr>
              <a:t>le au cuprins</a:t>
            </a:r>
            <a:r>
              <a:rPr lang="pt-BR" sz="1400" dirty="0">
                <a:solidFill>
                  <a:prstClr val="black"/>
                </a:solidFill>
                <a:latin typeface="Tahoma" pitchFamily="34" charset="0"/>
                <a:ea typeface="Tahoma" pitchFamily="34" charset="0"/>
                <a:cs typeface="Tahoma" pitchFamily="34" charset="0"/>
              </a:rPr>
              <a:t> </a:t>
            </a:r>
            <a:r>
              <a:rPr lang="ro-RO" sz="1400" dirty="0">
                <a:solidFill>
                  <a:prstClr val="black"/>
                </a:solidFill>
                <a:latin typeface="Tahoma" pitchFamily="34" charset="0"/>
                <a:ea typeface="Tahoma" pitchFamily="34" charset="0"/>
                <a:cs typeface="Tahoma" pitchFamily="34" charset="0"/>
              </a:rPr>
              <a:t>în general: </a:t>
            </a:r>
            <a:r>
              <a:rPr lang="pt-BR" sz="1400" dirty="0">
                <a:solidFill>
                  <a:prstClr val="black"/>
                </a:solidFill>
                <a:latin typeface="Tahoma" pitchFamily="34" charset="0"/>
                <a:ea typeface="Tahoma" pitchFamily="34" charset="0"/>
                <a:cs typeface="Tahoma" pitchFamily="34" charset="0"/>
              </a:rPr>
              <a:t>analiz</a:t>
            </a:r>
            <a:r>
              <a:rPr lang="ro-RO" sz="1400" dirty="0">
                <a:solidFill>
                  <a:prstClr val="black"/>
                </a:solidFill>
                <a:latin typeface="Tahoma" pitchFamily="34" charset="0"/>
                <a:ea typeface="Tahoma" pitchFamily="34" charset="0"/>
                <a:cs typeface="Tahoma" pitchFamily="34" charset="0"/>
              </a:rPr>
              <a:t>a</a:t>
            </a:r>
            <a:r>
              <a:rPr lang="pt-BR" sz="1400" dirty="0">
                <a:solidFill>
                  <a:prstClr val="black"/>
                </a:solidFill>
                <a:latin typeface="Tahoma" pitchFamily="34" charset="0"/>
                <a:ea typeface="Tahoma" pitchFamily="34" charset="0"/>
                <a:cs typeface="Tahoma" pitchFamily="34" charset="0"/>
              </a:rPr>
              <a:t> activităţi</a:t>
            </a:r>
            <a:r>
              <a:rPr lang="ro-RO" sz="1400" dirty="0">
                <a:solidFill>
                  <a:prstClr val="black"/>
                </a:solidFill>
                <a:latin typeface="Tahoma" pitchFamily="34" charset="0"/>
                <a:ea typeface="Tahoma" pitchFamily="34" charset="0"/>
                <a:cs typeface="Tahoma" pitchFamily="34" charset="0"/>
              </a:rPr>
              <a:t>i</a:t>
            </a:r>
            <a:r>
              <a:rPr lang="pt-BR" sz="1400" dirty="0">
                <a:solidFill>
                  <a:prstClr val="black"/>
                </a:solidFill>
                <a:latin typeface="Tahoma" pitchFamily="34" charset="0"/>
                <a:ea typeface="Tahoma" pitchFamily="34" charset="0"/>
                <a:cs typeface="Tahoma" pitchFamily="34" charset="0"/>
              </a:rPr>
              <a:t> specifice</a:t>
            </a:r>
            <a:r>
              <a:rPr lang="ro-RO" sz="1400" dirty="0">
                <a:solidFill>
                  <a:prstClr val="black"/>
                </a:solidFill>
                <a:latin typeface="Tahoma" pitchFamily="34" charset="0"/>
                <a:ea typeface="Tahoma" pitchFamily="34" charset="0"/>
                <a:cs typeface="Tahoma" pitchFamily="34" charset="0"/>
              </a:rPr>
              <a:t>,</a:t>
            </a:r>
            <a:r>
              <a:rPr lang="pt-BR" sz="1400" dirty="0">
                <a:solidFill>
                  <a:prstClr val="black"/>
                </a:solidFill>
                <a:latin typeface="Tahoma" pitchFamily="34" charset="0"/>
                <a:ea typeface="Tahoma" pitchFamily="34" charset="0"/>
                <a:cs typeface="Tahoma" pitchFamily="34" charset="0"/>
              </a:rPr>
              <a:t> analiz</a:t>
            </a:r>
            <a:r>
              <a:rPr lang="ro-RO" sz="1400" dirty="0">
                <a:solidFill>
                  <a:prstClr val="black"/>
                </a:solidFill>
                <a:latin typeface="Tahoma" pitchFamily="34" charset="0"/>
                <a:ea typeface="Tahoma" pitchFamily="34" charset="0"/>
                <a:cs typeface="Tahoma" pitchFamily="34" charset="0"/>
              </a:rPr>
              <a:t>a</a:t>
            </a:r>
            <a:r>
              <a:rPr lang="pt-BR" sz="1400" dirty="0">
                <a:solidFill>
                  <a:prstClr val="black"/>
                </a:solidFill>
                <a:latin typeface="Tahoma" pitchFamily="34" charset="0"/>
                <a:ea typeface="Tahoma" pitchFamily="34" charset="0"/>
                <a:cs typeface="Tahoma" pitchFamily="34" charset="0"/>
              </a:rPr>
              <a:t> modului de realizare a obiectivelor propuse din Programul de guvernare, măsuri de îmbunătăţire a activităţii</a:t>
            </a:r>
            <a:r>
              <a:rPr lang="ro-RO" sz="1400" dirty="0" smtClean="0">
                <a:solidFill>
                  <a:prstClr val="black"/>
                </a:solidFill>
                <a:latin typeface="Tahoma" pitchFamily="34" charset="0"/>
                <a:ea typeface="Tahoma" pitchFamily="34" charset="0"/>
                <a:cs typeface="Tahoma" pitchFamily="34" charset="0"/>
              </a:rPr>
              <a:t>.</a:t>
            </a:r>
          </a:p>
          <a:p>
            <a:pPr marL="342900" indent="-342900" algn="just" defTabSz="914400">
              <a:buFont typeface="Arial" pitchFamily="34" charset="0"/>
              <a:buChar char="•"/>
            </a:pPr>
            <a:r>
              <a:rPr lang="pt-BR" sz="1400" dirty="0" smtClean="0">
                <a:solidFill>
                  <a:schemeClr val="tx1"/>
                </a:solidFill>
                <a:latin typeface="Tahoma" pitchFamily="34" charset="0"/>
                <a:ea typeface="Tahoma" pitchFamily="34" charset="0"/>
                <a:cs typeface="Tahoma" pitchFamily="34" charset="0"/>
              </a:rPr>
              <a:t>Au </a:t>
            </a:r>
            <a:r>
              <a:rPr lang="pt-BR" sz="1400" dirty="0">
                <a:solidFill>
                  <a:schemeClr val="tx1"/>
                </a:solidFill>
                <a:latin typeface="Tahoma" pitchFamily="34" charset="0"/>
                <a:ea typeface="Tahoma" pitchFamily="34" charset="0"/>
                <a:cs typeface="Tahoma" pitchFamily="34" charset="0"/>
              </a:rPr>
              <a:t>fost adoptate un număr de </a:t>
            </a:r>
            <a:r>
              <a:rPr lang="pt-BR" sz="1400" dirty="0" smtClean="0">
                <a:solidFill>
                  <a:schemeClr val="tx1"/>
                </a:solidFill>
                <a:latin typeface="Tahoma" pitchFamily="34" charset="0"/>
                <a:ea typeface="Tahoma" pitchFamily="34" charset="0"/>
                <a:cs typeface="Tahoma" pitchFamily="34" charset="0"/>
              </a:rPr>
              <a:t>3 </a:t>
            </a:r>
            <a:r>
              <a:rPr lang="pt-BR" sz="1400" dirty="0">
                <a:solidFill>
                  <a:schemeClr val="tx1"/>
                </a:solidFill>
                <a:latin typeface="Tahoma" pitchFamily="34" charset="0"/>
                <a:ea typeface="Tahoma" pitchFamily="34" charset="0"/>
                <a:cs typeface="Tahoma" pitchFamily="34" charset="0"/>
              </a:rPr>
              <a:t>Hotărâri în anul </a:t>
            </a:r>
            <a:r>
              <a:rPr lang="pt-BR" sz="1400" dirty="0" smtClean="0">
                <a:solidFill>
                  <a:schemeClr val="tx1"/>
                </a:solidFill>
                <a:latin typeface="Tahoma" pitchFamily="34" charset="0"/>
                <a:ea typeface="Tahoma" pitchFamily="34" charset="0"/>
                <a:cs typeface="Tahoma" pitchFamily="34" charset="0"/>
              </a:rPr>
              <a:t>2023 </a:t>
            </a:r>
            <a:r>
              <a:rPr lang="pt-BR" sz="1400" dirty="0">
                <a:solidFill>
                  <a:schemeClr val="tx1"/>
                </a:solidFill>
                <a:latin typeface="Tahoma" pitchFamily="34" charset="0"/>
                <a:ea typeface="Tahoma" pitchFamily="34" charset="0"/>
                <a:cs typeface="Tahoma" pitchFamily="34" charset="0"/>
              </a:rPr>
              <a:t>respectiv: </a:t>
            </a:r>
            <a:r>
              <a:rPr lang="pt-BR" sz="1400" dirty="0" smtClean="0">
                <a:solidFill>
                  <a:schemeClr val="tx1"/>
                </a:solidFill>
                <a:latin typeface="Tahoma" pitchFamily="34" charset="0"/>
                <a:ea typeface="Tahoma" pitchFamily="34" charset="0"/>
                <a:cs typeface="Tahoma" pitchFamily="34" charset="0"/>
              </a:rPr>
              <a:t>Hotărârea nr.1 din 22.03.2023 – privind constituirea Comisiei mixte de control în piețele din județ și la agenții economici în perioada premergăroare Sărbătorilor pascale; Hotărârea nr.2 din 28.12.2023  pentru intensificarea unor acțiuni de control a modului de comercializare a materialelor pirotehnice în perioada premergătoare Revelionului 2024; Hotărârea nr.3 din ședința lunii decembrie de adoptare a Programului orientativ al ședințelor din anul 2024.</a:t>
            </a:r>
            <a:endParaRPr lang="en-US" sz="1400" dirty="0" smtClean="0">
              <a:solidFill>
                <a:schemeClr val="tx1"/>
              </a:solidFill>
              <a:latin typeface="Tahoma" pitchFamily="34" charset="0"/>
              <a:ea typeface="Tahoma" pitchFamily="34" charset="0"/>
              <a:cs typeface="Tahoma" pitchFamily="34" charset="0"/>
            </a:endParaRPr>
          </a:p>
          <a:p>
            <a:pPr algn="just"/>
            <a:endParaRPr lang="vi-VN" sz="1200" i="1"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4046288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33793" y="-213202"/>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62000" y="243012"/>
            <a:ext cx="7737231" cy="858226"/>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882" y="1376114"/>
            <a:ext cx="7737231" cy="3429000"/>
          </a:xfrm>
        </p:spPr>
        <p:txBody>
          <a:bodyPr>
            <a:normAutofit/>
          </a:bodyPr>
          <a:lstStyle/>
          <a:p>
            <a:pPr marL="514350" lvl="0" indent="-514350" algn="just">
              <a:buBlip>
                <a:blip r:embed="rId5"/>
              </a:buBlip>
              <a:defRPr/>
            </a:pPr>
            <a:r>
              <a:rPr lang="ro-RO" sz="1800" b="1" i="1" dirty="0" smtClean="0">
                <a:solidFill>
                  <a:schemeClr val="tx2">
                    <a:lumMod val="60000"/>
                    <a:lumOff val="40000"/>
                  </a:schemeClr>
                </a:solidFill>
                <a:latin typeface="Times New Roman" pitchFamily="18" charset="0"/>
                <a:cs typeface="Times New Roman" pitchFamily="18" charset="0"/>
              </a:rPr>
              <a:t>Legislați</a:t>
            </a:r>
            <a:r>
              <a:rPr lang="en-GB" sz="1800" b="1" i="1" dirty="0" smtClean="0">
                <a:solidFill>
                  <a:schemeClr val="tx2">
                    <a:lumMod val="60000"/>
                    <a:lumOff val="40000"/>
                  </a:schemeClr>
                </a:solidFill>
                <a:latin typeface="Times New Roman" pitchFamily="18" charset="0"/>
                <a:cs typeface="Times New Roman" pitchFamily="18" charset="0"/>
              </a:rPr>
              <a:t>a</a:t>
            </a:r>
            <a:r>
              <a:rPr lang="ro-RO" sz="1800" b="1" i="1" dirty="0" smtClean="0">
                <a:solidFill>
                  <a:schemeClr val="tx2">
                    <a:lumMod val="60000"/>
                    <a:lumOff val="40000"/>
                  </a:schemeClr>
                </a:solidFill>
                <a:latin typeface="Times New Roman" pitchFamily="18" charset="0"/>
                <a:cs typeface="Times New Roman" pitchFamily="18" charset="0"/>
              </a:rPr>
              <a:t> de bază</a:t>
            </a:r>
            <a:endParaRPr lang="en-US" sz="1800" b="1" i="1" dirty="0">
              <a:solidFill>
                <a:schemeClr val="tx2">
                  <a:lumMod val="60000"/>
                  <a:lumOff val="40000"/>
                </a:schemeClr>
              </a:solidFill>
              <a:latin typeface="Times New Roman" pitchFamily="18" charset="0"/>
              <a:cs typeface="Times New Roman" pitchFamily="18" charset="0"/>
            </a:endParaRPr>
          </a:p>
          <a:p>
            <a:pPr marL="514350" lvl="0" indent="-514350" algn="just">
              <a:defRPr/>
            </a:pPr>
            <a:endParaRPr lang="ro-RO" sz="1000" b="1" i="1" dirty="0">
              <a:solidFill>
                <a:srgbClr val="3716FC"/>
              </a:solidFill>
              <a:latin typeface="Times New Roman" pitchFamily="18" charset="0"/>
              <a:cs typeface="Times New Roman" pitchFamily="18" charset="0"/>
            </a:endParaRPr>
          </a:p>
          <a:p>
            <a:pPr algn="just" fontAlgn="base"/>
            <a:r>
              <a:rPr lang="ro-RO" sz="1200" dirty="0" smtClean="0">
                <a:solidFill>
                  <a:schemeClr val="tx1"/>
                </a:solidFill>
                <a:latin typeface="Tahoma" pitchFamily="34" charset="0"/>
                <a:ea typeface="Tahoma" pitchFamily="34" charset="0"/>
                <a:cs typeface="Tahoma" pitchFamily="34" charset="0"/>
              </a:rPr>
              <a:t>În </a:t>
            </a:r>
            <a:r>
              <a:rPr lang="ro-RO" sz="1200" dirty="0">
                <a:solidFill>
                  <a:schemeClr val="tx1"/>
                </a:solidFill>
                <a:latin typeface="Tahoma" pitchFamily="34" charset="0"/>
                <a:ea typeface="Tahoma" pitchFamily="34" charset="0"/>
                <a:cs typeface="Tahoma" pitchFamily="34" charset="0"/>
              </a:rPr>
              <a:t>calitate de reprezentant al Guvernului României în teritoriu, prefectul îşi desfăşoară activitatea în conformitate cu prevederile:</a:t>
            </a:r>
          </a:p>
          <a:p>
            <a:pPr marL="342900" indent="-342900" algn="just" fontAlgn="base">
              <a:buFont typeface="Arial" pitchFamily="34" charset="0"/>
              <a:buChar char="•"/>
            </a:pPr>
            <a:r>
              <a:rPr lang="ro-RO" sz="1200" dirty="0" smtClean="0">
                <a:solidFill>
                  <a:schemeClr val="tx1"/>
                </a:solidFill>
                <a:latin typeface="Tahoma" pitchFamily="34" charset="0"/>
                <a:ea typeface="Tahoma" pitchFamily="34" charset="0"/>
                <a:cs typeface="Tahoma" pitchFamily="34" charset="0"/>
              </a:rPr>
              <a:t>Constituţiei României,</a:t>
            </a:r>
            <a:r>
              <a:rPr lang="en-GB" sz="1200" dirty="0" smtClean="0">
                <a:solidFill>
                  <a:schemeClr val="tx1"/>
                </a:solidFill>
                <a:latin typeface="Tahoma" pitchFamily="34" charset="0"/>
                <a:ea typeface="Tahoma" pitchFamily="34" charset="0"/>
                <a:cs typeface="Tahoma" pitchFamily="34" charset="0"/>
              </a:rPr>
              <a:t> </a:t>
            </a:r>
          </a:p>
          <a:p>
            <a:pPr marL="342900" indent="-342900" algn="just" fontAlgn="base">
              <a:buFont typeface="Arial" pitchFamily="34" charset="0"/>
              <a:buChar char="•"/>
            </a:pPr>
            <a:r>
              <a:rPr lang="en-US" sz="1200" dirty="0" err="1" smtClean="0">
                <a:solidFill>
                  <a:schemeClr val="tx1"/>
                </a:solidFill>
                <a:latin typeface="Tahoma" pitchFamily="34" charset="0"/>
                <a:ea typeface="Tahoma" pitchFamily="34" charset="0"/>
                <a:cs typeface="Tahoma" pitchFamily="34" charset="0"/>
              </a:rPr>
              <a:t>Ordonan</a:t>
            </a:r>
            <a:r>
              <a:rPr lang="ro-RO" sz="1200" dirty="0" err="1">
                <a:solidFill>
                  <a:schemeClr val="tx1"/>
                </a:solidFill>
                <a:latin typeface="Tahoma" pitchFamily="34" charset="0"/>
                <a:ea typeface="Tahoma" pitchFamily="34" charset="0"/>
                <a:cs typeface="Tahoma" pitchFamily="34" charset="0"/>
              </a:rPr>
              <a:t>ței</a:t>
            </a:r>
            <a:r>
              <a:rPr lang="ro-RO" sz="1200" dirty="0">
                <a:solidFill>
                  <a:schemeClr val="tx1"/>
                </a:solidFill>
                <a:latin typeface="Tahoma" pitchFamily="34" charset="0"/>
                <a:ea typeface="Tahoma" pitchFamily="34" charset="0"/>
                <a:cs typeface="Tahoma" pitchFamily="34" charset="0"/>
              </a:rPr>
              <a:t> de Urgență a Guvernului </a:t>
            </a:r>
            <a:r>
              <a:rPr lang="en-US" sz="1200" dirty="0">
                <a:solidFill>
                  <a:schemeClr val="tx1"/>
                </a:solidFill>
                <a:latin typeface="Tahoma" pitchFamily="34" charset="0"/>
                <a:ea typeface="Tahoma" pitchFamily="34" charset="0"/>
                <a:cs typeface="Tahoma" pitchFamily="34" charset="0"/>
              </a:rPr>
              <a:t>nr.57/2019 </a:t>
            </a:r>
            <a:r>
              <a:rPr lang="en-US" sz="1200" dirty="0" err="1">
                <a:solidFill>
                  <a:schemeClr val="tx1"/>
                </a:solidFill>
                <a:latin typeface="Tahoma" pitchFamily="34" charset="0"/>
                <a:ea typeface="Tahoma" pitchFamily="34" charset="0"/>
                <a:cs typeface="Tahoma" pitchFamily="34" charset="0"/>
              </a:rPr>
              <a:t>privind</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Codul</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administrativ</a:t>
            </a:r>
            <a:r>
              <a:rPr lang="en-US" sz="1200" dirty="0">
                <a:solidFill>
                  <a:schemeClr val="tx1"/>
                </a:solidFill>
                <a:latin typeface="Tahoma" pitchFamily="34" charset="0"/>
                <a:ea typeface="Tahoma" pitchFamily="34" charset="0"/>
                <a:cs typeface="Tahoma" pitchFamily="34" charset="0"/>
              </a:rPr>
              <a:t>, cu </a:t>
            </a:r>
            <a:r>
              <a:rPr lang="en-US" sz="1200" dirty="0" err="1">
                <a:solidFill>
                  <a:schemeClr val="tx1"/>
                </a:solidFill>
                <a:latin typeface="Tahoma" pitchFamily="34" charset="0"/>
                <a:ea typeface="Tahoma" pitchFamily="34" charset="0"/>
                <a:cs typeface="Tahoma" pitchFamily="34" charset="0"/>
              </a:rPr>
              <a:t>modificările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şi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completările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ulterioare</a:t>
            </a:r>
            <a:r>
              <a:rPr lang="ro-RO" sz="1200" dirty="0">
                <a:solidFill>
                  <a:schemeClr val="tx1"/>
                </a:solidFill>
                <a:latin typeface="Tahoma" pitchFamily="34" charset="0"/>
                <a:ea typeface="Tahoma" pitchFamily="34" charset="0"/>
                <a:cs typeface="Tahoma" pitchFamily="34" charset="0"/>
              </a:rPr>
              <a:t> și a</a:t>
            </a:r>
          </a:p>
          <a:p>
            <a:pPr marL="342900" indent="-342900" algn="just" fontAlgn="base">
              <a:buFont typeface="Arial" pitchFamily="34" charset="0"/>
              <a:buChar char="•"/>
            </a:pPr>
            <a:r>
              <a:rPr lang="vi-VN" sz="1200" dirty="0">
                <a:solidFill>
                  <a:schemeClr val="tx1"/>
                </a:solidFill>
                <a:latin typeface="Tahoma" pitchFamily="34" charset="0"/>
                <a:ea typeface="Tahoma" pitchFamily="34" charset="0"/>
                <a:cs typeface="Tahoma" pitchFamily="34" charset="0"/>
              </a:rPr>
              <a:t>H</a:t>
            </a:r>
            <a:r>
              <a:rPr lang="ro-RO" sz="1200" dirty="0" err="1">
                <a:solidFill>
                  <a:schemeClr val="tx1"/>
                </a:solidFill>
                <a:latin typeface="Tahoma" pitchFamily="34" charset="0"/>
                <a:ea typeface="Tahoma" pitchFamily="34" charset="0"/>
                <a:cs typeface="Tahoma" pitchFamily="34" charset="0"/>
              </a:rPr>
              <a:t>otărârii</a:t>
            </a:r>
            <a:r>
              <a:rPr lang="ro-RO" sz="1200" dirty="0">
                <a:solidFill>
                  <a:schemeClr val="tx1"/>
                </a:solidFill>
                <a:latin typeface="Tahoma" pitchFamily="34" charset="0"/>
                <a:ea typeface="Tahoma" pitchFamily="34" charset="0"/>
                <a:cs typeface="Tahoma" pitchFamily="34" charset="0"/>
              </a:rPr>
              <a:t> de Guvern</a:t>
            </a:r>
            <a:r>
              <a:rPr lang="vi-VN" sz="1200" dirty="0">
                <a:solidFill>
                  <a:schemeClr val="tx1"/>
                </a:solidFill>
                <a:latin typeface="Tahoma" pitchFamily="34" charset="0"/>
                <a:ea typeface="Tahoma" pitchFamily="34" charset="0"/>
                <a:cs typeface="Tahoma" pitchFamily="34" charset="0"/>
              </a:rPr>
              <a:t> </a:t>
            </a:r>
            <a:r>
              <a:rPr lang="vi-VN" sz="1200" dirty="0" smtClean="0">
                <a:solidFill>
                  <a:schemeClr val="tx1"/>
                </a:solidFill>
                <a:latin typeface="Tahoma" pitchFamily="34" charset="0"/>
                <a:ea typeface="Tahoma" pitchFamily="34" charset="0"/>
                <a:cs typeface="Tahoma" pitchFamily="34" charset="0"/>
              </a:rPr>
              <a:t>nr.906 </a:t>
            </a:r>
            <a:r>
              <a:rPr lang="vi-VN" sz="1200" dirty="0">
                <a:solidFill>
                  <a:schemeClr val="tx1"/>
                </a:solidFill>
                <a:latin typeface="Tahoma" pitchFamily="34" charset="0"/>
                <a:ea typeface="Tahoma" pitchFamily="34" charset="0"/>
                <a:cs typeface="Tahoma" pitchFamily="34" charset="0"/>
              </a:rPr>
              <a:t>din 22 octombrie 2020</a:t>
            </a:r>
            <a:r>
              <a:rPr lang="ro-RO" sz="1200" dirty="0">
                <a:solidFill>
                  <a:schemeClr val="tx1"/>
                </a:solidFill>
                <a:latin typeface="Tahoma" pitchFamily="34" charset="0"/>
                <a:ea typeface="Tahoma" pitchFamily="34" charset="0"/>
                <a:cs typeface="Tahoma" pitchFamily="34" charset="0"/>
              </a:rPr>
              <a:t> </a:t>
            </a:r>
            <a:r>
              <a:rPr lang="vi-VN" sz="1200" dirty="0">
                <a:solidFill>
                  <a:schemeClr val="tx1"/>
                </a:solidFill>
                <a:latin typeface="Tahoma" pitchFamily="34" charset="0"/>
                <a:ea typeface="Tahoma" pitchFamily="34" charset="0"/>
                <a:cs typeface="Tahoma" pitchFamily="34" charset="0"/>
              </a:rPr>
              <a:t>pentru punerea în aplicare a unor prevederi ale </a:t>
            </a:r>
            <a:r>
              <a:rPr lang="en-US" sz="1200" dirty="0" err="1" smtClean="0">
                <a:solidFill>
                  <a:schemeClr val="tx1"/>
                </a:solidFill>
                <a:latin typeface="Tahoma" pitchFamily="34" charset="0"/>
                <a:ea typeface="Tahoma" pitchFamily="34" charset="0"/>
                <a:cs typeface="Tahoma" pitchFamily="34" charset="0"/>
              </a:rPr>
              <a:t>Ordonan</a:t>
            </a:r>
            <a:r>
              <a:rPr lang="ro-RO" sz="1200" dirty="0" err="1">
                <a:solidFill>
                  <a:schemeClr val="tx1"/>
                </a:solidFill>
                <a:latin typeface="Tahoma" pitchFamily="34" charset="0"/>
                <a:ea typeface="Tahoma" pitchFamily="34" charset="0"/>
                <a:cs typeface="Tahoma" pitchFamily="34" charset="0"/>
              </a:rPr>
              <a:t>ței</a:t>
            </a:r>
            <a:r>
              <a:rPr lang="ro-RO" sz="1200" dirty="0">
                <a:solidFill>
                  <a:schemeClr val="tx1"/>
                </a:solidFill>
                <a:latin typeface="Tahoma" pitchFamily="34" charset="0"/>
                <a:ea typeface="Tahoma" pitchFamily="34" charset="0"/>
                <a:cs typeface="Tahoma" pitchFamily="34" charset="0"/>
              </a:rPr>
              <a:t> de Urgență a Guvernului </a:t>
            </a:r>
            <a:r>
              <a:rPr lang="en-US" sz="1200" dirty="0">
                <a:solidFill>
                  <a:schemeClr val="tx1"/>
                </a:solidFill>
                <a:latin typeface="Tahoma" pitchFamily="34" charset="0"/>
                <a:ea typeface="Tahoma" pitchFamily="34" charset="0"/>
                <a:cs typeface="Tahoma" pitchFamily="34" charset="0"/>
              </a:rPr>
              <a:t>nr.57/2019 </a:t>
            </a:r>
            <a:r>
              <a:rPr lang="vi-VN" sz="1200" dirty="0">
                <a:solidFill>
                  <a:schemeClr val="tx1"/>
                </a:solidFill>
                <a:latin typeface="Tahoma" pitchFamily="34" charset="0"/>
                <a:ea typeface="Tahoma" pitchFamily="34" charset="0"/>
                <a:cs typeface="Tahoma" pitchFamily="34" charset="0"/>
              </a:rPr>
              <a:t>privind Codul administrativ</a:t>
            </a:r>
            <a:r>
              <a:rPr lang="ro-RO" sz="1200" dirty="0" smtClean="0">
                <a:solidFill>
                  <a:schemeClr val="tx1"/>
                </a:solidFill>
                <a:latin typeface="Tahoma" pitchFamily="34" charset="0"/>
                <a:ea typeface="Tahoma" pitchFamily="34" charset="0"/>
                <a:cs typeface="Tahoma" pitchFamily="34" charset="0"/>
              </a:rPr>
              <a:t>.</a:t>
            </a:r>
          </a:p>
          <a:p>
            <a:pPr marL="342900" indent="-342900" algn="just" fontAlgn="base">
              <a:buFont typeface="Arial" pitchFamily="34" charset="0"/>
              <a:buChar char="•"/>
            </a:pPr>
            <a:endParaRPr lang="ro-RO" sz="1200" dirty="0">
              <a:solidFill>
                <a:schemeClr val="tx1"/>
              </a:solidFill>
              <a:latin typeface="Tahoma" pitchFamily="34" charset="0"/>
              <a:ea typeface="Tahoma" pitchFamily="34" charset="0"/>
              <a:cs typeface="Tahoma" pitchFamily="34" charset="0"/>
            </a:endParaRPr>
          </a:p>
          <a:p>
            <a:pPr algn="just" fontAlgn="base"/>
            <a:r>
              <a:rPr lang="ro-RO" sz="1200" dirty="0" smtClean="0">
                <a:solidFill>
                  <a:schemeClr val="tx1"/>
                </a:solidFill>
                <a:latin typeface="Tahoma" pitchFamily="34" charset="0"/>
                <a:ea typeface="Tahoma" pitchFamily="34" charset="0"/>
                <a:cs typeface="Tahoma" pitchFamily="34" charset="0"/>
              </a:rPr>
              <a:t>Potrivit </a:t>
            </a:r>
            <a:r>
              <a:rPr lang="ro-RO" sz="1200" dirty="0">
                <a:solidFill>
                  <a:schemeClr val="tx1"/>
                </a:solidFill>
                <a:latin typeface="Tahoma" pitchFamily="34" charset="0"/>
                <a:ea typeface="Tahoma" pitchFamily="34" charset="0"/>
                <a:cs typeface="Tahoma" pitchFamily="34" charset="0"/>
              </a:rPr>
              <a:t>actelor normative mai sus menţionate, misiunea Instituţiei Prefectului este de a garanta aplicarea şi respectarea legii şi a ordinii publice ca reprezentant al Guvernului pe plan local, prin îndeplinirea atribuţiilor cu privire la: verificarea legalităţii actelor administrative adoptate sau emise de autorităţile administraţiei publice locale, contenciosul administrativ, gestionarea situaţiilor de urgenţă şi a măsurilor de apărare care nu au caracter militar, realizarea politicilor naţionale şi europene în beneficiul comunităţii judeţene. </a:t>
            </a:r>
            <a:endParaRPr lang="en-GB" sz="1200" dirty="0">
              <a:solidFill>
                <a:schemeClr val="tx1"/>
              </a:solidFill>
              <a:latin typeface="Tahoma" pitchFamily="34" charset="0"/>
              <a:ea typeface="Tahoma" pitchFamily="34" charset="0"/>
              <a:cs typeface="Tahoma" pitchFamily="34" charset="0"/>
            </a:endParaRPr>
          </a:p>
          <a:p>
            <a:pPr algn="just"/>
            <a:endParaRPr lang="en-US" sz="1400" dirty="0">
              <a:solidFill>
                <a:srgbClr val="003366"/>
              </a:solidFill>
            </a:endParaRPr>
          </a:p>
        </p:txBody>
      </p:sp>
      <p:sp>
        <p:nvSpPr>
          <p:cNvPr id="2059" name="Rectangle 11"/>
          <p:cNvSpPr>
            <a:spLocks noChangeArrowheads="1"/>
          </p:cNvSpPr>
          <p:nvPr/>
        </p:nvSpPr>
        <p:spPr bwMode="auto">
          <a:xfrm>
            <a:off x="0"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172641"/>
            <a:ext cx="7737231" cy="3470811"/>
          </a:xfrm>
        </p:spPr>
        <p:txBody>
          <a:bodyPr>
            <a:noAutofit/>
          </a:bodyPr>
          <a:lstStyle/>
          <a:p>
            <a:pPr marL="342900" lvl="0" indent="-342900" algn="just" defTabSz="914400"/>
            <a:r>
              <a:rPr lang="en-US" sz="1400" b="1" i="1" dirty="0" smtClean="0">
                <a:solidFill>
                  <a:srgbClr val="3716FC"/>
                </a:solidFill>
                <a:latin typeface="Times New Roman" pitchFamily="18" charset="0"/>
                <a:cs typeface="Times New Roman" pitchFamily="18" charset="0"/>
              </a:rPr>
              <a:t>	</a:t>
            </a:r>
            <a:r>
              <a:rPr lang="en-US" sz="1400" b="1" i="1" dirty="0" smtClean="0">
                <a:solidFill>
                  <a:schemeClr val="tx2">
                    <a:lumMod val="60000"/>
                    <a:lumOff val="40000"/>
                  </a:schemeClr>
                </a:solidFill>
                <a:latin typeface="Times New Roman" pitchFamily="18" charset="0"/>
                <a:cs typeface="Times New Roman" pitchFamily="18" charset="0"/>
              </a:rPr>
              <a:t>2. </a:t>
            </a:r>
            <a:r>
              <a:rPr lang="ro-RO" sz="1400" b="1" i="1" dirty="0" smtClean="0">
                <a:solidFill>
                  <a:schemeClr val="tx2">
                    <a:lumMod val="60000"/>
                    <a:lumOff val="40000"/>
                  </a:schemeClr>
                </a:solidFill>
                <a:latin typeface="Times New Roman" pitchFamily="18" charset="0"/>
                <a:cs typeface="Times New Roman" pitchFamily="18" charset="0"/>
              </a:rPr>
              <a:t>Activitatea</a:t>
            </a:r>
            <a:r>
              <a:rPr lang="en-US" sz="1400" b="1" i="1" dirty="0" smtClean="0">
                <a:solidFill>
                  <a:schemeClr val="tx2">
                    <a:lumMod val="60000"/>
                    <a:lumOff val="40000"/>
                  </a:schemeClr>
                </a:solidFill>
                <a:latin typeface="Times New Roman" pitchFamily="18" charset="0"/>
                <a:cs typeface="Times New Roman" pitchFamily="18" charset="0"/>
              </a:rPr>
              <a:t> </a:t>
            </a:r>
            <a:r>
              <a:rPr lang="ro-RO" sz="1400" b="1" i="1" dirty="0" smtClean="0">
                <a:solidFill>
                  <a:schemeClr val="tx2">
                    <a:lumMod val="60000"/>
                    <a:lumOff val="40000"/>
                  </a:schemeClr>
                </a:solidFill>
                <a:latin typeface="Times New Roman" pitchFamily="18" charset="0"/>
                <a:cs typeface="Times New Roman" pitchFamily="18" charset="0"/>
              </a:rPr>
              <a:t>Comisiei de Dialog Social a Județului Satu Mare</a:t>
            </a:r>
            <a:endParaRPr lang="en-US" sz="1400" b="1" i="1" dirty="0" smtClean="0">
              <a:solidFill>
                <a:schemeClr val="tx2">
                  <a:lumMod val="60000"/>
                  <a:lumOff val="40000"/>
                </a:schemeClr>
              </a:solidFill>
              <a:latin typeface="Times New Roman" pitchFamily="18" charset="0"/>
              <a:cs typeface="Times New Roman" pitchFamily="18" charset="0"/>
            </a:endParaRPr>
          </a:p>
          <a:p>
            <a:pPr marL="342900" lvl="0" indent="-342900" algn="just" defTabSz="914400"/>
            <a:endParaRPr lang="en-US" sz="1400" b="1" i="1" dirty="0" smtClean="0">
              <a:solidFill>
                <a:srgbClr val="3716FC"/>
              </a:solidFill>
              <a:latin typeface="Times New Roman" pitchFamily="18" charset="0"/>
              <a:cs typeface="Times New Roman" pitchFamily="18" charset="0"/>
            </a:endParaRPr>
          </a:p>
          <a:p>
            <a:pPr indent="180975" algn="just" defTabSz="914400">
              <a:buFont typeface="Arial" pitchFamily="34" charset="0"/>
              <a:buChar char="•"/>
            </a:pPr>
            <a:r>
              <a:rPr lang="en-US" sz="1200" dirty="0" err="1" smtClean="0">
                <a:solidFill>
                  <a:prstClr val="black"/>
                </a:solidFill>
                <a:latin typeface="Tahoma" pitchFamily="34" charset="0"/>
                <a:ea typeface="Tahoma" pitchFamily="34" charset="0"/>
                <a:cs typeface="Tahoma" pitchFamily="34" charset="0"/>
              </a:rPr>
              <a:t>Activitatea</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comisiei</a:t>
            </a:r>
            <a:r>
              <a:rPr lang="en-US" sz="1200" dirty="0" smtClean="0">
                <a:solidFill>
                  <a:prstClr val="black"/>
                </a:solidFill>
                <a:latin typeface="Tahoma" pitchFamily="34" charset="0"/>
                <a:ea typeface="Tahoma" pitchFamily="34" charset="0"/>
                <a:cs typeface="Tahoma" pitchFamily="34" charset="0"/>
              </a:rPr>
              <a:t> de dialog social se </a:t>
            </a:r>
            <a:r>
              <a:rPr lang="en-US" sz="1200" dirty="0" err="1" smtClean="0">
                <a:solidFill>
                  <a:prstClr val="black"/>
                </a:solidFill>
                <a:latin typeface="Tahoma" pitchFamily="34" charset="0"/>
                <a:ea typeface="Tahoma" pitchFamily="34" charset="0"/>
                <a:cs typeface="Tahoma" pitchFamily="34" charset="0"/>
              </a:rPr>
              <a:t>desfăşoară</a:t>
            </a:r>
            <a:r>
              <a:rPr lang="en-US" sz="1200" dirty="0" smtClean="0">
                <a:solidFill>
                  <a:prstClr val="black"/>
                </a:solidFill>
                <a:latin typeface="Tahoma" pitchFamily="34" charset="0"/>
                <a:ea typeface="Tahoma" pitchFamily="34" charset="0"/>
                <a:cs typeface="Tahoma" pitchFamily="34" charset="0"/>
              </a:rPr>
              <a:t> în </a:t>
            </a:r>
            <a:r>
              <a:rPr lang="en-US" sz="1200" dirty="0" err="1" smtClean="0">
                <a:solidFill>
                  <a:prstClr val="black"/>
                </a:solidFill>
                <a:latin typeface="Tahoma" pitchFamily="34" charset="0"/>
                <a:ea typeface="Tahoma" pitchFamily="34" charset="0"/>
                <a:cs typeface="Tahoma" pitchFamily="34" charset="0"/>
              </a:rPr>
              <a:t>conformitate</a:t>
            </a:r>
            <a:r>
              <a:rPr lang="en-US" sz="1200" dirty="0" smtClean="0">
                <a:solidFill>
                  <a:prstClr val="black"/>
                </a:solidFill>
                <a:latin typeface="Tahoma" pitchFamily="34" charset="0"/>
                <a:ea typeface="Tahoma" pitchFamily="34" charset="0"/>
                <a:cs typeface="Tahoma" pitchFamily="34" charset="0"/>
              </a:rPr>
              <a:t> cu </a:t>
            </a:r>
            <a:r>
              <a:rPr lang="en-US" sz="1200" dirty="0" err="1" smtClean="0">
                <a:solidFill>
                  <a:prstClr val="black"/>
                </a:solidFill>
                <a:latin typeface="Tahoma" pitchFamily="34" charset="0"/>
                <a:ea typeface="Tahoma" pitchFamily="34" charset="0"/>
                <a:cs typeface="Tahoma" pitchFamily="34" charset="0"/>
              </a:rPr>
              <a:t>prevederile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Legii</a:t>
            </a:r>
            <a:r>
              <a:rPr lang="en-US" sz="1200" dirty="0" smtClean="0">
                <a:solidFill>
                  <a:prstClr val="black"/>
                </a:solidFill>
                <a:latin typeface="Tahoma" pitchFamily="34" charset="0"/>
                <a:ea typeface="Tahoma" pitchFamily="34" charset="0"/>
                <a:cs typeface="Tahoma" pitchFamily="34" charset="0"/>
              </a:rPr>
              <a:t> nr.367/2022 </a:t>
            </a:r>
            <a:r>
              <a:rPr lang="en-US" sz="1200" dirty="0" err="1" smtClean="0">
                <a:solidFill>
                  <a:prstClr val="black"/>
                </a:solidFill>
                <a:latin typeface="Tahoma" pitchFamily="34" charset="0"/>
                <a:ea typeface="Tahoma" pitchFamily="34" charset="0"/>
                <a:cs typeface="Tahoma" pitchFamily="34" charset="0"/>
              </a:rPr>
              <a:t>privind</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dialogul</a:t>
            </a:r>
            <a:r>
              <a:rPr lang="en-US" sz="1200" dirty="0" smtClean="0">
                <a:solidFill>
                  <a:prstClr val="black"/>
                </a:solidFill>
                <a:latin typeface="Tahoma" pitchFamily="34" charset="0"/>
                <a:ea typeface="Tahoma" pitchFamily="34" charset="0"/>
                <a:cs typeface="Tahoma" pitchFamily="34" charset="0"/>
              </a:rPr>
              <a:t> social.</a:t>
            </a:r>
          </a:p>
          <a:p>
            <a:pPr indent="180975" algn="just" defTabSz="914400">
              <a:buFont typeface="Arial" pitchFamily="34" charset="0"/>
              <a:buChar char="•"/>
            </a:pPr>
            <a:r>
              <a:rPr lang="pt-BR" sz="1200" dirty="0" smtClean="0">
                <a:solidFill>
                  <a:prstClr val="black"/>
                </a:solidFill>
                <a:latin typeface="Tahoma" pitchFamily="34" charset="0"/>
                <a:ea typeface="Tahoma" pitchFamily="34" charset="0"/>
                <a:cs typeface="Tahoma" pitchFamily="34" charset="0"/>
              </a:rPr>
              <a:t>În 2023 au avut loc 4 ședințe ale Comisiei de Dialog Social a județului Satu Mare și  s-au transmis 24 de adrese și raportări.</a:t>
            </a:r>
            <a:endParaRPr lang="en-US" sz="1200" dirty="0" smtClean="0">
              <a:solidFill>
                <a:prstClr val="black"/>
              </a:solidFill>
              <a:latin typeface="Tahoma" pitchFamily="34" charset="0"/>
              <a:ea typeface="Tahoma" pitchFamily="34" charset="0"/>
              <a:cs typeface="Tahoma" pitchFamily="34" charset="0"/>
            </a:endParaRPr>
          </a:p>
          <a:p>
            <a:pPr indent="180975" algn="just" defTabSz="914400">
              <a:buFont typeface="Arial" pitchFamily="34" charset="0"/>
              <a:buChar char="•"/>
            </a:pPr>
            <a:r>
              <a:rPr lang="en-US" sz="1200" dirty="0" err="1" smtClean="0">
                <a:solidFill>
                  <a:prstClr val="black"/>
                </a:solidFill>
                <a:latin typeface="Tahoma" pitchFamily="34" charset="0"/>
                <a:ea typeface="Tahoma" pitchFamily="34" charset="0"/>
                <a:cs typeface="Tahoma" pitchFamily="34" charset="0"/>
              </a:rPr>
              <a:t>Tematica</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ședințelor</a:t>
            </a:r>
            <a:r>
              <a:rPr lang="en-US" sz="1200" dirty="0" smtClean="0">
                <a:solidFill>
                  <a:prstClr val="black"/>
                </a:solidFill>
                <a:latin typeface="Tahoma" pitchFamily="34" charset="0"/>
                <a:ea typeface="Tahoma" pitchFamily="34" charset="0"/>
                <a:cs typeface="Tahoma" pitchFamily="34" charset="0"/>
              </a:rPr>
              <a:t>: </a:t>
            </a:r>
            <a:r>
              <a:rPr lang="x-none" sz="1200" smtClean="0">
                <a:solidFill>
                  <a:prstClr val="black"/>
                </a:solidFill>
                <a:latin typeface="Tahoma" pitchFamily="34" charset="0"/>
                <a:ea typeface="Tahoma" pitchFamily="34" charset="0"/>
                <a:cs typeface="Tahoma" pitchFamily="34" charset="0"/>
              </a:rPr>
              <a:t>Modificări </a:t>
            </a:r>
            <a:r>
              <a:rPr lang="x-none" sz="1200" dirty="0" smtClean="0">
                <a:solidFill>
                  <a:prstClr val="black"/>
                </a:solidFill>
                <a:latin typeface="Tahoma" pitchFamily="34" charset="0"/>
                <a:ea typeface="Tahoma" pitchFamily="34" charset="0"/>
                <a:cs typeface="Tahoma" pitchFamily="34" charset="0"/>
              </a:rPr>
              <a:t>legislative pentru </a:t>
            </a:r>
            <a:r>
              <a:rPr lang="x-none" sz="1200" smtClean="0">
                <a:solidFill>
                  <a:prstClr val="black"/>
                </a:solidFill>
                <a:latin typeface="Tahoma" pitchFamily="34" charset="0"/>
                <a:ea typeface="Tahoma" pitchFamily="34" charset="0"/>
                <a:cs typeface="Tahoma" pitchFamily="34" charset="0"/>
              </a:rPr>
              <a:t>pensionari</a:t>
            </a:r>
            <a:r>
              <a:rPr lang="en-US" sz="1200" dirty="0" smtClean="0">
                <a:solidFill>
                  <a:prstClr val="black"/>
                </a:solidFill>
                <a:latin typeface="Tahoma" pitchFamily="34" charset="0"/>
                <a:ea typeface="Tahoma" pitchFamily="34" charset="0"/>
                <a:cs typeface="Tahoma" pitchFamily="34" charset="0"/>
              </a:rPr>
              <a:t>; </a:t>
            </a:r>
            <a:r>
              <a:rPr lang="x-none" sz="1200" smtClean="0">
                <a:solidFill>
                  <a:prstClr val="black"/>
                </a:solidFill>
                <a:latin typeface="Tahoma" pitchFamily="34" charset="0"/>
                <a:ea typeface="Tahoma" pitchFamily="34" charset="0"/>
                <a:cs typeface="Tahoma" pitchFamily="34" charset="0"/>
              </a:rPr>
              <a:t>Facilități </a:t>
            </a:r>
            <a:r>
              <a:rPr lang="x-none" sz="1200" dirty="0" smtClean="0">
                <a:solidFill>
                  <a:prstClr val="black"/>
                </a:solidFill>
                <a:latin typeface="Tahoma" pitchFamily="34" charset="0"/>
                <a:ea typeface="Tahoma" pitchFamily="34" charset="0"/>
                <a:cs typeface="Tahoma" pitchFamily="34" charset="0"/>
              </a:rPr>
              <a:t>acordate pensionarilor cu pensii sub 3</a:t>
            </a:r>
            <a:r>
              <a:rPr lang="en-US" sz="1200" dirty="0" smtClean="0">
                <a:solidFill>
                  <a:prstClr val="black"/>
                </a:solidFill>
                <a:latin typeface="Tahoma" pitchFamily="34" charset="0"/>
                <a:ea typeface="Tahoma" pitchFamily="34" charset="0"/>
                <a:cs typeface="Tahoma" pitchFamily="34" charset="0"/>
              </a:rPr>
              <a:t>.</a:t>
            </a:r>
            <a:r>
              <a:rPr lang="x-none" sz="1200" dirty="0" smtClean="0">
                <a:solidFill>
                  <a:prstClr val="black"/>
                </a:solidFill>
                <a:latin typeface="Tahoma" pitchFamily="34" charset="0"/>
                <a:ea typeface="Tahoma" pitchFamily="34" charset="0"/>
                <a:cs typeface="Tahoma" pitchFamily="34" charset="0"/>
              </a:rPr>
              <a:t>000 de </a:t>
            </a:r>
            <a:r>
              <a:rPr lang="x-none" sz="1200" smtClean="0">
                <a:solidFill>
                  <a:prstClr val="black"/>
                </a:solidFill>
                <a:latin typeface="Tahoma" pitchFamily="34" charset="0"/>
                <a:ea typeface="Tahoma" pitchFamily="34" charset="0"/>
                <a:cs typeface="Tahoma" pitchFamily="34" charset="0"/>
              </a:rPr>
              <a:t>lei</a:t>
            </a:r>
            <a:r>
              <a:rPr lang="en-US" sz="1200" dirty="0" smtClean="0">
                <a:solidFill>
                  <a:prstClr val="black"/>
                </a:solidFill>
                <a:latin typeface="Tahoma" pitchFamily="34" charset="0"/>
                <a:ea typeface="Tahoma" pitchFamily="34" charset="0"/>
                <a:cs typeface="Tahoma" pitchFamily="34" charset="0"/>
              </a:rPr>
              <a:t>; </a:t>
            </a:r>
            <a:r>
              <a:rPr lang="x-none" sz="1200" smtClean="0">
                <a:solidFill>
                  <a:prstClr val="black"/>
                </a:solidFill>
                <a:latin typeface="Tahoma" pitchFamily="34" charset="0"/>
                <a:ea typeface="Tahoma" pitchFamily="34" charset="0"/>
                <a:cs typeface="Tahoma" pitchFamily="34" charset="0"/>
              </a:rPr>
              <a:t>Prezentarea </a:t>
            </a:r>
            <a:r>
              <a:rPr lang="x-none" sz="1200" dirty="0" smtClean="0">
                <a:solidFill>
                  <a:prstClr val="black"/>
                </a:solidFill>
                <a:latin typeface="Tahoma" pitchFamily="34" charset="0"/>
                <a:ea typeface="Tahoma" pitchFamily="34" charset="0"/>
                <a:cs typeface="Tahoma" pitchFamily="34" charset="0"/>
              </a:rPr>
              <a:t>prevederilor actualizate ale Codului muncii și ale Codului </a:t>
            </a:r>
            <a:r>
              <a:rPr lang="x-none" sz="1200" smtClean="0">
                <a:solidFill>
                  <a:prstClr val="black"/>
                </a:solidFill>
                <a:latin typeface="Tahoma" pitchFamily="34" charset="0"/>
                <a:ea typeface="Tahoma" pitchFamily="34" charset="0"/>
                <a:cs typeface="Tahoma" pitchFamily="34" charset="0"/>
              </a:rPr>
              <a:t>administrativ</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Prezentarea</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Legii</a:t>
            </a:r>
            <a:r>
              <a:rPr lang="en-US" sz="1200" dirty="0" smtClean="0">
                <a:solidFill>
                  <a:prstClr val="black"/>
                </a:solidFill>
                <a:latin typeface="Tahoma" pitchFamily="34" charset="0"/>
                <a:ea typeface="Tahoma" pitchFamily="34" charset="0"/>
                <a:cs typeface="Tahoma" pitchFamily="34" charset="0"/>
              </a:rPr>
              <a:t> nr.367/2022 a </a:t>
            </a:r>
            <a:r>
              <a:rPr lang="en-US" sz="1200" dirty="0" err="1" smtClean="0">
                <a:solidFill>
                  <a:prstClr val="black"/>
                </a:solidFill>
                <a:latin typeface="Tahoma" pitchFamily="34" charset="0"/>
                <a:ea typeface="Tahoma" pitchFamily="34" charset="0"/>
                <a:cs typeface="Tahoma" pitchFamily="34" charset="0"/>
              </a:rPr>
              <a:t>Legii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dialogului</a:t>
            </a:r>
            <a:r>
              <a:rPr lang="en-US" sz="1200" dirty="0" smtClean="0">
                <a:solidFill>
                  <a:prstClr val="black"/>
                </a:solidFill>
                <a:latin typeface="Tahoma" pitchFamily="34" charset="0"/>
                <a:ea typeface="Tahoma" pitchFamily="34" charset="0"/>
                <a:cs typeface="Tahoma" pitchFamily="34" charset="0"/>
              </a:rPr>
              <a:t> social; </a:t>
            </a:r>
            <a:r>
              <a:rPr lang="x-none" sz="1200" smtClean="0">
                <a:solidFill>
                  <a:prstClr val="black"/>
                </a:solidFill>
                <a:latin typeface="Tahoma" pitchFamily="34" charset="0"/>
                <a:ea typeface="Tahoma" pitchFamily="34" charset="0"/>
                <a:cs typeface="Tahoma" pitchFamily="34" charset="0"/>
              </a:rPr>
              <a:t>Situația </a:t>
            </a:r>
            <a:r>
              <a:rPr lang="x-none" sz="1200" dirty="0" smtClean="0">
                <a:solidFill>
                  <a:prstClr val="black"/>
                </a:solidFill>
                <a:latin typeface="Tahoma" pitchFamily="34" charset="0"/>
                <a:ea typeface="Tahoma" pitchFamily="34" charset="0"/>
                <a:cs typeface="Tahoma" pitchFamily="34" charset="0"/>
              </a:rPr>
              <a:t>Contractelor Colective de Muncă încheiate la nivelul societăților din județul Satu </a:t>
            </a:r>
            <a:r>
              <a:rPr lang="x-none" sz="1200" smtClean="0">
                <a:solidFill>
                  <a:prstClr val="black"/>
                </a:solidFill>
                <a:latin typeface="Tahoma" pitchFamily="34" charset="0"/>
                <a:ea typeface="Tahoma" pitchFamily="34" charset="0"/>
                <a:cs typeface="Tahoma" pitchFamily="34" charset="0"/>
              </a:rPr>
              <a:t>Mare</a:t>
            </a:r>
            <a:r>
              <a:rPr lang="en-US" sz="1200" dirty="0" smtClean="0">
                <a:solidFill>
                  <a:prstClr val="black"/>
                </a:solidFill>
                <a:latin typeface="Tahoma" pitchFamily="34" charset="0"/>
                <a:ea typeface="Tahoma" pitchFamily="34" charset="0"/>
                <a:cs typeface="Tahoma" pitchFamily="34" charset="0"/>
              </a:rPr>
              <a:t>; </a:t>
            </a:r>
            <a:r>
              <a:rPr lang="x-none" sz="1200" smtClean="0">
                <a:solidFill>
                  <a:prstClr val="black"/>
                </a:solidFill>
                <a:latin typeface="Tahoma" pitchFamily="34" charset="0"/>
                <a:ea typeface="Tahoma" pitchFamily="34" charset="0"/>
                <a:cs typeface="Tahoma" pitchFamily="34" charset="0"/>
              </a:rPr>
              <a:t>Propuneri </a:t>
            </a:r>
            <a:r>
              <a:rPr lang="x-none" sz="1200" dirty="0" smtClean="0">
                <a:solidFill>
                  <a:prstClr val="black"/>
                </a:solidFill>
                <a:latin typeface="Tahoma" pitchFamily="34" charset="0"/>
                <a:ea typeface="Tahoma" pitchFamily="34" charset="0"/>
                <a:cs typeface="Tahoma" pitchFamily="34" charset="0"/>
              </a:rPr>
              <a:t>la Legea învățământului preuniversitar c</a:t>
            </a:r>
            <a:r>
              <a:rPr lang="en-US" sz="1200" dirty="0" smtClean="0">
                <a:solidFill>
                  <a:prstClr val="black"/>
                </a:solidFill>
                <a:latin typeface="Tahoma" pitchFamily="34" charset="0"/>
                <a:ea typeface="Tahoma" pitchFamily="34" charset="0"/>
                <a:cs typeface="Tahoma" pitchFamily="34" charset="0"/>
              </a:rPr>
              <a:t>a</a:t>
            </a:r>
            <a:r>
              <a:rPr lang="x-none" sz="1200" dirty="0" smtClean="0">
                <a:solidFill>
                  <a:prstClr val="black"/>
                </a:solidFill>
                <a:latin typeface="Tahoma" pitchFamily="34" charset="0"/>
                <a:ea typeface="Tahoma" pitchFamily="34" charset="0"/>
                <a:cs typeface="Tahoma" pitchFamily="34" charset="0"/>
              </a:rPr>
              <a:t>re nu se regăsesc în cele acceptate de către </a:t>
            </a:r>
            <a:r>
              <a:rPr lang="x-none" sz="1200" smtClean="0">
                <a:solidFill>
                  <a:prstClr val="black"/>
                </a:solidFill>
                <a:latin typeface="Tahoma" pitchFamily="34" charset="0"/>
                <a:ea typeface="Tahoma" pitchFamily="34" charset="0"/>
                <a:cs typeface="Tahoma" pitchFamily="34" charset="0"/>
              </a:rPr>
              <a:t>minister</a:t>
            </a:r>
            <a:r>
              <a:rPr lang="en-US" sz="1200" dirty="0" smtClean="0">
                <a:solidFill>
                  <a:prstClr val="black"/>
                </a:solidFill>
                <a:latin typeface="Tahoma" pitchFamily="34" charset="0"/>
                <a:ea typeface="Tahoma" pitchFamily="34" charset="0"/>
                <a:cs typeface="Tahoma" pitchFamily="34" charset="0"/>
              </a:rPr>
              <a:t>; </a:t>
            </a:r>
            <a:r>
              <a:rPr lang="x-none" sz="1200" smtClean="0">
                <a:solidFill>
                  <a:prstClr val="black"/>
                </a:solidFill>
                <a:latin typeface="Tahoma" pitchFamily="34" charset="0"/>
                <a:ea typeface="Tahoma" pitchFamily="34" charset="0"/>
                <a:cs typeface="Tahoma" pitchFamily="34" charset="0"/>
              </a:rPr>
              <a:t>Nemulțumirile </a:t>
            </a:r>
            <a:r>
              <a:rPr lang="x-none" sz="1200" dirty="0" smtClean="0">
                <a:solidFill>
                  <a:prstClr val="black"/>
                </a:solidFill>
                <a:latin typeface="Tahoma" pitchFamily="34" charset="0"/>
                <a:ea typeface="Tahoma" pitchFamily="34" charset="0"/>
                <a:cs typeface="Tahoma" pitchFamily="34" charset="0"/>
              </a:rPr>
              <a:t>membrilor de sindicat al Sindicatului Învățământului Preuniversitar Satu Mare cu privire la </a:t>
            </a:r>
            <a:r>
              <a:rPr lang="x-none" sz="1200" smtClean="0">
                <a:solidFill>
                  <a:prstClr val="black"/>
                </a:solidFill>
                <a:latin typeface="Tahoma" pitchFamily="34" charset="0"/>
                <a:ea typeface="Tahoma" pitchFamily="34" charset="0"/>
                <a:cs typeface="Tahoma" pitchFamily="34" charset="0"/>
              </a:rPr>
              <a:t>salarizare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Programul</a:t>
            </a:r>
            <a:r>
              <a:rPr lang="en-US" sz="1200" dirty="0" smtClean="0">
                <a:solidFill>
                  <a:prstClr val="black"/>
                </a:solidFill>
                <a:latin typeface="Tahoma" pitchFamily="34" charset="0"/>
                <a:ea typeface="Tahoma" pitchFamily="34" charset="0"/>
                <a:cs typeface="Tahoma" pitchFamily="34" charset="0"/>
              </a:rPr>
              <a:t> EDUSAL; </a:t>
            </a:r>
            <a:r>
              <a:rPr lang="x-none" sz="1200" smtClean="0">
                <a:solidFill>
                  <a:prstClr val="black"/>
                </a:solidFill>
                <a:latin typeface="Tahoma" pitchFamily="34" charset="0"/>
                <a:ea typeface="Tahoma" pitchFamily="34" charset="0"/>
                <a:cs typeface="Tahoma" pitchFamily="34" charset="0"/>
              </a:rPr>
              <a:t>Situația </a:t>
            </a:r>
            <a:r>
              <a:rPr lang="x-none" sz="1200" dirty="0" smtClean="0">
                <a:solidFill>
                  <a:prstClr val="black"/>
                </a:solidFill>
                <a:latin typeface="Tahoma" pitchFamily="34" charset="0"/>
                <a:ea typeface="Tahoma" pitchFamily="34" charset="0"/>
                <a:cs typeface="Tahoma" pitchFamily="34" charset="0"/>
              </a:rPr>
              <a:t>dialogului social în Compania Națională Poșta Română S.A</a:t>
            </a:r>
            <a:r>
              <a:rPr lang="x-none" sz="1200" smtClean="0">
                <a:solidFill>
                  <a:prstClr val="black"/>
                </a:solidFill>
                <a:latin typeface="Tahoma" pitchFamily="34" charset="0"/>
                <a:ea typeface="Tahoma" pitchFamily="34" charset="0"/>
                <a:cs typeface="Tahoma" pitchFamily="34" charset="0"/>
              </a:rPr>
              <a:t>.</a:t>
            </a:r>
            <a:r>
              <a:rPr lang="en-US" sz="1200" dirty="0" smtClean="0">
                <a:solidFill>
                  <a:prstClr val="black"/>
                </a:solidFill>
                <a:latin typeface="Tahoma" pitchFamily="34" charset="0"/>
                <a:ea typeface="Tahoma" pitchFamily="34" charset="0"/>
                <a:cs typeface="Tahoma" pitchFamily="34" charset="0"/>
              </a:rPr>
              <a:t>; </a:t>
            </a:r>
            <a:r>
              <a:rPr lang="x-none" sz="1200" smtClean="0">
                <a:solidFill>
                  <a:prstClr val="black"/>
                </a:solidFill>
                <a:latin typeface="Tahoma" pitchFamily="34" charset="0"/>
                <a:ea typeface="Tahoma" pitchFamily="34" charset="0"/>
                <a:cs typeface="Tahoma" pitchFamily="34" charset="0"/>
              </a:rPr>
              <a:t>Deciziile </a:t>
            </a:r>
            <a:r>
              <a:rPr lang="x-none" sz="1200" dirty="0" smtClean="0">
                <a:solidFill>
                  <a:prstClr val="black"/>
                </a:solidFill>
                <a:latin typeface="Tahoma" pitchFamily="34" charset="0"/>
                <a:ea typeface="Tahoma" pitchFamily="34" charset="0"/>
                <a:cs typeface="Tahoma" pitchFamily="34" charset="0"/>
              </a:rPr>
              <a:t>de restructurare ale Companiei Naționale Poșta Română S.A. și efectele lor asupra salariaților și comunităților pe care aceștia le </a:t>
            </a:r>
            <a:r>
              <a:rPr lang="x-none" sz="1200" smtClean="0">
                <a:solidFill>
                  <a:prstClr val="black"/>
                </a:solidFill>
                <a:latin typeface="Tahoma" pitchFamily="34" charset="0"/>
                <a:ea typeface="Tahoma" pitchFamily="34" charset="0"/>
                <a:cs typeface="Tahoma" pitchFamily="34" charset="0"/>
              </a:rPr>
              <a:t>deservesc</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Acordarea</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tichetelor</a:t>
            </a:r>
            <a:r>
              <a:rPr lang="en-US" sz="1200" dirty="0" smtClean="0">
                <a:solidFill>
                  <a:prstClr val="black"/>
                </a:solidFill>
                <a:latin typeface="Tahoma" pitchFamily="34" charset="0"/>
                <a:ea typeface="Tahoma" pitchFamily="34" charset="0"/>
                <a:cs typeface="Tahoma" pitchFamily="34" charset="0"/>
              </a:rPr>
              <a:t> de </a:t>
            </a:r>
            <a:r>
              <a:rPr lang="en-US" sz="1200" dirty="0" err="1" smtClean="0">
                <a:solidFill>
                  <a:prstClr val="black"/>
                </a:solidFill>
                <a:latin typeface="Tahoma" pitchFamily="34" charset="0"/>
                <a:ea typeface="Tahoma" pitchFamily="34" charset="0"/>
                <a:cs typeface="Tahoma" pitchFamily="34" charset="0"/>
              </a:rPr>
              <a:t>vacanță</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în</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sectorul</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privat</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Problematica</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tinerilor</a:t>
            </a:r>
            <a:r>
              <a:rPr lang="en-US" sz="1200" dirty="0" smtClean="0">
                <a:solidFill>
                  <a:prstClr val="black"/>
                </a:solidFill>
                <a:latin typeface="Tahoma" pitchFamily="34" charset="0"/>
                <a:ea typeface="Tahoma" pitchFamily="34" charset="0"/>
                <a:cs typeface="Tahoma" pitchFamily="34" charset="0"/>
              </a:rPr>
              <a:t> NEETS – </a:t>
            </a:r>
            <a:r>
              <a:rPr lang="en-US" sz="1200" dirty="0" err="1" smtClean="0">
                <a:solidFill>
                  <a:prstClr val="black"/>
                </a:solidFill>
                <a:latin typeface="Tahoma" pitchFamily="34" charset="0"/>
                <a:ea typeface="Tahoma" pitchFamily="34" charset="0"/>
                <a:cs typeface="Tahoma" pitchFamily="34" charset="0"/>
              </a:rPr>
              <a:t>identificarea</a:t>
            </a:r>
            <a:r>
              <a:rPr lang="en-US" sz="1200" dirty="0" smtClean="0">
                <a:solidFill>
                  <a:prstClr val="black"/>
                </a:solidFill>
                <a:latin typeface="Tahoma" pitchFamily="34" charset="0"/>
                <a:ea typeface="Tahoma" pitchFamily="34" charset="0"/>
                <a:cs typeface="Tahoma" pitchFamily="34" charset="0"/>
              </a:rPr>
              <a:t> de </a:t>
            </a:r>
            <a:r>
              <a:rPr lang="en-US" sz="1200" dirty="0" err="1" smtClean="0">
                <a:solidFill>
                  <a:prstClr val="black"/>
                </a:solidFill>
                <a:latin typeface="Tahoma" pitchFamily="34" charset="0"/>
                <a:ea typeface="Tahoma" pitchFamily="34" charset="0"/>
                <a:cs typeface="Tahoma" pitchFamily="34" charset="0"/>
              </a:rPr>
              <a:t>soluții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pentru</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reducerea</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numărului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tinerilor</a:t>
            </a:r>
            <a:r>
              <a:rPr lang="en-US" sz="1200" dirty="0" smtClean="0">
                <a:solidFill>
                  <a:prstClr val="black"/>
                </a:solidFill>
                <a:latin typeface="Tahoma" pitchFamily="34" charset="0"/>
                <a:ea typeface="Tahoma" pitchFamily="34" charset="0"/>
                <a:cs typeface="Tahoma" pitchFamily="34" charset="0"/>
              </a:rPr>
              <a:t> care nu au loc de </a:t>
            </a:r>
            <a:r>
              <a:rPr lang="en-US" sz="1200" dirty="0" err="1" smtClean="0">
                <a:solidFill>
                  <a:prstClr val="black"/>
                </a:solidFill>
                <a:latin typeface="Tahoma" pitchFamily="34" charset="0"/>
                <a:ea typeface="Tahoma" pitchFamily="34" charset="0"/>
                <a:cs typeface="Tahoma" pitchFamily="34" charset="0"/>
              </a:rPr>
              <a:t>muncă</a:t>
            </a:r>
            <a:r>
              <a:rPr lang="en-US" sz="1200" dirty="0" smtClean="0">
                <a:solidFill>
                  <a:prstClr val="black"/>
                </a:solidFill>
                <a:latin typeface="Tahoma" pitchFamily="34" charset="0"/>
                <a:ea typeface="Tahoma" pitchFamily="34" charset="0"/>
                <a:cs typeface="Tahoma" pitchFamily="34" charset="0"/>
              </a:rPr>
              <a:t>, nu </a:t>
            </a:r>
            <a:r>
              <a:rPr lang="en-US" sz="1200" dirty="0" err="1" smtClean="0">
                <a:solidFill>
                  <a:prstClr val="black"/>
                </a:solidFill>
                <a:latin typeface="Tahoma" pitchFamily="34" charset="0"/>
                <a:ea typeface="Tahoma" pitchFamily="34" charset="0"/>
                <a:cs typeface="Tahoma" pitchFamily="34" charset="0"/>
              </a:rPr>
              <a:t>urmează</a:t>
            </a:r>
            <a:r>
              <a:rPr lang="en-US" sz="1200" dirty="0" smtClean="0">
                <a:solidFill>
                  <a:prstClr val="black"/>
                </a:solidFill>
                <a:latin typeface="Tahoma" pitchFamily="34" charset="0"/>
                <a:ea typeface="Tahoma" pitchFamily="34" charset="0"/>
                <a:cs typeface="Tahoma" pitchFamily="34" charset="0"/>
              </a:rPr>
              <a:t> o </a:t>
            </a:r>
            <a:r>
              <a:rPr lang="en-US" sz="1200" dirty="0" err="1" smtClean="0">
                <a:solidFill>
                  <a:prstClr val="black"/>
                </a:solidFill>
                <a:latin typeface="Tahoma" pitchFamily="34" charset="0"/>
                <a:ea typeface="Tahoma" pitchFamily="34" charset="0"/>
                <a:cs typeface="Tahoma" pitchFamily="34" charset="0"/>
              </a:rPr>
              <a:t>formă</a:t>
            </a:r>
            <a:r>
              <a:rPr lang="en-US" sz="1200" dirty="0" smtClean="0">
                <a:solidFill>
                  <a:prstClr val="black"/>
                </a:solidFill>
                <a:latin typeface="Tahoma" pitchFamily="34" charset="0"/>
                <a:ea typeface="Tahoma" pitchFamily="34" charset="0"/>
                <a:cs typeface="Tahoma" pitchFamily="34" charset="0"/>
              </a:rPr>
              <a:t> de </a:t>
            </a:r>
            <a:r>
              <a:rPr lang="en-US" sz="1200" dirty="0" err="1" smtClean="0">
                <a:solidFill>
                  <a:prstClr val="black"/>
                </a:solidFill>
                <a:latin typeface="Tahoma" pitchFamily="34" charset="0"/>
                <a:ea typeface="Tahoma" pitchFamily="34" charset="0"/>
                <a:cs typeface="Tahoma" pitchFamily="34" charset="0"/>
              </a:rPr>
              <a:t>învățământ</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și</a:t>
            </a:r>
            <a:r>
              <a:rPr lang="en-US" sz="1200" dirty="0" smtClean="0">
                <a:solidFill>
                  <a:prstClr val="black"/>
                </a:solidFill>
                <a:latin typeface="Tahoma" pitchFamily="34" charset="0"/>
                <a:ea typeface="Tahoma" pitchFamily="34" charset="0"/>
                <a:cs typeface="Tahoma" pitchFamily="34" charset="0"/>
              </a:rPr>
              <a:t> nu </a:t>
            </a:r>
            <a:r>
              <a:rPr lang="en-US" sz="1200" dirty="0" err="1" smtClean="0">
                <a:solidFill>
                  <a:prstClr val="black"/>
                </a:solidFill>
                <a:latin typeface="Tahoma" pitchFamily="34" charset="0"/>
                <a:ea typeface="Tahoma" pitchFamily="34" charset="0"/>
                <a:cs typeface="Tahoma" pitchFamily="34" charset="0"/>
              </a:rPr>
              <a:t>participă</a:t>
            </a:r>
            <a:r>
              <a:rPr lang="en-US" sz="1200" dirty="0" smtClean="0">
                <a:solidFill>
                  <a:prstClr val="black"/>
                </a:solidFill>
                <a:latin typeface="Tahoma" pitchFamily="34" charset="0"/>
                <a:ea typeface="Tahoma" pitchFamily="34" charset="0"/>
                <a:cs typeface="Tahoma" pitchFamily="34" charset="0"/>
              </a:rPr>
              <a:t> la </a:t>
            </a:r>
            <a:r>
              <a:rPr lang="en-US" sz="1200" dirty="0" err="1" smtClean="0">
                <a:solidFill>
                  <a:prstClr val="black"/>
                </a:solidFill>
                <a:latin typeface="Tahoma" pitchFamily="34" charset="0"/>
                <a:ea typeface="Tahoma" pitchFamily="34" charset="0"/>
                <a:cs typeface="Tahoma" pitchFamily="34" charset="0"/>
              </a:rPr>
              <a:t>activități</a:t>
            </a:r>
            <a:r>
              <a:rPr lang="en-US" sz="1200" dirty="0" smtClean="0">
                <a:solidFill>
                  <a:prstClr val="black"/>
                </a:solidFill>
                <a:latin typeface="Tahoma" pitchFamily="34" charset="0"/>
                <a:ea typeface="Tahoma" pitchFamily="34" charset="0"/>
                <a:cs typeface="Tahoma" pitchFamily="34" charset="0"/>
              </a:rPr>
              <a:t> de </a:t>
            </a:r>
            <a:r>
              <a:rPr lang="en-US" sz="1200" dirty="0" err="1" smtClean="0">
                <a:solidFill>
                  <a:prstClr val="black"/>
                </a:solidFill>
                <a:latin typeface="Tahoma" pitchFamily="34" charset="0"/>
                <a:ea typeface="Tahoma" pitchFamily="34" charset="0"/>
                <a:cs typeface="Tahoma" pitchFamily="34" charset="0"/>
              </a:rPr>
              <a:t>formare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profesională</a:t>
            </a:r>
            <a:r>
              <a:rPr lang="en-US"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Diverse.</a:t>
            </a:r>
            <a:endParaRPr lang="en-US" sz="1200" dirty="0" smtClean="0">
              <a:solidFill>
                <a:prstClr val="black"/>
              </a:solidFill>
              <a:latin typeface="Tahoma" pitchFamily="34" charset="0"/>
              <a:ea typeface="Tahoma" pitchFamily="34" charset="0"/>
              <a:cs typeface="Tahoma" pitchFamily="34" charset="0"/>
            </a:endParaRPr>
          </a:p>
          <a:p>
            <a:pPr marL="342900" indent="-342900" algn="just" defTabSz="914400">
              <a:buFont typeface="Arial" pitchFamily="34" charset="0"/>
              <a:buChar char="•"/>
            </a:pPr>
            <a:r>
              <a:rPr lang="en-US" sz="1200" dirty="0" err="1" smtClean="0">
                <a:solidFill>
                  <a:prstClr val="black"/>
                </a:solidFill>
                <a:latin typeface="Tahoma" pitchFamily="34" charset="0"/>
                <a:ea typeface="Tahoma" pitchFamily="34" charset="0"/>
                <a:cs typeface="Tahoma" pitchFamily="34" charset="0"/>
              </a:rPr>
              <a:t>În</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decursul</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anului</a:t>
            </a:r>
            <a:r>
              <a:rPr lang="en-US" sz="1200" dirty="0" smtClean="0">
                <a:solidFill>
                  <a:prstClr val="black"/>
                </a:solidFill>
                <a:latin typeface="Tahoma" pitchFamily="34" charset="0"/>
                <a:ea typeface="Tahoma" pitchFamily="34" charset="0"/>
                <a:cs typeface="Tahoma" pitchFamily="34" charset="0"/>
              </a:rPr>
              <a:t> 2023 s-au </a:t>
            </a:r>
            <a:r>
              <a:rPr lang="en-US" sz="1200" dirty="0" err="1" smtClean="0">
                <a:solidFill>
                  <a:prstClr val="black"/>
                </a:solidFill>
                <a:latin typeface="Tahoma" pitchFamily="34" charset="0"/>
                <a:ea typeface="Tahoma" pitchFamily="34" charset="0"/>
                <a:cs typeface="Tahoma" pitchFamily="34" charset="0"/>
              </a:rPr>
              <a:t>înregistrat</a:t>
            </a:r>
            <a:r>
              <a:rPr lang="en-US" sz="1200" dirty="0" smtClean="0">
                <a:solidFill>
                  <a:prstClr val="black"/>
                </a:solidFill>
                <a:latin typeface="Tahoma" pitchFamily="34" charset="0"/>
                <a:ea typeface="Tahoma" pitchFamily="34" charset="0"/>
                <a:cs typeface="Tahoma" pitchFamily="34" charset="0"/>
              </a:rPr>
              <a:t> 7 </a:t>
            </a:r>
            <a:r>
              <a:rPr lang="en-US" sz="1200" dirty="0" err="1" smtClean="0">
                <a:solidFill>
                  <a:prstClr val="black"/>
                </a:solidFill>
                <a:latin typeface="Tahoma" pitchFamily="34" charset="0"/>
                <a:ea typeface="Tahoma" pitchFamily="34" charset="0"/>
                <a:cs typeface="Tahoma" pitchFamily="34" charset="0"/>
              </a:rPr>
              <a:t>acțiuni</a:t>
            </a:r>
            <a:r>
              <a:rPr lang="en-US" sz="1200" dirty="0" smtClean="0">
                <a:solidFill>
                  <a:prstClr val="black"/>
                </a:solidFill>
                <a:latin typeface="Tahoma" pitchFamily="34" charset="0"/>
                <a:ea typeface="Tahoma" pitchFamily="34" charset="0"/>
                <a:cs typeface="Tahoma" pitchFamily="34" charset="0"/>
              </a:rPr>
              <a:t> de protest.</a:t>
            </a:r>
            <a:endParaRPr lang="ro-RO" sz="1200" dirty="0">
              <a:solidFill>
                <a:prstClr val="black"/>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4046288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14349" y="1172641"/>
            <a:ext cx="7796606" cy="3837509"/>
          </a:xfrm>
        </p:spPr>
        <p:txBody>
          <a:bodyPr>
            <a:noAutofit/>
          </a:bodyPr>
          <a:lstStyle/>
          <a:p>
            <a:pPr marL="342900" lvl="0" indent="-342900" algn="just" defTabSz="914400"/>
            <a:r>
              <a:rPr lang="en-US" sz="1400" b="1" i="1" dirty="0" smtClean="0">
                <a:solidFill>
                  <a:srgbClr val="3716FC"/>
                </a:solidFill>
                <a:latin typeface="Times New Roman" pitchFamily="18" charset="0"/>
                <a:cs typeface="Times New Roman" pitchFamily="18" charset="0"/>
              </a:rPr>
              <a:t>	</a:t>
            </a:r>
            <a:r>
              <a:rPr lang="en-US" sz="1400" b="1" i="1" dirty="0" smtClean="0">
                <a:solidFill>
                  <a:schemeClr val="tx2">
                    <a:lumMod val="60000"/>
                    <a:lumOff val="40000"/>
                  </a:schemeClr>
                </a:solidFill>
                <a:latin typeface="Times New Roman" pitchFamily="18" charset="0"/>
                <a:cs typeface="Times New Roman" pitchFamily="18" charset="0"/>
              </a:rPr>
              <a:t>3. </a:t>
            </a:r>
            <a:r>
              <a:rPr lang="ro-RO" sz="1400" b="1" i="1" dirty="0" smtClean="0">
                <a:solidFill>
                  <a:schemeClr val="tx2">
                    <a:lumMod val="60000"/>
                    <a:lumOff val="40000"/>
                  </a:schemeClr>
                </a:solidFill>
                <a:latin typeface="Times New Roman" pitchFamily="18" charset="0"/>
                <a:cs typeface="Times New Roman" pitchFamily="18" charset="0"/>
              </a:rPr>
              <a:t>Activitatea</a:t>
            </a:r>
            <a:r>
              <a:rPr lang="en-US" sz="1400" b="1" i="1" dirty="0" smtClean="0">
                <a:solidFill>
                  <a:schemeClr val="tx2">
                    <a:lumMod val="60000"/>
                    <a:lumOff val="40000"/>
                  </a:schemeClr>
                </a:solidFill>
                <a:latin typeface="Times New Roman" pitchFamily="18" charset="0"/>
                <a:cs typeface="Times New Roman" pitchFamily="18" charset="0"/>
              </a:rPr>
              <a:t> </a:t>
            </a:r>
            <a:r>
              <a:rPr lang="ro-RO" sz="1400" b="1" i="1" dirty="0" smtClean="0">
                <a:solidFill>
                  <a:schemeClr val="tx2">
                    <a:lumMod val="60000"/>
                    <a:lumOff val="40000"/>
                  </a:schemeClr>
                </a:solidFill>
                <a:latin typeface="Times New Roman" pitchFamily="18" charset="0"/>
                <a:cs typeface="Times New Roman" pitchFamily="18" charset="0"/>
              </a:rPr>
              <a:t>Comitetului consultativ de dialog civic pentru persoanele vârstnice al județului Satu Mare</a:t>
            </a:r>
            <a:endParaRPr lang="en-US" sz="1400" b="1" i="1" dirty="0" smtClean="0">
              <a:solidFill>
                <a:schemeClr val="tx2">
                  <a:lumMod val="60000"/>
                  <a:lumOff val="40000"/>
                </a:schemeClr>
              </a:solidFill>
              <a:latin typeface="Times New Roman" pitchFamily="18" charset="0"/>
              <a:cs typeface="Times New Roman" pitchFamily="18" charset="0"/>
            </a:endParaRPr>
          </a:p>
          <a:p>
            <a:pPr algn="just" defTabSz="914400">
              <a:buFont typeface="Arial" pitchFamily="34" charset="0"/>
              <a:buChar char="•"/>
            </a:pP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În</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anul</a:t>
            </a:r>
            <a:r>
              <a:rPr lang="en-US" sz="1200" dirty="0" smtClean="0">
                <a:solidFill>
                  <a:prstClr val="black"/>
                </a:solidFill>
                <a:latin typeface="Tahoma" pitchFamily="34" charset="0"/>
                <a:ea typeface="Tahoma" pitchFamily="34" charset="0"/>
                <a:cs typeface="Tahoma" pitchFamily="34" charset="0"/>
              </a:rPr>
              <a:t> 2023 au </a:t>
            </a:r>
            <a:r>
              <a:rPr lang="en-US" sz="1200" dirty="0" err="1" smtClean="0">
                <a:solidFill>
                  <a:prstClr val="black"/>
                </a:solidFill>
                <a:latin typeface="Tahoma" pitchFamily="34" charset="0"/>
                <a:ea typeface="Tahoma" pitchFamily="34" charset="0"/>
                <a:cs typeface="Tahoma" pitchFamily="34" charset="0"/>
              </a:rPr>
              <a:t>avut</a:t>
            </a:r>
            <a:r>
              <a:rPr lang="en-US" sz="1200" dirty="0" smtClean="0">
                <a:solidFill>
                  <a:prstClr val="black"/>
                </a:solidFill>
                <a:latin typeface="Tahoma" pitchFamily="34" charset="0"/>
                <a:ea typeface="Tahoma" pitchFamily="34" charset="0"/>
                <a:cs typeface="Tahoma" pitchFamily="34" charset="0"/>
              </a:rPr>
              <a:t> loc 6 </a:t>
            </a:r>
            <a:r>
              <a:rPr lang="en-US" sz="1200" dirty="0" err="1" smtClean="0">
                <a:solidFill>
                  <a:prstClr val="black"/>
                </a:solidFill>
                <a:latin typeface="Tahoma" pitchFamily="34" charset="0"/>
                <a:ea typeface="Tahoma" pitchFamily="34" charset="0"/>
                <a:cs typeface="Tahoma" pitchFamily="34" charset="0"/>
              </a:rPr>
              <a:t>şedinţe</a:t>
            </a:r>
            <a:r>
              <a:rPr lang="en-US" sz="1200" dirty="0" smtClean="0">
                <a:solidFill>
                  <a:prstClr val="black"/>
                </a:solidFill>
                <a:latin typeface="Tahoma" pitchFamily="34" charset="0"/>
                <a:ea typeface="Tahoma" pitchFamily="34" charset="0"/>
                <a:cs typeface="Tahoma" pitchFamily="34" charset="0"/>
              </a:rPr>
              <a:t> ale </a:t>
            </a:r>
            <a:r>
              <a:rPr lang="en-US" sz="1200" dirty="0" err="1" smtClean="0">
                <a:solidFill>
                  <a:prstClr val="black"/>
                </a:solidFill>
                <a:latin typeface="Tahoma" pitchFamily="34" charset="0"/>
                <a:ea typeface="Tahoma" pitchFamily="34" charset="0"/>
                <a:cs typeface="Tahoma" pitchFamily="34" charset="0"/>
              </a:rPr>
              <a:t>Comitetului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Consultativ</a:t>
            </a:r>
            <a:r>
              <a:rPr lang="en-US" sz="1200" dirty="0" smtClean="0">
                <a:solidFill>
                  <a:prstClr val="black"/>
                </a:solidFill>
                <a:latin typeface="Tahoma" pitchFamily="34" charset="0"/>
                <a:ea typeface="Tahoma" pitchFamily="34" charset="0"/>
                <a:cs typeface="Tahoma" pitchFamily="34" charset="0"/>
              </a:rPr>
              <a:t> de Dialog Civic </a:t>
            </a:r>
            <a:r>
              <a:rPr lang="en-US" sz="1200" dirty="0" err="1" smtClean="0">
                <a:solidFill>
                  <a:prstClr val="black"/>
                </a:solidFill>
                <a:latin typeface="Tahoma" pitchFamily="34" charset="0"/>
                <a:ea typeface="Tahoma" pitchFamily="34" charset="0"/>
                <a:cs typeface="Tahoma" pitchFamily="34" charset="0"/>
              </a:rPr>
              <a:t>pentru</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Persoanele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Vârstnice</a:t>
            </a:r>
            <a:r>
              <a:rPr lang="en-US" sz="1200" dirty="0" smtClean="0">
                <a:solidFill>
                  <a:prstClr val="black"/>
                </a:solidFill>
                <a:latin typeface="Tahoma" pitchFamily="34" charset="0"/>
                <a:ea typeface="Tahoma" pitchFamily="34" charset="0"/>
                <a:cs typeface="Tahoma" pitchFamily="34" charset="0"/>
              </a:rPr>
              <a:t> </a:t>
            </a:r>
          </a:p>
          <a:p>
            <a:pPr algn="just" defTabSz="914400">
              <a:buFont typeface="Arial" pitchFamily="34" charset="0"/>
              <a:buChar char="•"/>
            </a:pP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Tematica</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ședințelor</a:t>
            </a:r>
            <a:r>
              <a:rPr lang="en-US" sz="1200" dirty="0" smtClean="0">
                <a:solidFill>
                  <a:prstClr val="black"/>
                </a:solidFill>
                <a:latin typeface="Tahoma" pitchFamily="34" charset="0"/>
                <a:ea typeface="Tahoma" pitchFamily="34" charset="0"/>
                <a:cs typeface="Tahoma" pitchFamily="34" charset="0"/>
              </a:rPr>
              <a:t>:</a:t>
            </a:r>
          </a:p>
          <a:p>
            <a:pPr marL="90488" lvl="0" indent="180975" algn="just" defTabSz="914400">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Acte necesare pentru acordarea gratuității la transportul public de pe raza municipiului Satu Mare, pentru pensionari;</a:t>
            </a:r>
            <a:endParaRPr lang="en-US" sz="1200" dirty="0" smtClean="0">
              <a:solidFill>
                <a:prstClr val="black"/>
              </a:solidFill>
              <a:latin typeface="Tahoma" pitchFamily="34" charset="0"/>
              <a:ea typeface="Tahoma" pitchFamily="34" charset="0"/>
              <a:cs typeface="Tahoma" pitchFamily="34" charset="0"/>
            </a:endParaRPr>
          </a:p>
          <a:p>
            <a:pPr marL="90488" lvl="0" indent="180975" algn="just" defTabSz="914400">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Prezentarea noilor acte normative aprobate în domeniul asistenței sociale a persoanelor vârstnice;</a:t>
            </a:r>
            <a:endParaRPr lang="en-US" sz="1200" dirty="0" smtClean="0">
              <a:solidFill>
                <a:prstClr val="black"/>
              </a:solidFill>
              <a:latin typeface="Tahoma" pitchFamily="34" charset="0"/>
              <a:ea typeface="Tahoma" pitchFamily="34" charset="0"/>
              <a:cs typeface="Tahoma" pitchFamily="34" charset="0"/>
            </a:endParaRPr>
          </a:p>
          <a:p>
            <a:pPr marL="90488" lvl="0" indent="180975" algn="just" defTabSz="914400">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Acordarea unui spațiu pentru desfășurarea activității Consiliului județean al persoanelor vârstnice;</a:t>
            </a:r>
            <a:endParaRPr lang="en-US" sz="1200" dirty="0" smtClean="0">
              <a:solidFill>
                <a:prstClr val="black"/>
              </a:solidFill>
              <a:latin typeface="Tahoma" pitchFamily="34" charset="0"/>
              <a:ea typeface="Tahoma" pitchFamily="34" charset="0"/>
              <a:cs typeface="Tahoma" pitchFamily="34" charset="0"/>
            </a:endParaRPr>
          </a:p>
          <a:p>
            <a:pPr marL="90488" lvl="0" indent="180975" algn="just" defTabSz="914400">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Prezentarea modificărilor legislative pentru pensionari. Facilități acordate pensionarilor cu pensii sub 3000 lei;</a:t>
            </a:r>
            <a:endParaRPr lang="en-US" sz="1200" dirty="0" smtClean="0">
              <a:solidFill>
                <a:prstClr val="black"/>
              </a:solidFill>
              <a:latin typeface="Tahoma" pitchFamily="34" charset="0"/>
              <a:ea typeface="Tahoma" pitchFamily="34" charset="0"/>
              <a:cs typeface="Tahoma" pitchFamily="34" charset="0"/>
            </a:endParaRPr>
          </a:p>
          <a:p>
            <a:pPr marL="90488" lvl="0" indent="180975" algn="just" defTabSz="914400">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Justificarea creșterii prețului la apa potabilă pentru populație;</a:t>
            </a:r>
            <a:endParaRPr lang="en-US" sz="1200" dirty="0" smtClean="0">
              <a:solidFill>
                <a:prstClr val="black"/>
              </a:solidFill>
              <a:latin typeface="Tahoma" pitchFamily="34" charset="0"/>
              <a:ea typeface="Tahoma" pitchFamily="34" charset="0"/>
              <a:cs typeface="Tahoma" pitchFamily="34" charset="0"/>
            </a:endParaRPr>
          </a:p>
          <a:p>
            <a:pPr marL="90488" lvl="0" indent="180975" algn="just" defTabSz="914400">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Informare privind biletele de tratament pentru pensionari;</a:t>
            </a:r>
            <a:endParaRPr lang="en-US" sz="1200" dirty="0" smtClean="0">
              <a:solidFill>
                <a:prstClr val="black"/>
              </a:solidFill>
              <a:latin typeface="Tahoma" pitchFamily="34" charset="0"/>
              <a:ea typeface="Tahoma" pitchFamily="34" charset="0"/>
              <a:cs typeface="Tahoma" pitchFamily="34" charset="0"/>
            </a:endParaRPr>
          </a:p>
          <a:p>
            <a:pPr marL="90488" lvl="0" indent="180975" algn="just" defTabSz="914400">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Informare cu privire la controalele efectuate la centrele rezidențiale de pe raza județului Satu Mare, destinate persoanelor vârstnice, persoanelor adulte cu dizabilități și copiilor;</a:t>
            </a:r>
            <a:endParaRPr lang="en-US" sz="1200" dirty="0" smtClean="0">
              <a:solidFill>
                <a:prstClr val="black"/>
              </a:solidFill>
              <a:latin typeface="Tahoma" pitchFamily="34" charset="0"/>
              <a:ea typeface="Tahoma" pitchFamily="34" charset="0"/>
              <a:cs typeface="Tahoma" pitchFamily="34" charset="0"/>
            </a:endParaRPr>
          </a:p>
          <a:p>
            <a:pPr marL="90488" lvl="0" indent="180975" algn="just" defTabSz="914400">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Modele de bune practici în domeniul protecției presoanelor vârstnice;</a:t>
            </a:r>
            <a:endParaRPr lang="en-US" sz="1200" dirty="0" smtClean="0">
              <a:solidFill>
                <a:prstClr val="black"/>
              </a:solidFill>
              <a:latin typeface="Tahoma" pitchFamily="34" charset="0"/>
              <a:ea typeface="Tahoma" pitchFamily="34" charset="0"/>
              <a:cs typeface="Tahoma" pitchFamily="34" charset="0"/>
            </a:endParaRPr>
          </a:p>
          <a:p>
            <a:pPr marL="90488" lvl="0" indent="180975" algn="just" defTabSz="914400">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Organizarea activităților specifice sărbătorilor de iarnă, pentru persoanele vârstnice.</a:t>
            </a:r>
            <a:endParaRPr lang="en-US" sz="1200" dirty="0" smtClean="0">
              <a:solidFill>
                <a:prstClr val="black"/>
              </a:solidFill>
              <a:latin typeface="Tahoma" pitchFamily="34" charset="0"/>
              <a:ea typeface="Tahoma" pitchFamily="34" charset="0"/>
              <a:cs typeface="Tahoma" pitchFamily="34" charset="0"/>
            </a:endParaRPr>
          </a:p>
          <a:p>
            <a:pPr marL="90488" indent="180975" algn="just" defTabSz="914400">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Problemele sesizate în cadrul ședințelor au fost transmise cu celeritate, în funcție de competența de soluționare, instituțiilor locale/teritoriale.</a:t>
            </a:r>
            <a:endParaRPr lang="en-US" sz="1200" dirty="0" smtClean="0">
              <a:solidFill>
                <a:prstClr val="black"/>
              </a:solidFill>
              <a:latin typeface="Tahoma" pitchFamily="34" charset="0"/>
              <a:ea typeface="Tahoma" pitchFamily="34" charset="0"/>
              <a:cs typeface="Tahoma" pitchFamily="34" charset="0"/>
            </a:endParaRPr>
          </a:p>
          <a:p>
            <a:pPr indent="180975" algn="just" defTabSz="914400">
              <a:buFont typeface="Arial" pitchFamily="34" charset="0"/>
              <a:buChar char="•"/>
            </a:pPr>
            <a:endParaRPr lang="en-US" sz="1200" dirty="0" smtClean="0">
              <a:solidFill>
                <a:schemeClr val="tx1"/>
              </a:solidFill>
              <a:latin typeface="Tahoma" pitchFamily="34" charset="0"/>
              <a:ea typeface="Tahoma" pitchFamily="34" charset="0"/>
              <a:cs typeface="Tahoma" pitchFamily="34" charset="0"/>
            </a:endParaRPr>
          </a:p>
          <a:p>
            <a:pPr marL="342900" indent="-342900" algn="just" defTabSz="914400">
              <a:buFont typeface="Arial" pitchFamily="34" charset="0"/>
              <a:buChar char="•"/>
            </a:pPr>
            <a:endParaRPr lang="ro-RO" sz="1200" dirty="0">
              <a:solidFill>
                <a:prstClr val="black"/>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5720" y="-142894"/>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4046288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085840"/>
            <a:ext cx="7737231" cy="3924309"/>
          </a:xfrm>
        </p:spPr>
        <p:txBody>
          <a:bodyPr>
            <a:noAutofit/>
          </a:bodyPr>
          <a:lstStyle/>
          <a:p>
            <a:pPr marL="342900" indent="-342900" algn="l" defTabSz="914400">
              <a:buBlip>
                <a:blip r:embed="rId5"/>
              </a:buBlip>
            </a:pPr>
            <a:r>
              <a:rPr lang="ro-RO" sz="1400" b="1" i="1" dirty="0">
                <a:solidFill>
                  <a:schemeClr val="tx2">
                    <a:lumMod val="60000"/>
                    <a:lumOff val="40000"/>
                  </a:schemeClr>
                </a:solidFill>
                <a:latin typeface="Times New Roman" pitchFamily="18" charset="0"/>
                <a:cs typeface="Times New Roman" pitchFamily="18" charset="0"/>
              </a:rPr>
              <a:t>Managementul situațiilor de urgență (1)</a:t>
            </a:r>
          </a:p>
          <a:p>
            <a:pPr lvl="0" algn="l" defTabSz="914400"/>
            <a:endParaRPr lang="ro-RO" sz="900" b="1" i="1" dirty="0">
              <a:solidFill>
                <a:srgbClr val="3716FC"/>
              </a:solidFill>
              <a:latin typeface="Times New Roman" pitchFamily="18" charset="0"/>
              <a:cs typeface="Times New Roman" pitchFamily="18" charset="0"/>
            </a:endParaRPr>
          </a:p>
          <a:p>
            <a:pPr marL="342900" lvl="0" indent="-342900" algn="just" defTabSz="914400">
              <a:buFont typeface="Arial" pitchFamily="34" charset="0"/>
              <a:buChar char="•"/>
            </a:pPr>
            <a:r>
              <a:rPr lang="pt-BR" sz="1200" dirty="0">
                <a:solidFill>
                  <a:prstClr val="black"/>
                </a:solidFill>
                <a:latin typeface="Tahoma" pitchFamily="34" charset="0"/>
                <a:ea typeface="Tahoma" pitchFamily="34" charset="0"/>
                <a:cs typeface="Tahoma" pitchFamily="34" charset="0"/>
              </a:rPr>
              <a:t>În anul </a:t>
            </a:r>
            <a:r>
              <a:rPr lang="pt-BR" sz="1200" dirty="0" smtClean="0">
                <a:solidFill>
                  <a:prstClr val="black"/>
                </a:solidFill>
                <a:latin typeface="Tahoma" pitchFamily="34" charset="0"/>
                <a:ea typeface="Tahoma" pitchFamily="34" charset="0"/>
                <a:cs typeface="Tahoma" pitchFamily="34" charset="0"/>
              </a:rPr>
              <a:t>2023 </a:t>
            </a:r>
            <a:r>
              <a:rPr lang="pt-BR" sz="1200" dirty="0">
                <a:solidFill>
                  <a:prstClr val="black"/>
                </a:solidFill>
                <a:latin typeface="Tahoma" pitchFamily="34" charset="0"/>
                <a:ea typeface="Tahoma" pitchFamily="34" charset="0"/>
                <a:cs typeface="Tahoma" pitchFamily="34" charset="0"/>
              </a:rPr>
              <a:t>au fost emise un număr de </a:t>
            </a:r>
            <a:r>
              <a:rPr lang="pt-BR" sz="1200" dirty="0" smtClean="0">
                <a:solidFill>
                  <a:prstClr val="black"/>
                </a:solidFill>
                <a:latin typeface="Tahoma" pitchFamily="34" charset="0"/>
                <a:ea typeface="Tahoma" pitchFamily="34" charset="0"/>
                <a:cs typeface="Tahoma" pitchFamily="34" charset="0"/>
              </a:rPr>
              <a:t>5 </a:t>
            </a:r>
            <a:r>
              <a:rPr lang="pt-BR" sz="1200" dirty="0">
                <a:solidFill>
                  <a:prstClr val="black"/>
                </a:solidFill>
                <a:latin typeface="Tahoma" pitchFamily="34" charset="0"/>
                <a:ea typeface="Tahoma" pitchFamily="34" charset="0"/>
                <a:cs typeface="Tahoma" pitchFamily="34" charset="0"/>
              </a:rPr>
              <a:t>ordine ale prefectului pe linia gestionării situațiilor de urgență</a:t>
            </a:r>
            <a:r>
              <a:rPr lang="ro-RO" sz="1200" dirty="0">
                <a:solidFill>
                  <a:prstClr val="black"/>
                </a:solidFill>
                <a:latin typeface="Tahoma" pitchFamily="34" charset="0"/>
                <a:ea typeface="Tahoma" pitchFamily="34" charset="0"/>
                <a:cs typeface="Tahoma" pitchFamily="34" charset="0"/>
              </a:rPr>
              <a:t>; (comisii mixte constatare pagube în agricultură, calamități</a:t>
            </a:r>
            <a:r>
              <a:rPr lang="ro-RO" sz="1200" dirty="0" smtClean="0">
                <a:solidFill>
                  <a:prstClr val="black"/>
                </a:solidFill>
                <a:latin typeface="Tahoma" pitchFamily="34" charset="0"/>
                <a:ea typeface="Tahoma" pitchFamily="34" charset="0"/>
                <a:cs typeface="Tahoma" pitchFamily="34" charset="0"/>
              </a:rPr>
              <a:t>,</a:t>
            </a:r>
            <a:r>
              <a:rPr lang="en-US" sz="1200" dirty="0" smtClean="0">
                <a:solidFill>
                  <a:prstClr val="black"/>
                </a:solidFill>
                <a:latin typeface="Tahoma" pitchFamily="34" charset="0"/>
                <a:ea typeface="Tahoma" pitchFamily="34" charset="0"/>
                <a:cs typeface="Tahoma" pitchFamily="34" charset="0"/>
              </a:rPr>
              <a:t> </a:t>
            </a:r>
            <a:r>
              <a:rPr lang="ro-RO" sz="1200" dirty="0" err="1" smtClean="0">
                <a:solidFill>
                  <a:prstClr val="black"/>
                </a:solidFill>
                <a:latin typeface="Tahoma" pitchFamily="34" charset="0"/>
                <a:ea typeface="Tahoma" pitchFamily="34" charset="0"/>
                <a:cs typeface="Tahoma" pitchFamily="34" charset="0"/>
              </a:rPr>
              <a:t>etc</a:t>
            </a:r>
            <a:r>
              <a:rPr lang="ro-RO" sz="1200" dirty="0">
                <a:solidFill>
                  <a:prstClr val="black"/>
                </a:solidFill>
                <a:latin typeface="Tahoma" pitchFamily="34" charset="0"/>
                <a:ea typeface="Tahoma" pitchFamily="34" charset="0"/>
                <a:cs typeface="Tahoma" pitchFamily="34" charset="0"/>
              </a:rPr>
              <a:t>)</a:t>
            </a:r>
          </a:p>
          <a:p>
            <a:pPr marL="342900" lvl="0" indent="-342900" algn="just" defTabSz="914400">
              <a:buFont typeface="Arial" pitchFamily="34" charset="0"/>
              <a:buChar char="•"/>
            </a:pPr>
            <a:r>
              <a:rPr lang="pt-BR" sz="1200" dirty="0">
                <a:solidFill>
                  <a:prstClr val="black"/>
                </a:solidFill>
                <a:latin typeface="Tahoma" pitchFamily="34" charset="0"/>
                <a:ea typeface="Tahoma" pitchFamily="34" charset="0"/>
                <a:cs typeface="Tahoma" pitchFamily="34" charset="0"/>
              </a:rPr>
              <a:t>Au fost întocmite şi </a:t>
            </a:r>
            <a:r>
              <a:rPr lang="pt-BR" sz="1200" dirty="0" smtClean="0">
                <a:solidFill>
                  <a:prstClr val="black"/>
                </a:solidFill>
                <a:latin typeface="Tahoma" pitchFamily="34" charset="0"/>
                <a:ea typeface="Tahoma" pitchFamily="34" charset="0"/>
                <a:cs typeface="Tahoma" pitchFamily="34" charset="0"/>
              </a:rPr>
              <a:t>înainta</a:t>
            </a:r>
            <a:r>
              <a:rPr lang="ro-RO" sz="1200" dirty="0" smtClean="0">
                <a:solidFill>
                  <a:prstClr val="black"/>
                </a:solidFill>
                <a:latin typeface="Tahoma" pitchFamily="34" charset="0"/>
                <a:ea typeface="Tahoma" pitchFamily="34" charset="0"/>
                <a:cs typeface="Tahoma" pitchFamily="34" charset="0"/>
              </a:rPr>
              <a:t>t</a:t>
            </a:r>
            <a:r>
              <a:rPr lang="pt-BR" sz="1200" dirty="0" smtClean="0">
                <a:solidFill>
                  <a:prstClr val="black"/>
                </a:solidFill>
                <a:latin typeface="Tahoma" pitchFamily="34" charset="0"/>
                <a:ea typeface="Tahoma" pitchFamily="34" charset="0"/>
                <a:cs typeface="Tahoma" pitchFamily="34" charset="0"/>
              </a:rPr>
              <a:t>e </a:t>
            </a:r>
            <a:r>
              <a:rPr lang="pt-BR" sz="1200" dirty="0">
                <a:solidFill>
                  <a:prstClr val="black"/>
                </a:solidFill>
                <a:latin typeface="Tahoma" pitchFamily="34" charset="0"/>
                <a:ea typeface="Tahoma" pitchFamily="34" charset="0"/>
                <a:cs typeface="Tahoma" pitchFamily="34" charset="0"/>
              </a:rPr>
              <a:t>spre aprobare/actualizare, preşedintelui Comitetului Judeţean pentru Situaţii de Urgenţă Satu Mare un număr de 3 planuri și </a:t>
            </a:r>
            <a:r>
              <a:rPr lang="pt-BR" sz="1200" dirty="0" smtClean="0">
                <a:solidFill>
                  <a:prstClr val="black"/>
                </a:solidFill>
                <a:latin typeface="Tahoma" pitchFamily="34" charset="0"/>
                <a:ea typeface="Tahoma" pitchFamily="34" charset="0"/>
                <a:cs typeface="Tahoma" pitchFamily="34" charset="0"/>
              </a:rPr>
              <a:t>1 </a:t>
            </a:r>
            <a:r>
              <a:rPr lang="ro-RO" sz="1200" dirty="0" err="1" smtClean="0">
                <a:solidFill>
                  <a:prstClr val="black"/>
                </a:solidFill>
                <a:latin typeface="Tahoma" pitchFamily="34" charset="0"/>
                <a:ea typeface="Tahoma" pitchFamily="34" charset="0"/>
                <a:cs typeface="Tahoma" pitchFamily="34" charset="0"/>
              </a:rPr>
              <a:t>registr</a:t>
            </a:r>
            <a:r>
              <a:rPr lang="en-US" sz="1200" dirty="0" smtClean="0">
                <a:solidFill>
                  <a:prstClr val="black"/>
                </a:solidFill>
                <a:latin typeface="Tahoma" pitchFamily="34" charset="0"/>
                <a:ea typeface="Tahoma" pitchFamily="34" charset="0"/>
                <a:cs typeface="Tahoma" pitchFamily="34" charset="0"/>
              </a:rPr>
              <a:t>u</a:t>
            </a:r>
            <a:r>
              <a:rPr lang="pt-BR" sz="1200" dirty="0" smtClean="0">
                <a:solidFill>
                  <a:prstClr val="black"/>
                </a:solidFill>
                <a:latin typeface="Tahoma" pitchFamily="34" charset="0"/>
                <a:ea typeface="Tahoma" pitchFamily="34" charset="0"/>
                <a:cs typeface="Tahoma" pitchFamily="34" charset="0"/>
              </a:rPr>
              <a:t>:</a:t>
            </a:r>
            <a:endParaRPr lang="en-GB" sz="1200" dirty="0">
              <a:solidFill>
                <a:prstClr val="black"/>
              </a:solidFill>
              <a:latin typeface="Tahoma" pitchFamily="34" charset="0"/>
              <a:ea typeface="Tahoma" pitchFamily="34" charset="0"/>
              <a:cs typeface="Tahoma" pitchFamily="34" charset="0"/>
            </a:endParaRPr>
          </a:p>
          <a:p>
            <a:pPr marL="360363" lvl="0" algn="just">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Planul Județean de acţiuni și măsuri  pentru atenuarea efectelor temperaturilor ridicate asupra populației şi a secetei prelungite; </a:t>
            </a:r>
            <a:endParaRPr lang="en-US" sz="1200" dirty="0" smtClean="0">
              <a:solidFill>
                <a:prstClr val="black"/>
              </a:solidFill>
              <a:latin typeface="Tahoma" pitchFamily="34" charset="0"/>
              <a:ea typeface="Tahoma" pitchFamily="34" charset="0"/>
              <a:cs typeface="Tahoma" pitchFamily="34" charset="0"/>
            </a:endParaRPr>
          </a:p>
          <a:p>
            <a:pPr marL="360363" lvl="0" algn="just">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Planul de măsuri pentru prevenirea şi combaterea efectelor fenomenelor meteorologice periculoase specifice sezonului rece 2023 - 2024;</a:t>
            </a:r>
            <a:endParaRPr lang="en-US" sz="1200" dirty="0" smtClean="0">
              <a:solidFill>
                <a:prstClr val="black"/>
              </a:solidFill>
              <a:latin typeface="Tahoma" pitchFamily="34" charset="0"/>
              <a:ea typeface="Tahoma" pitchFamily="34" charset="0"/>
              <a:cs typeface="Tahoma" pitchFamily="34" charset="0"/>
            </a:endParaRPr>
          </a:p>
          <a:p>
            <a:pPr marL="360363" lvl="0" algn="just">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Planul de apărare în cazul producerii unei situații de urgență specifice provocate de cutremure/alunecări de teren;</a:t>
            </a:r>
            <a:endParaRPr lang="en-US" sz="1200" dirty="0" smtClean="0">
              <a:solidFill>
                <a:prstClr val="black"/>
              </a:solidFill>
              <a:latin typeface="Tahoma" pitchFamily="34" charset="0"/>
              <a:ea typeface="Tahoma" pitchFamily="34" charset="0"/>
              <a:cs typeface="Tahoma" pitchFamily="34" charset="0"/>
            </a:endParaRPr>
          </a:p>
          <a:p>
            <a:pPr marL="360363" lvl="0" algn="just">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Registrul de evidență a antrenamentelor bilunare de înștiințare a comitetelor județene, comitetelor locale și a operatorilor economici din zona de responsabilitate;</a:t>
            </a:r>
            <a:endParaRPr lang="en-US" sz="1200" dirty="0" smtClean="0">
              <a:solidFill>
                <a:prstClr val="black"/>
              </a:solidFill>
              <a:latin typeface="Tahoma" pitchFamily="34" charset="0"/>
              <a:ea typeface="Tahoma" pitchFamily="34" charset="0"/>
              <a:cs typeface="Tahoma" pitchFamily="34" charset="0"/>
            </a:endParaRPr>
          </a:p>
          <a:p>
            <a:pPr marL="360363" algn="just">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Centralizarea stocurilor de materiale şi a tehncii specifice acţiunilor de deszăpezire</a:t>
            </a:r>
            <a:endParaRPr lang="vi-VN" sz="1200" dirty="0">
              <a:solidFill>
                <a:prstClr val="black"/>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388883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172641"/>
            <a:ext cx="7737231" cy="3761309"/>
          </a:xfrm>
        </p:spPr>
        <p:txBody>
          <a:bodyPr>
            <a:noAutofit/>
          </a:bodyPr>
          <a:lstStyle/>
          <a:p>
            <a:pPr marL="342900" indent="-342900" algn="just" defTabSz="914400">
              <a:buFont typeface="Arial" pitchFamily="34" charset="0"/>
              <a:buChar char="•"/>
            </a:pPr>
            <a:endParaRPr lang="pt-BR" sz="1100" dirty="0" smtClean="0">
              <a:solidFill>
                <a:prstClr val="black"/>
              </a:solidFill>
              <a:latin typeface="Tahoma" pitchFamily="34" charset="0"/>
              <a:ea typeface="Tahoma" pitchFamily="34" charset="0"/>
              <a:cs typeface="Tahoma" pitchFamily="34" charset="0"/>
            </a:endParaRPr>
          </a:p>
          <a:p>
            <a:pPr marL="342900" indent="-342900" algn="l" defTabSz="914400">
              <a:buBlip>
                <a:blip r:embed="rId5"/>
              </a:buBlip>
            </a:pPr>
            <a:r>
              <a:rPr lang="ro-RO" sz="1400" b="1" i="1" dirty="0" smtClean="0">
                <a:solidFill>
                  <a:schemeClr val="tx2">
                    <a:lumMod val="60000"/>
                    <a:lumOff val="40000"/>
                  </a:schemeClr>
                </a:solidFill>
                <a:latin typeface="Times New Roman" pitchFamily="18" charset="0"/>
                <a:cs typeface="Times New Roman" pitchFamily="18" charset="0"/>
              </a:rPr>
              <a:t>Managementul situațiilor de urgență (</a:t>
            </a:r>
            <a:r>
              <a:rPr lang="en-US" sz="1400" b="1" i="1" dirty="0" smtClean="0">
                <a:solidFill>
                  <a:schemeClr val="tx2">
                    <a:lumMod val="60000"/>
                    <a:lumOff val="40000"/>
                  </a:schemeClr>
                </a:solidFill>
                <a:latin typeface="Times New Roman" pitchFamily="18" charset="0"/>
                <a:cs typeface="Times New Roman" pitchFamily="18" charset="0"/>
              </a:rPr>
              <a:t>2</a:t>
            </a:r>
            <a:r>
              <a:rPr lang="ro-RO" sz="1400" b="1" i="1" dirty="0" smtClean="0">
                <a:solidFill>
                  <a:schemeClr val="tx2">
                    <a:lumMod val="60000"/>
                    <a:lumOff val="40000"/>
                  </a:schemeClr>
                </a:solidFill>
                <a:latin typeface="Times New Roman" pitchFamily="18" charset="0"/>
                <a:cs typeface="Times New Roman" pitchFamily="18" charset="0"/>
              </a:rPr>
              <a:t>)</a:t>
            </a:r>
          </a:p>
          <a:p>
            <a:pPr marL="342900" indent="-342900" algn="just" defTabSz="914400">
              <a:buFont typeface="Arial" pitchFamily="34" charset="0"/>
              <a:buChar char="•"/>
            </a:pPr>
            <a:endParaRPr lang="pt-BR" sz="1100" dirty="0" smtClean="0">
              <a:solidFill>
                <a:prstClr val="black"/>
              </a:solidFill>
              <a:latin typeface="Tahoma" pitchFamily="34" charset="0"/>
              <a:ea typeface="Tahoma" pitchFamily="34" charset="0"/>
              <a:cs typeface="Tahoma" pitchFamily="34" charset="0"/>
            </a:endParaRPr>
          </a:p>
          <a:p>
            <a:pPr marL="342900" indent="-342900" algn="just" defTabSz="914400">
              <a:buFont typeface="Arial" pitchFamily="34" charset="0"/>
              <a:buChar char="•"/>
            </a:pPr>
            <a:r>
              <a:rPr lang="pt-BR" sz="1200" dirty="0" smtClean="0">
                <a:solidFill>
                  <a:prstClr val="black"/>
                </a:solidFill>
                <a:latin typeface="Tahoma" pitchFamily="34" charset="0"/>
                <a:ea typeface="Tahoma" pitchFamily="34" charset="0"/>
                <a:cs typeface="Tahoma" pitchFamily="34" charset="0"/>
              </a:rPr>
              <a:t>În </a:t>
            </a:r>
            <a:r>
              <a:rPr lang="pt-BR" sz="1200" dirty="0">
                <a:solidFill>
                  <a:prstClr val="black"/>
                </a:solidFill>
                <a:latin typeface="Tahoma" pitchFamily="34" charset="0"/>
                <a:ea typeface="Tahoma" pitchFamily="34" charset="0"/>
                <a:cs typeface="Tahoma" pitchFamily="34" charset="0"/>
              </a:rPr>
              <a:t>cursul anului </a:t>
            </a:r>
            <a:r>
              <a:rPr lang="pt-BR" sz="1200" dirty="0" smtClean="0">
                <a:solidFill>
                  <a:prstClr val="black"/>
                </a:solidFill>
                <a:latin typeface="Tahoma" pitchFamily="34" charset="0"/>
                <a:ea typeface="Tahoma" pitchFamily="34" charset="0"/>
                <a:cs typeface="Tahoma" pitchFamily="34" charset="0"/>
              </a:rPr>
              <a:t>202</a:t>
            </a:r>
            <a:r>
              <a:rPr lang="en-US" sz="1200" dirty="0" smtClean="0">
                <a:solidFill>
                  <a:prstClr val="black"/>
                </a:solidFill>
                <a:latin typeface="Tahoma" pitchFamily="34" charset="0"/>
                <a:ea typeface="Tahoma" pitchFamily="34" charset="0"/>
                <a:cs typeface="Tahoma" pitchFamily="34" charset="0"/>
              </a:rPr>
              <a:t>3</a:t>
            </a:r>
            <a:r>
              <a:rPr lang="pt-BR" sz="1200" dirty="0" smtClean="0">
                <a:solidFill>
                  <a:prstClr val="black"/>
                </a:solidFill>
                <a:latin typeface="Tahoma" pitchFamily="34" charset="0"/>
                <a:ea typeface="Tahoma" pitchFamily="34" charset="0"/>
                <a:cs typeface="Tahoma" pitchFamily="34" charset="0"/>
              </a:rPr>
              <a:t>, </a:t>
            </a:r>
            <a:r>
              <a:rPr lang="pt-BR" sz="1200" dirty="0">
                <a:solidFill>
                  <a:prstClr val="black"/>
                </a:solidFill>
                <a:latin typeface="Tahoma" pitchFamily="34" charset="0"/>
                <a:ea typeface="Tahoma" pitchFamily="34" charset="0"/>
                <a:cs typeface="Tahoma" pitchFamily="34" charset="0"/>
              </a:rPr>
              <a:t>Comitetul Judeţean pentru Situaţii de Urgenţă Satu </a:t>
            </a:r>
            <a:r>
              <a:rPr lang="pt-BR" sz="1200" dirty="0" smtClean="0">
                <a:solidFill>
                  <a:prstClr val="black"/>
                </a:solidFill>
                <a:latin typeface="Tahoma" pitchFamily="34" charset="0"/>
                <a:ea typeface="Tahoma" pitchFamily="34" charset="0"/>
                <a:cs typeface="Tahoma" pitchFamily="34" charset="0"/>
              </a:rPr>
              <a:t>Mare</a:t>
            </a:r>
            <a:r>
              <a:rPr lang="ro-RO" sz="1200" dirty="0" smtClean="0">
                <a:solidFill>
                  <a:prstClr val="black"/>
                </a:solidFill>
                <a:latin typeface="Tahoma" pitchFamily="34" charset="0"/>
                <a:ea typeface="Tahoma" pitchFamily="34" charset="0"/>
                <a:cs typeface="Tahoma" pitchFamily="34" charset="0"/>
              </a:rPr>
              <a:t> în vederea gestionării situațiilor de urgență datorate fenomenelor hidro-meteorologice periculoase, temperaturilor ridicate sau a altor situații</a:t>
            </a:r>
            <a:r>
              <a:rPr lang="pt-BR" sz="1200" dirty="0" smtClean="0">
                <a:solidFill>
                  <a:prstClr val="black"/>
                </a:solidFill>
                <a:latin typeface="Tahoma" pitchFamily="34" charset="0"/>
                <a:ea typeface="Tahoma" pitchFamily="34" charset="0"/>
                <a:cs typeface="Tahoma" pitchFamily="34" charset="0"/>
              </a:rPr>
              <a:t> </a:t>
            </a:r>
            <a:r>
              <a:rPr lang="pt-BR" sz="1200" dirty="0">
                <a:solidFill>
                  <a:prstClr val="black"/>
                </a:solidFill>
                <a:latin typeface="Tahoma" pitchFamily="34" charset="0"/>
                <a:ea typeface="Tahoma" pitchFamily="34" charset="0"/>
                <a:cs typeface="Tahoma" pitchFamily="34" charset="0"/>
              </a:rPr>
              <a:t>a organizat şi </a:t>
            </a:r>
            <a:r>
              <a:rPr lang="pt-BR" sz="1200" dirty="0" smtClean="0">
                <a:solidFill>
                  <a:prstClr val="black"/>
                </a:solidFill>
                <a:latin typeface="Tahoma" pitchFamily="34" charset="0"/>
                <a:ea typeface="Tahoma" pitchFamily="34" charset="0"/>
                <a:cs typeface="Tahoma" pitchFamily="34" charset="0"/>
              </a:rPr>
              <a:t> desfăşurat  14 şedinţe </a:t>
            </a:r>
            <a:r>
              <a:rPr lang="ro-RO" sz="1200" dirty="0" smtClean="0">
                <a:solidFill>
                  <a:prstClr val="black"/>
                </a:solidFill>
                <a:latin typeface="Tahoma" pitchFamily="34" charset="0"/>
                <a:ea typeface="Tahoma" pitchFamily="34" charset="0"/>
                <a:cs typeface="Tahoma" pitchFamily="34" charset="0"/>
              </a:rPr>
              <a:t>în care </a:t>
            </a:r>
            <a:r>
              <a:rPr lang="pt-BR" sz="1200" dirty="0" smtClean="0">
                <a:solidFill>
                  <a:prstClr val="black"/>
                </a:solidFill>
                <a:latin typeface="Tahoma" pitchFamily="34" charset="0"/>
                <a:ea typeface="Tahoma" pitchFamily="34" charset="0"/>
                <a:cs typeface="Tahoma" pitchFamily="34" charset="0"/>
              </a:rPr>
              <a:t>au</a:t>
            </a:r>
            <a:r>
              <a:rPr lang="ro-RO" sz="1200" dirty="0" smtClean="0">
                <a:solidFill>
                  <a:prstClr val="black"/>
                </a:solidFill>
                <a:latin typeface="Tahoma" pitchFamily="34" charset="0"/>
                <a:ea typeface="Tahoma" pitchFamily="34" charset="0"/>
                <a:cs typeface="Tahoma" pitchFamily="34" charset="0"/>
              </a:rPr>
              <a:t> fost</a:t>
            </a:r>
            <a:r>
              <a:rPr lang="pt-BR" sz="1200" dirty="0" smtClean="0">
                <a:solidFill>
                  <a:prstClr val="black"/>
                </a:solidFill>
                <a:latin typeface="Tahoma" pitchFamily="34" charset="0"/>
                <a:ea typeface="Tahoma" pitchFamily="34" charset="0"/>
                <a:cs typeface="Tahoma" pitchFamily="34" charset="0"/>
              </a:rPr>
              <a:t> adoptat</a:t>
            </a:r>
            <a:r>
              <a:rPr lang="ro-RO" sz="1200" dirty="0" smtClean="0">
                <a:solidFill>
                  <a:prstClr val="black"/>
                </a:solidFill>
                <a:latin typeface="Tahoma" pitchFamily="34" charset="0"/>
                <a:ea typeface="Tahoma" pitchFamily="34" charset="0"/>
                <a:cs typeface="Tahoma" pitchFamily="34" charset="0"/>
              </a:rPr>
              <a:t>e</a:t>
            </a:r>
            <a:r>
              <a:rPr lang="pt-BR"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un număr de </a:t>
            </a:r>
            <a:r>
              <a:rPr lang="en-US" sz="1200" dirty="0" smtClean="0">
                <a:solidFill>
                  <a:prstClr val="black"/>
                </a:solidFill>
                <a:latin typeface="Tahoma" pitchFamily="34" charset="0"/>
                <a:ea typeface="Tahoma" pitchFamily="34" charset="0"/>
                <a:cs typeface="Tahoma" pitchFamily="34" charset="0"/>
              </a:rPr>
              <a:t>13</a:t>
            </a:r>
            <a:r>
              <a:rPr lang="pt-BR" sz="1200" dirty="0" smtClean="0">
                <a:solidFill>
                  <a:prstClr val="black"/>
                </a:solidFill>
                <a:latin typeface="Tahoma" pitchFamily="34" charset="0"/>
                <a:ea typeface="Tahoma" pitchFamily="34" charset="0"/>
                <a:cs typeface="Tahoma" pitchFamily="34" charset="0"/>
              </a:rPr>
              <a:t> hotărâri</a:t>
            </a:r>
            <a:r>
              <a:rPr lang="ro-RO" sz="1200" dirty="0" smtClean="0">
                <a:solidFill>
                  <a:prstClr val="black"/>
                </a:solidFill>
                <a:latin typeface="Tahoma" pitchFamily="34" charset="0"/>
                <a:ea typeface="Tahoma" pitchFamily="34" charset="0"/>
                <a:cs typeface="Tahoma" pitchFamily="34" charset="0"/>
              </a:rPr>
              <a:t>;</a:t>
            </a:r>
            <a:endParaRPr lang="en-US" sz="1200" dirty="0" smtClean="0">
              <a:solidFill>
                <a:prstClr val="black"/>
              </a:solidFill>
              <a:latin typeface="Tahoma" pitchFamily="34" charset="0"/>
              <a:ea typeface="Tahoma" pitchFamily="34" charset="0"/>
              <a:cs typeface="Tahoma" pitchFamily="34" charset="0"/>
            </a:endParaRPr>
          </a:p>
          <a:p>
            <a:pPr marL="342900" indent="-342900" algn="just" defTabSz="914400">
              <a:buFont typeface="Arial" pitchFamily="34" charset="0"/>
              <a:buChar char="•"/>
            </a:pPr>
            <a:endParaRPr lang="en-US" sz="1200" dirty="0" smtClean="0">
              <a:solidFill>
                <a:prstClr val="black"/>
              </a:solidFill>
              <a:latin typeface="Tahoma" pitchFamily="34" charset="0"/>
              <a:ea typeface="Tahoma" pitchFamily="34" charset="0"/>
              <a:cs typeface="Tahoma" pitchFamily="34" charset="0"/>
            </a:endParaRPr>
          </a:p>
          <a:p>
            <a:pPr marL="342900" indent="-342900" algn="just" defTabSz="914400">
              <a:buFont typeface="Arial" pitchFamily="34" charset="0"/>
              <a:buChar char="•"/>
            </a:pPr>
            <a:r>
              <a:rPr lang="pt-BR" sz="1200" dirty="0" smtClean="0">
                <a:solidFill>
                  <a:prstClr val="black"/>
                </a:solidFill>
                <a:latin typeface="Tahoma" pitchFamily="34" charset="0"/>
                <a:ea typeface="Tahoma" pitchFamily="34" charset="0"/>
                <a:cs typeface="Tahoma" pitchFamily="34" charset="0"/>
              </a:rPr>
              <a:t>S-au desfășurat 12 şedinţe extraordinare ale Comitetului Judeţean pentru Situaţii de Urgenţă Satu Mare pentru aprobarea documentelor </a:t>
            </a:r>
            <a:r>
              <a:rPr lang="ro-RO" sz="1200" dirty="0" smtClean="0">
                <a:solidFill>
                  <a:prstClr val="black"/>
                </a:solidFill>
                <a:latin typeface="Tahoma" pitchFamily="34" charset="0"/>
                <a:ea typeface="Tahoma" pitchFamily="34" charset="0"/>
                <a:cs typeface="Tahoma" pitchFamily="34" charset="0"/>
              </a:rPr>
              <a:t>și</a:t>
            </a:r>
            <a:r>
              <a:rPr lang="pt-BR" sz="1200" dirty="0" smtClean="0">
                <a:solidFill>
                  <a:prstClr val="black"/>
                </a:solidFill>
                <a:latin typeface="Tahoma" pitchFamily="34" charset="0"/>
                <a:ea typeface="Tahoma" pitchFamily="34" charset="0"/>
                <a:cs typeface="Tahoma" pitchFamily="34" charset="0"/>
              </a:rPr>
              <a:t> adoptarea măsurilor operative necesare desfăşurării activităţii şi luarea deciziilor imediate: în cazul evenimentelor prognozate de fenomene hidro-meteorologice periculoase, stabilirea măsurilor de protecție pentru realizarea siguranței în zona afectată de scurgerea de gaze în localitatea Supuru de Sus și aprobarea spațiilor de cazare a refugiaților din Ucraina la nivelul județului Satu Mare.</a:t>
            </a:r>
            <a:endParaRPr lang="en-US" sz="1200" dirty="0" smtClean="0">
              <a:solidFill>
                <a:prstClr val="black"/>
              </a:solidFill>
              <a:latin typeface="Tahoma" pitchFamily="34" charset="0"/>
              <a:ea typeface="Tahoma" pitchFamily="34" charset="0"/>
              <a:cs typeface="Tahoma" pitchFamily="34" charset="0"/>
            </a:endParaRPr>
          </a:p>
          <a:p>
            <a:pPr marL="342900" indent="-342900" algn="just" defTabSz="914400">
              <a:buFont typeface="Arial" pitchFamily="34" charset="0"/>
              <a:buChar char="•"/>
            </a:pPr>
            <a:endParaRPr lang="ro-RO" sz="1100" dirty="0" smtClean="0">
              <a:solidFill>
                <a:prstClr val="black"/>
              </a:solidFill>
              <a:latin typeface="Tahoma" pitchFamily="34" charset="0"/>
              <a:ea typeface="Tahoma" pitchFamily="34" charset="0"/>
              <a:cs typeface="Tahoma" pitchFamily="34" charset="0"/>
            </a:endParaRPr>
          </a:p>
          <a:p>
            <a:pPr marL="342900" indent="-342900" algn="l" defTabSz="914400"/>
            <a:r>
              <a:rPr lang="en-US" sz="1400" b="1" i="1" dirty="0" smtClean="0">
                <a:solidFill>
                  <a:srgbClr val="3716FC"/>
                </a:solidFill>
                <a:latin typeface="Times New Roman" pitchFamily="18" charset="0"/>
                <a:cs typeface="Times New Roman" pitchFamily="18" charset="0"/>
              </a:rPr>
              <a:t>	</a:t>
            </a:r>
            <a:r>
              <a:rPr lang="ro-RO" sz="1400" b="1" i="1" dirty="0" smtClean="0">
                <a:solidFill>
                  <a:schemeClr val="tx2">
                    <a:lumMod val="60000"/>
                    <a:lumOff val="40000"/>
                  </a:schemeClr>
                </a:solidFill>
                <a:latin typeface="Times New Roman" pitchFamily="18" charset="0"/>
                <a:cs typeface="Times New Roman" pitchFamily="18" charset="0"/>
              </a:rPr>
              <a:t>Situații de urgență produse pe teritoriul județului în 202</a:t>
            </a:r>
            <a:r>
              <a:rPr lang="en-US" sz="1400" b="1" i="1" dirty="0" smtClean="0">
                <a:solidFill>
                  <a:schemeClr val="tx2">
                    <a:lumMod val="60000"/>
                    <a:lumOff val="40000"/>
                  </a:schemeClr>
                </a:solidFill>
                <a:latin typeface="Times New Roman" pitchFamily="18" charset="0"/>
                <a:cs typeface="Times New Roman" pitchFamily="18" charset="0"/>
              </a:rPr>
              <a:t>3</a:t>
            </a:r>
            <a:endParaRPr lang="ro-RO" sz="1400" b="1" i="1" dirty="0" smtClean="0">
              <a:solidFill>
                <a:schemeClr val="tx2">
                  <a:lumMod val="60000"/>
                  <a:lumOff val="40000"/>
                </a:schemeClr>
              </a:solidFill>
              <a:latin typeface="Times New Roman" pitchFamily="18" charset="0"/>
              <a:cs typeface="Times New Roman" pitchFamily="18" charset="0"/>
            </a:endParaRPr>
          </a:p>
          <a:p>
            <a:pPr marL="342900" lvl="0" indent="-342900" algn="just" defTabSz="914400">
              <a:buFont typeface="Arial" pitchFamily="34" charset="0"/>
              <a:buChar char="•"/>
            </a:pPr>
            <a:r>
              <a:rPr lang="pt-BR" sz="1200" dirty="0" smtClean="0">
                <a:solidFill>
                  <a:prstClr val="black"/>
                </a:solidFill>
                <a:latin typeface="Tahoma" pitchFamily="34" charset="0"/>
                <a:ea typeface="Tahoma" pitchFamily="34" charset="0"/>
                <a:cs typeface="Tahoma" pitchFamily="34" charset="0"/>
              </a:rPr>
              <a:t>În anul 202</a:t>
            </a:r>
            <a:r>
              <a:rPr lang="en-US" sz="1200" dirty="0" smtClean="0">
                <a:solidFill>
                  <a:prstClr val="black"/>
                </a:solidFill>
                <a:latin typeface="Tahoma" pitchFamily="34" charset="0"/>
                <a:ea typeface="Tahoma" pitchFamily="34" charset="0"/>
                <a:cs typeface="Tahoma" pitchFamily="34" charset="0"/>
              </a:rPr>
              <a:t>3</a:t>
            </a:r>
            <a:r>
              <a:rPr lang="pt-BR" sz="1200" dirty="0" smtClean="0">
                <a:solidFill>
                  <a:prstClr val="black"/>
                </a:solidFill>
                <a:latin typeface="Tahoma" pitchFamily="34" charset="0"/>
                <a:ea typeface="Tahoma" pitchFamily="34" charset="0"/>
                <a:cs typeface="Tahoma" pitchFamily="34" charset="0"/>
              </a:rPr>
              <a:t> au fost înaintate </a:t>
            </a:r>
            <a:r>
              <a:rPr lang="ro-RO" sz="1200" dirty="0" smtClean="0">
                <a:solidFill>
                  <a:prstClr val="black"/>
                </a:solidFill>
                <a:latin typeface="Tahoma" pitchFamily="34" charset="0"/>
                <a:ea typeface="Tahoma" pitchFamily="34" charset="0"/>
                <a:cs typeface="Tahoma" pitchFamily="34" charset="0"/>
              </a:rPr>
              <a:t> un număr de </a:t>
            </a:r>
            <a:r>
              <a:rPr lang="en-US" sz="1200" dirty="0" smtClean="0">
                <a:solidFill>
                  <a:prstClr val="black"/>
                </a:solidFill>
                <a:latin typeface="Tahoma" pitchFamily="34" charset="0"/>
                <a:ea typeface="Tahoma" pitchFamily="34" charset="0"/>
                <a:cs typeface="Tahoma" pitchFamily="34" charset="0"/>
              </a:rPr>
              <a:t>1</a:t>
            </a:r>
            <a:r>
              <a:rPr lang="ro-RO" sz="1200" dirty="0" smtClean="0">
                <a:solidFill>
                  <a:prstClr val="black"/>
                </a:solidFill>
                <a:latin typeface="Tahoma" pitchFamily="34" charset="0"/>
                <a:ea typeface="Tahoma" pitchFamily="34" charset="0"/>
                <a:cs typeface="Tahoma" pitchFamily="34" charset="0"/>
              </a:rPr>
              <a:t>5 Rapoarte privind producerea </a:t>
            </a:r>
            <a:r>
              <a:rPr lang="ro-RO" sz="1200" dirty="0" err="1" smtClean="0">
                <a:solidFill>
                  <a:prstClr val="black"/>
                </a:solidFill>
                <a:latin typeface="Tahoma" pitchFamily="34" charset="0"/>
                <a:ea typeface="Tahoma" pitchFamily="34" charset="0"/>
                <a:cs typeface="Tahoma" pitchFamily="34" charset="0"/>
              </a:rPr>
              <a:t>situ</a:t>
            </a:r>
            <a:r>
              <a:rPr lang="pt-BR" sz="1200" dirty="0" smtClean="0">
                <a:solidFill>
                  <a:prstClr val="black"/>
                </a:solidFill>
                <a:latin typeface="Tahoma" pitchFamily="34" charset="0"/>
                <a:ea typeface="Tahoma" pitchFamily="34" charset="0"/>
                <a:cs typeface="Tahoma" pitchFamily="34" charset="0"/>
              </a:rPr>
              <a:t>a</a:t>
            </a:r>
            <a:r>
              <a:rPr lang="ro-RO" sz="1200" dirty="0" err="1" smtClean="0">
                <a:solidFill>
                  <a:prstClr val="black"/>
                </a:solidFill>
                <a:latin typeface="Tahoma" pitchFamily="34" charset="0"/>
                <a:ea typeface="Tahoma" pitchFamily="34" charset="0"/>
                <a:cs typeface="Tahoma" pitchFamily="34" charset="0"/>
              </a:rPr>
              <a:t>țiilor</a:t>
            </a:r>
            <a:r>
              <a:rPr lang="ro-RO" sz="1200" dirty="0" smtClean="0">
                <a:solidFill>
                  <a:prstClr val="black"/>
                </a:solidFill>
                <a:latin typeface="Tahoma" pitchFamily="34" charset="0"/>
                <a:ea typeface="Tahoma" pitchFamily="34" charset="0"/>
                <a:cs typeface="Tahoma" pitchFamily="34" charset="0"/>
              </a:rPr>
              <a:t> de urgență care au </a:t>
            </a:r>
            <a:r>
              <a:rPr lang="en-US" sz="1200" dirty="0" err="1" smtClean="0">
                <a:solidFill>
                  <a:prstClr val="black"/>
                </a:solidFill>
                <a:latin typeface="Tahoma" pitchFamily="34" charset="0"/>
                <a:ea typeface="Tahoma" pitchFamily="34" charset="0"/>
                <a:cs typeface="Tahoma" pitchFamily="34" charset="0"/>
              </a:rPr>
              <a:t>condus</a:t>
            </a:r>
            <a:r>
              <a:rPr lang="en-US" sz="1200" dirty="0" smtClean="0">
                <a:solidFill>
                  <a:prstClr val="black"/>
                </a:solidFill>
                <a:latin typeface="Tahoma" pitchFamily="34" charset="0"/>
                <a:ea typeface="Tahoma" pitchFamily="34" charset="0"/>
                <a:cs typeface="Tahoma" pitchFamily="34" charset="0"/>
              </a:rPr>
              <a:t> la </a:t>
            </a:r>
            <a:r>
              <a:rPr lang="en-US" sz="1200" dirty="0" err="1" smtClean="0">
                <a:solidFill>
                  <a:prstClr val="black"/>
                </a:solidFill>
                <a:latin typeface="Tahoma" pitchFamily="34" charset="0"/>
                <a:ea typeface="Tahoma" pitchFamily="34" charset="0"/>
                <a:cs typeface="Tahoma" pitchFamily="34" charset="0"/>
              </a:rPr>
              <a:t>pagube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materiale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și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agricole</a:t>
            </a:r>
            <a:r>
              <a:rPr lang="en-US" sz="1200" dirty="0" smtClean="0">
                <a:solidFill>
                  <a:prstClr val="black"/>
                </a:solidFill>
                <a:latin typeface="Tahoma" pitchFamily="34" charset="0"/>
                <a:ea typeface="Tahoma" pitchFamily="34" charset="0"/>
                <a:cs typeface="Tahoma" pitchFamily="34" charset="0"/>
              </a:rPr>
              <a:t> la </a:t>
            </a:r>
            <a:r>
              <a:rPr lang="en-US" sz="1200" dirty="0" err="1" smtClean="0">
                <a:solidFill>
                  <a:prstClr val="black"/>
                </a:solidFill>
                <a:latin typeface="Tahoma" pitchFamily="34" charset="0"/>
                <a:ea typeface="Tahoma" pitchFamily="34" charset="0"/>
                <a:cs typeface="Tahoma" pitchFamily="34" charset="0"/>
              </a:rPr>
              <a:t>persoane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fizice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agenți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economici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instituții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infrastrctură</a:t>
            </a:r>
            <a:r>
              <a:rPr lang="en-US" sz="1200" dirty="0" smtClean="0">
                <a:solidFill>
                  <a:prstClr val="black"/>
                </a:solidFill>
                <a:latin typeface="Tahoma" pitchFamily="34" charset="0"/>
                <a:ea typeface="Tahoma" pitchFamily="34" charset="0"/>
                <a:cs typeface="Tahoma" pitchFamily="34" charset="0"/>
              </a:rPr>
              <a:t> etc.</a:t>
            </a:r>
            <a:endParaRPr lang="ro-RO" sz="1200" dirty="0" smtClean="0">
              <a:solidFill>
                <a:prstClr val="black"/>
              </a:solidFill>
              <a:latin typeface="Tahoma" pitchFamily="34" charset="0"/>
              <a:ea typeface="Tahoma" pitchFamily="34" charset="0"/>
              <a:cs typeface="Tahoma" pitchFamily="34" charset="0"/>
            </a:endParaRPr>
          </a:p>
          <a:p>
            <a:pPr marL="342900" lvl="0" indent="-342900" algn="l" defTabSz="914400"/>
            <a:endParaRPr lang="ro-RO" sz="1400" dirty="0">
              <a:solidFill>
                <a:prstClr val="black"/>
              </a:solidFill>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16" name="Rectangle 11"/>
          <p:cNvSpPr>
            <a:spLocks noChangeArrowheads="1"/>
          </p:cNvSpPr>
          <p:nvPr/>
        </p:nvSpPr>
        <p:spPr bwMode="auto">
          <a:xfrm>
            <a:off x="773723" y="1885950"/>
            <a:ext cx="7737231" cy="1402098"/>
          </a:xfrm>
          <a:prstGeom prst="rect">
            <a:avLst/>
          </a:prstGeom>
          <a:noFill/>
          <a:ln w="9525">
            <a:noFill/>
            <a:miter lim="800000"/>
            <a:headEnd/>
            <a:tailEnd/>
          </a:ln>
          <a:effectLst/>
        </p:spPr>
        <p:txBody>
          <a:bodyPr vert="horz" wrap="squar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230733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172641"/>
            <a:ext cx="7737231" cy="3837509"/>
          </a:xfrm>
        </p:spPr>
        <p:txBody>
          <a:bodyPr>
            <a:noAutofit/>
          </a:bodyPr>
          <a:lstStyle/>
          <a:p>
            <a:pPr marL="342900" lvl="0" indent="-342900" algn="l" defTabSz="914400"/>
            <a:r>
              <a:rPr lang="en-US" sz="1400" b="1" i="1" dirty="0" err="1">
                <a:solidFill>
                  <a:schemeClr val="tx2">
                    <a:lumMod val="60000"/>
                    <a:lumOff val="40000"/>
                  </a:schemeClr>
                </a:solidFill>
                <a:latin typeface="Times New Roman" pitchFamily="18" charset="0"/>
                <a:cs typeface="Times New Roman" pitchFamily="18" charset="0"/>
              </a:rPr>
              <a:t>Măsuri</a:t>
            </a:r>
            <a:r>
              <a:rPr lang="en-US" sz="1400" b="1" i="1" dirty="0">
                <a:solidFill>
                  <a:schemeClr val="tx2">
                    <a:lumMod val="60000"/>
                    <a:lumOff val="40000"/>
                  </a:schemeClr>
                </a:solidFill>
                <a:latin typeface="Times New Roman" pitchFamily="18" charset="0"/>
                <a:cs typeface="Times New Roman" pitchFamily="18" charset="0"/>
              </a:rPr>
              <a:t>, </a:t>
            </a:r>
            <a:r>
              <a:rPr lang="en-US" sz="1400" b="1" i="1" dirty="0" err="1">
                <a:solidFill>
                  <a:schemeClr val="tx2">
                    <a:lumMod val="60000"/>
                    <a:lumOff val="40000"/>
                  </a:schemeClr>
                </a:solidFill>
                <a:latin typeface="Times New Roman" pitchFamily="18" charset="0"/>
                <a:cs typeface="Times New Roman" pitchFamily="18" charset="0"/>
              </a:rPr>
              <a:t>acțiuni</a:t>
            </a:r>
            <a:r>
              <a:rPr lang="en-US" sz="1400" b="1" i="1" dirty="0">
                <a:solidFill>
                  <a:schemeClr val="tx2">
                    <a:lumMod val="60000"/>
                    <a:lumOff val="40000"/>
                  </a:schemeClr>
                </a:solidFill>
                <a:latin typeface="Times New Roman" pitchFamily="18" charset="0"/>
                <a:cs typeface="Times New Roman" pitchFamily="18" charset="0"/>
              </a:rPr>
              <a:t> </a:t>
            </a:r>
            <a:r>
              <a:rPr lang="en-US" sz="1400" b="1" i="1" dirty="0" err="1">
                <a:solidFill>
                  <a:schemeClr val="tx2">
                    <a:lumMod val="60000"/>
                    <a:lumOff val="40000"/>
                  </a:schemeClr>
                </a:solidFill>
                <a:latin typeface="Times New Roman" pitchFamily="18" charset="0"/>
                <a:cs typeface="Times New Roman" pitchFamily="18" charset="0"/>
              </a:rPr>
              <a:t>și</a:t>
            </a:r>
            <a:r>
              <a:rPr lang="en-US" sz="1400" b="1" i="1" dirty="0">
                <a:solidFill>
                  <a:schemeClr val="tx2">
                    <a:lumMod val="60000"/>
                    <a:lumOff val="40000"/>
                  </a:schemeClr>
                </a:solidFill>
                <a:latin typeface="Times New Roman" pitchFamily="18" charset="0"/>
                <a:cs typeface="Times New Roman" pitchFamily="18" charset="0"/>
              </a:rPr>
              <a:t> </a:t>
            </a:r>
            <a:r>
              <a:rPr lang="en-US" sz="1400" b="1" i="1" dirty="0" err="1">
                <a:solidFill>
                  <a:schemeClr val="tx2">
                    <a:lumMod val="60000"/>
                    <a:lumOff val="40000"/>
                  </a:schemeClr>
                </a:solidFill>
                <a:latin typeface="Times New Roman" pitchFamily="18" charset="0"/>
                <a:cs typeface="Times New Roman" pitchFamily="18" charset="0"/>
              </a:rPr>
              <a:t>activități</a:t>
            </a:r>
            <a:r>
              <a:rPr lang="en-US" sz="1400" b="1" i="1" dirty="0">
                <a:solidFill>
                  <a:schemeClr val="tx2">
                    <a:lumMod val="60000"/>
                    <a:lumOff val="40000"/>
                  </a:schemeClr>
                </a:solidFill>
                <a:latin typeface="Times New Roman" pitchFamily="18" charset="0"/>
                <a:cs typeface="Times New Roman" pitchFamily="18" charset="0"/>
              </a:rPr>
              <a:t> </a:t>
            </a:r>
            <a:r>
              <a:rPr lang="en-US" sz="1400" b="1" i="1" dirty="0" err="1">
                <a:solidFill>
                  <a:schemeClr val="tx2">
                    <a:lumMod val="60000"/>
                    <a:lumOff val="40000"/>
                  </a:schemeClr>
                </a:solidFill>
                <a:latin typeface="Times New Roman" pitchFamily="18" charset="0"/>
                <a:cs typeface="Times New Roman" pitchFamily="18" charset="0"/>
              </a:rPr>
              <a:t>pe</a:t>
            </a:r>
            <a:r>
              <a:rPr lang="en-US" sz="1400" b="1" i="1" dirty="0">
                <a:solidFill>
                  <a:schemeClr val="tx2">
                    <a:lumMod val="60000"/>
                    <a:lumOff val="40000"/>
                  </a:schemeClr>
                </a:solidFill>
                <a:latin typeface="Times New Roman" pitchFamily="18" charset="0"/>
                <a:cs typeface="Times New Roman" pitchFamily="18" charset="0"/>
              </a:rPr>
              <a:t> </a:t>
            </a:r>
            <a:r>
              <a:rPr lang="en-US" sz="1400" b="1" i="1" dirty="0" err="1">
                <a:solidFill>
                  <a:schemeClr val="tx2">
                    <a:lumMod val="60000"/>
                    <a:lumOff val="40000"/>
                  </a:schemeClr>
                </a:solidFill>
                <a:latin typeface="Times New Roman" pitchFamily="18" charset="0"/>
                <a:cs typeface="Times New Roman" pitchFamily="18" charset="0"/>
              </a:rPr>
              <a:t>linia</a:t>
            </a:r>
            <a:r>
              <a:rPr lang="en-US" sz="1400" b="1" i="1" dirty="0">
                <a:solidFill>
                  <a:schemeClr val="tx2">
                    <a:lumMod val="60000"/>
                    <a:lumOff val="40000"/>
                  </a:schemeClr>
                </a:solidFill>
                <a:latin typeface="Times New Roman" pitchFamily="18" charset="0"/>
                <a:cs typeface="Times New Roman" pitchFamily="18" charset="0"/>
              </a:rPr>
              <a:t> </a:t>
            </a:r>
            <a:r>
              <a:rPr lang="en-US" sz="1400" b="1" i="1" dirty="0" err="1">
                <a:solidFill>
                  <a:schemeClr val="tx2">
                    <a:lumMod val="60000"/>
                    <a:lumOff val="40000"/>
                  </a:schemeClr>
                </a:solidFill>
                <a:latin typeface="Times New Roman" pitchFamily="18" charset="0"/>
                <a:cs typeface="Times New Roman" pitchFamily="18" charset="0"/>
              </a:rPr>
              <a:t>combaterii</a:t>
            </a:r>
            <a:r>
              <a:rPr lang="en-US" sz="1400" b="1" i="1" dirty="0">
                <a:solidFill>
                  <a:schemeClr val="tx2">
                    <a:lumMod val="60000"/>
                    <a:lumOff val="40000"/>
                  </a:schemeClr>
                </a:solidFill>
                <a:latin typeface="Times New Roman" pitchFamily="18" charset="0"/>
                <a:cs typeface="Times New Roman" pitchFamily="18" charset="0"/>
              </a:rPr>
              <a:t> </a:t>
            </a:r>
            <a:r>
              <a:rPr lang="en-US" sz="1400" b="1" i="1" dirty="0" err="1">
                <a:solidFill>
                  <a:schemeClr val="tx2">
                    <a:lumMod val="60000"/>
                    <a:lumOff val="40000"/>
                  </a:schemeClr>
                </a:solidFill>
                <a:latin typeface="Times New Roman" pitchFamily="18" charset="0"/>
                <a:cs typeface="Times New Roman" pitchFamily="18" charset="0"/>
              </a:rPr>
              <a:t>bolilor</a:t>
            </a:r>
            <a:r>
              <a:rPr lang="en-US" sz="1400" b="1" i="1" dirty="0">
                <a:solidFill>
                  <a:schemeClr val="tx2">
                    <a:lumMod val="60000"/>
                    <a:lumOff val="40000"/>
                  </a:schemeClr>
                </a:solidFill>
                <a:latin typeface="Times New Roman" pitchFamily="18" charset="0"/>
                <a:cs typeface="Times New Roman" pitchFamily="18" charset="0"/>
              </a:rPr>
              <a:t> la </a:t>
            </a:r>
            <a:r>
              <a:rPr lang="en-US" sz="1400" b="1" i="1" dirty="0" err="1">
                <a:solidFill>
                  <a:schemeClr val="tx2">
                    <a:lumMod val="60000"/>
                    <a:lumOff val="40000"/>
                  </a:schemeClr>
                </a:solidFill>
                <a:latin typeface="Times New Roman" pitchFamily="18" charset="0"/>
                <a:cs typeface="Times New Roman" pitchFamily="18" charset="0"/>
              </a:rPr>
              <a:t>animale</a:t>
            </a:r>
            <a:r>
              <a:rPr lang="en-US" sz="1400" b="1" i="1" dirty="0">
                <a:solidFill>
                  <a:schemeClr val="tx2">
                    <a:lumMod val="60000"/>
                    <a:lumOff val="40000"/>
                  </a:schemeClr>
                </a:solidFill>
                <a:latin typeface="Times New Roman" pitchFamily="18" charset="0"/>
                <a:cs typeface="Times New Roman" pitchFamily="18" charset="0"/>
              </a:rPr>
              <a:t> </a:t>
            </a:r>
            <a:endParaRPr lang="en-US" sz="1400" b="1" i="1" dirty="0" smtClean="0">
              <a:solidFill>
                <a:schemeClr val="tx2">
                  <a:lumMod val="60000"/>
                  <a:lumOff val="40000"/>
                </a:schemeClr>
              </a:solidFill>
              <a:latin typeface="Times New Roman" pitchFamily="18" charset="0"/>
              <a:cs typeface="Times New Roman" pitchFamily="18" charset="0"/>
            </a:endParaRPr>
          </a:p>
          <a:p>
            <a:pPr marL="342900" lvl="0" indent="-342900" algn="l" defTabSz="914400"/>
            <a:endParaRPr lang="en-US" sz="1400" b="1" i="1" dirty="0" smtClean="0">
              <a:solidFill>
                <a:srgbClr val="3716FC"/>
              </a:solidFill>
              <a:latin typeface="Times New Roman" pitchFamily="18" charset="0"/>
              <a:cs typeface="Times New Roman" pitchFamily="18" charset="0"/>
            </a:endParaRPr>
          </a:p>
          <a:p>
            <a:pPr marL="342900" lvl="0" indent="-342900" algn="l" defTabSz="914400"/>
            <a:endParaRPr lang="ro-RO" sz="1400" b="1" i="1" dirty="0">
              <a:solidFill>
                <a:srgbClr val="3716FC"/>
              </a:solidFill>
              <a:latin typeface="Times New Roman" pitchFamily="18" charset="0"/>
              <a:cs typeface="Times New Roman" pitchFamily="18" charset="0"/>
            </a:endParaRPr>
          </a:p>
          <a:p>
            <a:pPr marL="342900" lvl="0" indent="-342900" algn="just" defTabSz="914400">
              <a:buFont typeface="Arial" pitchFamily="34" charset="0"/>
              <a:buChar char="•"/>
            </a:pPr>
            <a:r>
              <a:rPr lang="pt-BR" sz="1200" dirty="0" smtClean="0">
                <a:solidFill>
                  <a:prstClr val="black"/>
                </a:solidFill>
                <a:latin typeface="Tahoma" pitchFamily="34" charset="0"/>
                <a:ea typeface="Tahoma" pitchFamily="34" charset="0"/>
                <a:cs typeface="Tahoma" pitchFamily="34" charset="0"/>
              </a:rPr>
              <a:t>Având </a:t>
            </a:r>
            <a:r>
              <a:rPr lang="pt-BR" sz="1200" dirty="0">
                <a:solidFill>
                  <a:prstClr val="black"/>
                </a:solidFill>
                <a:latin typeface="Tahoma" pitchFamily="34" charset="0"/>
                <a:ea typeface="Tahoma" pitchFamily="34" charset="0"/>
                <a:cs typeface="Tahoma" pitchFamily="34" charset="0"/>
              </a:rPr>
              <a:t>în vedere evoluția virusului pestei porcine africane la nivelul județului Satu </a:t>
            </a:r>
            <a:r>
              <a:rPr lang="pt-BR" sz="1200" dirty="0" smtClean="0">
                <a:solidFill>
                  <a:prstClr val="black"/>
                </a:solidFill>
                <a:latin typeface="Tahoma" pitchFamily="34" charset="0"/>
                <a:ea typeface="Tahoma" pitchFamily="34" charset="0"/>
                <a:cs typeface="Tahoma" pitchFamily="34" charset="0"/>
              </a:rPr>
              <a:t>Mare, precum și a rabiei, scrabiei, </a:t>
            </a:r>
            <a:r>
              <a:rPr lang="pt-BR" sz="1200" dirty="0">
                <a:solidFill>
                  <a:prstClr val="black"/>
                </a:solidFill>
                <a:latin typeface="Tahoma" pitchFamily="34" charset="0"/>
                <a:ea typeface="Tahoma" pitchFamily="34" charset="0"/>
                <a:cs typeface="Tahoma" pitchFamily="34" charset="0"/>
              </a:rPr>
              <a:t>în anul 20</a:t>
            </a:r>
            <a:r>
              <a:rPr lang="ro-RO" sz="1200" dirty="0" smtClean="0">
                <a:solidFill>
                  <a:prstClr val="black"/>
                </a:solidFill>
                <a:latin typeface="Tahoma" pitchFamily="34" charset="0"/>
                <a:ea typeface="Tahoma" pitchFamily="34" charset="0"/>
                <a:cs typeface="Tahoma" pitchFamily="34" charset="0"/>
              </a:rPr>
              <a:t>2</a:t>
            </a:r>
            <a:r>
              <a:rPr lang="en-US" sz="1200" dirty="0" smtClean="0">
                <a:solidFill>
                  <a:prstClr val="black"/>
                </a:solidFill>
                <a:latin typeface="Tahoma" pitchFamily="34" charset="0"/>
                <a:ea typeface="Tahoma" pitchFamily="34" charset="0"/>
                <a:cs typeface="Tahoma" pitchFamily="34" charset="0"/>
              </a:rPr>
              <a:t>3</a:t>
            </a:r>
            <a:r>
              <a:rPr lang="pt-BR" sz="1200" dirty="0" smtClean="0">
                <a:solidFill>
                  <a:prstClr val="black"/>
                </a:solidFill>
                <a:latin typeface="Tahoma" pitchFamily="34" charset="0"/>
                <a:ea typeface="Tahoma" pitchFamily="34" charset="0"/>
                <a:cs typeface="Tahoma" pitchFamily="34" charset="0"/>
              </a:rPr>
              <a:t> </a:t>
            </a:r>
            <a:r>
              <a:rPr lang="pt-BR" sz="1200" dirty="0">
                <a:solidFill>
                  <a:prstClr val="black"/>
                </a:solidFill>
                <a:latin typeface="Tahoma" pitchFamily="34" charset="0"/>
                <a:ea typeface="Tahoma" pitchFamily="34" charset="0"/>
                <a:cs typeface="Tahoma" pitchFamily="34" charset="0"/>
              </a:rPr>
              <a:t>Centrul Local de Combatere a Bolilor Satu Mare (C.L.C.B.) – Unitatea Locală de Decizie s-a întrunit în </a:t>
            </a:r>
            <a:r>
              <a:rPr lang="en-US" sz="1200" dirty="0" smtClean="0">
                <a:solidFill>
                  <a:prstClr val="black"/>
                </a:solidFill>
                <a:latin typeface="Tahoma" pitchFamily="34" charset="0"/>
                <a:ea typeface="Tahoma" pitchFamily="34" charset="0"/>
                <a:cs typeface="Tahoma" pitchFamily="34" charset="0"/>
              </a:rPr>
              <a:t>28</a:t>
            </a:r>
            <a:r>
              <a:rPr lang="pt-BR" sz="1200" dirty="0" smtClean="0">
                <a:solidFill>
                  <a:prstClr val="black"/>
                </a:solidFill>
                <a:latin typeface="Tahoma" pitchFamily="34" charset="0"/>
                <a:ea typeface="Tahoma" pitchFamily="34" charset="0"/>
                <a:cs typeface="Tahoma" pitchFamily="34" charset="0"/>
              </a:rPr>
              <a:t> </a:t>
            </a:r>
            <a:r>
              <a:rPr lang="pt-BR" sz="1200" dirty="0">
                <a:solidFill>
                  <a:prstClr val="black"/>
                </a:solidFill>
                <a:latin typeface="Tahoma" pitchFamily="34" charset="0"/>
                <a:ea typeface="Tahoma" pitchFamily="34" charset="0"/>
                <a:cs typeface="Tahoma" pitchFamily="34" charset="0"/>
              </a:rPr>
              <a:t>ședințe, în urma cărora au fost adoptate </a:t>
            </a:r>
            <a:r>
              <a:rPr lang="ro-RO" sz="1200" dirty="0">
                <a:solidFill>
                  <a:prstClr val="black"/>
                </a:solidFill>
                <a:latin typeface="Tahoma" pitchFamily="34" charset="0"/>
                <a:ea typeface="Tahoma" pitchFamily="34" charset="0"/>
                <a:cs typeface="Tahoma" pitchFamily="34" charset="0"/>
              </a:rPr>
              <a:t>un număr de </a:t>
            </a:r>
            <a:r>
              <a:rPr lang="en-US" sz="1200" dirty="0" smtClean="0">
                <a:solidFill>
                  <a:prstClr val="black"/>
                </a:solidFill>
                <a:latin typeface="Tahoma" pitchFamily="34" charset="0"/>
                <a:ea typeface="Tahoma" pitchFamily="34" charset="0"/>
                <a:cs typeface="Tahoma" pitchFamily="34" charset="0"/>
              </a:rPr>
              <a:t>28</a:t>
            </a:r>
            <a:r>
              <a:rPr lang="pt-BR" sz="1200" dirty="0" smtClean="0">
                <a:solidFill>
                  <a:prstClr val="black"/>
                </a:solidFill>
                <a:latin typeface="Tahoma" pitchFamily="34" charset="0"/>
                <a:ea typeface="Tahoma" pitchFamily="34" charset="0"/>
                <a:cs typeface="Tahoma" pitchFamily="34" charset="0"/>
              </a:rPr>
              <a:t> </a:t>
            </a:r>
            <a:r>
              <a:rPr lang="pt-BR" sz="1200" dirty="0">
                <a:solidFill>
                  <a:prstClr val="black"/>
                </a:solidFill>
                <a:latin typeface="Tahoma" pitchFamily="34" charset="0"/>
                <a:ea typeface="Tahoma" pitchFamily="34" charset="0"/>
                <a:cs typeface="Tahoma" pitchFamily="34" charset="0"/>
              </a:rPr>
              <a:t>decizii cu privire la unele măsuri și acțiuni în vederea </a:t>
            </a:r>
            <a:r>
              <a:rPr lang="en-US" sz="1200" dirty="0" err="1">
                <a:solidFill>
                  <a:prstClr val="black"/>
                </a:solidFill>
                <a:latin typeface="Tahoma" pitchFamily="34" charset="0"/>
                <a:ea typeface="Tahoma" pitchFamily="34" charset="0"/>
                <a:cs typeface="Tahoma" pitchFamily="34" charset="0"/>
              </a:rPr>
              <a:t>prevenirii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combaterii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și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eradicării</a:t>
            </a:r>
            <a:r>
              <a:rPr lang="pt-BR" sz="1200" dirty="0">
                <a:solidFill>
                  <a:prstClr val="black"/>
                </a:solidFill>
                <a:latin typeface="Tahoma" pitchFamily="34" charset="0"/>
                <a:ea typeface="Tahoma" pitchFamily="34" charset="0"/>
                <a:cs typeface="Tahoma" pitchFamily="34" charset="0"/>
              </a:rPr>
              <a:t> </a:t>
            </a:r>
            <a:r>
              <a:rPr lang="pt-BR" sz="1200" dirty="0" smtClean="0">
                <a:solidFill>
                  <a:prstClr val="black"/>
                </a:solidFill>
                <a:latin typeface="Tahoma" pitchFamily="34" charset="0"/>
                <a:ea typeface="Tahoma" pitchFamily="34" charset="0"/>
                <a:cs typeface="Tahoma" pitchFamily="34" charset="0"/>
              </a:rPr>
              <a:t>bolilor la animale la </a:t>
            </a:r>
            <a:r>
              <a:rPr lang="pt-BR" sz="1200" dirty="0">
                <a:solidFill>
                  <a:prstClr val="black"/>
                </a:solidFill>
                <a:latin typeface="Tahoma" pitchFamily="34" charset="0"/>
                <a:ea typeface="Tahoma" pitchFamily="34" charset="0"/>
                <a:cs typeface="Tahoma" pitchFamily="34" charset="0"/>
              </a:rPr>
              <a:t>nivelul județului Satu Mare</a:t>
            </a:r>
            <a:r>
              <a:rPr lang="ro-RO" sz="1200" dirty="0">
                <a:solidFill>
                  <a:prstClr val="black"/>
                </a:solidFill>
                <a:latin typeface="Tahoma" pitchFamily="34" charset="0"/>
                <a:ea typeface="Tahoma" pitchFamily="34" charset="0"/>
                <a:cs typeface="Tahoma" pitchFamily="34" charset="0"/>
              </a:rPr>
              <a:t>.</a:t>
            </a:r>
          </a:p>
          <a:p>
            <a:pPr marL="342900" lvl="0" indent="-342900" algn="just" defTabSz="914400">
              <a:buFont typeface="Arial" pitchFamily="34" charset="0"/>
              <a:buChar char="•"/>
            </a:pPr>
            <a:r>
              <a:rPr lang="ro-RO" sz="1200" dirty="0" smtClean="0">
                <a:solidFill>
                  <a:prstClr val="black"/>
                </a:solidFill>
                <a:latin typeface="Tahoma" pitchFamily="34" charset="0"/>
                <a:ea typeface="Tahoma" pitchFamily="34" charset="0"/>
                <a:cs typeface="Tahoma" pitchFamily="34" charset="0"/>
              </a:rPr>
              <a:t>Prin </a:t>
            </a:r>
            <a:r>
              <a:rPr lang="ro-RO" sz="1200" dirty="0">
                <a:solidFill>
                  <a:prstClr val="black"/>
                </a:solidFill>
                <a:latin typeface="Tahoma" pitchFamily="34" charset="0"/>
                <a:ea typeface="Tahoma" pitchFamily="34" charset="0"/>
                <a:cs typeface="Tahoma" pitchFamily="34" charset="0"/>
              </a:rPr>
              <a:t>Compartimentul Situații de urgență al Instituției Prefectului s-a asigurat comunicarea directă cu: reprezentanții autorităților și instituțiilor publice,  cetățenii, operatorii economici, serviciile de utilități publice (la solicitarea telefonică sau scrisă a acestora). Astfel au fost consiliate și li s-au oferit informații și date în vederea clarificării și aplicării unitare la nivelul județului a măsurilor dispuse în vederea gestionării situației create de </a:t>
            </a:r>
            <a:r>
              <a:rPr lang="en-US" sz="1200" dirty="0" err="1" smtClean="0">
                <a:solidFill>
                  <a:prstClr val="black"/>
                </a:solidFill>
                <a:latin typeface="Tahoma" pitchFamily="34" charset="0"/>
                <a:ea typeface="Tahoma" pitchFamily="34" charset="0"/>
                <a:cs typeface="Tahoma" pitchFamily="34" charset="0"/>
              </a:rPr>
              <a:t>evenimentele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produse</a:t>
            </a:r>
            <a:r>
              <a:rPr lang="ro-RO" sz="1200" dirty="0" smtClean="0">
                <a:solidFill>
                  <a:prstClr val="black"/>
                </a:solidFill>
                <a:latin typeface="Tahoma" pitchFamily="34" charset="0"/>
                <a:ea typeface="Tahoma" pitchFamily="34" charset="0"/>
                <a:cs typeface="Tahoma" pitchFamily="34" charset="0"/>
              </a:rPr>
              <a:t>, gestionarea crizei refugiaților din Ucraina</a:t>
            </a:r>
            <a:r>
              <a:rPr lang="en-US" sz="1200" dirty="0" smtClean="0">
                <a:solidFill>
                  <a:prstClr val="black"/>
                </a:solidFill>
                <a:latin typeface="Tahoma" pitchFamily="34" charset="0"/>
                <a:ea typeface="Tahoma" pitchFamily="34" charset="0"/>
                <a:cs typeface="Tahoma" pitchFamily="34" charset="0"/>
              </a:rPr>
              <a:t> etc</a:t>
            </a:r>
            <a:r>
              <a:rPr lang="ro-RO" sz="1200" dirty="0" smtClean="0">
                <a:solidFill>
                  <a:prstClr val="black"/>
                </a:solidFill>
                <a:latin typeface="Tahoma" pitchFamily="34" charset="0"/>
                <a:ea typeface="Tahoma" pitchFamily="34" charset="0"/>
                <a:cs typeface="Tahoma" pitchFamily="34" charset="0"/>
              </a:rPr>
              <a:t>.</a:t>
            </a:r>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1672376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172641"/>
            <a:ext cx="7737231" cy="3837509"/>
          </a:xfrm>
        </p:spPr>
        <p:txBody>
          <a:bodyPr>
            <a:noAutofit/>
          </a:bodyPr>
          <a:lstStyle/>
          <a:p>
            <a:pPr marL="342900" lvl="0" indent="-342900" algn="just" defTabSz="914400">
              <a:buBlip>
                <a:blip r:embed="rId5"/>
              </a:buBlip>
            </a:pPr>
            <a:r>
              <a:rPr lang="ro-RO" sz="1600" b="1" i="1" dirty="0">
                <a:solidFill>
                  <a:schemeClr val="tx2">
                    <a:lumMod val="60000"/>
                    <a:lumOff val="40000"/>
                  </a:schemeClr>
                </a:solidFill>
                <a:latin typeface="Times New Roman" pitchFamily="18" charset="0"/>
                <a:cs typeface="Times New Roman" pitchFamily="18" charset="0"/>
              </a:rPr>
              <a:t>Relația cu minoritățile naționale</a:t>
            </a:r>
          </a:p>
          <a:p>
            <a:pPr marL="342900" lvl="0" indent="-342900" algn="just" defTabSz="914400">
              <a:buFont typeface="Arial" pitchFamily="34" charset="0"/>
              <a:buChar char="•"/>
            </a:pPr>
            <a:endParaRPr lang="ro-RO" sz="900" b="1" dirty="0">
              <a:solidFill>
                <a:prstClr val="black"/>
              </a:solidFill>
            </a:endParaRPr>
          </a:p>
          <a:p>
            <a:pPr marL="342900" lvl="0" indent="-342900" algn="just" defTabSz="914400">
              <a:spcBef>
                <a:spcPts val="0"/>
              </a:spcBef>
              <a:buFont typeface="Arial" pitchFamily="34" charset="0"/>
              <a:buChar char="•"/>
            </a:pPr>
            <a:r>
              <a:rPr lang="ro-RO" sz="1200" dirty="0">
                <a:solidFill>
                  <a:prstClr val="black"/>
                </a:solidFill>
                <a:latin typeface="Tahoma" pitchFamily="34" charset="0"/>
                <a:ea typeface="Tahoma" pitchFamily="34" charset="0"/>
                <a:cs typeface="Tahoma" pitchFamily="34" charset="0"/>
              </a:rPr>
              <a:t>În cursul anului </a:t>
            </a:r>
            <a:r>
              <a:rPr lang="ro-RO" sz="1200" dirty="0" smtClean="0">
                <a:solidFill>
                  <a:prstClr val="black"/>
                </a:solidFill>
                <a:latin typeface="Tahoma" pitchFamily="34" charset="0"/>
                <a:ea typeface="Tahoma" pitchFamily="34" charset="0"/>
                <a:cs typeface="Tahoma" pitchFamily="34" charset="0"/>
              </a:rPr>
              <a:t>202</a:t>
            </a:r>
            <a:r>
              <a:rPr lang="en-US" sz="1200" dirty="0" smtClean="0">
                <a:solidFill>
                  <a:prstClr val="black"/>
                </a:solidFill>
                <a:latin typeface="Tahoma" pitchFamily="34" charset="0"/>
                <a:ea typeface="Tahoma" pitchFamily="34" charset="0"/>
                <a:cs typeface="Tahoma" pitchFamily="34" charset="0"/>
              </a:rPr>
              <a:t>3</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nu au fost identificate probleme exclusiv datorate apartenenței la o anumită minoritate națională.</a:t>
            </a:r>
          </a:p>
          <a:p>
            <a:pPr marL="342900" lvl="0" indent="-342900" algn="just" defTabSz="914400">
              <a:spcBef>
                <a:spcPts val="0"/>
              </a:spcBef>
              <a:buFont typeface="Arial" pitchFamily="34" charset="0"/>
              <a:buChar char="•"/>
            </a:pPr>
            <a:r>
              <a:rPr lang="en-US" sz="1200" dirty="0" err="1" smtClean="0">
                <a:solidFill>
                  <a:prstClr val="black"/>
                </a:solidFill>
                <a:latin typeface="Tahoma" pitchFamily="34" charset="0"/>
                <a:ea typeface="Tahoma" pitchFamily="34" charset="0"/>
                <a:cs typeface="Tahoma" pitchFamily="34" charset="0"/>
              </a:rPr>
              <a:t>Consilierul</a:t>
            </a:r>
            <a:r>
              <a:rPr lang="en-US" sz="1200" dirty="0" smtClean="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pe</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probleme</a:t>
            </a:r>
            <a:r>
              <a:rPr lang="en-US" sz="1200" dirty="0">
                <a:solidFill>
                  <a:prstClr val="black"/>
                </a:solidFill>
                <a:latin typeface="Tahoma" pitchFamily="34" charset="0"/>
                <a:ea typeface="Tahoma" pitchFamily="34" charset="0"/>
                <a:cs typeface="Tahoma" pitchFamily="34" charset="0"/>
              </a:rPr>
              <a:t> de </a:t>
            </a:r>
            <a:r>
              <a:rPr lang="en-US" sz="1200" dirty="0" err="1">
                <a:solidFill>
                  <a:prstClr val="black"/>
                </a:solidFill>
                <a:latin typeface="Tahoma" pitchFamily="34" charset="0"/>
                <a:ea typeface="Tahoma" pitchFamily="34" charset="0"/>
                <a:cs typeface="Tahoma" pitchFamily="34" charset="0"/>
              </a:rPr>
              <a:t>romi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monitorizează</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situaţia</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romilor</a:t>
            </a:r>
            <a:r>
              <a:rPr lang="en-US" sz="1200" dirty="0">
                <a:solidFill>
                  <a:prstClr val="black"/>
                </a:solidFill>
                <a:latin typeface="Tahoma" pitchFamily="34" charset="0"/>
                <a:ea typeface="Tahoma" pitchFamily="34" charset="0"/>
                <a:cs typeface="Tahoma" pitchFamily="34" charset="0"/>
              </a:rPr>
              <a:t> din </a:t>
            </a:r>
            <a:r>
              <a:rPr lang="en-US" sz="1200" dirty="0" err="1">
                <a:solidFill>
                  <a:prstClr val="black"/>
                </a:solidFill>
                <a:latin typeface="Tahoma" pitchFamily="34" charset="0"/>
                <a:ea typeface="Tahoma" pitchFamily="34" charset="0"/>
                <a:cs typeface="Tahoma" pitchFamily="34" charset="0"/>
              </a:rPr>
              <a:t>judeţul</a:t>
            </a:r>
            <a:r>
              <a:rPr lang="en-US" sz="1200" dirty="0">
                <a:solidFill>
                  <a:prstClr val="black"/>
                </a:solidFill>
                <a:latin typeface="Tahoma" pitchFamily="34" charset="0"/>
                <a:ea typeface="Tahoma" pitchFamily="34" charset="0"/>
                <a:cs typeface="Tahoma" pitchFamily="34" charset="0"/>
              </a:rPr>
              <a:t> Satu Mare. A</a:t>
            </a:r>
            <a:r>
              <a:rPr lang="it-IT" sz="1200" dirty="0">
                <a:solidFill>
                  <a:prstClr val="black"/>
                </a:solidFill>
                <a:latin typeface="Tahoma" pitchFamily="34" charset="0"/>
                <a:ea typeface="Tahoma" pitchFamily="34" charset="0"/>
                <a:cs typeface="Tahoma" pitchFamily="34" charset="0"/>
              </a:rPr>
              <a:t>stfel, în conformitate cu prevederile H.G. </a:t>
            </a:r>
            <a:r>
              <a:rPr lang="it-IT" sz="1200" dirty="0" smtClean="0">
                <a:solidFill>
                  <a:prstClr val="black"/>
                </a:solidFill>
                <a:latin typeface="Tahoma" pitchFamily="34" charset="0"/>
                <a:ea typeface="Tahoma" pitchFamily="34" charset="0"/>
                <a:cs typeface="Tahoma" pitchFamily="34" charset="0"/>
              </a:rPr>
              <a:t>nr.</a:t>
            </a:r>
            <a:r>
              <a:rPr lang="ro-RO" sz="1200" dirty="0" smtClean="0">
                <a:solidFill>
                  <a:prstClr val="black"/>
                </a:solidFill>
                <a:latin typeface="Tahoma" pitchFamily="34" charset="0"/>
                <a:ea typeface="Tahoma" pitchFamily="34" charset="0"/>
                <a:cs typeface="Tahoma" pitchFamily="34" charset="0"/>
              </a:rPr>
              <a:t>560</a:t>
            </a:r>
            <a:r>
              <a:rPr lang="it-IT" sz="1200" dirty="0" smtClean="0">
                <a:solidFill>
                  <a:prstClr val="black"/>
                </a:solidFill>
                <a:latin typeface="Tahoma" pitchFamily="34" charset="0"/>
                <a:ea typeface="Tahoma" pitchFamily="34" charset="0"/>
                <a:cs typeface="Tahoma" pitchFamily="34" charset="0"/>
              </a:rPr>
              <a:t>/20</a:t>
            </a:r>
            <a:r>
              <a:rPr lang="ro-RO" sz="1200" dirty="0" smtClean="0">
                <a:solidFill>
                  <a:prstClr val="black"/>
                </a:solidFill>
                <a:latin typeface="Tahoma" pitchFamily="34" charset="0"/>
                <a:ea typeface="Tahoma" pitchFamily="34" charset="0"/>
                <a:cs typeface="Tahoma" pitchFamily="34" charset="0"/>
              </a:rPr>
              <a:t>22</a:t>
            </a:r>
            <a:r>
              <a:rPr lang="it-IT" sz="1200" dirty="0" smtClean="0">
                <a:solidFill>
                  <a:prstClr val="black"/>
                </a:solidFill>
                <a:latin typeface="Tahoma" pitchFamily="34" charset="0"/>
                <a:ea typeface="Tahoma" pitchFamily="34" charset="0"/>
                <a:cs typeface="Tahoma" pitchFamily="34" charset="0"/>
              </a:rPr>
              <a:t> </a:t>
            </a:r>
            <a:r>
              <a:rPr lang="it-IT" sz="1200" dirty="0">
                <a:solidFill>
                  <a:prstClr val="black"/>
                </a:solidFill>
                <a:latin typeface="Tahoma" pitchFamily="34" charset="0"/>
                <a:ea typeface="Tahoma" pitchFamily="34" charset="0"/>
                <a:cs typeface="Tahoma" pitchFamily="34" charset="0"/>
              </a:rPr>
              <a:t>–</a:t>
            </a:r>
            <a:r>
              <a:rPr lang="it-IT" sz="1200" i="1" dirty="0">
                <a:solidFill>
                  <a:prstClr val="black"/>
                </a:solidFill>
                <a:latin typeface="Tahoma" pitchFamily="34" charset="0"/>
                <a:ea typeface="Tahoma" pitchFamily="34" charset="0"/>
                <a:cs typeface="Tahoma" pitchFamily="34" charset="0"/>
              </a:rPr>
              <a:t>Strategia</a:t>
            </a:r>
            <a:r>
              <a:rPr lang="it-IT" sz="1200" dirty="0">
                <a:solidFill>
                  <a:prstClr val="black"/>
                </a:solidFill>
                <a:latin typeface="Tahoma" pitchFamily="34" charset="0"/>
                <a:ea typeface="Tahoma" pitchFamily="34" charset="0"/>
                <a:cs typeface="Tahoma" pitchFamily="34" charset="0"/>
              </a:rPr>
              <a:t> </a:t>
            </a:r>
            <a:r>
              <a:rPr lang="it-IT" sz="1200" i="1" dirty="0">
                <a:solidFill>
                  <a:prstClr val="black"/>
                </a:solidFill>
                <a:latin typeface="Tahoma" pitchFamily="34" charset="0"/>
                <a:ea typeface="Tahoma" pitchFamily="34" charset="0"/>
                <a:cs typeface="Tahoma" pitchFamily="34" charset="0"/>
              </a:rPr>
              <a:t>Guvernului Romaniei de incluziune a cetățenilor români aparținând minorității </a:t>
            </a:r>
            <a:r>
              <a:rPr lang="it-IT" sz="1200" i="1" dirty="0" smtClean="0">
                <a:solidFill>
                  <a:prstClr val="black"/>
                </a:solidFill>
                <a:latin typeface="Tahoma" pitchFamily="34" charset="0"/>
                <a:ea typeface="Tahoma" pitchFamily="34" charset="0"/>
                <a:cs typeface="Tahoma" pitchFamily="34" charset="0"/>
              </a:rPr>
              <a:t>rom</a:t>
            </a:r>
            <a:r>
              <a:rPr lang="ro-RO" sz="1200" i="1" dirty="0" smtClean="0">
                <a:solidFill>
                  <a:prstClr val="black"/>
                </a:solidFill>
                <a:latin typeface="Tahoma" pitchFamily="34" charset="0"/>
                <a:ea typeface="Tahoma" pitchFamily="34" charset="0"/>
                <a:cs typeface="Tahoma" pitchFamily="34" charset="0"/>
              </a:rPr>
              <a:t>e</a:t>
            </a:r>
            <a:r>
              <a:rPr lang="it-IT" sz="1200" i="1" dirty="0" smtClean="0">
                <a:solidFill>
                  <a:prstClr val="black"/>
                </a:solidFill>
                <a:latin typeface="Tahoma" pitchFamily="34" charset="0"/>
                <a:ea typeface="Tahoma" pitchFamily="34" charset="0"/>
                <a:cs typeface="Tahoma" pitchFamily="34" charset="0"/>
              </a:rPr>
              <a:t> 20</a:t>
            </a:r>
            <a:r>
              <a:rPr lang="ro-RO" sz="1200" i="1" dirty="0" smtClean="0">
                <a:solidFill>
                  <a:prstClr val="black"/>
                </a:solidFill>
                <a:latin typeface="Tahoma" pitchFamily="34" charset="0"/>
                <a:ea typeface="Tahoma" pitchFamily="34" charset="0"/>
                <a:cs typeface="Tahoma" pitchFamily="34" charset="0"/>
              </a:rPr>
              <a:t>2</a:t>
            </a:r>
            <a:r>
              <a:rPr lang="it-IT" sz="1200" i="1" dirty="0" smtClean="0">
                <a:solidFill>
                  <a:prstClr val="black"/>
                </a:solidFill>
                <a:latin typeface="Tahoma" pitchFamily="34" charset="0"/>
                <a:ea typeface="Tahoma" pitchFamily="34" charset="0"/>
                <a:cs typeface="Tahoma" pitchFamily="34" charset="0"/>
              </a:rPr>
              <a:t>2-202</a:t>
            </a:r>
            <a:r>
              <a:rPr lang="ro-RO" sz="1200" i="1" dirty="0" smtClean="0">
                <a:solidFill>
                  <a:prstClr val="black"/>
                </a:solidFill>
                <a:latin typeface="Tahoma" pitchFamily="34" charset="0"/>
                <a:ea typeface="Tahoma" pitchFamily="34" charset="0"/>
                <a:cs typeface="Tahoma" pitchFamily="34" charset="0"/>
              </a:rPr>
              <a:t>7</a:t>
            </a:r>
            <a:r>
              <a:rPr lang="it-IT" sz="1200" dirty="0" smtClean="0">
                <a:solidFill>
                  <a:prstClr val="black"/>
                </a:solidFill>
                <a:latin typeface="Tahoma" pitchFamily="34" charset="0"/>
                <a:ea typeface="Tahoma" pitchFamily="34" charset="0"/>
                <a:cs typeface="Tahoma" pitchFamily="34" charset="0"/>
              </a:rPr>
              <a:t>, </a:t>
            </a:r>
            <a:r>
              <a:rPr lang="it-IT" sz="1200" dirty="0">
                <a:solidFill>
                  <a:prstClr val="black"/>
                </a:solidFill>
                <a:latin typeface="Tahoma" pitchFamily="34" charset="0"/>
                <a:ea typeface="Tahoma" pitchFamily="34" charset="0"/>
                <a:cs typeface="Tahoma" pitchFamily="34" charset="0"/>
              </a:rPr>
              <a:t>Biroul Județean pentru Romi Satu Mare </a:t>
            </a:r>
            <a:r>
              <a:rPr lang="ro-RO" sz="1200" dirty="0" smtClean="0">
                <a:solidFill>
                  <a:prstClr val="black"/>
                </a:solidFill>
                <a:latin typeface="Tahoma" pitchFamily="34" charset="0"/>
                <a:ea typeface="Tahoma" pitchFamily="34" charset="0"/>
                <a:cs typeface="Tahoma" pitchFamily="34" charset="0"/>
              </a:rPr>
              <a:t>monitorizează aplicarea strategiei la nivelul județului.</a:t>
            </a:r>
          </a:p>
          <a:p>
            <a:pPr marL="342900" lvl="0" indent="-342900" algn="just" defTabSz="914400">
              <a:spcBef>
                <a:spcPts val="0"/>
              </a:spcBef>
              <a:buFont typeface="Arial" pitchFamily="34" charset="0"/>
              <a:buChar char="•"/>
            </a:pPr>
            <a:r>
              <a:rPr lang="it-IT" sz="1200" dirty="0" smtClean="0">
                <a:solidFill>
                  <a:prstClr val="black"/>
                </a:solidFill>
                <a:latin typeface="Tahoma" pitchFamily="34" charset="0"/>
                <a:ea typeface="Tahoma" pitchFamily="34" charset="0"/>
                <a:cs typeface="Tahoma" pitchFamily="34" charset="0"/>
              </a:rPr>
              <a:t>Pornind </a:t>
            </a:r>
            <a:r>
              <a:rPr lang="it-IT" sz="1200" dirty="0">
                <a:solidFill>
                  <a:prstClr val="black"/>
                </a:solidFill>
                <a:latin typeface="Tahoma" pitchFamily="34" charset="0"/>
                <a:ea typeface="Tahoma" pitchFamily="34" charset="0"/>
                <a:cs typeface="Tahoma" pitchFamily="34" charset="0"/>
              </a:rPr>
              <a:t>de la măsurile stabilite în </a:t>
            </a:r>
            <a:r>
              <a:rPr lang="ro-RO" sz="1200" dirty="0" smtClean="0">
                <a:solidFill>
                  <a:prstClr val="black"/>
                </a:solidFill>
                <a:latin typeface="Tahoma" pitchFamily="34" charset="0"/>
                <a:ea typeface="Tahoma" pitchFamily="34" charset="0"/>
                <a:cs typeface="Tahoma" pitchFamily="34" charset="0"/>
              </a:rPr>
              <a:t>Strategie s-a avut în vedere diseminarea acesteia prin campanii de informare – în număr de </a:t>
            </a:r>
            <a:r>
              <a:rPr lang="en-US" sz="1200" dirty="0" smtClean="0">
                <a:solidFill>
                  <a:prstClr val="black"/>
                </a:solidFill>
                <a:latin typeface="Tahoma" pitchFamily="34" charset="0"/>
                <a:ea typeface="Tahoma" pitchFamily="34" charset="0"/>
                <a:cs typeface="Tahoma" pitchFamily="34" charset="0"/>
              </a:rPr>
              <a:t>6</a:t>
            </a:r>
            <a:r>
              <a:rPr lang="ro-RO" sz="1200" dirty="0" smtClean="0">
                <a:solidFill>
                  <a:prstClr val="black"/>
                </a:solidFill>
                <a:latin typeface="Tahoma" pitchFamily="34" charset="0"/>
                <a:ea typeface="Tahoma" pitchFamily="34" charset="0"/>
                <a:cs typeface="Tahoma" pitchFamily="34" charset="0"/>
              </a:rPr>
              <a:t> având ca temă elaborarea </a:t>
            </a:r>
            <a:r>
              <a:rPr lang="it-IT" sz="1200" dirty="0" smtClean="0">
                <a:solidFill>
                  <a:prstClr val="black"/>
                </a:solidFill>
                <a:latin typeface="Tahoma" pitchFamily="34" charset="0"/>
                <a:ea typeface="Tahoma" pitchFamily="34" charset="0"/>
                <a:cs typeface="Tahoma" pitchFamily="34" charset="0"/>
              </a:rPr>
              <a:t>Planu</a:t>
            </a:r>
            <a:r>
              <a:rPr lang="ro-RO" sz="1200" dirty="0" err="1" smtClean="0">
                <a:solidFill>
                  <a:prstClr val="black"/>
                </a:solidFill>
                <a:latin typeface="Tahoma" pitchFamily="34" charset="0"/>
                <a:ea typeface="Tahoma" pitchFamily="34" charset="0"/>
                <a:cs typeface="Tahoma" pitchFamily="34" charset="0"/>
              </a:rPr>
              <a:t>rilor</a:t>
            </a:r>
            <a:r>
              <a:rPr lang="ro-RO" sz="1200" dirty="0" smtClean="0">
                <a:solidFill>
                  <a:prstClr val="black"/>
                </a:solidFill>
                <a:latin typeface="Tahoma" pitchFamily="34" charset="0"/>
                <a:ea typeface="Tahoma" pitchFamily="34" charset="0"/>
                <a:cs typeface="Tahoma" pitchFamily="34" charset="0"/>
              </a:rPr>
              <a:t> locale de acțiune conform Planului </a:t>
            </a:r>
            <a:r>
              <a:rPr lang="it-IT"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general de măsuri din H.G. nr.560/2022;</a:t>
            </a:r>
            <a:r>
              <a:rPr lang="en-US" sz="1200" dirty="0" smtClean="0">
                <a:solidFill>
                  <a:prstClr val="black"/>
                </a:solidFill>
                <a:latin typeface="Tahoma" pitchFamily="34" charset="0"/>
                <a:ea typeface="Tahoma" pitchFamily="34" charset="0"/>
                <a:cs typeface="Tahoma" pitchFamily="34" charset="0"/>
              </a:rPr>
              <a:t> </a:t>
            </a:r>
            <a:endParaRPr lang="ro-RO" sz="1200" dirty="0" smtClean="0">
              <a:solidFill>
                <a:prstClr val="black"/>
              </a:solidFill>
              <a:latin typeface="Tahoma" pitchFamily="34" charset="0"/>
              <a:ea typeface="Tahoma" pitchFamily="34" charset="0"/>
              <a:cs typeface="Tahoma" pitchFamily="34" charset="0"/>
            </a:endParaRPr>
          </a:p>
          <a:p>
            <a:pPr marL="342900" indent="-342900" algn="just" defTabSz="914400">
              <a:spcBef>
                <a:spcPts val="0"/>
              </a:spcBef>
              <a:buFont typeface="Arial" pitchFamily="34" charset="0"/>
              <a:buChar char="•"/>
            </a:pPr>
            <a:r>
              <a:rPr lang="en-US" sz="1200" dirty="0" err="1">
                <a:solidFill>
                  <a:schemeClr val="tx1"/>
                </a:solidFill>
                <a:latin typeface="Tahoma" pitchFamily="34" charset="0"/>
                <a:ea typeface="Tahoma" pitchFamily="34" charset="0"/>
                <a:cs typeface="Tahoma" pitchFamily="34" charset="0"/>
              </a:rPr>
              <a:t>Biroul</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Județean</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pentru</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Romi</a:t>
            </a:r>
            <a:r>
              <a:rPr lang="en-US" sz="1200" dirty="0">
                <a:solidFill>
                  <a:schemeClr val="tx1"/>
                </a:solidFill>
                <a:latin typeface="Tahoma" pitchFamily="34" charset="0"/>
                <a:ea typeface="Tahoma" pitchFamily="34" charset="0"/>
                <a:cs typeface="Tahoma" pitchFamily="34" charset="0"/>
              </a:rPr>
              <a:t> </a:t>
            </a:r>
            <a:r>
              <a:rPr lang="it-IT" sz="1200" dirty="0">
                <a:solidFill>
                  <a:schemeClr val="tx1"/>
                </a:solidFill>
                <a:latin typeface="Tahoma" pitchFamily="34" charset="0"/>
                <a:ea typeface="Tahoma" pitchFamily="34" charset="0"/>
                <a:cs typeface="Tahoma" pitchFamily="34" charset="0"/>
              </a:rPr>
              <a:t>prime</a:t>
            </a:r>
            <a:r>
              <a:rPr lang="ro-RO" sz="1200" dirty="0" err="1">
                <a:solidFill>
                  <a:schemeClr val="tx1"/>
                </a:solidFill>
                <a:latin typeface="Tahoma" pitchFamily="34" charset="0"/>
                <a:ea typeface="Tahoma" pitchFamily="34" charset="0"/>
                <a:cs typeface="Tahoma" pitchFamily="34" charset="0"/>
              </a:rPr>
              <a:t>şte</a:t>
            </a:r>
            <a:r>
              <a:rPr lang="ro-RO" sz="1200" dirty="0">
                <a:solidFill>
                  <a:schemeClr val="tx1"/>
                </a:solidFill>
                <a:latin typeface="Tahoma" pitchFamily="34" charset="0"/>
                <a:ea typeface="Tahoma" pitchFamily="34" charset="0"/>
                <a:cs typeface="Tahoma" pitchFamily="34" charset="0"/>
              </a:rPr>
              <a:t> zilnic în audienţă persoane de etnie romă care se adresează instituţiei cu diferite probleme. Cele mai multe probleme cu care se confruntă sunt legate de: venitul minim garantat, lipsa unei locuinţe, lipsa unui venit/loc de muncă, probleme legate de infrastructură: apă, energie electrică, drum, reclamaţii la adresa autorităţilor locale. </a:t>
            </a:r>
            <a:endParaRPr lang="ro-RO" sz="1200" dirty="0" smtClean="0">
              <a:solidFill>
                <a:schemeClr val="tx1"/>
              </a:solidFill>
              <a:latin typeface="Tahoma" pitchFamily="34" charset="0"/>
              <a:ea typeface="Tahoma" pitchFamily="34" charset="0"/>
              <a:cs typeface="Tahoma" pitchFamily="34" charset="0"/>
            </a:endParaRPr>
          </a:p>
          <a:p>
            <a:pPr marL="342900" indent="-342900" algn="just" defTabSz="914400">
              <a:spcBef>
                <a:spcPts val="0"/>
              </a:spcBef>
              <a:buFont typeface="Arial" pitchFamily="34" charset="0"/>
              <a:buChar char="•"/>
            </a:pPr>
            <a:r>
              <a:rPr lang="ro-RO" sz="1200" dirty="0" smtClean="0">
                <a:solidFill>
                  <a:schemeClr val="tx1"/>
                </a:solidFill>
                <a:latin typeface="Tahoma" pitchFamily="34" charset="0"/>
                <a:ea typeface="Tahoma" pitchFamily="34" charset="0"/>
                <a:cs typeface="Tahoma" pitchFamily="34" charset="0"/>
              </a:rPr>
              <a:t>La </a:t>
            </a:r>
            <a:r>
              <a:rPr lang="ro-RO" sz="1200" dirty="0">
                <a:solidFill>
                  <a:schemeClr val="tx1"/>
                </a:solidFill>
                <a:latin typeface="Tahoma" pitchFamily="34" charset="0"/>
                <a:ea typeface="Tahoma" pitchFamily="34" charset="0"/>
                <a:cs typeface="Tahoma" pitchFamily="34" charset="0"/>
              </a:rPr>
              <a:t>nivelul județului Satu Mare este binecunoscută existența multiculturalității. Astfel aici conviețuiesc </a:t>
            </a:r>
            <a:r>
              <a:rPr lang="ro-RO" sz="1200" dirty="0" smtClean="0">
                <a:solidFill>
                  <a:schemeClr val="tx1"/>
                </a:solidFill>
                <a:latin typeface="Tahoma" pitchFamily="34" charset="0"/>
                <a:ea typeface="Tahoma" pitchFamily="34" charset="0"/>
                <a:cs typeface="Tahoma" pitchFamily="34" charset="0"/>
              </a:rPr>
              <a:t>61,33% români, 31,38% maghiari, 5,48% romi, 1,25%germani, 0,46% </a:t>
            </a:r>
            <a:r>
              <a:rPr lang="ro-RO" sz="1200" dirty="0" err="1" smtClean="0">
                <a:solidFill>
                  <a:schemeClr val="tx1"/>
                </a:solidFill>
                <a:latin typeface="Tahoma" pitchFamily="34" charset="0"/>
                <a:ea typeface="Tahoma" pitchFamily="34" charset="0"/>
                <a:cs typeface="Tahoma" pitchFamily="34" charset="0"/>
              </a:rPr>
              <a:t>ucrainieni</a:t>
            </a:r>
            <a:r>
              <a:rPr lang="ro-RO" sz="1200" dirty="0" smtClean="0">
                <a:solidFill>
                  <a:schemeClr val="tx1"/>
                </a:solidFill>
                <a:latin typeface="Tahoma" pitchFamily="34" charset="0"/>
                <a:ea typeface="Tahoma" pitchFamily="34" charset="0"/>
                <a:cs typeface="Tahoma" pitchFamily="34" charset="0"/>
              </a:rPr>
              <a:t> și 0,1% alte minorități. </a:t>
            </a:r>
            <a:r>
              <a:rPr lang="ro-RO" sz="1200" dirty="0">
                <a:solidFill>
                  <a:schemeClr val="tx1"/>
                </a:solidFill>
                <a:latin typeface="Tahoma" pitchFamily="34" charset="0"/>
                <a:ea typeface="Tahoma" pitchFamily="34" charset="0"/>
                <a:cs typeface="Tahoma" pitchFamily="34" charset="0"/>
              </a:rPr>
              <a:t>Ca urmare, în primăriile unde se găsesc minorități naționale, în procentele stipulate de legislație, cetățenii aparținând acestora au posibilitatea de a se adresa instituțiilor publice în limba lor, </a:t>
            </a:r>
            <a:r>
              <a:rPr lang="ro-RO" sz="1200" dirty="0" err="1">
                <a:solidFill>
                  <a:schemeClr val="tx1"/>
                </a:solidFill>
                <a:latin typeface="Tahoma" pitchFamily="34" charset="0"/>
                <a:ea typeface="Tahoma" pitchFamily="34" charset="0"/>
                <a:cs typeface="Tahoma" pitchFamily="34" charset="0"/>
              </a:rPr>
              <a:t>utilizandu-se</a:t>
            </a:r>
            <a:r>
              <a:rPr lang="ro-RO" sz="1200" dirty="0">
                <a:solidFill>
                  <a:schemeClr val="tx1"/>
                </a:solidFill>
                <a:latin typeface="Tahoma" pitchFamily="34" charset="0"/>
                <a:ea typeface="Tahoma" pitchFamily="34" charset="0"/>
                <a:cs typeface="Tahoma" pitchFamily="34" charset="0"/>
              </a:rPr>
              <a:t> inclusiv formulare tipizate în limba minorităților respective.  </a:t>
            </a:r>
            <a:endParaRPr lang="en-GB" sz="1200" dirty="0">
              <a:solidFill>
                <a:schemeClr val="tx1"/>
              </a:solidFill>
              <a:latin typeface="Tahoma" pitchFamily="34" charset="0"/>
              <a:ea typeface="Tahoma" pitchFamily="34" charset="0"/>
              <a:cs typeface="Tahoma" pitchFamily="34" charset="0"/>
            </a:endParaRPr>
          </a:p>
          <a:p>
            <a:pPr algn="just"/>
            <a:endParaRPr lang="vi-VN" sz="1200" i="1"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3812361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244487"/>
            <a:ext cx="7737231" cy="3765663"/>
          </a:xfrm>
        </p:spPr>
        <p:txBody>
          <a:bodyPr>
            <a:noAutofit/>
          </a:bodyPr>
          <a:lstStyle/>
          <a:p>
            <a:pPr marL="342900" lvl="0" indent="-342900" algn="l" defTabSz="914400">
              <a:spcBef>
                <a:spcPts val="0"/>
              </a:spcBef>
              <a:buBlip>
                <a:blip r:embed="rId5"/>
              </a:buBlip>
            </a:pPr>
            <a:r>
              <a:rPr lang="ro-RO" sz="1800" b="1" i="1" dirty="0">
                <a:solidFill>
                  <a:schemeClr val="tx2">
                    <a:lumMod val="60000"/>
                    <a:lumOff val="40000"/>
                  </a:schemeClr>
                </a:solidFill>
                <a:latin typeface="Times New Roman" pitchFamily="18" charset="0"/>
                <a:cs typeface="Times New Roman" pitchFamily="18" charset="0"/>
              </a:rPr>
              <a:t>Activități pentru urmărirea modului de aplicare a unor acte normative</a:t>
            </a:r>
          </a:p>
          <a:p>
            <a:pPr lvl="0" algn="l" defTabSz="914400">
              <a:spcBef>
                <a:spcPts val="0"/>
              </a:spcBef>
            </a:pPr>
            <a:endParaRPr lang="ro-RO" sz="800" b="1" i="1" dirty="0">
              <a:solidFill>
                <a:schemeClr val="tx2">
                  <a:lumMod val="60000"/>
                  <a:lumOff val="40000"/>
                </a:schemeClr>
              </a:solidFill>
              <a:latin typeface="Times New Roman" pitchFamily="18" charset="0"/>
              <a:cs typeface="Times New Roman" pitchFamily="18" charset="0"/>
            </a:endParaRPr>
          </a:p>
          <a:p>
            <a:pPr lvl="0" algn="just" defTabSz="914400">
              <a:spcBef>
                <a:spcPts val="0"/>
              </a:spcBef>
            </a:pPr>
            <a:r>
              <a:rPr lang="ro-RO" sz="1400" b="1" i="1" dirty="0">
                <a:solidFill>
                  <a:schemeClr val="tx2">
                    <a:lumMod val="60000"/>
                    <a:lumOff val="40000"/>
                  </a:schemeClr>
                </a:solidFill>
                <a:latin typeface="Times New Roman" pitchFamily="18" charset="0"/>
                <a:cs typeface="Times New Roman" pitchFamily="18" charset="0"/>
              </a:rPr>
              <a:t>Aplicarea prevederilor Legii nr.35/2007 privind creșterea siguranței în unitățile de învățământ, cu modificările </a:t>
            </a:r>
            <a:r>
              <a:rPr lang="ro-RO" sz="1400" b="1" i="1" dirty="0" smtClean="0">
                <a:solidFill>
                  <a:schemeClr val="tx2">
                    <a:lumMod val="60000"/>
                    <a:lumOff val="40000"/>
                  </a:schemeClr>
                </a:solidFill>
                <a:latin typeface="Times New Roman" pitchFamily="18" charset="0"/>
                <a:cs typeface="Times New Roman" pitchFamily="18" charset="0"/>
              </a:rPr>
              <a:t>ulterioare</a:t>
            </a:r>
            <a:r>
              <a:rPr lang="en-US" sz="1400" b="1" i="1" dirty="0" smtClean="0">
                <a:solidFill>
                  <a:schemeClr val="tx2">
                    <a:lumMod val="60000"/>
                    <a:lumOff val="40000"/>
                  </a:schemeClr>
                </a:solidFill>
                <a:latin typeface="Times New Roman" pitchFamily="18" charset="0"/>
                <a:cs typeface="Times New Roman" pitchFamily="18" charset="0"/>
              </a:rPr>
              <a:t> (1)</a:t>
            </a:r>
            <a:endParaRPr lang="ro-RO" sz="1400" b="1" i="1" dirty="0">
              <a:solidFill>
                <a:schemeClr val="tx2">
                  <a:lumMod val="60000"/>
                  <a:lumOff val="40000"/>
                </a:schemeClr>
              </a:solidFill>
              <a:latin typeface="Times New Roman" pitchFamily="18" charset="0"/>
              <a:cs typeface="Times New Roman" pitchFamily="18" charset="0"/>
            </a:endParaRPr>
          </a:p>
          <a:p>
            <a:pPr indent="180975" algn="just" defTabSz="914400">
              <a:buFont typeface="Arial" pitchFamily="34" charset="0"/>
              <a:buChar char="•"/>
            </a:pPr>
            <a:r>
              <a:rPr lang="en-US" sz="1200" dirty="0" err="1" smtClean="0">
                <a:solidFill>
                  <a:prstClr val="black"/>
                </a:solidFill>
                <a:latin typeface="Tahoma" pitchFamily="34" charset="0"/>
                <a:ea typeface="Tahoma" pitchFamily="34" charset="0"/>
                <a:cs typeface="Tahoma" pitchFamily="34" charset="0"/>
              </a:rPr>
              <a:t>Cel</a:t>
            </a:r>
            <a:r>
              <a:rPr lang="en-US" sz="1200" dirty="0" smtClean="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puțin</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trimestrial</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și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ori</a:t>
            </a:r>
            <a:r>
              <a:rPr lang="en-US" sz="1200" dirty="0">
                <a:solidFill>
                  <a:prstClr val="black"/>
                </a:solidFill>
                <a:latin typeface="Tahoma" pitchFamily="34" charset="0"/>
                <a:ea typeface="Tahoma" pitchFamily="34" charset="0"/>
                <a:cs typeface="Tahoma" pitchFamily="34" charset="0"/>
              </a:rPr>
              <a:t> de </a:t>
            </a:r>
            <a:r>
              <a:rPr lang="en-US" sz="1200" dirty="0" err="1">
                <a:solidFill>
                  <a:prstClr val="black"/>
                </a:solidFill>
                <a:latin typeface="Tahoma" pitchFamily="34" charset="0"/>
                <a:ea typeface="Tahoma" pitchFamily="34" charset="0"/>
                <a:cs typeface="Tahoma" pitchFamily="34" charset="0"/>
              </a:rPr>
              <a:t>câte</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ori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este</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nevoie</a:t>
            </a:r>
            <a:r>
              <a:rPr lang="en-US" sz="1200" dirty="0">
                <a:solidFill>
                  <a:prstClr val="black"/>
                </a:solidFill>
                <a:latin typeface="Tahoma" pitchFamily="34" charset="0"/>
                <a:ea typeface="Tahoma" pitchFamily="34" charset="0"/>
                <a:cs typeface="Tahoma" pitchFamily="34" charset="0"/>
              </a:rPr>
              <a:t>, sub </a:t>
            </a:r>
            <a:r>
              <a:rPr lang="en-US" sz="1200" dirty="0" err="1">
                <a:solidFill>
                  <a:prstClr val="black"/>
                </a:solidFill>
                <a:latin typeface="Tahoma" pitchFamily="34" charset="0"/>
                <a:ea typeface="Tahoma" pitchFamily="34" charset="0"/>
                <a:cs typeface="Tahoma" pitchFamily="34" charset="0"/>
              </a:rPr>
              <a:t>conducerea</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prefectului</a:t>
            </a:r>
            <a:r>
              <a:rPr lang="en-US" sz="1200" dirty="0">
                <a:solidFill>
                  <a:prstClr val="black"/>
                </a:solidFill>
                <a:latin typeface="Tahoma" pitchFamily="34" charset="0"/>
                <a:ea typeface="Tahoma" pitchFamily="34" charset="0"/>
                <a:cs typeface="Tahoma" pitchFamily="34" charset="0"/>
              </a:rPr>
              <a:t>, se </a:t>
            </a:r>
            <a:r>
              <a:rPr lang="en-US" sz="1200" dirty="0" err="1">
                <a:solidFill>
                  <a:prstClr val="black"/>
                </a:solidFill>
                <a:latin typeface="Tahoma" pitchFamily="34" charset="0"/>
                <a:ea typeface="Tahoma" pitchFamily="34" charset="0"/>
                <a:cs typeface="Tahoma" pitchFamily="34" charset="0"/>
              </a:rPr>
              <a:t>analizează</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modul</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în</a:t>
            </a:r>
            <a:r>
              <a:rPr lang="en-US" sz="1200" dirty="0">
                <a:solidFill>
                  <a:prstClr val="black"/>
                </a:solidFill>
                <a:latin typeface="Tahoma" pitchFamily="34" charset="0"/>
                <a:ea typeface="Tahoma" pitchFamily="34" charset="0"/>
                <a:cs typeface="Tahoma" pitchFamily="34" charset="0"/>
              </a:rPr>
              <a:t> care </a:t>
            </a:r>
            <a:r>
              <a:rPr lang="en-US" sz="1200" dirty="0" err="1">
                <a:solidFill>
                  <a:prstClr val="black"/>
                </a:solidFill>
                <a:latin typeface="Tahoma" pitchFamily="34" charset="0"/>
                <a:ea typeface="Tahoma" pitchFamily="34" charset="0"/>
                <a:cs typeface="Tahoma" pitchFamily="34" charset="0"/>
              </a:rPr>
              <a:t>este</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asigurată</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protecția</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unităților</a:t>
            </a:r>
            <a:r>
              <a:rPr lang="en-US" sz="1200" dirty="0">
                <a:solidFill>
                  <a:prstClr val="black"/>
                </a:solidFill>
                <a:latin typeface="Tahoma" pitchFamily="34" charset="0"/>
                <a:ea typeface="Tahoma" pitchFamily="34" charset="0"/>
                <a:cs typeface="Tahoma" pitchFamily="34" charset="0"/>
              </a:rPr>
              <a:t> de </a:t>
            </a:r>
            <a:r>
              <a:rPr lang="en-US" sz="1200" dirty="0" err="1">
                <a:solidFill>
                  <a:prstClr val="black"/>
                </a:solidFill>
                <a:latin typeface="Tahoma" pitchFamily="34" charset="0"/>
                <a:ea typeface="Tahoma" pitchFamily="34" charset="0"/>
                <a:cs typeface="Tahoma" pitchFamily="34" charset="0"/>
              </a:rPr>
              <a:t>învățământ</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În</a:t>
            </a:r>
            <a:r>
              <a:rPr lang="en-US" sz="1200" dirty="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anul </a:t>
            </a:r>
            <a:r>
              <a:rPr lang="en-US" sz="1200" dirty="0">
                <a:solidFill>
                  <a:prstClr val="black"/>
                </a:solidFill>
                <a:latin typeface="Tahoma" pitchFamily="34" charset="0"/>
                <a:ea typeface="Tahoma" pitchFamily="34" charset="0"/>
                <a:cs typeface="Tahoma" pitchFamily="34" charset="0"/>
              </a:rPr>
              <a:t>20</a:t>
            </a:r>
            <a:r>
              <a:rPr lang="ro-RO" sz="1200" dirty="0" smtClean="0">
                <a:solidFill>
                  <a:prstClr val="black"/>
                </a:solidFill>
                <a:latin typeface="Tahoma" pitchFamily="34" charset="0"/>
                <a:ea typeface="Tahoma" pitchFamily="34" charset="0"/>
                <a:cs typeface="Tahoma" pitchFamily="34" charset="0"/>
              </a:rPr>
              <a:t>2</a:t>
            </a:r>
            <a:r>
              <a:rPr lang="en-US" sz="1200" dirty="0" smtClean="0">
                <a:solidFill>
                  <a:prstClr val="black"/>
                </a:solidFill>
                <a:latin typeface="Tahoma" pitchFamily="34" charset="0"/>
                <a:ea typeface="Tahoma" pitchFamily="34" charset="0"/>
                <a:cs typeface="Tahoma" pitchFamily="34" charset="0"/>
              </a:rPr>
              <a:t>3 </a:t>
            </a:r>
            <a:r>
              <a:rPr lang="en-US" sz="1200" dirty="0">
                <a:solidFill>
                  <a:prstClr val="black"/>
                </a:solidFill>
                <a:latin typeface="Tahoma" pitchFamily="34" charset="0"/>
                <a:ea typeface="Tahoma" pitchFamily="34" charset="0"/>
                <a:cs typeface="Tahoma" pitchFamily="34" charset="0"/>
              </a:rPr>
              <a:t>au </a:t>
            </a:r>
            <a:r>
              <a:rPr lang="en-US" sz="1200" dirty="0" err="1">
                <a:solidFill>
                  <a:prstClr val="black"/>
                </a:solidFill>
                <a:latin typeface="Tahoma" pitchFamily="34" charset="0"/>
                <a:ea typeface="Tahoma" pitchFamily="34" charset="0"/>
                <a:cs typeface="Tahoma" pitchFamily="34" charset="0"/>
              </a:rPr>
              <a:t>fost</a:t>
            </a:r>
            <a:r>
              <a:rPr lang="en-US" sz="1200" dirty="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organizate </a:t>
            </a:r>
            <a:r>
              <a:rPr lang="en-US" sz="1200" dirty="0">
                <a:solidFill>
                  <a:prstClr val="black"/>
                </a:solidFill>
                <a:latin typeface="Tahoma" pitchFamily="34" charset="0"/>
                <a:ea typeface="Tahoma" pitchFamily="34" charset="0"/>
                <a:cs typeface="Tahoma" pitchFamily="34" charset="0"/>
              </a:rPr>
              <a:t>9 </a:t>
            </a:r>
            <a:r>
              <a:rPr lang="en-US" sz="1200" dirty="0" err="1">
                <a:solidFill>
                  <a:prstClr val="black"/>
                </a:solidFill>
                <a:latin typeface="Tahoma" pitchFamily="34" charset="0"/>
                <a:ea typeface="Tahoma" pitchFamily="34" charset="0"/>
                <a:cs typeface="Tahoma" pitchFamily="34" charset="0"/>
              </a:rPr>
              <a:t>întâlniri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în</a:t>
            </a:r>
            <a:r>
              <a:rPr lang="en-US" sz="1200" dirty="0">
                <a:solidFill>
                  <a:prstClr val="black"/>
                </a:solidFill>
                <a:latin typeface="Tahoma" pitchFamily="34" charset="0"/>
                <a:ea typeface="Tahoma" pitchFamily="34" charset="0"/>
                <a:cs typeface="Tahoma" pitchFamily="34" charset="0"/>
              </a:rPr>
              <a:t> care a </a:t>
            </a:r>
            <a:r>
              <a:rPr lang="en-US" sz="1200" dirty="0" err="1">
                <a:solidFill>
                  <a:prstClr val="black"/>
                </a:solidFill>
                <a:latin typeface="Tahoma" pitchFamily="34" charset="0"/>
                <a:ea typeface="Tahoma" pitchFamily="34" charset="0"/>
                <a:cs typeface="Tahoma" pitchFamily="34" charset="0"/>
              </a:rPr>
              <a:t>fost</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analizată</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siguranța</a:t>
            </a:r>
            <a:r>
              <a:rPr lang="en-US" sz="1200" dirty="0">
                <a:solidFill>
                  <a:prstClr val="black"/>
                </a:solidFill>
                <a:latin typeface="Tahoma" pitchFamily="34" charset="0"/>
                <a:ea typeface="Tahoma" pitchFamily="34" charset="0"/>
                <a:cs typeface="Tahoma" pitchFamily="34" charset="0"/>
              </a:rPr>
              <a:t> la </a:t>
            </a:r>
            <a:r>
              <a:rPr lang="en-US" sz="1200" dirty="0" err="1">
                <a:solidFill>
                  <a:prstClr val="black"/>
                </a:solidFill>
                <a:latin typeface="Tahoma" pitchFamily="34" charset="0"/>
                <a:ea typeface="Tahoma" pitchFamily="34" charset="0"/>
                <a:cs typeface="Tahoma" pitchFamily="34" charset="0"/>
              </a:rPr>
              <a:t>nivelul</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unităților</a:t>
            </a:r>
            <a:r>
              <a:rPr lang="en-US" sz="1200" dirty="0">
                <a:solidFill>
                  <a:prstClr val="black"/>
                </a:solidFill>
                <a:latin typeface="Tahoma" pitchFamily="34" charset="0"/>
                <a:ea typeface="Tahoma" pitchFamily="34" charset="0"/>
                <a:cs typeface="Tahoma" pitchFamily="34" charset="0"/>
              </a:rPr>
              <a:t> de </a:t>
            </a:r>
            <a:r>
              <a:rPr lang="en-US" sz="1200" dirty="0" err="1">
                <a:solidFill>
                  <a:prstClr val="black"/>
                </a:solidFill>
                <a:latin typeface="Tahoma" pitchFamily="34" charset="0"/>
                <a:ea typeface="Tahoma" pitchFamily="34" charset="0"/>
                <a:cs typeface="Tahoma" pitchFamily="34" charset="0"/>
              </a:rPr>
              <a:t>învățământ</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stadiul</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obținerii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autorizațiilor</a:t>
            </a:r>
            <a:r>
              <a:rPr lang="en-US" sz="1200" dirty="0">
                <a:solidFill>
                  <a:prstClr val="black"/>
                </a:solidFill>
                <a:latin typeface="Tahoma" pitchFamily="34" charset="0"/>
                <a:ea typeface="Tahoma" pitchFamily="34" charset="0"/>
                <a:cs typeface="Tahoma" pitchFamily="34" charset="0"/>
              </a:rPr>
              <a:t> ISU </a:t>
            </a:r>
            <a:r>
              <a:rPr lang="en-US" sz="1200" dirty="0" err="1">
                <a:solidFill>
                  <a:prstClr val="black"/>
                </a:solidFill>
                <a:latin typeface="Tahoma" pitchFamily="34" charset="0"/>
                <a:ea typeface="Tahoma" pitchFamily="34" charset="0"/>
                <a:cs typeface="Tahoma" pitchFamily="34" charset="0"/>
              </a:rPr>
              <a:t>și</a:t>
            </a:r>
            <a:r>
              <a:rPr lang="en-US" sz="1200" dirty="0">
                <a:solidFill>
                  <a:prstClr val="black"/>
                </a:solidFill>
                <a:latin typeface="Tahoma" pitchFamily="34" charset="0"/>
                <a:ea typeface="Tahoma" pitchFamily="34" charset="0"/>
                <a:cs typeface="Tahoma" pitchFamily="34" charset="0"/>
              </a:rPr>
              <a:t> ASF. </a:t>
            </a:r>
            <a:endParaRPr lang="ro-RO" sz="1200" dirty="0" smtClean="0">
              <a:solidFill>
                <a:prstClr val="black"/>
              </a:solidFill>
              <a:latin typeface="Tahoma" pitchFamily="34" charset="0"/>
              <a:ea typeface="Tahoma" pitchFamily="34" charset="0"/>
              <a:cs typeface="Tahoma" pitchFamily="34" charset="0"/>
            </a:endParaRPr>
          </a:p>
          <a:p>
            <a:pPr indent="180975" algn="just" defTabSz="914400">
              <a:buFont typeface="Arial" pitchFamily="34" charset="0"/>
              <a:buChar char="•"/>
            </a:pPr>
            <a:r>
              <a:rPr lang="ro-RO" sz="1200" dirty="0" smtClean="0">
                <a:solidFill>
                  <a:schemeClr val="tx1"/>
                </a:solidFill>
                <a:latin typeface="Tahoma" pitchFamily="34" charset="0"/>
                <a:ea typeface="Tahoma" pitchFamily="34" charset="0"/>
                <a:cs typeface="Tahoma" pitchFamily="34" charset="0"/>
              </a:rPr>
              <a:t>A </a:t>
            </a:r>
            <a:r>
              <a:rPr lang="ro-RO" sz="1200" dirty="0">
                <a:solidFill>
                  <a:schemeClr val="tx1"/>
                </a:solidFill>
                <a:latin typeface="Tahoma" pitchFamily="34" charset="0"/>
                <a:ea typeface="Tahoma" pitchFamily="34" charset="0"/>
                <a:cs typeface="Tahoma" pitchFamily="34" charset="0"/>
              </a:rPr>
              <a:t>fost elaborat la nivel județean Planul Teritorial Comun de Acțiune </a:t>
            </a:r>
            <a:r>
              <a:rPr lang="ro-RO" sz="1200" dirty="0" smtClean="0">
                <a:solidFill>
                  <a:schemeClr val="tx1"/>
                </a:solidFill>
                <a:latin typeface="Tahoma" pitchFamily="34" charset="0"/>
                <a:ea typeface="Tahoma" pitchFamily="34" charset="0"/>
                <a:cs typeface="Tahoma" pitchFamily="34" charset="0"/>
              </a:rPr>
              <a:t>nr.8923 din 15.09.2023</a:t>
            </a:r>
            <a:r>
              <a:rPr lang="en-US"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pentru </a:t>
            </a:r>
            <a:r>
              <a:rPr lang="ro-RO" sz="1200" dirty="0">
                <a:solidFill>
                  <a:schemeClr val="tx1"/>
                </a:solidFill>
                <a:latin typeface="Tahoma" pitchFamily="34" charset="0"/>
                <a:ea typeface="Tahoma" pitchFamily="34" charset="0"/>
                <a:cs typeface="Tahoma" pitchFamily="34" charset="0"/>
              </a:rPr>
              <a:t>anul școlar </a:t>
            </a:r>
            <a:r>
              <a:rPr lang="ro-RO" sz="1200" dirty="0" smtClean="0">
                <a:solidFill>
                  <a:schemeClr val="tx1"/>
                </a:solidFill>
                <a:latin typeface="Tahoma" pitchFamily="34" charset="0"/>
                <a:ea typeface="Tahoma" pitchFamily="34" charset="0"/>
                <a:cs typeface="Tahoma" pitchFamily="34" charset="0"/>
              </a:rPr>
              <a:t>202</a:t>
            </a:r>
            <a:r>
              <a:rPr lang="en-US" sz="1200" dirty="0" smtClean="0">
                <a:solidFill>
                  <a:schemeClr val="tx1"/>
                </a:solidFill>
                <a:latin typeface="Tahoma" pitchFamily="34" charset="0"/>
                <a:ea typeface="Tahoma" pitchFamily="34" charset="0"/>
                <a:cs typeface="Tahoma" pitchFamily="34" charset="0"/>
              </a:rPr>
              <a:t>3</a:t>
            </a:r>
            <a:r>
              <a:rPr lang="ro-RO" sz="1200" dirty="0" smtClean="0">
                <a:solidFill>
                  <a:schemeClr val="tx1"/>
                </a:solidFill>
                <a:latin typeface="Tahoma" pitchFamily="34" charset="0"/>
                <a:ea typeface="Tahoma" pitchFamily="34" charset="0"/>
                <a:cs typeface="Tahoma" pitchFamily="34" charset="0"/>
              </a:rPr>
              <a:t>-202</a:t>
            </a:r>
            <a:r>
              <a:rPr lang="en-US" sz="1200" dirty="0" smtClean="0">
                <a:solidFill>
                  <a:schemeClr val="tx1"/>
                </a:solidFill>
                <a:latin typeface="Tahoma" pitchFamily="34" charset="0"/>
                <a:ea typeface="Tahoma" pitchFamily="34" charset="0"/>
                <a:cs typeface="Tahoma" pitchFamily="34" charset="0"/>
              </a:rPr>
              <a:t>4</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cu termene și responsabilități ce revin structurilor implicate în ducerea la îndeplinire a măsurilor stabilite și au fost nominalizați reprezentanții din cadrul IPJ, IJJ, ISU și ISJ Satu Mare responsabili cu implementarea măsurilor din plan. </a:t>
            </a:r>
            <a:endParaRPr lang="en-US" sz="1200" dirty="0" smtClean="0">
              <a:solidFill>
                <a:schemeClr val="tx1"/>
              </a:solidFill>
              <a:latin typeface="Tahoma" pitchFamily="34" charset="0"/>
              <a:ea typeface="Tahoma" pitchFamily="34" charset="0"/>
              <a:cs typeface="Tahoma" pitchFamily="34" charset="0"/>
            </a:endParaRPr>
          </a:p>
          <a:p>
            <a:pPr indent="180975" algn="just" defTabSz="914400">
              <a:buFont typeface="Arial" pitchFamily="34" charset="0"/>
              <a:buChar char="•"/>
            </a:pPr>
            <a:r>
              <a:rPr lang="en-US" sz="1200" dirty="0" smtClean="0">
                <a:solidFill>
                  <a:schemeClr val="tx1"/>
                </a:solidFill>
                <a:latin typeface="Tahoma" pitchFamily="34" charset="0"/>
                <a:ea typeface="Tahoma" pitchFamily="34" charset="0"/>
                <a:cs typeface="Tahoma" pitchFamily="34" charset="0"/>
              </a:rPr>
              <a:t>A</a:t>
            </a:r>
            <a:r>
              <a:rPr lang="ro-RO" sz="1200" dirty="0" smtClean="0">
                <a:solidFill>
                  <a:schemeClr val="tx1"/>
                </a:solidFill>
                <a:latin typeface="Tahoma" pitchFamily="34" charset="0"/>
                <a:ea typeface="Tahoma" pitchFamily="34" charset="0"/>
                <a:cs typeface="Tahoma" pitchFamily="34" charset="0"/>
              </a:rPr>
              <a:t>u fost transmise informări către MAI DGRIP după cum urmează: adresa nr.812 din 20.01.2023 privind  analiza măsurilor și indicatorii aferenți </a:t>
            </a:r>
            <a:r>
              <a:rPr lang="ro-RO" sz="1200" dirty="0" err="1" smtClean="0">
                <a:solidFill>
                  <a:schemeClr val="tx1"/>
                </a:solidFill>
                <a:latin typeface="Tahoma" pitchFamily="34" charset="0"/>
                <a:ea typeface="Tahoma" pitchFamily="34" charset="0"/>
                <a:cs typeface="Tahoma" pitchFamily="34" charset="0"/>
              </a:rPr>
              <a:t>trim</a:t>
            </a:r>
            <a:r>
              <a:rPr lang="ro-RO" sz="1200" dirty="0" smtClean="0">
                <a:solidFill>
                  <a:schemeClr val="tx1"/>
                </a:solidFill>
                <a:latin typeface="Tahoma" pitchFamily="34" charset="0"/>
                <a:ea typeface="Tahoma" pitchFamily="34" charset="0"/>
                <a:cs typeface="Tahoma" pitchFamily="34" charset="0"/>
              </a:rPr>
              <a:t>. IV 2022, adresa nr.3562 din 11.04.2023  cu rezultatele din trimestrul I, adresa nr.5831 din 03.07.2023  privind evaluarea anuală pentru anul școlar 2022-2023. De asemenea, a fost transmisă raportarea cu stadiul pregătirii unităților de învățământ pentru începerea noului an școlar 2023 – 2024.</a:t>
            </a:r>
            <a:endParaRPr lang="en-US" sz="1200" dirty="0" smtClean="0">
              <a:solidFill>
                <a:schemeClr val="tx1"/>
              </a:solidFill>
              <a:latin typeface="Tahoma" pitchFamily="34" charset="0"/>
              <a:ea typeface="Tahoma" pitchFamily="34" charset="0"/>
              <a:cs typeface="Tahoma" pitchFamily="34" charset="0"/>
            </a:endParaRPr>
          </a:p>
          <a:p>
            <a:pPr marL="342900" indent="-342900" algn="just" defTabSz="914400">
              <a:buFont typeface="Arial" pitchFamily="34" charset="0"/>
              <a:buChar char="•"/>
            </a:pPr>
            <a:endParaRPr lang="vi-VN" sz="1200"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1542261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244487"/>
            <a:ext cx="7737231" cy="3765663"/>
          </a:xfrm>
        </p:spPr>
        <p:txBody>
          <a:bodyPr>
            <a:noAutofit/>
          </a:bodyPr>
          <a:lstStyle/>
          <a:p>
            <a:pPr lvl="0" algn="just" defTabSz="914400">
              <a:spcBef>
                <a:spcPts val="0"/>
              </a:spcBef>
            </a:pPr>
            <a:r>
              <a:rPr lang="ro-RO" sz="1400" b="1" i="1" dirty="0" smtClean="0">
                <a:solidFill>
                  <a:schemeClr val="tx2">
                    <a:lumMod val="60000"/>
                    <a:lumOff val="40000"/>
                  </a:schemeClr>
                </a:solidFill>
                <a:latin typeface="Times New Roman" pitchFamily="18" charset="0"/>
                <a:cs typeface="Times New Roman" pitchFamily="18" charset="0"/>
              </a:rPr>
              <a:t>Aplicarea </a:t>
            </a:r>
            <a:r>
              <a:rPr lang="ro-RO" sz="1400" b="1" i="1" dirty="0">
                <a:solidFill>
                  <a:schemeClr val="tx2">
                    <a:lumMod val="60000"/>
                    <a:lumOff val="40000"/>
                  </a:schemeClr>
                </a:solidFill>
                <a:latin typeface="Times New Roman" pitchFamily="18" charset="0"/>
                <a:cs typeface="Times New Roman" pitchFamily="18" charset="0"/>
              </a:rPr>
              <a:t>prevederilor Legii nr.35/2007 privind creșterea siguranței în unitățile de învățământ, cu modificările </a:t>
            </a:r>
            <a:r>
              <a:rPr lang="ro-RO" sz="1400" b="1" i="1" dirty="0" smtClean="0">
                <a:solidFill>
                  <a:schemeClr val="tx2">
                    <a:lumMod val="60000"/>
                    <a:lumOff val="40000"/>
                  </a:schemeClr>
                </a:solidFill>
                <a:latin typeface="Times New Roman" pitchFamily="18" charset="0"/>
                <a:cs typeface="Times New Roman" pitchFamily="18" charset="0"/>
              </a:rPr>
              <a:t>ulterioare</a:t>
            </a:r>
            <a:r>
              <a:rPr lang="en-US" sz="1400" b="1" i="1" dirty="0" smtClean="0">
                <a:solidFill>
                  <a:schemeClr val="tx2">
                    <a:lumMod val="60000"/>
                    <a:lumOff val="40000"/>
                  </a:schemeClr>
                </a:solidFill>
                <a:latin typeface="Times New Roman" pitchFamily="18" charset="0"/>
                <a:cs typeface="Times New Roman" pitchFamily="18" charset="0"/>
              </a:rPr>
              <a:t> (2)</a:t>
            </a:r>
          </a:p>
          <a:p>
            <a:pPr lvl="0" algn="just" defTabSz="914400">
              <a:spcBef>
                <a:spcPts val="0"/>
              </a:spcBef>
            </a:pPr>
            <a:endParaRPr lang="ro-RO" sz="1400" b="1" i="1" dirty="0">
              <a:solidFill>
                <a:srgbClr val="3716FC"/>
              </a:solidFill>
              <a:latin typeface="Times New Roman" pitchFamily="18" charset="0"/>
              <a:cs typeface="Times New Roman" pitchFamily="18" charset="0"/>
            </a:endParaRPr>
          </a:p>
          <a:p>
            <a:pPr indent="180975" algn="just" defTabSz="914400">
              <a:buFont typeface="Arial" pitchFamily="34" charset="0"/>
              <a:buChar char="•"/>
            </a:pPr>
            <a:r>
              <a:rPr lang="en-US" sz="1200" dirty="0" smtClean="0">
                <a:solidFill>
                  <a:schemeClr val="tx1"/>
                </a:solidFill>
                <a:latin typeface="Tahoma" pitchFamily="34" charset="0"/>
                <a:ea typeface="Tahoma" pitchFamily="34" charset="0"/>
                <a:cs typeface="Tahoma" pitchFamily="34" charset="0"/>
              </a:rPr>
              <a:t>A </a:t>
            </a:r>
            <a:r>
              <a:rPr lang="en-US" sz="1200" dirty="0" err="1" smtClean="0">
                <a:solidFill>
                  <a:schemeClr val="tx1"/>
                </a:solidFill>
                <a:latin typeface="Tahoma" pitchFamily="34" charset="0"/>
                <a:ea typeface="Tahoma" pitchFamily="34" charset="0"/>
                <a:cs typeface="Tahoma" pitchFamily="34" charset="0"/>
              </a:rPr>
              <a:t>fost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elaborată</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semnată</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asumată</a:t>
            </a:r>
            <a:r>
              <a:rPr lang="en-US" sz="1200" dirty="0" smtClean="0">
                <a:solidFill>
                  <a:schemeClr val="tx1"/>
                </a:solidFill>
                <a:latin typeface="Tahoma" pitchFamily="34" charset="0"/>
                <a:ea typeface="Tahoma" pitchFamily="34" charset="0"/>
                <a:cs typeface="Tahoma" pitchFamily="34" charset="0"/>
              </a:rPr>
              <a:t> și </a:t>
            </a:r>
            <a:r>
              <a:rPr lang="en-US" sz="1200" dirty="0" err="1" smtClean="0">
                <a:solidFill>
                  <a:schemeClr val="tx1"/>
                </a:solidFill>
                <a:latin typeface="Tahoma" pitchFamily="34" charset="0"/>
                <a:ea typeface="Tahoma" pitchFamily="34" charset="0"/>
                <a:cs typeface="Tahoma" pitchFamily="34" charset="0"/>
              </a:rPr>
              <a:t>mediatizată</a:t>
            </a:r>
            <a:r>
              <a:rPr lang="en-US" sz="1200" dirty="0" smtClean="0">
                <a:solidFill>
                  <a:schemeClr val="tx1"/>
                </a:solidFill>
                <a:latin typeface="Tahoma" pitchFamily="34" charset="0"/>
                <a:ea typeface="Tahoma" pitchFamily="34" charset="0"/>
                <a:cs typeface="Tahoma" pitchFamily="34" charset="0"/>
              </a:rPr>
              <a:t> </a:t>
            </a:r>
            <a:r>
              <a:rPr lang="ro-RO" sz="1200" i="1" dirty="0" smtClean="0">
                <a:solidFill>
                  <a:schemeClr val="tx1"/>
                </a:solidFill>
                <a:latin typeface="Tahoma" pitchFamily="34" charset="0"/>
                <a:ea typeface="Tahoma" pitchFamily="34" charset="0"/>
                <a:cs typeface="Tahoma" pitchFamily="34" charset="0"/>
              </a:rPr>
              <a:t>Procedura de cooperare instituțională în domeniul siguranței școlare</a:t>
            </a:r>
            <a:r>
              <a:rPr lang="ro-RO" sz="1200" dirty="0" smtClean="0">
                <a:solidFill>
                  <a:schemeClr val="tx1"/>
                </a:solidFill>
                <a:latin typeface="Tahoma" pitchFamily="34" charset="0"/>
                <a:ea typeface="Tahoma" pitchFamily="34" charset="0"/>
                <a:cs typeface="Tahoma" pitchFamily="34" charset="0"/>
              </a:rPr>
              <a:t> nr.9143/21.09.2023. Procedura de cooperare interinstituțională vine în sprijinul instituțiilor implicate, al profesorilor, elevilor, părinților atât în ceea ce privește semnalarea unor forme de încălcare a siguranței școlare (fluxuri de comunicare clare, operaționalizarea la nivele de județ Satu Mare a numărului unic 119 pentru semnalarea cazurilor), cât și a căilor de comunicare și intervenție rapidă de specialitate.</a:t>
            </a:r>
            <a:endParaRPr lang="en-US" sz="1200" dirty="0" smtClean="0">
              <a:solidFill>
                <a:schemeClr val="tx1"/>
              </a:solidFill>
              <a:latin typeface="Tahoma" pitchFamily="34" charset="0"/>
              <a:ea typeface="Tahoma" pitchFamily="34" charset="0"/>
              <a:cs typeface="Tahoma" pitchFamily="34" charset="0"/>
            </a:endParaRPr>
          </a:p>
          <a:p>
            <a:pPr indent="180975" algn="just" defTabSz="914400">
              <a:buFont typeface="Arial" pitchFamily="34" charset="0"/>
              <a:buChar char="•"/>
            </a:pPr>
            <a:r>
              <a:rPr lang="ro-RO" sz="1200" dirty="0" smtClean="0">
                <a:solidFill>
                  <a:schemeClr val="tx1"/>
                </a:solidFill>
                <a:latin typeface="Tahoma" pitchFamily="34" charset="0"/>
                <a:ea typeface="Tahoma" pitchFamily="34" charset="0"/>
                <a:cs typeface="Tahoma" pitchFamily="34" charset="0"/>
              </a:rPr>
              <a:t>Au fost organizate 5 întâlniri pentru elaborarea acestei proceduri, 2 conferințe de presă pentru mediatizarea acesteia și a materialelor promoționale create, au fost distribuite afișe în instituțiile semnatare precum și la școli și cabinete medicale, au fost organizate întâlniri cu reprezentanții elevilor și cu directorii de școli din județ în vederea mediatizării în rândul profesorilor, părinților și elevilor. </a:t>
            </a:r>
            <a:endParaRPr lang="en-US" sz="1200" dirty="0" smtClean="0">
              <a:solidFill>
                <a:schemeClr val="tx1"/>
              </a:solidFill>
              <a:latin typeface="Tahoma" pitchFamily="34" charset="0"/>
              <a:ea typeface="Tahoma" pitchFamily="34" charset="0"/>
              <a:cs typeface="Tahoma" pitchFamily="34" charset="0"/>
            </a:endParaRPr>
          </a:p>
          <a:p>
            <a:pPr indent="180975" algn="just" defTabSz="914400">
              <a:buFont typeface="Arial" pitchFamily="34" charset="0"/>
              <a:buChar char="•"/>
            </a:pPr>
            <a:r>
              <a:rPr lang="en-US" sz="1200" dirty="0" err="1" smtClean="0">
                <a:solidFill>
                  <a:schemeClr val="tx1"/>
                </a:solidFill>
                <a:latin typeface="Tahoma" pitchFamily="34" charset="0"/>
                <a:ea typeface="Tahoma" pitchFamily="34" charset="0"/>
                <a:cs typeface="Tahoma" pitchFamily="34" charset="0"/>
              </a:rPr>
              <a:t>În</a:t>
            </a:r>
            <a:r>
              <a:rPr lang="en-US"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perioada octombrie – </a:t>
            </a:r>
            <a:r>
              <a:rPr lang="ro-RO" sz="1200" dirty="0" err="1" smtClean="0">
                <a:solidFill>
                  <a:schemeClr val="tx1"/>
                </a:solidFill>
                <a:latin typeface="Tahoma" pitchFamily="34" charset="0"/>
                <a:ea typeface="Tahoma" pitchFamily="34" charset="0"/>
                <a:cs typeface="Tahoma" pitchFamily="34" charset="0"/>
              </a:rPr>
              <a:t>dece</a:t>
            </a:r>
            <a:r>
              <a:rPr lang="en-US" sz="1200" dirty="0" smtClean="0">
                <a:solidFill>
                  <a:schemeClr val="tx1"/>
                </a:solidFill>
                <a:latin typeface="Tahoma" pitchFamily="34" charset="0"/>
                <a:ea typeface="Tahoma" pitchFamily="34" charset="0"/>
                <a:cs typeface="Tahoma" pitchFamily="34" charset="0"/>
              </a:rPr>
              <a:t>m</a:t>
            </a:r>
            <a:r>
              <a:rPr lang="ro-RO" sz="1200" dirty="0" smtClean="0">
                <a:solidFill>
                  <a:schemeClr val="tx1"/>
                </a:solidFill>
                <a:latin typeface="Tahoma" pitchFamily="34" charset="0"/>
                <a:ea typeface="Tahoma" pitchFamily="34" charset="0"/>
                <a:cs typeface="Tahoma" pitchFamily="34" charset="0"/>
              </a:rPr>
              <a:t>brie 2023  </a:t>
            </a:r>
            <a:r>
              <a:rPr lang="en-US" sz="1200" dirty="0" smtClean="0">
                <a:solidFill>
                  <a:schemeClr val="tx1"/>
                </a:solidFill>
                <a:latin typeface="Tahoma" pitchFamily="34" charset="0"/>
                <a:ea typeface="Tahoma" pitchFamily="34" charset="0"/>
                <a:cs typeface="Tahoma" pitchFamily="34" charset="0"/>
              </a:rPr>
              <a:t>au </a:t>
            </a:r>
            <a:r>
              <a:rPr lang="en-US" sz="1200" dirty="0" err="1" smtClean="0">
                <a:solidFill>
                  <a:schemeClr val="tx1"/>
                </a:solidFill>
                <a:latin typeface="Tahoma" pitchFamily="34" charset="0"/>
                <a:ea typeface="Tahoma" pitchFamily="34" charset="0"/>
                <a:cs typeface="Tahoma" pitchFamily="34" charset="0"/>
              </a:rPr>
              <a:t>fost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înregistrate</a:t>
            </a:r>
            <a:r>
              <a:rPr lang="ro-RO" sz="1200" dirty="0" smtClean="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Apeluri 112 – 1 apel referitor la consumul de droguri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Apeluri</a:t>
            </a:r>
            <a:r>
              <a:rPr lang="en-US" sz="1200" dirty="0" smtClean="0">
                <a:solidFill>
                  <a:schemeClr val="tx1"/>
                </a:solidFill>
                <a:latin typeface="Tahoma" pitchFamily="34" charset="0"/>
                <a:ea typeface="Tahoma" pitchFamily="34" charset="0"/>
                <a:cs typeface="Tahoma" pitchFamily="34" charset="0"/>
              </a:rPr>
              <a:t> 119: 11 </a:t>
            </a:r>
            <a:r>
              <a:rPr lang="en-US" sz="1200" dirty="0" err="1" smtClean="0">
                <a:solidFill>
                  <a:schemeClr val="tx1"/>
                </a:solidFill>
                <a:latin typeface="Tahoma" pitchFamily="34" charset="0"/>
                <a:ea typeface="Tahoma" pitchFamily="34" charset="0"/>
                <a:cs typeface="Tahoma" pitchFamily="34" charset="0"/>
              </a:rPr>
              <a:t>privind</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minorii</a:t>
            </a:r>
            <a:r>
              <a:rPr lang="en-US" sz="1200" dirty="0" smtClean="0">
                <a:solidFill>
                  <a:schemeClr val="tx1"/>
                </a:solidFill>
                <a:latin typeface="Tahoma" pitchFamily="34" charset="0"/>
                <a:ea typeface="Tahoma" pitchFamily="34" charset="0"/>
                <a:cs typeface="Tahoma" pitchFamily="34" charset="0"/>
              </a:rPr>
              <a:t>, 18 </a:t>
            </a:r>
            <a:r>
              <a:rPr lang="en-US" sz="1200" dirty="0" err="1" smtClean="0">
                <a:solidFill>
                  <a:schemeClr val="tx1"/>
                </a:solidFill>
                <a:latin typeface="Tahoma" pitchFamily="34" charset="0"/>
                <a:ea typeface="Tahoma" pitchFamily="34" charset="0"/>
                <a:cs typeface="Tahoma" pitchFamily="34" charset="0"/>
              </a:rPr>
              <a:t>referitor</a:t>
            </a:r>
            <a:r>
              <a:rPr lang="en-US" sz="1200" dirty="0" smtClean="0">
                <a:solidFill>
                  <a:schemeClr val="tx1"/>
                </a:solidFill>
                <a:latin typeface="Tahoma" pitchFamily="34" charset="0"/>
                <a:ea typeface="Tahoma" pitchFamily="34" charset="0"/>
                <a:cs typeface="Tahoma" pitchFamily="34" charset="0"/>
              </a:rPr>
              <a:t> la </a:t>
            </a:r>
            <a:r>
              <a:rPr lang="en-US" sz="1200" dirty="0" err="1" smtClean="0">
                <a:solidFill>
                  <a:schemeClr val="tx1"/>
                </a:solidFill>
                <a:latin typeface="Tahoma" pitchFamily="34" charset="0"/>
                <a:ea typeface="Tahoma" pitchFamily="34" charset="0"/>
                <a:cs typeface="Tahoma" pitchFamily="34" charset="0"/>
              </a:rPr>
              <a:t>adulți</a:t>
            </a:r>
            <a:r>
              <a:rPr lang="en-US" sz="1200" dirty="0" smtClean="0">
                <a:solidFill>
                  <a:schemeClr val="tx1"/>
                </a:solidFill>
                <a:latin typeface="Tahoma" pitchFamily="34" charset="0"/>
                <a:ea typeface="Tahoma" pitchFamily="34" charset="0"/>
                <a:cs typeface="Tahoma" pitchFamily="34" charset="0"/>
              </a:rPr>
              <a:t> (au </a:t>
            </a:r>
            <a:r>
              <a:rPr lang="en-US" sz="1200" dirty="0" err="1" smtClean="0">
                <a:solidFill>
                  <a:schemeClr val="tx1"/>
                </a:solidFill>
                <a:latin typeface="Tahoma" pitchFamily="34" charset="0"/>
                <a:ea typeface="Tahoma" pitchFamily="34" charset="0"/>
                <a:cs typeface="Tahoma" pitchFamily="34" charset="0"/>
              </a:rPr>
              <a:t>fost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redirecționați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spre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Centrul</a:t>
            </a:r>
            <a:r>
              <a:rPr lang="en-US" sz="1200" dirty="0" smtClean="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Prevenire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Evaluare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și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Consiliere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Antidrog</a:t>
            </a:r>
            <a:r>
              <a:rPr lang="en-US" sz="1200" dirty="0" smtClean="0">
                <a:solidFill>
                  <a:schemeClr val="tx1"/>
                </a:solidFill>
                <a:latin typeface="Tahoma" pitchFamily="34" charset="0"/>
                <a:ea typeface="Tahoma" pitchFamily="34" charset="0"/>
                <a:cs typeface="Tahoma" pitchFamily="34" charset="0"/>
              </a:rPr>
              <a:t> Satu Mare).</a:t>
            </a:r>
          </a:p>
          <a:p>
            <a:pPr indent="180975" algn="just" defTabSz="914400">
              <a:buFont typeface="Arial" pitchFamily="34" charset="0"/>
              <a:buChar char="•"/>
            </a:pPr>
            <a:endParaRPr lang="en-US" sz="1200" dirty="0" smtClean="0">
              <a:solidFill>
                <a:schemeClr val="tx1"/>
              </a:solidFill>
              <a:latin typeface="Tahoma" pitchFamily="34" charset="0"/>
              <a:ea typeface="Tahoma" pitchFamily="34" charset="0"/>
              <a:cs typeface="Tahoma" pitchFamily="34" charset="0"/>
            </a:endParaRPr>
          </a:p>
          <a:p>
            <a:pPr marL="342900" indent="-342900" algn="just" defTabSz="914400">
              <a:buFont typeface="Arial" pitchFamily="34" charset="0"/>
              <a:buChar char="•"/>
            </a:pPr>
            <a:endParaRPr lang="en-US" sz="1200" dirty="0" smtClean="0">
              <a:solidFill>
                <a:schemeClr val="tx1"/>
              </a:solidFill>
              <a:latin typeface="Tahoma" pitchFamily="34" charset="0"/>
              <a:ea typeface="Tahoma" pitchFamily="34" charset="0"/>
              <a:cs typeface="Tahoma" pitchFamily="34" charset="0"/>
            </a:endParaRPr>
          </a:p>
          <a:p>
            <a:pPr marL="342900" indent="-342900" algn="just" defTabSz="914400">
              <a:buFont typeface="Arial" pitchFamily="34" charset="0"/>
              <a:buChar char="•"/>
            </a:pPr>
            <a:endParaRPr lang="vi-VN" sz="1200" dirty="0" smtClean="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1542261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085841"/>
            <a:ext cx="7737231" cy="3343297"/>
          </a:xfrm>
        </p:spPr>
        <p:txBody>
          <a:bodyPr>
            <a:noAutofit/>
          </a:bodyPr>
          <a:lstStyle/>
          <a:p>
            <a:pPr marL="342900" lvl="0" indent="-342900" algn="l" defTabSz="914400">
              <a:buBlip>
                <a:blip r:embed="rId5"/>
              </a:buBlip>
            </a:pPr>
            <a:r>
              <a:rPr lang="ro-RO" sz="1800" b="1" i="1" dirty="0">
                <a:solidFill>
                  <a:schemeClr val="tx2">
                    <a:lumMod val="60000"/>
                    <a:lumOff val="40000"/>
                  </a:schemeClr>
                </a:solidFill>
                <a:latin typeface="Times New Roman" pitchFamily="18" charset="0"/>
                <a:cs typeface="Times New Roman" pitchFamily="18" charset="0"/>
              </a:rPr>
              <a:t>Alte activități</a:t>
            </a:r>
          </a:p>
          <a:p>
            <a:pPr marL="342900" lvl="0" indent="-342900" algn="just" defTabSz="914400"/>
            <a:r>
              <a:rPr lang="ro-RO" sz="1200" b="1" i="1" dirty="0">
                <a:solidFill>
                  <a:schemeClr val="tx2">
                    <a:lumMod val="60000"/>
                    <a:lumOff val="40000"/>
                  </a:schemeClr>
                </a:solidFill>
                <a:latin typeface="Times New Roman" pitchFamily="18" charset="0"/>
                <a:cs typeface="Times New Roman" pitchFamily="18" charset="0"/>
              </a:rPr>
              <a:t>Participarea la efectuarea acțiunilor de </a:t>
            </a:r>
            <a:r>
              <a:rPr lang="ro-RO" sz="1200" b="1" i="1" dirty="0" smtClean="0">
                <a:solidFill>
                  <a:schemeClr val="tx2">
                    <a:lumMod val="60000"/>
                    <a:lumOff val="40000"/>
                  </a:schemeClr>
                </a:solidFill>
                <a:latin typeface="Times New Roman" pitchFamily="18" charset="0"/>
                <a:cs typeface="Times New Roman" pitchFamily="18" charset="0"/>
              </a:rPr>
              <a:t>control ce au fost solicitate prefectului de către ministere/alte instituții ale administrației centrale</a:t>
            </a:r>
            <a:endParaRPr lang="ro-RO" sz="1200" b="1" i="1" dirty="0">
              <a:solidFill>
                <a:schemeClr val="tx2">
                  <a:lumMod val="60000"/>
                  <a:lumOff val="40000"/>
                </a:schemeClr>
              </a:solidFill>
              <a:latin typeface="Times New Roman" pitchFamily="18" charset="0"/>
              <a:cs typeface="Times New Roman" pitchFamily="18" charset="0"/>
            </a:endParaRPr>
          </a:p>
          <a:p>
            <a:pPr marL="342900" lvl="0" indent="-342900" algn="just" defTabSz="914400">
              <a:buFont typeface="Arial" pitchFamily="34" charset="0"/>
              <a:buChar char="•"/>
            </a:pPr>
            <a:endParaRPr lang="ro-RO" sz="800" b="1" dirty="0">
              <a:solidFill>
                <a:srgbClr val="3716FC"/>
              </a:solidFill>
            </a:endParaRPr>
          </a:p>
          <a:p>
            <a:pPr marL="342900" indent="-342900" algn="just" defTabSz="914400">
              <a:buFont typeface="Arial" pitchFamily="34" charset="0"/>
              <a:buChar char="•"/>
            </a:pPr>
            <a:r>
              <a:rPr lang="ro-RO" sz="1200" dirty="0" smtClean="0">
                <a:solidFill>
                  <a:schemeClr val="tx1"/>
                </a:solidFill>
                <a:latin typeface="Tahoma" pitchFamily="34" charset="0"/>
                <a:ea typeface="Tahoma" pitchFamily="34" charset="0"/>
                <a:cs typeface="Tahoma" pitchFamily="34" charset="0"/>
              </a:rPr>
              <a:t>Acțiuni de control la centrele rezidențiale destinate persoanelor vârstnice, centrele rezidențiale destinate persoanelor adulte cu </a:t>
            </a:r>
            <a:r>
              <a:rPr lang="ro-RO" sz="1200" dirty="0" err="1" smtClean="0">
                <a:solidFill>
                  <a:schemeClr val="tx1"/>
                </a:solidFill>
                <a:latin typeface="Tahoma" pitchFamily="34" charset="0"/>
                <a:ea typeface="Tahoma" pitchFamily="34" charset="0"/>
                <a:cs typeface="Tahoma" pitchFamily="34" charset="0"/>
              </a:rPr>
              <a:t>dizabilități</a:t>
            </a:r>
            <a:r>
              <a:rPr lang="ro-RO" sz="1200" dirty="0" smtClean="0">
                <a:solidFill>
                  <a:schemeClr val="tx1"/>
                </a:solidFill>
                <a:latin typeface="Tahoma" pitchFamily="34" charset="0"/>
                <a:ea typeface="Tahoma" pitchFamily="34" charset="0"/>
                <a:cs typeface="Tahoma" pitchFamily="34" charset="0"/>
              </a:rPr>
              <a:t> și cele destinate copiilor, la nivelul județului Satu Mare</a:t>
            </a:r>
            <a:r>
              <a:rPr lang="en-US" sz="1200" dirty="0" smtClean="0">
                <a:solidFill>
                  <a:schemeClr val="tx1"/>
                </a:solidFill>
                <a:latin typeface="Tahoma" pitchFamily="34" charset="0"/>
                <a:ea typeface="Tahoma" pitchFamily="34" charset="0"/>
                <a:cs typeface="Tahoma" pitchFamily="34" charset="0"/>
              </a:rPr>
              <a:t>;</a:t>
            </a:r>
          </a:p>
          <a:p>
            <a:pPr marL="342900" indent="-342900" algn="just" defTabSz="914400">
              <a:buFont typeface="Arial" pitchFamily="34" charset="0"/>
              <a:buChar char="•"/>
            </a:pPr>
            <a:r>
              <a:rPr lang="ro-RO" sz="1200" dirty="0" smtClean="0">
                <a:solidFill>
                  <a:schemeClr val="tx1"/>
                </a:solidFill>
                <a:latin typeface="Tahoma" pitchFamily="34" charset="0"/>
                <a:ea typeface="Tahoma" pitchFamily="34" charset="0"/>
                <a:cs typeface="Tahoma" pitchFamily="34" charset="0"/>
              </a:rPr>
              <a:t>Acțiuni de control pentru identificarea problemelor existente la nivelul operatorilor economici care depozitează, distribuie, transportă și comercializează carburanți, inclusiv gaz petrolier lichefiat (GPL) pe raza județului Satu Mare</a:t>
            </a:r>
            <a:r>
              <a:rPr lang="en-US" sz="1200" dirty="0" smtClean="0">
                <a:solidFill>
                  <a:schemeClr val="tx1"/>
                </a:solidFill>
                <a:latin typeface="Tahoma" pitchFamily="34" charset="0"/>
                <a:ea typeface="Tahoma" pitchFamily="34" charset="0"/>
                <a:cs typeface="Tahoma" pitchFamily="34" charset="0"/>
              </a:rPr>
              <a:t>;</a:t>
            </a:r>
            <a:endParaRPr lang="ro-RO" sz="1200" dirty="0" smtClean="0">
              <a:solidFill>
                <a:schemeClr val="tx1"/>
              </a:solidFill>
              <a:latin typeface="Tahoma" pitchFamily="34" charset="0"/>
              <a:ea typeface="Tahoma" pitchFamily="34" charset="0"/>
              <a:cs typeface="Tahoma" pitchFamily="34" charset="0"/>
            </a:endParaRPr>
          </a:p>
          <a:p>
            <a:pPr marL="342900" lvl="0" indent="-342900" algn="just" defTabSz="914400"/>
            <a:r>
              <a:rPr lang="ro-RO" sz="1200" b="1" i="1" dirty="0" smtClean="0">
                <a:solidFill>
                  <a:schemeClr val="tx2">
                    <a:lumMod val="60000"/>
                    <a:lumOff val="40000"/>
                  </a:schemeClr>
                </a:solidFill>
                <a:latin typeface="Times New Roman" pitchFamily="18" charset="0"/>
                <a:cs typeface="Times New Roman" pitchFamily="18" charset="0"/>
              </a:rPr>
              <a:t>Participarea la efectuarea acțiunilor de control în domeniul situațiilor de urgență </a:t>
            </a:r>
          </a:p>
          <a:p>
            <a:pPr marL="342900" lvl="0" indent="-342900" algn="just" defTabSz="914400">
              <a:buFont typeface="Arial" pitchFamily="34" charset="0"/>
              <a:buChar char="•"/>
            </a:pPr>
            <a:r>
              <a:rPr lang="en-US" sz="1200" dirty="0" err="1" smtClean="0">
                <a:solidFill>
                  <a:schemeClr val="tx1"/>
                </a:solidFill>
                <a:latin typeface="Tahoma" pitchFamily="34" charset="0"/>
                <a:ea typeface="Tahoma" pitchFamily="34" charset="0"/>
                <a:cs typeface="Tahoma" pitchFamily="34" charset="0"/>
              </a:rPr>
              <a:t>Comisia</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mixtă</a:t>
            </a:r>
            <a:r>
              <a:rPr lang="en-US" sz="1200" dirty="0" smtClean="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verificare</a:t>
            </a:r>
            <a:r>
              <a:rPr lang="en-US" sz="1200" dirty="0" smtClean="0">
                <a:solidFill>
                  <a:schemeClr val="tx1"/>
                </a:solidFill>
                <a:latin typeface="Tahoma" pitchFamily="34" charset="0"/>
                <a:ea typeface="Tahoma" pitchFamily="34" charset="0"/>
                <a:cs typeface="Tahoma" pitchFamily="34" charset="0"/>
              </a:rPr>
              <a:t> a </a:t>
            </a:r>
            <a:r>
              <a:rPr lang="en-US" sz="1200" dirty="0" err="1" smtClean="0">
                <a:solidFill>
                  <a:schemeClr val="tx1"/>
                </a:solidFill>
                <a:latin typeface="Tahoma" pitchFamily="34" charset="0"/>
                <a:ea typeface="Tahoma" pitchFamily="34" charset="0"/>
                <a:cs typeface="Tahoma" pitchFamily="34" charset="0"/>
              </a:rPr>
              <a:t>modului</a:t>
            </a:r>
            <a:r>
              <a:rPr lang="en-US" sz="1200" dirty="0" smtClean="0">
                <a:solidFill>
                  <a:schemeClr val="tx1"/>
                </a:solidFill>
                <a:latin typeface="Tahoma" pitchFamily="34" charset="0"/>
                <a:ea typeface="Tahoma" pitchFamily="34" charset="0"/>
                <a:cs typeface="Tahoma" pitchFamily="34" charset="0"/>
              </a:rPr>
              <a:t> în care au </a:t>
            </a:r>
            <a:r>
              <a:rPr lang="en-US" sz="1200" dirty="0" err="1" smtClean="0">
                <a:solidFill>
                  <a:schemeClr val="tx1"/>
                </a:solidFill>
                <a:latin typeface="Tahoma" pitchFamily="34" charset="0"/>
                <a:ea typeface="Tahoma" pitchFamily="34" charset="0"/>
                <a:cs typeface="Tahoma" pitchFamily="34" charset="0"/>
              </a:rPr>
              <a:t>fost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salubrizate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cursurile</a:t>
            </a:r>
            <a:r>
              <a:rPr lang="en-US" sz="1200" dirty="0" smtClean="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apă</a:t>
            </a:r>
            <a:r>
              <a:rPr lang="en-US" sz="1200" dirty="0" smtClean="0">
                <a:solidFill>
                  <a:schemeClr val="tx1"/>
                </a:solidFill>
                <a:latin typeface="Tahoma" pitchFamily="34" charset="0"/>
                <a:ea typeface="Tahoma" pitchFamily="34" charset="0"/>
                <a:cs typeface="Tahoma" pitchFamily="34" charset="0"/>
              </a:rPr>
              <a:t> și au </a:t>
            </a:r>
            <a:r>
              <a:rPr lang="en-US" sz="1200" dirty="0" err="1" smtClean="0">
                <a:solidFill>
                  <a:schemeClr val="tx1"/>
                </a:solidFill>
                <a:latin typeface="Tahoma" pitchFamily="34" charset="0"/>
                <a:ea typeface="Tahoma" pitchFamily="34" charset="0"/>
                <a:cs typeface="Tahoma" pitchFamily="34" charset="0"/>
              </a:rPr>
              <a:t>fost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realizate</a:t>
            </a:r>
            <a:r>
              <a:rPr lang="en-US" sz="1200" dirty="0" smtClean="0">
                <a:solidFill>
                  <a:schemeClr val="tx1"/>
                </a:solidFill>
                <a:latin typeface="Tahoma" pitchFamily="34" charset="0"/>
                <a:ea typeface="Tahoma" pitchFamily="34" charset="0"/>
                <a:cs typeface="Tahoma" pitchFamily="34" charset="0"/>
              </a:rPr>
              <a:t> și </a:t>
            </a:r>
            <a:r>
              <a:rPr lang="en-US" sz="1200" dirty="0" err="1" smtClean="0">
                <a:solidFill>
                  <a:schemeClr val="tx1"/>
                </a:solidFill>
                <a:latin typeface="Tahoma" pitchFamily="34" charset="0"/>
                <a:ea typeface="Tahoma" pitchFamily="34" charset="0"/>
                <a:cs typeface="Tahoma" pitchFamily="34" charset="0"/>
              </a:rPr>
              <a:t>întreținute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șanțurile</a:t>
            </a:r>
            <a:r>
              <a:rPr lang="en-US" sz="1200" dirty="0" smtClean="0">
                <a:solidFill>
                  <a:schemeClr val="tx1"/>
                </a:solidFill>
                <a:latin typeface="Tahoma" pitchFamily="34" charset="0"/>
                <a:ea typeface="Tahoma" pitchFamily="34" charset="0"/>
                <a:cs typeface="Tahoma" pitchFamily="34" charset="0"/>
              </a:rPr>
              <a:t> și </a:t>
            </a:r>
            <a:r>
              <a:rPr lang="en-US" sz="1200" dirty="0" err="1" smtClean="0">
                <a:solidFill>
                  <a:schemeClr val="tx1"/>
                </a:solidFill>
                <a:latin typeface="Tahoma" pitchFamily="34" charset="0"/>
                <a:ea typeface="Tahoma" pitchFamily="34" charset="0"/>
                <a:cs typeface="Tahoma" pitchFamily="34" charset="0"/>
              </a:rPr>
              <a:t>rigolele</a:t>
            </a:r>
            <a:r>
              <a:rPr lang="en-US" sz="1200" dirty="0" smtClean="0">
                <a:solidFill>
                  <a:schemeClr val="tx1"/>
                </a:solidFill>
                <a:latin typeface="Tahoma" pitchFamily="34" charset="0"/>
                <a:ea typeface="Tahoma" pitchFamily="34" charset="0"/>
                <a:cs typeface="Tahoma" pitchFamily="34" charset="0"/>
              </a:rPr>
              <a:t> în </a:t>
            </a:r>
            <a:r>
              <a:rPr lang="en-US" sz="1200" dirty="0" err="1" smtClean="0">
                <a:solidFill>
                  <a:schemeClr val="tx1"/>
                </a:solidFill>
                <a:latin typeface="Tahoma" pitchFamily="34" charset="0"/>
                <a:ea typeface="Tahoma" pitchFamily="34" charset="0"/>
                <a:cs typeface="Tahoma" pitchFamily="34" charset="0"/>
              </a:rPr>
              <a:t>localități</a:t>
            </a:r>
            <a:r>
              <a:rPr lang="en-US" sz="1200" dirty="0" smtClean="0">
                <a:solidFill>
                  <a:schemeClr val="tx1"/>
                </a:solidFill>
                <a:latin typeface="Tahoma" pitchFamily="34" charset="0"/>
                <a:ea typeface="Tahoma" pitchFamily="34" charset="0"/>
                <a:cs typeface="Tahoma" pitchFamily="34" charset="0"/>
              </a:rPr>
              <a:t>, în </a:t>
            </a:r>
            <a:r>
              <a:rPr lang="en-US" sz="1200" dirty="0" err="1" smtClean="0">
                <a:solidFill>
                  <a:schemeClr val="tx1"/>
                </a:solidFill>
                <a:latin typeface="Tahoma" pitchFamily="34" charset="0"/>
                <a:ea typeface="Tahoma" pitchFamily="34" charset="0"/>
                <a:cs typeface="Tahoma" pitchFamily="34" charset="0"/>
              </a:rPr>
              <a:t>vederea</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diminuării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posibilelor</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pagube</a:t>
            </a:r>
            <a:r>
              <a:rPr lang="en-US" sz="1200" dirty="0" smtClean="0">
                <a:solidFill>
                  <a:schemeClr val="tx1"/>
                </a:solidFill>
                <a:latin typeface="Tahoma" pitchFamily="34" charset="0"/>
                <a:ea typeface="Tahoma" pitchFamily="34" charset="0"/>
                <a:cs typeface="Tahoma" pitchFamily="34" charset="0"/>
              </a:rPr>
              <a:t> generate de </a:t>
            </a:r>
            <a:r>
              <a:rPr lang="en-US" sz="1200" dirty="0" err="1" smtClean="0">
                <a:solidFill>
                  <a:schemeClr val="tx1"/>
                </a:solidFill>
                <a:latin typeface="Tahoma" pitchFamily="34" charset="0"/>
                <a:ea typeface="Tahoma" pitchFamily="34" charset="0"/>
                <a:cs typeface="Tahoma" pitchFamily="34" charset="0"/>
              </a:rPr>
              <a:t>revărsări</a:t>
            </a:r>
            <a:r>
              <a:rPr lang="en-US" sz="1200" dirty="0" smtClean="0">
                <a:solidFill>
                  <a:schemeClr val="tx1"/>
                </a:solidFill>
                <a:latin typeface="Tahoma" pitchFamily="34" charset="0"/>
                <a:ea typeface="Tahoma" pitchFamily="34" charset="0"/>
                <a:cs typeface="Tahoma" pitchFamily="34" charset="0"/>
              </a:rPr>
              <a:t> ale </a:t>
            </a:r>
            <a:r>
              <a:rPr lang="en-US" sz="1200" dirty="0" err="1" smtClean="0">
                <a:solidFill>
                  <a:schemeClr val="tx1"/>
                </a:solidFill>
                <a:latin typeface="Tahoma" pitchFamily="34" charset="0"/>
                <a:ea typeface="Tahoma" pitchFamily="34" charset="0"/>
                <a:cs typeface="Tahoma" pitchFamily="34" charset="0"/>
              </a:rPr>
              <a:t>cursurilor</a:t>
            </a:r>
            <a:r>
              <a:rPr lang="en-US" sz="1200" dirty="0" smtClean="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apă</a:t>
            </a:r>
            <a:r>
              <a:rPr lang="en-US" sz="1200" dirty="0" smtClean="0">
                <a:solidFill>
                  <a:schemeClr val="tx1"/>
                </a:solidFill>
                <a:latin typeface="Tahoma" pitchFamily="34" charset="0"/>
                <a:ea typeface="Tahoma" pitchFamily="34" charset="0"/>
                <a:cs typeface="Tahoma" pitchFamily="34" charset="0"/>
              </a:rPr>
              <a:t>;</a:t>
            </a:r>
          </a:p>
          <a:p>
            <a:pPr marL="342900" indent="-342900" algn="just" defTabSz="914400">
              <a:buFont typeface="Arial" pitchFamily="34" charset="0"/>
              <a:buChar char="•"/>
            </a:pPr>
            <a:r>
              <a:rPr lang="en-US" sz="1200" dirty="0" err="1" smtClean="0">
                <a:solidFill>
                  <a:schemeClr val="tx1"/>
                </a:solidFill>
                <a:latin typeface="Tahoma" pitchFamily="34" charset="0"/>
                <a:ea typeface="Tahoma" pitchFamily="34" charset="0"/>
                <a:cs typeface="Tahoma" pitchFamily="34" charset="0"/>
              </a:rPr>
              <a:t>Comisia</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mixtă</a:t>
            </a:r>
            <a:r>
              <a:rPr lang="en-US" sz="1200" dirty="0" smtClean="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verificare</a:t>
            </a:r>
            <a:r>
              <a:rPr lang="en-US" sz="1200" dirty="0" smtClean="0">
                <a:solidFill>
                  <a:schemeClr val="tx1"/>
                </a:solidFill>
                <a:latin typeface="Tahoma" pitchFamily="34" charset="0"/>
                <a:ea typeface="Tahoma" pitchFamily="34" charset="0"/>
                <a:cs typeface="Tahoma" pitchFamily="34" charset="0"/>
              </a:rPr>
              <a:t> a </a:t>
            </a:r>
            <a:r>
              <a:rPr lang="en-US" sz="1200" dirty="0" err="1" smtClean="0">
                <a:solidFill>
                  <a:schemeClr val="tx1"/>
                </a:solidFill>
                <a:latin typeface="Tahoma" pitchFamily="34" charset="0"/>
                <a:ea typeface="Tahoma" pitchFamily="34" charset="0"/>
                <a:cs typeface="Tahoma" pitchFamily="34" charset="0"/>
              </a:rPr>
              <a:t>stării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tehnice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și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funcționale</a:t>
            </a:r>
            <a:r>
              <a:rPr lang="en-US" sz="1200" dirty="0" smtClean="0">
                <a:solidFill>
                  <a:schemeClr val="tx1"/>
                </a:solidFill>
                <a:latin typeface="Tahoma" pitchFamily="34" charset="0"/>
                <a:ea typeface="Tahoma" pitchFamily="34" charset="0"/>
                <a:cs typeface="Tahoma" pitchFamily="34" charset="0"/>
              </a:rPr>
              <a:t> a </a:t>
            </a:r>
            <a:r>
              <a:rPr lang="en-US" sz="1200" dirty="0" err="1" smtClean="0">
                <a:solidFill>
                  <a:schemeClr val="tx1"/>
                </a:solidFill>
                <a:latin typeface="Tahoma" pitchFamily="34" charset="0"/>
                <a:ea typeface="Tahoma" pitchFamily="34" charset="0"/>
                <a:cs typeface="Tahoma" pitchFamily="34" charset="0"/>
              </a:rPr>
              <a:t>construcțiilor</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hidrotehnice</a:t>
            </a:r>
            <a:r>
              <a:rPr lang="en-US" sz="1200" dirty="0" smtClean="0">
                <a:solidFill>
                  <a:schemeClr val="tx1"/>
                </a:solidFill>
                <a:latin typeface="Tahoma" pitchFamily="34" charset="0"/>
                <a:ea typeface="Tahoma" pitchFamily="34" charset="0"/>
                <a:cs typeface="Tahoma" pitchFamily="34" charset="0"/>
              </a:rPr>
              <a:t> cu </a:t>
            </a:r>
            <a:r>
              <a:rPr lang="en-US" sz="1200" dirty="0" err="1" smtClean="0">
                <a:solidFill>
                  <a:schemeClr val="tx1"/>
                </a:solidFill>
                <a:latin typeface="Tahoma" pitchFamily="34" charset="0"/>
                <a:ea typeface="Tahoma" pitchFamily="34" charset="0"/>
                <a:cs typeface="Tahoma" pitchFamily="34" charset="0"/>
              </a:rPr>
              <a:t>rol</a:t>
            </a:r>
            <a:r>
              <a:rPr lang="en-US" sz="1200" dirty="0" smtClean="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apărare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împotriva</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inundațiilor</a:t>
            </a:r>
            <a:r>
              <a:rPr lang="en-US" sz="1200" dirty="0" smtClean="0">
                <a:solidFill>
                  <a:schemeClr val="tx1"/>
                </a:solidFill>
                <a:latin typeface="Tahoma" pitchFamily="34" charset="0"/>
                <a:ea typeface="Tahoma" pitchFamily="34" charset="0"/>
                <a:cs typeface="Tahoma" pitchFamily="34" charset="0"/>
              </a:rPr>
              <a:t>, din </a:t>
            </a:r>
            <a:r>
              <a:rPr lang="en-US" sz="1200" dirty="0" err="1" smtClean="0">
                <a:solidFill>
                  <a:schemeClr val="tx1"/>
                </a:solidFill>
                <a:latin typeface="Tahoma" pitchFamily="34" charset="0"/>
                <a:ea typeface="Tahoma" pitchFamily="34" charset="0"/>
                <a:cs typeface="Tahoma" pitchFamily="34" charset="0"/>
              </a:rPr>
              <a:t>județul</a:t>
            </a:r>
            <a:r>
              <a:rPr lang="en-US" sz="1200" dirty="0" smtClean="0">
                <a:solidFill>
                  <a:schemeClr val="tx1"/>
                </a:solidFill>
                <a:latin typeface="Tahoma" pitchFamily="34" charset="0"/>
                <a:ea typeface="Tahoma" pitchFamily="34" charset="0"/>
                <a:cs typeface="Tahoma" pitchFamily="34" charset="0"/>
              </a:rPr>
              <a:t> Satu Mare.</a:t>
            </a:r>
          </a:p>
          <a:p>
            <a:pPr marL="342900" lvl="0" indent="-342900" algn="just" defTabSz="914400">
              <a:buFont typeface="Arial" pitchFamily="34" charset="0"/>
              <a:buChar char="•"/>
            </a:pPr>
            <a:endParaRPr lang="en-US" sz="1200" dirty="0" smtClean="0">
              <a:solidFill>
                <a:schemeClr val="tx1"/>
              </a:solidFill>
              <a:latin typeface="Tahoma" pitchFamily="34" charset="0"/>
              <a:ea typeface="Tahoma" pitchFamily="34" charset="0"/>
              <a:cs typeface="Tahoma" pitchFamily="34" charset="0"/>
            </a:endParaRPr>
          </a:p>
          <a:p>
            <a:pPr marL="342900" indent="-342900" algn="just" defTabSz="914400">
              <a:buFont typeface="Arial" pitchFamily="34" charset="0"/>
              <a:buChar char="•"/>
            </a:pPr>
            <a:endParaRPr lang="en-US" sz="1800" dirty="0" smtClean="0"/>
          </a:p>
          <a:p>
            <a:pPr marL="342900" lvl="0" indent="-342900" algn="just" defTabSz="914400">
              <a:buFont typeface="Arial" pitchFamily="34" charset="0"/>
              <a:buChar char="•"/>
            </a:pPr>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3787279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244487"/>
            <a:ext cx="7737231" cy="3765663"/>
          </a:xfrm>
        </p:spPr>
        <p:txBody>
          <a:bodyPr>
            <a:noAutofit/>
          </a:bodyPr>
          <a:lstStyle/>
          <a:p>
            <a:pPr marL="342900" lvl="0" indent="-342900" algn="just" defTabSz="914400"/>
            <a:r>
              <a:rPr lang="en-US" sz="1400" b="1" i="1" dirty="0" smtClean="0">
                <a:solidFill>
                  <a:srgbClr val="3716FC"/>
                </a:solidFill>
                <a:latin typeface="Times New Roman" pitchFamily="18" charset="0"/>
                <a:cs typeface="Times New Roman" pitchFamily="18" charset="0"/>
              </a:rPr>
              <a:t>	</a:t>
            </a:r>
            <a:r>
              <a:rPr lang="ro-RO" sz="1400" b="1" i="1" dirty="0" smtClean="0">
                <a:solidFill>
                  <a:schemeClr val="tx2">
                    <a:lumMod val="60000"/>
                    <a:lumOff val="40000"/>
                  </a:schemeClr>
                </a:solidFill>
                <a:latin typeface="Times New Roman" pitchFamily="18" charset="0"/>
                <a:cs typeface="Times New Roman" pitchFamily="18" charset="0"/>
              </a:rPr>
              <a:t>Acțiuni </a:t>
            </a:r>
            <a:r>
              <a:rPr lang="ro-RO" sz="1400" b="1" i="1" dirty="0">
                <a:solidFill>
                  <a:schemeClr val="tx2">
                    <a:lumMod val="60000"/>
                    <a:lumOff val="40000"/>
                  </a:schemeClr>
                </a:solidFill>
                <a:latin typeface="Times New Roman" pitchFamily="18" charset="0"/>
                <a:cs typeface="Times New Roman" pitchFamily="18" charset="0"/>
              </a:rPr>
              <a:t>pentru urmărirea aplicării la nivel judeţean a Programului de Guvernare</a:t>
            </a:r>
          </a:p>
          <a:p>
            <a:pPr marL="342900" lvl="0" indent="-342900" algn="just" defTabSz="914400">
              <a:buFont typeface="Arial" pitchFamily="34" charset="0"/>
              <a:buChar char="•"/>
            </a:pPr>
            <a:endParaRPr lang="ro-RO" sz="800" b="1" dirty="0">
              <a:solidFill>
                <a:srgbClr val="3716FC"/>
              </a:solidFill>
            </a:endParaRPr>
          </a:p>
          <a:p>
            <a:pPr marL="342900" lvl="0" indent="-342900" algn="just" defTabSz="914400">
              <a:buFont typeface="Arial" pitchFamily="34" charset="0"/>
              <a:buChar char="•"/>
            </a:pPr>
            <a:r>
              <a:rPr lang="ro-RO" sz="1200" dirty="0">
                <a:solidFill>
                  <a:prstClr val="black"/>
                </a:solidFill>
                <a:latin typeface="Tahoma" pitchFamily="34" charset="0"/>
                <a:ea typeface="Tahoma" pitchFamily="34" charset="0"/>
                <a:cs typeface="Tahoma" pitchFamily="34" charset="0"/>
              </a:rPr>
              <a:t>În baza Programului de guvernare al Guvernului României a fost întocmit </a:t>
            </a:r>
            <a:r>
              <a:rPr lang="ro-RO" sz="1200" i="1" dirty="0">
                <a:solidFill>
                  <a:prstClr val="black"/>
                </a:solidFill>
                <a:latin typeface="Tahoma" pitchFamily="34" charset="0"/>
                <a:ea typeface="Tahoma" pitchFamily="34" charset="0"/>
                <a:cs typeface="Tahoma" pitchFamily="34" charset="0"/>
              </a:rPr>
              <a:t>Programul de Dezvoltare Economică şi Socială a Judeţului Satu Mare</a:t>
            </a:r>
            <a:r>
              <a:rPr lang="ro-RO" sz="1200" dirty="0" smtClean="0">
                <a:solidFill>
                  <a:prstClr val="black"/>
                </a:solidFill>
                <a:latin typeface="Tahoma" pitchFamily="34" charset="0"/>
                <a:ea typeface="Tahoma" pitchFamily="34" charset="0"/>
                <a:cs typeface="Tahoma" pitchFamily="34" charset="0"/>
              </a:rPr>
              <a:t>.</a:t>
            </a:r>
          </a:p>
          <a:p>
            <a:pPr marL="342900" lvl="0" indent="-342900" algn="just" defTabSz="914400">
              <a:buFont typeface="Arial" pitchFamily="34" charset="0"/>
              <a:buChar char="•"/>
            </a:pPr>
            <a:endParaRPr lang="ro-RO" sz="12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ro-RO" sz="1200" dirty="0">
                <a:solidFill>
                  <a:prstClr val="black"/>
                </a:solidFill>
                <a:latin typeface="Tahoma" pitchFamily="34" charset="0"/>
                <a:ea typeface="Tahoma" pitchFamily="34" charset="0"/>
                <a:cs typeface="Tahoma" pitchFamily="34" charset="0"/>
              </a:rPr>
              <a:t>Trimestrial, semestrial şi anual se întocmeşte </a:t>
            </a:r>
            <a:r>
              <a:rPr lang="ro-RO" sz="1200" i="1" dirty="0">
                <a:solidFill>
                  <a:prstClr val="black"/>
                </a:solidFill>
                <a:latin typeface="Tahoma" pitchFamily="34" charset="0"/>
                <a:ea typeface="Tahoma" pitchFamily="34" charset="0"/>
                <a:cs typeface="Tahoma" pitchFamily="34" charset="0"/>
              </a:rPr>
              <a:t>„Raportul privind realizarea obiectivelor Programului de Dezvoltare Economică şi Socială a Judeţului Satu Mare”</a:t>
            </a:r>
            <a:r>
              <a:rPr lang="ro-RO" sz="1200" dirty="0">
                <a:solidFill>
                  <a:prstClr val="black"/>
                </a:solidFill>
                <a:latin typeface="Tahoma" pitchFamily="34" charset="0"/>
                <a:ea typeface="Tahoma" pitchFamily="34" charset="0"/>
                <a:cs typeface="Tahoma" pitchFamily="34" charset="0"/>
              </a:rPr>
              <a:t> care cuprinde acţiunea, entitatea implicată în realizare şi realizările de la nivelul trimestrului, semestrului sau anului</a:t>
            </a:r>
            <a:r>
              <a:rPr lang="ro-RO" sz="1200" dirty="0" smtClean="0">
                <a:solidFill>
                  <a:prstClr val="black"/>
                </a:solidFill>
                <a:latin typeface="Tahoma" pitchFamily="34" charset="0"/>
                <a:ea typeface="Tahoma" pitchFamily="34" charset="0"/>
                <a:cs typeface="Tahoma" pitchFamily="34" charset="0"/>
              </a:rPr>
              <a:t>.</a:t>
            </a:r>
          </a:p>
          <a:p>
            <a:pPr marL="342900" lvl="0" indent="-342900" algn="just" defTabSz="914400">
              <a:buFont typeface="Arial" pitchFamily="34" charset="0"/>
              <a:buChar char="•"/>
            </a:pPr>
            <a:endParaRPr lang="ro-RO" sz="12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ro-RO" sz="1200" dirty="0">
                <a:solidFill>
                  <a:prstClr val="black"/>
                </a:solidFill>
                <a:latin typeface="Tahoma" pitchFamily="34" charset="0"/>
                <a:ea typeface="Tahoma" pitchFamily="34" charset="0"/>
                <a:cs typeface="Tahoma" pitchFamily="34" charset="0"/>
              </a:rPr>
              <a:t>Programul este structurat pe </a:t>
            </a:r>
            <a:r>
              <a:rPr lang="ro-RO" sz="1200" dirty="0" smtClean="0">
                <a:solidFill>
                  <a:prstClr val="black"/>
                </a:solidFill>
                <a:latin typeface="Tahoma" pitchFamily="34" charset="0"/>
                <a:ea typeface="Tahoma" pitchFamily="34" charset="0"/>
                <a:cs typeface="Tahoma" pitchFamily="34" charset="0"/>
              </a:rPr>
              <a:t>21 </a:t>
            </a:r>
            <a:r>
              <a:rPr lang="ro-RO" sz="1200" dirty="0">
                <a:solidFill>
                  <a:prstClr val="black"/>
                </a:solidFill>
                <a:latin typeface="Tahoma" pitchFamily="34" charset="0"/>
                <a:ea typeface="Tahoma" pitchFamily="34" charset="0"/>
                <a:cs typeface="Tahoma" pitchFamily="34" charset="0"/>
              </a:rPr>
              <a:t>capitole și </a:t>
            </a:r>
            <a:r>
              <a:rPr lang="ro-RO" sz="1200" dirty="0" smtClean="0">
                <a:solidFill>
                  <a:prstClr val="black"/>
                </a:solidFill>
                <a:latin typeface="Tahoma" pitchFamily="34" charset="0"/>
                <a:ea typeface="Tahoma" pitchFamily="34" charset="0"/>
                <a:cs typeface="Tahoma" pitchFamily="34" charset="0"/>
              </a:rPr>
              <a:t>1 Anexă. </a:t>
            </a:r>
            <a:r>
              <a:rPr lang="ro-RO" sz="1200" dirty="0">
                <a:solidFill>
                  <a:prstClr val="black"/>
                </a:solidFill>
                <a:latin typeface="Tahoma" pitchFamily="34" charset="0"/>
                <a:ea typeface="Tahoma" pitchFamily="34" charset="0"/>
                <a:cs typeface="Tahoma" pitchFamily="34" charset="0"/>
              </a:rPr>
              <a:t>În cele </a:t>
            </a:r>
            <a:r>
              <a:rPr lang="ro-RO" sz="1200" dirty="0" smtClean="0">
                <a:solidFill>
                  <a:prstClr val="black"/>
                </a:solidFill>
                <a:latin typeface="Tahoma" pitchFamily="34" charset="0"/>
                <a:ea typeface="Tahoma" pitchFamily="34" charset="0"/>
                <a:cs typeface="Tahoma" pitchFamily="34" charset="0"/>
              </a:rPr>
              <a:t>21 </a:t>
            </a:r>
            <a:r>
              <a:rPr lang="ro-RO" sz="1200" dirty="0">
                <a:solidFill>
                  <a:prstClr val="black"/>
                </a:solidFill>
                <a:latin typeface="Tahoma" pitchFamily="34" charset="0"/>
                <a:ea typeface="Tahoma" pitchFamily="34" charset="0"/>
                <a:cs typeface="Tahoma" pitchFamily="34" charset="0"/>
              </a:rPr>
              <a:t>de capitole monitorizate la nivel teritorial sunt în total </a:t>
            </a:r>
            <a:r>
              <a:rPr lang="ro-RO" sz="1200" dirty="0" smtClean="0">
                <a:solidFill>
                  <a:prstClr val="black"/>
                </a:solidFill>
                <a:latin typeface="Tahoma" pitchFamily="34" charset="0"/>
                <a:ea typeface="Tahoma" pitchFamily="34" charset="0"/>
                <a:cs typeface="Tahoma" pitchFamily="34" charset="0"/>
              </a:rPr>
              <a:t>5</a:t>
            </a:r>
            <a:r>
              <a:rPr lang="en-US" sz="1200" dirty="0" smtClean="0">
                <a:solidFill>
                  <a:prstClr val="black"/>
                </a:solidFill>
                <a:latin typeface="Tahoma" pitchFamily="34" charset="0"/>
                <a:ea typeface="Tahoma" pitchFamily="34" charset="0"/>
                <a:cs typeface="Tahoma" pitchFamily="34" charset="0"/>
              </a:rPr>
              <a:t>4</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de obiective principale cu </a:t>
            </a:r>
            <a:r>
              <a:rPr lang="ro-RO" sz="1200" dirty="0" smtClean="0">
                <a:solidFill>
                  <a:prstClr val="black"/>
                </a:solidFill>
                <a:latin typeface="Tahoma" pitchFamily="34" charset="0"/>
                <a:ea typeface="Tahoma" pitchFamily="34" charset="0"/>
                <a:cs typeface="Tahoma" pitchFamily="34" charset="0"/>
              </a:rPr>
              <a:t>1.3</a:t>
            </a:r>
            <a:r>
              <a:rPr lang="en-US" sz="1200" dirty="0" smtClean="0">
                <a:solidFill>
                  <a:prstClr val="black"/>
                </a:solidFill>
                <a:latin typeface="Tahoma" pitchFamily="34" charset="0"/>
                <a:ea typeface="Tahoma" pitchFamily="34" charset="0"/>
                <a:cs typeface="Tahoma" pitchFamily="34" charset="0"/>
              </a:rPr>
              <a:t>73</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de acțiuni importante implicând un număr de aproximativ </a:t>
            </a:r>
            <a:r>
              <a:rPr lang="ro-RO" sz="1200" dirty="0" smtClean="0">
                <a:solidFill>
                  <a:prstClr val="black"/>
                </a:solidFill>
                <a:latin typeface="Tahoma" pitchFamily="34" charset="0"/>
                <a:ea typeface="Tahoma" pitchFamily="34" charset="0"/>
                <a:cs typeface="Tahoma" pitchFamily="34" charset="0"/>
              </a:rPr>
              <a:t>20</a:t>
            </a:r>
            <a:r>
              <a:rPr lang="en-US" sz="1200" dirty="0" smtClean="0">
                <a:solidFill>
                  <a:prstClr val="black"/>
                </a:solidFill>
                <a:latin typeface="Tahoma" pitchFamily="34" charset="0"/>
                <a:ea typeface="Tahoma" pitchFamily="34" charset="0"/>
                <a:cs typeface="Tahoma" pitchFamily="34" charset="0"/>
              </a:rPr>
              <a:t>5</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actori (instituții deconcentrate, primării, școli, organizații neguvernamentale, asociații implicate în parteneriate public – privat și proiecte comune</a:t>
            </a:r>
            <a:r>
              <a:rPr lang="ro-RO" sz="1200" dirty="0" smtClean="0">
                <a:solidFill>
                  <a:prstClr val="black"/>
                </a:solidFill>
                <a:latin typeface="Tahoma" pitchFamily="34" charset="0"/>
                <a:ea typeface="Tahoma" pitchFamily="34" charset="0"/>
                <a:cs typeface="Tahoma" pitchFamily="34" charset="0"/>
              </a:rPr>
              <a:t>).</a:t>
            </a:r>
          </a:p>
          <a:p>
            <a:pPr marL="342900" lvl="0" indent="-342900" algn="just" defTabSz="914400">
              <a:buFont typeface="Arial" pitchFamily="34" charset="0"/>
              <a:buChar char="•"/>
            </a:pPr>
            <a:endParaRPr lang="en-GB" sz="12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ro-RO" sz="1200" dirty="0">
                <a:solidFill>
                  <a:prstClr val="black"/>
                </a:solidFill>
                <a:latin typeface="Tahoma" pitchFamily="34" charset="0"/>
                <a:ea typeface="Tahoma" pitchFamily="34" charset="0"/>
                <a:cs typeface="Tahoma" pitchFamily="34" charset="0"/>
              </a:rPr>
              <a:t>Programul şi rapoartele trimestriale întocmite de către Instituţia Prefectului Judeţul Satu Mare au fost postate pe site-ul oficial al instituției.</a:t>
            </a:r>
            <a:endParaRPr lang="en-GB" sz="1200" dirty="0">
              <a:solidFill>
                <a:prstClr val="black"/>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1190052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642910" y="1217817"/>
            <a:ext cx="8072493" cy="3543300"/>
          </a:xfrm>
        </p:spPr>
        <p:txBody>
          <a:bodyPr>
            <a:noAutofit/>
          </a:bodyPr>
          <a:lstStyle/>
          <a:p>
            <a:pPr algn="l">
              <a:buBlip>
                <a:blip r:embed="rId5"/>
              </a:buBlip>
            </a:pPr>
            <a:r>
              <a:rPr lang="en-GB" sz="2000" b="1" i="1" dirty="0" smtClean="0">
                <a:solidFill>
                  <a:srgbClr val="3716FC"/>
                </a:solidFill>
                <a:latin typeface="Times New Roman" pitchFamily="18" charset="0"/>
                <a:cs typeface="Times New Roman" pitchFamily="18" charset="0"/>
              </a:rPr>
              <a:t> </a:t>
            </a:r>
            <a:r>
              <a:rPr lang="ro-RO" sz="1800" b="1" i="1" dirty="0" smtClean="0">
                <a:solidFill>
                  <a:schemeClr val="tx2">
                    <a:lumMod val="60000"/>
                    <a:lumOff val="40000"/>
                  </a:schemeClr>
                </a:solidFill>
                <a:latin typeface="Times New Roman" pitchFamily="18" charset="0"/>
                <a:cs typeface="Times New Roman" pitchFamily="18" charset="0"/>
              </a:rPr>
              <a:t>Obiective </a:t>
            </a:r>
            <a:r>
              <a:rPr lang="ro-RO" sz="1800" b="1" i="1" dirty="0">
                <a:solidFill>
                  <a:schemeClr val="tx2">
                    <a:lumMod val="60000"/>
                    <a:lumOff val="40000"/>
                  </a:schemeClr>
                </a:solidFill>
                <a:latin typeface="Times New Roman" pitchFamily="18" charset="0"/>
                <a:cs typeface="Times New Roman" pitchFamily="18" charset="0"/>
              </a:rPr>
              <a:t>strategic</a:t>
            </a:r>
            <a:r>
              <a:rPr lang="en-US" sz="1800" b="1" i="1" dirty="0">
                <a:solidFill>
                  <a:schemeClr val="tx2">
                    <a:lumMod val="60000"/>
                    <a:lumOff val="40000"/>
                  </a:schemeClr>
                </a:solidFill>
                <a:latin typeface="Times New Roman" pitchFamily="18" charset="0"/>
                <a:cs typeface="Times New Roman" pitchFamily="18" charset="0"/>
              </a:rPr>
              <a:t>e </a:t>
            </a:r>
            <a:r>
              <a:rPr lang="en-US" sz="1800" b="1" i="1" dirty="0" err="1">
                <a:solidFill>
                  <a:schemeClr val="tx2">
                    <a:lumMod val="60000"/>
                    <a:lumOff val="40000"/>
                  </a:schemeClr>
                </a:solidFill>
                <a:latin typeface="Times New Roman" pitchFamily="18" charset="0"/>
                <a:cs typeface="Times New Roman" pitchFamily="18" charset="0"/>
              </a:rPr>
              <a:t>pentru</a:t>
            </a:r>
            <a:r>
              <a:rPr lang="en-US" sz="1800" b="1" i="1" dirty="0">
                <a:solidFill>
                  <a:schemeClr val="tx2">
                    <a:lumMod val="60000"/>
                    <a:lumOff val="40000"/>
                  </a:schemeClr>
                </a:solidFill>
                <a:latin typeface="Times New Roman" pitchFamily="18" charset="0"/>
                <a:cs typeface="Times New Roman" pitchFamily="18" charset="0"/>
              </a:rPr>
              <a:t> </a:t>
            </a:r>
            <a:r>
              <a:rPr lang="en-US" sz="1800" b="1" i="1" dirty="0" err="1">
                <a:solidFill>
                  <a:schemeClr val="tx2">
                    <a:lumMod val="60000"/>
                    <a:lumOff val="40000"/>
                  </a:schemeClr>
                </a:solidFill>
                <a:latin typeface="Times New Roman" pitchFamily="18" charset="0"/>
                <a:cs typeface="Times New Roman" pitchFamily="18" charset="0"/>
              </a:rPr>
              <a:t>anul</a:t>
            </a:r>
            <a:r>
              <a:rPr lang="en-US" sz="1800" b="1" i="1" dirty="0">
                <a:solidFill>
                  <a:schemeClr val="tx2">
                    <a:lumMod val="60000"/>
                    <a:lumOff val="40000"/>
                  </a:schemeClr>
                </a:solidFill>
                <a:latin typeface="Times New Roman" pitchFamily="18" charset="0"/>
                <a:cs typeface="Times New Roman" pitchFamily="18" charset="0"/>
              </a:rPr>
              <a:t> 20</a:t>
            </a:r>
            <a:r>
              <a:rPr lang="ro-RO" sz="1800" b="1" i="1" dirty="0" smtClean="0">
                <a:solidFill>
                  <a:schemeClr val="tx2">
                    <a:lumMod val="60000"/>
                    <a:lumOff val="40000"/>
                  </a:schemeClr>
                </a:solidFill>
                <a:latin typeface="Times New Roman" pitchFamily="18" charset="0"/>
                <a:cs typeface="Times New Roman" pitchFamily="18" charset="0"/>
              </a:rPr>
              <a:t>2</a:t>
            </a:r>
            <a:r>
              <a:rPr lang="en-US" sz="1800" b="1" i="1" dirty="0" smtClean="0">
                <a:solidFill>
                  <a:schemeClr val="tx2">
                    <a:lumMod val="60000"/>
                    <a:lumOff val="40000"/>
                  </a:schemeClr>
                </a:solidFill>
                <a:latin typeface="Times New Roman" pitchFamily="18" charset="0"/>
                <a:cs typeface="Times New Roman" pitchFamily="18" charset="0"/>
              </a:rPr>
              <a:t>3 </a:t>
            </a:r>
            <a:r>
              <a:rPr lang="ro-RO" sz="1800" b="1" i="1" dirty="0" smtClean="0">
                <a:solidFill>
                  <a:schemeClr val="tx2">
                    <a:lumMod val="60000"/>
                    <a:lumOff val="40000"/>
                  </a:schemeClr>
                </a:solidFill>
                <a:latin typeface="Times New Roman" pitchFamily="18" charset="0"/>
                <a:cs typeface="Times New Roman" pitchFamily="18" charset="0"/>
              </a:rPr>
              <a:t> </a:t>
            </a:r>
            <a:endParaRPr lang="ro-RO" sz="1800" b="1" i="1" dirty="0">
              <a:solidFill>
                <a:schemeClr val="tx2">
                  <a:lumMod val="60000"/>
                  <a:lumOff val="40000"/>
                </a:schemeClr>
              </a:solidFill>
              <a:latin typeface="Times New Roman" pitchFamily="18" charset="0"/>
              <a:cs typeface="Times New Roman" pitchFamily="18" charset="0"/>
            </a:endParaRPr>
          </a:p>
          <a:p>
            <a:endParaRPr lang="ro-RO" sz="900" b="1" i="1" dirty="0">
              <a:solidFill>
                <a:srgbClr val="3716FC"/>
              </a:solidFill>
              <a:latin typeface="Times New Roman" pitchFamily="18" charset="0"/>
              <a:cs typeface="Times New Roman" pitchFamily="18" charset="0"/>
            </a:endParaRPr>
          </a:p>
          <a:p>
            <a:pPr lvl="0" algn="l">
              <a:buFont typeface="Wingdings" pitchFamily="2" charset="2"/>
              <a:buChar char="Ø"/>
            </a:pPr>
            <a:r>
              <a:rPr lang="ro-RO" sz="1200" dirty="0" smtClean="0">
                <a:solidFill>
                  <a:schemeClr val="tx1"/>
                </a:solidFill>
                <a:latin typeface="Tahoma" pitchFamily="34" charset="0"/>
                <a:ea typeface="Tahoma" pitchFamily="34" charset="0"/>
                <a:cs typeface="Tahoma" pitchFamily="34" charset="0"/>
              </a:rPr>
              <a:t>Monitorizarea aplicării unitare și respectarea Constituției, a legilor, a ordonanţelor şi a hotărârilor Guvernului, precum şi a celorlalte acte normative</a:t>
            </a:r>
            <a:r>
              <a:rPr lang="en-US" sz="1200" dirty="0" smtClean="0">
                <a:solidFill>
                  <a:schemeClr val="tx1"/>
                </a:solidFill>
                <a:latin typeface="Tahoma" pitchFamily="34" charset="0"/>
                <a:ea typeface="Tahoma" pitchFamily="34" charset="0"/>
                <a:cs typeface="Tahoma" pitchFamily="34" charset="0"/>
              </a:rPr>
              <a:t>;</a:t>
            </a:r>
          </a:p>
          <a:p>
            <a:pPr lvl="0" algn="l">
              <a:buFont typeface="Wingdings" pitchFamily="2" charset="2"/>
              <a:buChar char="Ø"/>
            </a:pPr>
            <a:r>
              <a:rPr lang="x-none" sz="1200" smtClean="0">
                <a:solidFill>
                  <a:schemeClr val="tx1"/>
                </a:solidFill>
                <a:latin typeface="Tahoma" pitchFamily="34" charset="0"/>
                <a:ea typeface="Tahoma" pitchFamily="34" charset="0"/>
                <a:cs typeface="Tahoma" pitchFamily="34" charset="0"/>
              </a:rPr>
              <a:t>Monitorizarea la nivel judeţean a obiectivelor şi măsurilor cuprinse în Programul de Guvernare;</a:t>
            </a:r>
            <a:endParaRPr lang="en-US" sz="1200" dirty="0" smtClean="0">
              <a:solidFill>
                <a:schemeClr val="tx1"/>
              </a:solidFill>
              <a:latin typeface="Tahoma" pitchFamily="34" charset="0"/>
              <a:ea typeface="Tahoma" pitchFamily="34" charset="0"/>
              <a:cs typeface="Tahoma" pitchFamily="34" charset="0"/>
            </a:endParaRPr>
          </a:p>
          <a:p>
            <a:pPr lvl="0" algn="l">
              <a:buFont typeface="Wingdings" pitchFamily="2" charset="2"/>
              <a:buChar char="Ø"/>
            </a:pPr>
            <a:r>
              <a:rPr lang="x-none" sz="1200" smtClean="0">
                <a:solidFill>
                  <a:schemeClr val="tx1"/>
                </a:solidFill>
                <a:latin typeface="Tahoma" pitchFamily="34" charset="0"/>
                <a:ea typeface="Tahoma" pitchFamily="34" charset="0"/>
                <a:cs typeface="Tahoma" pitchFamily="34" charset="0"/>
              </a:rPr>
              <a:t>Menţinerea climatului de pace socială şi a unei comunicări permanente cu partenerii de dialog social; </a:t>
            </a:r>
            <a:endParaRPr lang="en-US" sz="1200" dirty="0" smtClean="0">
              <a:solidFill>
                <a:schemeClr val="tx1"/>
              </a:solidFill>
              <a:latin typeface="Tahoma" pitchFamily="34" charset="0"/>
              <a:ea typeface="Tahoma" pitchFamily="34" charset="0"/>
              <a:cs typeface="Tahoma" pitchFamily="34" charset="0"/>
            </a:endParaRPr>
          </a:p>
          <a:p>
            <a:pPr lvl="0" algn="l">
              <a:buFont typeface="Wingdings" pitchFamily="2" charset="2"/>
              <a:buChar char="Ø"/>
            </a:pPr>
            <a:r>
              <a:rPr lang="x-none" sz="1200" smtClean="0">
                <a:solidFill>
                  <a:schemeClr val="tx1"/>
                </a:solidFill>
                <a:latin typeface="Tahoma" pitchFamily="34" charset="0"/>
                <a:ea typeface="Tahoma" pitchFamily="34" charset="0"/>
                <a:cs typeface="Tahoma" pitchFamily="34" charset="0"/>
              </a:rPr>
              <a:t>Colaborare interinstituţională eficientă între autorităţile administraţiei publice şi instituţiile publice organizate la nivelul judeţului Satu Mare pentru un serviciu public de calitate;</a:t>
            </a:r>
            <a:endParaRPr lang="en-US" sz="1200" dirty="0" smtClean="0">
              <a:solidFill>
                <a:schemeClr val="tx1"/>
              </a:solidFill>
              <a:latin typeface="Tahoma" pitchFamily="34" charset="0"/>
              <a:ea typeface="Tahoma" pitchFamily="34" charset="0"/>
              <a:cs typeface="Tahoma" pitchFamily="34" charset="0"/>
            </a:endParaRPr>
          </a:p>
          <a:p>
            <a:pPr lvl="0" algn="l">
              <a:buFont typeface="Wingdings" pitchFamily="2" charset="2"/>
              <a:buChar char="Ø"/>
            </a:pPr>
            <a:r>
              <a:rPr lang="x-none" sz="1200" smtClean="0">
                <a:solidFill>
                  <a:schemeClr val="tx1"/>
                </a:solidFill>
                <a:latin typeface="Tahoma" pitchFamily="34" charset="0"/>
                <a:ea typeface="Tahoma" pitchFamily="34" charset="0"/>
                <a:cs typeface="Tahoma" pitchFamily="34" charset="0"/>
              </a:rPr>
              <a:t>Continuarea derulării la nivelul instituţiei a proiectului privind implementarea instrumentelor de management strategic și a sistemului integrat de management al documentelor (DMS)</a:t>
            </a:r>
            <a:r>
              <a:rPr lang="en-US" sz="1200" dirty="0" smtClean="0">
                <a:solidFill>
                  <a:schemeClr val="tx1"/>
                </a:solidFill>
                <a:latin typeface="Tahoma" pitchFamily="34" charset="0"/>
                <a:ea typeface="Tahoma" pitchFamily="34" charset="0"/>
                <a:cs typeface="Tahoma" pitchFamily="34" charset="0"/>
              </a:rPr>
              <a:t>;</a:t>
            </a:r>
          </a:p>
          <a:p>
            <a:pPr lvl="0" algn="l">
              <a:buFont typeface="Wingdings" pitchFamily="2" charset="2"/>
              <a:buChar char="Ø"/>
            </a:pPr>
            <a:r>
              <a:rPr lang="ro-RO" sz="1200" dirty="0" smtClean="0">
                <a:solidFill>
                  <a:schemeClr val="tx1"/>
                </a:solidFill>
                <a:latin typeface="Tahoma" pitchFamily="34" charset="0"/>
                <a:ea typeface="Tahoma" pitchFamily="34" charset="0"/>
                <a:cs typeface="Tahoma" pitchFamily="34" charset="0"/>
              </a:rPr>
              <a:t>Continuarea implementării la nivelul instituţiei a măsurilor cuprinse în Strategia pentru Consolidarea Administraţiei Publice prin procese decizionale coerente, resurse umane competente și bine gestionate, un management eficient și transparent al cheltuielilor publice, o structură instituțional-administrativă adecvată, proceduri de funcționare clare, simple și predictibile, precum și o atitudine și cultură organizațională centrate pe promovarea interesului public</a:t>
            </a:r>
            <a:r>
              <a:rPr lang="en-US" sz="1200" dirty="0" smtClean="0">
                <a:solidFill>
                  <a:schemeClr val="tx1"/>
                </a:solidFill>
                <a:latin typeface="Tahoma" pitchFamily="34" charset="0"/>
                <a:ea typeface="Tahoma" pitchFamily="34" charset="0"/>
                <a:cs typeface="Tahoma" pitchFamily="34" charset="0"/>
              </a:rPr>
              <a:t>;</a:t>
            </a:r>
          </a:p>
          <a:p>
            <a:pPr algn="l">
              <a:buFont typeface="Wingdings" pitchFamily="2" charset="2"/>
              <a:buChar char="Ø"/>
            </a:pPr>
            <a:r>
              <a:rPr lang="ro-RO" sz="1200" dirty="0" smtClean="0">
                <a:solidFill>
                  <a:schemeClr val="tx1"/>
                </a:solidFill>
                <a:latin typeface="Tahoma" pitchFamily="34" charset="0"/>
                <a:ea typeface="Tahoma" pitchFamily="34" charset="0"/>
                <a:cs typeface="Tahoma" pitchFamily="34" charset="0"/>
              </a:rPr>
              <a:t>Prevenirea corupţiei în sectorul public prin mecanisme şi strategii eficiente.</a:t>
            </a:r>
            <a:endParaRPr lang="en-GB" sz="1200" dirty="0">
              <a:solidFill>
                <a:schemeClr val="tx1"/>
              </a:solidFill>
              <a:latin typeface="Tahoma" pitchFamily="34" charset="0"/>
              <a:ea typeface="Tahoma" pitchFamily="34" charset="0"/>
              <a:cs typeface="Tahoma" pitchFamily="34" charset="0"/>
            </a:endParaRPr>
          </a:p>
          <a:p>
            <a:pPr algn="just"/>
            <a:endParaRPr lang="ro-RO" sz="1700"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0"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244487"/>
            <a:ext cx="7737231" cy="3765663"/>
          </a:xfrm>
        </p:spPr>
        <p:txBody>
          <a:bodyPr>
            <a:noAutofit/>
          </a:bodyPr>
          <a:lstStyle/>
          <a:p>
            <a:pPr marL="342900" lvl="0" indent="-342900" algn="just" defTabSz="914400"/>
            <a:r>
              <a:rPr lang="en-US" sz="1400" b="1" i="1" dirty="0" smtClean="0">
                <a:solidFill>
                  <a:srgbClr val="3716FC"/>
                </a:solidFill>
                <a:latin typeface="Times New Roman" pitchFamily="18" charset="0"/>
                <a:cs typeface="Times New Roman" pitchFamily="18" charset="0"/>
              </a:rPr>
              <a:t>	</a:t>
            </a:r>
            <a:r>
              <a:rPr lang="ro-RO" sz="1400" b="1" i="1" dirty="0" smtClean="0">
                <a:solidFill>
                  <a:schemeClr val="tx2">
                    <a:lumMod val="60000"/>
                    <a:lumOff val="40000"/>
                  </a:schemeClr>
                </a:solidFill>
                <a:latin typeface="Times New Roman" pitchFamily="18" charset="0"/>
                <a:cs typeface="Times New Roman" pitchFamily="18" charset="0"/>
              </a:rPr>
              <a:t>Implementarea </a:t>
            </a:r>
            <a:r>
              <a:rPr lang="ro-RO" sz="1400" b="1" i="1" dirty="0">
                <a:solidFill>
                  <a:schemeClr val="tx2">
                    <a:lumMod val="60000"/>
                    <a:lumOff val="40000"/>
                  </a:schemeClr>
                </a:solidFill>
                <a:latin typeface="Times New Roman" pitchFamily="18" charset="0"/>
                <a:cs typeface="Times New Roman" pitchFamily="18" charset="0"/>
              </a:rPr>
              <a:t>Programului Operațional Ajutorarea Persoanelor Defavorizate</a:t>
            </a:r>
          </a:p>
          <a:p>
            <a:pPr lvl="0" indent="271463" algn="just" defTabSz="914400">
              <a:buFont typeface="Arial" pitchFamily="34" charset="0"/>
              <a:buChar char="•"/>
            </a:pPr>
            <a:r>
              <a:rPr lang="ro-RO" sz="1200" dirty="0" smtClean="0">
                <a:solidFill>
                  <a:prstClr val="black"/>
                </a:solidFill>
                <a:latin typeface="Tahoma" pitchFamily="34" charset="0"/>
                <a:ea typeface="Tahoma" pitchFamily="34" charset="0"/>
                <a:cs typeface="Tahoma" pitchFamily="34" charset="0"/>
              </a:rPr>
              <a:t>În anul 2023 s-au  derulat 2 etape ale  programului POAD 2018-2020 – Măsurile de furnizare a pachetelor cu alimente, în baza  Acordului de cooperare nr.1340/25.10.2019 încheiat între Ministerul Fondurilor Europene și  Instituția Prefectului Județul Satu Mare.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Pachetele</a:t>
            </a:r>
            <a:r>
              <a:rPr lang="ro-RO" sz="1200" dirty="0" smtClean="0">
                <a:solidFill>
                  <a:schemeClr val="tx1"/>
                </a:solidFill>
                <a:latin typeface="Tahoma" pitchFamily="34" charset="0"/>
                <a:ea typeface="Tahoma" pitchFamily="34" charset="0"/>
                <a:cs typeface="Tahoma" pitchFamily="34" charset="0"/>
              </a:rPr>
              <a:t> au fost distribuite unui număr de </a:t>
            </a:r>
            <a:r>
              <a:rPr lang="en-US" sz="1200" dirty="0" smtClean="0">
                <a:solidFill>
                  <a:schemeClr val="tx1"/>
                </a:solidFill>
                <a:latin typeface="Tahoma" pitchFamily="34" charset="0"/>
                <a:ea typeface="Tahoma" pitchFamily="34" charset="0"/>
                <a:cs typeface="Tahoma" pitchFamily="34" charset="0"/>
              </a:rPr>
              <a:t>41.356</a:t>
            </a:r>
            <a:r>
              <a:rPr lang="ro-RO" sz="1200" dirty="0" smtClean="0">
                <a:solidFill>
                  <a:schemeClr val="tx1"/>
                </a:solidFill>
                <a:latin typeface="Tahoma" pitchFamily="34" charset="0"/>
                <a:ea typeface="Tahoma" pitchFamily="34" charset="0"/>
                <a:cs typeface="Tahoma" pitchFamily="34" charset="0"/>
              </a:rPr>
              <a:t> beneficiari</a:t>
            </a:r>
            <a:r>
              <a:rPr lang="en-US" sz="1200" dirty="0" smtClean="0">
                <a:solidFill>
                  <a:schemeClr val="tx1"/>
                </a:solidFill>
                <a:latin typeface="Tahoma" pitchFamily="34" charset="0"/>
                <a:ea typeface="Tahoma" pitchFamily="34" charset="0"/>
                <a:cs typeface="Tahoma" pitchFamily="34" charset="0"/>
              </a:rPr>
              <a:t>:</a:t>
            </a:r>
            <a:r>
              <a:rPr lang="ro-RO" sz="1200" dirty="0" smtClean="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31.300</a:t>
            </a:r>
            <a:r>
              <a:rPr lang="ro-RO" sz="1200" dirty="0" smtClean="0">
                <a:solidFill>
                  <a:schemeClr val="tx1"/>
                </a:solidFill>
                <a:latin typeface="Tahoma" pitchFamily="34" charset="0"/>
                <a:ea typeface="Tahoma" pitchFamily="34" charset="0"/>
                <a:cs typeface="Tahoma" pitchFamily="34" charset="0"/>
              </a:rPr>
              <a:t>  pachete persoanelor de pe lista inițială (familii beneficiare de prestațiile sociale VMG și ASF) și </a:t>
            </a:r>
            <a:r>
              <a:rPr lang="en-US" sz="1200" dirty="0" smtClean="0">
                <a:solidFill>
                  <a:schemeClr val="tx1"/>
                </a:solidFill>
                <a:latin typeface="Tahoma" pitchFamily="34" charset="0"/>
                <a:ea typeface="Tahoma" pitchFamily="34" charset="0"/>
                <a:cs typeface="Tahoma" pitchFamily="34" charset="0"/>
              </a:rPr>
              <a:t>10.056</a:t>
            </a:r>
            <a:r>
              <a:rPr lang="ro-RO" sz="1200" dirty="0" smtClean="0">
                <a:solidFill>
                  <a:schemeClr val="tx1"/>
                </a:solidFill>
                <a:latin typeface="Tahoma" pitchFamily="34" charset="0"/>
                <a:ea typeface="Tahoma" pitchFamily="34" charset="0"/>
                <a:cs typeface="Tahoma" pitchFamily="34" charset="0"/>
              </a:rPr>
              <a:t> de pachete persoanelor incluse pe lista de suplimentare. </a:t>
            </a:r>
            <a:endParaRPr lang="en-GB" sz="1200" dirty="0" smtClean="0">
              <a:solidFill>
                <a:schemeClr val="tx1"/>
              </a:solidFill>
              <a:latin typeface="Tahoma" pitchFamily="34" charset="0"/>
              <a:ea typeface="Tahoma" pitchFamily="34" charset="0"/>
              <a:cs typeface="Tahoma" pitchFamily="34" charset="0"/>
            </a:endParaRPr>
          </a:p>
          <a:p>
            <a:pPr lvl="0" indent="271463" algn="just" defTabSz="914400">
              <a:buFont typeface="Arial" pitchFamily="34" charset="0"/>
              <a:buChar char="•"/>
            </a:pPr>
            <a:r>
              <a:rPr lang="ro-RO" sz="1200" dirty="0" smtClean="0">
                <a:solidFill>
                  <a:schemeClr val="tx1"/>
                </a:solidFill>
                <a:latin typeface="Tahoma" pitchFamily="34" charset="0"/>
                <a:ea typeface="Tahoma" pitchFamily="34" charset="0"/>
                <a:cs typeface="Tahoma" pitchFamily="34" charset="0"/>
              </a:rPr>
              <a:t>Prin </a:t>
            </a:r>
            <a:r>
              <a:rPr lang="ro-RO" sz="1200" dirty="0">
                <a:solidFill>
                  <a:schemeClr val="tx1"/>
                </a:solidFill>
                <a:latin typeface="Tahoma" pitchFamily="34" charset="0"/>
                <a:ea typeface="Tahoma" pitchFamily="34" charset="0"/>
                <a:cs typeface="Tahoma" pitchFamily="34" charset="0"/>
              </a:rPr>
              <a:t>Ordinul prefectului </a:t>
            </a:r>
            <a:r>
              <a:rPr lang="ro-RO" sz="1200" dirty="0" smtClean="0">
                <a:solidFill>
                  <a:schemeClr val="tx1"/>
                </a:solidFill>
                <a:latin typeface="Tahoma" pitchFamily="34" charset="0"/>
                <a:ea typeface="Tahoma" pitchFamily="34" charset="0"/>
                <a:cs typeface="Tahoma" pitchFamily="34" charset="0"/>
              </a:rPr>
              <a:t>nr.</a:t>
            </a:r>
            <a:r>
              <a:rPr lang="en-US" sz="1200" dirty="0" smtClean="0">
                <a:solidFill>
                  <a:schemeClr val="tx1"/>
                </a:solidFill>
                <a:latin typeface="Tahoma" pitchFamily="34" charset="0"/>
                <a:ea typeface="Tahoma" pitchFamily="34" charset="0"/>
                <a:cs typeface="Tahoma" pitchFamily="34" charset="0"/>
              </a:rPr>
              <a:t>69</a:t>
            </a:r>
            <a:r>
              <a:rPr lang="ro-RO" sz="1200" dirty="0" smtClean="0">
                <a:solidFill>
                  <a:schemeClr val="tx1"/>
                </a:solidFill>
                <a:latin typeface="Tahoma" pitchFamily="34" charset="0"/>
                <a:ea typeface="Tahoma" pitchFamily="34" charset="0"/>
                <a:cs typeface="Tahoma" pitchFamily="34" charset="0"/>
              </a:rPr>
              <a:t>/08.0</a:t>
            </a:r>
            <a:r>
              <a:rPr lang="en-US" sz="1200" dirty="0" smtClean="0">
                <a:solidFill>
                  <a:schemeClr val="tx1"/>
                </a:solidFill>
                <a:latin typeface="Tahoma" pitchFamily="34" charset="0"/>
                <a:ea typeface="Tahoma" pitchFamily="34" charset="0"/>
                <a:cs typeface="Tahoma" pitchFamily="34" charset="0"/>
              </a:rPr>
              <a:t>3</a:t>
            </a:r>
            <a:r>
              <a:rPr lang="ro-RO" sz="1200" dirty="0" smtClean="0">
                <a:solidFill>
                  <a:schemeClr val="tx1"/>
                </a:solidFill>
                <a:latin typeface="Tahoma" pitchFamily="34" charset="0"/>
                <a:ea typeface="Tahoma" pitchFamily="34" charset="0"/>
                <a:cs typeface="Tahoma" pitchFamily="34" charset="0"/>
              </a:rPr>
              <a:t>.202</a:t>
            </a:r>
            <a:r>
              <a:rPr lang="en-US" sz="1200" dirty="0" smtClean="0">
                <a:solidFill>
                  <a:schemeClr val="tx1"/>
                </a:solidFill>
                <a:latin typeface="Tahoma" pitchFamily="34" charset="0"/>
                <a:ea typeface="Tahoma" pitchFamily="34" charset="0"/>
                <a:cs typeface="Tahoma" pitchFamily="34" charset="0"/>
              </a:rPr>
              <a:t>3</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s-a actualizat componența Grupului de lucru  pentru derularea POAD în județul Satu Mare și s-au stabilit principalele atribuții. Grupul de lucru cuprinde membri din cadrul aparatului de lucru al prefectului, din cadrul serviciilor publice deconcentrate și din unitățile </a:t>
            </a:r>
            <a:r>
              <a:rPr lang="ro-RO" sz="1200" dirty="0" err="1">
                <a:solidFill>
                  <a:schemeClr val="tx1"/>
                </a:solidFill>
                <a:latin typeface="Tahoma" pitchFamily="34" charset="0"/>
                <a:ea typeface="Tahoma" pitchFamily="34" charset="0"/>
                <a:cs typeface="Tahoma" pitchFamily="34" charset="0"/>
              </a:rPr>
              <a:t>administativ-teritoriale</a:t>
            </a:r>
            <a:r>
              <a:rPr lang="ro-RO" sz="1200" dirty="0">
                <a:solidFill>
                  <a:schemeClr val="tx1"/>
                </a:solidFill>
                <a:latin typeface="Tahoma" pitchFamily="34" charset="0"/>
                <a:ea typeface="Tahoma" pitchFamily="34" charset="0"/>
                <a:cs typeface="Tahoma" pitchFamily="34" charset="0"/>
              </a:rPr>
              <a:t>, în special din cadrul structurilor de asistență </a:t>
            </a:r>
            <a:r>
              <a:rPr lang="ro-RO" sz="1200" dirty="0" smtClean="0">
                <a:solidFill>
                  <a:schemeClr val="tx1"/>
                </a:solidFill>
                <a:latin typeface="Tahoma" pitchFamily="34" charset="0"/>
                <a:ea typeface="Tahoma" pitchFamily="34" charset="0"/>
                <a:cs typeface="Tahoma" pitchFamily="34" charset="0"/>
              </a:rPr>
              <a:t>socială.</a:t>
            </a:r>
            <a:endParaRPr lang="en-US" sz="1200" dirty="0" smtClean="0">
              <a:solidFill>
                <a:schemeClr val="tx1"/>
              </a:solidFill>
              <a:latin typeface="Tahoma" pitchFamily="34" charset="0"/>
              <a:ea typeface="Tahoma" pitchFamily="34" charset="0"/>
              <a:cs typeface="Tahoma" pitchFamily="34" charset="0"/>
            </a:endParaRPr>
          </a:p>
          <a:p>
            <a:pPr lvl="0" indent="271463" algn="just" defTabSz="914400">
              <a:buFont typeface="Arial" pitchFamily="34" charset="0"/>
              <a:buChar char="•"/>
            </a:pPr>
            <a:r>
              <a:rPr lang="en-US" sz="1200" dirty="0" smtClean="0">
                <a:solidFill>
                  <a:schemeClr val="tx1"/>
                </a:solidFill>
                <a:latin typeface="Tahoma" pitchFamily="34" charset="0"/>
                <a:ea typeface="Tahoma" pitchFamily="34" charset="0"/>
                <a:cs typeface="Tahoma" pitchFamily="34" charset="0"/>
              </a:rPr>
              <a:t>P</a:t>
            </a:r>
            <a:r>
              <a:rPr lang="ro-RO" sz="1200" dirty="0" smtClean="0">
                <a:solidFill>
                  <a:schemeClr val="tx1"/>
                </a:solidFill>
                <a:latin typeface="Tahoma" pitchFamily="34" charset="0"/>
                <a:ea typeface="Tahoma" pitchFamily="34" charset="0"/>
                <a:cs typeface="Tahoma" pitchFamily="34" charset="0"/>
              </a:rPr>
              <a:t>e parcursul anilor 2022 și 2023 au fost centralizate solicitările din partea primăriilor și a fost creată baza de date cu beneficiarii din județul Satu Mare în vederea derulării măsurilor pentru sprijinirea categoriilor de cupluri </a:t>
            </a:r>
            <a:r>
              <a:rPr lang="ro-RO" sz="1200" dirty="0" err="1" smtClean="0">
                <a:solidFill>
                  <a:schemeClr val="tx1"/>
                </a:solidFill>
                <a:latin typeface="Tahoma" pitchFamily="34" charset="0"/>
                <a:ea typeface="Tahoma" pitchFamily="34" charset="0"/>
                <a:cs typeface="Tahoma" pitchFamily="34" charset="0"/>
              </a:rPr>
              <a:t>mamă-nou-născut</a:t>
            </a:r>
            <a:r>
              <a:rPr lang="ro-RO" sz="1200" dirty="0" smtClean="0">
                <a:solidFill>
                  <a:schemeClr val="tx1"/>
                </a:solidFill>
                <a:latin typeface="Tahoma" pitchFamily="34" charset="0"/>
                <a:ea typeface="Tahoma" pitchFamily="34" charset="0"/>
                <a:cs typeface="Tahoma" pitchFamily="34" charset="0"/>
              </a:rPr>
              <a:t> cele mai defavorizate care beneficiază de sprijin material pe bază de tichete sociale pe suport electronic în județul Satu Mare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Până</a:t>
            </a:r>
            <a:r>
              <a:rPr lang="en-US" sz="1200" dirty="0" smtClean="0">
                <a:solidFill>
                  <a:schemeClr val="tx1"/>
                </a:solidFill>
                <a:latin typeface="Tahoma" pitchFamily="34" charset="0"/>
                <a:ea typeface="Tahoma" pitchFamily="34" charset="0"/>
                <a:cs typeface="Tahoma" pitchFamily="34" charset="0"/>
              </a:rPr>
              <a:t> la data de </a:t>
            </a:r>
            <a:r>
              <a:rPr lang="en-US" sz="1200" dirty="0" err="1" smtClean="0">
                <a:solidFill>
                  <a:schemeClr val="tx1"/>
                </a:solidFill>
                <a:latin typeface="Tahoma" pitchFamily="34" charset="0"/>
                <a:ea typeface="Tahoma" pitchFamily="34" charset="0"/>
                <a:cs typeface="Tahoma" pitchFamily="34" charset="0"/>
              </a:rPr>
              <a:t>finalizare</a:t>
            </a:r>
            <a:r>
              <a:rPr lang="en-US" sz="1200" dirty="0" smtClean="0">
                <a:solidFill>
                  <a:schemeClr val="tx1"/>
                </a:solidFill>
                <a:latin typeface="Tahoma" pitchFamily="34" charset="0"/>
                <a:ea typeface="Tahoma" pitchFamily="34" charset="0"/>
                <a:cs typeface="Tahoma" pitchFamily="34" charset="0"/>
              </a:rPr>
              <a:t> a </a:t>
            </a:r>
            <a:r>
              <a:rPr lang="en-US" sz="1200" dirty="0" err="1" smtClean="0">
                <a:solidFill>
                  <a:schemeClr val="tx1"/>
                </a:solidFill>
                <a:latin typeface="Tahoma" pitchFamily="34" charset="0"/>
                <a:ea typeface="Tahoma" pitchFamily="34" charset="0"/>
                <a:cs typeface="Tahoma" pitchFamily="34" charset="0"/>
              </a:rPr>
              <a:t>proiectului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respectiv</a:t>
            </a:r>
            <a:r>
              <a:rPr lang="en-US" sz="1200" dirty="0" smtClean="0">
                <a:solidFill>
                  <a:schemeClr val="tx1"/>
                </a:solidFill>
                <a:latin typeface="Tahoma" pitchFamily="34" charset="0"/>
                <a:ea typeface="Tahoma" pitchFamily="34" charset="0"/>
                <a:cs typeface="Tahoma" pitchFamily="34" charset="0"/>
              </a:rPr>
              <a:t> 20.06.2023,au </a:t>
            </a:r>
            <a:r>
              <a:rPr lang="en-US" sz="1200" dirty="0" err="1" smtClean="0">
                <a:solidFill>
                  <a:schemeClr val="tx1"/>
                </a:solidFill>
                <a:latin typeface="Tahoma" pitchFamily="34" charset="0"/>
                <a:ea typeface="Tahoma" pitchFamily="34" charset="0"/>
                <a:cs typeface="Tahoma" pitchFamily="34" charset="0"/>
              </a:rPr>
              <a:t>fost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identificate</a:t>
            </a:r>
            <a:r>
              <a:rPr lang="en-US" sz="1200" dirty="0" smtClean="0">
                <a:solidFill>
                  <a:schemeClr val="tx1"/>
                </a:solidFill>
                <a:latin typeface="Tahoma" pitchFamily="34" charset="0"/>
                <a:ea typeface="Tahoma" pitchFamily="34" charset="0"/>
                <a:cs typeface="Tahoma" pitchFamily="34" charset="0"/>
              </a:rPr>
              <a:t> 353 </a:t>
            </a:r>
            <a:r>
              <a:rPr lang="en-US" sz="1200" dirty="0" err="1" smtClean="0">
                <a:solidFill>
                  <a:schemeClr val="tx1"/>
                </a:solidFill>
                <a:latin typeface="Tahoma" pitchFamily="34" charset="0"/>
                <a:ea typeface="Tahoma" pitchFamily="34" charset="0"/>
                <a:cs typeface="Tahoma" pitchFamily="34" charset="0"/>
              </a:rPr>
              <a:t>cupluri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mamă</a:t>
            </a:r>
            <a:r>
              <a:rPr lang="en-US" sz="1200" dirty="0" smtClean="0">
                <a:solidFill>
                  <a:schemeClr val="tx1"/>
                </a:solidFill>
                <a:latin typeface="Tahoma" pitchFamily="34" charset="0"/>
                <a:ea typeface="Tahoma" pitchFamily="34" charset="0"/>
                <a:cs typeface="Tahoma" pitchFamily="34" charset="0"/>
              </a:rPr>
              <a:t>-nou-</a:t>
            </a:r>
            <a:r>
              <a:rPr lang="en-US" sz="1200" dirty="0" err="1" smtClean="0">
                <a:solidFill>
                  <a:schemeClr val="tx1"/>
                </a:solidFill>
                <a:latin typeface="Tahoma" pitchFamily="34" charset="0"/>
                <a:ea typeface="Tahoma" pitchFamily="34" charset="0"/>
                <a:cs typeface="Tahoma" pitchFamily="34" charset="0"/>
              </a:rPr>
              <a:t>născut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eligibile</a:t>
            </a:r>
            <a:r>
              <a:rPr lang="en-US" sz="1200" dirty="0" smtClean="0">
                <a:solidFill>
                  <a:schemeClr val="tx1"/>
                </a:solidFill>
                <a:latin typeface="Tahoma" pitchFamily="34" charset="0"/>
                <a:ea typeface="Tahoma" pitchFamily="34" charset="0"/>
                <a:cs typeface="Tahoma" pitchFamily="34" charset="0"/>
              </a:rPr>
              <a:t> la </a:t>
            </a:r>
            <a:r>
              <a:rPr lang="en-US" sz="1200" dirty="0" err="1" smtClean="0">
                <a:solidFill>
                  <a:schemeClr val="tx1"/>
                </a:solidFill>
                <a:latin typeface="Tahoma" pitchFamily="34" charset="0"/>
                <a:ea typeface="Tahoma" pitchFamily="34" charset="0"/>
                <a:cs typeface="Tahoma" pitchFamily="34" charset="0"/>
              </a:rPr>
              <a:t>nivelul</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județului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nostru</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în</a:t>
            </a:r>
            <a:r>
              <a:rPr lang="en-US" sz="1200" dirty="0" smtClean="0">
                <a:solidFill>
                  <a:schemeClr val="tx1"/>
                </a:solidFill>
                <a:latin typeface="Tahoma" pitchFamily="34" charset="0"/>
                <a:ea typeface="Tahoma" pitchFamily="34" charset="0"/>
                <a:cs typeface="Tahoma" pitchFamily="34" charset="0"/>
              </a:rPr>
              <a:t> 53 de </a:t>
            </a:r>
            <a:r>
              <a:rPr lang="en-US" sz="1200" dirty="0" err="1" smtClean="0">
                <a:solidFill>
                  <a:schemeClr val="tx1"/>
                </a:solidFill>
                <a:latin typeface="Tahoma" pitchFamily="34" charset="0"/>
                <a:ea typeface="Tahoma" pitchFamily="34" charset="0"/>
                <a:cs typeface="Tahoma" pitchFamily="34" charset="0"/>
              </a:rPr>
              <a:t>unități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administrativ</a:t>
            </a:r>
            <a:r>
              <a:rPr lang="en-US" sz="1200" dirty="0" smtClean="0">
                <a:solidFill>
                  <a:schemeClr val="tx1"/>
                </a:solidFill>
                <a:latin typeface="Tahoma" pitchFamily="34" charset="0"/>
                <a:ea typeface="Tahoma" pitchFamily="34" charset="0"/>
                <a:cs typeface="Tahoma" pitchFamily="34" charset="0"/>
              </a:rPr>
              <a:t>-</a:t>
            </a:r>
            <a:r>
              <a:rPr lang="en-US" sz="1200" dirty="0" err="1" smtClean="0">
                <a:solidFill>
                  <a:schemeClr val="tx1"/>
                </a:solidFill>
                <a:latin typeface="Tahoma" pitchFamily="34" charset="0"/>
                <a:ea typeface="Tahoma" pitchFamily="34" charset="0"/>
                <a:cs typeface="Tahoma" pitchFamily="34" charset="0"/>
              </a:rPr>
              <a:t>teritoriale</a:t>
            </a:r>
            <a:r>
              <a:rPr lang="en-US" sz="1200" dirty="0" smtClean="0">
                <a:solidFill>
                  <a:schemeClr val="tx1"/>
                </a:solidFill>
                <a:latin typeface="Tahoma" pitchFamily="34" charset="0"/>
                <a:ea typeface="Tahoma" pitchFamily="34" charset="0"/>
                <a:cs typeface="Tahoma" pitchFamily="34" charset="0"/>
              </a:rPr>
              <a:t>.</a:t>
            </a:r>
          </a:p>
          <a:p>
            <a:pPr lvl="0" indent="271463" algn="just" defTabSz="914400">
              <a:buFont typeface="Arial" pitchFamily="34" charset="0"/>
              <a:buChar char="•"/>
            </a:pPr>
            <a:r>
              <a:rPr lang="en-US" sz="1200" dirty="0" err="1" smtClean="0">
                <a:solidFill>
                  <a:schemeClr val="tx1"/>
                </a:solidFill>
                <a:latin typeface="Tahoma" pitchFamily="34" charset="0"/>
                <a:ea typeface="Tahoma" pitchFamily="34" charset="0"/>
                <a:cs typeface="Tahoma" pitchFamily="34" charset="0"/>
              </a:rPr>
              <a:t>Receptia</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celor</a:t>
            </a:r>
            <a:r>
              <a:rPr lang="en-US" sz="1200" dirty="0" smtClean="0">
                <a:solidFill>
                  <a:schemeClr val="tx1"/>
                </a:solidFill>
                <a:latin typeface="Tahoma" pitchFamily="34" charset="0"/>
                <a:ea typeface="Tahoma" pitchFamily="34" charset="0"/>
                <a:cs typeface="Tahoma" pitchFamily="34" charset="0"/>
              </a:rPr>
              <a:t> 353 </a:t>
            </a:r>
            <a:r>
              <a:rPr lang="en-US" sz="1200" dirty="0" err="1" smtClean="0">
                <a:solidFill>
                  <a:schemeClr val="tx1"/>
                </a:solidFill>
                <a:latin typeface="Tahoma" pitchFamily="34" charset="0"/>
                <a:ea typeface="Tahoma" pitchFamily="34" charset="0"/>
                <a:cs typeface="Tahoma" pitchFamily="34" charset="0"/>
              </a:rPr>
              <a:t>tichete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sociale</a:t>
            </a:r>
            <a:r>
              <a:rPr lang="en-US" sz="1200" dirty="0" smtClean="0">
                <a:solidFill>
                  <a:schemeClr val="tx1"/>
                </a:solidFill>
                <a:latin typeface="Tahoma" pitchFamily="34" charset="0"/>
                <a:ea typeface="Tahoma" pitchFamily="34" charset="0"/>
                <a:cs typeface="Tahoma" pitchFamily="34" charset="0"/>
              </a:rPr>
              <a:t> s-a </a:t>
            </a:r>
            <a:r>
              <a:rPr lang="en-US" sz="1200" dirty="0" err="1" smtClean="0">
                <a:solidFill>
                  <a:schemeClr val="tx1"/>
                </a:solidFill>
                <a:latin typeface="Tahoma" pitchFamily="34" charset="0"/>
                <a:ea typeface="Tahoma" pitchFamily="34" charset="0"/>
                <a:cs typeface="Tahoma" pitchFamily="34" charset="0"/>
              </a:rPr>
              <a:t>realizat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în</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trei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tranșe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respectiv</a:t>
            </a:r>
            <a:r>
              <a:rPr lang="en-US" sz="1200" dirty="0" smtClean="0">
                <a:solidFill>
                  <a:schemeClr val="tx1"/>
                </a:solidFill>
                <a:latin typeface="Tahoma" pitchFamily="34" charset="0"/>
                <a:ea typeface="Tahoma" pitchFamily="34" charset="0"/>
                <a:cs typeface="Tahoma" pitchFamily="34" charset="0"/>
              </a:rPr>
              <a:t>: 270 </a:t>
            </a:r>
            <a:r>
              <a:rPr lang="en-US" sz="1200" dirty="0" err="1" smtClean="0">
                <a:solidFill>
                  <a:schemeClr val="tx1"/>
                </a:solidFill>
                <a:latin typeface="Tahoma" pitchFamily="34" charset="0"/>
                <a:ea typeface="Tahoma" pitchFamily="34" charset="0"/>
                <a:cs typeface="Tahoma" pitchFamily="34" charset="0"/>
              </a:rPr>
              <a:t>tichete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în</a:t>
            </a:r>
            <a:r>
              <a:rPr lang="en-US" sz="1200" dirty="0" smtClean="0">
                <a:solidFill>
                  <a:schemeClr val="tx1"/>
                </a:solidFill>
                <a:latin typeface="Tahoma" pitchFamily="34" charset="0"/>
                <a:ea typeface="Tahoma" pitchFamily="34" charset="0"/>
                <a:cs typeface="Tahoma" pitchFamily="34" charset="0"/>
              </a:rPr>
              <a:t> data de 03.05.2023; 55 </a:t>
            </a:r>
            <a:r>
              <a:rPr lang="en-US" sz="1200" dirty="0" err="1" smtClean="0">
                <a:solidFill>
                  <a:schemeClr val="tx1"/>
                </a:solidFill>
                <a:latin typeface="Tahoma" pitchFamily="34" charset="0"/>
                <a:ea typeface="Tahoma" pitchFamily="34" charset="0"/>
                <a:cs typeface="Tahoma" pitchFamily="34" charset="0"/>
              </a:rPr>
              <a:t>tichete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în</a:t>
            </a:r>
            <a:r>
              <a:rPr lang="en-US" sz="1200" dirty="0" smtClean="0">
                <a:solidFill>
                  <a:schemeClr val="tx1"/>
                </a:solidFill>
                <a:latin typeface="Tahoma" pitchFamily="34" charset="0"/>
                <a:ea typeface="Tahoma" pitchFamily="34" charset="0"/>
                <a:cs typeface="Tahoma" pitchFamily="34" charset="0"/>
              </a:rPr>
              <a:t> data de 20.06.2023; 28 </a:t>
            </a:r>
            <a:r>
              <a:rPr lang="en-US" sz="1200" dirty="0" err="1" smtClean="0">
                <a:solidFill>
                  <a:schemeClr val="tx1"/>
                </a:solidFill>
                <a:latin typeface="Tahoma" pitchFamily="34" charset="0"/>
                <a:ea typeface="Tahoma" pitchFamily="34" charset="0"/>
                <a:cs typeface="Tahoma" pitchFamily="34" charset="0"/>
              </a:rPr>
              <a:t>tichete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în</a:t>
            </a:r>
            <a:r>
              <a:rPr lang="en-US" sz="1200" dirty="0" smtClean="0">
                <a:solidFill>
                  <a:schemeClr val="tx1"/>
                </a:solidFill>
                <a:latin typeface="Tahoma" pitchFamily="34" charset="0"/>
                <a:ea typeface="Tahoma" pitchFamily="34" charset="0"/>
                <a:cs typeface="Tahoma" pitchFamily="34" charset="0"/>
              </a:rPr>
              <a:t> data de 29.06.2023. </a:t>
            </a:r>
            <a:r>
              <a:rPr lang="ro-RO" sz="1200" dirty="0" smtClean="0">
                <a:solidFill>
                  <a:schemeClr val="tx1"/>
                </a:solidFill>
                <a:latin typeface="Tahoma" pitchFamily="34" charset="0"/>
                <a:ea typeface="Tahoma" pitchFamily="34" charset="0"/>
                <a:cs typeface="Tahoma" pitchFamily="34" charset="0"/>
              </a:rPr>
              <a:t>Din cele 353 tichete 351 au fost distribuite către beneficiari în cel mai scurt timp – ac</a:t>
            </a:r>
            <a:r>
              <a:rPr lang="en-US" sz="1200" dirty="0" smtClean="0">
                <a:solidFill>
                  <a:schemeClr val="tx1"/>
                </a:solidFill>
                <a:latin typeface="Tahoma" pitchFamily="34" charset="0"/>
                <a:ea typeface="Tahoma" pitchFamily="34" charset="0"/>
                <a:cs typeface="Tahoma" pitchFamily="34" charset="0"/>
              </a:rPr>
              <a:t>ț</a:t>
            </a:r>
            <a:r>
              <a:rPr lang="ro-RO" sz="1200" dirty="0" err="1" smtClean="0">
                <a:solidFill>
                  <a:schemeClr val="tx1"/>
                </a:solidFill>
                <a:latin typeface="Tahoma" pitchFamily="34" charset="0"/>
                <a:ea typeface="Tahoma" pitchFamily="34" charset="0"/>
                <a:cs typeface="Tahoma" pitchFamily="34" charset="0"/>
              </a:rPr>
              <a:t>iune</a:t>
            </a:r>
            <a:r>
              <a:rPr lang="ro-RO" sz="1200" dirty="0" smtClean="0">
                <a:solidFill>
                  <a:schemeClr val="tx1"/>
                </a:solidFill>
                <a:latin typeface="Tahoma" pitchFamily="34" charset="0"/>
                <a:ea typeface="Tahoma" pitchFamily="34" charset="0"/>
                <a:cs typeface="Tahoma" pitchFamily="34" charset="0"/>
              </a:rPr>
              <a:t> finalizată la data de 10.07.2023. Două tichete au fost returnate către MIPE urmare a neridicării acestora de la primării.  </a:t>
            </a:r>
            <a:endParaRPr lang="en-US" sz="1200" dirty="0" smtClean="0">
              <a:solidFill>
                <a:schemeClr val="tx1"/>
              </a:solidFill>
              <a:latin typeface="Tahoma" pitchFamily="34" charset="0"/>
              <a:ea typeface="Tahoma" pitchFamily="34" charset="0"/>
              <a:cs typeface="Tahoma" pitchFamily="34" charset="0"/>
            </a:endParaRPr>
          </a:p>
          <a:p>
            <a:pPr indent="271463" algn="just" defTabSz="914400">
              <a:buFont typeface="Arial" pitchFamily="34" charset="0"/>
              <a:buChar char="•"/>
            </a:pPr>
            <a:endParaRPr lang="ro-RO" sz="1200" dirty="0">
              <a:solidFill>
                <a:schemeClr val="tx1"/>
              </a:solidFill>
              <a:latin typeface="Tahoma" pitchFamily="34" charset="0"/>
              <a:ea typeface="Tahoma" pitchFamily="34" charset="0"/>
              <a:cs typeface="Tahoma" pitchFamily="34" charset="0"/>
            </a:endParaRPr>
          </a:p>
          <a:p>
            <a:pPr algn="just"/>
            <a:endParaRPr lang="vi-VN" sz="1200"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1754534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244487"/>
            <a:ext cx="7737231" cy="3765663"/>
          </a:xfrm>
        </p:spPr>
        <p:txBody>
          <a:bodyPr>
            <a:noAutofit/>
          </a:bodyPr>
          <a:lstStyle/>
          <a:p>
            <a:pPr marL="342900" lvl="0" indent="-342900" algn="l" defTabSz="914400">
              <a:buBlip>
                <a:blip r:embed="rId5"/>
              </a:buBlip>
            </a:pPr>
            <a:r>
              <a:rPr lang="ro-RO" sz="1800" b="1" i="1" dirty="0">
                <a:solidFill>
                  <a:schemeClr val="tx2">
                    <a:lumMod val="60000"/>
                    <a:lumOff val="40000"/>
                  </a:schemeClr>
                </a:solidFill>
                <a:latin typeface="Times New Roman" pitchFamily="18" charset="0"/>
                <a:cs typeface="Times New Roman" pitchFamily="18" charset="0"/>
              </a:rPr>
              <a:t>Suport decizional</a:t>
            </a:r>
          </a:p>
          <a:p>
            <a:pPr marL="342900" lvl="0" indent="-342900" algn="just" defTabSz="914400">
              <a:buFont typeface="Arial" pitchFamily="34" charset="0"/>
              <a:buChar char="•"/>
            </a:pPr>
            <a:endParaRPr lang="ro-RO" sz="800" b="1" i="1" dirty="0">
              <a:solidFill>
                <a:schemeClr val="tx2">
                  <a:lumMod val="60000"/>
                  <a:lumOff val="40000"/>
                </a:schemeClr>
              </a:solidFill>
            </a:endParaRPr>
          </a:p>
          <a:p>
            <a:pPr marL="342900" lvl="0" indent="-342900" algn="just" defTabSz="914400">
              <a:buFont typeface="Arial" pitchFamily="34" charset="0"/>
              <a:buChar char="•"/>
            </a:pPr>
            <a:r>
              <a:rPr lang="ro-RO" sz="1400" b="1" i="1" dirty="0">
                <a:solidFill>
                  <a:schemeClr val="tx2">
                    <a:lumMod val="60000"/>
                    <a:lumOff val="40000"/>
                  </a:schemeClr>
                </a:solidFill>
                <a:latin typeface="Times New Roman" pitchFamily="18" charset="0"/>
                <a:ea typeface="Tahoma" pitchFamily="34" charset="0"/>
                <a:cs typeface="Times New Roman" pitchFamily="18" charset="0"/>
              </a:rPr>
              <a:t>Controlul intern managerial, registrul riscurilor, registrul procedurilor</a:t>
            </a:r>
          </a:p>
          <a:p>
            <a:pPr marL="342900" lvl="0" indent="-342900" algn="just" defTabSz="914400">
              <a:buFont typeface="Arial" pitchFamily="34" charset="0"/>
              <a:buChar char="•"/>
            </a:pPr>
            <a:endParaRPr lang="ro-RO" sz="800" b="1" dirty="0">
              <a:solidFill>
                <a:srgbClr val="3716FC"/>
              </a:solidFill>
            </a:endParaRPr>
          </a:p>
          <a:p>
            <a:pPr marL="342900" lvl="0" indent="-342900" algn="just" defTabSz="914400"/>
            <a:r>
              <a:rPr lang="en-US"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În </a:t>
            </a:r>
            <a:r>
              <a:rPr lang="ro-RO" sz="1200" dirty="0">
                <a:solidFill>
                  <a:prstClr val="black"/>
                </a:solidFill>
                <a:latin typeface="Tahoma" pitchFamily="34" charset="0"/>
                <a:ea typeface="Tahoma" pitchFamily="34" charset="0"/>
                <a:cs typeface="Tahoma" pitchFamily="34" charset="0"/>
              </a:rPr>
              <a:t>anul </a:t>
            </a:r>
            <a:r>
              <a:rPr lang="ro-RO" sz="1200" dirty="0" smtClean="0">
                <a:solidFill>
                  <a:prstClr val="black"/>
                </a:solidFill>
                <a:latin typeface="Tahoma" pitchFamily="34" charset="0"/>
                <a:ea typeface="Tahoma" pitchFamily="34" charset="0"/>
                <a:cs typeface="Tahoma" pitchFamily="34" charset="0"/>
              </a:rPr>
              <a:t>202</a:t>
            </a:r>
            <a:r>
              <a:rPr lang="en-US" sz="1200" dirty="0" smtClean="0">
                <a:solidFill>
                  <a:prstClr val="black"/>
                </a:solidFill>
                <a:latin typeface="Tahoma" pitchFamily="34" charset="0"/>
                <a:ea typeface="Tahoma" pitchFamily="34" charset="0"/>
                <a:cs typeface="Tahoma" pitchFamily="34" charset="0"/>
              </a:rPr>
              <a:t>3</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Comisia s-a întrunit în </a:t>
            </a:r>
            <a:r>
              <a:rPr lang="en-US" sz="1200" dirty="0" err="1" smtClean="0">
                <a:solidFill>
                  <a:prstClr val="black"/>
                </a:solidFill>
                <a:latin typeface="Tahoma" pitchFamily="34" charset="0"/>
                <a:ea typeface="Tahoma" pitchFamily="34" charset="0"/>
                <a:cs typeface="Tahoma" pitchFamily="34" charset="0"/>
              </a:rPr>
              <a:t>două</a:t>
            </a:r>
            <a:r>
              <a:rPr lang="en-US"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ședințe  </a:t>
            </a:r>
            <a:r>
              <a:rPr lang="ro-RO" sz="1200" dirty="0">
                <a:solidFill>
                  <a:prstClr val="black"/>
                </a:solidFill>
                <a:latin typeface="Tahoma" pitchFamily="34" charset="0"/>
                <a:ea typeface="Tahoma" pitchFamily="34" charset="0"/>
                <a:cs typeface="Tahoma" pitchFamily="34" charset="0"/>
              </a:rPr>
              <a:t>de lucru, având pe agenda întâlnirilor  analize privind stadiul implementării sistemului de control intern managerial  și a situaţiei sintetice a rezultatelor autoevaluării, aprobarea Programului de dezvoltare a sistemului de control intern managerial la nivelul instituției, analiza riscurilor identificate la nivelul instituției, aprobarea proiectelor de revizuire a procedurilor depuse la Secretariatul Tehnic al Comisiei de Monitorizare, completarea Registrului procedurilor. </a:t>
            </a:r>
            <a:endParaRPr lang="en-GB" sz="12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12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ro-RO" sz="1200" i="1" dirty="0">
                <a:solidFill>
                  <a:prstClr val="black"/>
                </a:solidFill>
                <a:latin typeface="Tahoma" pitchFamily="34" charset="0"/>
                <a:ea typeface="Tahoma" pitchFamily="34" charset="0"/>
                <a:cs typeface="Tahoma" pitchFamily="34" charset="0"/>
              </a:rPr>
              <a:t>Registrul procedurilor</a:t>
            </a:r>
          </a:p>
          <a:p>
            <a:pPr marL="342900" lvl="0" indent="-342900" algn="just" defTabSz="914400"/>
            <a:r>
              <a:rPr lang="en-US"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Până </a:t>
            </a:r>
            <a:r>
              <a:rPr lang="ro-RO" sz="1200" dirty="0">
                <a:solidFill>
                  <a:prstClr val="black"/>
                </a:solidFill>
                <a:latin typeface="Tahoma" pitchFamily="34" charset="0"/>
                <a:ea typeface="Tahoma" pitchFamily="34" charset="0"/>
                <a:cs typeface="Tahoma" pitchFamily="34" charset="0"/>
              </a:rPr>
              <a:t>la această dată, pe lângă procedurile operaționale de  lucru ale serviciilor publice comunitare, cuprinde: un număr de </a:t>
            </a:r>
            <a:r>
              <a:rPr lang="ro-RO" sz="1200" dirty="0" smtClean="0">
                <a:solidFill>
                  <a:prstClr val="black"/>
                </a:solidFill>
                <a:latin typeface="Tahoma" pitchFamily="34" charset="0"/>
                <a:ea typeface="Tahoma" pitchFamily="34" charset="0"/>
                <a:cs typeface="Tahoma" pitchFamily="34" charset="0"/>
              </a:rPr>
              <a:t>13 </a:t>
            </a:r>
            <a:r>
              <a:rPr lang="ro-RO" sz="1200" dirty="0">
                <a:solidFill>
                  <a:prstClr val="black"/>
                </a:solidFill>
                <a:latin typeface="Tahoma" pitchFamily="34" charset="0"/>
                <a:ea typeface="Tahoma" pitchFamily="34" charset="0"/>
                <a:cs typeface="Tahoma" pitchFamily="34" charset="0"/>
              </a:rPr>
              <a:t>proceduri de sistem și </a:t>
            </a:r>
            <a:r>
              <a:rPr lang="ro-RO" sz="1200" dirty="0" smtClean="0">
                <a:solidFill>
                  <a:prstClr val="black"/>
                </a:solidFill>
                <a:latin typeface="Tahoma" pitchFamily="34" charset="0"/>
                <a:ea typeface="Tahoma" pitchFamily="34" charset="0"/>
                <a:cs typeface="Tahoma" pitchFamily="34" charset="0"/>
              </a:rPr>
              <a:t>5</a:t>
            </a:r>
            <a:r>
              <a:rPr lang="en-US" sz="1200" dirty="0" smtClean="0">
                <a:solidFill>
                  <a:prstClr val="black"/>
                </a:solidFill>
                <a:latin typeface="Tahoma" pitchFamily="34" charset="0"/>
                <a:ea typeface="Tahoma" pitchFamily="34" charset="0"/>
                <a:cs typeface="Tahoma" pitchFamily="34" charset="0"/>
              </a:rPr>
              <a:t>3</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de  proceduri operaționale, </a:t>
            </a:r>
            <a:r>
              <a:rPr lang="ro-RO" sz="1200" dirty="0" smtClean="0">
                <a:solidFill>
                  <a:prstClr val="black"/>
                </a:solidFill>
                <a:latin typeface="Tahoma" pitchFamily="34" charset="0"/>
                <a:ea typeface="Tahoma" pitchFamily="34" charset="0"/>
                <a:cs typeface="Tahoma" pitchFamily="34" charset="0"/>
              </a:rPr>
              <a:t>revizuite </a:t>
            </a:r>
            <a:r>
              <a:rPr lang="ro-RO" sz="1200" dirty="0">
                <a:solidFill>
                  <a:prstClr val="black"/>
                </a:solidFill>
                <a:latin typeface="Tahoma" pitchFamily="34" charset="0"/>
                <a:ea typeface="Tahoma" pitchFamily="34" charset="0"/>
                <a:cs typeface="Tahoma" pitchFamily="34" charset="0"/>
              </a:rPr>
              <a:t>în baza noilor prevederi legale Ordinul nr.600/2018 al S.G.G. </a:t>
            </a:r>
            <a:endParaRPr lang="en-GB" sz="1200" dirty="0">
              <a:solidFill>
                <a:prstClr val="black"/>
              </a:solidFill>
              <a:latin typeface="Tahoma" pitchFamily="34" charset="0"/>
              <a:ea typeface="Tahoma" pitchFamily="34" charset="0"/>
              <a:cs typeface="Tahoma" pitchFamily="34" charset="0"/>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16" name="Rectangle 11"/>
          <p:cNvSpPr>
            <a:spLocks noChangeArrowheads="1"/>
          </p:cNvSpPr>
          <p:nvPr/>
        </p:nvSpPr>
        <p:spPr bwMode="auto">
          <a:xfrm>
            <a:off x="773723" y="1885950"/>
            <a:ext cx="7737231" cy="1402098"/>
          </a:xfrm>
          <a:prstGeom prst="rect">
            <a:avLst/>
          </a:prstGeom>
          <a:noFill/>
          <a:ln w="9525">
            <a:noFill/>
            <a:miter lim="800000"/>
            <a:headEnd/>
            <a:tailEnd/>
          </a:ln>
          <a:effectLst/>
        </p:spPr>
        <p:txBody>
          <a:bodyPr vert="horz" wrap="squar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3893381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244487"/>
            <a:ext cx="7737231" cy="3765663"/>
          </a:xfrm>
        </p:spPr>
        <p:txBody>
          <a:bodyPr>
            <a:noAutofit/>
          </a:bodyPr>
          <a:lstStyle/>
          <a:p>
            <a:pPr marL="355600" lvl="0" algn="l" defTabSz="914400">
              <a:spcBef>
                <a:spcPts val="0"/>
              </a:spcBef>
            </a:pPr>
            <a:endParaRPr lang="ro-RO" sz="800" dirty="0">
              <a:solidFill>
                <a:prstClr val="black"/>
              </a:solidFill>
              <a:latin typeface="Tahoma" pitchFamily="34" charset="0"/>
              <a:ea typeface="Tahoma" pitchFamily="34" charset="0"/>
              <a:cs typeface="Tahoma" pitchFamily="34" charset="0"/>
            </a:endParaRPr>
          </a:p>
          <a:p>
            <a:pPr marL="342900" lvl="0" indent="-342900" algn="just" defTabSz="914400"/>
            <a:r>
              <a:rPr lang="en-US" sz="1400" b="1" i="1" dirty="0" smtClean="0">
                <a:solidFill>
                  <a:srgbClr val="3716FC"/>
                </a:solidFill>
                <a:latin typeface="Times New Roman" pitchFamily="18" charset="0"/>
                <a:cs typeface="Times New Roman" pitchFamily="18" charset="0"/>
              </a:rPr>
              <a:t>	</a:t>
            </a:r>
            <a:r>
              <a:rPr lang="ro-RO" sz="1400" b="1" i="1" dirty="0" smtClean="0">
                <a:solidFill>
                  <a:schemeClr val="tx2">
                    <a:lumMod val="60000"/>
                    <a:lumOff val="40000"/>
                  </a:schemeClr>
                </a:solidFill>
                <a:latin typeface="Times New Roman" pitchFamily="18" charset="0"/>
                <a:cs typeface="Times New Roman" pitchFamily="18" charset="0"/>
              </a:rPr>
              <a:t>Etică </a:t>
            </a:r>
            <a:r>
              <a:rPr lang="ro-RO" sz="1400" b="1" i="1" dirty="0">
                <a:solidFill>
                  <a:schemeClr val="tx2">
                    <a:lumMod val="60000"/>
                    <a:lumOff val="40000"/>
                  </a:schemeClr>
                </a:solidFill>
                <a:latin typeface="Times New Roman" pitchFamily="18" charset="0"/>
                <a:cs typeface="Times New Roman" pitchFamily="18" charset="0"/>
              </a:rPr>
              <a:t>și </a:t>
            </a:r>
            <a:r>
              <a:rPr lang="ro-RO" sz="1400" b="1" i="1" dirty="0" smtClean="0">
                <a:solidFill>
                  <a:schemeClr val="tx2">
                    <a:lumMod val="60000"/>
                    <a:lumOff val="40000"/>
                  </a:schemeClr>
                </a:solidFill>
                <a:latin typeface="Times New Roman" pitchFamily="18" charset="0"/>
                <a:cs typeface="Times New Roman" pitchFamily="18" charset="0"/>
              </a:rPr>
              <a:t>conduită</a:t>
            </a:r>
            <a:endParaRPr lang="en-US" sz="1400" b="1" i="1" dirty="0" smtClean="0">
              <a:solidFill>
                <a:schemeClr val="tx2">
                  <a:lumMod val="60000"/>
                  <a:lumOff val="40000"/>
                </a:schemeClr>
              </a:solidFill>
              <a:latin typeface="Times New Roman" pitchFamily="18" charset="0"/>
              <a:cs typeface="Times New Roman" pitchFamily="18" charset="0"/>
            </a:endParaRPr>
          </a:p>
          <a:p>
            <a:pPr marL="342900" lvl="0" indent="-342900" algn="just" defTabSz="914400"/>
            <a:endParaRPr lang="ro-RO" sz="1400" b="1" i="1" dirty="0">
              <a:solidFill>
                <a:srgbClr val="3716FC"/>
              </a:solidFill>
              <a:latin typeface="Times New Roman" pitchFamily="18" charset="0"/>
              <a:cs typeface="Times New Roman" pitchFamily="18" charset="0"/>
            </a:endParaRPr>
          </a:p>
          <a:p>
            <a:pPr marL="342900" lvl="0" indent="-342900" algn="just" defTabSz="914400">
              <a:spcBef>
                <a:spcPts val="0"/>
              </a:spcBef>
              <a:buFont typeface="Arial" pitchFamily="34" charset="0"/>
              <a:buChar char="•"/>
            </a:pPr>
            <a:r>
              <a:rPr lang="en-US" sz="1100" dirty="0" err="1">
                <a:solidFill>
                  <a:prstClr val="black"/>
                </a:solidFill>
                <a:latin typeface="Tahoma" pitchFamily="34" charset="0"/>
                <a:ea typeface="Tahoma" pitchFamily="34" charset="0"/>
                <a:cs typeface="Tahoma" pitchFamily="34" charset="0"/>
              </a:rPr>
              <a:t>Prin</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Ordinul</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Prefectului</a:t>
            </a:r>
            <a:r>
              <a:rPr lang="en-US" sz="1100" dirty="0">
                <a:solidFill>
                  <a:prstClr val="black"/>
                </a:solidFill>
                <a:latin typeface="Tahoma" pitchFamily="34" charset="0"/>
                <a:ea typeface="Tahoma" pitchFamily="34" charset="0"/>
                <a:cs typeface="Tahoma" pitchFamily="34" charset="0"/>
              </a:rPr>
              <a:t> </a:t>
            </a:r>
            <a:r>
              <a:rPr lang="en-US" sz="1100" dirty="0" smtClean="0">
                <a:solidFill>
                  <a:prstClr val="black"/>
                </a:solidFill>
                <a:latin typeface="Tahoma" pitchFamily="34" charset="0"/>
                <a:ea typeface="Tahoma" pitchFamily="34" charset="0"/>
                <a:cs typeface="Tahoma" pitchFamily="34" charset="0"/>
              </a:rPr>
              <a:t>nr.40/06.02.2019 </a:t>
            </a:r>
            <a:r>
              <a:rPr lang="en-US" sz="1100" dirty="0">
                <a:solidFill>
                  <a:prstClr val="black"/>
                </a:solidFill>
                <a:latin typeface="Tahoma" pitchFamily="34" charset="0"/>
                <a:ea typeface="Tahoma" pitchFamily="34" charset="0"/>
                <a:cs typeface="Tahoma" pitchFamily="34" charset="0"/>
              </a:rPr>
              <a:t>a </a:t>
            </a:r>
            <a:r>
              <a:rPr lang="en-US" sz="1100" dirty="0" err="1">
                <a:solidFill>
                  <a:prstClr val="black"/>
                </a:solidFill>
                <a:latin typeface="Tahoma" pitchFamily="34" charset="0"/>
                <a:ea typeface="Tahoma" pitchFamily="34" charset="0"/>
                <a:cs typeface="Tahoma" pitchFamily="34" charset="0"/>
              </a:rPr>
              <a:t>fost</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desemnat</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consilierul</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etic</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pentru</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Instituția</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Prefectului</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Județul</a:t>
            </a:r>
            <a:r>
              <a:rPr lang="en-US" sz="1100" dirty="0">
                <a:solidFill>
                  <a:prstClr val="black"/>
                </a:solidFill>
                <a:latin typeface="Tahoma" pitchFamily="34" charset="0"/>
                <a:ea typeface="Tahoma" pitchFamily="34" charset="0"/>
                <a:cs typeface="Tahoma" pitchFamily="34" charset="0"/>
              </a:rPr>
              <a:t> Satu Mare. </a:t>
            </a:r>
            <a:r>
              <a:rPr lang="en-US" sz="1100" dirty="0" err="1">
                <a:solidFill>
                  <a:prstClr val="black"/>
                </a:solidFill>
                <a:latin typeface="Tahoma" pitchFamily="34" charset="0"/>
                <a:ea typeface="Tahoma" pitchFamily="34" charset="0"/>
                <a:cs typeface="Tahoma" pitchFamily="34" charset="0"/>
              </a:rPr>
              <a:t>În</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cursul</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anului</a:t>
            </a:r>
            <a:r>
              <a:rPr lang="en-US" sz="1100" dirty="0">
                <a:solidFill>
                  <a:prstClr val="black"/>
                </a:solidFill>
                <a:latin typeface="Tahoma" pitchFamily="34" charset="0"/>
                <a:ea typeface="Tahoma" pitchFamily="34" charset="0"/>
                <a:cs typeface="Tahoma" pitchFamily="34" charset="0"/>
              </a:rPr>
              <a:t> nu s-au </a:t>
            </a:r>
            <a:r>
              <a:rPr lang="en-US" sz="1100" dirty="0" err="1">
                <a:solidFill>
                  <a:prstClr val="black"/>
                </a:solidFill>
                <a:latin typeface="Tahoma" pitchFamily="34" charset="0"/>
                <a:ea typeface="Tahoma" pitchFamily="34" charset="0"/>
                <a:cs typeface="Tahoma" pitchFamily="34" charset="0"/>
              </a:rPr>
              <a:t>înregistrat</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cazuri</a:t>
            </a:r>
            <a:r>
              <a:rPr lang="en-US" sz="1100" dirty="0">
                <a:solidFill>
                  <a:prstClr val="black"/>
                </a:solidFill>
                <a:latin typeface="Tahoma" pitchFamily="34" charset="0"/>
                <a:ea typeface="Tahoma" pitchFamily="34" charset="0"/>
                <a:cs typeface="Tahoma" pitchFamily="34" charset="0"/>
              </a:rPr>
              <a:t> de </a:t>
            </a:r>
            <a:r>
              <a:rPr lang="en-US" sz="1100" dirty="0" err="1">
                <a:solidFill>
                  <a:prstClr val="black"/>
                </a:solidFill>
                <a:latin typeface="Tahoma" pitchFamily="34" charset="0"/>
                <a:ea typeface="Tahoma" pitchFamily="34" charset="0"/>
                <a:cs typeface="Tahoma" pitchFamily="34" charset="0"/>
              </a:rPr>
              <a:t>nerespectare</a:t>
            </a:r>
            <a:r>
              <a:rPr lang="en-US" sz="1100" dirty="0">
                <a:solidFill>
                  <a:prstClr val="black"/>
                </a:solidFill>
                <a:latin typeface="Tahoma" pitchFamily="34" charset="0"/>
                <a:ea typeface="Tahoma" pitchFamily="34" charset="0"/>
                <a:cs typeface="Tahoma" pitchFamily="34" charset="0"/>
              </a:rPr>
              <a:t> a </a:t>
            </a:r>
            <a:r>
              <a:rPr lang="en-US" sz="1100" dirty="0" err="1">
                <a:solidFill>
                  <a:prstClr val="black"/>
                </a:solidFill>
                <a:latin typeface="Tahoma" pitchFamily="34" charset="0"/>
                <a:ea typeface="Tahoma" pitchFamily="34" charset="0"/>
                <a:cs typeface="Tahoma" pitchFamily="34" charset="0"/>
              </a:rPr>
              <a:t>normelor</a:t>
            </a:r>
            <a:r>
              <a:rPr lang="en-US" sz="1100" dirty="0">
                <a:solidFill>
                  <a:prstClr val="black"/>
                </a:solidFill>
                <a:latin typeface="Tahoma" pitchFamily="34" charset="0"/>
                <a:ea typeface="Tahoma" pitchFamily="34" charset="0"/>
                <a:cs typeface="Tahoma" pitchFamily="34" charset="0"/>
              </a:rPr>
              <a:t> de </a:t>
            </a:r>
            <a:r>
              <a:rPr lang="en-US" sz="1100" dirty="0" err="1">
                <a:solidFill>
                  <a:prstClr val="black"/>
                </a:solidFill>
                <a:latin typeface="Tahoma" pitchFamily="34" charset="0"/>
                <a:ea typeface="Tahoma" pitchFamily="34" charset="0"/>
                <a:cs typeface="Tahoma" pitchFamily="34" charset="0"/>
              </a:rPr>
              <a:t>conduită</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astfel</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nefiind</a:t>
            </a:r>
            <a:r>
              <a:rPr lang="en-US" sz="1100" dirty="0">
                <a:solidFill>
                  <a:prstClr val="black"/>
                </a:solidFill>
                <a:latin typeface="Tahoma" pitchFamily="34" charset="0"/>
                <a:ea typeface="Tahoma" pitchFamily="34" charset="0"/>
                <a:cs typeface="Tahoma" pitchFamily="34" charset="0"/>
              </a:rPr>
              <a:t> </a:t>
            </a:r>
            <a:r>
              <a:rPr lang="ro-RO" sz="1100" dirty="0">
                <a:solidFill>
                  <a:prstClr val="black"/>
                </a:solidFill>
                <a:latin typeface="Tahoma" pitchFamily="34" charset="0"/>
                <a:ea typeface="Tahoma" pitchFamily="34" charset="0"/>
                <a:cs typeface="Tahoma" pitchFamily="34" charset="0"/>
              </a:rPr>
              <a:t>luate </a:t>
            </a:r>
            <a:r>
              <a:rPr lang="en-US" sz="1100" dirty="0" err="1">
                <a:solidFill>
                  <a:prstClr val="black"/>
                </a:solidFill>
                <a:latin typeface="Tahoma" pitchFamily="34" charset="0"/>
                <a:ea typeface="Tahoma" pitchFamily="34" charset="0"/>
                <a:cs typeface="Tahoma" pitchFamily="34" charset="0"/>
              </a:rPr>
              <a:t>măsuri</a:t>
            </a:r>
            <a:r>
              <a:rPr lang="en-US" sz="1100" dirty="0">
                <a:solidFill>
                  <a:prstClr val="black"/>
                </a:solidFill>
                <a:latin typeface="Tahoma" pitchFamily="34" charset="0"/>
                <a:ea typeface="Tahoma" pitchFamily="34" charset="0"/>
                <a:cs typeface="Tahoma" pitchFamily="34" charset="0"/>
              </a:rPr>
              <a:t> administrative </a:t>
            </a:r>
            <a:r>
              <a:rPr lang="en-US" sz="1100" dirty="0" err="1">
                <a:solidFill>
                  <a:prstClr val="black"/>
                </a:solidFill>
                <a:latin typeface="Tahoma" pitchFamily="34" charset="0"/>
                <a:ea typeface="Tahoma" pitchFamily="34" charset="0"/>
                <a:cs typeface="Tahoma" pitchFamily="34" charset="0"/>
              </a:rPr>
              <a:t>pentru</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înlăturarea</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cauzelor</a:t>
            </a:r>
            <a:r>
              <a:rPr lang="en-US" sz="1100" dirty="0">
                <a:solidFill>
                  <a:prstClr val="black"/>
                </a:solidFill>
                <a:latin typeface="Tahoma" pitchFamily="34" charset="0"/>
                <a:ea typeface="Tahoma" pitchFamily="34" charset="0"/>
                <a:cs typeface="Tahoma" pitchFamily="34" charset="0"/>
              </a:rPr>
              <a:t> de </a:t>
            </a:r>
            <a:r>
              <a:rPr lang="en-US" sz="1100" dirty="0" err="1">
                <a:solidFill>
                  <a:prstClr val="black"/>
                </a:solidFill>
                <a:latin typeface="Tahoma" pitchFamily="34" charset="0"/>
                <a:ea typeface="Tahoma" pitchFamily="34" charset="0"/>
                <a:cs typeface="Tahoma" pitchFamily="34" charset="0"/>
              </a:rPr>
              <a:t>încălcare</a:t>
            </a:r>
            <a:r>
              <a:rPr lang="en-US" sz="1100" dirty="0">
                <a:solidFill>
                  <a:prstClr val="black"/>
                </a:solidFill>
                <a:latin typeface="Tahoma" pitchFamily="34" charset="0"/>
                <a:ea typeface="Tahoma" pitchFamily="34" charset="0"/>
                <a:cs typeface="Tahoma" pitchFamily="34" charset="0"/>
              </a:rPr>
              <a:t> a </a:t>
            </a:r>
            <a:r>
              <a:rPr lang="en-US" sz="1100" dirty="0" err="1">
                <a:solidFill>
                  <a:prstClr val="black"/>
                </a:solidFill>
                <a:latin typeface="Tahoma" pitchFamily="34" charset="0"/>
                <a:ea typeface="Tahoma" pitchFamily="34" charset="0"/>
                <a:cs typeface="Tahoma" pitchFamily="34" charset="0"/>
              </a:rPr>
              <a:t>normelor</a:t>
            </a:r>
            <a:r>
              <a:rPr lang="en-US" sz="1100" dirty="0">
                <a:solidFill>
                  <a:prstClr val="black"/>
                </a:solidFill>
                <a:latin typeface="Tahoma" pitchFamily="34" charset="0"/>
                <a:ea typeface="Tahoma" pitchFamily="34" charset="0"/>
                <a:cs typeface="Tahoma" pitchFamily="34" charset="0"/>
              </a:rPr>
              <a:t> de </a:t>
            </a:r>
            <a:r>
              <a:rPr lang="en-US" sz="1100" dirty="0" err="1" smtClean="0">
                <a:solidFill>
                  <a:prstClr val="black"/>
                </a:solidFill>
                <a:latin typeface="Tahoma" pitchFamily="34" charset="0"/>
                <a:ea typeface="Tahoma" pitchFamily="34" charset="0"/>
                <a:cs typeface="Tahoma" pitchFamily="34" charset="0"/>
              </a:rPr>
              <a:t>conduită</a:t>
            </a:r>
            <a:r>
              <a:rPr lang="en-US" sz="1100" dirty="0" smtClean="0">
                <a:solidFill>
                  <a:prstClr val="black"/>
                </a:solidFill>
                <a:latin typeface="Tahoma" pitchFamily="34" charset="0"/>
                <a:ea typeface="Tahoma" pitchFamily="34" charset="0"/>
                <a:cs typeface="Tahoma" pitchFamily="34" charset="0"/>
              </a:rPr>
              <a:t>.</a:t>
            </a:r>
          </a:p>
          <a:p>
            <a:pPr marL="342900" lvl="0" indent="-342900" algn="just" defTabSz="914400">
              <a:spcBef>
                <a:spcPts val="0"/>
              </a:spcBef>
            </a:pPr>
            <a:endParaRPr lang="en-US" sz="1100" dirty="0">
              <a:solidFill>
                <a:prstClr val="black"/>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r>
              <a:rPr lang="en-US" sz="1100" dirty="0" err="1" smtClean="0">
                <a:solidFill>
                  <a:schemeClr val="tx1"/>
                </a:solidFill>
                <a:latin typeface="Tahoma" pitchFamily="34" charset="0"/>
                <a:ea typeface="Tahoma" pitchFamily="34" charset="0"/>
                <a:cs typeface="Tahoma" pitchFamily="34" charset="0"/>
              </a:rPr>
              <a:t>Proceduri</a:t>
            </a:r>
            <a:r>
              <a:rPr lang="en-US" sz="1100" dirty="0" smtClean="0">
                <a:solidFill>
                  <a:schemeClr val="tx1"/>
                </a:solidFill>
                <a:latin typeface="Tahoma" pitchFamily="34" charset="0"/>
                <a:ea typeface="Tahoma" pitchFamily="34" charset="0"/>
                <a:cs typeface="Tahoma" pitchFamily="34" charset="0"/>
              </a:rPr>
              <a:t> </a:t>
            </a:r>
            <a:r>
              <a:rPr lang="en-US" sz="1100" dirty="0" err="1">
                <a:solidFill>
                  <a:schemeClr val="tx1"/>
                </a:solidFill>
                <a:latin typeface="Tahoma" pitchFamily="34" charset="0"/>
                <a:ea typeface="Tahoma" pitchFamily="34" charset="0"/>
                <a:cs typeface="Tahoma" pitchFamily="34" charset="0"/>
              </a:rPr>
              <a:t>aplicate</a:t>
            </a:r>
            <a:r>
              <a:rPr lang="en-US" sz="1100" dirty="0">
                <a:solidFill>
                  <a:schemeClr val="tx1"/>
                </a:solidFill>
                <a:latin typeface="Tahoma" pitchFamily="34" charset="0"/>
                <a:ea typeface="Tahoma" pitchFamily="34" charset="0"/>
                <a:cs typeface="Tahoma" pitchFamily="34" charset="0"/>
              </a:rPr>
              <a:t> </a:t>
            </a:r>
            <a:r>
              <a:rPr lang="ro-RO" sz="1100" dirty="0">
                <a:solidFill>
                  <a:schemeClr val="tx1"/>
                </a:solidFill>
                <a:latin typeface="Tahoma" pitchFamily="34" charset="0"/>
                <a:ea typeface="Tahoma" pitchFamily="34" charset="0"/>
                <a:cs typeface="Tahoma" pitchFamily="34" charset="0"/>
              </a:rPr>
              <a:t>în anul </a:t>
            </a:r>
            <a:r>
              <a:rPr lang="ro-RO" sz="1100" dirty="0" smtClean="0">
                <a:solidFill>
                  <a:schemeClr val="tx1"/>
                </a:solidFill>
                <a:latin typeface="Tahoma" pitchFamily="34" charset="0"/>
                <a:ea typeface="Tahoma" pitchFamily="34" charset="0"/>
                <a:cs typeface="Tahoma" pitchFamily="34" charset="0"/>
              </a:rPr>
              <a:t>202</a:t>
            </a:r>
            <a:r>
              <a:rPr lang="en-US" sz="1100" dirty="0" smtClean="0">
                <a:solidFill>
                  <a:schemeClr val="tx1"/>
                </a:solidFill>
                <a:latin typeface="Tahoma" pitchFamily="34" charset="0"/>
                <a:ea typeface="Tahoma" pitchFamily="34" charset="0"/>
                <a:cs typeface="Tahoma" pitchFamily="34" charset="0"/>
              </a:rPr>
              <a:t>3</a:t>
            </a:r>
            <a:r>
              <a:rPr lang="ro-RO" sz="1100" dirty="0" smtClean="0">
                <a:solidFill>
                  <a:schemeClr val="tx1"/>
                </a:solidFill>
                <a:latin typeface="Tahoma" pitchFamily="34" charset="0"/>
                <a:ea typeface="Tahoma" pitchFamily="34" charset="0"/>
                <a:cs typeface="Tahoma" pitchFamily="34" charset="0"/>
              </a:rPr>
              <a:t>:</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Ordinului</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președintelui</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Agenției</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Naționale</a:t>
            </a:r>
            <a:r>
              <a:rPr lang="en-US" sz="1100" dirty="0" smtClean="0">
                <a:solidFill>
                  <a:prstClr val="black"/>
                </a:solidFill>
                <a:latin typeface="Tahoma" pitchFamily="34" charset="0"/>
                <a:ea typeface="Tahoma" pitchFamily="34" charset="0"/>
                <a:cs typeface="Tahoma" pitchFamily="34" charset="0"/>
              </a:rPr>
              <a:t> a </a:t>
            </a:r>
            <a:r>
              <a:rPr lang="en-US" sz="1100" dirty="0" err="1" smtClean="0">
                <a:solidFill>
                  <a:prstClr val="black"/>
                </a:solidFill>
                <a:latin typeface="Tahoma" pitchFamily="34" charset="0"/>
                <a:ea typeface="Tahoma" pitchFamily="34" charset="0"/>
                <a:cs typeface="Tahoma" pitchFamily="34" charset="0"/>
              </a:rPr>
              <a:t>Funcționarilor</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Publici</a:t>
            </a:r>
            <a:r>
              <a:rPr lang="en-US" sz="1100" dirty="0" smtClean="0">
                <a:solidFill>
                  <a:prstClr val="black"/>
                </a:solidFill>
                <a:latin typeface="Tahoma" pitchFamily="34" charset="0"/>
                <a:ea typeface="Tahoma" pitchFamily="34" charset="0"/>
                <a:cs typeface="Tahoma" pitchFamily="34" charset="0"/>
              </a:rPr>
              <a:t> nr.26/11.01.2023 </a:t>
            </a:r>
            <a:r>
              <a:rPr lang="en-US" sz="1100" dirty="0" err="1" smtClean="0">
                <a:solidFill>
                  <a:prstClr val="black"/>
                </a:solidFill>
                <a:latin typeface="Tahoma" pitchFamily="34" charset="0"/>
                <a:ea typeface="Tahoma" pitchFamily="34" charset="0"/>
                <a:cs typeface="Tahoma" pitchFamily="34" charset="0"/>
              </a:rPr>
              <a:t>pentru</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aprobarea</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Metodologiei</a:t>
            </a:r>
            <a:r>
              <a:rPr lang="en-US" sz="1100" dirty="0" smtClean="0">
                <a:solidFill>
                  <a:prstClr val="black"/>
                </a:solidFill>
                <a:latin typeface="Tahoma" pitchFamily="34" charset="0"/>
                <a:ea typeface="Tahoma" pitchFamily="34" charset="0"/>
                <a:cs typeface="Tahoma" pitchFamily="34" charset="0"/>
              </a:rPr>
              <a:t> de </a:t>
            </a:r>
            <a:r>
              <a:rPr lang="en-US" sz="1100" dirty="0" err="1" smtClean="0">
                <a:solidFill>
                  <a:prstClr val="black"/>
                </a:solidFill>
                <a:latin typeface="Tahoma" pitchFamily="34" charset="0"/>
                <a:ea typeface="Tahoma" pitchFamily="34" charset="0"/>
                <a:cs typeface="Tahoma" pitchFamily="34" charset="0"/>
              </a:rPr>
              <a:t>completare</a:t>
            </a:r>
            <a:r>
              <a:rPr lang="en-US" sz="1100" dirty="0" smtClean="0">
                <a:solidFill>
                  <a:prstClr val="black"/>
                </a:solidFill>
                <a:latin typeface="Tahoma" pitchFamily="34" charset="0"/>
                <a:ea typeface="Tahoma" pitchFamily="34" charset="0"/>
                <a:cs typeface="Tahoma" pitchFamily="34" charset="0"/>
              </a:rPr>
              <a:t> și </a:t>
            </a:r>
            <a:r>
              <a:rPr lang="en-US" sz="1100" dirty="0" err="1" smtClean="0">
                <a:solidFill>
                  <a:prstClr val="black"/>
                </a:solidFill>
                <a:latin typeface="Tahoma" pitchFamily="34" charset="0"/>
                <a:ea typeface="Tahoma" pitchFamily="34" charset="0"/>
                <a:cs typeface="Tahoma" pitchFamily="34" charset="0"/>
              </a:rPr>
              <a:t>transmitere</a:t>
            </a:r>
            <a:r>
              <a:rPr lang="en-US" sz="1100" dirty="0" smtClean="0">
                <a:solidFill>
                  <a:prstClr val="black"/>
                </a:solidFill>
                <a:latin typeface="Tahoma" pitchFamily="34" charset="0"/>
                <a:ea typeface="Tahoma" pitchFamily="34" charset="0"/>
                <a:cs typeface="Tahoma" pitchFamily="34" charset="0"/>
              </a:rPr>
              <a:t> a </a:t>
            </a:r>
            <a:r>
              <a:rPr lang="en-US" sz="1100" dirty="0" err="1" smtClean="0">
                <a:solidFill>
                  <a:prstClr val="black"/>
                </a:solidFill>
                <a:latin typeface="Tahoma" pitchFamily="34" charset="0"/>
                <a:ea typeface="Tahoma" pitchFamily="34" charset="0"/>
                <a:cs typeface="Tahoma" pitchFamily="34" charset="0"/>
              </a:rPr>
              <a:t>informațiilor</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privind</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implementarea</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principiilor</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aplicabile</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conduitei</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profesionale</a:t>
            </a:r>
            <a:r>
              <a:rPr lang="en-US" sz="1100" dirty="0" smtClean="0">
                <a:solidFill>
                  <a:prstClr val="black"/>
                </a:solidFill>
                <a:latin typeface="Tahoma" pitchFamily="34" charset="0"/>
                <a:ea typeface="Tahoma" pitchFamily="34" charset="0"/>
                <a:cs typeface="Tahoma" pitchFamily="34" charset="0"/>
              </a:rPr>
              <a:t> a </a:t>
            </a:r>
            <a:r>
              <a:rPr lang="en-US" sz="1100" dirty="0" err="1" smtClean="0">
                <a:solidFill>
                  <a:prstClr val="black"/>
                </a:solidFill>
                <a:latin typeface="Tahoma" pitchFamily="34" charset="0"/>
                <a:ea typeface="Tahoma" pitchFamily="34" charset="0"/>
                <a:cs typeface="Tahoma" pitchFamily="34" charset="0"/>
              </a:rPr>
              <a:t>funcționarilor</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publici</a:t>
            </a:r>
            <a:r>
              <a:rPr lang="en-US" sz="1100" dirty="0" smtClean="0">
                <a:solidFill>
                  <a:prstClr val="black"/>
                </a:solidFill>
                <a:latin typeface="Tahoma" pitchFamily="34" charset="0"/>
                <a:ea typeface="Tahoma" pitchFamily="34" charset="0"/>
                <a:cs typeface="Tahoma" pitchFamily="34" charset="0"/>
              </a:rPr>
              <a:t> și a </a:t>
            </a:r>
            <a:r>
              <a:rPr lang="en-US" sz="1100" dirty="0" err="1" smtClean="0">
                <a:solidFill>
                  <a:prstClr val="black"/>
                </a:solidFill>
                <a:latin typeface="Tahoma" pitchFamily="34" charset="0"/>
                <a:ea typeface="Tahoma" pitchFamily="34" charset="0"/>
                <a:cs typeface="Tahoma" pitchFamily="34" charset="0"/>
              </a:rPr>
              <a:t>normelor</a:t>
            </a:r>
            <a:r>
              <a:rPr lang="en-US" sz="1100" dirty="0" smtClean="0">
                <a:solidFill>
                  <a:prstClr val="black"/>
                </a:solidFill>
                <a:latin typeface="Tahoma" pitchFamily="34" charset="0"/>
                <a:ea typeface="Tahoma" pitchFamily="34" charset="0"/>
                <a:cs typeface="Tahoma" pitchFamily="34" charset="0"/>
              </a:rPr>
              <a:t>/</a:t>
            </a:r>
            <a:r>
              <a:rPr lang="en-US" sz="1100" dirty="0" err="1" smtClean="0">
                <a:solidFill>
                  <a:prstClr val="black"/>
                </a:solidFill>
                <a:latin typeface="Tahoma" pitchFamily="34" charset="0"/>
                <a:ea typeface="Tahoma" pitchFamily="34" charset="0"/>
                <a:cs typeface="Tahoma" pitchFamily="34" charset="0"/>
              </a:rPr>
              <a:t>standardelor</a:t>
            </a:r>
            <a:r>
              <a:rPr lang="en-US" sz="1100" dirty="0" smtClean="0">
                <a:solidFill>
                  <a:prstClr val="black"/>
                </a:solidFill>
                <a:latin typeface="Tahoma" pitchFamily="34" charset="0"/>
                <a:ea typeface="Tahoma" pitchFamily="34" charset="0"/>
                <a:cs typeface="Tahoma" pitchFamily="34" charset="0"/>
              </a:rPr>
              <a:t> de </a:t>
            </a:r>
            <a:r>
              <a:rPr lang="en-US" sz="1100" dirty="0" err="1" smtClean="0">
                <a:solidFill>
                  <a:prstClr val="black"/>
                </a:solidFill>
                <a:latin typeface="Tahoma" pitchFamily="34" charset="0"/>
                <a:ea typeface="Tahoma" pitchFamily="34" charset="0"/>
                <a:cs typeface="Tahoma" pitchFamily="34" charset="0"/>
              </a:rPr>
              <a:t>conduită</a:t>
            </a:r>
            <a:r>
              <a:rPr lang="en-US" sz="1100" dirty="0" smtClean="0">
                <a:solidFill>
                  <a:prstClr val="black"/>
                </a:solidFill>
                <a:latin typeface="Tahoma" pitchFamily="34" charset="0"/>
                <a:ea typeface="Tahoma" pitchFamily="34" charset="0"/>
                <a:cs typeface="Tahoma" pitchFamily="34" charset="0"/>
              </a:rPr>
              <a:t> a </a:t>
            </a:r>
            <a:r>
              <a:rPr lang="en-US" sz="1100" dirty="0" err="1" smtClean="0">
                <a:solidFill>
                  <a:prstClr val="black"/>
                </a:solidFill>
                <a:latin typeface="Tahoma" pitchFamily="34" charset="0"/>
                <a:ea typeface="Tahoma" pitchFamily="34" charset="0"/>
                <a:cs typeface="Tahoma" pitchFamily="34" charset="0"/>
              </a:rPr>
              <a:t>funcționarilor</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publici</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precum</a:t>
            </a:r>
            <a:r>
              <a:rPr lang="en-US" sz="1100" dirty="0" smtClean="0">
                <a:solidFill>
                  <a:prstClr val="black"/>
                </a:solidFill>
                <a:latin typeface="Tahoma" pitchFamily="34" charset="0"/>
                <a:ea typeface="Tahoma" pitchFamily="34" charset="0"/>
                <a:cs typeface="Tahoma" pitchFamily="34" charset="0"/>
              </a:rPr>
              <a:t> și a </a:t>
            </a:r>
            <a:r>
              <a:rPr lang="en-US" sz="1100" dirty="0" err="1" smtClean="0">
                <a:solidFill>
                  <a:prstClr val="black"/>
                </a:solidFill>
                <a:latin typeface="Tahoma" pitchFamily="34" charset="0"/>
                <a:ea typeface="Tahoma" pitchFamily="34" charset="0"/>
                <a:cs typeface="Tahoma" pitchFamily="34" charset="0"/>
              </a:rPr>
              <a:t>procedurilor</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administrativ-disciplinare</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aplicabile</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funcționarilor</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publici</a:t>
            </a:r>
            <a:r>
              <a:rPr lang="en-US" sz="1100" dirty="0" smtClean="0">
                <a:solidFill>
                  <a:prstClr val="black"/>
                </a:solidFill>
                <a:latin typeface="Tahoma" pitchFamily="34" charset="0"/>
                <a:ea typeface="Tahoma" pitchFamily="34" charset="0"/>
                <a:cs typeface="Tahoma" pitchFamily="34" charset="0"/>
              </a:rPr>
              <a:t> în </a:t>
            </a:r>
            <a:r>
              <a:rPr lang="en-US" sz="1100" dirty="0" err="1" smtClean="0">
                <a:solidFill>
                  <a:prstClr val="black"/>
                </a:solidFill>
                <a:latin typeface="Tahoma" pitchFamily="34" charset="0"/>
                <a:ea typeface="Tahoma" pitchFamily="34" charset="0"/>
                <a:cs typeface="Tahoma" pitchFamily="34" charset="0"/>
              </a:rPr>
              <a:t>cadrul</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autorităților</a:t>
            </a:r>
            <a:r>
              <a:rPr lang="en-US" sz="1100" dirty="0" smtClean="0">
                <a:solidFill>
                  <a:prstClr val="black"/>
                </a:solidFill>
                <a:latin typeface="Tahoma" pitchFamily="34" charset="0"/>
                <a:ea typeface="Tahoma" pitchFamily="34" charset="0"/>
                <a:cs typeface="Tahoma" pitchFamily="34" charset="0"/>
              </a:rPr>
              <a:t> și </a:t>
            </a:r>
            <a:r>
              <a:rPr lang="en-US" sz="1100" dirty="0" err="1" smtClean="0">
                <a:solidFill>
                  <a:prstClr val="black"/>
                </a:solidFill>
                <a:latin typeface="Tahoma" pitchFamily="34" charset="0"/>
                <a:ea typeface="Tahoma" pitchFamily="34" charset="0"/>
                <a:cs typeface="Tahoma" pitchFamily="34" charset="0"/>
              </a:rPr>
              <a:t>instituțiilor</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publice</a:t>
            </a:r>
            <a:r>
              <a:rPr lang="en-US" sz="1100" dirty="0" smtClean="0">
                <a:solidFill>
                  <a:prstClr val="black"/>
                </a:solidFill>
                <a:latin typeface="Tahoma" pitchFamily="34" charset="0"/>
                <a:ea typeface="Tahoma" pitchFamily="34" charset="0"/>
                <a:cs typeface="Tahoma" pitchFamily="34" charset="0"/>
              </a:rPr>
              <a:t>; </a:t>
            </a:r>
            <a:r>
              <a:rPr lang="ro-RO" sz="1100" dirty="0" smtClean="0">
                <a:solidFill>
                  <a:prstClr val="black"/>
                </a:solidFill>
                <a:latin typeface="Tahoma" pitchFamily="34" charset="0"/>
                <a:ea typeface="Tahoma" pitchFamily="34" charset="0"/>
                <a:cs typeface="Tahoma" pitchFamily="34" charset="0"/>
              </a:rPr>
              <a:t>OUG nr.57/2019 privind Codul Administrativ cu completările și modificările ulterioare.</a:t>
            </a:r>
            <a:endParaRPr lang="en-US" sz="1100" dirty="0" smtClean="0">
              <a:solidFill>
                <a:prstClr val="black"/>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endParaRPr lang="ro-RO" sz="1100" dirty="0" smtClean="0">
              <a:solidFill>
                <a:schemeClr val="tx1"/>
              </a:solidFill>
              <a:latin typeface="Tahoma" pitchFamily="34" charset="0"/>
              <a:ea typeface="Tahoma" pitchFamily="34" charset="0"/>
              <a:cs typeface="Tahoma" pitchFamily="34" charset="0"/>
            </a:endParaRPr>
          </a:p>
          <a:p>
            <a:pPr marL="342900" indent="-342900" algn="just" defTabSz="914400">
              <a:spcBef>
                <a:spcPts val="0"/>
              </a:spcBef>
              <a:buFont typeface="Arial" pitchFamily="34" charset="0"/>
              <a:buChar char="•"/>
            </a:pPr>
            <a:r>
              <a:rPr lang="en-US" sz="1100" dirty="0" err="1" smtClean="0">
                <a:solidFill>
                  <a:schemeClr val="tx1"/>
                </a:solidFill>
                <a:latin typeface="Tahoma" pitchFamily="34" charset="0"/>
                <a:ea typeface="Tahoma" pitchFamily="34" charset="0"/>
                <a:cs typeface="Tahoma" pitchFamily="34" charset="0"/>
              </a:rPr>
              <a:t>În</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anul</a:t>
            </a:r>
            <a:r>
              <a:rPr lang="en-US" sz="1100" dirty="0" smtClean="0">
                <a:solidFill>
                  <a:schemeClr val="tx1"/>
                </a:solidFill>
                <a:latin typeface="Tahoma" pitchFamily="34" charset="0"/>
                <a:ea typeface="Tahoma" pitchFamily="34" charset="0"/>
                <a:cs typeface="Tahoma" pitchFamily="34" charset="0"/>
              </a:rPr>
              <a:t> 2023 s-a </a:t>
            </a:r>
            <a:r>
              <a:rPr lang="en-US" sz="1100" dirty="0" err="1" smtClean="0">
                <a:solidFill>
                  <a:schemeClr val="tx1"/>
                </a:solidFill>
                <a:latin typeface="Tahoma" pitchFamily="34" charset="0"/>
                <a:ea typeface="Tahoma" pitchFamily="34" charset="0"/>
                <a:cs typeface="Tahoma" pitchFamily="34" charset="0"/>
              </a:rPr>
              <a:t>accesat</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trimestrial</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platforma</a:t>
            </a:r>
            <a:r>
              <a:rPr lang="en-US" sz="1100" dirty="0" smtClean="0">
                <a:solidFill>
                  <a:schemeClr val="tx1"/>
                </a:solidFill>
                <a:latin typeface="Tahoma" pitchFamily="34" charset="0"/>
                <a:ea typeface="Tahoma" pitchFamily="34" charset="0"/>
                <a:cs typeface="Tahoma" pitchFamily="34" charset="0"/>
              </a:rPr>
              <a:t> A.N.F.P., </a:t>
            </a:r>
            <a:r>
              <a:rPr lang="en-US" sz="1100" dirty="0" err="1" smtClean="0">
                <a:solidFill>
                  <a:schemeClr val="tx1"/>
                </a:solidFill>
                <a:latin typeface="Tahoma" pitchFamily="34" charset="0"/>
                <a:ea typeface="Tahoma" pitchFamily="34" charset="0"/>
                <a:cs typeface="Tahoma" pitchFamily="34" charset="0"/>
              </a:rPr>
              <a:t>în</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vederea</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întocmirii</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şi</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transmiterii</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Raportului</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privind</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respectarea</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normelor</a:t>
            </a:r>
            <a:r>
              <a:rPr lang="en-US" sz="1100" dirty="0" smtClean="0">
                <a:solidFill>
                  <a:schemeClr val="tx1"/>
                </a:solidFill>
                <a:latin typeface="Tahoma" pitchFamily="34" charset="0"/>
                <a:ea typeface="Tahoma" pitchFamily="34" charset="0"/>
                <a:cs typeface="Tahoma" pitchFamily="34" charset="0"/>
              </a:rPr>
              <a:t> de </a:t>
            </a:r>
            <a:r>
              <a:rPr lang="en-US" sz="1100" dirty="0" err="1" smtClean="0">
                <a:solidFill>
                  <a:schemeClr val="tx1"/>
                </a:solidFill>
                <a:latin typeface="Tahoma" pitchFamily="34" charset="0"/>
                <a:ea typeface="Tahoma" pitchFamily="34" charset="0"/>
                <a:cs typeface="Tahoma" pitchFamily="34" charset="0"/>
              </a:rPr>
              <a:t>conduită</a:t>
            </a:r>
            <a:r>
              <a:rPr lang="en-US" sz="1100" dirty="0" smtClean="0">
                <a:solidFill>
                  <a:schemeClr val="tx1"/>
                </a:solidFill>
                <a:latin typeface="Tahoma" pitchFamily="34" charset="0"/>
                <a:ea typeface="Tahoma" pitchFamily="34" charset="0"/>
                <a:cs typeface="Tahoma" pitchFamily="34" charset="0"/>
              </a:rPr>
              <a:t> de </a:t>
            </a:r>
            <a:r>
              <a:rPr lang="en-US" sz="1100" dirty="0" err="1" smtClean="0">
                <a:solidFill>
                  <a:schemeClr val="tx1"/>
                </a:solidFill>
                <a:latin typeface="Tahoma" pitchFamily="34" charset="0"/>
                <a:ea typeface="Tahoma" pitchFamily="34" charset="0"/>
                <a:cs typeface="Tahoma" pitchFamily="34" charset="0"/>
              </a:rPr>
              <a:t>către</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funcţionarii</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publici</a:t>
            </a:r>
            <a:r>
              <a:rPr lang="en-US" sz="1100" dirty="0" smtClean="0">
                <a:solidFill>
                  <a:schemeClr val="tx1"/>
                </a:solidFill>
                <a:latin typeface="Tahoma" pitchFamily="34" charset="0"/>
                <a:ea typeface="Tahoma" pitchFamily="34" charset="0"/>
                <a:cs typeface="Tahoma" pitchFamily="34" charset="0"/>
              </a:rPr>
              <a:t> din </a:t>
            </a:r>
            <a:r>
              <a:rPr lang="en-US" sz="1100" dirty="0" err="1" smtClean="0">
                <a:solidFill>
                  <a:schemeClr val="tx1"/>
                </a:solidFill>
                <a:latin typeface="Tahoma" pitchFamily="34" charset="0"/>
                <a:ea typeface="Tahoma" pitchFamily="34" charset="0"/>
                <a:cs typeface="Tahoma" pitchFamily="34" charset="0"/>
              </a:rPr>
              <a:t>cadrul</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Instituţiei</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Prefectului</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Judeţul</a:t>
            </a:r>
            <a:r>
              <a:rPr lang="en-US" sz="1100" dirty="0" smtClean="0">
                <a:solidFill>
                  <a:schemeClr val="tx1"/>
                </a:solidFill>
                <a:latin typeface="Tahoma" pitchFamily="34" charset="0"/>
                <a:ea typeface="Tahoma" pitchFamily="34" charset="0"/>
                <a:cs typeface="Tahoma" pitchFamily="34" charset="0"/>
              </a:rPr>
              <a:t> Satu Mare </a:t>
            </a:r>
            <a:r>
              <a:rPr lang="en-US" sz="1100" dirty="0" err="1" smtClean="0">
                <a:solidFill>
                  <a:schemeClr val="tx1"/>
                </a:solidFill>
                <a:latin typeface="Tahoma" pitchFamily="34" charset="0"/>
                <a:ea typeface="Tahoma" pitchFamily="34" charset="0"/>
                <a:cs typeface="Tahoma" pitchFamily="34" charset="0"/>
              </a:rPr>
              <a:t>şi</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transmiterii</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Anexei</a:t>
            </a:r>
            <a:r>
              <a:rPr lang="en-US" sz="1100" dirty="0" smtClean="0">
                <a:solidFill>
                  <a:schemeClr val="tx1"/>
                </a:solidFill>
                <a:latin typeface="Tahoma" pitchFamily="34" charset="0"/>
                <a:ea typeface="Tahoma" pitchFamily="34" charset="0"/>
                <a:cs typeface="Tahoma" pitchFamily="34" charset="0"/>
              </a:rPr>
              <a:t> 2 </a:t>
            </a:r>
            <a:r>
              <a:rPr lang="en-US" sz="1100" dirty="0" err="1" smtClean="0">
                <a:solidFill>
                  <a:schemeClr val="tx1"/>
                </a:solidFill>
                <a:latin typeface="Tahoma" pitchFamily="34" charset="0"/>
                <a:ea typeface="Tahoma" pitchFamily="34" charset="0"/>
                <a:cs typeface="Tahoma" pitchFamily="34" charset="0"/>
              </a:rPr>
              <a:t>Raportul</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privind</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situaţia</a:t>
            </a:r>
            <a:r>
              <a:rPr lang="en-US" sz="1100" dirty="0" smtClean="0">
                <a:solidFill>
                  <a:schemeClr val="tx1"/>
                </a:solidFill>
                <a:latin typeface="Tahoma" pitchFamily="34" charset="0"/>
                <a:ea typeface="Tahoma" pitchFamily="34" charset="0"/>
                <a:cs typeface="Tahoma" pitchFamily="34" charset="0"/>
              </a:rPr>
              <a:t> </a:t>
            </a:r>
            <a:r>
              <a:rPr lang="ro-RO" sz="1100" dirty="0" smtClean="0">
                <a:solidFill>
                  <a:schemeClr val="tx1"/>
                </a:solidFill>
                <a:latin typeface="Tahoma" pitchFamily="34" charset="0"/>
                <a:ea typeface="Tahoma" pitchFamily="34" charset="0"/>
                <a:cs typeface="Tahoma" pitchFamily="34" charset="0"/>
              </a:rPr>
              <a:t>implementării procedurilor disciplinare în cadrul Instituţiei Prefectului Județul Satu Mare şi în cadrul unităţilor administrativ teritoriale. </a:t>
            </a:r>
            <a:endParaRPr lang="en-GB" sz="1200" dirty="0">
              <a:solidFill>
                <a:schemeClr val="tx1"/>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endParaRPr lang="ro-RO" sz="1200" dirty="0">
              <a:solidFill>
                <a:prstClr val="black"/>
              </a:solidFill>
              <a:latin typeface="Tahoma" pitchFamily="34" charset="0"/>
              <a:ea typeface="Tahoma" pitchFamily="34" charset="0"/>
              <a:cs typeface="Tahoma" pitchFamily="34" charset="0"/>
            </a:endParaRPr>
          </a:p>
          <a:p>
            <a:pPr algn="just"/>
            <a:endParaRPr lang="vi-VN" sz="1200" i="1"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1347729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244487"/>
            <a:ext cx="7737231" cy="3765663"/>
          </a:xfrm>
        </p:spPr>
        <p:txBody>
          <a:bodyPr>
            <a:noAutofit/>
          </a:bodyPr>
          <a:lstStyle/>
          <a:p>
            <a:pPr marL="342900" lvl="0" indent="-342900" algn="just" defTabSz="914400">
              <a:buFont typeface="Arial" pitchFamily="34" charset="0"/>
              <a:buChar char="•"/>
            </a:pPr>
            <a:r>
              <a:rPr lang="ro-RO" sz="1400" b="1" i="1" dirty="0">
                <a:solidFill>
                  <a:schemeClr val="tx2">
                    <a:lumMod val="60000"/>
                    <a:lumOff val="40000"/>
                  </a:schemeClr>
                </a:solidFill>
                <a:latin typeface="Times New Roman" pitchFamily="18" charset="0"/>
                <a:cs typeface="Times New Roman" pitchFamily="18" charset="0"/>
              </a:rPr>
              <a:t>Protecția informațiilor clasificate</a:t>
            </a:r>
            <a:endParaRPr lang="ro-RO" sz="1400" b="1" dirty="0">
              <a:solidFill>
                <a:schemeClr val="tx2">
                  <a:lumMod val="60000"/>
                  <a:lumOff val="40000"/>
                </a:schemeClr>
              </a:solidFill>
              <a:latin typeface="Times New Roman" pitchFamily="18" charset="0"/>
              <a:cs typeface="Times New Roman" pitchFamily="18" charset="0"/>
            </a:endParaRPr>
          </a:p>
          <a:p>
            <a:pPr marL="342900" lvl="0" indent="-342900" algn="just" defTabSz="914400">
              <a:buFont typeface="Arial" pitchFamily="34" charset="0"/>
              <a:buChar char="•"/>
            </a:pPr>
            <a:r>
              <a:rPr lang="ro-RO" sz="1200" dirty="0">
                <a:solidFill>
                  <a:prstClr val="black"/>
                </a:solidFill>
                <a:latin typeface="Tahoma" pitchFamily="34" charset="0"/>
                <a:ea typeface="Tahoma" pitchFamily="34" charset="0"/>
                <a:cs typeface="Tahoma" pitchFamily="34" charset="0"/>
              </a:rPr>
              <a:t>La nivelul Instituţiei Prefectului – Județul Satu Mare se prelucrează şi se păstrează documente care conţin informaţii clasificate. În cursul anului </a:t>
            </a:r>
            <a:r>
              <a:rPr lang="ro-RO" sz="1200" dirty="0" smtClean="0">
                <a:solidFill>
                  <a:prstClr val="black"/>
                </a:solidFill>
                <a:latin typeface="Tahoma" pitchFamily="34" charset="0"/>
                <a:ea typeface="Tahoma" pitchFamily="34" charset="0"/>
                <a:cs typeface="Tahoma" pitchFamily="34" charset="0"/>
              </a:rPr>
              <a:t>202</a:t>
            </a:r>
            <a:r>
              <a:rPr lang="en-US" sz="1200" dirty="0" smtClean="0">
                <a:solidFill>
                  <a:prstClr val="black"/>
                </a:solidFill>
                <a:latin typeface="Tahoma" pitchFamily="34" charset="0"/>
                <a:ea typeface="Tahoma" pitchFamily="34" charset="0"/>
                <a:cs typeface="Tahoma" pitchFamily="34" charset="0"/>
              </a:rPr>
              <a:t>3</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prin Structura de Securitate au fost manipulate un număr de </a:t>
            </a:r>
            <a:r>
              <a:rPr lang="en-US" sz="1200" dirty="0" smtClean="0">
                <a:solidFill>
                  <a:prstClr val="black"/>
                </a:solidFill>
                <a:latin typeface="Tahoma" pitchFamily="34" charset="0"/>
                <a:ea typeface="Tahoma" pitchFamily="34" charset="0"/>
                <a:cs typeface="Tahoma" pitchFamily="34" charset="0"/>
              </a:rPr>
              <a:t>129</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documente cu caracter clasificat, nivel secret de serviciu, respectiv un număr de </a:t>
            </a:r>
            <a:r>
              <a:rPr lang="ro-RO" sz="1200" dirty="0" smtClean="0">
                <a:solidFill>
                  <a:prstClr val="black"/>
                </a:solidFill>
                <a:latin typeface="Tahoma" pitchFamily="34" charset="0"/>
                <a:ea typeface="Tahoma" pitchFamily="34" charset="0"/>
                <a:cs typeface="Tahoma" pitchFamily="34" charset="0"/>
              </a:rPr>
              <a:t>21 </a:t>
            </a:r>
            <a:r>
              <a:rPr lang="ro-RO" sz="1200" dirty="0">
                <a:solidFill>
                  <a:prstClr val="black"/>
                </a:solidFill>
                <a:latin typeface="Tahoma" pitchFamily="34" charset="0"/>
                <a:ea typeface="Tahoma" pitchFamily="34" charset="0"/>
                <a:cs typeface="Tahoma" pitchFamily="34" charset="0"/>
              </a:rPr>
              <a:t>documente cu caracter clasificat, din care </a:t>
            </a:r>
            <a:r>
              <a:rPr lang="en-US" sz="1200" dirty="0" smtClean="0">
                <a:solidFill>
                  <a:prstClr val="black"/>
                </a:solidFill>
                <a:latin typeface="Tahoma" pitchFamily="34" charset="0"/>
                <a:ea typeface="Tahoma" pitchFamily="34" charset="0"/>
                <a:cs typeface="Tahoma" pitchFamily="34" charset="0"/>
              </a:rPr>
              <a:t>1</a:t>
            </a:r>
            <a:r>
              <a:rPr lang="ro-RO" sz="1200" dirty="0" smtClean="0">
                <a:solidFill>
                  <a:prstClr val="black"/>
                </a:solidFill>
                <a:latin typeface="Tahoma" pitchFamily="34" charset="0"/>
                <a:ea typeface="Tahoma" pitchFamily="34" charset="0"/>
                <a:cs typeface="Tahoma" pitchFamily="34" charset="0"/>
              </a:rPr>
              <a:t>-</a:t>
            </a:r>
            <a:r>
              <a:rPr lang="en-US"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nivel </a:t>
            </a:r>
            <a:r>
              <a:rPr lang="ro-RO" sz="1200" dirty="0">
                <a:solidFill>
                  <a:prstClr val="black"/>
                </a:solidFill>
                <a:latin typeface="Tahoma" pitchFamily="34" charset="0"/>
                <a:ea typeface="Tahoma" pitchFamily="34" charset="0"/>
                <a:cs typeface="Tahoma" pitchFamily="34" charset="0"/>
              </a:rPr>
              <a:t>secret, respectiv </a:t>
            </a:r>
            <a:r>
              <a:rPr lang="ro-RO" sz="1200" dirty="0" smtClean="0">
                <a:solidFill>
                  <a:prstClr val="black"/>
                </a:solidFill>
                <a:latin typeface="Tahoma" pitchFamily="34" charset="0"/>
                <a:ea typeface="Tahoma" pitchFamily="34" charset="0"/>
                <a:cs typeface="Tahoma" pitchFamily="34" charset="0"/>
              </a:rPr>
              <a:t> </a:t>
            </a:r>
            <a:r>
              <a:rPr lang="en-US" sz="1200" dirty="0" smtClean="0">
                <a:solidFill>
                  <a:prstClr val="black"/>
                </a:solidFill>
                <a:latin typeface="Tahoma" pitchFamily="34" charset="0"/>
                <a:ea typeface="Tahoma" pitchFamily="34" charset="0"/>
                <a:cs typeface="Tahoma" pitchFamily="34" charset="0"/>
              </a:rPr>
              <a:t>20 </a:t>
            </a:r>
            <a:r>
              <a:rPr lang="ro-RO" sz="1200" dirty="0" smtClean="0">
                <a:solidFill>
                  <a:prstClr val="black"/>
                </a:solidFill>
                <a:latin typeface="Tahoma" pitchFamily="34" charset="0"/>
                <a:ea typeface="Tahoma" pitchFamily="34" charset="0"/>
                <a:cs typeface="Tahoma" pitchFamily="34" charset="0"/>
              </a:rPr>
              <a:t>-</a:t>
            </a:r>
            <a:r>
              <a:rPr lang="en-US"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nivel  </a:t>
            </a:r>
            <a:r>
              <a:rPr lang="ro-RO" sz="1200" dirty="0">
                <a:solidFill>
                  <a:prstClr val="black"/>
                </a:solidFill>
                <a:latin typeface="Tahoma" pitchFamily="34" charset="0"/>
                <a:ea typeface="Tahoma" pitchFamily="34" charset="0"/>
                <a:cs typeface="Tahoma" pitchFamily="34" charset="0"/>
              </a:rPr>
              <a:t>strict secret. </a:t>
            </a:r>
            <a:endParaRPr lang="ro-RO" sz="1200" dirty="0" smtClean="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8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ro-RO" sz="1200" dirty="0">
                <a:solidFill>
                  <a:prstClr val="black"/>
                </a:solidFill>
                <a:latin typeface="Tahoma" pitchFamily="34" charset="0"/>
                <a:ea typeface="Tahoma" pitchFamily="34" charset="0"/>
                <a:cs typeface="Tahoma" pitchFamily="34" charset="0"/>
              </a:rPr>
              <a:t>Au fost emise un număr de </a:t>
            </a:r>
            <a:r>
              <a:rPr lang="ro-RO" sz="1200" dirty="0" smtClean="0">
                <a:solidFill>
                  <a:prstClr val="black"/>
                </a:solidFill>
                <a:latin typeface="Tahoma" pitchFamily="34" charset="0"/>
                <a:ea typeface="Tahoma" pitchFamily="34" charset="0"/>
                <a:cs typeface="Tahoma" pitchFamily="34" charset="0"/>
              </a:rPr>
              <a:t>1</a:t>
            </a:r>
            <a:r>
              <a:rPr lang="en-US" sz="1200" dirty="0" smtClean="0">
                <a:solidFill>
                  <a:prstClr val="black"/>
                </a:solidFill>
                <a:latin typeface="Tahoma" pitchFamily="34" charset="0"/>
                <a:ea typeface="Tahoma" pitchFamily="34" charset="0"/>
                <a:cs typeface="Tahoma" pitchFamily="34" charset="0"/>
              </a:rPr>
              <a:t>0</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autorizații de acces la informații clasificate, nivel secret de serviciu, respectiv un număr de </a:t>
            </a:r>
            <a:r>
              <a:rPr lang="en-US" sz="1200" dirty="0" smtClean="0">
                <a:solidFill>
                  <a:prstClr val="black"/>
                </a:solidFill>
                <a:latin typeface="Tahoma" pitchFamily="34" charset="0"/>
                <a:ea typeface="Tahoma" pitchFamily="34" charset="0"/>
                <a:cs typeface="Tahoma" pitchFamily="34" charset="0"/>
              </a:rPr>
              <a:t>13</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autorizații de acces la informații </a:t>
            </a:r>
            <a:r>
              <a:rPr lang="ro-RO" sz="1200" dirty="0" smtClean="0">
                <a:solidFill>
                  <a:prstClr val="black"/>
                </a:solidFill>
                <a:latin typeface="Tahoma" pitchFamily="34" charset="0"/>
                <a:ea typeface="Tahoma" pitchFamily="34" charset="0"/>
                <a:cs typeface="Tahoma" pitchFamily="34" charset="0"/>
              </a:rPr>
              <a:t>clasificate</a:t>
            </a:r>
            <a:r>
              <a:rPr lang="en-US" sz="1200" dirty="0" smtClean="0">
                <a:solidFill>
                  <a:prstClr val="black"/>
                </a:solidFill>
                <a:latin typeface="Tahoma" pitchFamily="34" charset="0"/>
                <a:ea typeface="Tahoma" pitchFamily="34" charset="0"/>
                <a:cs typeface="Tahoma" pitchFamily="34" charset="0"/>
              </a:rPr>
              <a:t> (6 </a:t>
            </a:r>
            <a:r>
              <a:rPr lang="ro-RO" sz="1200" dirty="0" smtClean="0">
                <a:solidFill>
                  <a:prstClr val="black"/>
                </a:solidFill>
                <a:latin typeface="Tahoma" pitchFamily="34" charset="0"/>
                <a:ea typeface="Tahoma" pitchFamily="34" charset="0"/>
                <a:cs typeface="Tahoma" pitchFamily="34" charset="0"/>
              </a:rPr>
              <a:t>-</a:t>
            </a:r>
            <a:r>
              <a:rPr lang="en-US"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nivel </a:t>
            </a:r>
            <a:r>
              <a:rPr lang="ro-RO" sz="1200" dirty="0">
                <a:solidFill>
                  <a:prstClr val="black"/>
                </a:solidFill>
                <a:latin typeface="Tahoma" pitchFamily="34" charset="0"/>
                <a:ea typeface="Tahoma" pitchFamily="34" charset="0"/>
                <a:cs typeface="Tahoma" pitchFamily="34" charset="0"/>
              </a:rPr>
              <a:t>secret, respectiv </a:t>
            </a:r>
            <a:r>
              <a:rPr lang="en-US" sz="1200" dirty="0" smtClean="0">
                <a:solidFill>
                  <a:prstClr val="black"/>
                </a:solidFill>
                <a:latin typeface="Tahoma" pitchFamily="34" charset="0"/>
                <a:ea typeface="Tahoma" pitchFamily="34" charset="0"/>
                <a:cs typeface="Tahoma" pitchFamily="34" charset="0"/>
              </a:rPr>
              <a:t>7-</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nivel strict </a:t>
            </a:r>
            <a:r>
              <a:rPr lang="ro-RO" sz="1200" dirty="0" smtClean="0">
                <a:solidFill>
                  <a:prstClr val="black"/>
                </a:solidFill>
                <a:latin typeface="Tahoma" pitchFamily="34" charset="0"/>
                <a:ea typeface="Tahoma" pitchFamily="34" charset="0"/>
                <a:cs typeface="Tahoma" pitchFamily="34" charset="0"/>
              </a:rPr>
              <a:t>secret</a:t>
            </a:r>
            <a:r>
              <a:rPr lang="en-US" sz="1200" dirty="0" smtClean="0">
                <a:solidFill>
                  <a:prstClr val="black"/>
                </a:solidFill>
                <a:latin typeface="Tahoma" pitchFamily="34" charset="0"/>
                <a:ea typeface="Tahoma" pitchFamily="34" charset="0"/>
                <a:cs typeface="Tahoma" pitchFamily="34" charset="0"/>
              </a:rPr>
              <a:t>)</a:t>
            </a:r>
            <a:r>
              <a:rPr lang="ro-RO" sz="1200" dirty="0" smtClean="0">
                <a:solidFill>
                  <a:prstClr val="black"/>
                </a:solidFill>
                <a:latin typeface="Tahoma" pitchFamily="34" charset="0"/>
                <a:ea typeface="Tahoma" pitchFamily="34" charset="0"/>
                <a:cs typeface="Tahoma" pitchFamily="34" charset="0"/>
              </a:rPr>
              <a:t>.</a:t>
            </a:r>
            <a:endParaRPr lang="en-GB" sz="12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800" b="1" dirty="0">
              <a:solidFill>
                <a:prstClr val="black"/>
              </a:solidFill>
            </a:endParaRPr>
          </a:p>
          <a:p>
            <a:pPr marL="342900" lvl="0" indent="-342900" algn="just" defTabSz="914400">
              <a:buFont typeface="Arial" pitchFamily="34" charset="0"/>
              <a:buChar char="•"/>
            </a:pPr>
            <a:r>
              <a:rPr lang="ro-RO" sz="1400" b="1" i="1" dirty="0">
                <a:solidFill>
                  <a:schemeClr val="tx2">
                    <a:lumMod val="60000"/>
                    <a:lumOff val="40000"/>
                  </a:schemeClr>
                </a:solidFill>
                <a:latin typeface="Times New Roman" pitchFamily="18" charset="0"/>
                <a:cs typeface="Times New Roman" pitchFamily="18" charset="0"/>
              </a:rPr>
              <a:t>Prevenirea și combaterea </a:t>
            </a:r>
            <a:r>
              <a:rPr lang="ro-RO" sz="1400" b="1" i="1" dirty="0" smtClean="0">
                <a:solidFill>
                  <a:schemeClr val="tx2">
                    <a:lumMod val="60000"/>
                    <a:lumOff val="40000"/>
                  </a:schemeClr>
                </a:solidFill>
                <a:latin typeface="Times New Roman" pitchFamily="18" charset="0"/>
                <a:cs typeface="Times New Roman" pitchFamily="18" charset="0"/>
              </a:rPr>
              <a:t>corupției</a:t>
            </a:r>
          </a:p>
          <a:p>
            <a:pPr marL="342900" lvl="0" indent="-342900" algn="just" defTabSz="914400">
              <a:buFont typeface="Arial" pitchFamily="34" charset="0"/>
              <a:buChar char="•"/>
            </a:pPr>
            <a:r>
              <a:rPr lang="ro-RO" sz="1200" dirty="0" smtClean="0">
                <a:solidFill>
                  <a:prstClr val="black"/>
                </a:solidFill>
                <a:latin typeface="Tahoma" pitchFamily="34" charset="0"/>
                <a:ea typeface="Tahoma" pitchFamily="34" charset="0"/>
                <a:cs typeface="Tahoma" pitchFamily="34" charset="0"/>
              </a:rPr>
              <a:t>Pe </a:t>
            </a:r>
            <a:r>
              <a:rPr lang="ro-RO" sz="1200" dirty="0">
                <a:solidFill>
                  <a:prstClr val="black"/>
                </a:solidFill>
                <a:latin typeface="Tahoma" pitchFamily="34" charset="0"/>
                <a:ea typeface="Tahoma" pitchFamily="34" charset="0"/>
                <a:cs typeface="Tahoma" pitchFamily="34" charset="0"/>
              </a:rPr>
              <a:t>parcursul anului au fost inventariate şi evaluate activităţile cu risc de corupţie pentru fiecare structură/funcţie din cadrul instituţiei. Funcționarii din instituție au participat la </a:t>
            </a:r>
            <a:r>
              <a:rPr lang="ro-RO" sz="1200" dirty="0" smtClean="0">
                <a:solidFill>
                  <a:prstClr val="black"/>
                </a:solidFill>
                <a:latin typeface="Tahoma" pitchFamily="34" charset="0"/>
                <a:ea typeface="Tahoma" pitchFamily="34" charset="0"/>
                <a:cs typeface="Tahoma" pitchFamily="34" charset="0"/>
              </a:rPr>
              <a:t>o întâlnire </a:t>
            </a:r>
            <a:r>
              <a:rPr lang="ro-RO" sz="1200" dirty="0">
                <a:solidFill>
                  <a:prstClr val="black"/>
                </a:solidFill>
                <a:latin typeface="Tahoma" pitchFamily="34" charset="0"/>
                <a:ea typeface="Tahoma" pitchFamily="34" charset="0"/>
                <a:cs typeface="Tahoma" pitchFamily="34" charset="0"/>
              </a:rPr>
              <a:t>având ca </a:t>
            </a:r>
            <a:r>
              <a:rPr lang="ro-RO" sz="1200" dirty="0" smtClean="0">
                <a:solidFill>
                  <a:prstClr val="black"/>
                </a:solidFill>
                <a:latin typeface="Tahoma" pitchFamily="34" charset="0"/>
                <a:ea typeface="Tahoma" pitchFamily="34" charset="0"/>
                <a:cs typeface="Tahoma" pitchFamily="34" charset="0"/>
              </a:rPr>
              <a:t>temă </a:t>
            </a:r>
            <a:r>
              <a:rPr lang="it-IT" sz="1200" dirty="0">
                <a:solidFill>
                  <a:prstClr val="black"/>
                </a:solidFill>
                <a:latin typeface="Tahoma" pitchFamily="34" charset="0"/>
                <a:ea typeface="Tahoma" pitchFamily="34" charset="0"/>
                <a:cs typeface="Tahoma" pitchFamily="34" charset="0"/>
              </a:rPr>
              <a:t>prevenire</a:t>
            </a:r>
            <a:r>
              <a:rPr lang="ro-RO" sz="1200" dirty="0">
                <a:solidFill>
                  <a:prstClr val="black"/>
                </a:solidFill>
                <a:latin typeface="Tahoma" pitchFamily="34" charset="0"/>
                <a:ea typeface="Tahoma" pitchFamily="34" charset="0"/>
                <a:cs typeface="Tahoma" pitchFamily="34" charset="0"/>
              </a:rPr>
              <a:t>a unor fapte sau incidente de corupţie. Nu au fost raportate fapte de corupţie în rândul angajaților instituției. </a:t>
            </a:r>
            <a:endParaRPr lang="ro-RO" sz="1200" dirty="0" smtClean="0">
              <a:solidFill>
                <a:prstClr val="black"/>
              </a:solidFill>
              <a:latin typeface="Tahoma" pitchFamily="34" charset="0"/>
              <a:ea typeface="Tahoma" pitchFamily="34" charset="0"/>
              <a:cs typeface="Tahoma" pitchFamily="34" charset="0"/>
            </a:endParaRPr>
          </a:p>
          <a:p>
            <a:pPr marL="342900" indent="-342900" algn="just" defTabSz="914400">
              <a:buFont typeface="Arial" pitchFamily="34" charset="0"/>
              <a:buChar char="•"/>
            </a:pPr>
            <a:r>
              <a:rPr lang="ro-RO" sz="1200" dirty="0">
                <a:solidFill>
                  <a:schemeClr val="tx1"/>
                </a:solidFill>
                <a:latin typeface="Tahoma" pitchFamily="34" charset="0"/>
                <a:ea typeface="Tahoma" pitchFamily="34" charset="0"/>
                <a:cs typeface="Tahoma" pitchFamily="34" charset="0"/>
              </a:rPr>
              <a:t>S-au realizat raportările solicitate de către forurile superioare având ca obiect măsurile de prevenire şi combatere a corupţiei.</a:t>
            </a:r>
            <a:endParaRPr lang="en-GB" sz="1200" dirty="0">
              <a:solidFill>
                <a:schemeClr val="tx1"/>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1200" dirty="0">
              <a:solidFill>
                <a:prstClr val="black"/>
              </a:solidFill>
              <a:latin typeface="Tahoma" pitchFamily="34" charset="0"/>
              <a:ea typeface="Tahoma" pitchFamily="34" charset="0"/>
              <a:cs typeface="Tahoma" pitchFamily="34" charset="0"/>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1873882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244487"/>
            <a:ext cx="7737231" cy="3765663"/>
          </a:xfrm>
        </p:spPr>
        <p:txBody>
          <a:bodyPr>
            <a:noAutofit/>
          </a:bodyPr>
          <a:lstStyle/>
          <a:p>
            <a:pPr marL="342900" lvl="0" indent="-342900" algn="l" defTabSz="914400">
              <a:buBlip>
                <a:blip r:embed="rId5"/>
              </a:buBlip>
            </a:pPr>
            <a:r>
              <a:rPr lang="ro-RO" sz="1800" b="1" i="1" dirty="0">
                <a:solidFill>
                  <a:schemeClr val="tx2">
                    <a:lumMod val="60000"/>
                    <a:lumOff val="40000"/>
                  </a:schemeClr>
                </a:solidFill>
                <a:latin typeface="Times New Roman" pitchFamily="18" charset="0"/>
                <a:cs typeface="Times New Roman" pitchFamily="18" charset="0"/>
              </a:rPr>
              <a:t>Servicii publice </a:t>
            </a:r>
            <a:r>
              <a:rPr lang="ro-RO" sz="1800" b="1" i="1" dirty="0" smtClean="0">
                <a:solidFill>
                  <a:schemeClr val="tx2">
                    <a:lumMod val="60000"/>
                    <a:lumOff val="40000"/>
                  </a:schemeClr>
                </a:solidFill>
                <a:latin typeface="Times New Roman" pitchFamily="18" charset="0"/>
                <a:cs typeface="Times New Roman" pitchFamily="18" charset="0"/>
              </a:rPr>
              <a:t>comunitare</a:t>
            </a:r>
          </a:p>
          <a:p>
            <a:pPr lvl="0" algn="l" defTabSz="914400"/>
            <a:endParaRPr lang="ro-RO" sz="800" b="1" i="1" dirty="0">
              <a:solidFill>
                <a:schemeClr val="tx2">
                  <a:lumMod val="60000"/>
                  <a:lumOff val="40000"/>
                </a:schemeClr>
              </a:solidFill>
              <a:latin typeface="Times New Roman" pitchFamily="18" charset="0"/>
              <a:cs typeface="Times New Roman" pitchFamily="18" charset="0"/>
            </a:endParaRPr>
          </a:p>
          <a:p>
            <a:pPr marL="342900" lvl="0" indent="-342900" algn="l" defTabSz="914400">
              <a:buBlip>
                <a:blip r:embed="rId5"/>
              </a:buBlip>
            </a:pPr>
            <a:r>
              <a:rPr lang="ro-RO" sz="1400" b="1" i="1" dirty="0">
                <a:solidFill>
                  <a:schemeClr val="tx2">
                    <a:lumMod val="60000"/>
                    <a:lumOff val="40000"/>
                  </a:schemeClr>
                </a:solidFill>
                <a:latin typeface="Times New Roman" pitchFamily="18" charset="0"/>
                <a:cs typeface="Times New Roman" pitchFamily="18" charset="0"/>
              </a:rPr>
              <a:t>Serviciul Public Comunitar </a:t>
            </a:r>
            <a:r>
              <a:rPr lang="ro-RO" sz="1400" b="1" i="1" dirty="0" smtClean="0">
                <a:solidFill>
                  <a:schemeClr val="tx2">
                    <a:lumMod val="60000"/>
                    <a:lumOff val="40000"/>
                  </a:schemeClr>
                </a:solidFill>
                <a:latin typeface="Times New Roman" pitchFamily="18" charset="0"/>
                <a:cs typeface="Times New Roman" pitchFamily="18" charset="0"/>
              </a:rPr>
              <a:t>de Pașapoarte</a:t>
            </a:r>
          </a:p>
          <a:p>
            <a:pPr lvl="0" algn="l" defTabSz="914400"/>
            <a:endParaRPr lang="ro-RO" sz="800" b="1" i="1" dirty="0">
              <a:solidFill>
                <a:srgbClr val="3716FC"/>
              </a:solidFill>
              <a:latin typeface="Times New Roman" pitchFamily="18" charset="0"/>
              <a:cs typeface="Times New Roman" pitchFamily="18" charset="0"/>
            </a:endParaRPr>
          </a:p>
          <a:p>
            <a:pPr marL="342900" lvl="0" indent="-342900" algn="l" defTabSz="914400"/>
            <a:r>
              <a:rPr lang="en-US" sz="1300" dirty="0" smtClean="0">
                <a:solidFill>
                  <a:prstClr val="black"/>
                </a:solidFill>
                <a:latin typeface="Tahoma" pitchFamily="34" charset="0"/>
                <a:ea typeface="Tahoma" pitchFamily="34" charset="0"/>
                <a:cs typeface="Tahoma" pitchFamily="34" charset="0"/>
              </a:rPr>
              <a:t>	</a:t>
            </a:r>
            <a:r>
              <a:rPr lang="ro-RO" sz="1300" dirty="0" smtClean="0">
                <a:solidFill>
                  <a:prstClr val="black"/>
                </a:solidFill>
                <a:latin typeface="Tahoma" pitchFamily="34" charset="0"/>
                <a:ea typeface="Tahoma" pitchFamily="34" charset="0"/>
                <a:cs typeface="Tahoma" pitchFamily="34" charset="0"/>
              </a:rPr>
              <a:t>În </a:t>
            </a:r>
            <a:r>
              <a:rPr lang="ro-RO" sz="1300" dirty="0">
                <a:solidFill>
                  <a:prstClr val="black"/>
                </a:solidFill>
                <a:latin typeface="Tahoma" pitchFamily="34" charset="0"/>
                <a:ea typeface="Tahoma" pitchFamily="34" charset="0"/>
                <a:cs typeface="Tahoma" pitchFamily="34" charset="0"/>
              </a:rPr>
              <a:t>perioada 01.01- </a:t>
            </a:r>
            <a:r>
              <a:rPr lang="ro-RO" sz="1300" dirty="0" smtClean="0">
                <a:solidFill>
                  <a:prstClr val="black"/>
                </a:solidFill>
                <a:latin typeface="Tahoma" pitchFamily="34" charset="0"/>
                <a:ea typeface="Tahoma" pitchFamily="34" charset="0"/>
                <a:cs typeface="Tahoma" pitchFamily="34" charset="0"/>
              </a:rPr>
              <a:t>31.12.202</a:t>
            </a:r>
            <a:r>
              <a:rPr lang="en-US" sz="1300" dirty="0" smtClean="0">
                <a:solidFill>
                  <a:prstClr val="black"/>
                </a:solidFill>
                <a:latin typeface="Tahoma" pitchFamily="34" charset="0"/>
                <a:ea typeface="Tahoma" pitchFamily="34" charset="0"/>
                <a:cs typeface="Tahoma" pitchFamily="34" charset="0"/>
              </a:rPr>
              <a:t>3</a:t>
            </a:r>
            <a:r>
              <a:rPr lang="ro-RO" sz="1300" dirty="0" smtClean="0">
                <a:solidFill>
                  <a:prstClr val="black"/>
                </a:solidFill>
                <a:latin typeface="Tahoma" pitchFamily="34" charset="0"/>
                <a:ea typeface="Tahoma" pitchFamily="34" charset="0"/>
                <a:cs typeface="Tahoma" pitchFamily="34" charset="0"/>
              </a:rPr>
              <a:t>, </a:t>
            </a:r>
            <a:r>
              <a:rPr lang="ro-RO" sz="1300" dirty="0">
                <a:solidFill>
                  <a:prstClr val="black"/>
                </a:solidFill>
                <a:latin typeface="Tahoma" pitchFamily="34" charset="0"/>
                <a:ea typeface="Tahoma" pitchFamily="34" charset="0"/>
                <a:cs typeface="Tahoma" pitchFamily="34" charset="0"/>
              </a:rPr>
              <a:t>la acest serviciu, situaţia statistică se prezintă astfel:</a:t>
            </a:r>
          </a:p>
          <a:p>
            <a:pPr marL="360363" lvl="0" algn="l" defTabSz="914400">
              <a:buFont typeface="Wingdings" pitchFamily="2" charset="2"/>
              <a:buChar char="Ø"/>
            </a:pPr>
            <a:r>
              <a:rPr lang="ro-RO" sz="1300" dirty="0">
                <a:solidFill>
                  <a:prstClr val="black"/>
                </a:solidFill>
                <a:latin typeface="Tahoma" pitchFamily="34" charset="0"/>
                <a:ea typeface="Tahoma" pitchFamily="34" charset="0"/>
                <a:cs typeface="Tahoma" pitchFamily="34" charset="0"/>
              </a:rPr>
              <a:t>Cereri primite pentru eliberarea paşapoartelor </a:t>
            </a:r>
            <a:r>
              <a:rPr lang="ro-RO" sz="1300" dirty="0" smtClean="0">
                <a:solidFill>
                  <a:prstClr val="black"/>
                </a:solidFill>
                <a:latin typeface="Tahoma" pitchFamily="34" charset="0"/>
                <a:ea typeface="Tahoma" pitchFamily="34" charset="0"/>
                <a:cs typeface="Tahoma" pitchFamily="34" charset="0"/>
              </a:rPr>
              <a:t>simple </a:t>
            </a:r>
            <a:r>
              <a:rPr lang="ro-RO" sz="1300" dirty="0">
                <a:solidFill>
                  <a:prstClr val="black"/>
                </a:solidFill>
                <a:latin typeface="Tahoma" pitchFamily="34" charset="0"/>
                <a:ea typeface="Tahoma" pitchFamily="34" charset="0"/>
                <a:cs typeface="Tahoma" pitchFamily="34" charset="0"/>
              </a:rPr>
              <a:t>electronice                      	</a:t>
            </a:r>
            <a:r>
              <a:rPr lang="ro-RO" sz="1300" dirty="0" smtClean="0">
                <a:solidFill>
                  <a:prstClr val="black"/>
                </a:solidFill>
                <a:latin typeface="Tahoma" pitchFamily="34" charset="0"/>
                <a:ea typeface="Tahoma" pitchFamily="34" charset="0"/>
                <a:cs typeface="Tahoma" pitchFamily="34" charset="0"/>
              </a:rPr>
              <a:t>- </a:t>
            </a:r>
            <a:r>
              <a:rPr lang="en-US" sz="1300" dirty="0" smtClean="0">
                <a:solidFill>
                  <a:prstClr val="black"/>
                </a:solidFill>
                <a:latin typeface="Tahoma" pitchFamily="34" charset="0"/>
                <a:ea typeface="Tahoma" pitchFamily="34" charset="0"/>
                <a:cs typeface="Tahoma" pitchFamily="34" charset="0"/>
              </a:rPr>
              <a:t>17.782</a:t>
            </a:r>
            <a:endParaRPr lang="ro-RO" sz="1300" dirty="0">
              <a:solidFill>
                <a:prstClr val="black"/>
              </a:solidFill>
              <a:latin typeface="Tahoma" pitchFamily="34" charset="0"/>
              <a:ea typeface="Tahoma" pitchFamily="34" charset="0"/>
              <a:cs typeface="Tahoma" pitchFamily="34" charset="0"/>
            </a:endParaRPr>
          </a:p>
          <a:p>
            <a:pPr marL="360363" lvl="0" algn="l" defTabSz="914400">
              <a:buFont typeface="Wingdings" pitchFamily="2" charset="2"/>
              <a:buChar char="Ø"/>
            </a:pPr>
            <a:r>
              <a:rPr lang="ro-RO" sz="1300" dirty="0">
                <a:solidFill>
                  <a:prstClr val="black"/>
                </a:solidFill>
                <a:latin typeface="Tahoma" pitchFamily="34" charset="0"/>
                <a:ea typeface="Tahoma" pitchFamily="34" charset="0"/>
                <a:cs typeface="Tahoma" pitchFamily="34" charset="0"/>
              </a:rPr>
              <a:t>Cereri primite pentru eliberarea </a:t>
            </a:r>
            <a:r>
              <a:rPr lang="ro-RO" sz="1300" dirty="0" smtClean="0">
                <a:solidFill>
                  <a:prstClr val="black"/>
                </a:solidFill>
                <a:latin typeface="Tahoma" pitchFamily="34" charset="0"/>
                <a:ea typeface="Tahoma" pitchFamily="34" charset="0"/>
                <a:cs typeface="Tahoma" pitchFamily="34" charset="0"/>
              </a:rPr>
              <a:t>paşapoartelor</a:t>
            </a:r>
            <a:r>
              <a:rPr lang="en-US" sz="1300" dirty="0" smtClean="0">
                <a:solidFill>
                  <a:prstClr val="black"/>
                </a:solidFill>
                <a:latin typeface="Tahoma" pitchFamily="34" charset="0"/>
                <a:ea typeface="Tahoma" pitchFamily="34" charset="0"/>
                <a:cs typeface="Tahoma" pitchFamily="34" charset="0"/>
              </a:rPr>
              <a:t> </a:t>
            </a:r>
            <a:r>
              <a:rPr lang="ro-RO" sz="1300" dirty="0" smtClean="0">
                <a:solidFill>
                  <a:prstClr val="black"/>
                </a:solidFill>
                <a:latin typeface="Tahoma" pitchFamily="34" charset="0"/>
                <a:ea typeface="Tahoma" pitchFamily="34" charset="0"/>
                <a:cs typeface="Tahoma" pitchFamily="34" charset="0"/>
              </a:rPr>
              <a:t>simple temporare</a:t>
            </a:r>
            <a:r>
              <a:rPr lang="ro-RO" sz="1300" dirty="0">
                <a:solidFill>
                  <a:prstClr val="black"/>
                </a:solidFill>
                <a:latin typeface="Tahoma" pitchFamily="34" charset="0"/>
                <a:ea typeface="Tahoma" pitchFamily="34" charset="0"/>
                <a:cs typeface="Tahoma" pitchFamily="34" charset="0"/>
              </a:rPr>
              <a:t>		</a:t>
            </a:r>
            <a:r>
              <a:rPr lang="ro-RO" sz="1300" dirty="0" smtClean="0">
                <a:solidFill>
                  <a:prstClr val="black"/>
                </a:solidFill>
                <a:latin typeface="Tahoma" pitchFamily="34" charset="0"/>
                <a:ea typeface="Tahoma" pitchFamily="34" charset="0"/>
                <a:cs typeface="Tahoma" pitchFamily="34" charset="0"/>
              </a:rPr>
              <a:t>-  </a:t>
            </a:r>
            <a:r>
              <a:rPr lang="en-US" sz="1300" dirty="0" smtClean="0">
                <a:solidFill>
                  <a:prstClr val="black"/>
                </a:solidFill>
                <a:latin typeface="Tahoma" pitchFamily="34" charset="0"/>
                <a:ea typeface="Tahoma" pitchFamily="34" charset="0"/>
                <a:cs typeface="Tahoma" pitchFamily="34" charset="0"/>
              </a:rPr>
              <a:t>1.645</a:t>
            </a:r>
            <a:endParaRPr lang="ro-RO" sz="1300" dirty="0">
              <a:solidFill>
                <a:prstClr val="black"/>
              </a:solidFill>
              <a:latin typeface="Tahoma" pitchFamily="34" charset="0"/>
              <a:ea typeface="Tahoma" pitchFamily="34" charset="0"/>
              <a:cs typeface="Tahoma" pitchFamily="34" charset="0"/>
            </a:endParaRPr>
          </a:p>
          <a:p>
            <a:pPr marL="360363" lvl="0" algn="l" defTabSz="914400">
              <a:buFont typeface="Wingdings" pitchFamily="2" charset="2"/>
              <a:buChar char="Ø"/>
            </a:pPr>
            <a:r>
              <a:rPr lang="ro-RO" sz="1300" dirty="0" smtClean="0">
                <a:solidFill>
                  <a:prstClr val="black"/>
                </a:solidFill>
                <a:latin typeface="Tahoma" pitchFamily="34" charset="0"/>
                <a:ea typeface="Tahoma" pitchFamily="34" charset="0"/>
                <a:cs typeface="Tahoma" pitchFamily="34" charset="0"/>
              </a:rPr>
              <a:t>Cereri primite de la M.A.E.		</a:t>
            </a:r>
            <a:r>
              <a:rPr lang="en-US" sz="1300" dirty="0" smtClean="0">
                <a:solidFill>
                  <a:prstClr val="black"/>
                </a:solidFill>
                <a:latin typeface="Tahoma" pitchFamily="34" charset="0"/>
                <a:ea typeface="Tahoma" pitchFamily="34" charset="0"/>
                <a:cs typeface="Tahoma" pitchFamily="34" charset="0"/>
              </a:rPr>
              <a:t>			</a:t>
            </a:r>
            <a:r>
              <a:rPr lang="ro-RO" sz="1300" dirty="0" smtClean="0">
                <a:solidFill>
                  <a:prstClr val="black"/>
                </a:solidFill>
                <a:latin typeface="Tahoma" pitchFamily="34" charset="0"/>
                <a:ea typeface="Tahoma" pitchFamily="34" charset="0"/>
                <a:cs typeface="Tahoma" pitchFamily="34" charset="0"/>
              </a:rPr>
              <a:t>-   </a:t>
            </a:r>
            <a:r>
              <a:rPr lang="en-US" sz="1300" dirty="0" smtClean="0">
                <a:solidFill>
                  <a:prstClr val="black"/>
                </a:solidFill>
                <a:latin typeface="Tahoma" pitchFamily="34" charset="0"/>
                <a:ea typeface="Tahoma" pitchFamily="34" charset="0"/>
                <a:cs typeface="Tahoma" pitchFamily="34" charset="0"/>
              </a:rPr>
              <a:t>5.480</a:t>
            </a:r>
            <a:endParaRPr lang="ro-RO" sz="1300" dirty="0" smtClean="0">
              <a:solidFill>
                <a:prstClr val="black"/>
              </a:solidFill>
              <a:latin typeface="Tahoma" pitchFamily="34" charset="0"/>
              <a:ea typeface="Tahoma" pitchFamily="34" charset="0"/>
              <a:cs typeface="Tahoma" pitchFamily="34" charset="0"/>
            </a:endParaRPr>
          </a:p>
          <a:p>
            <a:pPr marL="360363" lvl="0" algn="l" defTabSz="914400">
              <a:buFont typeface="Wingdings" pitchFamily="2" charset="2"/>
              <a:buChar char="Ø"/>
            </a:pPr>
            <a:r>
              <a:rPr lang="ro-RO" sz="1300" dirty="0" smtClean="0">
                <a:solidFill>
                  <a:prstClr val="black"/>
                </a:solidFill>
                <a:latin typeface="Tahoma" pitchFamily="34" charset="0"/>
                <a:ea typeface="Tahoma" pitchFamily="34" charset="0"/>
                <a:cs typeface="Tahoma" pitchFamily="34" charset="0"/>
              </a:rPr>
              <a:t>Paşapoarte </a:t>
            </a:r>
            <a:r>
              <a:rPr lang="ro-RO" sz="1300" dirty="0">
                <a:solidFill>
                  <a:prstClr val="black"/>
                </a:solidFill>
                <a:latin typeface="Tahoma" pitchFamily="34" charset="0"/>
                <a:ea typeface="Tahoma" pitchFamily="34" charset="0"/>
                <a:cs typeface="Tahoma" pitchFamily="34" charset="0"/>
              </a:rPr>
              <a:t>electronice emise    		</a:t>
            </a:r>
            <a:r>
              <a:rPr lang="en-US" sz="1300" dirty="0" smtClean="0">
                <a:solidFill>
                  <a:prstClr val="black"/>
                </a:solidFill>
                <a:latin typeface="Tahoma" pitchFamily="34" charset="0"/>
                <a:ea typeface="Tahoma" pitchFamily="34" charset="0"/>
                <a:cs typeface="Tahoma" pitchFamily="34" charset="0"/>
              </a:rPr>
              <a:t>		</a:t>
            </a:r>
            <a:r>
              <a:rPr lang="ro-RO" sz="1300" dirty="0" smtClean="0">
                <a:solidFill>
                  <a:prstClr val="black"/>
                </a:solidFill>
                <a:latin typeface="Tahoma" pitchFamily="34" charset="0"/>
                <a:ea typeface="Tahoma" pitchFamily="34" charset="0"/>
                <a:cs typeface="Tahoma" pitchFamily="34" charset="0"/>
              </a:rPr>
              <a:t>-  </a:t>
            </a:r>
            <a:r>
              <a:rPr lang="en-US" sz="1300" dirty="0" smtClean="0">
                <a:solidFill>
                  <a:prstClr val="black"/>
                </a:solidFill>
                <a:latin typeface="Tahoma" pitchFamily="34" charset="0"/>
                <a:ea typeface="Tahoma" pitchFamily="34" charset="0"/>
                <a:cs typeface="Tahoma" pitchFamily="34" charset="0"/>
              </a:rPr>
              <a:t>17.764</a:t>
            </a:r>
            <a:endParaRPr lang="ro-RO" sz="1300" dirty="0">
              <a:solidFill>
                <a:prstClr val="black"/>
              </a:solidFill>
              <a:latin typeface="Tahoma" pitchFamily="34" charset="0"/>
              <a:ea typeface="Tahoma" pitchFamily="34" charset="0"/>
              <a:cs typeface="Tahoma" pitchFamily="34" charset="0"/>
            </a:endParaRPr>
          </a:p>
          <a:p>
            <a:pPr marL="360363" lvl="0" algn="l" defTabSz="914400">
              <a:buFont typeface="Wingdings" pitchFamily="2" charset="2"/>
              <a:buChar char="Ø"/>
            </a:pPr>
            <a:r>
              <a:rPr lang="ro-RO" sz="1300" dirty="0">
                <a:solidFill>
                  <a:prstClr val="black"/>
                </a:solidFill>
                <a:latin typeface="Tahoma" pitchFamily="34" charset="0"/>
                <a:ea typeface="Tahoma" pitchFamily="34" charset="0"/>
                <a:cs typeface="Tahoma" pitchFamily="34" charset="0"/>
              </a:rPr>
              <a:t>Paşapoarte temporare emise         	</a:t>
            </a:r>
            <a:r>
              <a:rPr lang="en-US" sz="1300" dirty="0" smtClean="0">
                <a:solidFill>
                  <a:prstClr val="black"/>
                </a:solidFill>
                <a:latin typeface="Tahoma" pitchFamily="34" charset="0"/>
                <a:ea typeface="Tahoma" pitchFamily="34" charset="0"/>
                <a:cs typeface="Tahoma" pitchFamily="34" charset="0"/>
              </a:rPr>
              <a:t>			</a:t>
            </a:r>
            <a:r>
              <a:rPr lang="ro-RO" sz="1300" dirty="0" smtClean="0">
                <a:solidFill>
                  <a:prstClr val="black"/>
                </a:solidFill>
                <a:latin typeface="Tahoma" pitchFamily="34" charset="0"/>
                <a:ea typeface="Tahoma" pitchFamily="34" charset="0"/>
                <a:cs typeface="Tahoma" pitchFamily="34" charset="0"/>
              </a:rPr>
              <a:t>-   </a:t>
            </a:r>
            <a:r>
              <a:rPr lang="en-US" sz="1300" dirty="0" smtClean="0">
                <a:solidFill>
                  <a:prstClr val="black"/>
                </a:solidFill>
                <a:latin typeface="Tahoma" pitchFamily="34" charset="0"/>
                <a:ea typeface="Tahoma" pitchFamily="34" charset="0"/>
                <a:cs typeface="Tahoma" pitchFamily="34" charset="0"/>
              </a:rPr>
              <a:t>1.637</a:t>
            </a:r>
            <a:endParaRPr lang="ro-RO" sz="1300" dirty="0">
              <a:solidFill>
                <a:prstClr val="black"/>
              </a:solidFill>
              <a:latin typeface="Tahoma" pitchFamily="34" charset="0"/>
              <a:ea typeface="Tahoma" pitchFamily="34" charset="0"/>
              <a:cs typeface="Tahoma" pitchFamily="34" charset="0"/>
            </a:endParaRPr>
          </a:p>
          <a:p>
            <a:pPr algn="just"/>
            <a:endParaRPr lang="ro-RO" sz="1700" i="1" dirty="0" smtClean="0">
              <a:solidFill>
                <a:schemeClr val="tx1"/>
              </a:solidFill>
              <a:latin typeface="Times New Roman" pitchFamily="18" charset="0"/>
              <a:cs typeface="Times New Roman" pitchFamily="18" charset="0"/>
            </a:endParaRPr>
          </a:p>
          <a:p>
            <a:pPr algn="just"/>
            <a:endParaRPr lang="ro-RO"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1925226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3"/>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4"/>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5"/>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85786" y="1142990"/>
            <a:ext cx="7858180" cy="3765663"/>
          </a:xfrm>
        </p:spPr>
        <p:txBody>
          <a:bodyPr>
            <a:noAutofit/>
          </a:bodyPr>
          <a:lstStyle/>
          <a:p>
            <a:pPr marL="342900" lvl="0" indent="-342900" algn="l" defTabSz="914400">
              <a:buBlip>
                <a:blip r:embed="rId6"/>
              </a:buBlip>
            </a:pPr>
            <a:r>
              <a:rPr lang="ro-RO" sz="1800" b="1" i="1" dirty="0">
                <a:solidFill>
                  <a:schemeClr val="tx2">
                    <a:lumMod val="60000"/>
                    <a:lumOff val="40000"/>
                  </a:schemeClr>
                </a:solidFill>
                <a:latin typeface="Times New Roman" pitchFamily="18" charset="0"/>
                <a:cs typeface="Times New Roman" pitchFamily="18" charset="0"/>
              </a:rPr>
              <a:t>Serviciul Public Comunitar </a:t>
            </a:r>
            <a:r>
              <a:rPr lang="ro-RO" sz="1800" b="1" i="1" dirty="0" smtClean="0">
                <a:solidFill>
                  <a:schemeClr val="tx2">
                    <a:lumMod val="60000"/>
                    <a:lumOff val="40000"/>
                  </a:schemeClr>
                </a:solidFill>
                <a:latin typeface="Times New Roman" pitchFamily="18" charset="0"/>
                <a:cs typeface="Times New Roman" pitchFamily="18" charset="0"/>
              </a:rPr>
              <a:t>Permise </a:t>
            </a:r>
            <a:r>
              <a:rPr lang="ro-RO" sz="1800" b="1" i="1" dirty="0">
                <a:solidFill>
                  <a:schemeClr val="tx2">
                    <a:lumMod val="60000"/>
                    <a:lumOff val="40000"/>
                  </a:schemeClr>
                </a:solidFill>
                <a:latin typeface="Times New Roman" pitchFamily="18" charset="0"/>
                <a:cs typeface="Times New Roman" pitchFamily="18" charset="0"/>
              </a:rPr>
              <a:t>de Conducere și </a:t>
            </a:r>
            <a:r>
              <a:rPr lang="ro-RO" sz="1800" b="1" i="1" dirty="0" smtClean="0">
                <a:solidFill>
                  <a:schemeClr val="tx2">
                    <a:lumMod val="60000"/>
                    <a:lumOff val="40000"/>
                  </a:schemeClr>
                </a:solidFill>
                <a:latin typeface="Times New Roman" pitchFamily="18" charset="0"/>
                <a:cs typeface="Times New Roman" pitchFamily="18" charset="0"/>
              </a:rPr>
              <a:t>Înmatriculări</a:t>
            </a:r>
            <a:endParaRPr lang="ro-RO" sz="1800" b="1" i="1" dirty="0">
              <a:solidFill>
                <a:schemeClr val="tx2">
                  <a:lumMod val="60000"/>
                  <a:lumOff val="40000"/>
                </a:schemeClr>
              </a:solidFill>
              <a:latin typeface="Times New Roman" pitchFamily="18" charset="0"/>
              <a:cs typeface="Times New Roman" pitchFamily="18" charset="0"/>
            </a:endParaRPr>
          </a:p>
          <a:p>
            <a:pPr marL="342900" lvl="0" indent="-342900" algn="l" defTabSz="914400">
              <a:buFont typeface="Arial" pitchFamily="34" charset="0"/>
              <a:buChar char="•"/>
            </a:pPr>
            <a:endParaRPr lang="ro-RO" sz="800" b="1" i="1" dirty="0">
              <a:solidFill>
                <a:srgbClr val="3716FC"/>
              </a:solidFill>
            </a:endParaRPr>
          </a:p>
          <a:p>
            <a:pPr marL="342900" lvl="0" indent="-342900" algn="just" defTabSz="914400"/>
            <a:r>
              <a:rPr lang="en-US" sz="1200" i="1" dirty="0" smtClean="0">
                <a:solidFill>
                  <a:prstClr val="black"/>
                </a:solidFill>
                <a:latin typeface="Tahoma" pitchFamily="34" charset="0"/>
                <a:ea typeface="Tahoma" pitchFamily="34" charset="0"/>
                <a:cs typeface="Tahoma" pitchFamily="34" charset="0"/>
              </a:rPr>
              <a:t>	</a:t>
            </a:r>
            <a:r>
              <a:rPr lang="ro-RO" sz="1200" i="1" u="sng" dirty="0" smtClean="0">
                <a:solidFill>
                  <a:prstClr val="black"/>
                </a:solidFill>
                <a:latin typeface="Tahoma" pitchFamily="34" charset="0"/>
                <a:ea typeface="Tahoma" pitchFamily="34" charset="0"/>
                <a:cs typeface="Tahoma" pitchFamily="34" charset="0"/>
              </a:rPr>
              <a:t>Activitatea </a:t>
            </a:r>
            <a:r>
              <a:rPr lang="ro-RO" sz="1200" i="1" u="sng" dirty="0">
                <a:solidFill>
                  <a:prstClr val="black"/>
                </a:solidFill>
                <a:latin typeface="Tahoma" pitchFamily="34" charset="0"/>
                <a:ea typeface="Tahoma" pitchFamily="34" charset="0"/>
                <a:cs typeface="Tahoma" pitchFamily="34" charset="0"/>
              </a:rPr>
              <a:t>desfășurată pe linie de permise de conducere și examinări auto</a:t>
            </a:r>
          </a:p>
          <a:p>
            <a:pPr marL="342900" lvl="0" indent="-342900" algn="just" defTabSz="914400">
              <a:buFont typeface="Arial" pitchFamily="34" charset="0"/>
              <a:buChar char="•"/>
            </a:pPr>
            <a:r>
              <a:rPr lang="ro-RO" sz="1200" dirty="0" smtClean="0">
                <a:solidFill>
                  <a:prstClr val="black"/>
                </a:solidFill>
                <a:latin typeface="Tahoma" pitchFamily="34" charset="0"/>
                <a:ea typeface="Tahoma" pitchFamily="34" charset="0"/>
                <a:cs typeface="Tahoma" pitchFamily="34" charset="0"/>
              </a:rPr>
              <a:t>Au </a:t>
            </a:r>
            <a:r>
              <a:rPr lang="ro-RO" sz="1200" dirty="0">
                <a:solidFill>
                  <a:prstClr val="black"/>
                </a:solidFill>
                <a:latin typeface="Tahoma" pitchFamily="34" charset="0"/>
                <a:ea typeface="Tahoma" pitchFamily="34" charset="0"/>
                <a:cs typeface="Tahoma" pitchFamily="34" charset="0"/>
              </a:rPr>
              <a:t>fost </a:t>
            </a:r>
            <a:r>
              <a:rPr lang="pt-BR" sz="1200" dirty="0">
                <a:solidFill>
                  <a:prstClr val="black"/>
                </a:solidFill>
                <a:latin typeface="Tahoma" pitchFamily="34" charset="0"/>
                <a:ea typeface="Tahoma" pitchFamily="34" charset="0"/>
                <a:cs typeface="Tahoma" pitchFamily="34" charset="0"/>
              </a:rPr>
              <a:t>emise un număr de </a:t>
            </a:r>
            <a:r>
              <a:rPr lang="en-US" sz="1200" dirty="0" smtClean="0">
                <a:solidFill>
                  <a:prstClr val="black"/>
                </a:solidFill>
                <a:latin typeface="Tahoma" pitchFamily="34" charset="0"/>
                <a:ea typeface="Tahoma" pitchFamily="34" charset="0"/>
                <a:cs typeface="Tahoma" pitchFamily="34" charset="0"/>
              </a:rPr>
              <a:t>15.309 </a:t>
            </a:r>
            <a:r>
              <a:rPr lang="pt-BR" sz="1200" dirty="0" smtClean="0">
                <a:solidFill>
                  <a:prstClr val="black"/>
                </a:solidFill>
                <a:latin typeface="Tahoma" pitchFamily="34" charset="0"/>
                <a:ea typeface="Tahoma" pitchFamily="34" charset="0"/>
                <a:cs typeface="Tahoma" pitchFamily="34" charset="0"/>
              </a:rPr>
              <a:t>permise </a:t>
            </a:r>
            <a:r>
              <a:rPr lang="pt-BR" sz="1200" dirty="0">
                <a:solidFill>
                  <a:prstClr val="black"/>
                </a:solidFill>
                <a:latin typeface="Tahoma" pitchFamily="34" charset="0"/>
                <a:ea typeface="Tahoma" pitchFamily="34" charset="0"/>
                <a:cs typeface="Tahoma" pitchFamily="34" charset="0"/>
              </a:rPr>
              <a:t>de conducere</a:t>
            </a:r>
            <a:r>
              <a:rPr lang="ro-RO" sz="1200" dirty="0">
                <a:solidFill>
                  <a:prstClr val="black"/>
                </a:solidFill>
                <a:latin typeface="Tahoma" pitchFamily="34" charset="0"/>
                <a:ea typeface="Tahoma" pitchFamily="34" charset="0"/>
                <a:cs typeface="Tahoma" pitchFamily="34" charset="0"/>
              </a:rPr>
              <a:t> (</a:t>
            </a:r>
            <a:r>
              <a:rPr lang="pt-BR" sz="1200" dirty="0">
                <a:solidFill>
                  <a:prstClr val="black"/>
                </a:solidFill>
                <a:latin typeface="Tahoma" pitchFamily="34" charset="0"/>
                <a:ea typeface="Tahoma" pitchFamily="34" charset="0"/>
                <a:cs typeface="Tahoma" pitchFamily="34" charset="0"/>
              </a:rPr>
              <a:t>noi</a:t>
            </a:r>
            <a:r>
              <a:rPr lang="ro-RO" sz="1200" dirty="0">
                <a:solidFill>
                  <a:prstClr val="black"/>
                </a:solidFill>
                <a:latin typeface="Tahoma" pitchFamily="34" charset="0"/>
                <a:ea typeface="Tahoma" pitchFamily="34" charset="0"/>
                <a:cs typeface="Tahoma" pitchFamily="34" charset="0"/>
              </a:rPr>
              <a:t> sau preschimbate).</a:t>
            </a:r>
          </a:p>
          <a:p>
            <a:pPr marL="342900" lvl="0" indent="-342900" algn="just" defTabSz="914400">
              <a:buFont typeface="Arial" pitchFamily="34" charset="0"/>
              <a:buChar char="•"/>
            </a:pPr>
            <a:r>
              <a:rPr lang="ro-RO" sz="1200" dirty="0">
                <a:solidFill>
                  <a:prstClr val="black"/>
                </a:solidFill>
                <a:latin typeface="Tahoma" pitchFamily="34" charset="0"/>
                <a:ea typeface="Tahoma" pitchFamily="34" charset="0"/>
                <a:cs typeface="Tahoma" pitchFamily="34" charset="0"/>
              </a:rPr>
              <a:t>Au fost efectuate </a:t>
            </a:r>
            <a:r>
              <a:rPr lang="pt-BR" sz="1200" dirty="0" smtClean="0">
                <a:solidFill>
                  <a:prstClr val="black"/>
                </a:solidFill>
                <a:latin typeface="Tahoma" pitchFamily="34" charset="0"/>
                <a:ea typeface="Tahoma" pitchFamily="34" charset="0"/>
                <a:cs typeface="Tahoma" pitchFamily="34" charset="0"/>
              </a:rPr>
              <a:t>1</a:t>
            </a:r>
            <a:r>
              <a:rPr lang="ro-RO" sz="1200" dirty="0" smtClean="0">
                <a:solidFill>
                  <a:prstClr val="black"/>
                </a:solidFill>
                <a:latin typeface="Tahoma" pitchFamily="34" charset="0"/>
                <a:ea typeface="Tahoma" pitchFamily="34" charset="0"/>
                <a:cs typeface="Tahoma" pitchFamily="34" charset="0"/>
              </a:rPr>
              <a:t>2</a:t>
            </a:r>
            <a:r>
              <a:rPr lang="pt-BR" sz="1200" dirty="0" smtClean="0">
                <a:solidFill>
                  <a:prstClr val="black"/>
                </a:solidFill>
                <a:latin typeface="Tahoma" pitchFamily="34" charset="0"/>
                <a:ea typeface="Tahoma" pitchFamily="34" charset="0"/>
                <a:cs typeface="Tahoma" pitchFamily="34" charset="0"/>
              </a:rPr>
              <a:t>.</a:t>
            </a:r>
            <a:r>
              <a:rPr lang="en-US" sz="1200" dirty="0" smtClean="0">
                <a:solidFill>
                  <a:prstClr val="black"/>
                </a:solidFill>
                <a:latin typeface="Tahoma" pitchFamily="34" charset="0"/>
                <a:ea typeface="Tahoma" pitchFamily="34" charset="0"/>
                <a:cs typeface="Tahoma" pitchFamily="34" charset="0"/>
              </a:rPr>
              <a:t>894</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examinări </a:t>
            </a:r>
            <a:r>
              <a:rPr lang="pt-BR" sz="1200" dirty="0">
                <a:solidFill>
                  <a:prstClr val="black"/>
                </a:solidFill>
                <a:latin typeface="Tahoma" pitchFamily="34" charset="0"/>
                <a:ea typeface="Tahoma" pitchFamily="34" charset="0"/>
                <a:cs typeface="Tahoma" pitchFamily="34" charset="0"/>
              </a:rPr>
              <a:t>la proba teoretică în vederea obţinerii permisului de conducere</a:t>
            </a:r>
            <a:r>
              <a:rPr lang="ro-RO" sz="1200" dirty="0">
                <a:solidFill>
                  <a:prstClr val="black"/>
                </a:solidFill>
                <a:latin typeface="Tahoma" pitchFamily="34" charset="0"/>
                <a:ea typeface="Tahoma" pitchFamily="34" charset="0"/>
                <a:cs typeface="Tahoma" pitchFamily="34" charset="0"/>
              </a:rPr>
              <a:t>;</a:t>
            </a:r>
          </a:p>
          <a:p>
            <a:pPr marL="342900" lvl="0" indent="-342900" algn="just" defTabSz="914400">
              <a:buFont typeface="Arial" pitchFamily="34" charset="0"/>
              <a:buChar char="•"/>
            </a:pPr>
            <a:r>
              <a:rPr lang="ro-RO" sz="1200" dirty="0">
                <a:solidFill>
                  <a:prstClr val="black"/>
                </a:solidFill>
                <a:latin typeface="Tahoma" pitchFamily="34" charset="0"/>
                <a:ea typeface="Tahoma" pitchFamily="34" charset="0"/>
                <a:cs typeface="Tahoma" pitchFamily="34" charset="0"/>
              </a:rPr>
              <a:t>Au fost efectuate </a:t>
            </a:r>
            <a:r>
              <a:rPr lang="en-US" sz="1200" dirty="0" smtClean="0">
                <a:solidFill>
                  <a:prstClr val="black"/>
                </a:solidFill>
                <a:latin typeface="Tahoma" pitchFamily="34" charset="0"/>
                <a:ea typeface="Tahoma" pitchFamily="34" charset="0"/>
                <a:cs typeface="Tahoma" pitchFamily="34" charset="0"/>
              </a:rPr>
              <a:t>6.895</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examinări la </a:t>
            </a:r>
            <a:r>
              <a:rPr lang="pt-BR" sz="1200" dirty="0">
                <a:solidFill>
                  <a:prstClr val="black"/>
                </a:solidFill>
                <a:latin typeface="Tahoma" pitchFamily="34" charset="0"/>
                <a:ea typeface="Tahoma" pitchFamily="34" charset="0"/>
                <a:cs typeface="Tahoma" pitchFamily="34" charset="0"/>
              </a:rPr>
              <a:t>proba de traseu</a:t>
            </a:r>
            <a:r>
              <a:rPr lang="ro-RO" sz="1200" dirty="0">
                <a:solidFill>
                  <a:prstClr val="black"/>
                </a:solidFill>
                <a:latin typeface="Tahoma" pitchFamily="34" charset="0"/>
                <a:ea typeface="Tahoma" pitchFamily="34" charset="0"/>
                <a:cs typeface="Tahoma" pitchFamily="34" charset="0"/>
              </a:rPr>
              <a:t>;</a:t>
            </a:r>
          </a:p>
          <a:p>
            <a:pPr marL="342900" lvl="0" indent="-342900" algn="just" defTabSz="914400">
              <a:buFont typeface="Arial" pitchFamily="34" charset="0"/>
              <a:buChar char="•"/>
            </a:pPr>
            <a:endParaRPr lang="ro-RO" sz="1200" dirty="0" smtClean="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1200" dirty="0" smtClean="0">
              <a:solidFill>
                <a:prstClr val="black"/>
              </a:solidFill>
              <a:latin typeface="Tahoma" pitchFamily="34" charset="0"/>
              <a:ea typeface="Tahoma" pitchFamily="34" charset="0"/>
              <a:cs typeface="Tahoma" pitchFamily="34" charset="0"/>
            </a:endParaRPr>
          </a:p>
          <a:p>
            <a:pPr indent="450215" algn="just">
              <a:lnSpc>
                <a:spcPct val="115000"/>
              </a:lnSpc>
              <a:spcAft>
                <a:spcPts val="0"/>
              </a:spcAft>
            </a:pPr>
            <a:r>
              <a:rPr lang="pt-BR" sz="1200" dirty="0" smtClean="0">
                <a:latin typeface="Tahoma"/>
                <a:ea typeface="Calibri"/>
                <a:cs typeface="Times New Roman"/>
              </a:rPr>
              <a:t> </a:t>
            </a:r>
            <a:endParaRPr lang="en-US" sz="1100" dirty="0" smtClean="0">
              <a:ea typeface="Calibri"/>
              <a:cs typeface="Times New Roman"/>
            </a:endParaRPr>
          </a:p>
          <a:p>
            <a:pPr marL="342900" lvl="0" indent="-342900" algn="just" defTabSz="914400">
              <a:buFont typeface="Arial" pitchFamily="34" charset="0"/>
              <a:buChar char="•"/>
            </a:pPr>
            <a:endParaRPr lang="ro-RO" sz="1200" dirty="0" smtClean="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1200" dirty="0" smtClean="0">
              <a:solidFill>
                <a:prstClr val="black"/>
              </a:solidFill>
              <a:latin typeface="Tahoma" pitchFamily="34" charset="0"/>
              <a:ea typeface="Tahoma" pitchFamily="34" charset="0"/>
              <a:cs typeface="Tahoma" pitchFamily="34" charset="0"/>
            </a:endParaRPr>
          </a:p>
          <a:p>
            <a:pPr marL="342900" lvl="0" indent="-342900" algn="just" defTabSz="914400"/>
            <a:r>
              <a:rPr lang="en-US" sz="1100" i="1" dirty="0" smtClean="0">
                <a:solidFill>
                  <a:prstClr val="black"/>
                </a:solidFill>
                <a:latin typeface="Tahoma" pitchFamily="34" charset="0"/>
                <a:ea typeface="Tahoma" pitchFamily="34" charset="0"/>
                <a:cs typeface="Tahoma" pitchFamily="34" charset="0"/>
              </a:rPr>
              <a:t>	       </a:t>
            </a:r>
            <a:r>
              <a:rPr lang="ro-RO" sz="1100" i="1" dirty="0" smtClean="0">
                <a:solidFill>
                  <a:prstClr val="black"/>
                </a:solidFill>
                <a:latin typeface="Tahoma" pitchFamily="34" charset="0"/>
                <a:ea typeface="Tahoma" pitchFamily="34" charset="0"/>
                <a:cs typeface="Tahoma" pitchFamily="34" charset="0"/>
              </a:rPr>
              <a:t>Fig.1 Examinări proba teoretică		</a:t>
            </a:r>
            <a:r>
              <a:rPr lang="en-US" sz="1100" i="1" dirty="0" smtClean="0">
                <a:solidFill>
                  <a:prstClr val="black"/>
                </a:solidFill>
                <a:latin typeface="Tahoma" pitchFamily="34" charset="0"/>
                <a:ea typeface="Tahoma" pitchFamily="34" charset="0"/>
                <a:cs typeface="Tahoma" pitchFamily="34" charset="0"/>
              </a:rPr>
              <a:t>           </a:t>
            </a:r>
            <a:r>
              <a:rPr lang="ro-RO" sz="1100" i="1" dirty="0" smtClean="0">
                <a:solidFill>
                  <a:prstClr val="black"/>
                </a:solidFill>
                <a:latin typeface="Tahoma" pitchFamily="34" charset="0"/>
                <a:ea typeface="Tahoma" pitchFamily="34" charset="0"/>
                <a:cs typeface="Tahoma" pitchFamily="34" charset="0"/>
              </a:rPr>
              <a:t>Fig.2 Examinări proba traseu</a:t>
            </a:r>
          </a:p>
          <a:p>
            <a:pPr marL="342900" lvl="0" indent="-342900" algn="just" defTabSz="914400">
              <a:buFont typeface="Arial" pitchFamily="34" charset="0"/>
              <a:buChar char="•"/>
            </a:pPr>
            <a:endParaRPr lang="ro-RO" sz="1100" i="1" dirty="0" smtClean="0">
              <a:solidFill>
                <a:prstClr val="black"/>
              </a:solidFill>
              <a:latin typeface="Tahoma" pitchFamily="34" charset="0"/>
              <a:ea typeface="Tahoma" pitchFamily="34" charset="0"/>
              <a:cs typeface="Tahoma" pitchFamily="34" charset="0"/>
            </a:endParaRPr>
          </a:p>
          <a:p>
            <a:pPr marL="342900" lvl="0" indent="-342900" algn="just" defTabSz="914400"/>
            <a:r>
              <a:rPr lang="en-US" sz="1200" i="1" dirty="0" smtClean="0">
                <a:solidFill>
                  <a:prstClr val="black"/>
                </a:solidFill>
                <a:latin typeface="Tahoma" pitchFamily="34" charset="0"/>
                <a:ea typeface="Tahoma" pitchFamily="34" charset="0"/>
                <a:cs typeface="Tahoma" pitchFamily="34" charset="0"/>
              </a:rPr>
              <a:t>	</a:t>
            </a:r>
            <a:r>
              <a:rPr lang="ro-RO" sz="1200" i="1" u="sng" dirty="0" smtClean="0">
                <a:solidFill>
                  <a:prstClr val="black"/>
                </a:solidFill>
                <a:latin typeface="Tahoma" pitchFamily="34" charset="0"/>
                <a:ea typeface="Tahoma" pitchFamily="34" charset="0"/>
                <a:cs typeface="Tahoma" pitchFamily="34" charset="0"/>
              </a:rPr>
              <a:t>Activitatea </a:t>
            </a:r>
            <a:r>
              <a:rPr lang="ro-RO" sz="1200" i="1" u="sng" dirty="0">
                <a:solidFill>
                  <a:prstClr val="black"/>
                </a:solidFill>
                <a:latin typeface="Tahoma" pitchFamily="34" charset="0"/>
                <a:ea typeface="Tahoma" pitchFamily="34" charset="0"/>
                <a:cs typeface="Tahoma" pitchFamily="34" charset="0"/>
              </a:rPr>
              <a:t>desfășurată pe linie de înmatriculare și evidență a vehiculelor</a:t>
            </a:r>
          </a:p>
          <a:p>
            <a:pPr marL="342900" lvl="0" indent="-342900" algn="just" defTabSz="914400">
              <a:buFont typeface="Arial" pitchFamily="34" charset="0"/>
              <a:buChar char="•"/>
            </a:pPr>
            <a:r>
              <a:rPr lang="it-IT" sz="1200" dirty="0" smtClean="0">
                <a:solidFill>
                  <a:prstClr val="black"/>
                </a:solidFill>
                <a:latin typeface="Tahoma" pitchFamily="34" charset="0"/>
                <a:ea typeface="Tahoma" pitchFamily="34" charset="0"/>
                <a:cs typeface="Tahoma" pitchFamily="34" charset="0"/>
              </a:rPr>
              <a:t>În </a:t>
            </a:r>
            <a:r>
              <a:rPr lang="it-IT" sz="1200" dirty="0">
                <a:solidFill>
                  <a:prstClr val="black"/>
                </a:solidFill>
                <a:latin typeface="Tahoma" pitchFamily="34" charset="0"/>
                <a:ea typeface="Tahoma" pitchFamily="34" charset="0"/>
                <a:cs typeface="Tahoma" pitchFamily="34" charset="0"/>
              </a:rPr>
              <a:t>anul 20</a:t>
            </a:r>
            <a:r>
              <a:rPr lang="ro-RO" sz="1200" dirty="0" smtClean="0">
                <a:solidFill>
                  <a:prstClr val="black"/>
                </a:solidFill>
                <a:latin typeface="Tahoma" pitchFamily="34" charset="0"/>
                <a:ea typeface="Tahoma" pitchFamily="34" charset="0"/>
                <a:cs typeface="Tahoma" pitchFamily="34" charset="0"/>
              </a:rPr>
              <a:t>2</a:t>
            </a:r>
            <a:r>
              <a:rPr lang="en-US" sz="1200" dirty="0" smtClean="0">
                <a:solidFill>
                  <a:prstClr val="black"/>
                </a:solidFill>
                <a:latin typeface="Tahoma" pitchFamily="34" charset="0"/>
                <a:ea typeface="Tahoma" pitchFamily="34" charset="0"/>
                <a:cs typeface="Tahoma" pitchFamily="34" charset="0"/>
              </a:rPr>
              <a:t>3</a:t>
            </a:r>
            <a:r>
              <a:rPr lang="it-IT" sz="1200" dirty="0" smtClean="0">
                <a:solidFill>
                  <a:prstClr val="black"/>
                </a:solidFill>
                <a:latin typeface="Tahoma" pitchFamily="34" charset="0"/>
                <a:ea typeface="Tahoma" pitchFamily="34" charset="0"/>
                <a:cs typeface="Tahoma" pitchFamily="34" charset="0"/>
              </a:rPr>
              <a:t> </a:t>
            </a:r>
            <a:r>
              <a:rPr lang="it-IT" sz="1200" dirty="0">
                <a:solidFill>
                  <a:prstClr val="black"/>
                </a:solidFill>
                <a:latin typeface="Tahoma" pitchFamily="34" charset="0"/>
                <a:ea typeface="Tahoma" pitchFamily="34" charset="0"/>
                <a:cs typeface="Tahoma" pitchFamily="34" charset="0"/>
              </a:rPr>
              <a:t>au fost emise </a:t>
            </a:r>
            <a:r>
              <a:rPr lang="it-IT" sz="1200" dirty="0" smtClean="0">
                <a:solidFill>
                  <a:prstClr val="black"/>
                </a:solidFill>
                <a:latin typeface="Tahoma" pitchFamily="34" charset="0"/>
                <a:ea typeface="Tahoma" pitchFamily="34" charset="0"/>
                <a:cs typeface="Tahoma" pitchFamily="34" charset="0"/>
              </a:rPr>
              <a:t>23.</a:t>
            </a:r>
            <a:r>
              <a:rPr lang="en-US" sz="1200" dirty="0" smtClean="0">
                <a:solidFill>
                  <a:prstClr val="black"/>
                </a:solidFill>
                <a:latin typeface="Tahoma" pitchFamily="34" charset="0"/>
                <a:ea typeface="Tahoma" pitchFamily="34" charset="0"/>
                <a:cs typeface="Tahoma" pitchFamily="34" charset="0"/>
              </a:rPr>
              <a:t>278</a:t>
            </a:r>
            <a:r>
              <a:rPr lang="it-IT" sz="1200" dirty="0" smtClean="0">
                <a:solidFill>
                  <a:prstClr val="black"/>
                </a:solidFill>
                <a:latin typeface="Tahoma" pitchFamily="34" charset="0"/>
                <a:ea typeface="Tahoma" pitchFamily="34" charset="0"/>
                <a:cs typeface="Tahoma" pitchFamily="34" charset="0"/>
              </a:rPr>
              <a:t> </a:t>
            </a:r>
            <a:r>
              <a:rPr lang="it-IT" sz="1200" dirty="0">
                <a:solidFill>
                  <a:prstClr val="black"/>
                </a:solidFill>
                <a:latin typeface="Tahoma" pitchFamily="34" charset="0"/>
                <a:ea typeface="Tahoma" pitchFamily="34" charset="0"/>
                <a:cs typeface="Tahoma" pitchFamily="34" charset="0"/>
              </a:rPr>
              <a:t>certificate de înmatriculare, </a:t>
            </a:r>
            <a:r>
              <a:rPr lang="ro-RO" sz="1200" dirty="0">
                <a:solidFill>
                  <a:prstClr val="black"/>
                </a:solidFill>
                <a:latin typeface="Tahoma" pitchFamily="34" charset="0"/>
                <a:ea typeface="Tahoma" pitchFamily="34" charset="0"/>
                <a:cs typeface="Tahoma" pitchFamily="34" charset="0"/>
              </a:rPr>
              <a:t>au fost </a:t>
            </a:r>
            <a:r>
              <a:rPr lang="it-IT" sz="1200" dirty="0">
                <a:solidFill>
                  <a:prstClr val="black"/>
                </a:solidFill>
                <a:latin typeface="Tahoma" pitchFamily="34" charset="0"/>
                <a:ea typeface="Tahoma" pitchFamily="34" charset="0"/>
                <a:cs typeface="Tahoma" pitchFamily="34" charset="0"/>
              </a:rPr>
              <a:t>radiate din circulaţie </a:t>
            </a:r>
            <a:r>
              <a:rPr lang="ro-RO" sz="1200" dirty="0">
                <a:solidFill>
                  <a:prstClr val="black"/>
                </a:solidFill>
                <a:latin typeface="Tahoma" pitchFamily="34" charset="0"/>
                <a:ea typeface="Tahoma" pitchFamily="34" charset="0"/>
                <a:cs typeface="Tahoma" pitchFamily="34" charset="0"/>
              </a:rPr>
              <a:t>un număr de 4</a:t>
            </a:r>
            <a:r>
              <a:rPr lang="it-IT" sz="1200" dirty="0" smtClean="0">
                <a:solidFill>
                  <a:prstClr val="black"/>
                </a:solidFill>
                <a:latin typeface="Tahoma" pitchFamily="34" charset="0"/>
                <a:ea typeface="Tahoma" pitchFamily="34" charset="0"/>
                <a:cs typeface="Tahoma" pitchFamily="34" charset="0"/>
              </a:rPr>
              <a:t>.</a:t>
            </a:r>
            <a:r>
              <a:rPr lang="en-US" sz="1200" dirty="0" smtClean="0">
                <a:solidFill>
                  <a:prstClr val="black"/>
                </a:solidFill>
                <a:latin typeface="Tahoma" pitchFamily="34" charset="0"/>
                <a:ea typeface="Tahoma" pitchFamily="34" charset="0"/>
                <a:cs typeface="Tahoma" pitchFamily="34" charset="0"/>
              </a:rPr>
              <a:t>887</a:t>
            </a:r>
            <a:r>
              <a:rPr lang="it-IT" sz="1200" dirty="0" smtClean="0">
                <a:solidFill>
                  <a:prstClr val="black"/>
                </a:solidFill>
                <a:latin typeface="Tahoma" pitchFamily="34" charset="0"/>
                <a:ea typeface="Tahoma" pitchFamily="34" charset="0"/>
                <a:cs typeface="Tahoma" pitchFamily="34" charset="0"/>
              </a:rPr>
              <a:t> </a:t>
            </a:r>
            <a:r>
              <a:rPr lang="it-IT" sz="1200" dirty="0">
                <a:solidFill>
                  <a:prstClr val="black"/>
                </a:solidFill>
                <a:latin typeface="Tahoma" pitchFamily="34" charset="0"/>
                <a:ea typeface="Tahoma" pitchFamily="34" charset="0"/>
                <a:cs typeface="Tahoma" pitchFamily="34" charset="0"/>
              </a:rPr>
              <a:t>vehicule</a:t>
            </a:r>
            <a:r>
              <a:rPr lang="ro-RO" sz="1200" dirty="0">
                <a:solidFill>
                  <a:prstClr val="black"/>
                </a:solidFill>
                <a:latin typeface="Tahoma" pitchFamily="34" charset="0"/>
                <a:ea typeface="Tahoma" pitchFamily="34" charset="0"/>
                <a:cs typeface="Tahoma" pitchFamily="34" charset="0"/>
              </a:rPr>
              <a:t> și au fost</a:t>
            </a:r>
            <a:r>
              <a:rPr lang="it-IT" sz="1200" dirty="0">
                <a:solidFill>
                  <a:prstClr val="black"/>
                </a:solidFill>
                <a:latin typeface="Tahoma" pitchFamily="34" charset="0"/>
                <a:ea typeface="Tahoma" pitchFamily="34" charset="0"/>
                <a:cs typeface="Tahoma" pitchFamily="34" charset="0"/>
              </a:rPr>
              <a:t> eliberate </a:t>
            </a:r>
            <a:r>
              <a:rPr lang="ro-RO" sz="1200" dirty="0" smtClean="0">
                <a:solidFill>
                  <a:prstClr val="black"/>
                </a:solidFill>
                <a:latin typeface="Tahoma" pitchFamily="34" charset="0"/>
                <a:ea typeface="Tahoma" pitchFamily="34" charset="0"/>
                <a:cs typeface="Tahoma" pitchFamily="34" charset="0"/>
              </a:rPr>
              <a:t>6</a:t>
            </a:r>
            <a:r>
              <a:rPr lang="it-IT" sz="1200" dirty="0" smtClean="0">
                <a:solidFill>
                  <a:prstClr val="black"/>
                </a:solidFill>
                <a:latin typeface="Tahoma" pitchFamily="34" charset="0"/>
                <a:ea typeface="Tahoma" pitchFamily="34" charset="0"/>
                <a:cs typeface="Tahoma" pitchFamily="34" charset="0"/>
              </a:rPr>
              <a:t>.</a:t>
            </a:r>
            <a:r>
              <a:rPr lang="en-US" sz="1200" dirty="0" smtClean="0">
                <a:solidFill>
                  <a:prstClr val="black"/>
                </a:solidFill>
                <a:latin typeface="Tahoma" pitchFamily="34" charset="0"/>
                <a:ea typeface="Tahoma" pitchFamily="34" charset="0"/>
                <a:cs typeface="Tahoma" pitchFamily="34" charset="0"/>
              </a:rPr>
              <a:t>556</a:t>
            </a:r>
            <a:r>
              <a:rPr lang="it-IT" sz="1200" dirty="0" smtClean="0">
                <a:solidFill>
                  <a:prstClr val="black"/>
                </a:solidFill>
                <a:latin typeface="Tahoma" pitchFamily="34" charset="0"/>
                <a:ea typeface="Tahoma" pitchFamily="34" charset="0"/>
                <a:cs typeface="Tahoma" pitchFamily="34" charset="0"/>
              </a:rPr>
              <a:t> </a:t>
            </a:r>
            <a:r>
              <a:rPr lang="it-IT" sz="1200" dirty="0">
                <a:solidFill>
                  <a:prstClr val="black"/>
                </a:solidFill>
                <a:latin typeface="Tahoma" pitchFamily="34" charset="0"/>
                <a:ea typeface="Tahoma" pitchFamily="34" charset="0"/>
                <a:cs typeface="Tahoma" pitchFamily="34" charset="0"/>
              </a:rPr>
              <a:t>autorizaţii de circulaţie provizorii.</a:t>
            </a:r>
            <a:endParaRPr lang="ro-RO" sz="1200" dirty="0">
              <a:solidFill>
                <a:prstClr val="black"/>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37" name="Object 1"/>
          <p:cNvGraphicFramePr>
            <a:graphicFrameLocks/>
          </p:cNvGraphicFramePr>
          <p:nvPr/>
        </p:nvGraphicFramePr>
        <p:xfrm>
          <a:off x="1285852" y="2500312"/>
          <a:ext cx="2857520" cy="1143008"/>
        </p:xfrm>
        <a:graphic>
          <a:graphicData uri="http://schemas.openxmlformats.org/presentationml/2006/ole">
            <p:oleObj spid="_x0000_s14337" name="Diagramă" r:id="rId7" imgW="3962400" imgH="1943015" progId="Excel.Sheet.8">
              <p:embed/>
            </p:oleObj>
          </a:graphicData>
        </a:graphic>
      </p:graphicFrame>
      <p:sp>
        <p:nvSpPr>
          <p:cNvPr id="14339" name="Rectangle 3"/>
          <p:cNvSpPr>
            <a:spLocks noChangeArrowheads="1"/>
          </p:cNvSpPr>
          <p:nvPr/>
        </p:nvSpPr>
        <p:spPr bwMode="auto">
          <a:xfrm>
            <a:off x="457200" y="2400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40" name="Object 4"/>
          <p:cNvGraphicFramePr>
            <a:graphicFrameLocks/>
          </p:cNvGraphicFramePr>
          <p:nvPr/>
        </p:nvGraphicFramePr>
        <p:xfrm>
          <a:off x="4714876" y="2500312"/>
          <a:ext cx="2786082" cy="1143008"/>
        </p:xfrm>
        <a:graphic>
          <a:graphicData uri="http://schemas.openxmlformats.org/presentationml/2006/ole">
            <p:oleObj spid="_x0000_s14340" name="Diagramă" r:id="rId8" imgW="4095822" imgH="1619435" progId="Excel.Sheet.8">
              <p:embed/>
            </p:oleObj>
          </a:graphicData>
        </a:graphic>
      </p:graphicFrame>
    </p:spTree>
    <p:extLst>
      <p:ext uri="{BB962C8B-B14F-4D97-AF65-F5344CB8AC3E}">
        <p14:creationId xmlns="" xmlns:p14="http://schemas.microsoft.com/office/powerpoint/2010/main" val="881274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244487"/>
            <a:ext cx="7737231" cy="3765663"/>
          </a:xfrm>
        </p:spPr>
        <p:txBody>
          <a:bodyPr>
            <a:noAutofit/>
          </a:bodyPr>
          <a:lstStyle/>
          <a:p>
            <a:pPr marL="342900" lvl="0" indent="-342900" algn="l" defTabSz="914400">
              <a:lnSpc>
                <a:spcPct val="80000"/>
              </a:lnSpc>
              <a:spcBef>
                <a:spcPts val="0"/>
              </a:spcBef>
              <a:buBlip>
                <a:blip r:embed="rId5"/>
              </a:buBlip>
            </a:pPr>
            <a:r>
              <a:rPr lang="ro-RO" sz="1800" b="1" i="1" dirty="0">
                <a:solidFill>
                  <a:schemeClr val="tx2">
                    <a:lumMod val="60000"/>
                    <a:lumOff val="40000"/>
                  </a:schemeClr>
                </a:solidFill>
                <a:latin typeface="Times New Roman" pitchFamily="18" charset="0"/>
                <a:cs typeface="Times New Roman" pitchFamily="18" charset="0"/>
              </a:rPr>
              <a:t>Cooperarea interinstituțională și relații </a:t>
            </a:r>
            <a:r>
              <a:rPr lang="ro-RO" sz="1800" b="1" i="1" dirty="0" smtClean="0">
                <a:solidFill>
                  <a:schemeClr val="tx2">
                    <a:lumMod val="60000"/>
                    <a:lumOff val="40000"/>
                  </a:schemeClr>
                </a:solidFill>
                <a:latin typeface="Times New Roman" pitchFamily="18" charset="0"/>
                <a:cs typeface="Times New Roman" pitchFamily="18" charset="0"/>
              </a:rPr>
              <a:t>internaționale</a:t>
            </a:r>
          </a:p>
          <a:p>
            <a:pPr marL="342900" lvl="0" indent="-342900" algn="l" defTabSz="914400">
              <a:spcBef>
                <a:spcPts val="0"/>
              </a:spcBef>
              <a:buFont typeface="Arial" pitchFamily="34" charset="0"/>
              <a:buChar char="•"/>
            </a:pPr>
            <a:r>
              <a:rPr lang="ro-RO" sz="2000" b="1" i="1" dirty="0">
                <a:solidFill>
                  <a:schemeClr val="tx2">
                    <a:lumMod val="60000"/>
                    <a:lumOff val="40000"/>
                  </a:schemeClr>
                </a:solidFill>
                <a:latin typeface="Times New Roman" pitchFamily="18" charset="0"/>
                <a:cs typeface="Times New Roman" pitchFamily="18" charset="0"/>
              </a:rPr>
              <a:t> </a:t>
            </a:r>
            <a:r>
              <a:rPr lang="ro-RO" sz="1100" b="1" i="1" dirty="0" smtClean="0">
                <a:solidFill>
                  <a:schemeClr val="tx2">
                    <a:lumMod val="60000"/>
                    <a:lumOff val="40000"/>
                  </a:schemeClr>
                </a:solidFill>
                <a:latin typeface="Times New Roman" pitchFamily="18" charset="0"/>
                <a:cs typeface="Times New Roman" pitchFamily="18" charset="0"/>
              </a:rPr>
              <a:t>Cooperarea </a:t>
            </a:r>
            <a:r>
              <a:rPr lang="ro-RO" sz="1100" b="1" i="1" dirty="0">
                <a:solidFill>
                  <a:schemeClr val="tx2">
                    <a:lumMod val="60000"/>
                    <a:lumOff val="40000"/>
                  </a:schemeClr>
                </a:solidFill>
                <a:latin typeface="Times New Roman" pitchFamily="18" charset="0"/>
                <a:cs typeface="Times New Roman" pitchFamily="18" charset="0"/>
              </a:rPr>
              <a:t>intra și </a:t>
            </a:r>
            <a:r>
              <a:rPr lang="ro-RO" sz="1100" b="1" i="1" dirty="0" err="1">
                <a:solidFill>
                  <a:schemeClr val="tx2">
                    <a:lumMod val="60000"/>
                    <a:lumOff val="40000"/>
                  </a:schemeClr>
                </a:solidFill>
                <a:latin typeface="Times New Roman" pitchFamily="18" charset="0"/>
                <a:cs typeface="Times New Roman" pitchFamily="18" charset="0"/>
              </a:rPr>
              <a:t>internistituțională</a:t>
            </a:r>
            <a:r>
              <a:rPr lang="ro-RO" sz="1100" b="1" i="1" dirty="0">
                <a:solidFill>
                  <a:schemeClr val="tx2">
                    <a:lumMod val="60000"/>
                    <a:lumOff val="40000"/>
                  </a:schemeClr>
                </a:solidFill>
                <a:latin typeface="Times New Roman" pitchFamily="18" charset="0"/>
                <a:cs typeface="Times New Roman" pitchFamily="18" charset="0"/>
              </a:rPr>
              <a:t> </a:t>
            </a:r>
          </a:p>
          <a:p>
            <a:pPr lvl="0" algn="just" defTabSz="914400"/>
            <a:r>
              <a:rPr lang="ro-RO" sz="1100" dirty="0">
                <a:solidFill>
                  <a:schemeClr val="tx1"/>
                </a:solidFill>
                <a:latin typeface="Tahoma" pitchFamily="34" charset="0"/>
                <a:ea typeface="Tahoma" pitchFamily="34" charset="0"/>
                <a:cs typeface="Tahoma" pitchFamily="34" charset="0"/>
              </a:rPr>
              <a:t>       </a:t>
            </a:r>
            <a:r>
              <a:rPr lang="it-IT" sz="1100" dirty="0">
                <a:solidFill>
                  <a:schemeClr val="tx1"/>
                </a:solidFill>
                <a:latin typeface="Tahoma" pitchFamily="34" charset="0"/>
                <a:ea typeface="Tahoma" pitchFamily="34" charset="0"/>
                <a:cs typeface="Tahoma" pitchFamily="34" charset="0"/>
              </a:rPr>
              <a:t>Instituţia Prefectului s-a bucurat de un număr însemnat de vizite de lucru ale unor înalţi demnitari de stat</a:t>
            </a:r>
            <a:r>
              <a:rPr lang="ro-RO" sz="1100" dirty="0">
                <a:solidFill>
                  <a:schemeClr val="tx1"/>
                </a:solidFill>
                <a:latin typeface="Tahoma" pitchFamily="34" charset="0"/>
                <a:ea typeface="Tahoma" pitchFamily="34" charset="0"/>
                <a:cs typeface="Tahoma" pitchFamily="34" charset="0"/>
              </a:rPr>
              <a:t> </a:t>
            </a:r>
            <a:r>
              <a:rPr lang="it-IT" sz="1100" dirty="0">
                <a:solidFill>
                  <a:schemeClr val="tx1"/>
                </a:solidFill>
                <a:latin typeface="Tahoma" pitchFamily="34" charset="0"/>
                <a:ea typeface="Tahoma" pitchFamily="34" charset="0"/>
                <a:cs typeface="Tahoma" pitchFamily="34" charset="0"/>
              </a:rPr>
              <a:t>cu ocazia diferitelor </a:t>
            </a:r>
            <a:r>
              <a:rPr lang="it-IT" sz="1100" i="1" dirty="0">
                <a:solidFill>
                  <a:schemeClr val="tx1"/>
                </a:solidFill>
                <a:latin typeface="Tahoma" pitchFamily="34" charset="0"/>
                <a:ea typeface="Tahoma" pitchFamily="34" charset="0"/>
                <a:cs typeface="Tahoma" pitchFamily="34" charset="0"/>
              </a:rPr>
              <a:t>acţiuni</a:t>
            </a:r>
            <a:r>
              <a:rPr lang="it-IT" sz="1100" dirty="0">
                <a:solidFill>
                  <a:schemeClr val="tx1"/>
                </a:solidFill>
                <a:latin typeface="Tahoma" pitchFamily="34" charset="0"/>
                <a:ea typeface="Tahoma" pitchFamily="34" charset="0"/>
                <a:cs typeface="Tahoma" pitchFamily="34" charset="0"/>
              </a:rPr>
              <a:t> </a:t>
            </a:r>
            <a:r>
              <a:rPr lang="ro-RO" sz="1100" dirty="0" smtClean="0">
                <a:solidFill>
                  <a:schemeClr val="tx1"/>
                </a:solidFill>
                <a:latin typeface="Tahoma" pitchFamily="34" charset="0"/>
                <a:ea typeface="Tahoma" pitchFamily="34" charset="0"/>
                <a:cs typeface="Tahoma" pitchFamily="34" charset="0"/>
              </a:rPr>
              <a:t>/</a:t>
            </a:r>
            <a:r>
              <a:rPr lang="ro-RO" sz="1100" i="1" dirty="0" smtClean="0">
                <a:solidFill>
                  <a:schemeClr val="tx1"/>
                </a:solidFill>
                <a:latin typeface="Tahoma" pitchFamily="34" charset="0"/>
                <a:ea typeface="Tahoma" pitchFamily="34" charset="0"/>
                <a:cs typeface="Tahoma" pitchFamily="34" charset="0"/>
              </a:rPr>
              <a:t>î</a:t>
            </a:r>
            <a:r>
              <a:rPr lang="pt-BR" sz="1100" i="1" dirty="0">
                <a:solidFill>
                  <a:schemeClr val="tx1"/>
                </a:solidFill>
                <a:latin typeface="Tahoma" pitchFamily="34" charset="0"/>
                <a:ea typeface="Tahoma" pitchFamily="34" charset="0"/>
                <a:cs typeface="Tahoma" pitchFamily="34" charset="0"/>
              </a:rPr>
              <a:t>ntâlniri pe diverse </a:t>
            </a:r>
            <a:r>
              <a:rPr lang="pt-BR" sz="1100" i="1" dirty="0" smtClean="0">
                <a:solidFill>
                  <a:schemeClr val="tx1"/>
                </a:solidFill>
                <a:latin typeface="Tahoma" pitchFamily="34" charset="0"/>
                <a:ea typeface="Tahoma" pitchFamily="34" charset="0"/>
                <a:cs typeface="Tahoma" pitchFamily="34" charset="0"/>
              </a:rPr>
              <a:t>teme</a:t>
            </a:r>
            <a:r>
              <a:rPr lang="ro-RO" sz="1100" i="1" dirty="0" smtClean="0">
                <a:solidFill>
                  <a:schemeClr val="tx1"/>
                </a:solidFill>
                <a:latin typeface="Tahoma" pitchFamily="34" charset="0"/>
                <a:ea typeface="Tahoma" pitchFamily="34" charset="0"/>
                <a:cs typeface="Tahoma" pitchFamily="34" charset="0"/>
              </a:rPr>
              <a:t> </a:t>
            </a:r>
            <a:r>
              <a:rPr lang="en-US" sz="1100" i="1"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respectiv</a:t>
            </a:r>
            <a:r>
              <a:rPr lang="ro-RO" sz="1100" dirty="0" smtClean="0">
                <a:solidFill>
                  <a:schemeClr val="tx1"/>
                </a:solidFill>
                <a:latin typeface="Tahoma" pitchFamily="34" charset="0"/>
                <a:ea typeface="Tahoma" pitchFamily="34" charset="0"/>
                <a:cs typeface="Tahoma" pitchFamily="34" charset="0"/>
              </a:rPr>
              <a:t>:</a:t>
            </a:r>
            <a:r>
              <a:rPr lang="pt-BR" sz="1100" dirty="0" smtClean="0">
                <a:solidFill>
                  <a:schemeClr val="tx1"/>
                </a:solidFill>
                <a:latin typeface="Tahoma" pitchFamily="34" charset="0"/>
                <a:ea typeface="Tahoma" pitchFamily="34" charset="0"/>
                <a:cs typeface="Tahoma" pitchFamily="34" charset="0"/>
              </a:rPr>
              <a:t> </a:t>
            </a:r>
            <a:endParaRPr lang="ro-RO" sz="1100" dirty="0" smtClean="0">
              <a:solidFill>
                <a:schemeClr val="tx1"/>
              </a:solidFill>
              <a:latin typeface="Tahoma" pitchFamily="34" charset="0"/>
              <a:ea typeface="Tahoma" pitchFamily="34" charset="0"/>
              <a:cs typeface="Tahoma" pitchFamily="34" charset="0"/>
            </a:endParaRPr>
          </a:p>
          <a:p>
            <a:pPr lvl="0" algn="just" defTabSz="914400">
              <a:buFont typeface="Wingdings" pitchFamily="2" charset="2"/>
              <a:buChar char="Ø"/>
            </a:pPr>
            <a:r>
              <a:rPr lang="ro-RO" sz="1100" dirty="0" smtClean="0">
                <a:solidFill>
                  <a:schemeClr val="tx1"/>
                </a:solidFill>
              </a:rPr>
              <a:t> </a:t>
            </a:r>
            <a:r>
              <a:rPr lang="it-IT" sz="1000" dirty="0" smtClean="0">
                <a:solidFill>
                  <a:schemeClr val="tx1"/>
                </a:solidFill>
                <a:latin typeface="Tahoma" pitchFamily="34" charset="0"/>
                <a:ea typeface="Tahoma" pitchFamily="34" charset="0"/>
                <a:cs typeface="Tahoma" pitchFamily="34" charset="0"/>
              </a:rPr>
              <a:t>Florin Barbu, președintele Comisiei pentru agricultură, silvicultură, industrie alimentară şi servicii specifice din Camera Deputaților</a:t>
            </a:r>
            <a:r>
              <a:rPr lang="ro-RO" sz="1000" dirty="0" smtClean="0">
                <a:solidFill>
                  <a:schemeClr val="tx1"/>
                </a:solidFill>
                <a:latin typeface="Tahoma" pitchFamily="34" charset="0"/>
                <a:ea typeface="Tahoma" pitchFamily="34" charset="0"/>
                <a:cs typeface="Tahoma" pitchFamily="34" charset="0"/>
              </a:rPr>
              <a:t>,</a:t>
            </a:r>
            <a:r>
              <a:rPr lang="it-IT" sz="1000" dirty="0" smtClean="0">
                <a:solidFill>
                  <a:schemeClr val="tx1"/>
                </a:solidFill>
                <a:latin typeface="Tahoma" pitchFamily="34" charset="0"/>
                <a:ea typeface="Tahoma" pitchFamily="34" charset="0"/>
                <a:cs typeface="Tahoma" pitchFamily="34" charset="0"/>
              </a:rPr>
              <a:t> </a:t>
            </a:r>
            <a:endParaRPr lang="ro-RO" sz="1000" dirty="0" smtClean="0">
              <a:solidFill>
                <a:schemeClr val="tx1"/>
              </a:solidFill>
              <a:latin typeface="Tahoma" pitchFamily="34" charset="0"/>
              <a:ea typeface="Tahoma" pitchFamily="34" charset="0"/>
              <a:cs typeface="Tahoma" pitchFamily="34" charset="0"/>
            </a:endParaRPr>
          </a:p>
          <a:p>
            <a:pPr lvl="0"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a:t>
            </a:r>
            <a:r>
              <a:rPr lang="it-IT" sz="1000" dirty="0" smtClean="0">
                <a:solidFill>
                  <a:schemeClr val="tx1"/>
                </a:solidFill>
                <a:latin typeface="Tahoma" pitchFamily="34" charset="0"/>
                <a:ea typeface="Tahoma" pitchFamily="34" charset="0"/>
                <a:cs typeface="Tahoma" pitchFamily="34" charset="0"/>
              </a:rPr>
              <a:t>Adrian Chesnoiu</a:t>
            </a:r>
            <a:r>
              <a:rPr lang="ro-RO" sz="1000" dirty="0" smtClean="0">
                <a:solidFill>
                  <a:schemeClr val="tx1"/>
                </a:solidFill>
                <a:latin typeface="Tahoma" pitchFamily="34" charset="0"/>
                <a:ea typeface="Tahoma" pitchFamily="34" charset="0"/>
                <a:cs typeface="Tahoma" pitchFamily="34" charset="0"/>
              </a:rPr>
              <a:t>, </a:t>
            </a:r>
            <a:r>
              <a:rPr lang="it-IT" sz="1000" dirty="0" smtClean="0">
                <a:solidFill>
                  <a:schemeClr val="tx1"/>
                </a:solidFill>
                <a:latin typeface="Tahoma" pitchFamily="34" charset="0"/>
                <a:ea typeface="Tahoma" pitchFamily="34" charset="0"/>
                <a:cs typeface="Tahoma" pitchFamily="34" charset="0"/>
              </a:rPr>
              <a:t>deputat</a:t>
            </a:r>
            <a:r>
              <a:rPr lang="ro-RO" sz="1000" dirty="0" smtClean="0">
                <a:solidFill>
                  <a:schemeClr val="tx1"/>
                </a:solidFill>
                <a:latin typeface="Tahoma" pitchFamily="34" charset="0"/>
                <a:ea typeface="Tahoma" pitchFamily="34" charset="0"/>
                <a:cs typeface="Tahoma" pitchFamily="34" charset="0"/>
              </a:rPr>
              <a:t>, </a:t>
            </a:r>
          </a:p>
          <a:p>
            <a:pPr lvl="0"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a:t>
            </a:r>
            <a:r>
              <a:rPr lang="it-IT" sz="1000" dirty="0" smtClean="0">
                <a:solidFill>
                  <a:schemeClr val="tx1"/>
                </a:solidFill>
                <a:latin typeface="Tahoma" pitchFamily="34" charset="0"/>
                <a:ea typeface="Tahoma" pitchFamily="34" charset="0"/>
                <a:cs typeface="Tahoma" pitchFamily="34" charset="0"/>
              </a:rPr>
              <a:t>Gheorghe Cârciu, ministru secretar de stat la Departamentul pentru Românii de Pretutindeni</a:t>
            </a:r>
            <a:r>
              <a:rPr lang="ro-RO" sz="1000" dirty="0" smtClean="0">
                <a:solidFill>
                  <a:schemeClr val="tx1"/>
                </a:solidFill>
                <a:latin typeface="Tahoma" pitchFamily="34" charset="0"/>
                <a:ea typeface="Tahoma" pitchFamily="34" charset="0"/>
                <a:cs typeface="Tahoma" pitchFamily="34" charset="0"/>
              </a:rPr>
              <a:t>, </a:t>
            </a:r>
          </a:p>
          <a:p>
            <a:pPr lvl="0"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a:t>
            </a:r>
            <a:r>
              <a:rPr lang="it-IT" sz="1000" dirty="0" smtClean="0">
                <a:solidFill>
                  <a:schemeClr val="tx1"/>
                </a:solidFill>
                <a:latin typeface="Tahoma" pitchFamily="34" charset="0"/>
                <a:ea typeface="Tahoma" pitchFamily="34" charset="0"/>
                <a:cs typeface="Tahoma" pitchFamily="34" charset="0"/>
              </a:rPr>
              <a:t>Sebastian Hotca</a:t>
            </a:r>
            <a:r>
              <a:rPr lang="ro-RO" sz="1000" dirty="0" smtClean="0">
                <a:solidFill>
                  <a:schemeClr val="tx1"/>
                </a:solidFill>
                <a:latin typeface="Tahoma" pitchFamily="34" charset="0"/>
                <a:ea typeface="Tahoma" pitchFamily="34" charset="0"/>
                <a:cs typeface="Tahoma" pitchFamily="34" charset="0"/>
              </a:rPr>
              <a:t>,</a:t>
            </a:r>
            <a:r>
              <a:rPr lang="it-IT" sz="1000" dirty="0" smtClean="0">
                <a:solidFill>
                  <a:schemeClr val="tx1"/>
                </a:solidFill>
                <a:latin typeface="Tahoma" pitchFamily="34" charset="0"/>
                <a:ea typeface="Tahoma" pitchFamily="34" charset="0"/>
                <a:cs typeface="Tahoma" pitchFamily="34" charset="0"/>
              </a:rPr>
              <a:t> subsecretarul de stat, vicepreședintele ANPC, </a:t>
            </a:r>
            <a:endParaRPr lang="ro-RO" sz="1000" dirty="0" smtClean="0">
              <a:solidFill>
                <a:schemeClr val="tx1"/>
              </a:solidFill>
              <a:latin typeface="Tahoma" pitchFamily="34" charset="0"/>
              <a:ea typeface="Tahoma" pitchFamily="34" charset="0"/>
              <a:cs typeface="Tahoma" pitchFamily="34" charset="0"/>
            </a:endParaRPr>
          </a:p>
          <a:p>
            <a:pPr lvl="0"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a:t>
            </a:r>
            <a:r>
              <a:rPr lang="it-IT" sz="1000" dirty="0" smtClean="0">
                <a:solidFill>
                  <a:schemeClr val="tx1"/>
                </a:solidFill>
                <a:latin typeface="Tahoma" pitchFamily="34" charset="0"/>
                <a:ea typeface="Tahoma" pitchFamily="34" charset="0"/>
                <a:cs typeface="Tahoma" pitchFamily="34" charset="0"/>
              </a:rPr>
              <a:t>Diana Pavelescu, Consilier Promovare, Oficiul Național al Viei și Produselor Vitivinicole din cadrul M.A.D.R. , </a:t>
            </a:r>
            <a:endParaRPr lang="ro-RO" sz="1000" dirty="0" smtClean="0">
              <a:solidFill>
                <a:schemeClr val="tx1"/>
              </a:solidFill>
              <a:latin typeface="Tahoma" pitchFamily="34" charset="0"/>
              <a:ea typeface="Tahoma" pitchFamily="34" charset="0"/>
              <a:cs typeface="Tahoma" pitchFamily="34" charset="0"/>
            </a:endParaRPr>
          </a:p>
          <a:p>
            <a:pPr lvl="0"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a:t>
            </a:r>
            <a:r>
              <a:rPr lang="it-IT" sz="1000" dirty="0" smtClean="0">
                <a:solidFill>
                  <a:schemeClr val="tx1"/>
                </a:solidFill>
                <a:latin typeface="Tahoma" pitchFamily="34" charset="0"/>
                <a:ea typeface="Tahoma" pitchFamily="34" charset="0"/>
                <a:cs typeface="Tahoma" pitchFamily="34" charset="0"/>
              </a:rPr>
              <a:t>Mihai Giminadis , consilier superior pe Politici Industrie Alimentară și Comerț, serviciu Produse Tradiționale </a:t>
            </a:r>
            <a:endParaRPr lang="ro-RO" sz="1000" dirty="0" smtClean="0">
              <a:solidFill>
                <a:schemeClr val="tx1"/>
              </a:solidFill>
              <a:latin typeface="Tahoma" pitchFamily="34" charset="0"/>
              <a:ea typeface="Tahoma" pitchFamily="34" charset="0"/>
              <a:cs typeface="Tahoma" pitchFamily="34" charset="0"/>
            </a:endParaRPr>
          </a:p>
          <a:p>
            <a:pPr lvl="0"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a:t>
            </a:r>
            <a:r>
              <a:rPr lang="it-IT" sz="1000" dirty="0" smtClean="0">
                <a:solidFill>
                  <a:schemeClr val="tx1"/>
                </a:solidFill>
                <a:latin typeface="Tahoma" pitchFamily="34" charset="0"/>
                <a:ea typeface="Tahoma" pitchFamily="34" charset="0"/>
                <a:cs typeface="Tahoma" pitchFamily="34" charset="0"/>
              </a:rPr>
              <a:t>Thierry Heins , director secțiune băuturi spirtoase din cadrul renumitului Concurs Mondial de la Bruxelles</a:t>
            </a:r>
            <a:r>
              <a:rPr lang="ro-RO" sz="1000" dirty="0" smtClean="0">
                <a:solidFill>
                  <a:schemeClr val="tx1"/>
                </a:solidFill>
                <a:latin typeface="Tahoma" pitchFamily="34" charset="0"/>
                <a:ea typeface="Tahoma" pitchFamily="34" charset="0"/>
                <a:cs typeface="Tahoma" pitchFamily="34" charset="0"/>
              </a:rPr>
              <a:t>,</a:t>
            </a:r>
            <a:r>
              <a:rPr lang="it-IT" sz="1000" dirty="0" smtClean="0">
                <a:solidFill>
                  <a:schemeClr val="tx1"/>
                </a:solidFill>
                <a:latin typeface="Tahoma" pitchFamily="34" charset="0"/>
                <a:ea typeface="Tahoma" pitchFamily="34" charset="0"/>
                <a:cs typeface="Tahoma" pitchFamily="34" charset="0"/>
              </a:rPr>
              <a:t> </a:t>
            </a:r>
            <a:endParaRPr lang="ro-RO" sz="1000" dirty="0" smtClean="0">
              <a:solidFill>
                <a:schemeClr val="tx1"/>
              </a:solidFill>
              <a:latin typeface="Tahoma" pitchFamily="34" charset="0"/>
              <a:ea typeface="Tahoma" pitchFamily="34" charset="0"/>
              <a:cs typeface="Tahoma" pitchFamily="34" charset="0"/>
            </a:endParaRPr>
          </a:p>
          <a:p>
            <a:pPr lvl="0"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a:t>
            </a:r>
            <a:r>
              <a:rPr lang="it-IT" sz="1000" dirty="0" smtClean="0">
                <a:solidFill>
                  <a:schemeClr val="tx1"/>
                </a:solidFill>
                <a:latin typeface="Tahoma" pitchFamily="34" charset="0"/>
                <a:ea typeface="Tahoma" pitchFamily="34" charset="0"/>
                <a:cs typeface="Tahoma" pitchFamily="34" charset="0"/>
              </a:rPr>
              <a:t>Monica Săsărman, secretar de stat la Ministerul Dezvoltării</a:t>
            </a:r>
            <a:r>
              <a:rPr lang="ro-RO" sz="1000" dirty="0" smtClean="0">
                <a:solidFill>
                  <a:schemeClr val="tx1"/>
                </a:solidFill>
                <a:latin typeface="Tahoma" pitchFamily="34" charset="0"/>
                <a:ea typeface="Tahoma" pitchFamily="34" charset="0"/>
                <a:cs typeface="Tahoma" pitchFamily="34" charset="0"/>
              </a:rPr>
              <a:t>, Lucrărilor Publice și Administrației ,</a:t>
            </a:r>
          </a:p>
          <a:p>
            <a:pPr lvl="0"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Adrian </a:t>
            </a:r>
            <a:r>
              <a:rPr lang="ro-RO" sz="1000" dirty="0" err="1" smtClean="0">
                <a:solidFill>
                  <a:schemeClr val="tx1"/>
                </a:solidFill>
                <a:latin typeface="Tahoma" pitchFamily="34" charset="0"/>
                <a:ea typeface="Tahoma" pitchFamily="34" charset="0"/>
                <a:cs typeface="Tahoma" pitchFamily="34" charset="0"/>
              </a:rPr>
              <a:t>Veștea</a:t>
            </a:r>
            <a:r>
              <a:rPr lang="ro-RO" sz="1000" dirty="0" smtClean="0">
                <a:solidFill>
                  <a:schemeClr val="tx1"/>
                </a:solidFill>
                <a:latin typeface="Tahoma" pitchFamily="34" charset="0"/>
                <a:ea typeface="Tahoma" pitchFamily="34" charset="0"/>
                <a:cs typeface="Tahoma" pitchFamily="34" charset="0"/>
              </a:rPr>
              <a:t>, ministrul Dezvoltării, Lucrărilor Publice și Administrației, </a:t>
            </a:r>
          </a:p>
          <a:p>
            <a:pPr lvl="0"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General-maior Benone-Gabriel </a:t>
            </a:r>
            <a:r>
              <a:rPr lang="ro-RO" sz="1000" dirty="0" err="1" smtClean="0">
                <a:solidFill>
                  <a:schemeClr val="tx1"/>
                </a:solidFill>
                <a:latin typeface="Tahoma" pitchFamily="34" charset="0"/>
                <a:ea typeface="Tahoma" pitchFamily="34" charset="0"/>
                <a:cs typeface="Tahoma" pitchFamily="34" charset="0"/>
              </a:rPr>
              <a:t>Duduc</a:t>
            </a:r>
            <a:r>
              <a:rPr lang="ro-RO" sz="1000" dirty="0" smtClean="0">
                <a:solidFill>
                  <a:schemeClr val="tx1"/>
                </a:solidFill>
                <a:latin typeface="Tahoma" pitchFamily="34" charset="0"/>
                <a:ea typeface="Tahoma" pitchFamily="34" charset="0"/>
                <a:cs typeface="Tahoma" pitchFamily="34" charset="0"/>
              </a:rPr>
              <a:t>, adjunct al inspectorului general al Inspectoratului General pentru  Situații de Urgență ,</a:t>
            </a:r>
          </a:p>
          <a:p>
            <a:pPr lvl="0"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a:t>
            </a:r>
            <a:r>
              <a:rPr lang="pt-BR" sz="1000" dirty="0" smtClean="0">
                <a:solidFill>
                  <a:schemeClr val="tx1"/>
                </a:solidFill>
                <a:latin typeface="Tahoma" pitchFamily="34" charset="0"/>
                <a:ea typeface="Tahoma" pitchFamily="34" charset="0"/>
                <a:cs typeface="Tahoma" pitchFamily="34" charset="0"/>
              </a:rPr>
              <a:t>Alfredo Maria Durante Mangoni, Ambasadorul  Republicii Italiene la Bucureşti</a:t>
            </a:r>
            <a:r>
              <a:rPr lang="ro-RO" sz="1000" dirty="0" smtClean="0">
                <a:solidFill>
                  <a:schemeClr val="tx1"/>
                </a:solidFill>
                <a:latin typeface="Tahoma" pitchFamily="34" charset="0"/>
                <a:ea typeface="Tahoma" pitchFamily="34" charset="0"/>
                <a:cs typeface="Tahoma" pitchFamily="34" charset="0"/>
              </a:rPr>
              <a:t>,</a:t>
            </a:r>
          </a:p>
          <a:p>
            <a:pPr lvl="0"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a:t>
            </a:r>
            <a:r>
              <a:rPr lang="pt-BR" sz="1000" dirty="0" smtClean="0">
                <a:solidFill>
                  <a:schemeClr val="tx1"/>
                </a:solidFill>
                <a:latin typeface="Tahoma" pitchFamily="34" charset="0"/>
                <a:ea typeface="Tahoma" pitchFamily="34" charset="0"/>
                <a:cs typeface="Tahoma" pitchFamily="34" charset="0"/>
              </a:rPr>
              <a:t>Dino Tucci, consul onorific al Republicii Italiene la Satu Mare</a:t>
            </a:r>
            <a:r>
              <a:rPr lang="ro-RO" sz="1000" dirty="0" smtClean="0">
                <a:solidFill>
                  <a:schemeClr val="tx1"/>
                </a:solidFill>
                <a:latin typeface="Tahoma" pitchFamily="34" charset="0"/>
                <a:ea typeface="Tahoma" pitchFamily="34" charset="0"/>
                <a:cs typeface="Tahoma" pitchFamily="34" charset="0"/>
              </a:rPr>
              <a:t>,</a:t>
            </a:r>
          </a:p>
          <a:p>
            <a:pPr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a:t>
            </a:r>
            <a:r>
              <a:rPr lang="pt-BR" sz="1000" dirty="0" smtClean="0">
                <a:solidFill>
                  <a:schemeClr val="tx1"/>
                </a:solidFill>
                <a:latin typeface="Tahoma" pitchFamily="34" charset="0"/>
                <a:ea typeface="Tahoma" pitchFamily="34" charset="0"/>
                <a:cs typeface="Tahoma" pitchFamily="34" charset="0"/>
              </a:rPr>
              <a:t>Andreas Lier – președinte</a:t>
            </a:r>
            <a:r>
              <a:rPr lang="ro-RO" sz="1000" dirty="0" smtClean="0">
                <a:solidFill>
                  <a:schemeClr val="tx1"/>
                </a:solidFill>
                <a:latin typeface="Tahoma" pitchFamily="34" charset="0"/>
                <a:ea typeface="Tahoma" pitchFamily="34" charset="0"/>
                <a:cs typeface="Tahoma" pitchFamily="34" charset="0"/>
              </a:rPr>
              <a:t> a</a:t>
            </a:r>
            <a:r>
              <a:rPr lang="pt-BR" sz="1000" dirty="0" smtClean="0">
                <a:solidFill>
                  <a:schemeClr val="tx1"/>
                </a:solidFill>
                <a:latin typeface="Tahoma" pitchFamily="34" charset="0"/>
                <a:ea typeface="Tahoma" pitchFamily="34" charset="0"/>
                <a:cs typeface="Tahoma" pitchFamily="34" charset="0"/>
              </a:rPr>
              <a:t> Camerei de Comerţ şi Industrie Româno-Germană (AHK Romania)</a:t>
            </a:r>
            <a:r>
              <a:rPr lang="ro-RO" sz="1000" dirty="0" smtClean="0">
                <a:solidFill>
                  <a:schemeClr val="tx1"/>
                </a:solidFill>
                <a:latin typeface="Tahoma" pitchFamily="34" charset="0"/>
                <a:ea typeface="Tahoma" pitchFamily="34" charset="0"/>
                <a:cs typeface="Tahoma" pitchFamily="34" charset="0"/>
              </a:rPr>
              <a:t>, </a:t>
            </a:r>
            <a:r>
              <a:rPr lang="pt-BR" sz="1000" dirty="0" smtClean="0">
                <a:solidFill>
                  <a:schemeClr val="tx1"/>
                </a:solidFill>
                <a:latin typeface="Tahoma" pitchFamily="34" charset="0"/>
                <a:ea typeface="Tahoma" pitchFamily="34" charset="0"/>
                <a:cs typeface="Tahoma" pitchFamily="34" charset="0"/>
              </a:rPr>
              <a:t>Sebastian Metz - director general, Dominik Volker, reprezentant Germany Trade&amp;Invest (GTAI) și Iuliu Cadar, președintele Consiliului Director al DRW (Asociația Economică Germano-Română pentru Regiunea de Nord-Vest).</a:t>
            </a:r>
            <a:endParaRPr lang="en-US" sz="1000" dirty="0" smtClean="0">
              <a:solidFill>
                <a:schemeClr val="tx1"/>
              </a:solidFill>
              <a:latin typeface="Tahoma" pitchFamily="34" charset="0"/>
              <a:ea typeface="Tahoma" pitchFamily="34" charset="0"/>
              <a:cs typeface="Tahoma" pitchFamily="34" charset="0"/>
            </a:endParaRPr>
          </a:p>
          <a:p>
            <a:pPr lvl="0" algn="just" defTabSz="914400">
              <a:buFont typeface="Wingdings" pitchFamily="2" charset="2"/>
              <a:buChar char="Ø"/>
            </a:pPr>
            <a:endParaRPr lang="ro-RO" sz="1100"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7788563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14348" y="1244487"/>
            <a:ext cx="7929617" cy="3765663"/>
          </a:xfrm>
        </p:spPr>
        <p:txBody>
          <a:bodyPr>
            <a:noAutofit/>
          </a:bodyPr>
          <a:lstStyle/>
          <a:p>
            <a:pPr marL="342900" lvl="0" indent="-342900" algn="l" defTabSz="914400">
              <a:buFont typeface="Arial" pitchFamily="34" charset="0"/>
              <a:buChar char="•"/>
            </a:pPr>
            <a:r>
              <a:rPr lang="ro-RO" sz="1400" b="1" i="1" dirty="0">
                <a:solidFill>
                  <a:schemeClr val="tx2">
                    <a:lumMod val="60000"/>
                    <a:lumOff val="40000"/>
                  </a:schemeClr>
                </a:solidFill>
                <a:latin typeface="Times New Roman" pitchFamily="18" charset="0"/>
                <a:cs typeface="Times New Roman" pitchFamily="18" charset="0"/>
              </a:rPr>
              <a:t>Relații internaționale </a:t>
            </a:r>
          </a:p>
          <a:p>
            <a:pPr marL="342900" lvl="0" indent="-342900" algn="l" defTabSz="914400">
              <a:buBlip>
                <a:blip r:embed="rId5"/>
              </a:buBlip>
            </a:pPr>
            <a:endParaRPr lang="ro-RO" sz="400" b="1" i="1" dirty="0">
              <a:solidFill>
                <a:srgbClr val="3716FC"/>
              </a:solidFill>
              <a:latin typeface="Times New Roman" pitchFamily="18" charset="0"/>
              <a:cs typeface="Times New Roman" pitchFamily="18" charset="0"/>
            </a:endParaRPr>
          </a:p>
          <a:p>
            <a:pPr marL="342900" lvl="0" indent="-342900" algn="just" defTabSz="914400"/>
            <a:r>
              <a:rPr lang="fr-FR" sz="1100" dirty="0" smtClean="0">
                <a:solidFill>
                  <a:schemeClr val="tx1"/>
                </a:solidFill>
                <a:latin typeface="Tahoma" pitchFamily="34" charset="0"/>
                <a:ea typeface="Tahoma" pitchFamily="34" charset="0"/>
                <a:cs typeface="Tahoma" pitchFamily="34" charset="0"/>
              </a:rPr>
              <a:t>	</a:t>
            </a:r>
            <a:r>
              <a:rPr lang="fr-FR" sz="1100" dirty="0" err="1" smtClean="0">
                <a:solidFill>
                  <a:schemeClr val="tx1"/>
                </a:solidFill>
                <a:latin typeface="Tahoma" pitchFamily="34" charset="0"/>
                <a:ea typeface="Tahoma" pitchFamily="34" charset="0"/>
                <a:cs typeface="Tahoma" pitchFamily="34" charset="0"/>
              </a:rPr>
              <a:t>Activitatea</a:t>
            </a:r>
            <a:r>
              <a:rPr lang="fr-FR" sz="1100" dirty="0" smtClean="0">
                <a:solidFill>
                  <a:schemeClr val="tx1"/>
                </a:solidFill>
                <a:latin typeface="Tahoma" pitchFamily="34" charset="0"/>
                <a:ea typeface="Tahoma" pitchFamily="34" charset="0"/>
                <a:cs typeface="Tahoma" pitchFamily="34" charset="0"/>
              </a:rPr>
              <a:t> </a:t>
            </a:r>
            <a:r>
              <a:rPr lang="fr-FR" sz="1100" dirty="0">
                <a:solidFill>
                  <a:schemeClr val="tx1"/>
                </a:solidFill>
                <a:latin typeface="Tahoma" pitchFamily="34" charset="0"/>
                <a:ea typeface="Tahoma" pitchFamily="34" charset="0"/>
                <a:cs typeface="Tahoma" pitchFamily="34" charset="0"/>
              </a:rPr>
              <a:t>de </a:t>
            </a:r>
            <a:r>
              <a:rPr lang="fr-FR" sz="1100" dirty="0" err="1">
                <a:solidFill>
                  <a:schemeClr val="tx1"/>
                </a:solidFill>
                <a:latin typeface="Tahoma" pitchFamily="34" charset="0"/>
                <a:ea typeface="Tahoma" pitchFamily="34" charset="0"/>
                <a:cs typeface="Tahoma" pitchFamily="34" charset="0"/>
              </a:rPr>
              <a:t>rela</a:t>
            </a:r>
            <a:r>
              <a:rPr lang="fr-FR" sz="1100" dirty="0">
                <a:solidFill>
                  <a:schemeClr val="tx1"/>
                </a:solidFill>
                <a:latin typeface="Tahoma" pitchFamily="34" charset="0"/>
                <a:ea typeface="Tahoma" pitchFamily="34" charset="0"/>
                <a:cs typeface="Tahoma" pitchFamily="34" charset="0"/>
              </a:rPr>
              <a:t>ții internaț</a:t>
            </a:r>
            <a:r>
              <a:rPr lang="fr-FR" sz="1100" dirty="0" err="1">
                <a:solidFill>
                  <a:schemeClr val="tx1"/>
                </a:solidFill>
                <a:latin typeface="Tahoma" pitchFamily="34" charset="0"/>
                <a:ea typeface="Tahoma" pitchFamily="34" charset="0"/>
                <a:cs typeface="Tahoma" pitchFamily="34" charset="0"/>
              </a:rPr>
              <a:t>ionale</a:t>
            </a:r>
            <a:r>
              <a:rPr lang="fr-FR" sz="1100" dirty="0">
                <a:solidFill>
                  <a:schemeClr val="tx1"/>
                </a:solidFill>
                <a:latin typeface="Tahoma" pitchFamily="34" charset="0"/>
                <a:ea typeface="Tahoma" pitchFamily="34" charset="0"/>
                <a:cs typeface="Tahoma" pitchFamily="34" charset="0"/>
              </a:rPr>
              <a:t> la </a:t>
            </a:r>
            <a:r>
              <a:rPr lang="fr-FR" sz="1100" dirty="0" err="1">
                <a:solidFill>
                  <a:schemeClr val="tx1"/>
                </a:solidFill>
                <a:latin typeface="Tahoma" pitchFamily="34" charset="0"/>
                <a:ea typeface="Tahoma" pitchFamily="34" charset="0"/>
                <a:cs typeface="Tahoma" pitchFamily="34" charset="0"/>
              </a:rPr>
              <a:t>nivelul</a:t>
            </a:r>
            <a:r>
              <a:rPr lang="fr-FR" sz="1100" dirty="0">
                <a:solidFill>
                  <a:schemeClr val="tx1"/>
                </a:solidFill>
                <a:latin typeface="Tahoma" pitchFamily="34" charset="0"/>
                <a:ea typeface="Tahoma" pitchFamily="34" charset="0"/>
                <a:cs typeface="Tahoma" pitchFamily="34" charset="0"/>
              </a:rPr>
              <a:t> </a:t>
            </a:r>
            <a:r>
              <a:rPr lang="fr-FR" sz="1100" dirty="0" err="1">
                <a:solidFill>
                  <a:schemeClr val="tx1"/>
                </a:solidFill>
                <a:latin typeface="Tahoma" pitchFamily="34" charset="0"/>
                <a:ea typeface="Tahoma" pitchFamily="34" charset="0"/>
                <a:cs typeface="Tahoma" pitchFamily="34" charset="0"/>
              </a:rPr>
              <a:t>Institu</a:t>
            </a:r>
            <a:r>
              <a:rPr lang="fr-FR" sz="1100" dirty="0">
                <a:solidFill>
                  <a:schemeClr val="tx1"/>
                </a:solidFill>
                <a:latin typeface="Tahoma" pitchFamily="34" charset="0"/>
                <a:ea typeface="Tahoma" pitchFamily="34" charset="0"/>
                <a:cs typeface="Tahoma" pitchFamily="34" charset="0"/>
              </a:rPr>
              <a:t>ț</a:t>
            </a:r>
            <a:r>
              <a:rPr lang="fr-FR" sz="1100" dirty="0" err="1">
                <a:solidFill>
                  <a:schemeClr val="tx1"/>
                </a:solidFill>
                <a:latin typeface="Tahoma" pitchFamily="34" charset="0"/>
                <a:ea typeface="Tahoma" pitchFamily="34" charset="0"/>
                <a:cs typeface="Tahoma" pitchFamily="34" charset="0"/>
              </a:rPr>
              <a:t>iei</a:t>
            </a:r>
            <a:r>
              <a:rPr lang="fr-FR" sz="1100" dirty="0">
                <a:solidFill>
                  <a:schemeClr val="tx1"/>
                </a:solidFill>
                <a:latin typeface="Tahoma" pitchFamily="34" charset="0"/>
                <a:ea typeface="Tahoma" pitchFamily="34" charset="0"/>
                <a:cs typeface="Tahoma" pitchFamily="34" charset="0"/>
              </a:rPr>
              <a:t> </a:t>
            </a:r>
            <a:r>
              <a:rPr lang="fr-FR" sz="1100" dirty="0" err="1">
                <a:solidFill>
                  <a:schemeClr val="tx1"/>
                </a:solidFill>
                <a:latin typeface="Tahoma" pitchFamily="34" charset="0"/>
                <a:ea typeface="Tahoma" pitchFamily="34" charset="0"/>
                <a:cs typeface="Tahoma" pitchFamily="34" charset="0"/>
              </a:rPr>
              <a:t>Prefectului</a:t>
            </a:r>
            <a:r>
              <a:rPr lang="fr-FR" sz="1100" dirty="0">
                <a:solidFill>
                  <a:schemeClr val="tx1"/>
                </a:solidFill>
                <a:latin typeface="Tahoma" pitchFamily="34" charset="0"/>
                <a:ea typeface="Tahoma" pitchFamily="34" charset="0"/>
                <a:cs typeface="Tahoma" pitchFamily="34" charset="0"/>
              </a:rPr>
              <a:t> – Județ</a:t>
            </a:r>
            <a:r>
              <a:rPr lang="fr-FR" sz="1100" dirty="0" err="1">
                <a:solidFill>
                  <a:schemeClr val="tx1"/>
                </a:solidFill>
                <a:latin typeface="Tahoma" pitchFamily="34" charset="0"/>
                <a:ea typeface="Tahoma" pitchFamily="34" charset="0"/>
                <a:cs typeface="Tahoma" pitchFamily="34" charset="0"/>
              </a:rPr>
              <a:t>ul</a:t>
            </a:r>
            <a:r>
              <a:rPr lang="fr-FR" sz="1100" dirty="0">
                <a:solidFill>
                  <a:schemeClr val="tx1"/>
                </a:solidFill>
                <a:latin typeface="Tahoma" pitchFamily="34" charset="0"/>
                <a:ea typeface="Tahoma" pitchFamily="34" charset="0"/>
                <a:cs typeface="Tahoma" pitchFamily="34" charset="0"/>
              </a:rPr>
              <a:t> Satu Mare s-a </a:t>
            </a:r>
            <a:r>
              <a:rPr lang="fr-FR" sz="1100" dirty="0" err="1">
                <a:solidFill>
                  <a:schemeClr val="tx1"/>
                </a:solidFill>
                <a:latin typeface="Tahoma" pitchFamily="34" charset="0"/>
                <a:ea typeface="Tahoma" pitchFamily="34" charset="0"/>
                <a:cs typeface="Tahoma" pitchFamily="34" charset="0"/>
              </a:rPr>
              <a:t>concretizat</a:t>
            </a:r>
            <a:r>
              <a:rPr lang="fr-FR" sz="1100" dirty="0">
                <a:solidFill>
                  <a:schemeClr val="tx1"/>
                </a:solidFill>
                <a:latin typeface="Tahoma" pitchFamily="34" charset="0"/>
                <a:ea typeface="Tahoma" pitchFamily="34" charset="0"/>
                <a:cs typeface="Tahoma" pitchFamily="34" charset="0"/>
              </a:rPr>
              <a:t> </a:t>
            </a:r>
            <a:r>
              <a:rPr lang="fr-FR" sz="1100" dirty="0" err="1" smtClean="0">
                <a:solidFill>
                  <a:schemeClr val="tx1"/>
                </a:solidFill>
                <a:latin typeface="Tahoma" pitchFamily="34" charset="0"/>
                <a:ea typeface="Tahoma" pitchFamily="34" charset="0"/>
                <a:cs typeface="Tahoma" pitchFamily="34" charset="0"/>
              </a:rPr>
              <a:t>prin</a:t>
            </a:r>
            <a:r>
              <a:rPr lang="fr-FR" sz="1100" dirty="0" smtClean="0">
                <a:solidFill>
                  <a:schemeClr val="tx1"/>
                </a:solidFill>
                <a:latin typeface="Tahoma" pitchFamily="34" charset="0"/>
                <a:ea typeface="Tahoma" pitchFamily="34" charset="0"/>
                <a:cs typeface="Tahoma" pitchFamily="34" charset="0"/>
              </a:rPr>
              <a:t>:</a:t>
            </a:r>
            <a:endParaRPr lang="ro-RO" sz="1100" dirty="0">
              <a:solidFill>
                <a:schemeClr val="tx1"/>
              </a:solidFill>
              <a:latin typeface="Tahoma" pitchFamily="34" charset="0"/>
              <a:ea typeface="Tahoma" pitchFamily="34" charset="0"/>
              <a:cs typeface="Tahoma" pitchFamily="34" charset="0"/>
            </a:endParaRPr>
          </a:p>
          <a:p>
            <a:pPr lvl="0" algn="just">
              <a:buFont typeface="Wingdings" pitchFamily="2" charset="2"/>
              <a:buChar char="ü"/>
            </a:pPr>
            <a:r>
              <a:rPr lang="fr-FR" sz="1100" dirty="0" smtClean="0">
                <a:solidFill>
                  <a:schemeClr val="tx1"/>
                </a:solidFill>
                <a:latin typeface="Tahoma" pitchFamily="34" charset="0"/>
                <a:ea typeface="Tahoma" pitchFamily="34" charset="0"/>
                <a:cs typeface="Tahoma" pitchFamily="34" charset="0"/>
              </a:rPr>
              <a:t>p</a:t>
            </a:r>
            <a:r>
              <a:rPr lang="ro-RO" sz="1100" dirty="0" err="1" smtClean="0">
                <a:solidFill>
                  <a:schemeClr val="tx1"/>
                </a:solidFill>
                <a:latin typeface="Tahoma" pitchFamily="34" charset="0"/>
                <a:ea typeface="Tahoma" pitchFamily="34" charset="0"/>
                <a:cs typeface="Tahoma" pitchFamily="34" charset="0"/>
              </a:rPr>
              <a:t>articiparea</a:t>
            </a:r>
            <a:r>
              <a:rPr lang="ro-RO" sz="1100" dirty="0" smtClean="0">
                <a:solidFill>
                  <a:schemeClr val="tx1"/>
                </a:solidFill>
                <a:latin typeface="Tahoma" pitchFamily="34" charset="0"/>
                <a:ea typeface="Tahoma" pitchFamily="34" charset="0"/>
                <a:cs typeface="Tahoma" pitchFamily="34" charset="0"/>
              </a:rPr>
              <a:t> la ședința solemnă de semnare a acordului de înfrățire dintre orașul Ardud și orașul </a:t>
            </a:r>
            <a:r>
              <a:rPr lang="ro-RO" sz="1100" dirty="0" err="1" smtClean="0">
                <a:solidFill>
                  <a:schemeClr val="tx1"/>
                </a:solidFill>
                <a:latin typeface="Tahoma" pitchFamily="34" charset="0"/>
                <a:ea typeface="Tahoma" pitchFamily="34" charset="0"/>
                <a:cs typeface="Tahoma" pitchFamily="34" charset="0"/>
              </a:rPr>
              <a:t>Sîngerei</a:t>
            </a:r>
            <a:r>
              <a:rPr lang="ro-RO" sz="1100" dirty="0" smtClean="0">
                <a:solidFill>
                  <a:schemeClr val="tx1"/>
                </a:solidFill>
                <a:latin typeface="Tahoma" pitchFamily="34" charset="0"/>
                <a:ea typeface="Tahoma" pitchFamily="34" charset="0"/>
                <a:cs typeface="Tahoma" pitchFamily="34" charset="0"/>
              </a:rPr>
              <a:t>, raionul </a:t>
            </a:r>
            <a:r>
              <a:rPr lang="ro-RO" sz="1100" dirty="0" err="1" smtClean="0">
                <a:solidFill>
                  <a:schemeClr val="tx1"/>
                </a:solidFill>
                <a:latin typeface="Tahoma" pitchFamily="34" charset="0"/>
                <a:ea typeface="Tahoma" pitchFamily="34" charset="0"/>
                <a:cs typeface="Tahoma" pitchFamily="34" charset="0"/>
              </a:rPr>
              <a:t>Sîngerei</a:t>
            </a:r>
            <a:r>
              <a:rPr lang="ro-RO" sz="1100" dirty="0" smtClean="0">
                <a:solidFill>
                  <a:schemeClr val="tx1"/>
                </a:solidFill>
                <a:latin typeface="Tahoma" pitchFamily="34" charset="0"/>
                <a:ea typeface="Tahoma" pitchFamily="34" charset="0"/>
                <a:cs typeface="Tahoma" pitchFamily="34" charset="0"/>
              </a:rPr>
              <a:t>, Republica Moldova și orașul Slănic, județul Prahova.</a:t>
            </a:r>
            <a:endParaRPr lang="en-US" sz="1100" dirty="0" smtClean="0">
              <a:solidFill>
                <a:schemeClr val="tx1"/>
              </a:solidFill>
              <a:latin typeface="Tahoma" pitchFamily="34" charset="0"/>
              <a:ea typeface="Tahoma" pitchFamily="34" charset="0"/>
              <a:cs typeface="Tahoma" pitchFamily="34" charset="0"/>
            </a:endParaRPr>
          </a:p>
          <a:p>
            <a:pPr lvl="0" algn="just">
              <a:buFont typeface="Wingdings" pitchFamily="2" charset="2"/>
              <a:buChar char="ü"/>
            </a:pPr>
            <a:r>
              <a:rPr lang="pt-BR" sz="1100" dirty="0" smtClean="0">
                <a:solidFill>
                  <a:schemeClr val="tx1"/>
                </a:solidFill>
                <a:latin typeface="Tahoma" pitchFamily="34" charset="0"/>
                <a:ea typeface="Tahoma" pitchFamily="34" charset="0"/>
                <a:cs typeface="Tahoma" pitchFamily="34" charset="0"/>
              </a:rPr>
              <a:t>participare la deschiderea a două  Proiecte ”Erasmus+”  derulate de Liceul Teoretic German "Johann Ettinger" - Satu Mare în parteneriat cu unități de învățământ din Turcia , Spania, Norvegia, Germania, Slovenia și Polonia;</a:t>
            </a:r>
            <a:endParaRPr lang="en-US" sz="1100" dirty="0" smtClean="0">
              <a:solidFill>
                <a:schemeClr val="tx1"/>
              </a:solidFill>
              <a:latin typeface="Tahoma" pitchFamily="34" charset="0"/>
              <a:ea typeface="Tahoma" pitchFamily="34" charset="0"/>
              <a:cs typeface="Tahoma" pitchFamily="34" charset="0"/>
            </a:endParaRPr>
          </a:p>
          <a:p>
            <a:pPr lvl="0" algn="just">
              <a:buFont typeface="Wingdings" pitchFamily="2" charset="2"/>
              <a:buChar char="ü"/>
            </a:pPr>
            <a:r>
              <a:rPr lang="fr-FR" sz="1100" dirty="0" err="1" smtClean="0">
                <a:solidFill>
                  <a:schemeClr val="tx1"/>
                </a:solidFill>
                <a:latin typeface="Tahoma" pitchFamily="34" charset="0"/>
                <a:ea typeface="Tahoma" pitchFamily="34" charset="0"/>
                <a:cs typeface="Tahoma" pitchFamily="34" charset="0"/>
              </a:rPr>
              <a:t>primirea</a:t>
            </a:r>
            <a:r>
              <a:rPr lang="fr-FR" sz="1100" dirty="0" smtClean="0">
                <a:solidFill>
                  <a:schemeClr val="tx1"/>
                </a:solidFill>
                <a:latin typeface="Tahoma" pitchFamily="34" charset="0"/>
                <a:ea typeface="Tahoma" pitchFamily="34" charset="0"/>
                <a:cs typeface="Tahoma" pitchFamily="34" charset="0"/>
              </a:rPr>
              <a:t> </a:t>
            </a:r>
            <a:r>
              <a:rPr lang="fr-FR" sz="1100" dirty="0" err="1" smtClean="0">
                <a:solidFill>
                  <a:schemeClr val="tx1"/>
                </a:solidFill>
                <a:latin typeface="Tahoma" pitchFamily="34" charset="0"/>
                <a:ea typeface="Tahoma" pitchFamily="34" charset="0"/>
                <a:cs typeface="Tahoma" pitchFamily="34" charset="0"/>
              </a:rPr>
              <a:t>unei</a:t>
            </a:r>
            <a:r>
              <a:rPr lang="fr-FR" sz="1100" dirty="0" smtClean="0">
                <a:solidFill>
                  <a:schemeClr val="tx1"/>
                </a:solidFill>
                <a:latin typeface="Tahoma" pitchFamily="34" charset="0"/>
                <a:ea typeface="Tahoma" pitchFamily="34" charset="0"/>
                <a:cs typeface="Tahoma" pitchFamily="34" charset="0"/>
              </a:rPr>
              <a:t> </a:t>
            </a:r>
            <a:r>
              <a:rPr lang="fr-FR" sz="1100" dirty="0" err="1" smtClean="0">
                <a:solidFill>
                  <a:schemeClr val="tx1"/>
                </a:solidFill>
                <a:latin typeface="Tahoma" pitchFamily="34" charset="0"/>
                <a:ea typeface="Tahoma" pitchFamily="34" charset="0"/>
                <a:cs typeface="Tahoma" pitchFamily="34" charset="0"/>
              </a:rPr>
              <a:t>delega</a:t>
            </a:r>
            <a:r>
              <a:rPr lang="fr-FR" sz="1100" dirty="0" smtClean="0">
                <a:solidFill>
                  <a:schemeClr val="tx1"/>
                </a:solidFill>
                <a:latin typeface="Tahoma" pitchFamily="34" charset="0"/>
                <a:ea typeface="Tahoma" pitchFamily="34" charset="0"/>
                <a:cs typeface="Tahoma" pitchFamily="34" charset="0"/>
              </a:rPr>
              <a:t>ții a </a:t>
            </a:r>
            <a:r>
              <a:rPr lang="fr-FR" sz="1100" dirty="0" err="1" smtClean="0">
                <a:solidFill>
                  <a:schemeClr val="tx1"/>
                </a:solidFill>
                <a:latin typeface="Tahoma" pitchFamily="34" charset="0"/>
                <a:ea typeface="Tahoma" pitchFamily="34" charset="0"/>
                <a:cs typeface="Tahoma" pitchFamily="34" charset="0"/>
              </a:rPr>
              <a:t>Uniunii</a:t>
            </a:r>
            <a:r>
              <a:rPr lang="fr-FR" sz="1100" dirty="0" smtClean="0">
                <a:solidFill>
                  <a:schemeClr val="tx1"/>
                </a:solidFill>
                <a:latin typeface="Tahoma" pitchFamily="34" charset="0"/>
                <a:ea typeface="Tahoma" pitchFamily="34" charset="0"/>
                <a:cs typeface="Tahoma" pitchFamily="34" charset="0"/>
              </a:rPr>
              <a:t> Mondiale de </a:t>
            </a:r>
            <a:r>
              <a:rPr lang="fr-FR" sz="1100" dirty="0" err="1" smtClean="0">
                <a:solidFill>
                  <a:schemeClr val="tx1"/>
                </a:solidFill>
                <a:latin typeface="Tahoma" pitchFamily="34" charset="0"/>
                <a:ea typeface="Tahoma" pitchFamily="34" charset="0"/>
                <a:cs typeface="Tahoma" pitchFamily="34" charset="0"/>
              </a:rPr>
              <a:t>Folclor</a:t>
            </a:r>
            <a:r>
              <a:rPr lang="fr-FR" sz="1100" dirty="0" smtClean="0">
                <a:solidFill>
                  <a:schemeClr val="tx1"/>
                </a:solidFill>
                <a:latin typeface="Tahoma" pitchFamily="34" charset="0"/>
                <a:ea typeface="Tahoma" pitchFamily="34" charset="0"/>
                <a:cs typeface="Tahoma" pitchFamily="34" charset="0"/>
              </a:rPr>
              <a:t>;</a:t>
            </a:r>
            <a:endParaRPr lang="en-US" sz="1100" dirty="0" smtClean="0">
              <a:solidFill>
                <a:schemeClr val="tx1"/>
              </a:solidFill>
              <a:latin typeface="Tahoma" pitchFamily="34" charset="0"/>
              <a:ea typeface="Tahoma" pitchFamily="34" charset="0"/>
              <a:cs typeface="Tahoma" pitchFamily="34" charset="0"/>
            </a:endParaRPr>
          </a:p>
          <a:p>
            <a:pPr lvl="0" algn="just">
              <a:buFont typeface="Wingdings" pitchFamily="2" charset="2"/>
              <a:buChar char="ü"/>
            </a:pPr>
            <a:r>
              <a:rPr lang="pt-BR" sz="1100" dirty="0" smtClean="0">
                <a:solidFill>
                  <a:schemeClr val="tx1"/>
                </a:solidFill>
                <a:latin typeface="Tahoma" pitchFamily="34" charset="0"/>
                <a:ea typeface="Tahoma" pitchFamily="34" charset="0"/>
                <a:cs typeface="Tahoma" pitchFamily="34" charset="0"/>
              </a:rPr>
              <a:t>primirea delegațiilor de profesori și elevi în cadrul Proiectului  ”Erasmus+”  derulate de: Școala Gimnazială ”Octavian Goga”  - Satu Mare în parteneriat cu unități de învățământ din Turcia ,Spania , Cehia și Polonia;</a:t>
            </a:r>
            <a:r>
              <a:rPr lang="en-US" sz="1100" dirty="0" smtClean="0">
                <a:solidFill>
                  <a:schemeClr val="tx1"/>
                </a:solidFill>
                <a:latin typeface="Tahoma" pitchFamily="34" charset="0"/>
                <a:ea typeface="Tahoma" pitchFamily="34" charset="0"/>
                <a:cs typeface="Tahoma" pitchFamily="34" charset="0"/>
              </a:rPr>
              <a:t> </a:t>
            </a:r>
            <a:r>
              <a:rPr lang="pt-BR" sz="1100" dirty="0" smtClean="0">
                <a:solidFill>
                  <a:schemeClr val="tx1"/>
                </a:solidFill>
                <a:latin typeface="Tahoma" pitchFamily="34" charset="0"/>
                <a:ea typeface="Tahoma" pitchFamily="34" charset="0"/>
                <a:cs typeface="Tahoma" pitchFamily="34" charset="0"/>
              </a:rPr>
              <a:t>Școala Gimnazială Valea Vinului în parteneriat cu unități de învățământ din Turcia, Suedia și Italia;</a:t>
            </a:r>
            <a:endParaRPr lang="en-US" sz="1100" dirty="0" smtClean="0">
              <a:solidFill>
                <a:schemeClr val="tx1"/>
              </a:solidFill>
              <a:latin typeface="Tahoma" pitchFamily="34" charset="0"/>
              <a:ea typeface="Tahoma" pitchFamily="34" charset="0"/>
              <a:cs typeface="Tahoma" pitchFamily="34" charset="0"/>
            </a:endParaRPr>
          </a:p>
          <a:p>
            <a:pPr lvl="0" algn="just">
              <a:buFont typeface="Wingdings" pitchFamily="2" charset="2"/>
              <a:buChar char="ü"/>
            </a:pPr>
            <a:r>
              <a:rPr lang="pt-BR" sz="1100" dirty="0" smtClean="0">
                <a:solidFill>
                  <a:schemeClr val="tx1"/>
                </a:solidFill>
                <a:latin typeface="Tahoma" pitchFamily="34" charset="0"/>
                <a:ea typeface="Tahoma" pitchFamily="34" charset="0"/>
                <a:cs typeface="Tahoma" pitchFamily="34" charset="0"/>
              </a:rPr>
              <a:t>întâlnire de lucru UNHCR la Instituţia Prefectului Județul Satu Mare - întâlnire a rețelei de coordonare a suportului oferit refugiaților din Ucraina;</a:t>
            </a:r>
            <a:endParaRPr lang="en-US" sz="1100" dirty="0" smtClean="0">
              <a:solidFill>
                <a:schemeClr val="tx1"/>
              </a:solidFill>
              <a:latin typeface="Tahoma" pitchFamily="34" charset="0"/>
              <a:ea typeface="Tahoma" pitchFamily="34" charset="0"/>
              <a:cs typeface="Tahoma" pitchFamily="34" charset="0"/>
            </a:endParaRPr>
          </a:p>
          <a:p>
            <a:pPr lvl="0" algn="just">
              <a:buFont typeface="Wingdings" pitchFamily="2" charset="2"/>
              <a:buChar char="ü"/>
            </a:pPr>
            <a:r>
              <a:rPr lang="pt-BR" sz="1100" dirty="0" smtClean="0">
                <a:solidFill>
                  <a:schemeClr val="tx1"/>
                </a:solidFill>
                <a:latin typeface="Tahoma" pitchFamily="34" charset="0"/>
                <a:ea typeface="Tahoma" pitchFamily="34" charset="0"/>
                <a:cs typeface="Tahoma" pitchFamily="34" charset="0"/>
              </a:rPr>
              <a:t>participare la decernarea premiilor I.G.F. Gold Star, gală desfășurată la Centrul Multicultural "Poesis” în prezența asociațiilor naționale de folclor din 16 țări: România, Cipru, Italia, Israel, Lituania, Polonia, Spania, Turcia, Vietnam, Franța, Emiratele Arabe-Dubai, Croația, Slovacia, Serbia, Bulgaria și Maroc;</a:t>
            </a:r>
          </a:p>
          <a:p>
            <a:pPr lvl="0" algn="just">
              <a:buFont typeface="Wingdings" pitchFamily="2" charset="2"/>
              <a:buChar char="ü"/>
            </a:pPr>
            <a:r>
              <a:rPr lang="pt-BR" sz="1100" dirty="0" smtClean="0">
                <a:solidFill>
                  <a:schemeClr val="tx1"/>
                </a:solidFill>
                <a:latin typeface="Tahoma" pitchFamily="34" charset="0"/>
                <a:ea typeface="Tahoma" pitchFamily="34" charset="0"/>
                <a:cs typeface="Tahoma" pitchFamily="34" charset="0"/>
              </a:rPr>
              <a:t>primirea la sediul Instituției Prefectului a vizitei Excelenţei sale domnul Alfredo Maria Durante Mangoni, Ambasadorul  Republicii Italiene la Bucureşti, însoțit de Dino Tucci, consul onorific al Republicii Italiene la Satu Mare; </a:t>
            </a:r>
            <a:endParaRPr lang="en-US" sz="1100" dirty="0" smtClean="0">
              <a:solidFill>
                <a:schemeClr val="tx1"/>
              </a:solidFill>
              <a:latin typeface="Tahoma" pitchFamily="34" charset="0"/>
              <a:ea typeface="Tahoma" pitchFamily="34" charset="0"/>
              <a:cs typeface="Tahoma" pitchFamily="34" charset="0"/>
            </a:endParaRPr>
          </a:p>
          <a:p>
            <a:pPr lvl="0" algn="just">
              <a:buFont typeface="Wingdings" pitchFamily="2" charset="2"/>
              <a:buChar char="ü"/>
            </a:pPr>
            <a:r>
              <a:rPr lang="pt-BR" sz="1100" dirty="0" smtClean="0">
                <a:solidFill>
                  <a:schemeClr val="tx1"/>
                </a:solidFill>
                <a:latin typeface="Tahoma" pitchFamily="34" charset="0"/>
                <a:ea typeface="Tahoma" pitchFamily="34" charset="0"/>
                <a:cs typeface="Tahoma" pitchFamily="34" charset="0"/>
              </a:rPr>
              <a:t>primirea delegației Camerei de Comerţ şi Industrie Româno-Germană (AHK Romania).</a:t>
            </a:r>
            <a:endParaRPr lang="en-US" sz="1100" dirty="0" smtClean="0">
              <a:solidFill>
                <a:schemeClr val="tx1"/>
              </a:solidFill>
              <a:latin typeface="Tahoma" pitchFamily="34" charset="0"/>
              <a:ea typeface="Tahoma" pitchFamily="34" charset="0"/>
              <a:cs typeface="Tahoma" pitchFamily="34" charset="0"/>
            </a:endParaRPr>
          </a:p>
          <a:p>
            <a:pPr marL="342900" lvl="0" indent="-342900" algn="just" defTabSz="914400">
              <a:buFont typeface="Wingdings" pitchFamily="2" charset="2"/>
              <a:buChar char="ü"/>
            </a:pPr>
            <a:endParaRPr lang="ro-RO" sz="1200" dirty="0" smtClean="0">
              <a:solidFill>
                <a:schemeClr val="tx1"/>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1600" b="1" dirty="0" smtClean="0">
              <a:solidFill>
                <a:schemeClr val="tx1"/>
              </a:solidFill>
              <a:latin typeface="Tahoma" pitchFamily="34" charset="0"/>
              <a:ea typeface="Tahoma" pitchFamily="34" charset="0"/>
              <a:cs typeface="Tahoma" pitchFamily="34" charset="0"/>
            </a:endParaRPr>
          </a:p>
          <a:p>
            <a:pPr algn="just"/>
            <a:endParaRPr lang="vi-VN" sz="1700" i="1"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2744899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085841"/>
            <a:ext cx="7737231" cy="3924310"/>
          </a:xfrm>
        </p:spPr>
        <p:txBody>
          <a:bodyPr>
            <a:noAutofit/>
          </a:bodyPr>
          <a:lstStyle/>
          <a:p>
            <a:pPr marL="342900" lvl="0" indent="-342900" algn="l" defTabSz="914400">
              <a:buBlip>
                <a:blip r:embed="rId5"/>
              </a:buBlip>
            </a:pPr>
            <a:r>
              <a:rPr lang="ro-RO" sz="1800" b="1" i="1" dirty="0">
                <a:solidFill>
                  <a:schemeClr val="tx2">
                    <a:lumMod val="60000"/>
                    <a:lumOff val="40000"/>
                  </a:schemeClr>
                </a:solidFill>
                <a:latin typeface="Times New Roman" pitchFamily="18" charset="0"/>
                <a:cs typeface="Times New Roman" pitchFamily="18" charset="0"/>
              </a:rPr>
              <a:t>Managementul comunicării</a:t>
            </a:r>
          </a:p>
          <a:p>
            <a:pPr marL="342900" lvl="0" indent="-342900" algn="l" defTabSz="914400"/>
            <a:r>
              <a:rPr lang="en-US" sz="1400" b="1" i="1" dirty="0" smtClean="0">
                <a:solidFill>
                  <a:schemeClr val="tx2">
                    <a:lumMod val="60000"/>
                    <a:lumOff val="40000"/>
                  </a:schemeClr>
                </a:solidFill>
                <a:latin typeface="Times New Roman" pitchFamily="18" charset="0"/>
                <a:cs typeface="Times New Roman" pitchFamily="18" charset="0"/>
              </a:rPr>
              <a:t>	</a:t>
            </a:r>
            <a:r>
              <a:rPr lang="ro-RO" sz="1400" b="1" i="1" dirty="0" smtClean="0">
                <a:solidFill>
                  <a:schemeClr val="tx2">
                    <a:lumMod val="60000"/>
                    <a:lumOff val="40000"/>
                  </a:schemeClr>
                </a:solidFill>
                <a:latin typeface="Times New Roman" pitchFamily="18" charset="0"/>
                <a:cs typeface="Times New Roman" pitchFamily="18" charset="0"/>
              </a:rPr>
              <a:t>Informare </a:t>
            </a:r>
            <a:r>
              <a:rPr lang="ro-RO" sz="1400" b="1" i="1" dirty="0">
                <a:solidFill>
                  <a:schemeClr val="tx2">
                    <a:lumMod val="60000"/>
                    <a:lumOff val="40000"/>
                  </a:schemeClr>
                </a:solidFill>
                <a:latin typeface="Times New Roman" pitchFamily="18" charset="0"/>
                <a:cs typeface="Times New Roman" pitchFamily="18" charset="0"/>
              </a:rPr>
              <a:t>și relații publice</a:t>
            </a:r>
          </a:p>
          <a:p>
            <a:pPr marL="342900" lvl="0" indent="-342900" algn="just" defTabSz="914400">
              <a:buFont typeface="Arial" pitchFamily="34" charset="0"/>
              <a:buChar char="•"/>
            </a:pPr>
            <a:r>
              <a:rPr lang="ro-RO" sz="1200" dirty="0">
                <a:solidFill>
                  <a:schemeClr val="tx1"/>
                </a:solidFill>
                <a:latin typeface="Tahoma" pitchFamily="34" charset="0"/>
                <a:ea typeface="Tahoma" pitchFamily="34" charset="0"/>
                <a:cs typeface="Tahoma" pitchFamily="34" charset="0"/>
              </a:rPr>
              <a:t>au fost înregistrate </a:t>
            </a:r>
            <a:r>
              <a:rPr lang="en-US" sz="1200" dirty="0" smtClean="0">
                <a:solidFill>
                  <a:schemeClr val="tx1"/>
                </a:solidFill>
                <a:latin typeface="Tahoma" pitchFamily="34" charset="0"/>
                <a:ea typeface="Tahoma" pitchFamily="34" charset="0"/>
                <a:cs typeface="Tahoma" pitchFamily="34" charset="0"/>
              </a:rPr>
              <a:t>32</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solicitări de comunicare de </a:t>
            </a:r>
            <a:r>
              <a:rPr lang="en-US" sz="1200" dirty="0" err="1">
                <a:solidFill>
                  <a:schemeClr val="tx1"/>
                </a:solidFill>
                <a:latin typeface="Tahoma" pitchFamily="34" charset="0"/>
                <a:ea typeface="Tahoma" pitchFamily="34" charset="0"/>
                <a:cs typeface="Tahoma" pitchFamily="34" charset="0"/>
              </a:rPr>
              <a:t>informaţiile</a:t>
            </a:r>
            <a:r>
              <a:rPr lang="en-US" sz="1200" dirty="0">
                <a:solidFill>
                  <a:schemeClr val="tx1"/>
                </a:solidFill>
                <a:latin typeface="Tahoma" pitchFamily="34" charset="0"/>
                <a:ea typeface="Tahoma" pitchFamily="34" charset="0"/>
                <a:cs typeface="Tahoma" pitchFamily="34" charset="0"/>
              </a:rPr>
              <a:t> de </a:t>
            </a:r>
            <a:r>
              <a:rPr lang="en-US" sz="1200" dirty="0" err="1">
                <a:solidFill>
                  <a:schemeClr val="tx1"/>
                </a:solidFill>
                <a:latin typeface="Tahoma" pitchFamily="34" charset="0"/>
                <a:ea typeface="Tahoma" pitchFamily="34" charset="0"/>
                <a:cs typeface="Tahoma" pitchFamily="34" charset="0"/>
              </a:rPr>
              <a:t>interes</a:t>
            </a:r>
            <a:r>
              <a:rPr lang="en-US" sz="1200" dirty="0">
                <a:solidFill>
                  <a:schemeClr val="tx1"/>
                </a:solidFill>
                <a:latin typeface="Tahoma" pitchFamily="34" charset="0"/>
                <a:ea typeface="Tahoma" pitchFamily="34" charset="0"/>
                <a:cs typeface="Tahoma" pitchFamily="34" charset="0"/>
              </a:rPr>
              <a:t> public</a:t>
            </a:r>
            <a:r>
              <a:rPr lang="ro-RO" sz="1200" dirty="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din care soluționate favorabil – 18, nefavorabil – 12 și în 2 </a:t>
            </a:r>
            <a:r>
              <a:rPr lang="ro-RO" sz="1200" dirty="0">
                <a:solidFill>
                  <a:schemeClr val="tx1"/>
                </a:solidFill>
                <a:latin typeface="Tahoma" pitchFamily="34" charset="0"/>
                <a:ea typeface="Tahoma" pitchFamily="34" charset="0"/>
                <a:cs typeface="Tahoma" pitchFamily="34" charset="0"/>
              </a:rPr>
              <a:t>caz</a:t>
            </a:r>
            <a:r>
              <a:rPr lang="en-GB" sz="1200" dirty="0" err="1">
                <a:solidFill>
                  <a:schemeClr val="tx1"/>
                </a:solidFill>
                <a:latin typeface="Tahoma" pitchFamily="34" charset="0"/>
                <a:ea typeface="Tahoma" pitchFamily="34" charset="0"/>
                <a:cs typeface="Tahoma" pitchFamily="34" charset="0"/>
              </a:rPr>
              <a:t>uri</a:t>
            </a:r>
            <a:r>
              <a:rPr lang="ro-RO" sz="1200" dirty="0">
                <a:solidFill>
                  <a:schemeClr val="tx1"/>
                </a:solidFill>
                <a:latin typeface="Tahoma" pitchFamily="34" charset="0"/>
                <a:ea typeface="Tahoma" pitchFamily="34" charset="0"/>
                <a:cs typeface="Tahoma" pitchFamily="34" charset="0"/>
              </a:rPr>
              <a:t> a</a:t>
            </a:r>
            <a:r>
              <a:rPr lang="en-GB" sz="1200" dirty="0">
                <a:solidFill>
                  <a:schemeClr val="tx1"/>
                </a:solidFill>
                <a:latin typeface="Tahoma" pitchFamily="34" charset="0"/>
                <a:ea typeface="Tahoma" pitchFamily="34" charset="0"/>
                <a:cs typeface="Tahoma" pitchFamily="34" charset="0"/>
              </a:rPr>
              <a:t>u</a:t>
            </a:r>
            <a:r>
              <a:rPr lang="ro-RO" sz="1200" dirty="0">
                <a:solidFill>
                  <a:schemeClr val="tx1"/>
                </a:solidFill>
                <a:latin typeface="Tahoma" pitchFamily="34" charset="0"/>
                <a:ea typeface="Tahoma" pitchFamily="34" charset="0"/>
                <a:cs typeface="Tahoma" pitchFamily="34" charset="0"/>
              </a:rPr>
              <a:t> fost redirecționat</a:t>
            </a:r>
            <a:r>
              <a:rPr lang="en-GB" sz="1200" dirty="0" smtClean="0">
                <a:solidFill>
                  <a:schemeClr val="tx1"/>
                </a:solidFill>
                <a:latin typeface="Tahoma" pitchFamily="34" charset="0"/>
                <a:ea typeface="Tahoma" pitchFamily="34" charset="0"/>
                <a:cs typeface="Tahoma" pitchFamily="34" charset="0"/>
              </a:rPr>
              <a:t>e</a:t>
            </a:r>
            <a:r>
              <a:rPr lang="ro-RO" sz="1200" dirty="0" smtClean="0">
                <a:solidFill>
                  <a:schemeClr val="tx1"/>
                </a:solidFill>
                <a:latin typeface="Tahoma" pitchFamily="34" charset="0"/>
                <a:ea typeface="Tahoma" pitchFamily="34" charset="0"/>
                <a:cs typeface="Tahoma" pitchFamily="34" charset="0"/>
              </a:rPr>
              <a:t> spre competentă soluționare. </a:t>
            </a: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r>
              <a:rPr lang="en-US" sz="1400" b="1" i="1" dirty="0" smtClean="0">
                <a:solidFill>
                  <a:srgbClr val="3716FC"/>
                </a:solidFill>
                <a:latin typeface="Times New Roman" pitchFamily="18" charset="0"/>
                <a:cs typeface="Times New Roman" pitchFamily="18" charset="0"/>
              </a:rPr>
              <a:t>	</a:t>
            </a:r>
            <a:r>
              <a:rPr lang="ro-RO" sz="1400" b="1" i="1" dirty="0" smtClean="0">
                <a:solidFill>
                  <a:schemeClr val="tx2">
                    <a:lumMod val="60000"/>
                    <a:lumOff val="40000"/>
                  </a:schemeClr>
                </a:solidFill>
                <a:latin typeface="Times New Roman" pitchFamily="18" charset="0"/>
                <a:cs typeface="Times New Roman" pitchFamily="18" charset="0"/>
              </a:rPr>
              <a:t>Activitatea </a:t>
            </a:r>
            <a:r>
              <a:rPr lang="ro-RO" sz="1400" b="1" i="1" dirty="0">
                <a:solidFill>
                  <a:schemeClr val="tx2">
                    <a:lumMod val="60000"/>
                    <a:lumOff val="40000"/>
                  </a:schemeClr>
                </a:solidFill>
                <a:latin typeface="Times New Roman" pitchFamily="18" charset="0"/>
                <a:cs typeface="Times New Roman" pitchFamily="18" charset="0"/>
              </a:rPr>
              <a:t>de soluționare a petițiilor și audiențelor</a:t>
            </a:r>
          </a:p>
          <a:p>
            <a:pPr marL="342900" lvl="0" indent="-342900" algn="just" defTabSz="914400">
              <a:spcBef>
                <a:spcPts val="0"/>
              </a:spcBef>
              <a:buFont typeface="Arial" pitchFamily="34" charset="0"/>
              <a:buChar char="•"/>
            </a:pPr>
            <a:r>
              <a:rPr lang="en-US" sz="1200" i="1" dirty="0" err="1">
                <a:solidFill>
                  <a:schemeClr val="tx1"/>
                </a:solidFill>
                <a:latin typeface="Tahoma" pitchFamily="34" charset="0"/>
                <a:ea typeface="Tahoma" pitchFamily="34" charset="0"/>
                <a:cs typeface="Tahoma" pitchFamily="34" charset="0"/>
              </a:rPr>
              <a:t>Petiții</a:t>
            </a: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r>
              <a:rPr lang="en-US" sz="1200" dirty="0">
                <a:solidFill>
                  <a:schemeClr val="tx1"/>
                </a:solidFill>
                <a:latin typeface="Tahoma" pitchFamily="34" charset="0"/>
                <a:ea typeface="Tahoma" pitchFamily="34" charset="0"/>
                <a:cs typeface="Tahoma" pitchFamily="34" charset="0"/>
              </a:rPr>
              <a:t>au </a:t>
            </a:r>
            <a:r>
              <a:rPr lang="en-US" sz="1200" dirty="0" err="1">
                <a:solidFill>
                  <a:schemeClr val="tx1"/>
                </a:solidFill>
                <a:latin typeface="Tahoma" pitchFamily="34" charset="0"/>
                <a:ea typeface="Tahoma" pitchFamily="34" charset="0"/>
                <a:cs typeface="Tahoma" pitchFamily="34" charset="0"/>
              </a:rPr>
              <a:t>fost</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înregistrate</a:t>
            </a:r>
            <a:r>
              <a:rPr lang="en-US" sz="1200" dirty="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359, </a:t>
            </a:r>
            <a:r>
              <a:rPr lang="ro-RO" sz="1200" dirty="0">
                <a:solidFill>
                  <a:schemeClr val="tx1"/>
                </a:solidFill>
                <a:latin typeface="Tahoma" pitchFamily="34" charset="0"/>
                <a:ea typeface="Tahoma" pitchFamily="34" charset="0"/>
                <a:cs typeface="Tahoma" pitchFamily="34" charset="0"/>
              </a:rPr>
              <a:t>din care soluţionate </a:t>
            </a:r>
            <a:r>
              <a:rPr lang="en-US" sz="1200" dirty="0" err="1">
                <a:solidFill>
                  <a:schemeClr val="tx1"/>
                </a:solidFill>
                <a:latin typeface="Tahoma" pitchFamily="34" charset="0"/>
                <a:ea typeface="Tahoma" pitchFamily="34" charset="0"/>
                <a:cs typeface="Tahoma" pitchFamily="34" charset="0"/>
              </a:rPr>
              <a:t>favorabil</a:t>
            </a:r>
            <a:r>
              <a:rPr lang="ro-RO" sz="1200" dirty="0">
                <a:solidFill>
                  <a:schemeClr val="tx1"/>
                </a:solidFill>
                <a:latin typeface="Tahoma" pitchFamily="34" charset="0"/>
                <a:ea typeface="Tahoma" pitchFamily="34" charset="0"/>
                <a:cs typeface="Tahoma" pitchFamily="34" charset="0"/>
              </a:rPr>
              <a:t> -</a:t>
            </a:r>
            <a:r>
              <a:rPr lang="en-US" sz="1200" dirty="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142</a:t>
            </a:r>
            <a:r>
              <a:rPr lang="en-US" sz="1200" dirty="0" smtClean="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nefavorabil</a:t>
            </a:r>
            <a:r>
              <a:rPr lang="ro-RO" sz="1200" dirty="0">
                <a:solidFill>
                  <a:schemeClr val="tx1"/>
                </a:solidFill>
                <a:latin typeface="Tahoma" pitchFamily="34" charset="0"/>
                <a:ea typeface="Tahoma" pitchFamily="34" charset="0"/>
                <a:cs typeface="Tahoma" pitchFamily="34" charset="0"/>
              </a:rPr>
              <a:t> -</a:t>
            </a:r>
            <a:r>
              <a:rPr lang="en-US" sz="1200" dirty="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87</a:t>
            </a:r>
            <a:r>
              <a:rPr lang="en-US"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clasate - 7, declinată competența – 94, </a:t>
            </a:r>
            <a:r>
              <a:rPr lang="en-US" sz="1200" dirty="0" smtClean="0">
                <a:solidFill>
                  <a:schemeClr val="tx1"/>
                </a:solidFill>
                <a:latin typeface="Tahoma" pitchFamily="34" charset="0"/>
                <a:ea typeface="Tahoma" pitchFamily="34" charset="0"/>
                <a:cs typeface="Tahoma" pitchFamily="34" charset="0"/>
              </a:rPr>
              <a:t>în </a:t>
            </a:r>
            <a:r>
              <a:rPr lang="en-US" sz="1200" dirty="0">
                <a:solidFill>
                  <a:schemeClr val="tx1"/>
                </a:solidFill>
                <a:latin typeface="Tahoma" pitchFamily="34" charset="0"/>
                <a:ea typeface="Tahoma" pitchFamily="34" charset="0"/>
                <a:cs typeface="Tahoma" pitchFamily="34" charset="0"/>
              </a:rPr>
              <a:t>curs de </a:t>
            </a:r>
            <a:r>
              <a:rPr lang="en-US" sz="1200" dirty="0" err="1">
                <a:solidFill>
                  <a:schemeClr val="tx1"/>
                </a:solidFill>
                <a:latin typeface="Tahoma" pitchFamily="34" charset="0"/>
                <a:ea typeface="Tahoma" pitchFamily="34" charset="0"/>
                <a:cs typeface="Tahoma" pitchFamily="34" charset="0"/>
              </a:rPr>
              <a:t>rezolvare</a:t>
            </a:r>
            <a:r>
              <a:rPr lang="ro-RO" sz="1200" dirty="0">
                <a:solidFill>
                  <a:schemeClr val="tx1"/>
                </a:solidFill>
                <a:latin typeface="Tahoma" pitchFamily="34" charset="0"/>
                <a:ea typeface="Tahoma" pitchFamily="34" charset="0"/>
                <a:cs typeface="Tahoma" pitchFamily="34" charset="0"/>
              </a:rPr>
              <a:t> –</a:t>
            </a:r>
            <a:r>
              <a:rPr lang="en-US" sz="1200" dirty="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26.</a:t>
            </a: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r>
              <a:rPr lang="en-US" sz="1200" i="1" dirty="0" err="1">
                <a:solidFill>
                  <a:schemeClr val="tx1"/>
                </a:solidFill>
                <a:latin typeface="Tahoma" pitchFamily="34" charset="0"/>
                <a:ea typeface="Tahoma" pitchFamily="34" charset="0"/>
                <a:cs typeface="Tahoma" pitchFamily="34" charset="0"/>
              </a:rPr>
              <a:t>Audienţe</a:t>
            </a: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r>
              <a:rPr lang="en-US" sz="1200" dirty="0">
                <a:solidFill>
                  <a:schemeClr val="tx1"/>
                </a:solidFill>
                <a:latin typeface="Tahoma" pitchFamily="34" charset="0"/>
                <a:ea typeface="Tahoma" pitchFamily="34" charset="0"/>
                <a:cs typeface="Tahoma" pitchFamily="34" charset="0"/>
              </a:rPr>
              <a:t>au </a:t>
            </a:r>
            <a:r>
              <a:rPr lang="en-US" sz="1200" dirty="0" err="1">
                <a:solidFill>
                  <a:schemeClr val="tx1"/>
                </a:solidFill>
                <a:latin typeface="Tahoma" pitchFamily="34" charset="0"/>
                <a:ea typeface="Tahoma" pitchFamily="34" charset="0"/>
                <a:cs typeface="Tahoma" pitchFamily="34" charset="0"/>
              </a:rPr>
              <a:t>fost</a:t>
            </a:r>
            <a:r>
              <a:rPr lang="en-US" sz="1200" dirty="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susținute </a:t>
            </a:r>
            <a:r>
              <a:rPr lang="ro-RO" sz="1200" dirty="0" smtClean="0">
                <a:solidFill>
                  <a:schemeClr val="tx1"/>
                </a:solidFill>
                <a:latin typeface="Tahoma" pitchFamily="34" charset="0"/>
                <a:ea typeface="Tahoma" pitchFamily="34" charset="0"/>
                <a:cs typeface="Tahoma" pitchFamily="34" charset="0"/>
              </a:rPr>
              <a:t>34 </a:t>
            </a:r>
            <a:r>
              <a:rPr lang="ro-RO" sz="1200" dirty="0">
                <a:solidFill>
                  <a:schemeClr val="tx1"/>
                </a:solidFill>
                <a:latin typeface="Tahoma" pitchFamily="34" charset="0"/>
                <a:ea typeface="Tahoma" pitchFamily="34" charset="0"/>
                <a:cs typeface="Tahoma" pitchFamily="34" charset="0"/>
              </a:rPr>
              <a:t>sesiuni de audiențe de către </a:t>
            </a:r>
            <a:r>
              <a:rPr lang="ro-RO" sz="1200" dirty="0" smtClean="0">
                <a:solidFill>
                  <a:schemeClr val="tx1"/>
                </a:solidFill>
                <a:latin typeface="Tahoma" pitchFamily="34" charset="0"/>
                <a:ea typeface="Tahoma" pitchFamily="34" charset="0"/>
                <a:cs typeface="Tahoma" pitchFamily="34" charset="0"/>
              </a:rPr>
              <a:t>prefect și </a:t>
            </a:r>
            <a:r>
              <a:rPr lang="ro-RO" sz="1200" dirty="0">
                <a:solidFill>
                  <a:schemeClr val="tx1"/>
                </a:solidFill>
                <a:latin typeface="Tahoma" pitchFamily="34" charset="0"/>
                <a:ea typeface="Tahoma" pitchFamily="34" charset="0"/>
                <a:cs typeface="Tahoma" pitchFamily="34" charset="0"/>
              </a:rPr>
              <a:t>un număr de </a:t>
            </a:r>
            <a:r>
              <a:rPr lang="ro-RO" sz="1200" dirty="0" smtClean="0">
                <a:solidFill>
                  <a:schemeClr val="tx1"/>
                </a:solidFill>
                <a:latin typeface="Tahoma" pitchFamily="34" charset="0"/>
                <a:ea typeface="Tahoma" pitchFamily="34" charset="0"/>
                <a:cs typeface="Tahoma" pitchFamily="34" charset="0"/>
              </a:rPr>
              <a:t>164 ședințe de consiliere pentru un număr de 664 cetățeni.</a:t>
            </a:r>
            <a:r>
              <a:rPr lang="en-US" sz="1200" dirty="0" smtClean="0">
                <a:solidFill>
                  <a:schemeClr val="tx1"/>
                </a:solidFill>
                <a:latin typeface="Tahoma" pitchFamily="34" charset="0"/>
                <a:ea typeface="Tahoma" pitchFamily="34" charset="0"/>
                <a:cs typeface="Tahoma" pitchFamily="34" charset="0"/>
              </a:rPr>
              <a:t> </a:t>
            </a: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r>
              <a:rPr lang="en-US" sz="1400" b="1" i="1" dirty="0" smtClean="0">
                <a:solidFill>
                  <a:srgbClr val="3716FC"/>
                </a:solidFill>
                <a:latin typeface="Times New Roman" pitchFamily="18" charset="0"/>
                <a:cs typeface="Times New Roman" pitchFamily="18" charset="0"/>
              </a:rPr>
              <a:t>	</a:t>
            </a:r>
            <a:r>
              <a:rPr lang="ro-RO" sz="1400" b="1" i="1" dirty="0" err="1" smtClean="0">
                <a:solidFill>
                  <a:schemeClr val="tx2">
                    <a:lumMod val="60000"/>
                    <a:lumOff val="40000"/>
                  </a:schemeClr>
                </a:solidFill>
                <a:latin typeface="Times New Roman" pitchFamily="18" charset="0"/>
                <a:cs typeface="Times New Roman" pitchFamily="18" charset="0"/>
              </a:rPr>
              <a:t>Apostilarea</a:t>
            </a:r>
            <a:r>
              <a:rPr lang="ro-RO" sz="1400" b="1" i="1" dirty="0" smtClean="0">
                <a:solidFill>
                  <a:schemeClr val="tx2">
                    <a:lumMod val="60000"/>
                    <a:lumOff val="40000"/>
                  </a:schemeClr>
                </a:solidFill>
                <a:latin typeface="Times New Roman" pitchFamily="18" charset="0"/>
                <a:cs typeface="Times New Roman" pitchFamily="18" charset="0"/>
              </a:rPr>
              <a:t> </a:t>
            </a:r>
            <a:r>
              <a:rPr lang="ro-RO" sz="1400" b="1" i="1" dirty="0">
                <a:solidFill>
                  <a:schemeClr val="tx2">
                    <a:lumMod val="60000"/>
                    <a:lumOff val="40000"/>
                  </a:schemeClr>
                </a:solidFill>
                <a:latin typeface="Times New Roman" pitchFamily="18" charset="0"/>
                <a:cs typeface="Times New Roman" pitchFamily="18" charset="0"/>
              </a:rPr>
              <a:t>documentelor</a:t>
            </a:r>
          </a:p>
          <a:p>
            <a:pPr marL="342900" lvl="0" indent="-342900" algn="just" defTabSz="914400">
              <a:buFont typeface="Arial" pitchFamily="34" charset="0"/>
              <a:buChar char="•"/>
            </a:pPr>
            <a:r>
              <a:rPr lang="en-US" sz="1200" dirty="0">
                <a:solidFill>
                  <a:prstClr val="black"/>
                </a:solidFill>
                <a:latin typeface="Tahoma" pitchFamily="34" charset="0"/>
                <a:ea typeface="Tahoma" pitchFamily="34" charset="0"/>
                <a:cs typeface="Tahoma" pitchFamily="34" charset="0"/>
              </a:rPr>
              <a:t>De la </a:t>
            </a:r>
            <a:r>
              <a:rPr lang="en-US" sz="1200" dirty="0" err="1">
                <a:solidFill>
                  <a:prstClr val="black"/>
                </a:solidFill>
                <a:latin typeface="Tahoma" pitchFamily="34" charset="0"/>
                <a:ea typeface="Tahoma" pitchFamily="34" charset="0"/>
                <a:cs typeface="Tahoma" pitchFamily="34" charset="0"/>
              </a:rPr>
              <a:t>începutul</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anului</a:t>
            </a:r>
            <a:r>
              <a:rPr lang="en-US" sz="1200" dirty="0">
                <a:solidFill>
                  <a:prstClr val="black"/>
                </a:solidFill>
                <a:latin typeface="Tahoma" pitchFamily="34" charset="0"/>
                <a:ea typeface="Tahoma" pitchFamily="34" charset="0"/>
                <a:cs typeface="Tahoma" pitchFamily="34" charset="0"/>
              </a:rPr>
              <a:t> 20</a:t>
            </a:r>
            <a:r>
              <a:rPr lang="ro-RO" sz="1200" dirty="0" smtClean="0">
                <a:solidFill>
                  <a:prstClr val="black"/>
                </a:solidFill>
                <a:latin typeface="Tahoma" pitchFamily="34" charset="0"/>
                <a:ea typeface="Tahoma" pitchFamily="34" charset="0"/>
                <a:cs typeface="Tahoma" pitchFamily="34" charset="0"/>
              </a:rPr>
              <a:t>2</a:t>
            </a:r>
            <a:r>
              <a:rPr lang="en-US" sz="1200" dirty="0" smtClean="0">
                <a:solidFill>
                  <a:prstClr val="black"/>
                </a:solidFill>
                <a:latin typeface="Tahoma" pitchFamily="34" charset="0"/>
                <a:ea typeface="Tahoma" pitchFamily="34" charset="0"/>
                <a:cs typeface="Tahoma" pitchFamily="34" charset="0"/>
              </a:rPr>
              <a:t>3 </a:t>
            </a:r>
            <a:r>
              <a:rPr lang="en-US" sz="1200" dirty="0">
                <a:solidFill>
                  <a:prstClr val="black"/>
                </a:solidFill>
                <a:latin typeface="Tahoma" pitchFamily="34" charset="0"/>
                <a:ea typeface="Tahoma" pitchFamily="34" charset="0"/>
                <a:cs typeface="Tahoma" pitchFamily="34" charset="0"/>
              </a:rPr>
              <a:t>au </a:t>
            </a:r>
            <a:r>
              <a:rPr lang="en-US" sz="1200" dirty="0" err="1">
                <a:solidFill>
                  <a:prstClr val="black"/>
                </a:solidFill>
                <a:latin typeface="Tahoma" pitchFamily="34" charset="0"/>
                <a:ea typeface="Tahoma" pitchFamily="34" charset="0"/>
                <a:cs typeface="Tahoma" pitchFamily="34" charset="0"/>
              </a:rPr>
              <a:t>fost</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depuse</a:t>
            </a:r>
            <a:r>
              <a:rPr lang="en-US" sz="1200" dirty="0">
                <a:solidFill>
                  <a:prstClr val="black"/>
                </a:solidFill>
                <a:latin typeface="Tahoma" pitchFamily="34" charset="0"/>
                <a:ea typeface="Tahoma" pitchFamily="34" charset="0"/>
                <a:cs typeface="Tahoma" pitchFamily="34" charset="0"/>
              </a:rPr>
              <a:t> </a:t>
            </a:r>
            <a:r>
              <a:rPr lang="en-US" sz="1200" dirty="0" smtClean="0">
                <a:solidFill>
                  <a:prstClr val="black"/>
                </a:solidFill>
                <a:latin typeface="Tahoma" pitchFamily="34" charset="0"/>
                <a:ea typeface="Tahoma" pitchFamily="34" charset="0"/>
                <a:cs typeface="Tahoma" pitchFamily="34" charset="0"/>
              </a:rPr>
              <a:t>886 </a:t>
            </a:r>
            <a:r>
              <a:rPr lang="en-US" sz="1200" dirty="0" err="1">
                <a:solidFill>
                  <a:prstClr val="black"/>
                </a:solidFill>
                <a:latin typeface="Tahoma" pitchFamily="34" charset="0"/>
                <a:ea typeface="Tahoma" pitchFamily="34" charset="0"/>
                <a:cs typeface="Tahoma" pitchFamily="34" charset="0"/>
              </a:rPr>
              <a:t>cereri</a:t>
            </a:r>
            <a:r>
              <a:rPr lang="en-US" sz="1200" dirty="0">
                <a:solidFill>
                  <a:prstClr val="black"/>
                </a:solidFill>
                <a:latin typeface="Tahoma" pitchFamily="34" charset="0"/>
                <a:ea typeface="Tahoma" pitchFamily="34" charset="0"/>
                <a:cs typeface="Tahoma" pitchFamily="34" charset="0"/>
              </a:rPr>
              <a:t>. Au </a:t>
            </a:r>
            <a:r>
              <a:rPr lang="en-US" sz="1200" dirty="0" err="1">
                <a:solidFill>
                  <a:prstClr val="black"/>
                </a:solidFill>
                <a:latin typeface="Tahoma" pitchFamily="34" charset="0"/>
                <a:ea typeface="Tahoma" pitchFamily="34" charset="0"/>
                <a:cs typeface="Tahoma" pitchFamily="34" charset="0"/>
              </a:rPr>
              <a:t>fost</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apostilate</a:t>
            </a:r>
            <a:r>
              <a:rPr lang="en-US" sz="1200" dirty="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1</a:t>
            </a:r>
            <a:r>
              <a:rPr lang="en-US" sz="1200" dirty="0" smtClean="0">
                <a:solidFill>
                  <a:prstClr val="black"/>
                </a:solidFill>
                <a:latin typeface="Tahoma" pitchFamily="34" charset="0"/>
                <a:ea typeface="Tahoma" pitchFamily="34" charset="0"/>
                <a:cs typeface="Tahoma" pitchFamily="34" charset="0"/>
              </a:rPr>
              <a:t>.145 </a:t>
            </a:r>
            <a:r>
              <a:rPr lang="en-US" sz="1200" dirty="0" err="1">
                <a:solidFill>
                  <a:prstClr val="black"/>
                </a:solidFill>
                <a:latin typeface="Tahoma" pitchFamily="34" charset="0"/>
                <a:ea typeface="Tahoma" pitchFamily="34" charset="0"/>
                <a:cs typeface="Tahoma" pitchFamily="34" charset="0"/>
              </a:rPr>
              <a:t>acte</a:t>
            </a:r>
            <a:r>
              <a:rPr lang="en-US" sz="1200" dirty="0">
                <a:solidFill>
                  <a:prstClr val="black"/>
                </a:solidFill>
                <a:latin typeface="Tahoma" pitchFamily="34" charset="0"/>
                <a:ea typeface="Tahoma" pitchFamily="34" charset="0"/>
                <a:cs typeface="Tahoma" pitchFamily="34" charset="0"/>
              </a:rPr>
              <a:t>. </a:t>
            </a:r>
            <a:endParaRPr lang="ro-RO" sz="1200" dirty="0">
              <a:solidFill>
                <a:prstClr val="black"/>
              </a:solidFill>
              <a:latin typeface="Tahoma" pitchFamily="34" charset="0"/>
              <a:ea typeface="Tahoma" pitchFamily="34" charset="0"/>
              <a:cs typeface="Tahoma" pitchFamily="34" charset="0"/>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41989756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244487"/>
            <a:ext cx="7737231" cy="3765663"/>
          </a:xfrm>
        </p:spPr>
        <p:txBody>
          <a:bodyPr>
            <a:noAutofit/>
          </a:bodyPr>
          <a:lstStyle/>
          <a:p>
            <a:pPr marL="342900" indent="-342900" algn="l" defTabSz="914400">
              <a:buBlip>
                <a:blip r:embed="rId5"/>
              </a:buBlip>
            </a:pPr>
            <a:r>
              <a:rPr lang="ro-RO" sz="1400" b="1" i="1" dirty="0">
                <a:solidFill>
                  <a:schemeClr val="tx2">
                    <a:lumMod val="60000"/>
                    <a:lumOff val="40000"/>
                  </a:schemeClr>
                </a:solidFill>
                <a:latin typeface="Times New Roman" pitchFamily="18" charset="0"/>
                <a:cs typeface="Times New Roman" pitchFamily="18" charset="0"/>
              </a:rPr>
              <a:t>Dificultăți identificate în activitate/Propuneri  de eficientizare a activității</a:t>
            </a:r>
          </a:p>
          <a:p>
            <a:pPr lvl="0" algn="l" defTabSz="914400"/>
            <a:endParaRPr lang="ro-RO" sz="1400" b="1" i="1" dirty="0" smtClean="0">
              <a:solidFill>
                <a:srgbClr val="3716FC"/>
              </a:solidFill>
              <a:latin typeface="Times New Roman" pitchFamily="18" charset="0"/>
              <a:cs typeface="Times New Roman" pitchFamily="18" charset="0"/>
            </a:endParaRPr>
          </a:p>
          <a:p>
            <a:pPr lvl="0" algn="just">
              <a:buFont typeface="Wingdings" pitchFamily="2" charset="2"/>
              <a:buChar char="Ø"/>
            </a:pPr>
            <a:r>
              <a:rPr lang="en-US" sz="1200" dirty="0" smtClean="0">
                <a:solidFill>
                  <a:schemeClr val="tx1"/>
                </a:solidFill>
              </a:rPr>
              <a:t> </a:t>
            </a:r>
            <a:r>
              <a:rPr lang="ro-RO" sz="1200" dirty="0" smtClean="0">
                <a:solidFill>
                  <a:schemeClr val="tx1"/>
                </a:solidFill>
              </a:rPr>
              <a:t>Întârzieri în finalizarea dosarelor depuse în baza legilor fondului funciar datorate activităţii defectuoase a Comisiilor Locale de Fond Funciar / Deblocarea situației prin organizarea de instruiri și ședințe tematice cu autoritățile locale respectiv prin acordarea unui stimulent financiar pentru personalul care activează în comisiile locale/colectivul de lucru/comisia județeană; </a:t>
            </a:r>
            <a:endParaRPr lang="en-US" sz="1200" dirty="0" smtClean="0">
              <a:solidFill>
                <a:schemeClr val="tx1"/>
              </a:solidFill>
            </a:endParaRPr>
          </a:p>
          <a:p>
            <a:pPr lvl="0" algn="just">
              <a:buFont typeface="Wingdings" pitchFamily="2" charset="2"/>
              <a:buChar char="Ø"/>
            </a:pPr>
            <a:r>
              <a:rPr lang="en-US" sz="1200" dirty="0" smtClean="0">
                <a:solidFill>
                  <a:schemeClr val="tx1"/>
                </a:solidFill>
              </a:rPr>
              <a:t> </a:t>
            </a:r>
            <a:r>
              <a:rPr lang="ro-RO" sz="1200" dirty="0" smtClean="0">
                <a:solidFill>
                  <a:schemeClr val="tx1"/>
                </a:solidFill>
              </a:rPr>
              <a:t>Menținerea unui număr ridicat de proceduri prealabile facultative privind nelegalitatea actelor administrative adoptate sau emise de autoritățile administrației publice locale / Remedierea situației prin participări la ședințele de consiliu local și activități de îndrumare a secretarilor generali ai </a:t>
            </a:r>
            <a:r>
              <a:rPr lang="ro-RO" sz="1200" dirty="0" err="1" smtClean="0">
                <a:solidFill>
                  <a:schemeClr val="tx1"/>
                </a:solidFill>
              </a:rPr>
              <a:t>UAT-lor</a:t>
            </a:r>
            <a:r>
              <a:rPr lang="ro-RO" sz="1200" dirty="0" smtClean="0">
                <a:solidFill>
                  <a:schemeClr val="tx1"/>
                </a:solidFill>
              </a:rPr>
              <a:t>. </a:t>
            </a:r>
            <a:endParaRPr lang="en-US" sz="1200" dirty="0" smtClean="0">
              <a:solidFill>
                <a:schemeClr val="tx1"/>
              </a:solidFill>
            </a:endParaRPr>
          </a:p>
          <a:p>
            <a:pPr lvl="0" algn="just">
              <a:buFont typeface="Wingdings" pitchFamily="2" charset="2"/>
              <a:buChar char="Ø"/>
            </a:pPr>
            <a:r>
              <a:rPr lang="en-US" sz="1200" dirty="0" smtClean="0">
                <a:solidFill>
                  <a:schemeClr val="tx1"/>
                </a:solidFill>
              </a:rPr>
              <a:t> </a:t>
            </a:r>
            <a:r>
              <a:rPr lang="ro-RO" sz="1200" dirty="0" smtClean="0">
                <a:solidFill>
                  <a:schemeClr val="tx1"/>
                </a:solidFill>
              </a:rPr>
              <a:t>Comunicarea dificilă cu autoritățile locale, în special în ce privește activitatea de soluționare a petițiilor și de realizare a sintezelor privind proiectele locale și serviciile publice locale /se vor realiza activități de identificare și de instruire cu personalul responsabil din cadrul aparatului primăriilor din județ. </a:t>
            </a:r>
            <a:endParaRPr lang="en-US" sz="1200" dirty="0" smtClean="0">
              <a:solidFill>
                <a:schemeClr val="tx1"/>
              </a:solidFill>
            </a:endParaRPr>
          </a:p>
          <a:p>
            <a:pPr lvl="0" algn="just">
              <a:buFont typeface="Wingdings" pitchFamily="2" charset="2"/>
              <a:buChar char="Ø"/>
            </a:pPr>
            <a:r>
              <a:rPr lang="en-US" sz="1200" dirty="0" smtClean="0">
                <a:solidFill>
                  <a:schemeClr val="tx1"/>
                </a:solidFill>
              </a:rPr>
              <a:t> </a:t>
            </a:r>
            <a:r>
              <a:rPr lang="ro-RO" sz="1200" dirty="0" smtClean="0">
                <a:solidFill>
                  <a:schemeClr val="tx1"/>
                </a:solidFill>
              </a:rPr>
              <a:t>Lipsa unei arhive operaționale privind actele adoptate ca urmare a aplicării legii fondului funciar care îngreunează activitatea Serviciului juridic și contencios administrativ</a:t>
            </a:r>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3345606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93"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38169" y="1244487"/>
            <a:ext cx="7737231" cy="3607586"/>
          </a:xfrm>
        </p:spPr>
        <p:txBody>
          <a:bodyPr>
            <a:noAutofit/>
          </a:bodyPr>
          <a:lstStyle/>
          <a:p>
            <a:pPr algn="just">
              <a:lnSpc>
                <a:spcPct val="110000"/>
              </a:lnSpc>
              <a:buBlip>
                <a:blip r:embed="rId5"/>
              </a:buBlip>
              <a:defRPr/>
            </a:pPr>
            <a:r>
              <a:rPr lang="ro-RO" sz="2000" b="1" i="1" dirty="0" smtClean="0">
                <a:solidFill>
                  <a:srgbClr val="3716FC"/>
                </a:solidFill>
                <a:latin typeface="Times New Roman" pitchFamily="18" charset="0"/>
                <a:cs typeface="Times New Roman" pitchFamily="18" charset="0"/>
              </a:rPr>
              <a:t>   </a:t>
            </a:r>
            <a:r>
              <a:rPr lang="ro-RO" sz="1800" b="1" i="1" dirty="0" smtClean="0">
                <a:solidFill>
                  <a:schemeClr val="tx2">
                    <a:lumMod val="60000"/>
                    <a:lumOff val="40000"/>
                  </a:schemeClr>
                </a:solidFill>
                <a:latin typeface="Times New Roman" pitchFamily="18" charset="0"/>
                <a:cs typeface="Times New Roman" pitchFamily="18" charset="0"/>
              </a:rPr>
              <a:t>Managementul </a:t>
            </a:r>
            <a:r>
              <a:rPr lang="ro-RO" sz="1800" b="1" i="1" dirty="0">
                <a:solidFill>
                  <a:schemeClr val="tx2">
                    <a:lumMod val="60000"/>
                    <a:lumOff val="40000"/>
                  </a:schemeClr>
                </a:solidFill>
                <a:latin typeface="Times New Roman" pitchFamily="18" charset="0"/>
                <a:cs typeface="Times New Roman" pitchFamily="18" charset="0"/>
              </a:rPr>
              <a:t>resurselor </a:t>
            </a:r>
            <a:r>
              <a:rPr lang="ro-RO" sz="1800" b="1" i="1" dirty="0" smtClean="0">
                <a:solidFill>
                  <a:schemeClr val="tx2">
                    <a:lumMod val="60000"/>
                    <a:lumOff val="40000"/>
                  </a:schemeClr>
                </a:solidFill>
                <a:latin typeface="Times New Roman" pitchFamily="18" charset="0"/>
                <a:cs typeface="Times New Roman" pitchFamily="18" charset="0"/>
              </a:rPr>
              <a:t>instituționale</a:t>
            </a:r>
            <a:r>
              <a:rPr lang="en-GB" sz="1800" b="1" i="1" dirty="0" smtClean="0">
                <a:solidFill>
                  <a:schemeClr val="tx2">
                    <a:lumMod val="60000"/>
                    <a:lumOff val="40000"/>
                  </a:schemeClr>
                </a:solidFill>
                <a:latin typeface="Times New Roman" pitchFamily="18" charset="0"/>
                <a:cs typeface="Times New Roman" pitchFamily="18" charset="0"/>
              </a:rPr>
              <a:t> </a:t>
            </a:r>
            <a:endParaRPr lang="ro-RO" sz="1800" b="1" i="1" dirty="0" smtClean="0">
              <a:solidFill>
                <a:schemeClr val="tx2">
                  <a:lumMod val="60000"/>
                  <a:lumOff val="40000"/>
                </a:schemeClr>
              </a:solidFill>
              <a:latin typeface="Times New Roman" pitchFamily="18" charset="0"/>
              <a:cs typeface="Times New Roman" pitchFamily="18" charset="0"/>
            </a:endParaRPr>
          </a:p>
          <a:p>
            <a:pPr marL="342900" indent="-342900" algn="just">
              <a:lnSpc>
                <a:spcPct val="110000"/>
              </a:lnSpc>
              <a:buFont typeface="Arial" pitchFamily="34" charset="0"/>
              <a:buChar char="•"/>
              <a:defRPr/>
            </a:pPr>
            <a:r>
              <a:rPr lang="ro-RO" sz="1400" b="1" i="1" dirty="0" smtClean="0">
                <a:solidFill>
                  <a:schemeClr val="tx2">
                    <a:lumMod val="60000"/>
                    <a:lumOff val="40000"/>
                  </a:schemeClr>
                </a:solidFill>
                <a:latin typeface="Times New Roman" pitchFamily="18" charset="0"/>
                <a:cs typeface="Times New Roman" pitchFamily="18" charset="0"/>
              </a:rPr>
              <a:t>Eficientizare structurală</a:t>
            </a:r>
            <a:r>
              <a:rPr lang="en-US" sz="1400" b="1" i="1" dirty="0" smtClean="0">
                <a:solidFill>
                  <a:schemeClr val="tx2">
                    <a:lumMod val="60000"/>
                    <a:lumOff val="40000"/>
                  </a:schemeClr>
                </a:solidFill>
                <a:latin typeface="Times New Roman" pitchFamily="18" charset="0"/>
                <a:cs typeface="Times New Roman" pitchFamily="18" charset="0"/>
              </a:rPr>
              <a:t> (1)</a:t>
            </a:r>
            <a:endParaRPr lang="ro-RO" sz="1400" b="1" i="1" dirty="0">
              <a:solidFill>
                <a:schemeClr val="tx2">
                  <a:lumMod val="60000"/>
                  <a:lumOff val="40000"/>
                </a:schemeClr>
              </a:solidFill>
              <a:latin typeface="Times New Roman" pitchFamily="18" charset="0"/>
              <a:cs typeface="Times New Roman" pitchFamily="18" charset="0"/>
            </a:endParaRPr>
          </a:p>
          <a:p>
            <a:pPr algn="just">
              <a:defRPr/>
            </a:pPr>
            <a:r>
              <a:rPr lang="ro-RO" sz="1200" dirty="0" smtClean="0">
                <a:solidFill>
                  <a:schemeClr val="tx1"/>
                </a:solidFill>
                <a:latin typeface="Tahoma" pitchFamily="34" charset="0"/>
                <a:ea typeface="Tahoma" pitchFamily="34" charset="0"/>
                <a:cs typeface="Tahoma" pitchFamily="34" charset="0"/>
              </a:rPr>
              <a:t>În </a:t>
            </a:r>
            <a:r>
              <a:rPr lang="ro-RO" sz="1200" dirty="0">
                <a:solidFill>
                  <a:schemeClr val="tx1"/>
                </a:solidFill>
                <a:latin typeface="Tahoma" pitchFamily="34" charset="0"/>
                <a:ea typeface="Tahoma" pitchFamily="34" charset="0"/>
                <a:cs typeface="Tahoma" pitchFamily="34" charset="0"/>
              </a:rPr>
              <a:t>plan </a:t>
            </a:r>
            <a:r>
              <a:rPr lang="ro-RO" sz="1200" dirty="0" err="1">
                <a:solidFill>
                  <a:schemeClr val="tx1"/>
                </a:solidFill>
                <a:latin typeface="Tahoma" pitchFamily="34" charset="0"/>
                <a:ea typeface="Tahoma" pitchFamily="34" charset="0"/>
                <a:cs typeface="Tahoma" pitchFamily="34" charset="0"/>
              </a:rPr>
              <a:t>intrainstituţional</a:t>
            </a:r>
            <a:r>
              <a:rPr lang="ro-RO" sz="1200" dirty="0">
                <a:solidFill>
                  <a:schemeClr val="tx1"/>
                </a:solidFill>
                <a:latin typeface="Tahoma" pitchFamily="34" charset="0"/>
                <a:ea typeface="Tahoma" pitchFamily="34" charset="0"/>
                <a:cs typeface="Tahoma" pitchFamily="34" charset="0"/>
              </a:rPr>
              <a:t> s-au realizat următoarele acțiuni:</a:t>
            </a:r>
          </a:p>
          <a:p>
            <a:pPr marL="171450" indent="-171450" algn="just">
              <a:buFont typeface="Wingdings" pitchFamily="2" charset="2"/>
              <a:buChar char="ü"/>
            </a:pPr>
            <a:r>
              <a:rPr lang="ro-RO" sz="1200" dirty="0">
                <a:solidFill>
                  <a:schemeClr val="tx1"/>
                </a:solidFill>
                <a:latin typeface="Tahoma" pitchFamily="34" charset="0"/>
                <a:ea typeface="Tahoma" pitchFamily="34" charset="0"/>
                <a:cs typeface="Tahoma" pitchFamily="34" charset="0"/>
              </a:rPr>
              <a:t>continuarea implementării proiectului privind gestionarea electronică a documentelor prin actualizarea aplicaţiei, constituirea </a:t>
            </a:r>
            <a:r>
              <a:rPr lang="ro-RO" sz="1200" dirty="0" smtClean="0">
                <a:solidFill>
                  <a:schemeClr val="tx1"/>
                </a:solidFill>
                <a:latin typeface="Tahoma" pitchFamily="34" charset="0"/>
                <a:ea typeface="Tahoma" pitchFamily="34" charset="0"/>
                <a:cs typeface="Tahoma" pitchFamily="34" charset="0"/>
              </a:rPr>
              <a:t>unei stocări </a:t>
            </a:r>
            <a:r>
              <a:rPr lang="ro-RO" sz="1200" dirty="0">
                <a:solidFill>
                  <a:schemeClr val="tx1"/>
                </a:solidFill>
                <a:latin typeface="Tahoma" pitchFamily="34" charset="0"/>
                <a:ea typeface="Tahoma" pitchFamily="34" charset="0"/>
                <a:cs typeface="Tahoma" pitchFamily="34" charset="0"/>
              </a:rPr>
              <a:t>electronice </a:t>
            </a:r>
            <a:r>
              <a:rPr lang="ro-RO" sz="1200" dirty="0" smtClean="0">
                <a:solidFill>
                  <a:schemeClr val="tx1"/>
                </a:solidFill>
                <a:latin typeface="Tahoma" pitchFamily="34" charset="0"/>
                <a:ea typeface="Tahoma" pitchFamily="34" charset="0"/>
                <a:cs typeface="Tahoma" pitchFamily="34" charset="0"/>
              </a:rPr>
              <a:t>pe termen lung a actelor, </a:t>
            </a:r>
            <a:r>
              <a:rPr lang="ro-RO" sz="1200" dirty="0">
                <a:solidFill>
                  <a:schemeClr val="tx1"/>
                </a:solidFill>
                <a:latin typeface="Tahoma" pitchFamily="34" charset="0"/>
                <a:ea typeface="Tahoma" pitchFamily="34" charset="0"/>
                <a:cs typeface="Tahoma" pitchFamily="34" charset="0"/>
              </a:rPr>
              <a:t>dar și gestionarea activităților de audiențe, petiții și a registrului de informații publice pe platforma electronică de management a documentelor; </a:t>
            </a:r>
            <a:endParaRPr lang="en-GB" sz="1200" dirty="0">
              <a:solidFill>
                <a:schemeClr val="tx1"/>
              </a:solidFill>
              <a:latin typeface="Tahoma" pitchFamily="34" charset="0"/>
              <a:ea typeface="Tahoma" pitchFamily="34" charset="0"/>
              <a:cs typeface="Tahoma" pitchFamily="34" charset="0"/>
            </a:endParaRPr>
          </a:p>
          <a:p>
            <a:pPr marL="171450" lvl="0" indent="-171450" algn="just">
              <a:buFont typeface="Wingdings" pitchFamily="2" charset="2"/>
              <a:buChar char="ü"/>
            </a:pPr>
            <a:r>
              <a:rPr lang="en-US" sz="1200" dirty="0" smtClean="0">
                <a:solidFill>
                  <a:schemeClr val="tx1"/>
                </a:solidFill>
                <a:latin typeface="Tahoma" pitchFamily="34" charset="0"/>
                <a:ea typeface="Tahoma" pitchFamily="34" charset="0"/>
                <a:cs typeface="Tahoma" pitchFamily="34" charset="0"/>
              </a:rPr>
              <a:t>i</a:t>
            </a:r>
            <a:r>
              <a:rPr lang="ro-RO" sz="1200" dirty="0" err="1" smtClean="0">
                <a:solidFill>
                  <a:schemeClr val="tx1"/>
                </a:solidFill>
                <a:latin typeface="Tahoma" pitchFamily="34" charset="0"/>
                <a:ea typeface="Tahoma" pitchFamily="34" charset="0"/>
                <a:cs typeface="Tahoma" pitchFamily="34" charset="0"/>
              </a:rPr>
              <a:t>nstruirea</a:t>
            </a:r>
            <a:r>
              <a:rPr lang="ro-RO"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Grupului</a:t>
            </a:r>
            <a:r>
              <a:rPr lang="en-US" sz="1200" dirty="0" smtClean="0">
                <a:solidFill>
                  <a:schemeClr val="tx1"/>
                </a:solidFill>
                <a:latin typeface="Tahoma" pitchFamily="34" charset="0"/>
                <a:ea typeface="Tahoma" pitchFamily="34" charset="0"/>
                <a:cs typeface="Tahoma" pitchFamily="34" charset="0"/>
              </a:rPr>
              <a:t> de Management Strategic de la </a:t>
            </a:r>
            <a:r>
              <a:rPr lang="en-US" sz="1200" dirty="0" err="1" smtClean="0">
                <a:solidFill>
                  <a:schemeClr val="tx1"/>
                </a:solidFill>
                <a:latin typeface="Tahoma" pitchFamily="34" charset="0"/>
                <a:ea typeface="Tahoma" pitchFamily="34" charset="0"/>
                <a:cs typeface="Tahoma" pitchFamily="34" charset="0"/>
              </a:rPr>
              <a:t>nivelul</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Instituției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Prefectului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Județul</a:t>
            </a:r>
            <a:r>
              <a:rPr lang="en-US" sz="1200" dirty="0" smtClean="0">
                <a:solidFill>
                  <a:schemeClr val="tx1"/>
                </a:solidFill>
                <a:latin typeface="Tahoma" pitchFamily="34" charset="0"/>
                <a:ea typeface="Tahoma" pitchFamily="34" charset="0"/>
                <a:cs typeface="Tahoma" pitchFamily="34" charset="0"/>
              </a:rPr>
              <a:t> Satu Mare </a:t>
            </a:r>
            <a:r>
              <a:rPr lang="en-US" sz="1200" dirty="0" err="1" smtClean="0">
                <a:solidFill>
                  <a:schemeClr val="tx1"/>
                </a:solidFill>
                <a:latin typeface="Tahoma" pitchFamily="34" charset="0"/>
                <a:ea typeface="Tahoma" pitchFamily="34" charset="0"/>
                <a:cs typeface="Tahoma" pitchFamily="34" charset="0"/>
              </a:rPr>
              <a:t>privind</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folosirea</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aplicației</a:t>
            </a:r>
            <a:r>
              <a:rPr lang="en-US"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BSC; </a:t>
            </a:r>
            <a:endParaRPr lang="ro-RO" sz="1200" dirty="0">
              <a:solidFill>
                <a:schemeClr val="tx1"/>
              </a:solidFill>
              <a:latin typeface="Tahoma" pitchFamily="34" charset="0"/>
              <a:ea typeface="Tahoma" pitchFamily="34" charset="0"/>
              <a:cs typeface="Tahoma" pitchFamily="34" charset="0"/>
            </a:endParaRPr>
          </a:p>
          <a:p>
            <a:pPr marL="171450" indent="-171450" algn="just">
              <a:buFont typeface="Wingdings" pitchFamily="2" charset="2"/>
              <a:buChar char="ü"/>
            </a:pPr>
            <a:r>
              <a:rPr lang="ro-RO" sz="1200" dirty="0" smtClean="0">
                <a:solidFill>
                  <a:schemeClr val="tx1"/>
                </a:solidFill>
                <a:latin typeface="Tahoma" pitchFamily="34" charset="0"/>
                <a:ea typeface="Tahoma" pitchFamily="34" charset="0"/>
                <a:cs typeface="Tahoma" pitchFamily="34" charset="0"/>
              </a:rPr>
              <a:t>aplicarea </a:t>
            </a:r>
            <a:r>
              <a:rPr lang="ro-RO" sz="1200" dirty="0">
                <a:solidFill>
                  <a:schemeClr val="tx1"/>
                </a:solidFill>
                <a:latin typeface="Tahoma" pitchFamily="34" charset="0"/>
                <a:ea typeface="Tahoma" pitchFamily="34" charset="0"/>
                <a:cs typeface="Tahoma" pitchFamily="34" charset="0"/>
              </a:rPr>
              <a:t>instrumentului de autoevaluare instituțională CAF – </a:t>
            </a:r>
            <a:r>
              <a:rPr lang="en-US" sz="1200" dirty="0" err="1" smtClean="0">
                <a:solidFill>
                  <a:schemeClr val="tx1"/>
                </a:solidFill>
                <a:latin typeface="Tahoma" pitchFamily="34" charset="0"/>
                <a:ea typeface="Tahoma" pitchFamily="34" charset="0"/>
                <a:cs typeface="Tahoma" pitchFamily="34" charset="0"/>
              </a:rPr>
              <a:t>instruirea</a:t>
            </a:r>
            <a:r>
              <a:rPr lang="en-US" sz="1200" dirty="0" smtClean="0">
                <a:solidFill>
                  <a:schemeClr val="tx1"/>
                </a:solidFill>
                <a:latin typeface="Tahoma" pitchFamily="34" charset="0"/>
                <a:ea typeface="Tahoma" pitchFamily="34" charset="0"/>
                <a:cs typeface="Tahoma" pitchFamily="34" charset="0"/>
              </a:rPr>
              <a:t> a 10 </a:t>
            </a:r>
            <a:r>
              <a:rPr lang="en-US" sz="1200" dirty="0" err="1" smtClean="0">
                <a:solidFill>
                  <a:schemeClr val="tx1"/>
                </a:solidFill>
                <a:latin typeface="Tahoma" pitchFamily="34" charset="0"/>
                <a:ea typeface="Tahoma" pitchFamily="34" charset="0"/>
                <a:cs typeface="Tahoma" pitchFamily="34" charset="0"/>
              </a:rPr>
              <a:t>persoane</a:t>
            </a:r>
            <a:r>
              <a:rPr lang="en-US" sz="1200" dirty="0" smtClean="0">
                <a:solidFill>
                  <a:schemeClr val="tx1"/>
                </a:solidFill>
                <a:latin typeface="Tahoma" pitchFamily="34" charset="0"/>
                <a:ea typeface="Tahoma" pitchFamily="34" charset="0"/>
                <a:cs typeface="Tahoma" pitchFamily="34" charset="0"/>
              </a:rPr>
              <a:t> din </a:t>
            </a:r>
            <a:r>
              <a:rPr lang="en-US" sz="1200" dirty="0" err="1" smtClean="0">
                <a:solidFill>
                  <a:schemeClr val="tx1"/>
                </a:solidFill>
                <a:latin typeface="Tahoma" pitchFamily="34" charset="0"/>
                <a:ea typeface="Tahoma" pitchFamily="34" charset="0"/>
                <a:cs typeface="Tahoma" pitchFamily="34" charset="0"/>
              </a:rPr>
              <a:t>instituție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membre</a:t>
            </a:r>
            <a:r>
              <a:rPr lang="en-US" sz="1200" dirty="0" smtClean="0">
                <a:solidFill>
                  <a:schemeClr val="tx1"/>
                </a:solidFill>
                <a:latin typeface="Tahoma" pitchFamily="34" charset="0"/>
                <a:ea typeface="Tahoma" pitchFamily="34" charset="0"/>
                <a:cs typeface="Tahoma" pitchFamily="34" charset="0"/>
              </a:rPr>
              <a:t> ale </a:t>
            </a:r>
            <a:r>
              <a:rPr lang="en-US" sz="1200" dirty="0" err="1" smtClean="0">
                <a:solidFill>
                  <a:schemeClr val="tx1"/>
                </a:solidFill>
                <a:latin typeface="Tahoma" pitchFamily="34" charset="0"/>
                <a:ea typeface="Tahoma" pitchFamily="34" charset="0"/>
                <a:cs typeface="Tahoma" pitchFamily="34" charset="0"/>
              </a:rPr>
              <a:t>Grupului</a:t>
            </a:r>
            <a:r>
              <a:rPr lang="en-US" sz="1200" dirty="0" smtClean="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lucru</a:t>
            </a:r>
            <a:r>
              <a:rPr lang="en-US" sz="1200" dirty="0" smtClean="0">
                <a:solidFill>
                  <a:schemeClr val="tx1"/>
                </a:solidFill>
                <a:latin typeface="Tahoma" pitchFamily="34" charset="0"/>
                <a:ea typeface="Tahoma" pitchFamily="34" charset="0"/>
                <a:cs typeface="Tahoma" pitchFamily="34" charset="0"/>
              </a:rPr>
              <a:t> CAF, a</a:t>
            </a:r>
            <a:r>
              <a:rPr lang="ro-RO" sz="1200" dirty="0" err="1" smtClean="0">
                <a:solidFill>
                  <a:schemeClr val="tx1"/>
                </a:solidFill>
                <a:latin typeface="Tahoma" pitchFamily="34" charset="0"/>
                <a:ea typeface="Tahoma" pitchFamily="34" charset="0"/>
                <a:cs typeface="Tahoma" pitchFamily="34" charset="0"/>
              </a:rPr>
              <a:t>plicarea</a:t>
            </a:r>
            <a:r>
              <a:rPr lang="ro-RO" sz="1200" dirty="0" smtClean="0">
                <a:solidFill>
                  <a:schemeClr val="tx1"/>
                </a:solidFill>
                <a:latin typeface="Tahoma" pitchFamily="34" charset="0"/>
                <a:ea typeface="Tahoma" pitchFamily="34" charset="0"/>
                <a:cs typeface="Tahoma" pitchFamily="34" charset="0"/>
              </a:rPr>
              <a:t> instrumentului de autoevaluare instituțională CAF prin care s-a realizat  Planul de acțiuni pentru Instituția Prefectului;</a:t>
            </a:r>
            <a:endParaRPr lang="en-GB" sz="1200" dirty="0">
              <a:solidFill>
                <a:schemeClr val="tx1"/>
              </a:solidFill>
              <a:latin typeface="Tahoma" pitchFamily="34" charset="0"/>
              <a:ea typeface="Tahoma" pitchFamily="34" charset="0"/>
              <a:cs typeface="Tahoma" pitchFamily="34" charset="0"/>
            </a:endParaRPr>
          </a:p>
          <a:p>
            <a:pPr marL="171450" indent="-171450" algn="just">
              <a:buFont typeface="Wingdings" pitchFamily="2" charset="2"/>
              <a:buChar char="ü"/>
            </a:pPr>
            <a:r>
              <a:rPr lang="ro-RO" sz="1200" dirty="0">
                <a:solidFill>
                  <a:schemeClr val="tx1"/>
                </a:solidFill>
                <a:latin typeface="Tahoma" pitchFamily="34" charset="0"/>
                <a:ea typeface="Tahoma" pitchFamily="34" charset="0"/>
                <a:cs typeface="Tahoma" pitchFamily="34" charset="0"/>
              </a:rPr>
              <a:t>s-au aplicat măsuri privind actualizarea și menținerea structurii similare a conținutului informațional al  paginilor de internet ale instituțiilor prefectului (NPI). Site-ul </a:t>
            </a:r>
            <a:r>
              <a:rPr lang="ro-RO" sz="1200" u="sng" dirty="0" err="1">
                <a:solidFill>
                  <a:schemeClr val="tx2">
                    <a:lumMod val="60000"/>
                    <a:lumOff val="40000"/>
                  </a:schemeClr>
                </a:solidFill>
                <a:hlinkClick r:id="rId6"/>
              </a:rPr>
              <a:t>www.sm.prefectura.mai.gov.ro</a:t>
            </a:r>
            <a:r>
              <a:rPr lang="ro-RO" sz="1200" dirty="0"/>
              <a:t> </a:t>
            </a:r>
            <a:r>
              <a:rPr lang="ro-RO" sz="1200" dirty="0">
                <a:solidFill>
                  <a:schemeClr val="tx1"/>
                </a:solidFill>
                <a:latin typeface="Tahoma" pitchFamily="34" charset="0"/>
                <a:ea typeface="Tahoma" pitchFamily="34" charset="0"/>
                <a:cs typeface="Tahoma" pitchFamily="34" charset="0"/>
              </a:rPr>
              <a:t>permite îmbunătăţirea procesului de actualizare a informaţiilor disponibile, printr-o structurare logică, coerentă și uniformă a informației de pe </a:t>
            </a:r>
            <a:r>
              <a:rPr lang="ro-RO" sz="1200" dirty="0" smtClean="0">
                <a:solidFill>
                  <a:schemeClr val="tx1"/>
                </a:solidFill>
                <a:latin typeface="Tahoma" pitchFamily="34" charset="0"/>
                <a:ea typeface="Tahoma" pitchFamily="34" charset="0"/>
                <a:cs typeface="Tahoma" pitchFamily="34" charset="0"/>
              </a:rPr>
              <a:t>site; </a:t>
            </a:r>
            <a:endParaRPr lang="en-GB" sz="1200" dirty="0">
              <a:solidFill>
                <a:schemeClr val="tx1"/>
              </a:solidFill>
              <a:latin typeface="Tahoma" pitchFamily="34" charset="0"/>
              <a:ea typeface="Tahoma" pitchFamily="34" charset="0"/>
              <a:cs typeface="Tahoma" pitchFamily="34" charset="0"/>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32643499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244487"/>
            <a:ext cx="7737231" cy="3765663"/>
          </a:xfrm>
        </p:spPr>
        <p:txBody>
          <a:bodyPr>
            <a:noAutofit/>
          </a:bodyPr>
          <a:lstStyle/>
          <a:p>
            <a:pPr marL="342900" indent="-342900" algn="l" defTabSz="914400">
              <a:buBlip>
                <a:blip r:embed="rId5"/>
              </a:buBlip>
            </a:pPr>
            <a:r>
              <a:rPr lang="ro-RO" sz="1400" b="1" i="1" dirty="0">
                <a:solidFill>
                  <a:schemeClr val="tx2">
                    <a:lumMod val="60000"/>
                    <a:lumOff val="40000"/>
                  </a:schemeClr>
                </a:solidFill>
                <a:latin typeface="Times New Roman" pitchFamily="18" charset="0"/>
                <a:cs typeface="Times New Roman" pitchFamily="18" charset="0"/>
              </a:rPr>
              <a:t>Dificultăți identificate în activitate/Propuneri  de eficientizare a activității</a:t>
            </a:r>
          </a:p>
          <a:p>
            <a:pPr lvl="0" algn="l" defTabSz="914400"/>
            <a:endParaRPr lang="ro-RO" sz="1400" b="1" i="1" dirty="0" smtClean="0">
              <a:solidFill>
                <a:srgbClr val="3716FC"/>
              </a:solidFill>
              <a:latin typeface="Times New Roman" pitchFamily="18" charset="0"/>
              <a:cs typeface="Times New Roman" pitchFamily="18" charset="0"/>
            </a:endParaRPr>
          </a:p>
          <a:p>
            <a:pPr lvl="0" algn="just">
              <a:buFont typeface="Wingdings" pitchFamily="2" charset="2"/>
              <a:buChar char="Ø"/>
            </a:pPr>
            <a:r>
              <a:rPr lang="en-US" sz="1200" dirty="0" smtClean="0">
                <a:solidFill>
                  <a:schemeClr val="tx1"/>
                </a:solidFill>
              </a:rPr>
              <a:t> </a:t>
            </a:r>
            <a:r>
              <a:rPr lang="ro-RO" sz="1200" dirty="0" smtClean="0">
                <a:solidFill>
                  <a:schemeClr val="tx1"/>
                </a:solidFill>
              </a:rPr>
              <a:t>Asanarea și sistematizarea legislației specifice privind aplicarea actelor cu </a:t>
            </a:r>
            <a:r>
              <a:rPr lang="ro-RO" sz="1200" dirty="0" err="1" smtClean="0">
                <a:solidFill>
                  <a:schemeClr val="tx1"/>
                </a:solidFill>
              </a:rPr>
              <a:t>character</a:t>
            </a:r>
            <a:r>
              <a:rPr lang="ro-RO" sz="1200" dirty="0" smtClean="0">
                <a:solidFill>
                  <a:schemeClr val="tx1"/>
                </a:solidFill>
              </a:rPr>
              <a:t> reparator, în ceea ce privește: punerea în acord a legislației specifice ANCPI și RA Romsilva cu legislația privind fondul funciar; stabilirea în mod clar și concis a documentelor care trebuie înaintate ANCPI pentru a scrie titluri; </a:t>
            </a:r>
            <a:endParaRPr lang="en-US" sz="1200" dirty="0" smtClean="0">
              <a:solidFill>
                <a:schemeClr val="tx1"/>
              </a:solidFill>
            </a:endParaRPr>
          </a:p>
          <a:p>
            <a:pPr lvl="0" algn="just">
              <a:buFont typeface="Wingdings" pitchFamily="2" charset="2"/>
              <a:buChar char="Ø"/>
            </a:pPr>
            <a:r>
              <a:rPr lang="en-US" sz="1200" dirty="0" smtClean="0">
                <a:solidFill>
                  <a:schemeClr val="tx1"/>
                </a:solidFill>
              </a:rPr>
              <a:t> </a:t>
            </a:r>
            <a:r>
              <a:rPr lang="ro-RO" sz="1200" dirty="0" smtClean="0">
                <a:solidFill>
                  <a:schemeClr val="tx1"/>
                </a:solidFill>
              </a:rPr>
              <a:t>Punerea în aplicare a hotărârilor judecătorești, reconstituirea, constituirea sau recunoașterea dreptului de proprietate dificile raportat la situațiile concrete actuale la peste 30 de ani de la apariția legilor fondului funciar (rezerva de teren a comisiilor locale  este insuficientă, refuzul  amplasamentele propuse de comisiile locale, până la finalizarea proceselor imobilele  au  intrat in circuitul civil, alte situații). </a:t>
            </a:r>
            <a:endParaRPr lang="en-US" sz="1200" dirty="0" smtClean="0">
              <a:solidFill>
                <a:schemeClr val="tx1"/>
              </a:solidFill>
            </a:endParaRPr>
          </a:p>
          <a:p>
            <a:pPr lvl="0" algn="just">
              <a:buFont typeface="Wingdings" pitchFamily="2" charset="2"/>
              <a:buChar char="Ø"/>
            </a:pPr>
            <a:r>
              <a:rPr lang="en-US" sz="1200" dirty="0" smtClean="0">
                <a:solidFill>
                  <a:schemeClr val="tx1"/>
                </a:solidFill>
              </a:rPr>
              <a:t> </a:t>
            </a:r>
            <a:r>
              <a:rPr lang="ro-RO" sz="1200" dirty="0" smtClean="0">
                <a:solidFill>
                  <a:schemeClr val="tx1"/>
                </a:solidFill>
              </a:rPr>
              <a:t>Lipsa de personal, în special în cadrul serviciilor publice comunitare, care a avut drept consecinţă întârzierile înregistrate la preluarea solicitărilor cetăţenilor. Pentru rezolvarea acestei probleme s-au redistribuit sarcinile de serviciu şi s-a implementat sistemul de programare on-line./Se impune ocuparea posturilor vacante din instituție.</a:t>
            </a:r>
            <a:endParaRPr lang="en-US" sz="1200" dirty="0" smtClean="0">
              <a:solidFill>
                <a:schemeClr val="tx1"/>
              </a:solidFill>
            </a:endParaRPr>
          </a:p>
          <a:p>
            <a:pPr algn="just"/>
            <a:r>
              <a:rPr lang="ro-RO" sz="1200" dirty="0" smtClean="0">
                <a:solidFill>
                  <a:schemeClr val="tx1"/>
                </a:solidFill>
              </a:rPr>
              <a:t> </a:t>
            </a:r>
            <a:endParaRPr lang="en-US" sz="1200" dirty="0" smtClean="0">
              <a:solidFill>
                <a:schemeClr val="tx1"/>
              </a:solidFill>
            </a:endParaRPr>
          </a:p>
          <a:p>
            <a:pPr marL="342900" lvl="0" indent="-342900" algn="just" defTabSz="914400">
              <a:buFont typeface="Calibri" pitchFamily="34" charset="0"/>
              <a:buChar char="−"/>
            </a:pPr>
            <a:endParaRPr lang="ro-RO" sz="800" b="1" dirty="0">
              <a:solidFill>
                <a:prstClr val="black"/>
              </a:solidFill>
            </a:endParaRPr>
          </a:p>
          <a:p>
            <a:pPr marL="342900" lvl="0" indent="-342900" algn="just" defTabSz="914400"/>
            <a:r>
              <a:rPr lang="ro-RO" sz="1800" b="1" i="1" dirty="0">
                <a:solidFill>
                  <a:srgbClr val="3716FC"/>
                </a:solidFill>
                <a:latin typeface="Times New Roman" pitchFamily="18" charset="0"/>
                <a:cs typeface="Times New Roman" pitchFamily="18" charset="0"/>
              </a:rPr>
              <a:t>	</a:t>
            </a:r>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33456064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62000" y="1172641"/>
            <a:ext cx="7737231" cy="3913709"/>
          </a:xfrm>
        </p:spPr>
        <p:txBody>
          <a:bodyPr>
            <a:noAutofit/>
          </a:bodyPr>
          <a:lstStyle/>
          <a:p>
            <a:pPr marL="342900" lvl="0" indent="-342900" algn="l" defTabSz="914400">
              <a:buBlip>
                <a:blip r:embed="rId5"/>
              </a:buBlip>
            </a:pPr>
            <a:r>
              <a:rPr lang="ro-RO" sz="1800" b="1" i="1" dirty="0">
                <a:solidFill>
                  <a:schemeClr val="tx2">
                    <a:lumMod val="60000"/>
                    <a:lumOff val="40000"/>
                  </a:schemeClr>
                </a:solidFill>
                <a:latin typeface="Times New Roman" pitchFamily="18" charset="0"/>
                <a:cs typeface="Times New Roman" pitchFamily="18" charset="0"/>
              </a:rPr>
              <a:t>Obiective strategice pentru anul </a:t>
            </a:r>
            <a:r>
              <a:rPr lang="ro-RO" sz="1800" b="1" i="1" dirty="0" smtClean="0">
                <a:solidFill>
                  <a:schemeClr val="tx2">
                    <a:lumMod val="60000"/>
                    <a:lumOff val="40000"/>
                  </a:schemeClr>
                </a:solidFill>
                <a:latin typeface="Times New Roman" pitchFamily="18" charset="0"/>
                <a:cs typeface="Times New Roman" pitchFamily="18" charset="0"/>
              </a:rPr>
              <a:t>202</a:t>
            </a:r>
            <a:r>
              <a:rPr lang="en-US" sz="1800" b="1" i="1" dirty="0" smtClean="0">
                <a:solidFill>
                  <a:schemeClr val="tx2">
                    <a:lumMod val="60000"/>
                    <a:lumOff val="40000"/>
                  </a:schemeClr>
                </a:solidFill>
                <a:latin typeface="Times New Roman" pitchFamily="18" charset="0"/>
                <a:cs typeface="Times New Roman" pitchFamily="18" charset="0"/>
              </a:rPr>
              <a:t>4</a:t>
            </a:r>
            <a:endParaRPr lang="ro-RO" sz="1800" b="1" i="1" dirty="0">
              <a:solidFill>
                <a:schemeClr val="tx2">
                  <a:lumMod val="60000"/>
                  <a:lumOff val="40000"/>
                </a:schemeClr>
              </a:solidFill>
              <a:latin typeface="Times New Roman" pitchFamily="18" charset="0"/>
              <a:cs typeface="Times New Roman" pitchFamily="18" charset="0"/>
            </a:endParaRPr>
          </a:p>
          <a:p>
            <a:pPr marL="342900" lvl="0" indent="-342900" algn="l" defTabSz="914400"/>
            <a:endParaRPr lang="ro-RO" sz="800" b="1" i="1" dirty="0">
              <a:solidFill>
                <a:srgbClr val="3716FC"/>
              </a:solidFill>
              <a:latin typeface="Times New Roman" pitchFamily="18" charset="0"/>
              <a:cs typeface="Times New Roman" pitchFamily="18" charset="0"/>
            </a:endParaRPr>
          </a:p>
          <a:p>
            <a:pPr lvl="0" algn="just">
              <a:buFont typeface="Wingdings" pitchFamily="2" charset="2"/>
              <a:buChar char="Ø"/>
            </a:pPr>
            <a:r>
              <a:rPr lang="en-US" sz="1200" dirty="0" smtClean="0">
                <a:solidFill>
                  <a:schemeClr val="tx1"/>
                </a:solidFill>
              </a:rPr>
              <a:t> </a:t>
            </a:r>
            <a:r>
              <a:rPr lang="ro-RO" sz="1200" dirty="0" smtClean="0">
                <a:solidFill>
                  <a:schemeClr val="tx1"/>
                </a:solidFill>
              </a:rPr>
              <a:t>Monitorizarea aplicării unitare și respectarea Constituției, a legilor, a ordonanţelor şi a hotărârilor Guvernului, precum şi a celorlalte acte normative.</a:t>
            </a:r>
            <a:endParaRPr lang="en-US" sz="1200" dirty="0" smtClean="0">
              <a:solidFill>
                <a:schemeClr val="tx1"/>
              </a:solidFill>
            </a:endParaRPr>
          </a:p>
          <a:p>
            <a:pPr lvl="0" algn="just"/>
            <a:endParaRPr lang="en-US" sz="1200" dirty="0" smtClean="0">
              <a:solidFill>
                <a:schemeClr val="tx1"/>
              </a:solidFill>
            </a:endParaRPr>
          </a:p>
          <a:p>
            <a:pPr lvl="0" algn="just">
              <a:buFont typeface="Wingdings" pitchFamily="2" charset="2"/>
              <a:buChar char="Ø"/>
            </a:pPr>
            <a:r>
              <a:rPr lang="en-US" sz="1200" dirty="0" smtClean="0">
                <a:solidFill>
                  <a:schemeClr val="tx1"/>
                </a:solidFill>
              </a:rPr>
              <a:t> </a:t>
            </a:r>
            <a:r>
              <a:rPr lang="x-none" sz="1200" smtClean="0">
                <a:solidFill>
                  <a:schemeClr val="tx1"/>
                </a:solidFill>
              </a:rPr>
              <a:t>Monitorizarea la nivel judeţean a obiectivelor şi măsurilor cuprinse în Programul de Guvernare;</a:t>
            </a:r>
            <a:endParaRPr lang="en-US" sz="1200" dirty="0" smtClean="0">
              <a:solidFill>
                <a:schemeClr val="tx1"/>
              </a:solidFill>
            </a:endParaRPr>
          </a:p>
          <a:p>
            <a:pPr lvl="0" algn="just"/>
            <a:endParaRPr lang="en-US" sz="1200" dirty="0" smtClean="0">
              <a:solidFill>
                <a:schemeClr val="tx1"/>
              </a:solidFill>
            </a:endParaRPr>
          </a:p>
          <a:p>
            <a:pPr lvl="0" algn="just">
              <a:buFont typeface="Wingdings" pitchFamily="2" charset="2"/>
              <a:buChar char="Ø"/>
            </a:pPr>
            <a:r>
              <a:rPr lang="en-US" sz="1200" dirty="0" smtClean="0">
                <a:solidFill>
                  <a:schemeClr val="tx1"/>
                </a:solidFill>
              </a:rPr>
              <a:t> </a:t>
            </a:r>
            <a:r>
              <a:rPr lang="x-none" sz="1200" smtClean="0">
                <a:solidFill>
                  <a:schemeClr val="tx1"/>
                </a:solidFill>
              </a:rPr>
              <a:t>Menţinerea climatului de pace socială şi a unei comunicări permanente cu partenerii de dialog social; </a:t>
            </a:r>
            <a:endParaRPr lang="en-US" sz="1200" dirty="0" smtClean="0">
              <a:solidFill>
                <a:schemeClr val="tx1"/>
              </a:solidFill>
            </a:endParaRPr>
          </a:p>
          <a:p>
            <a:pPr lvl="0" algn="just"/>
            <a:endParaRPr lang="en-US" sz="1200" dirty="0" smtClean="0">
              <a:solidFill>
                <a:schemeClr val="tx1"/>
              </a:solidFill>
            </a:endParaRPr>
          </a:p>
          <a:p>
            <a:pPr lvl="0" algn="just">
              <a:buFont typeface="Wingdings" pitchFamily="2" charset="2"/>
              <a:buChar char="Ø"/>
            </a:pPr>
            <a:r>
              <a:rPr lang="en-US" sz="1200" dirty="0" smtClean="0">
                <a:solidFill>
                  <a:schemeClr val="tx1"/>
                </a:solidFill>
              </a:rPr>
              <a:t> </a:t>
            </a:r>
            <a:r>
              <a:rPr lang="x-none" sz="1200" smtClean="0">
                <a:solidFill>
                  <a:schemeClr val="tx1"/>
                </a:solidFill>
              </a:rPr>
              <a:t>Colaborare interinstituţională eficientă între autorităţile administraţiei publice şi instituţiile publice organizate la nivelul judeţului Satu Mare pentru un serviciu public de calitate;</a:t>
            </a:r>
            <a:endParaRPr lang="en-US" sz="1200" dirty="0" smtClean="0">
              <a:solidFill>
                <a:schemeClr val="tx1"/>
              </a:solidFill>
            </a:endParaRPr>
          </a:p>
          <a:p>
            <a:pPr lvl="0" algn="just"/>
            <a:endParaRPr lang="en-US" sz="1200" dirty="0" smtClean="0">
              <a:solidFill>
                <a:schemeClr val="tx1"/>
              </a:solidFill>
            </a:endParaRPr>
          </a:p>
          <a:p>
            <a:pPr lvl="0" algn="just">
              <a:buFont typeface="Wingdings" pitchFamily="2" charset="2"/>
              <a:buChar char="Ø"/>
            </a:pPr>
            <a:r>
              <a:rPr lang="en-US" sz="1200" dirty="0" smtClean="0">
                <a:solidFill>
                  <a:schemeClr val="tx1"/>
                </a:solidFill>
              </a:rPr>
              <a:t> </a:t>
            </a:r>
            <a:r>
              <a:rPr lang="ro-RO" sz="1200" dirty="0" smtClean="0">
                <a:solidFill>
                  <a:schemeClr val="tx1"/>
                </a:solidFill>
              </a:rPr>
              <a:t>Gestionarea şi urmărirea îndeplinirii măsurilor dispuse de către prefect cu privire la realizarea sarcinilor rezultate din actele normative în vigoare. </a:t>
            </a:r>
            <a:endParaRPr lang="en-US" sz="1200" dirty="0" smtClean="0">
              <a:solidFill>
                <a:schemeClr val="tx1"/>
              </a:solidFill>
            </a:endParaRPr>
          </a:p>
          <a:p>
            <a:pPr marL="342900" lvl="0" indent="-342900" algn="just" defTabSz="914400">
              <a:buFont typeface="Arial" pitchFamily="34" charset="0"/>
              <a:buChar char="•"/>
            </a:pPr>
            <a:endParaRPr lang="en-GB" sz="1200" dirty="0">
              <a:solidFill>
                <a:schemeClr val="tx1"/>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en-GB" sz="1200" dirty="0" smtClean="0">
              <a:solidFill>
                <a:schemeClr val="tx1"/>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1200" dirty="0" smtClean="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en-GB" sz="1200" dirty="0">
              <a:solidFill>
                <a:prstClr val="black"/>
              </a:solidFill>
              <a:latin typeface="Tahoma" pitchFamily="34" charset="0"/>
              <a:ea typeface="Tahoma" pitchFamily="34" charset="0"/>
              <a:cs typeface="Tahoma" pitchFamily="34" charset="0"/>
            </a:endParaRPr>
          </a:p>
          <a:p>
            <a:pPr lvl="0" algn="just"/>
            <a:endParaRPr lang="vi-VN" sz="1700" i="1" dirty="0">
              <a:solidFill>
                <a:prstClr val="black"/>
              </a:solidFill>
              <a:latin typeface="Times New Roman" pitchFamily="18" charset="0"/>
              <a:cs typeface="Times New Roman" pitchFamily="18" charset="0"/>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428596" y="-142894"/>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13684333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62000" y="1172641"/>
            <a:ext cx="7737231" cy="3913709"/>
          </a:xfrm>
        </p:spPr>
        <p:txBody>
          <a:bodyPr>
            <a:noAutofit/>
          </a:bodyPr>
          <a:lstStyle/>
          <a:p>
            <a:pPr marL="342900" lvl="0" indent="-342900" algn="l" defTabSz="914400">
              <a:buBlip>
                <a:blip r:embed="rId5"/>
              </a:buBlip>
            </a:pPr>
            <a:r>
              <a:rPr lang="ro-RO" sz="1800" b="1" i="1" dirty="0">
                <a:solidFill>
                  <a:schemeClr val="tx2">
                    <a:lumMod val="60000"/>
                    <a:lumOff val="40000"/>
                  </a:schemeClr>
                </a:solidFill>
                <a:latin typeface="Times New Roman" pitchFamily="18" charset="0"/>
                <a:cs typeface="Times New Roman" pitchFamily="18" charset="0"/>
              </a:rPr>
              <a:t>Obiective strategice pentru anul </a:t>
            </a:r>
            <a:r>
              <a:rPr lang="ro-RO" sz="1800" b="1" i="1" dirty="0" smtClean="0">
                <a:solidFill>
                  <a:schemeClr val="tx2">
                    <a:lumMod val="60000"/>
                    <a:lumOff val="40000"/>
                  </a:schemeClr>
                </a:solidFill>
                <a:latin typeface="Times New Roman" pitchFamily="18" charset="0"/>
                <a:cs typeface="Times New Roman" pitchFamily="18" charset="0"/>
              </a:rPr>
              <a:t>202</a:t>
            </a:r>
            <a:r>
              <a:rPr lang="en-US" sz="1800" b="1" i="1" dirty="0" smtClean="0">
                <a:solidFill>
                  <a:schemeClr val="tx2">
                    <a:lumMod val="60000"/>
                    <a:lumOff val="40000"/>
                  </a:schemeClr>
                </a:solidFill>
                <a:latin typeface="Times New Roman" pitchFamily="18" charset="0"/>
                <a:cs typeface="Times New Roman" pitchFamily="18" charset="0"/>
              </a:rPr>
              <a:t>4</a:t>
            </a:r>
            <a:endParaRPr lang="ro-RO" sz="1800" b="1" i="1" dirty="0">
              <a:solidFill>
                <a:schemeClr val="tx2">
                  <a:lumMod val="60000"/>
                  <a:lumOff val="40000"/>
                </a:schemeClr>
              </a:solidFill>
              <a:latin typeface="Times New Roman" pitchFamily="18" charset="0"/>
              <a:cs typeface="Times New Roman" pitchFamily="18" charset="0"/>
            </a:endParaRPr>
          </a:p>
          <a:p>
            <a:pPr marL="342900" lvl="0" indent="-342900" algn="l" defTabSz="914400"/>
            <a:endParaRPr lang="ro-RO" sz="800" b="1" i="1" dirty="0">
              <a:solidFill>
                <a:srgbClr val="3716FC"/>
              </a:solidFill>
              <a:latin typeface="Times New Roman" pitchFamily="18" charset="0"/>
              <a:cs typeface="Times New Roman" pitchFamily="18" charset="0"/>
            </a:endParaRPr>
          </a:p>
          <a:p>
            <a:pPr lvl="0" algn="just">
              <a:buFont typeface="Wingdings" pitchFamily="2" charset="2"/>
              <a:buChar char="Ø"/>
            </a:pPr>
            <a:r>
              <a:rPr lang="en-US" sz="1200" dirty="0" smtClean="0">
                <a:solidFill>
                  <a:schemeClr val="tx1"/>
                </a:solidFill>
              </a:rPr>
              <a:t> </a:t>
            </a:r>
            <a:r>
              <a:rPr lang="x-none" sz="1200" smtClean="0">
                <a:solidFill>
                  <a:schemeClr val="tx1"/>
                </a:solidFill>
              </a:rPr>
              <a:t>Continuarea derulării la nivelul instituţiei a proiectului privind implementarea instrumentelor de management strategic și a sistemului integrat de management al documentelor (DMS).</a:t>
            </a:r>
            <a:endParaRPr lang="en-US" sz="1200" dirty="0" smtClean="0">
              <a:solidFill>
                <a:schemeClr val="tx1"/>
              </a:solidFill>
            </a:endParaRPr>
          </a:p>
          <a:p>
            <a:pPr lvl="0" algn="just"/>
            <a:endParaRPr lang="en-US" sz="1200" dirty="0" smtClean="0">
              <a:solidFill>
                <a:schemeClr val="tx1"/>
              </a:solidFill>
            </a:endParaRPr>
          </a:p>
          <a:p>
            <a:pPr lvl="0" algn="just">
              <a:buFont typeface="Wingdings" pitchFamily="2" charset="2"/>
              <a:buChar char="Ø"/>
            </a:pPr>
            <a:r>
              <a:rPr lang="x-none" sz="1200" smtClean="0">
                <a:solidFill>
                  <a:schemeClr val="tx1"/>
                </a:solidFill>
              </a:rPr>
              <a:t>Prevenirea corupţiei în sectorul public prin mecanisme şi strategii eficiente.</a:t>
            </a:r>
            <a:endParaRPr lang="en-US" sz="1200" dirty="0" smtClean="0">
              <a:solidFill>
                <a:schemeClr val="tx1"/>
              </a:solidFill>
            </a:endParaRPr>
          </a:p>
          <a:p>
            <a:pPr lvl="0" algn="just"/>
            <a:endParaRPr lang="en-US" sz="1200" dirty="0" smtClean="0">
              <a:solidFill>
                <a:schemeClr val="tx1"/>
              </a:solidFill>
            </a:endParaRPr>
          </a:p>
          <a:p>
            <a:pPr lvl="0" algn="just">
              <a:buFont typeface="Wingdings" pitchFamily="2" charset="2"/>
              <a:buChar char="Ø"/>
            </a:pPr>
            <a:r>
              <a:rPr lang="en-US" sz="1200" dirty="0" smtClean="0">
                <a:solidFill>
                  <a:schemeClr val="tx1"/>
                </a:solidFill>
              </a:rPr>
              <a:t> </a:t>
            </a:r>
            <a:r>
              <a:rPr lang="x-none" sz="1200" smtClean="0">
                <a:solidFill>
                  <a:schemeClr val="tx1"/>
                </a:solidFill>
              </a:rPr>
              <a:t>Organizarea Alegerilor Europarlamentare, Locale, Parlamentare și a Președintelui României </a:t>
            </a:r>
            <a:endParaRPr lang="en-US" sz="1200" dirty="0" smtClean="0">
              <a:solidFill>
                <a:schemeClr val="tx1"/>
              </a:solidFill>
            </a:endParaRPr>
          </a:p>
          <a:p>
            <a:pPr lvl="0" algn="just"/>
            <a:endParaRPr lang="en-US" sz="1200" dirty="0" smtClean="0">
              <a:solidFill>
                <a:schemeClr val="tx1"/>
              </a:solidFill>
            </a:endParaRPr>
          </a:p>
          <a:p>
            <a:pPr lvl="0" algn="just">
              <a:buFont typeface="Wingdings" pitchFamily="2" charset="2"/>
              <a:buChar char="Ø"/>
            </a:pPr>
            <a:r>
              <a:rPr lang="en-US" sz="1200" dirty="0" smtClean="0">
                <a:solidFill>
                  <a:schemeClr val="tx1"/>
                </a:solidFill>
              </a:rPr>
              <a:t> </a:t>
            </a:r>
            <a:r>
              <a:rPr lang="x-none" sz="1200" smtClean="0">
                <a:solidFill>
                  <a:schemeClr val="tx1"/>
                </a:solidFill>
              </a:rPr>
              <a:t>Implementarea cu sussces a proiectelor dezvoltate sau depuse în anul 2023 (”Realizarea Sistemului de producere a energiei electrice produsă din surse regenerabile pentru autoconsum”, depus în cadrul programului ”Fondul de modernizare” și ”Întărirea capacității de răspuns la inundații” și ”Întărirea capacității de răspuns la incendiile de pădure”, depuse în cadrul programului Interreg România-Ucraina) </a:t>
            </a:r>
            <a:endParaRPr lang="en-US" sz="1200" dirty="0" smtClean="0">
              <a:solidFill>
                <a:schemeClr val="tx1"/>
              </a:solidFill>
            </a:endParaRPr>
          </a:p>
          <a:p>
            <a:pPr lvl="0" algn="just"/>
            <a:endParaRPr lang="en-US" sz="1200" dirty="0" smtClean="0">
              <a:solidFill>
                <a:schemeClr val="tx1"/>
              </a:solidFill>
            </a:endParaRPr>
          </a:p>
          <a:p>
            <a:pPr lvl="0" algn="just">
              <a:buFont typeface="Wingdings" pitchFamily="2" charset="2"/>
              <a:buChar char="Ø"/>
            </a:pPr>
            <a:endParaRPr lang="en-GB" sz="1200" dirty="0">
              <a:solidFill>
                <a:schemeClr val="tx1"/>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en-GB" sz="1200" dirty="0" smtClean="0">
              <a:solidFill>
                <a:schemeClr val="tx1"/>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1200" dirty="0" smtClean="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en-GB" sz="1200" dirty="0">
              <a:solidFill>
                <a:prstClr val="black"/>
              </a:solidFill>
              <a:latin typeface="Tahoma" pitchFamily="34" charset="0"/>
              <a:ea typeface="Tahoma" pitchFamily="34" charset="0"/>
              <a:cs typeface="Tahoma" pitchFamily="34" charset="0"/>
            </a:endParaRPr>
          </a:p>
          <a:p>
            <a:pPr lvl="0" algn="just"/>
            <a:endParaRPr lang="vi-VN" sz="1700" i="1" dirty="0">
              <a:solidFill>
                <a:prstClr val="black"/>
              </a:solidFill>
              <a:latin typeface="Times New Roman" pitchFamily="18" charset="0"/>
              <a:cs typeface="Times New Roman" pitchFamily="18" charset="0"/>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428596" y="-142894"/>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13684333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633046" y="1143000"/>
            <a:ext cx="7737231" cy="3543300"/>
          </a:xfrm>
        </p:spPr>
        <p:txBody>
          <a:bodyPr>
            <a:noAutofit/>
          </a:bodyPr>
          <a:lstStyle/>
          <a:p>
            <a:pPr indent="5411" eaLnBrk="0" fontAlgn="base" hangingPunct="0">
              <a:spcBef>
                <a:spcPct val="0"/>
              </a:spcBef>
              <a:spcAft>
                <a:spcPct val="0"/>
              </a:spcAft>
            </a:pPr>
            <a:endParaRPr lang="ro-RO" sz="3100" b="1" dirty="0">
              <a:solidFill>
                <a:schemeClr val="tx1"/>
              </a:solidFill>
              <a:latin typeface="Arial" pitchFamily="34" charset="0"/>
              <a:ea typeface="Times New Roman" pitchFamily="18" charset="0"/>
              <a:cs typeface="Arial" pitchFamily="34" charset="0"/>
            </a:endParaRPr>
          </a:p>
          <a:p>
            <a:pPr indent="5411" eaLnBrk="0" fontAlgn="base" hangingPunct="0">
              <a:spcBef>
                <a:spcPct val="0"/>
              </a:spcBef>
              <a:spcAft>
                <a:spcPct val="0"/>
              </a:spcAft>
            </a:pPr>
            <a:endParaRPr lang="ro-RO" sz="3100" b="1" dirty="0">
              <a:solidFill>
                <a:schemeClr val="tx1"/>
              </a:solidFill>
              <a:latin typeface="Arial" pitchFamily="34" charset="0"/>
              <a:ea typeface="Times New Roman" pitchFamily="18" charset="0"/>
              <a:cs typeface="Arial" pitchFamily="34" charset="0"/>
            </a:endParaRPr>
          </a:p>
          <a:p>
            <a:pPr indent="5411" eaLnBrk="0" fontAlgn="base" hangingPunct="0">
              <a:spcBef>
                <a:spcPct val="0"/>
              </a:spcBef>
              <a:spcAft>
                <a:spcPct val="0"/>
              </a:spcAft>
            </a:pPr>
            <a:endParaRPr lang="ro-RO" sz="800" b="1" dirty="0">
              <a:solidFill>
                <a:schemeClr val="tx1"/>
              </a:solidFill>
              <a:latin typeface="Arial" pitchFamily="34" charset="0"/>
              <a:ea typeface="Times New Roman" pitchFamily="18" charset="0"/>
              <a:cs typeface="Arial" pitchFamily="34" charset="0"/>
            </a:endParaRPr>
          </a:p>
          <a:p>
            <a:pPr indent="5411" eaLnBrk="0" fontAlgn="base" hangingPunct="0">
              <a:spcBef>
                <a:spcPct val="0"/>
              </a:spcBef>
              <a:spcAft>
                <a:spcPct val="0"/>
              </a:spcAft>
            </a:pPr>
            <a:r>
              <a:rPr lang="ro-RO" sz="2400" b="1" dirty="0">
                <a:solidFill>
                  <a:srgbClr val="003366"/>
                </a:solidFill>
                <a:effectLst>
                  <a:outerShdw blurRad="38100" dist="38100" dir="2700000" algn="tl">
                    <a:srgbClr val="000000">
                      <a:alpha val="43137"/>
                    </a:srgbClr>
                  </a:outerShdw>
                </a:effectLst>
              </a:rPr>
              <a:t>VĂ MULȚUMIM PENTRU ATENȚIE !</a:t>
            </a:r>
            <a:endParaRPr lang="en-US" sz="2400" b="1" dirty="0">
              <a:solidFill>
                <a:srgbClr val="003366"/>
              </a:solidFill>
              <a:effectLst>
                <a:outerShdw blurRad="38100" dist="38100" dir="2700000" algn="tl">
                  <a:srgbClr val="000000">
                    <a:alpha val="43137"/>
                  </a:srgbClr>
                </a:outerShdw>
              </a:effectLst>
            </a:endParaRPr>
          </a:p>
          <a:p>
            <a:pPr algn="just"/>
            <a:r>
              <a:rPr lang="ro-RO" sz="1700" dirty="0">
                <a:solidFill>
                  <a:schemeClr val="tx1"/>
                </a:solidFill>
                <a:latin typeface="Times New Roman" pitchFamily="18" charset="0"/>
                <a:cs typeface="Times New Roman" pitchFamily="18" charset="0"/>
              </a:rPr>
              <a:t>. </a:t>
            </a:r>
            <a:endParaRPr lang="en-US" sz="1700" dirty="0">
              <a:solidFill>
                <a:schemeClr val="tx1"/>
              </a:solidFill>
              <a:latin typeface="Times New Roman" pitchFamily="18" charset="0"/>
              <a:cs typeface="Times New Roman" pitchFamily="18" charset="0"/>
            </a:endParaRPr>
          </a:p>
          <a:p>
            <a:pPr algn="just"/>
            <a:endParaRPr lang="vi-VN" sz="1700" dirty="0">
              <a:solidFill>
                <a:schemeClr val="tx1"/>
              </a:solidFill>
              <a:latin typeface="+mj-lt"/>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grpSp>
        <p:nvGrpSpPr>
          <p:cNvPr id="4" name="Group 1"/>
          <p:cNvGrpSpPr>
            <a:grpSpLocks/>
          </p:cNvGrpSpPr>
          <p:nvPr/>
        </p:nvGrpSpPr>
        <p:grpSpPr bwMode="auto">
          <a:xfrm>
            <a:off x="0" y="-17145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16" name="Rectangle 11"/>
          <p:cNvSpPr>
            <a:spLocks noChangeArrowheads="1"/>
          </p:cNvSpPr>
          <p:nvPr/>
        </p:nvSpPr>
        <p:spPr bwMode="auto">
          <a:xfrm>
            <a:off x="633046" y="1706596"/>
            <a:ext cx="7737231" cy="2446609"/>
          </a:xfrm>
          <a:prstGeom prst="rect">
            <a:avLst/>
          </a:prstGeom>
          <a:noFill/>
          <a:ln w="9525">
            <a:noFill/>
            <a:miter lim="800000"/>
            <a:headEnd/>
            <a:tailEnd/>
          </a:ln>
          <a:effectLst/>
        </p:spPr>
        <p:txBody>
          <a:bodyPr vert="horz" wrap="square" lIns="1244246" tIns="595074" rIns="735728" bIns="151473" numCol="1" anchor="ctr" anchorCtr="0" compatLnSpc="1">
            <a:prstTxWarp prst="textNoShape">
              <a:avLst/>
            </a:prstTxWarp>
            <a:spAutoFit/>
          </a:bodyPr>
          <a:lstStyle/>
          <a:p>
            <a:pPr fontAlgn="base">
              <a:spcBef>
                <a:spcPct val="0"/>
              </a:spcBef>
              <a:spcAft>
                <a:spcPct val="0"/>
              </a:spcAft>
            </a:pPr>
            <a:r>
              <a:rPr lang="ro-RO" sz="1300" b="1" dirty="0">
                <a:solidFill>
                  <a:srgbClr val="0070C0"/>
                </a:solidFill>
                <a:latin typeface="Arial" pitchFamily="34" charset="0"/>
                <a:ea typeface="Times New Roman" pitchFamily="18" charset="0"/>
                <a:cs typeface="Arial" pitchFamily="34" charset="0"/>
              </a:rPr>
              <a:t>  							</a:t>
            </a:r>
            <a:endParaRPr lang="ro-RO" sz="1300" b="1" dirty="0" smtClean="0">
              <a:solidFill>
                <a:srgbClr val="0070C0"/>
              </a:solidFill>
              <a:latin typeface="Arial" pitchFamily="34" charset="0"/>
              <a:ea typeface="Times New Roman" pitchFamily="18" charset="0"/>
              <a:cs typeface="Arial" pitchFamily="34" charset="0"/>
            </a:endParaRPr>
          </a:p>
          <a:p>
            <a:pPr algn="ctr" fontAlgn="base">
              <a:spcBef>
                <a:spcPct val="0"/>
              </a:spcBef>
              <a:spcAft>
                <a:spcPct val="0"/>
              </a:spcAft>
            </a:pPr>
            <a:endParaRPr lang="ro-RO" sz="1300" b="1" dirty="0">
              <a:solidFill>
                <a:srgbClr val="0070C0"/>
              </a:solidFill>
              <a:latin typeface="Arial" pitchFamily="34" charset="0"/>
              <a:cs typeface="Arial" pitchFamily="34" charset="0"/>
            </a:endParaRPr>
          </a:p>
          <a:p>
            <a:pPr algn="ctr" fontAlgn="base">
              <a:spcBef>
                <a:spcPct val="0"/>
              </a:spcBef>
              <a:spcAft>
                <a:spcPct val="0"/>
              </a:spcAft>
            </a:pPr>
            <a:endParaRPr lang="ro-RO" sz="1300" b="1" dirty="0" smtClean="0">
              <a:solidFill>
                <a:srgbClr val="0070C0"/>
              </a:solidFill>
              <a:latin typeface="Arial" pitchFamily="34" charset="0"/>
              <a:cs typeface="Arial" pitchFamily="34" charset="0"/>
            </a:endParaRPr>
          </a:p>
          <a:p>
            <a:pPr algn="ctr" fontAlgn="base">
              <a:spcBef>
                <a:spcPct val="0"/>
              </a:spcBef>
              <a:spcAft>
                <a:spcPct val="0"/>
              </a:spcAft>
            </a:pPr>
            <a:endParaRPr lang="ro-RO" sz="1300" b="1" dirty="0" smtClean="0">
              <a:solidFill>
                <a:srgbClr val="0070C0"/>
              </a:solidFill>
              <a:latin typeface="Arial" pitchFamily="34" charset="0"/>
              <a:cs typeface="Arial" pitchFamily="34" charset="0"/>
            </a:endParaRPr>
          </a:p>
          <a:p>
            <a:pPr marL="457200" lvl="0" indent="-457200" algn="ctr" defTabSz="914400">
              <a:spcBef>
                <a:spcPct val="20000"/>
              </a:spcBef>
              <a:defRPr/>
            </a:pPr>
            <a:r>
              <a:rPr lang="ro-RO" sz="2000" b="1" i="1" u="sng" dirty="0">
                <a:solidFill>
                  <a:schemeClr val="tx2">
                    <a:lumMod val="60000"/>
                    <a:lumOff val="40000"/>
                  </a:schemeClr>
                </a:solidFill>
                <a:effectLst>
                  <a:outerShdw blurRad="38100" dist="38100" dir="2700000" algn="tl">
                    <a:srgbClr val="000000">
                      <a:alpha val="43137"/>
                    </a:srgbClr>
                  </a:outerShdw>
                </a:effectLst>
              </a:rPr>
              <a:t>https://sm.prefectura.mai.gov.ro</a:t>
            </a:r>
          </a:p>
          <a:p>
            <a:pPr algn="ctr" fontAlgn="base">
              <a:spcBef>
                <a:spcPct val="0"/>
              </a:spcBef>
              <a:spcAft>
                <a:spcPct val="0"/>
              </a:spcAft>
            </a:pPr>
            <a:endParaRPr lang="en-US" sz="500" dirty="0">
              <a:latin typeface="Arial" pitchFamily="34" charset="0"/>
              <a:cs typeface="Arial" pitchFamily="34" charset="0"/>
            </a:endParaRPr>
          </a:p>
          <a:p>
            <a:pPr eaLnBrk="0" fontAlgn="base" hangingPunct="0">
              <a:spcBef>
                <a:spcPct val="0"/>
              </a:spcBef>
              <a:spcAft>
                <a:spcPct val="0"/>
              </a:spcAft>
            </a:pPr>
            <a:r>
              <a:rPr lang="ro-RO" sz="900" dirty="0">
                <a:solidFill>
                  <a:srgbClr val="0070C0"/>
                </a:solidFill>
                <a:latin typeface="Arial" pitchFamily="34" charset="0"/>
                <a:ea typeface="Times New Roman" pitchFamily="18" charset="0"/>
                <a:cs typeface="Arial" pitchFamily="34" charset="0"/>
              </a:rPr>
              <a:t/>
            </a:r>
            <a:br>
              <a:rPr lang="ro-RO" sz="900" dirty="0">
                <a:solidFill>
                  <a:srgbClr val="0070C0"/>
                </a:solidFill>
                <a:latin typeface="Arial" pitchFamily="34" charset="0"/>
                <a:ea typeface="Times New Roman" pitchFamily="18" charset="0"/>
                <a:cs typeface="Arial" pitchFamily="34" charset="0"/>
              </a:rPr>
            </a:br>
            <a:endParaRPr lang="en-US" sz="500" dirty="0">
              <a:latin typeface="Arial" pitchFamily="34" charset="0"/>
              <a:cs typeface="Arial" pitchFamily="34" charset="0"/>
            </a:endParaRPr>
          </a:p>
          <a:p>
            <a:pPr eaLnBrk="0" fontAlgn="base" hangingPunct="0">
              <a:spcBef>
                <a:spcPct val="0"/>
              </a:spcBef>
              <a:spcAft>
                <a:spcPct val="0"/>
              </a:spcAft>
            </a:pP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93"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38169" y="1244487"/>
            <a:ext cx="7737231" cy="3607586"/>
          </a:xfrm>
        </p:spPr>
        <p:txBody>
          <a:bodyPr>
            <a:noAutofit/>
          </a:bodyPr>
          <a:lstStyle/>
          <a:p>
            <a:pPr marL="342900" indent="-342900" algn="just">
              <a:lnSpc>
                <a:spcPct val="110000"/>
              </a:lnSpc>
              <a:buFont typeface="Arial" pitchFamily="34" charset="0"/>
              <a:buChar char="•"/>
              <a:defRPr/>
            </a:pPr>
            <a:r>
              <a:rPr lang="ro-RO" sz="1400" b="1" i="1" dirty="0" smtClean="0">
                <a:solidFill>
                  <a:schemeClr val="tx2">
                    <a:lumMod val="60000"/>
                    <a:lumOff val="40000"/>
                  </a:schemeClr>
                </a:solidFill>
                <a:latin typeface="Times New Roman" pitchFamily="18" charset="0"/>
                <a:cs typeface="Times New Roman" pitchFamily="18" charset="0"/>
              </a:rPr>
              <a:t>Eficientizare structurală</a:t>
            </a:r>
            <a:r>
              <a:rPr lang="en-US" sz="1400" b="1" i="1" dirty="0" smtClean="0">
                <a:solidFill>
                  <a:schemeClr val="tx2">
                    <a:lumMod val="60000"/>
                    <a:lumOff val="40000"/>
                  </a:schemeClr>
                </a:solidFill>
                <a:latin typeface="Times New Roman" pitchFamily="18" charset="0"/>
                <a:cs typeface="Times New Roman" pitchFamily="18" charset="0"/>
              </a:rPr>
              <a:t> </a:t>
            </a:r>
            <a:r>
              <a:rPr lang="ro-RO" sz="1400" b="1" i="1" dirty="0" smtClean="0">
                <a:solidFill>
                  <a:schemeClr val="tx2">
                    <a:lumMod val="60000"/>
                    <a:lumOff val="40000"/>
                  </a:schemeClr>
                </a:solidFill>
                <a:latin typeface="Times New Roman" pitchFamily="18" charset="0"/>
                <a:cs typeface="Times New Roman" pitchFamily="18" charset="0"/>
              </a:rPr>
              <a:t>(2)</a:t>
            </a:r>
            <a:endParaRPr lang="ro-RO" sz="1400" b="1" i="1" dirty="0">
              <a:solidFill>
                <a:schemeClr val="tx2">
                  <a:lumMod val="60000"/>
                  <a:lumOff val="40000"/>
                </a:schemeClr>
              </a:solidFill>
              <a:latin typeface="Times New Roman" pitchFamily="18" charset="0"/>
              <a:cs typeface="Times New Roman" pitchFamily="18" charset="0"/>
            </a:endParaRPr>
          </a:p>
          <a:p>
            <a:pPr marL="171450" lvl="0" indent="-171450" algn="just">
              <a:buFont typeface="Wingdings" pitchFamily="2" charset="2"/>
              <a:buChar char="ü"/>
            </a:pPr>
            <a:r>
              <a:rPr lang="en-US" sz="1200" dirty="0" err="1" smtClean="0">
                <a:solidFill>
                  <a:schemeClr val="tx1"/>
                </a:solidFill>
                <a:latin typeface="Tahoma" pitchFamily="34" charset="0"/>
                <a:ea typeface="Tahoma" pitchFamily="34" charset="0"/>
                <a:cs typeface="Tahoma" pitchFamily="34" charset="0"/>
              </a:rPr>
              <a:t>u</a:t>
            </a:r>
            <a:r>
              <a:rPr lang="ro-RO" sz="1200" dirty="0" err="1" smtClean="0">
                <a:solidFill>
                  <a:schemeClr val="tx1"/>
                </a:solidFill>
                <a:latin typeface="Tahoma" pitchFamily="34" charset="0"/>
                <a:ea typeface="Tahoma" pitchFamily="34" charset="0"/>
                <a:cs typeface="Tahoma" pitchFamily="34" charset="0"/>
              </a:rPr>
              <a:t>tilizarea </a:t>
            </a:r>
            <a:r>
              <a:rPr lang="ro-RO" sz="1200" dirty="0" smtClean="0">
                <a:solidFill>
                  <a:schemeClr val="tx1"/>
                </a:solidFill>
                <a:latin typeface="Tahoma" pitchFamily="34" charset="0"/>
                <a:ea typeface="Tahoma" pitchFamily="34" charset="0"/>
                <a:cs typeface="Tahoma" pitchFamily="34" charset="0"/>
              </a:rPr>
              <a:t>paginii de social-media a instituției ca  instrument de comunicare și informare eficient. În cursul anului 2023, numărul total de aprecieri a paginii de </a:t>
            </a:r>
            <a:r>
              <a:rPr lang="en-US" sz="1200" dirty="0" smtClean="0">
                <a:solidFill>
                  <a:schemeClr val="tx1"/>
                </a:solidFill>
                <a:latin typeface="Tahoma" pitchFamily="34" charset="0"/>
                <a:ea typeface="Tahoma" pitchFamily="34" charset="0"/>
                <a:cs typeface="Tahoma" pitchFamily="34" charset="0"/>
              </a:rPr>
              <a:t>F</a:t>
            </a:r>
            <a:r>
              <a:rPr lang="ro-RO" sz="1200" dirty="0" err="1" smtClean="0">
                <a:solidFill>
                  <a:schemeClr val="tx1"/>
                </a:solidFill>
                <a:latin typeface="Tahoma" pitchFamily="34" charset="0"/>
                <a:ea typeface="Tahoma" pitchFamily="34" charset="0"/>
                <a:cs typeface="Tahoma" pitchFamily="34" charset="0"/>
              </a:rPr>
              <a:t>acebook</a:t>
            </a:r>
            <a:r>
              <a:rPr lang="ro-RO" sz="1200" dirty="0" smtClean="0">
                <a:solidFill>
                  <a:schemeClr val="tx1"/>
                </a:solidFill>
                <a:latin typeface="Tahoma" pitchFamily="34" charset="0"/>
                <a:ea typeface="Tahoma" pitchFamily="34" charset="0"/>
                <a:cs typeface="Tahoma" pitchFamily="34" charset="0"/>
              </a:rPr>
              <a:t> a crescut cu 5%, ajungând la sfârșitul anului la 2023 la 10</a:t>
            </a:r>
            <a:r>
              <a:rPr lang="en-US" sz="1200" dirty="0" smtClean="0">
                <a:solidFill>
                  <a:schemeClr val="tx1"/>
                </a:solidFill>
                <a:latin typeface="Tahoma" pitchFamily="34" charset="0"/>
                <a:ea typeface="Tahoma" pitchFamily="34" charset="0"/>
                <a:cs typeface="Tahoma" pitchFamily="34" charset="0"/>
              </a:rPr>
              <a:t>.</a:t>
            </a:r>
            <a:r>
              <a:rPr lang="ro-RO" sz="1200" dirty="0" smtClean="0">
                <a:solidFill>
                  <a:schemeClr val="tx1"/>
                </a:solidFill>
                <a:latin typeface="Tahoma" pitchFamily="34" charset="0"/>
                <a:ea typeface="Tahoma" pitchFamily="34" charset="0"/>
                <a:cs typeface="Tahoma" pitchFamily="34" charset="0"/>
              </a:rPr>
              <a:t>878, de la 10</a:t>
            </a:r>
            <a:r>
              <a:rPr lang="en-US" sz="1200" dirty="0" smtClean="0">
                <a:solidFill>
                  <a:schemeClr val="tx1"/>
                </a:solidFill>
                <a:latin typeface="Tahoma" pitchFamily="34" charset="0"/>
                <a:ea typeface="Tahoma" pitchFamily="34" charset="0"/>
                <a:cs typeface="Tahoma" pitchFamily="34" charset="0"/>
              </a:rPr>
              <a:t>.</a:t>
            </a:r>
            <a:r>
              <a:rPr lang="ro-RO" sz="1200" dirty="0" smtClean="0">
                <a:solidFill>
                  <a:schemeClr val="tx1"/>
                </a:solidFill>
                <a:latin typeface="Tahoma" pitchFamily="34" charset="0"/>
                <a:ea typeface="Tahoma" pitchFamily="34" charset="0"/>
                <a:cs typeface="Tahoma" pitchFamily="34" charset="0"/>
              </a:rPr>
              <a:t>335 în luna decembrie 2022</a:t>
            </a:r>
            <a:endParaRPr lang="en-US" sz="1200" dirty="0" smtClean="0">
              <a:solidFill>
                <a:schemeClr val="tx1"/>
              </a:solidFill>
              <a:latin typeface="Tahoma" pitchFamily="34" charset="0"/>
              <a:ea typeface="Tahoma" pitchFamily="34" charset="0"/>
              <a:cs typeface="Tahoma" pitchFamily="34" charset="0"/>
            </a:endParaRPr>
          </a:p>
          <a:p>
            <a:pPr marL="171450" lvl="0" indent="-171450" algn="just">
              <a:buFont typeface="Wingdings" pitchFamily="2" charset="2"/>
              <a:buChar char="ü"/>
            </a:pPr>
            <a:r>
              <a:rPr lang="pt-BR" sz="1200" dirty="0" smtClean="0">
                <a:solidFill>
                  <a:schemeClr val="tx1"/>
                </a:solidFill>
                <a:latin typeface="Tahoma" pitchFamily="34" charset="0"/>
                <a:ea typeface="Tahoma" pitchFamily="34" charset="0"/>
                <a:cs typeface="Tahoma" pitchFamily="34" charset="0"/>
              </a:rPr>
              <a:t>postările zilnice ale  instituției în anul 2023 au ajuns la un impact anual de peste 295.000 persoane, cu o creștere semnificativ</a:t>
            </a:r>
            <a:r>
              <a:rPr lang="ro-RO" sz="1200" dirty="0" smtClean="0">
                <a:solidFill>
                  <a:schemeClr val="tx1"/>
                </a:solidFill>
                <a:latin typeface="Tahoma" pitchFamily="34" charset="0"/>
                <a:ea typeface="Tahoma" pitchFamily="34" charset="0"/>
                <a:cs typeface="Tahoma" pitchFamily="34" charset="0"/>
              </a:rPr>
              <a:t>ă</a:t>
            </a:r>
            <a:r>
              <a:rPr lang="pt-BR" sz="1200" dirty="0" smtClean="0">
                <a:solidFill>
                  <a:schemeClr val="tx1"/>
                </a:solidFill>
                <a:latin typeface="Tahoma" pitchFamily="34" charset="0"/>
                <a:ea typeface="Tahoma" pitchFamily="34" charset="0"/>
                <a:cs typeface="Tahoma" pitchFamily="34" charset="0"/>
              </a:rPr>
              <a:t> față de anul anterior.  Printre </a:t>
            </a:r>
            <a:r>
              <a:rPr lang="ro-RO" sz="1200" dirty="0" smtClean="0">
                <a:solidFill>
                  <a:schemeClr val="tx1"/>
                </a:solidFill>
                <a:latin typeface="Tahoma" pitchFamily="34" charset="0"/>
                <a:ea typeface="Tahoma" pitchFamily="34" charset="0"/>
                <a:cs typeface="Tahoma" pitchFamily="34" charset="0"/>
              </a:rPr>
              <a:t>cele mai vizualizate postări sunt în continuare cele care au privit evenimentele care marchează sărbătorile naționale, sărbătorile de iarnă, dar si cele privind activitatea instituției precum și informările privind probleme de interes socio-economic din județul Satu Mare</a:t>
            </a:r>
            <a:endParaRPr lang="en-GB" sz="1200" dirty="0">
              <a:solidFill>
                <a:schemeClr val="tx1"/>
              </a:solidFill>
              <a:latin typeface="Tahoma" pitchFamily="34" charset="0"/>
              <a:ea typeface="Tahoma" pitchFamily="34" charset="0"/>
              <a:cs typeface="Tahoma" pitchFamily="34" charset="0"/>
            </a:endParaRPr>
          </a:p>
          <a:p>
            <a:pPr marL="171450" indent="-171450" algn="just">
              <a:buFont typeface="Wingdings" pitchFamily="2" charset="2"/>
              <a:buChar char="ü"/>
            </a:pPr>
            <a:endParaRPr lang="en-GB" sz="1200" dirty="0" smtClean="0">
              <a:solidFill>
                <a:schemeClr val="tx1"/>
              </a:solidFill>
              <a:latin typeface="Tahoma" pitchFamily="34" charset="0"/>
              <a:ea typeface="Tahoma" pitchFamily="34" charset="0"/>
              <a:cs typeface="Tahoma" pitchFamily="34" charset="0"/>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pic>
        <p:nvPicPr>
          <p:cNvPr id="5" name="Picture 2"/>
          <p:cNvPicPr>
            <a:picLocks noChangeAspect="1" noChangeArrowheads="1"/>
          </p:cNvPicPr>
          <p:nvPr/>
        </p:nvPicPr>
        <p:blipFill>
          <a:blip r:embed="rId5"/>
          <a:srcRect l="41577" t="35715" r="23956" b="29671"/>
          <a:stretch>
            <a:fillRect/>
          </a:stretch>
        </p:blipFill>
        <p:spPr bwMode="auto">
          <a:xfrm>
            <a:off x="928662" y="2857502"/>
            <a:ext cx="3286116" cy="1852286"/>
          </a:xfrm>
          <a:prstGeom prst="rect">
            <a:avLst/>
          </a:prstGeom>
          <a:noFill/>
          <a:ln w="9525">
            <a:noFill/>
            <a:miter lim="800000"/>
            <a:headEnd/>
            <a:tailEnd/>
          </a:ln>
        </p:spPr>
      </p:pic>
      <p:pic>
        <p:nvPicPr>
          <p:cNvPr id="6" name="Picture 3"/>
          <p:cNvPicPr>
            <a:picLocks noChangeAspect="1" noChangeArrowheads="1"/>
          </p:cNvPicPr>
          <p:nvPr/>
        </p:nvPicPr>
        <p:blipFill>
          <a:blip r:embed="rId6"/>
          <a:srcRect l="41267" t="50000" r="23802" b="12842"/>
          <a:stretch>
            <a:fillRect/>
          </a:stretch>
        </p:blipFill>
        <p:spPr bwMode="auto">
          <a:xfrm>
            <a:off x="4429124" y="3214692"/>
            <a:ext cx="3909087" cy="1285884"/>
          </a:xfrm>
          <a:prstGeom prst="rect">
            <a:avLst/>
          </a:prstGeom>
          <a:noFill/>
          <a:ln w="9525">
            <a:noFill/>
            <a:miter lim="800000"/>
            <a:headEnd/>
            <a:tailEnd/>
          </a:ln>
        </p:spPr>
      </p:pic>
    </p:spTree>
    <p:extLst>
      <p:ext uri="{BB962C8B-B14F-4D97-AF65-F5344CB8AC3E}">
        <p14:creationId xmlns="" xmlns:p14="http://schemas.microsoft.com/office/powerpoint/2010/main" val="3832764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93"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638501" y="1081972"/>
            <a:ext cx="8005465" cy="3775794"/>
          </a:xfrm>
        </p:spPr>
        <p:txBody>
          <a:bodyPr>
            <a:noAutofit/>
          </a:bodyPr>
          <a:lstStyle/>
          <a:p>
            <a:pPr marL="342900" indent="-342900" algn="l"/>
            <a:r>
              <a:rPr lang="ro-RO" sz="1400" b="1" i="1" dirty="0">
                <a:solidFill>
                  <a:schemeClr val="tx2">
                    <a:lumMod val="60000"/>
                    <a:lumOff val="40000"/>
                  </a:schemeClr>
                </a:solidFill>
                <a:latin typeface="Times New Roman" pitchFamily="18" charset="0"/>
                <a:cs typeface="Times New Roman" pitchFamily="18" charset="0"/>
              </a:rPr>
              <a:t>Gestionarea resurselor umane </a:t>
            </a:r>
          </a:p>
          <a:p>
            <a:pPr algn="just">
              <a:defRPr/>
            </a:pPr>
            <a:endParaRPr lang="ro-RO" sz="1200" b="1" i="1" dirty="0">
              <a:solidFill>
                <a:srgbClr val="3716FC"/>
              </a:solidFill>
              <a:latin typeface="Times New Roman" pitchFamily="18" charset="0"/>
              <a:cs typeface="Times New Roman" pitchFamily="18" charset="0"/>
            </a:endParaRPr>
          </a:p>
          <a:p>
            <a:pPr algn="just">
              <a:spcBef>
                <a:spcPts val="0"/>
              </a:spcBef>
              <a:tabLst>
                <a:tab pos="723900" algn="l"/>
              </a:tabLst>
              <a:defRPr/>
            </a:pPr>
            <a:r>
              <a:rPr lang="ro-RO" sz="1200" dirty="0" smtClean="0">
                <a:solidFill>
                  <a:schemeClr val="tx1"/>
                </a:solidFill>
                <a:latin typeface="Tahoma" pitchFamily="34" charset="0"/>
                <a:ea typeface="Tahoma" pitchFamily="34" charset="0"/>
                <a:cs typeface="Tahoma" pitchFamily="34" charset="0"/>
              </a:rPr>
              <a:t>În </a:t>
            </a:r>
            <a:r>
              <a:rPr lang="ro-RO" sz="1200" dirty="0">
                <a:solidFill>
                  <a:schemeClr val="tx1"/>
                </a:solidFill>
                <a:latin typeface="Tahoma" pitchFamily="34" charset="0"/>
                <a:ea typeface="Tahoma" pitchFamily="34" charset="0"/>
                <a:cs typeface="Tahoma" pitchFamily="34" charset="0"/>
              </a:rPr>
              <a:t>exercitarea atribuţiilor sale, prefectul coordonează activitatea  </a:t>
            </a:r>
            <a:r>
              <a:rPr lang="ro-RO" sz="1200" dirty="0" smtClean="0">
                <a:solidFill>
                  <a:schemeClr val="tx1"/>
                </a:solidFill>
                <a:latin typeface="Tahoma" pitchFamily="34" charset="0"/>
                <a:ea typeface="Tahoma" pitchFamily="34" charset="0"/>
                <a:cs typeface="Tahoma" pitchFamily="34" charset="0"/>
              </a:rPr>
              <a:t>subprefecților, a secretarului general </a:t>
            </a:r>
            <a:r>
              <a:rPr lang="ro-RO" sz="1200" dirty="0">
                <a:solidFill>
                  <a:schemeClr val="tx1"/>
                </a:solidFill>
                <a:latin typeface="Tahoma" pitchFamily="34" charset="0"/>
                <a:ea typeface="Tahoma" pitchFamily="34" charset="0"/>
                <a:cs typeface="Tahoma" pitchFamily="34" charset="0"/>
              </a:rPr>
              <a:t>și </a:t>
            </a:r>
            <a:r>
              <a:rPr lang="ro-RO" sz="1200" dirty="0" smtClean="0">
                <a:solidFill>
                  <a:schemeClr val="tx1"/>
                </a:solidFill>
                <a:latin typeface="Tahoma" pitchFamily="34" charset="0"/>
                <a:ea typeface="Tahoma" pitchFamily="34" charset="0"/>
                <a:cs typeface="Tahoma" pitchFamily="34" charset="0"/>
              </a:rPr>
              <a:t>a </a:t>
            </a:r>
            <a:r>
              <a:rPr lang="ro-RO" sz="1200" dirty="0">
                <a:solidFill>
                  <a:schemeClr val="tx1"/>
                </a:solidFill>
                <a:latin typeface="Tahoma" pitchFamily="34" charset="0"/>
                <a:ea typeface="Tahoma" pitchFamily="34" charset="0"/>
                <a:cs typeface="Tahoma" pitchFamily="34" charset="0"/>
              </a:rPr>
              <a:t>aparatului de </a:t>
            </a:r>
            <a:r>
              <a:rPr lang="ro-RO" sz="1200" dirty="0" smtClean="0">
                <a:solidFill>
                  <a:schemeClr val="tx1"/>
                </a:solidFill>
                <a:latin typeface="Tahoma" pitchFamily="34" charset="0"/>
                <a:ea typeface="Tahoma" pitchFamily="34" charset="0"/>
                <a:cs typeface="Tahoma" pitchFamily="34" charset="0"/>
              </a:rPr>
              <a:t>specialitate, care </a:t>
            </a:r>
            <a:r>
              <a:rPr lang="ro-RO" sz="1200" dirty="0">
                <a:solidFill>
                  <a:schemeClr val="tx1"/>
                </a:solidFill>
                <a:latin typeface="Tahoma" pitchFamily="34" charset="0"/>
                <a:ea typeface="Tahoma" pitchFamily="34" charset="0"/>
                <a:cs typeface="Tahoma" pitchFamily="34" charset="0"/>
              </a:rPr>
              <a:t>are următoarea structură:</a:t>
            </a:r>
          </a:p>
          <a:p>
            <a:pPr marL="355600" indent="-355600" algn="just">
              <a:spcBef>
                <a:spcPts val="0"/>
              </a:spcBef>
              <a:tabLst>
                <a:tab pos="723900" algn="l"/>
              </a:tabLst>
              <a:defRPr/>
            </a:pPr>
            <a:endParaRPr lang="en-US" sz="800" dirty="0">
              <a:solidFill>
                <a:schemeClr val="tx1"/>
              </a:solidFill>
              <a:latin typeface="Tahoma" pitchFamily="34" charset="0"/>
              <a:ea typeface="Tahoma" pitchFamily="34" charset="0"/>
              <a:cs typeface="Tahoma" pitchFamily="34" charset="0"/>
            </a:endParaRPr>
          </a:p>
          <a:p>
            <a:pPr marL="355600" indent="-355600" algn="just">
              <a:spcBef>
                <a:spcPts val="0"/>
              </a:spcBef>
              <a:buFont typeface="Arial" pitchFamily="34" charset="0"/>
              <a:buChar char="•"/>
              <a:tabLst>
                <a:tab pos="723900" algn="l"/>
              </a:tabLst>
              <a:defRPr/>
            </a:pPr>
            <a:r>
              <a:rPr lang="ro-RO" sz="1200" dirty="0">
                <a:solidFill>
                  <a:schemeClr val="tx1"/>
                </a:solidFill>
                <a:latin typeface="Tahoma" pitchFamily="34" charset="0"/>
                <a:ea typeface="Tahoma" pitchFamily="34" charset="0"/>
                <a:cs typeface="Tahoma" pitchFamily="34" charset="0"/>
              </a:rPr>
              <a:t>Secretar General,</a:t>
            </a:r>
            <a:endParaRPr lang="en-US" sz="1200" dirty="0">
              <a:solidFill>
                <a:schemeClr val="tx1"/>
              </a:solidFill>
              <a:latin typeface="Tahoma" pitchFamily="34" charset="0"/>
              <a:ea typeface="Tahoma" pitchFamily="34" charset="0"/>
              <a:cs typeface="Tahoma" pitchFamily="34" charset="0"/>
            </a:endParaRPr>
          </a:p>
          <a:p>
            <a:pPr marL="355600" indent="-355600" algn="just">
              <a:spcBef>
                <a:spcPts val="0"/>
              </a:spcBef>
              <a:buFont typeface="Arial" pitchFamily="34" charset="0"/>
              <a:buChar char="•"/>
              <a:tabLst>
                <a:tab pos="723900" algn="l"/>
              </a:tabLst>
              <a:defRPr/>
            </a:pPr>
            <a:r>
              <a:rPr lang="pt-BR" sz="1200" dirty="0" smtClean="0">
                <a:solidFill>
                  <a:schemeClr val="tx1"/>
                </a:solidFill>
                <a:latin typeface="Tahoma" pitchFamily="34" charset="0"/>
                <a:ea typeface="Tahoma" pitchFamily="34" charset="0"/>
                <a:cs typeface="Tahoma" pitchFamily="34" charset="0"/>
              </a:rPr>
              <a:t>Cancelaria </a:t>
            </a:r>
            <a:r>
              <a:rPr lang="pt-BR" sz="1200" dirty="0">
                <a:solidFill>
                  <a:schemeClr val="tx1"/>
                </a:solidFill>
                <a:latin typeface="Tahoma" pitchFamily="34" charset="0"/>
                <a:ea typeface="Tahoma" pitchFamily="34" charset="0"/>
                <a:cs typeface="Tahoma" pitchFamily="34" charset="0"/>
              </a:rPr>
              <a:t>Prefectului,</a:t>
            </a:r>
            <a:endParaRPr lang="en-US" sz="1200" dirty="0">
              <a:solidFill>
                <a:schemeClr val="tx1"/>
              </a:solidFill>
              <a:latin typeface="Tahoma" pitchFamily="34" charset="0"/>
              <a:ea typeface="Tahoma" pitchFamily="34" charset="0"/>
              <a:cs typeface="Tahoma" pitchFamily="34" charset="0"/>
            </a:endParaRPr>
          </a:p>
          <a:p>
            <a:pPr marL="355600" indent="-355600" algn="just">
              <a:spcBef>
                <a:spcPts val="0"/>
              </a:spcBef>
              <a:buFont typeface="Arial" pitchFamily="34" charset="0"/>
              <a:buChar char="•"/>
              <a:tabLst>
                <a:tab pos="723900" algn="l"/>
              </a:tabLst>
              <a:defRPr/>
            </a:pPr>
            <a:r>
              <a:rPr lang="pt-BR" sz="1200" dirty="0">
                <a:solidFill>
                  <a:schemeClr val="tx1"/>
                </a:solidFill>
                <a:latin typeface="Tahoma" pitchFamily="34" charset="0"/>
                <a:ea typeface="Tahoma" pitchFamily="34" charset="0"/>
                <a:cs typeface="Tahoma" pitchFamily="34" charset="0"/>
              </a:rPr>
              <a:t>Corpul de Control al Prefectului</a:t>
            </a:r>
            <a:r>
              <a:rPr lang="pt-BR" sz="1200" dirty="0" smtClean="0">
                <a:solidFill>
                  <a:schemeClr val="tx1"/>
                </a:solidFill>
                <a:latin typeface="Tahoma" pitchFamily="34" charset="0"/>
                <a:ea typeface="Tahoma" pitchFamily="34" charset="0"/>
                <a:cs typeface="Tahoma" pitchFamily="34" charset="0"/>
              </a:rPr>
              <a:t>,</a:t>
            </a:r>
            <a:endParaRPr lang="ro-RO" sz="1200" dirty="0" smtClean="0">
              <a:solidFill>
                <a:schemeClr val="tx1"/>
              </a:solidFill>
              <a:latin typeface="Tahoma" pitchFamily="34" charset="0"/>
              <a:ea typeface="Tahoma" pitchFamily="34" charset="0"/>
              <a:cs typeface="Tahoma" pitchFamily="34" charset="0"/>
            </a:endParaRPr>
          </a:p>
          <a:p>
            <a:pPr marL="355600" indent="-355600" algn="just">
              <a:spcBef>
                <a:spcPts val="0"/>
              </a:spcBef>
              <a:buFont typeface="Arial" pitchFamily="34" charset="0"/>
              <a:buChar char="•"/>
              <a:tabLst>
                <a:tab pos="723900" algn="l"/>
              </a:tabLst>
              <a:defRPr/>
            </a:pPr>
            <a:r>
              <a:rPr lang="ro-RO" sz="1200" dirty="0" smtClean="0">
                <a:solidFill>
                  <a:schemeClr val="tx1"/>
                </a:solidFill>
                <a:latin typeface="Tahoma" pitchFamily="34" charset="0"/>
                <a:ea typeface="Tahoma" pitchFamily="34" charset="0"/>
                <a:cs typeface="Tahoma" pitchFamily="34" charset="0"/>
              </a:rPr>
              <a:t>M</a:t>
            </a:r>
            <a:r>
              <a:rPr lang="en-US" sz="1200" dirty="0" err="1" smtClean="0">
                <a:solidFill>
                  <a:schemeClr val="tx1"/>
                </a:solidFill>
                <a:latin typeface="Tahoma" pitchFamily="34" charset="0"/>
                <a:ea typeface="Tahoma" pitchFamily="34" charset="0"/>
                <a:cs typeface="Tahoma" pitchFamily="34" charset="0"/>
              </a:rPr>
              <a:t>anager</a:t>
            </a:r>
            <a:r>
              <a:rPr lang="en-US" sz="1200" dirty="0" smtClean="0">
                <a:solidFill>
                  <a:schemeClr val="tx1"/>
                </a:solidFill>
                <a:latin typeface="Tahoma" pitchFamily="34" charset="0"/>
                <a:ea typeface="Tahoma" pitchFamily="34" charset="0"/>
                <a:cs typeface="Tahoma" pitchFamily="34" charset="0"/>
              </a:rPr>
              <a:t> </a:t>
            </a:r>
            <a:r>
              <a:rPr lang="en-US" sz="1200" dirty="0">
                <a:solidFill>
                  <a:schemeClr val="tx1"/>
                </a:solidFill>
                <a:latin typeface="Tahoma" pitchFamily="34" charset="0"/>
                <a:ea typeface="Tahoma" pitchFamily="34" charset="0"/>
                <a:cs typeface="Tahoma" pitchFamily="34" charset="0"/>
              </a:rPr>
              <a:t>Public</a:t>
            </a:r>
            <a:r>
              <a:rPr lang="en-US" sz="1200" dirty="0" smtClean="0">
                <a:solidFill>
                  <a:schemeClr val="tx1"/>
                </a:solidFill>
                <a:latin typeface="Tahoma" pitchFamily="34" charset="0"/>
                <a:ea typeface="Tahoma" pitchFamily="34" charset="0"/>
                <a:cs typeface="Tahoma" pitchFamily="34" charset="0"/>
              </a:rPr>
              <a:t>,</a:t>
            </a:r>
            <a:endParaRPr lang="ro-RO" sz="1200" dirty="0" smtClean="0">
              <a:solidFill>
                <a:schemeClr val="tx1"/>
              </a:solidFill>
              <a:latin typeface="Tahoma" pitchFamily="34" charset="0"/>
              <a:ea typeface="Tahoma" pitchFamily="34" charset="0"/>
              <a:cs typeface="Tahoma" pitchFamily="34" charset="0"/>
            </a:endParaRPr>
          </a:p>
          <a:p>
            <a:pPr marL="355600" indent="-355600" algn="just">
              <a:spcBef>
                <a:spcPts val="0"/>
              </a:spcBef>
              <a:buFont typeface="Arial" pitchFamily="34" charset="0"/>
              <a:buChar char="•"/>
              <a:tabLst>
                <a:tab pos="723900" algn="l"/>
              </a:tabLst>
              <a:defRPr/>
            </a:pPr>
            <a:r>
              <a:rPr lang="pt-BR" sz="1200" dirty="0">
                <a:solidFill>
                  <a:schemeClr val="tx1"/>
                </a:solidFill>
                <a:latin typeface="Tahoma" pitchFamily="34" charset="0"/>
                <a:ea typeface="Tahoma" pitchFamily="34" charset="0"/>
                <a:cs typeface="Tahoma" pitchFamily="34" charset="0"/>
              </a:rPr>
              <a:t>Structura de </a:t>
            </a:r>
            <a:r>
              <a:rPr lang="pt-BR" sz="1200" dirty="0" smtClean="0">
                <a:solidFill>
                  <a:schemeClr val="tx1"/>
                </a:solidFill>
                <a:latin typeface="Tahoma" pitchFamily="34" charset="0"/>
                <a:ea typeface="Tahoma" pitchFamily="34" charset="0"/>
                <a:cs typeface="Tahoma" pitchFamily="34" charset="0"/>
              </a:rPr>
              <a:t>securitate</a:t>
            </a:r>
            <a:r>
              <a:rPr lang="ro-RO" sz="1200" dirty="0" smtClean="0">
                <a:solidFill>
                  <a:schemeClr val="tx1"/>
                </a:solidFill>
                <a:latin typeface="Tahoma" pitchFamily="34" charset="0"/>
                <a:ea typeface="Tahoma" pitchFamily="34" charset="0"/>
                <a:cs typeface="Tahoma" pitchFamily="34" charset="0"/>
              </a:rPr>
              <a:t>,</a:t>
            </a:r>
          </a:p>
          <a:p>
            <a:pPr marL="355600" indent="-355600" algn="just">
              <a:spcBef>
                <a:spcPts val="0"/>
              </a:spcBef>
              <a:buFont typeface="Arial" pitchFamily="34" charset="0"/>
              <a:buChar char="•"/>
              <a:tabLst>
                <a:tab pos="723900" algn="l"/>
              </a:tabLst>
              <a:defRPr/>
            </a:pPr>
            <a:r>
              <a:rPr lang="ro-RO" sz="1200" dirty="0" smtClean="0">
                <a:solidFill>
                  <a:schemeClr val="tx1"/>
                </a:solidFill>
                <a:latin typeface="Tahoma" pitchFamily="34" charset="0"/>
                <a:ea typeface="Tahoma" pitchFamily="34" charset="0"/>
                <a:cs typeface="Tahoma" pitchFamily="34" charset="0"/>
              </a:rPr>
              <a:t>Compartiment informare, relații publice, secretariat, arhivare,</a:t>
            </a:r>
            <a:endParaRPr lang="ro-RO" sz="1200" dirty="0">
              <a:solidFill>
                <a:schemeClr val="tx1"/>
              </a:solidFill>
              <a:latin typeface="Tahoma" pitchFamily="34" charset="0"/>
              <a:ea typeface="Tahoma" pitchFamily="34" charset="0"/>
              <a:cs typeface="Tahoma" pitchFamily="34" charset="0"/>
            </a:endParaRPr>
          </a:p>
          <a:p>
            <a:pPr marL="355600" indent="-355600" algn="just">
              <a:spcBef>
                <a:spcPts val="0"/>
              </a:spcBef>
              <a:buFont typeface="Arial" pitchFamily="34" charset="0"/>
              <a:buChar char="•"/>
              <a:tabLst>
                <a:tab pos="723900" algn="l"/>
              </a:tabLst>
              <a:defRPr/>
            </a:pPr>
            <a:r>
              <a:rPr lang="pt-BR" sz="1200" dirty="0" smtClean="0">
                <a:solidFill>
                  <a:schemeClr val="tx1"/>
                </a:solidFill>
                <a:latin typeface="Tahoma" pitchFamily="34" charset="0"/>
                <a:ea typeface="Tahoma" pitchFamily="34" charset="0"/>
                <a:cs typeface="Tahoma" pitchFamily="34" charset="0"/>
              </a:rPr>
              <a:t>Serviciul </a:t>
            </a:r>
            <a:r>
              <a:rPr lang="pt-BR" sz="1200" dirty="0">
                <a:solidFill>
                  <a:schemeClr val="tx1"/>
                </a:solidFill>
                <a:latin typeface="Tahoma" pitchFamily="34" charset="0"/>
                <a:ea typeface="Tahoma" pitchFamily="34" charset="0"/>
                <a:cs typeface="Tahoma" pitchFamily="34" charset="0"/>
              </a:rPr>
              <a:t>Monitorizare Servicii Publice Deconcentrate, Afaceri Europene şi Situaţii de Urgenţă: </a:t>
            </a:r>
            <a:endParaRPr lang="en-US" sz="1200" dirty="0">
              <a:solidFill>
                <a:schemeClr val="tx1"/>
              </a:solidFill>
              <a:latin typeface="Tahoma" pitchFamily="34" charset="0"/>
              <a:ea typeface="Tahoma" pitchFamily="34" charset="0"/>
              <a:cs typeface="Tahoma" pitchFamily="34" charset="0"/>
            </a:endParaRPr>
          </a:p>
          <a:p>
            <a:pPr marL="355600" indent="-355600" algn="just">
              <a:spcBef>
                <a:spcPts val="0"/>
              </a:spcBef>
              <a:buFont typeface="Arial" pitchFamily="34" charset="0"/>
              <a:buChar char="•"/>
              <a:tabLst>
                <a:tab pos="723900" algn="l"/>
              </a:tabLst>
              <a:defRPr/>
            </a:pPr>
            <a:r>
              <a:rPr lang="pt-BR" sz="1200" dirty="0">
                <a:solidFill>
                  <a:schemeClr val="tx1"/>
                </a:solidFill>
                <a:latin typeface="Tahoma" pitchFamily="34" charset="0"/>
                <a:ea typeface="Tahoma" pitchFamily="34" charset="0"/>
                <a:cs typeface="Tahoma" pitchFamily="34" charset="0"/>
              </a:rPr>
              <a:t>Serviciul Juridic şi Contencios </a:t>
            </a:r>
            <a:r>
              <a:rPr lang="pt-BR" sz="1200" dirty="0" smtClean="0">
                <a:solidFill>
                  <a:schemeClr val="tx1"/>
                </a:solidFill>
                <a:latin typeface="Tahoma" pitchFamily="34" charset="0"/>
                <a:ea typeface="Tahoma" pitchFamily="34" charset="0"/>
                <a:cs typeface="Tahoma" pitchFamily="34" charset="0"/>
              </a:rPr>
              <a:t>Administrativ</a:t>
            </a:r>
            <a:r>
              <a:rPr lang="ro-RO" sz="1200" dirty="0" smtClean="0">
                <a:solidFill>
                  <a:schemeClr val="tx1"/>
                </a:solidFill>
                <a:latin typeface="Tahoma" pitchFamily="34" charset="0"/>
                <a:ea typeface="Tahoma" pitchFamily="34" charset="0"/>
                <a:cs typeface="Tahoma" pitchFamily="34" charset="0"/>
              </a:rPr>
              <a:t>,</a:t>
            </a:r>
            <a:endParaRPr lang="en-US" sz="1200" dirty="0">
              <a:solidFill>
                <a:schemeClr val="tx1"/>
              </a:solidFill>
              <a:latin typeface="Tahoma" pitchFamily="34" charset="0"/>
              <a:ea typeface="Tahoma" pitchFamily="34" charset="0"/>
              <a:cs typeface="Tahoma" pitchFamily="34" charset="0"/>
            </a:endParaRPr>
          </a:p>
          <a:p>
            <a:pPr marL="355600" indent="-355600" algn="just">
              <a:spcBef>
                <a:spcPts val="0"/>
              </a:spcBef>
              <a:buFont typeface="Arial" pitchFamily="34" charset="0"/>
              <a:buChar char="•"/>
              <a:tabLst>
                <a:tab pos="723900" algn="l"/>
              </a:tabLst>
              <a:defRPr/>
            </a:pPr>
            <a:r>
              <a:rPr lang="pt-BR" sz="1200" dirty="0">
                <a:solidFill>
                  <a:schemeClr val="tx1"/>
                </a:solidFill>
                <a:latin typeface="Tahoma" pitchFamily="34" charset="0"/>
                <a:ea typeface="Tahoma" pitchFamily="34" charset="0"/>
                <a:cs typeface="Tahoma" pitchFamily="34" charset="0"/>
              </a:rPr>
              <a:t>Serviciul Financiar, Contabilitate, Resurse Umane şi </a:t>
            </a:r>
            <a:r>
              <a:rPr lang="pt-BR" sz="1200" dirty="0" smtClean="0">
                <a:solidFill>
                  <a:schemeClr val="tx1"/>
                </a:solidFill>
                <a:latin typeface="Tahoma" pitchFamily="34" charset="0"/>
                <a:ea typeface="Tahoma" pitchFamily="34" charset="0"/>
                <a:cs typeface="Tahoma" pitchFamily="34" charset="0"/>
              </a:rPr>
              <a:t>Administrativ</a:t>
            </a:r>
            <a:r>
              <a:rPr lang="ro-RO" sz="1200" dirty="0" smtClean="0">
                <a:solidFill>
                  <a:schemeClr val="tx1"/>
                </a:solidFill>
                <a:latin typeface="Tahoma" pitchFamily="34" charset="0"/>
                <a:ea typeface="Tahoma" pitchFamily="34" charset="0"/>
                <a:cs typeface="Tahoma" pitchFamily="34" charset="0"/>
              </a:rPr>
              <a:t>,</a:t>
            </a:r>
            <a:endParaRPr lang="en-US" sz="1200" dirty="0">
              <a:solidFill>
                <a:schemeClr val="tx1"/>
              </a:solidFill>
              <a:latin typeface="Tahoma" pitchFamily="34" charset="0"/>
              <a:ea typeface="Tahoma" pitchFamily="34" charset="0"/>
              <a:cs typeface="Tahoma" pitchFamily="34" charset="0"/>
            </a:endParaRPr>
          </a:p>
          <a:p>
            <a:pPr marL="355600" indent="-355600" algn="just">
              <a:spcBef>
                <a:spcPts val="0"/>
              </a:spcBef>
              <a:buFont typeface="Arial" pitchFamily="34" charset="0"/>
              <a:buChar char="•"/>
              <a:tabLst>
                <a:tab pos="723900" algn="l"/>
              </a:tabLst>
              <a:defRPr/>
            </a:pPr>
            <a:r>
              <a:rPr lang="pt-BR" sz="1200" dirty="0">
                <a:solidFill>
                  <a:schemeClr val="tx1"/>
                </a:solidFill>
                <a:latin typeface="Tahoma" pitchFamily="34" charset="0"/>
                <a:ea typeface="Tahoma" pitchFamily="34" charset="0"/>
                <a:cs typeface="Tahoma" pitchFamily="34" charset="0"/>
              </a:rPr>
              <a:t>Serviciul Public Comunitar </a:t>
            </a:r>
            <a:r>
              <a:rPr lang="ro-RO" sz="1200" dirty="0" smtClean="0">
                <a:solidFill>
                  <a:schemeClr val="tx1"/>
                </a:solidFill>
                <a:latin typeface="Tahoma" pitchFamily="34" charset="0"/>
                <a:ea typeface="Tahoma" pitchFamily="34" charset="0"/>
                <a:cs typeface="Tahoma" pitchFamily="34" charset="0"/>
              </a:rPr>
              <a:t>d</a:t>
            </a:r>
            <a:r>
              <a:rPr lang="pt-BR" sz="1200" dirty="0" smtClean="0">
                <a:solidFill>
                  <a:schemeClr val="tx1"/>
                </a:solidFill>
                <a:latin typeface="Tahoma" pitchFamily="34" charset="0"/>
                <a:ea typeface="Tahoma" pitchFamily="34" charset="0"/>
                <a:cs typeface="Tahoma" pitchFamily="34" charset="0"/>
              </a:rPr>
              <a:t>e Paşapoarte,</a:t>
            </a:r>
            <a:endParaRPr lang="en-US" sz="1200" dirty="0">
              <a:solidFill>
                <a:schemeClr val="tx1"/>
              </a:solidFill>
              <a:latin typeface="Tahoma" pitchFamily="34" charset="0"/>
              <a:ea typeface="Tahoma" pitchFamily="34" charset="0"/>
              <a:cs typeface="Tahoma" pitchFamily="34" charset="0"/>
            </a:endParaRPr>
          </a:p>
          <a:p>
            <a:pPr marL="355600" indent="-355600" algn="just">
              <a:spcBef>
                <a:spcPts val="0"/>
              </a:spcBef>
              <a:buFont typeface="Arial" pitchFamily="34" charset="0"/>
              <a:buChar char="•"/>
              <a:tabLst>
                <a:tab pos="723900" algn="l"/>
              </a:tabLst>
              <a:defRPr/>
            </a:pPr>
            <a:r>
              <a:rPr lang="pt-BR" sz="1200" dirty="0">
                <a:solidFill>
                  <a:schemeClr val="tx1"/>
                </a:solidFill>
                <a:latin typeface="Tahoma" pitchFamily="34" charset="0"/>
                <a:ea typeface="Tahoma" pitchFamily="34" charset="0"/>
                <a:cs typeface="Tahoma" pitchFamily="34" charset="0"/>
              </a:rPr>
              <a:t>Serviciul Public Comunitar </a:t>
            </a:r>
            <a:r>
              <a:rPr lang="pt-BR" sz="1200" dirty="0" smtClean="0">
                <a:solidFill>
                  <a:schemeClr val="tx1"/>
                </a:solidFill>
                <a:latin typeface="Tahoma" pitchFamily="34" charset="0"/>
                <a:ea typeface="Tahoma" pitchFamily="34" charset="0"/>
                <a:cs typeface="Tahoma" pitchFamily="34" charset="0"/>
              </a:rPr>
              <a:t>Permise </a:t>
            </a:r>
            <a:r>
              <a:rPr lang="pt-BR" sz="1200" dirty="0">
                <a:solidFill>
                  <a:schemeClr val="tx1"/>
                </a:solidFill>
                <a:latin typeface="Tahoma" pitchFamily="34" charset="0"/>
                <a:ea typeface="Tahoma" pitchFamily="34" charset="0"/>
                <a:cs typeface="Tahoma" pitchFamily="34" charset="0"/>
              </a:rPr>
              <a:t>de Conducere şi </a:t>
            </a:r>
            <a:r>
              <a:rPr lang="pt-BR" sz="1200" dirty="0" smtClean="0">
                <a:solidFill>
                  <a:schemeClr val="tx1"/>
                </a:solidFill>
                <a:latin typeface="Tahoma" pitchFamily="34" charset="0"/>
                <a:ea typeface="Tahoma" pitchFamily="34" charset="0"/>
                <a:cs typeface="Tahoma" pitchFamily="34" charset="0"/>
              </a:rPr>
              <a:t>Înmatricul</a:t>
            </a:r>
            <a:r>
              <a:rPr lang="ro-RO" sz="1200" dirty="0" smtClean="0">
                <a:solidFill>
                  <a:schemeClr val="tx1"/>
                </a:solidFill>
                <a:latin typeface="Tahoma" pitchFamily="34" charset="0"/>
                <a:ea typeface="Tahoma" pitchFamily="34" charset="0"/>
                <a:cs typeface="Tahoma" pitchFamily="34" charset="0"/>
              </a:rPr>
              <a:t>ă</a:t>
            </a:r>
            <a:r>
              <a:rPr lang="pt-BR" sz="1200" dirty="0" smtClean="0">
                <a:solidFill>
                  <a:schemeClr val="tx1"/>
                </a:solidFill>
                <a:latin typeface="Tahoma" pitchFamily="34" charset="0"/>
                <a:ea typeface="Tahoma" pitchFamily="34" charset="0"/>
                <a:cs typeface="Tahoma" pitchFamily="34" charset="0"/>
              </a:rPr>
              <a:t>r</a:t>
            </a:r>
            <a:r>
              <a:rPr lang="ro-RO" sz="1200" dirty="0" smtClean="0">
                <a:solidFill>
                  <a:schemeClr val="tx1"/>
                </a:solidFill>
                <a:latin typeface="Tahoma" pitchFamily="34" charset="0"/>
                <a:ea typeface="Tahoma" pitchFamily="34" charset="0"/>
                <a:cs typeface="Tahoma" pitchFamily="34" charset="0"/>
              </a:rPr>
              <a:t>i.</a:t>
            </a:r>
            <a:endParaRPr lang="en-US" sz="1200" dirty="0">
              <a:solidFill>
                <a:schemeClr val="tx1"/>
              </a:solidFill>
              <a:latin typeface="Tahoma" pitchFamily="34" charset="0"/>
              <a:ea typeface="Tahoma" pitchFamily="34" charset="0"/>
              <a:cs typeface="Tahoma" pitchFamily="34" charset="0"/>
            </a:endParaRPr>
          </a:p>
          <a:p>
            <a:pPr algn="just">
              <a:spcBef>
                <a:spcPts val="0"/>
              </a:spcBef>
              <a:tabLst>
                <a:tab pos="723900" algn="l"/>
              </a:tabLst>
              <a:defRPr/>
            </a:pPr>
            <a:endParaRPr lang="ro-RO" sz="800" dirty="0">
              <a:solidFill>
                <a:schemeClr val="tx1"/>
              </a:solidFill>
              <a:latin typeface="Tahoma" pitchFamily="34" charset="0"/>
              <a:ea typeface="Tahoma" pitchFamily="34" charset="0"/>
              <a:cs typeface="Tahoma" pitchFamily="34" charset="0"/>
            </a:endParaRPr>
          </a:p>
          <a:p>
            <a:pPr algn="l">
              <a:spcBef>
                <a:spcPts val="0"/>
              </a:spcBef>
            </a:pPr>
            <a:r>
              <a:rPr lang="ro-RO"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Structura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posturilor</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în</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cadrul</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instituţiei</a:t>
            </a:r>
            <a:r>
              <a:rPr lang="en-US" sz="1200" dirty="0">
                <a:solidFill>
                  <a:schemeClr val="tx1"/>
                </a:solidFill>
                <a:latin typeface="Tahoma" pitchFamily="34" charset="0"/>
                <a:ea typeface="Tahoma" pitchFamily="34" charset="0"/>
                <a:cs typeface="Tahoma" pitchFamily="34" charset="0"/>
              </a:rPr>
              <a:t> a </a:t>
            </a:r>
            <a:r>
              <a:rPr lang="en-US" sz="1200" dirty="0" err="1">
                <a:solidFill>
                  <a:schemeClr val="tx1"/>
                </a:solidFill>
                <a:latin typeface="Tahoma" pitchFamily="34" charset="0"/>
                <a:ea typeface="Tahoma" pitchFamily="34" charset="0"/>
                <a:cs typeface="Tahoma" pitchFamily="34" charset="0"/>
              </a:rPr>
              <a:t>fost</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următoarea</a:t>
            </a:r>
            <a:r>
              <a:rPr lang="en-US" sz="1200" dirty="0">
                <a:solidFill>
                  <a:schemeClr val="tx1"/>
                </a:solidFill>
                <a:latin typeface="Tahoma" pitchFamily="34" charset="0"/>
                <a:ea typeface="Tahoma" pitchFamily="34" charset="0"/>
                <a:cs typeface="Tahoma" pitchFamily="34" charset="0"/>
              </a:rPr>
              <a:t>:</a:t>
            </a:r>
            <a:endParaRPr lang="ro-RO" sz="1200" dirty="0">
              <a:solidFill>
                <a:schemeClr val="tx1"/>
              </a:solidFill>
              <a:latin typeface="Tahoma" pitchFamily="34" charset="0"/>
              <a:ea typeface="Tahoma" pitchFamily="34" charset="0"/>
              <a:cs typeface="Tahoma" pitchFamily="34" charset="0"/>
            </a:endParaRPr>
          </a:p>
          <a:p>
            <a:pPr algn="l">
              <a:spcBef>
                <a:spcPts val="0"/>
              </a:spcBef>
            </a:pPr>
            <a:endParaRPr lang="en-GB" sz="800" dirty="0">
              <a:solidFill>
                <a:schemeClr val="tx1"/>
              </a:solidFill>
              <a:latin typeface="Tahoma" pitchFamily="34" charset="0"/>
              <a:ea typeface="Tahoma" pitchFamily="34" charset="0"/>
              <a:cs typeface="Tahoma" pitchFamily="34" charset="0"/>
            </a:endParaRPr>
          </a:p>
          <a:p>
            <a:pPr marL="342900" lvl="0" indent="-342900" algn="l">
              <a:spcBef>
                <a:spcPts val="0"/>
              </a:spcBef>
              <a:buFont typeface="Arial" pitchFamily="34" charset="0"/>
              <a:buChar char="•"/>
            </a:pPr>
            <a:r>
              <a:rPr lang="en-US" sz="1200" dirty="0" err="1">
                <a:solidFill>
                  <a:schemeClr val="tx1"/>
                </a:solidFill>
                <a:latin typeface="Tahoma" pitchFamily="34" charset="0"/>
                <a:ea typeface="Tahoma" pitchFamily="34" charset="0"/>
                <a:cs typeface="Tahoma" pitchFamily="34" charset="0"/>
              </a:rPr>
              <a:t>Autoritate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Publică</a:t>
            </a:r>
            <a:r>
              <a:rPr lang="en-US" sz="1200" dirty="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	</a:t>
            </a:r>
            <a:r>
              <a:rPr lang="en-GB"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  </a:t>
            </a:r>
            <a:r>
              <a:rPr lang="en-US" sz="1200" dirty="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4</a:t>
            </a:r>
            <a:r>
              <a:rPr lang="ro-RO" sz="1200" dirty="0" smtClean="0">
                <a:solidFill>
                  <a:schemeClr val="tx1"/>
                </a:solidFill>
                <a:latin typeface="Tahoma" pitchFamily="34" charset="0"/>
                <a:ea typeface="Tahoma" pitchFamily="34" charset="0"/>
                <a:cs typeface="Tahoma" pitchFamily="34" charset="0"/>
              </a:rPr>
              <a:t>7</a:t>
            </a:r>
            <a:r>
              <a:rPr lang="en-US" sz="1200" dirty="0" smtClean="0">
                <a:solidFill>
                  <a:schemeClr val="tx1"/>
                </a:solidFill>
                <a:latin typeface="Tahoma" pitchFamily="34" charset="0"/>
                <a:ea typeface="Tahoma" pitchFamily="34" charset="0"/>
                <a:cs typeface="Tahoma" pitchFamily="34" charset="0"/>
              </a:rPr>
              <a:t>;</a:t>
            </a:r>
            <a:endParaRPr lang="en-GB" sz="1200" dirty="0">
              <a:solidFill>
                <a:schemeClr val="tx1"/>
              </a:solidFill>
              <a:latin typeface="Tahoma" pitchFamily="34" charset="0"/>
              <a:ea typeface="Tahoma" pitchFamily="34" charset="0"/>
              <a:cs typeface="Tahoma" pitchFamily="34" charset="0"/>
            </a:endParaRPr>
          </a:p>
          <a:p>
            <a:pPr marL="342900" lvl="0" indent="-342900" algn="l">
              <a:spcBef>
                <a:spcPts val="0"/>
              </a:spcBef>
              <a:buFont typeface="Arial" pitchFamily="34" charset="0"/>
              <a:buChar char="•"/>
            </a:pPr>
            <a:r>
              <a:rPr lang="en-US" sz="1200" dirty="0" err="1">
                <a:solidFill>
                  <a:schemeClr val="tx1"/>
                </a:solidFill>
                <a:latin typeface="Tahoma" pitchFamily="34" charset="0"/>
                <a:ea typeface="Tahoma" pitchFamily="34" charset="0"/>
                <a:cs typeface="Tahoma" pitchFamily="34" charset="0"/>
              </a:rPr>
              <a:t>Ordine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Publică</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şi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Siguranţă</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Naţională</a:t>
            </a:r>
            <a:r>
              <a:rPr lang="en-US" sz="1200" dirty="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     </a:t>
            </a:r>
            <a:r>
              <a:rPr lang="en-US" sz="1200" dirty="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3</a:t>
            </a:r>
            <a:r>
              <a:rPr lang="ro-RO" sz="1200" dirty="0" smtClean="0">
                <a:solidFill>
                  <a:schemeClr val="tx1"/>
                </a:solidFill>
                <a:latin typeface="Tahoma" pitchFamily="34" charset="0"/>
                <a:ea typeface="Tahoma" pitchFamily="34" charset="0"/>
                <a:cs typeface="Tahoma" pitchFamily="34" charset="0"/>
              </a:rPr>
              <a:t>3</a:t>
            </a:r>
            <a:r>
              <a:rPr lang="en-US" sz="1200" dirty="0" smtClean="0">
                <a:solidFill>
                  <a:schemeClr val="tx1"/>
                </a:solidFill>
                <a:latin typeface="Tahoma" pitchFamily="34" charset="0"/>
                <a:ea typeface="Tahoma" pitchFamily="34" charset="0"/>
                <a:cs typeface="Tahoma" pitchFamily="34" charset="0"/>
              </a:rPr>
              <a:t>.</a:t>
            </a:r>
            <a:endParaRPr lang="en-GB" sz="1200" dirty="0">
              <a:solidFill>
                <a:schemeClr val="tx1"/>
              </a:solidFill>
              <a:latin typeface="Tahoma" pitchFamily="34" charset="0"/>
              <a:ea typeface="Tahoma" pitchFamily="34" charset="0"/>
              <a:cs typeface="Tahoma" pitchFamily="34" charset="0"/>
            </a:endParaRPr>
          </a:p>
          <a:p>
            <a:pPr lvl="0" algn="just"/>
            <a:endParaRPr lang="en-GB" sz="1200" dirty="0">
              <a:solidFill>
                <a:schemeClr val="tx1"/>
              </a:solidFill>
              <a:latin typeface="Tahoma" pitchFamily="34" charset="0"/>
              <a:ea typeface="Tahoma" pitchFamily="34" charset="0"/>
              <a:cs typeface="Tahoma" pitchFamily="34" charset="0"/>
            </a:endParaRPr>
          </a:p>
          <a:p>
            <a:pPr marL="285750" indent="-285750" algn="just">
              <a:buFont typeface="Wingdings" pitchFamily="2" charset="2"/>
              <a:buChar char="q"/>
            </a:pPr>
            <a:endParaRPr lang="ro-RO" sz="2000" dirty="0" smtClean="0">
              <a:solidFill>
                <a:srgbClr val="003366"/>
              </a:solidFill>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1727820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93"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672701" y="1244486"/>
            <a:ext cx="7828389" cy="3689463"/>
          </a:xfrm>
        </p:spPr>
        <p:txBody>
          <a:bodyPr>
            <a:noAutofit/>
          </a:bodyPr>
          <a:lstStyle/>
          <a:p>
            <a:pPr marL="342900" indent="-342900" algn="l"/>
            <a:r>
              <a:rPr lang="ro-RO" sz="1400" b="1" i="1" dirty="0">
                <a:solidFill>
                  <a:schemeClr val="tx2">
                    <a:lumMod val="60000"/>
                    <a:lumOff val="40000"/>
                  </a:schemeClr>
                </a:solidFill>
                <a:latin typeface="Times New Roman" pitchFamily="18" charset="0"/>
                <a:cs typeface="Times New Roman" pitchFamily="18" charset="0"/>
              </a:rPr>
              <a:t>Gestionarea resurselor umane (2</a:t>
            </a:r>
            <a:r>
              <a:rPr lang="ro-RO" sz="1400" b="1" i="1" dirty="0" smtClean="0">
                <a:solidFill>
                  <a:schemeClr val="tx2">
                    <a:lumMod val="60000"/>
                    <a:lumOff val="40000"/>
                  </a:schemeClr>
                </a:solidFill>
                <a:latin typeface="Times New Roman" pitchFamily="18" charset="0"/>
                <a:cs typeface="Times New Roman" pitchFamily="18" charset="0"/>
              </a:rPr>
              <a:t>)</a:t>
            </a:r>
          </a:p>
          <a:p>
            <a:pPr marL="342900" indent="-342900" algn="l"/>
            <a:endParaRPr lang="ro-RO" sz="900" b="1" i="1" dirty="0">
              <a:solidFill>
                <a:srgbClr val="3716FC"/>
              </a:solidFill>
              <a:latin typeface="Times New Roman" pitchFamily="18" charset="0"/>
              <a:cs typeface="Times New Roman" pitchFamily="18" charset="0"/>
            </a:endParaRPr>
          </a:p>
          <a:p>
            <a:pPr marL="285750" indent="-285750" algn="just">
              <a:spcBef>
                <a:spcPts val="0"/>
              </a:spcBef>
              <a:buFont typeface="Arial" pitchFamily="34" charset="0"/>
              <a:buChar char="•"/>
              <a:tabLst>
                <a:tab pos="723900" algn="l"/>
              </a:tabLst>
            </a:pPr>
            <a:r>
              <a:rPr lang="en-US" sz="1200" dirty="0" err="1" smtClean="0">
                <a:solidFill>
                  <a:schemeClr val="tx1"/>
                </a:solidFill>
                <a:latin typeface="Tahoma" pitchFamily="34" charset="0"/>
                <a:ea typeface="Tahoma" pitchFamily="34" charset="0"/>
                <a:cs typeface="Tahoma" pitchFamily="34" charset="0"/>
              </a:rPr>
              <a:t>În</a:t>
            </a:r>
            <a:r>
              <a:rPr lang="en-US" sz="1200" dirty="0" smtClean="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cursul</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anului</a:t>
            </a:r>
            <a:r>
              <a:rPr lang="en-US" sz="1200" dirty="0">
                <a:solidFill>
                  <a:schemeClr val="tx1"/>
                </a:solidFill>
                <a:latin typeface="Tahoma" pitchFamily="34" charset="0"/>
                <a:ea typeface="Tahoma" pitchFamily="34" charset="0"/>
                <a:cs typeface="Tahoma" pitchFamily="34" charset="0"/>
              </a:rPr>
              <a:t> 20</a:t>
            </a:r>
            <a:r>
              <a:rPr lang="ro-RO" sz="1200" dirty="0" smtClean="0">
                <a:solidFill>
                  <a:schemeClr val="tx1"/>
                </a:solidFill>
                <a:latin typeface="Tahoma" pitchFamily="34" charset="0"/>
                <a:ea typeface="Tahoma" pitchFamily="34" charset="0"/>
                <a:cs typeface="Tahoma" pitchFamily="34" charset="0"/>
              </a:rPr>
              <a:t>2</a:t>
            </a:r>
            <a:r>
              <a:rPr lang="en-US" sz="1200" dirty="0" smtClean="0">
                <a:solidFill>
                  <a:schemeClr val="tx1"/>
                </a:solidFill>
                <a:latin typeface="Tahoma" pitchFamily="34" charset="0"/>
                <a:ea typeface="Tahoma" pitchFamily="34" charset="0"/>
                <a:cs typeface="Tahoma" pitchFamily="34" charset="0"/>
              </a:rPr>
              <a:t>3 </a:t>
            </a:r>
            <a:r>
              <a:rPr lang="en-US" sz="1200" dirty="0">
                <a:solidFill>
                  <a:schemeClr val="tx1"/>
                </a:solidFill>
                <a:latin typeface="Tahoma" pitchFamily="34" charset="0"/>
                <a:ea typeface="Tahoma" pitchFamily="34" charset="0"/>
                <a:cs typeface="Tahoma" pitchFamily="34" charset="0"/>
              </a:rPr>
              <a:t>au </a:t>
            </a:r>
            <a:r>
              <a:rPr lang="en-US" sz="1200" dirty="0" err="1">
                <a:solidFill>
                  <a:schemeClr val="tx1"/>
                </a:solidFill>
                <a:latin typeface="Tahoma" pitchFamily="34" charset="0"/>
                <a:ea typeface="Tahoma" pitchFamily="34" charset="0"/>
                <a:cs typeface="Tahoma" pitchFamily="34" charset="0"/>
              </a:rPr>
              <a:t>intervenit</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următoarele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modificări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în</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statul</a:t>
            </a:r>
            <a:r>
              <a:rPr lang="en-US" sz="1200" dirty="0">
                <a:solidFill>
                  <a:schemeClr val="tx1"/>
                </a:solidFill>
                <a:latin typeface="Tahoma" pitchFamily="34" charset="0"/>
                <a:ea typeface="Tahoma" pitchFamily="34" charset="0"/>
                <a:cs typeface="Tahoma" pitchFamily="34" charset="0"/>
              </a:rPr>
              <a:t> de personal al </a:t>
            </a:r>
            <a:r>
              <a:rPr lang="en-US" sz="1200" dirty="0" err="1">
                <a:solidFill>
                  <a:schemeClr val="tx1"/>
                </a:solidFill>
                <a:latin typeface="Tahoma" pitchFamily="34" charset="0"/>
                <a:ea typeface="Tahoma" pitchFamily="34" charset="0"/>
                <a:cs typeface="Tahoma" pitchFamily="34" charset="0"/>
              </a:rPr>
              <a:t>instituției</a:t>
            </a:r>
            <a:r>
              <a:rPr lang="en-US" sz="1200" dirty="0">
                <a:solidFill>
                  <a:schemeClr val="tx1"/>
                </a:solidFill>
                <a:latin typeface="Tahoma" pitchFamily="34" charset="0"/>
                <a:ea typeface="Tahoma" pitchFamily="34" charset="0"/>
                <a:cs typeface="Tahoma" pitchFamily="34" charset="0"/>
              </a:rPr>
              <a:t>: </a:t>
            </a:r>
            <a:endParaRPr lang="ro-RO" sz="1200" dirty="0" smtClean="0">
              <a:solidFill>
                <a:schemeClr val="tx1"/>
              </a:solidFill>
              <a:latin typeface="Tahoma" pitchFamily="34" charset="0"/>
              <a:ea typeface="Tahoma" pitchFamily="34" charset="0"/>
              <a:cs typeface="Tahoma" pitchFamily="34" charset="0"/>
            </a:endParaRPr>
          </a:p>
          <a:p>
            <a:pPr marL="534988" lvl="0" indent="-174625" algn="l">
              <a:spcBef>
                <a:spcPts val="0"/>
              </a:spcBef>
              <a:buFont typeface="Wingdings" pitchFamily="2" charset="2"/>
              <a:buChar char="ü"/>
            </a:pPr>
            <a:r>
              <a:rPr lang="en-US" sz="1200" dirty="0" smtClean="0">
                <a:solidFill>
                  <a:schemeClr val="tx1"/>
                </a:solidFill>
                <a:latin typeface="Tahoma" pitchFamily="34" charset="0"/>
                <a:ea typeface="Tahoma" pitchFamily="34" charset="0"/>
                <a:cs typeface="Tahoma" pitchFamily="34" charset="0"/>
              </a:rPr>
              <a:t>un </a:t>
            </a:r>
            <a:r>
              <a:rPr lang="en-US" sz="1200" dirty="0" err="1" smtClean="0">
                <a:solidFill>
                  <a:schemeClr val="tx1"/>
                </a:solidFill>
                <a:latin typeface="Tahoma" pitchFamily="34" charset="0"/>
                <a:ea typeface="Tahoma" pitchFamily="34" charset="0"/>
                <a:cs typeface="Tahoma" pitchFamily="34" charset="0"/>
              </a:rPr>
              <a:t>funcționar</a:t>
            </a:r>
            <a:r>
              <a:rPr lang="en-US" sz="1200" dirty="0" smtClean="0">
                <a:solidFill>
                  <a:schemeClr val="tx1"/>
                </a:solidFill>
                <a:latin typeface="Tahoma" pitchFamily="34" charset="0"/>
                <a:ea typeface="Tahoma" pitchFamily="34" charset="0"/>
                <a:cs typeface="Tahoma" pitchFamily="34" charset="0"/>
              </a:rPr>
              <a:t> public a </a:t>
            </a:r>
            <a:r>
              <a:rPr lang="en-US" sz="1200" dirty="0" err="1" smtClean="0">
                <a:solidFill>
                  <a:schemeClr val="tx1"/>
                </a:solidFill>
                <a:latin typeface="Tahoma" pitchFamily="34" charset="0"/>
                <a:ea typeface="Tahoma" pitchFamily="34" charset="0"/>
                <a:cs typeface="Tahoma" pitchFamily="34" charset="0"/>
              </a:rPr>
              <a:t>exercitat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temporar</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funcția</a:t>
            </a:r>
            <a:r>
              <a:rPr lang="en-US" sz="1200" dirty="0" smtClean="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secretar</a:t>
            </a:r>
            <a:r>
              <a:rPr lang="en-US" sz="1200" dirty="0" smtClean="0">
                <a:solidFill>
                  <a:schemeClr val="tx1"/>
                </a:solidFill>
                <a:latin typeface="Tahoma" pitchFamily="34" charset="0"/>
                <a:ea typeface="Tahoma" pitchFamily="34" charset="0"/>
                <a:cs typeface="Tahoma" pitchFamily="34" charset="0"/>
              </a:rPr>
              <a:t> general (</a:t>
            </a:r>
            <a:r>
              <a:rPr lang="en-US" sz="1200" dirty="0" err="1" smtClean="0">
                <a:solidFill>
                  <a:schemeClr val="tx1"/>
                </a:solidFill>
                <a:latin typeface="Tahoma" pitchFamily="34" charset="0"/>
                <a:ea typeface="Tahoma" pitchFamily="34" charset="0"/>
                <a:cs typeface="Tahoma" pitchFamily="34" charset="0"/>
              </a:rPr>
              <a:t>înalt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funcționar</a:t>
            </a:r>
            <a:r>
              <a:rPr lang="en-US" sz="1200" dirty="0" smtClean="0">
                <a:solidFill>
                  <a:schemeClr val="tx1"/>
                </a:solidFill>
                <a:latin typeface="Tahoma" pitchFamily="34" charset="0"/>
                <a:ea typeface="Tahoma" pitchFamily="34" charset="0"/>
                <a:cs typeface="Tahoma" pitchFamily="34" charset="0"/>
              </a:rPr>
              <a:t> public)</a:t>
            </a:r>
            <a:r>
              <a:rPr lang="ro-RO" sz="1200" dirty="0" smtClean="0">
                <a:solidFill>
                  <a:schemeClr val="tx1"/>
                </a:solidFill>
                <a:latin typeface="Tahoma" pitchFamily="34" charset="0"/>
                <a:ea typeface="Tahoma" pitchFamily="34" charset="0"/>
                <a:cs typeface="Tahoma" pitchFamily="34" charset="0"/>
              </a:rPr>
              <a:t>,</a:t>
            </a:r>
          </a:p>
          <a:p>
            <a:pPr marL="534988" indent="-174625" algn="l">
              <a:spcBef>
                <a:spcPts val="0"/>
              </a:spcBef>
              <a:buFont typeface="Wingdings" pitchFamily="2" charset="2"/>
              <a:buChar char="ü"/>
            </a:pPr>
            <a:r>
              <a:rPr lang="en-US" sz="1200" dirty="0" smtClean="0">
                <a:solidFill>
                  <a:schemeClr val="tx1"/>
                </a:solidFill>
                <a:latin typeface="Tahoma" pitchFamily="34" charset="0"/>
                <a:ea typeface="Tahoma" pitchFamily="34" charset="0"/>
                <a:cs typeface="Tahoma" pitchFamily="34" charset="0"/>
              </a:rPr>
              <a:t>un </a:t>
            </a:r>
            <a:r>
              <a:rPr lang="en-US" sz="1200" dirty="0" err="1" smtClean="0">
                <a:solidFill>
                  <a:schemeClr val="tx1"/>
                </a:solidFill>
                <a:latin typeface="Tahoma" pitchFamily="34" charset="0"/>
                <a:ea typeface="Tahoma" pitchFamily="34" charset="0"/>
                <a:cs typeface="Tahoma" pitchFamily="34" charset="0"/>
              </a:rPr>
              <a:t>funcționar</a:t>
            </a:r>
            <a:r>
              <a:rPr lang="en-US" sz="1200" dirty="0" smtClean="0">
                <a:solidFill>
                  <a:schemeClr val="tx1"/>
                </a:solidFill>
                <a:latin typeface="Tahoma" pitchFamily="34" charset="0"/>
                <a:ea typeface="Tahoma" pitchFamily="34" charset="0"/>
                <a:cs typeface="Tahoma" pitchFamily="34" charset="0"/>
              </a:rPr>
              <a:t> public a </a:t>
            </a:r>
            <a:r>
              <a:rPr lang="en-US" sz="1200" dirty="0" err="1">
                <a:solidFill>
                  <a:schemeClr val="tx1"/>
                </a:solidFill>
                <a:latin typeface="Tahoma" pitchFamily="34" charset="0"/>
                <a:ea typeface="Tahoma" pitchFamily="34" charset="0"/>
                <a:cs typeface="Tahoma" pitchFamily="34" charset="0"/>
              </a:rPr>
              <a:t>exercitat</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temporar</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funcția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publică</a:t>
            </a:r>
            <a:r>
              <a:rPr lang="en-US" sz="1200" dirty="0">
                <a:solidFill>
                  <a:schemeClr val="tx1"/>
                </a:solidFill>
                <a:latin typeface="Tahoma" pitchFamily="34" charset="0"/>
                <a:ea typeface="Tahoma" pitchFamily="34" charset="0"/>
                <a:cs typeface="Tahoma" pitchFamily="34" charset="0"/>
              </a:rPr>
              <a:t> de </a:t>
            </a:r>
            <a:r>
              <a:rPr lang="en-US" sz="1200" dirty="0" err="1">
                <a:solidFill>
                  <a:schemeClr val="tx1"/>
                </a:solidFill>
                <a:latin typeface="Tahoma" pitchFamily="34" charset="0"/>
                <a:ea typeface="Tahoma" pitchFamily="34" charset="0"/>
                <a:cs typeface="Tahoma" pitchFamily="34" charset="0"/>
              </a:rPr>
              <a:t>conducere</a:t>
            </a:r>
            <a:r>
              <a:rPr lang="en-US" sz="1200" dirty="0">
                <a:solidFill>
                  <a:schemeClr val="tx1"/>
                </a:solidFill>
                <a:latin typeface="Tahoma" pitchFamily="34" charset="0"/>
                <a:ea typeface="Tahoma" pitchFamily="34" charset="0"/>
                <a:cs typeface="Tahoma" pitchFamily="34" charset="0"/>
              </a:rPr>
              <a:t> de </a:t>
            </a:r>
            <a:r>
              <a:rPr lang="en-US" sz="1200" dirty="0" err="1">
                <a:solidFill>
                  <a:schemeClr val="tx1"/>
                </a:solidFill>
                <a:latin typeface="Tahoma" pitchFamily="34" charset="0"/>
                <a:ea typeface="Tahoma" pitchFamily="34" charset="0"/>
                <a:cs typeface="Tahoma" pitchFamily="34" charset="0"/>
              </a:rPr>
              <a:t>șef</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serviciu</a:t>
            </a:r>
            <a:r>
              <a:rPr lang="ro-RO" sz="1200" dirty="0">
                <a:solidFill>
                  <a:schemeClr val="tx1"/>
                </a:solidFill>
                <a:latin typeface="Tahoma" pitchFamily="34" charset="0"/>
                <a:ea typeface="Tahoma" pitchFamily="34" charset="0"/>
                <a:cs typeface="Tahoma" pitchFamily="34" charset="0"/>
              </a:rPr>
              <a:t>,</a:t>
            </a:r>
            <a:endParaRPr lang="en-GB" sz="1200" dirty="0">
              <a:solidFill>
                <a:schemeClr val="tx1"/>
              </a:solidFill>
              <a:latin typeface="Tahoma" pitchFamily="34" charset="0"/>
              <a:ea typeface="Tahoma" pitchFamily="34" charset="0"/>
              <a:cs typeface="Tahoma" pitchFamily="34" charset="0"/>
            </a:endParaRPr>
          </a:p>
          <a:p>
            <a:pPr marL="534988" lvl="0" indent="-174625" algn="l">
              <a:spcBef>
                <a:spcPts val="0"/>
              </a:spcBef>
              <a:buFont typeface="Wingdings" pitchFamily="2" charset="2"/>
              <a:buChar char="ü"/>
            </a:pPr>
            <a:r>
              <a:rPr lang="en-US" sz="1200" dirty="0" smtClean="0">
                <a:solidFill>
                  <a:schemeClr val="tx1"/>
                </a:solidFill>
                <a:latin typeface="Tahoma" pitchFamily="34" charset="0"/>
                <a:ea typeface="Tahoma" pitchFamily="34" charset="0"/>
                <a:cs typeface="Tahoma" pitchFamily="34" charset="0"/>
              </a:rPr>
              <a:t>un </a:t>
            </a:r>
            <a:r>
              <a:rPr lang="en-US" sz="1200" dirty="0" err="1" smtClean="0">
                <a:solidFill>
                  <a:schemeClr val="tx1"/>
                </a:solidFill>
                <a:latin typeface="Tahoma" pitchFamily="34" charset="0"/>
                <a:ea typeface="Tahoma" pitchFamily="34" charset="0"/>
                <a:cs typeface="Tahoma" pitchFamily="34" charset="0"/>
              </a:rPr>
              <a:t>funcționar</a:t>
            </a:r>
            <a:r>
              <a:rPr lang="en-US" sz="1200" dirty="0" smtClean="0">
                <a:solidFill>
                  <a:schemeClr val="tx1"/>
                </a:solidFill>
                <a:latin typeface="Tahoma" pitchFamily="34" charset="0"/>
                <a:ea typeface="Tahoma" pitchFamily="34" charset="0"/>
                <a:cs typeface="Tahoma" pitchFamily="34" charset="0"/>
              </a:rPr>
              <a:t> public </a:t>
            </a:r>
            <a:r>
              <a:rPr lang="en-US" sz="1200" dirty="0" err="1" smtClean="0">
                <a:solidFill>
                  <a:schemeClr val="tx1"/>
                </a:solidFill>
                <a:latin typeface="Tahoma" pitchFamily="34" charset="0"/>
                <a:ea typeface="Tahoma" pitchFamily="34" charset="0"/>
                <a:cs typeface="Tahoma" pitchFamily="34" charset="0"/>
              </a:rPr>
              <a:t>și</a:t>
            </a:r>
            <a:r>
              <a:rPr lang="en-US" sz="1200" dirty="0" smtClean="0">
                <a:solidFill>
                  <a:schemeClr val="tx1"/>
                </a:solidFill>
                <a:latin typeface="Tahoma" pitchFamily="34" charset="0"/>
                <a:ea typeface="Tahoma" pitchFamily="34" charset="0"/>
                <a:cs typeface="Tahoma" pitchFamily="34" charset="0"/>
              </a:rPr>
              <a:t>-a </a:t>
            </a:r>
            <a:r>
              <a:rPr lang="en-US" sz="1200" dirty="0" err="1" smtClean="0">
                <a:solidFill>
                  <a:schemeClr val="tx1"/>
                </a:solidFill>
                <a:latin typeface="Tahoma" pitchFamily="34" charset="0"/>
                <a:ea typeface="Tahoma" pitchFamily="34" charset="0"/>
                <a:cs typeface="Tahoma" pitchFamily="34" charset="0"/>
              </a:rPr>
              <a:t>prelungit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raportul</a:t>
            </a:r>
            <a:r>
              <a:rPr lang="en-US" sz="1200" dirty="0" smtClean="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serviciu</a:t>
            </a:r>
            <a:r>
              <a:rPr lang="en-US" sz="1200" dirty="0" smtClean="0">
                <a:solidFill>
                  <a:schemeClr val="tx1"/>
                </a:solidFill>
                <a:latin typeface="Tahoma" pitchFamily="34" charset="0"/>
                <a:ea typeface="Tahoma" pitchFamily="34" charset="0"/>
                <a:cs typeface="Tahoma" pitchFamily="34" charset="0"/>
              </a:rPr>
              <a:t>,</a:t>
            </a:r>
            <a:endParaRPr lang="ro-RO" sz="1200" dirty="0" smtClean="0">
              <a:solidFill>
                <a:schemeClr val="tx1"/>
              </a:solidFill>
              <a:latin typeface="Tahoma" pitchFamily="34" charset="0"/>
              <a:ea typeface="Tahoma" pitchFamily="34" charset="0"/>
              <a:cs typeface="Tahoma" pitchFamily="34" charset="0"/>
            </a:endParaRPr>
          </a:p>
          <a:p>
            <a:pPr marL="534988" lvl="0" indent="-174625" algn="l">
              <a:spcBef>
                <a:spcPts val="0"/>
              </a:spcBef>
              <a:buFont typeface="Wingdings" pitchFamily="2" charset="2"/>
              <a:buChar char="ü"/>
            </a:pPr>
            <a:r>
              <a:rPr lang="ro-RO" sz="1200" dirty="0" smtClean="0">
                <a:solidFill>
                  <a:schemeClr val="tx1"/>
                </a:solidFill>
                <a:latin typeface="Tahoma" pitchFamily="34" charset="0"/>
                <a:ea typeface="Tahoma" pitchFamily="34" charset="0"/>
                <a:cs typeface="Tahoma" pitchFamily="34" charset="0"/>
              </a:rPr>
              <a:t>un</a:t>
            </a:r>
            <a:r>
              <a:rPr lang="en-US" sz="1200" dirty="0" err="1" smtClean="0">
                <a:solidFill>
                  <a:schemeClr val="tx1"/>
                </a:solidFill>
                <a:latin typeface="Tahoma" pitchFamily="34" charset="0"/>
                <a:ea typeface="Tahoma" pitchFamily="34" charset="0"/>
                <a:cs typeface="Tahoma" pitchFamily="34" charset="0"/>
              </a:rPr>
              <a:t>ui</a:t>
            </a:r>
            <a:r>
              <a:rPr lang="ro-RO" sz="1200" dirty="0" smtClean="0">
                <a:solidFill>
                  <a:schemeClr val="tx1"/>
                </a:solidFill>
                <a:latin typeface="Tahoma" pitchFamily="34" charset="0"/>
                <a:ea typeface="Tahoma" pitchFamily="34" charset="0"/>
                <a:cs typeface="Tahoma" pitchFamily="34" charset="0"/>
              </a:rPr>
              <a:t> funcționar public </a:t>
            </a:r>
            <a:r>
              <a:rPr lang="en-US" sz="1200" dirty="0" err="1" smtClean="0">
                <a:solidFill>
                  <a:schemeClr val="tx1"/>
                </a:solidFill>
                <a:latin typeface="Tahoma" pitchFamily="34" charset="0"/>
                <a:ea typeface="Tahoma" pitchFamily="34" charset="0"/>
                <a:cs typeface="Tahoma" pitchFamily="34" charset="0"/>
              </a:rPr>
              <a:t>i</a:t>
            </a:r>
            <a:r>
              <a:rPr lang="en-US" sz="1200" dirty="0" smtClean="0">
                <a:solidFill>
                  <a:schemeClr val="tx1"/>
                </a:solidFill>
                <a:latin typeface="Tahoma" pitchFamily="34" charset="0"/>
                <a:ea typeface="Tahoma" pitchFamily="34" charset="0"/>
                <a:cs typeface="Tahoma" pitchFamily="34" charset="0"/>
              </a:rPr>
              <a:t>-a </a:t>
            </a:r>
            <a:r>
              <a:rPr lang="en-US" sz="1200" dirty="0" err="1" smtClean="0">
                <a:solidFill>
                  <a:schemeClr val="tx1"/>
                </a:solidFill>
                <a:latin typeface="Tahoma" pitchFamily="34" charset="0"/>
                <a:ea typeface="Tahoma" pitchFamily="34" charset="0"/>
                <a:cs typeface="Tahoma" pitchFamily="34" charset="0"/>
              </a:rPr>
              <a:t>încetat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raportul</a:t>
            </a:r>
            <a:r>
              <a:rPr lang="en-US" sz="1200" dirty="0" smtClean="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serviciu</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prin</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pensionare</a:t>
            </a:r>
            <a:r>
              <a:rPr lang="ro-RO" sz="1200" dirty="0" smtClean="0">
                <a:solidFill>
                  <a:schemeClr val="tx1"/>
                </a:solidFill>
                <a:latin typeface="Tahoma" pitchFamily="34" charset="0"/>
                <a:ea typeface="Tahoma" pitchFamily="34" charset="0"/>
                <a:cs typeface="Tahoma" pitchFamily="34" charset="0"/>
              </a:rPr>
              <a:t>,</a:t>
            </a:r>
            <a:endParaRPr lang="en-US" sz="1200" dirty="0" smtClean="0">
              <a:solidFill>
                <a:schemeClr val="tx1"/>
              </a:solidFill>
              <a:latin typeface="Tahoma" pitchFamily="34" charset="0"/>
              <a:ea typeface="Tahoma" pitchFamily="34" charset="0"/>
              <a:cs typeface="Tahoma" pitchFamily="34" charset="0"/>
            </a:endParaRPr>
          </a:p>
          <a:p>
            <a:pPr marL="534988" lvl="0" indent="-174625" algn="l">
              <a:spcBef>
                <a:spcPts val="0"/>
              </a:spcBef>
              <a:buFont typeface="Wingdings" pitchFamily="2" charset="2"/>
              <a:buChar char="ü"/>
            </a:pPr>
            <a:r>
              <a:rPr lang="ro-RO" sz="1200" dirty="0" smtClean="0">
                <a:solidFill>
                  <a:schemeClr val="tx1"/>
                </a:solidFill>
                <a:latin typeface="Tahoma" pitchFamily="34" charset="0"/>
                <a:ea typeface="Tahoma" pitchFamily="34" charset="0"/>
                <a:cs typeface="Tahoma" pitchFamily="34" charset="0"/>
              </a:rPr>
              <a:t>doi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funcționari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publici</a:t>
            </a:r>
            <a:r>
              <a:rPr lang="en-US" sz="1200" dirty="0" smtClean="0">
                <a:solidFill>
                  <a:schemeClr val="tx1"/>
                </a:solidFill>
                <a:latin typeface="Tahoma" pitchFamily="34" charset="0"/>
                <a:ea typeface="Tahoma" pitchFamily="34" charset="0"/>
                <a:cs typeface="Tahoma" pitchFamily="34" charset="0"/>
              </a:rPr>
              <a:t> au </a:t>
            </a:r>
            <a:r>
              <a:rPr lang="en-US" sz="1200" dirty="0" err="1" smtClean="0">
                <a:solidFill>
                  <a:schemeClr val="tx1"/>
                </a:solidFill>
                <a:latin typeface="Tahoma" pitchFamily="34" charset="0"/>
                <a:ea typeface="Tahoma" pitchFamily="34" charset="0"/>
                <a:cs typeface="Tahoma" pitchFamily="34" charset="0"/>
              </a:rPr>
              <a:t>fost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transferați</a:t>
            </a:r>
            <a:r>
              <a:rPr lang="en-US" sz="1200" dirty="0" smtClean="0">
                <a:solidFill>
                  <a:schemeClr val="tx1"/>
                </a:solidFill>
                <a:latin typeface="Tahoma" pitchFamily="34" charset="0"/>
                <a:ea typeface="Tahoma" pitchFamily="34" charset="0"/>
                <a:cs typeface="Tahoma" pitchFamily="34" charset="0"/>
              </a:rPr>
              <a:t> în </a:t>
            </a:r>
            <a:r>
              <a:rPr lang="en-US" sz="1200" dirty="0" err="1" smtClean="0">
                <a:solidFill>
                  <a:schemeClr val="tx1"/>
                </a:solidFill>
                <a:latin typeface="Tahoma" pitchFamily="34" charset="0"/>
                <a:ea typeface="Tahoma" pitchFamily="34" charset="0"/>
                <a:cs typeface="Tahoma" pitchFamily="34" charset="0"/>
              </a:rPr>
              <a:t>interesul</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serviciului</a:t>
            </a:r>
            <a:r>
              <a:rPr lang="en-US" sz="1200" dirty="0" smtClean="0">
                <a:solidFill>
                  <a:schemeClr val="tx1"/>
                </a:solidFill>
                <a:latin typeface="Tahoma" pitchFamily="34" charset="0"/>
                <a:ea typeface="Tahoma" pitchFamily="34" charset="0"/>
                <a:cs typeface="Tahoma" pitchFamily="34" charset="0"/>
              </a:rPr>
              <a:t> în </a:t>
            </a:r>
            <a:r>
              <a:rPr lang="en-US" sz="1200" dirty="0" err="1" smtClean="0">
                <a:solidFill>
                  <a:schemeClr val="tx1"/>
                </a:solidFill>
                <a:latin typeface="Tahoma" pitchFamily="34" charset="0"/>
                <a:ea typeface="Tahoma" pitchFamily="34" charset="0"/>
                <a:cs typeface="Tahoma" pitchFamily="34" charset="0"/>
              </a:rPr>
              <a:t>cadrul</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instituției</a:t>
            </a:r>
            <a:r>
              <a:rPr lang="en-US" sz="1200" dirty="0" smtClean="0">
                <a:solidFill>
                  <a:schemeClr val="tx1"/>
                </a:solidFill>
                <a:latin typeface="Tahoma" pitchFamily="34" charset="0"/>
                <a:ea typeface="Tahoma" pitchFamily="34" charset="0"/>
                <a:cs typeface="Tahoma" pitchFamily="34" charset="0"/>
              </a:rPr>
              <a:t>,</a:t>
            </a:r>
            <a:endParaRPr lang="en-GB" sz="1200" dirty="0" smtClean="0">
              <a:solidFill>
                <a:schemeClr val="tx1"/>
              </a:solidFill>
              <a:latin typeface="Tahoma" pitchFamily="34" charset="0"/>
              <a:ea typeface="Tahoma" pitchFamily="34" charset="0"/>
              <a:cs typeface="Tahoma" pitchFamily="34" charset="0"/>
            </a:endParaRPr>
          </a:p>
          <a:p>
            <a:pPr marL="534988" lvl="0" indent="-174625" algn="l">
              <a:spcBef>
                <a:spcPts val="0"/>
              </a:spcBef>
              <a:buFont typeface="Wingdings" pitchFamily="2" charset="2"/>
              <a:buChar char="ü"/>
            </a:pPr>
            <a:r>
              <a:rPr lang="en-US" sz="1200" dirty="0" smtClean="0">
                <a:solidFill>
                  <a:schemeClr val="tx1"/>
                </a:solidFill>
                <a:latin typeface="Tahoma" pitchFamily="34" charset="0"/>
                <a:ea typeface="Tahoma" pitchFamily="34" charset="0"/>
                <a:cs typeface="Tahoma" pitchFamily="34" charset="0"/>
              </a:rPr>
              <a:t>un </a:t>
            </a:r>
            <a:r>
              <a:rPr lang="en-US" sz="1200" dirty="0" err="1" smtClean="0">
                <a:solidFill>
                  <a:schemeClr val="tx1"/>
                </a:solidFill>
                <a:latin typeface="Tahoma" pitchFamily="34" charset="0"/>
                <a:ea typeface="Tahoma" pitchFamily="34" charset="0"/>
                <a:cs typeface="Tahoma" pitchFamily="34" charset="0"/>
              </a:rPr>
              <a:t>funcționar</a:t>
            </a:r>
            <a:r>
              <a:rPr lang="en-US" sz="1200" dirty="0" smtClean="0">
                <a:solidFill>
                  <a:schemeClr val="tx1"/>
                </a:solidFill>
                <a:latin typeface="Tahoma" pitchFamily="34" charset="0"/>
                <a:ea typeface="Tahoma" pitchFamily="34" charset="0"/>
                <a:cs typeface="Tahoma" pitchFamily="34" charset="0"/>
              </a:rPr>
              <a:t> public a </a:t>
            </a:r>
            <a:r>
              <a:rPr lang="en-US" sz="1200" dirty="0" err="1" smtClean="0">
                <a:solidFill>
                  <a:schemeClr val="tx1"/>
                </a:solidFill>
                <a:latin typeface="Tahoma" pitchFamily="34" charset="0"/>
                <a:ea typeface="Tahoma" pitchFamily="34" charset="0"/>
                <a:cs typeface="Tahoma" pitchFamily="34" charset="0"/>
              </a:rPr>
              <a:t>fost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transferat</a:t>
            </a:r>
            <a:r>
              <a:rPr lang="en-US" sz="1200" dirty="0" smtClean="0">
                <a:solidFill>
                  <a:schemeClr val="tx1"/>
                </a:solidFill>
                <a:latin typeface="Tahoma" pitchFamily="34" charset="0"/>
                <a:ea typeface="Tahoma" pitchFamily="34" charset="0"/>
                <a:cs typeface="Tahoma" pitchFamily="34" charset="0"/>
              </a:rPr>
              <a:t> la </a:t>
            </a:r>
            <a:r>
              <a:rPr lang="en-US" sz="1200" dirty="0" err="1" smtClean="0">
                <a:solidFill>
                  <a:schemeClr val="tx1"/>
                </a:solidFill>
                <a:latin typeface="Tahoma" pitchFamily="34" charset="0"/>
                <a:ea typeface="Tahoma" pitchFamily="34" charset="0"/>
                <a:cs typeface="Tahoma" pitchFamily="34" charset="0"/>
              </a:rPr>
              <a:t>cerere</a:t>
            </a:r>
            <a:r>
              <a:rPr lang="en-US" sz="1200" dirty="0" smtClean="0">
                <a:solidFill>
                  <a:schemeClr val="tx1"/>
                </a:solidFill>
                <a:latin typeface="Tahoma" pitchFamily="34" charset="0"/>
                <a:ea typeface="Tahoma" pitchFamily="34" charset="0"/>
                <a:cs typeface="Tahoma" pitchFamily="34" charset="0"/>
              </a:rPr>
              <a:t> în </a:t>
            </a:r>
            <a:r>
              <a:rPr lang="en-US" sz="1200" dirty="0" err="1" smtClean="0">
                <a:solidFill>
                  <a:schemeClr val="tx1"/>
                </a:solidFill>
                <a:latin typeface="Tahoma" pitchFamily="34" charset="0"/>
                <a:ea typeface="Tahoma" pitchFamily="34" charset="0"/>
                <a:cs typeface="Tahoma" pitchFamily="34" charset="0"/>
              </a:rPr>
              <a:t>cadrul</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instituției</a:t>
            </a:r>
            <a:r>
              <a:rPr lang="en-US" sz="1200" dirty="0" smtClean="0">
                <a:solidFill>
                  <a:schemeClr val="tx1"/>
                </a:solidFill>
                <a:latin typeface="Tahoma" pitchFamily="34" charset="0"/>
                <a:ea typeface="Tahoma" pitchFamily="34" charset="0"/>
                <a:cs typeface="Tahoma" pitchFamily="34" charset="0"/>
              </a:rPr>
              <a:t>,</a:t>
            </a:r>
            <a:endParaRPr lang="en-GB" sz="1200" dirty="0" smtClean="0">
              <a:solidFill>
                <a:schemeClr val="tx1"/>
              </a:solidFill>
              <a:latin typeface="Tahoma" pitchFamily="34" charset="0"/>
              <a:ea typeface="Tahoma" pitchFamily="34" charset="0"/>
              <a:cs typeface="Tahoma" pitchFamily="34" charset="0"/>
            </a:endParaRPr>
          </a:p>
          <a:p>
            <a:pPr marL="534988" lvl="0" indent="-174625" algn="l">
              <a:spcBef>
                <a:spcPts val="0"/>
              </a:spcBef>
              <a:buFont typeface="Wingdings" pitchFamily="2" charset="2"/>
              <a:buChar char="ü"/>
            </a:pPr>
            <a:r>
              <a:rPr lang="en-US" sz="1200" dirty="0" err="1" smtClean="0">
                <a:solidFill>
                  <a:schemeClr val="tx1"/>
                </a:solidFill>
                <a:latin typeface="Tahoma" pitchFamily="34" charset="0"/>
                <a:ea typeface="Tahoma" pitchFamily="34" charset="0"/>
                <a:cs typeface="Tahoma" pitchFamily="34" charset="0"/>
              </a:rPr>
              <a:t>trei</a:t>
            </a:r>
            <a:r>
              <a:rPr lang="ro-RO" sz="1200" dirty="0" smtClean="0">
                <a:solidFill>
                  <a:schemeClr val="tx1"/>
                </a:solidFill>
                <a:latin typeface="Tahoma" pitchFamily="34" charset="0"/>
                <a:ea typeface="Tahoma" pitchFamily="34" charset="0"/>
                <a:cs typeface="Tahoma" pitchFamily="34" charset="0"/>
              </a:rPr>
              <a:t> funcționari publici au fost </a:t>
            </a:r>
            <a:r>
              <a:rPr lang="en-US" sz="1200" dirty="0" err="1" smtClean="0">
                <a:solidFill>
                  <a:schemeClr val="tx1"/>
                </a:solidFill>
                <a:latin typeface="Tahoma" pitchFamily="34" charset="0"/>
                <a:ea typeface="Tahoma" pitchFamily="34" charset="0"/>
                <a:cs typeface="Tahoma" pitchFamily="34" charset="0"/>
              </a:rPr>
              <a:t>mutați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definitiv</a:t>
            </a:r>
            <a:r>
              <a:rPr lang="en-US" sz="1200" dirty="0" smtClean="0">
                <a:solidFill>
                  <a:schemeClr val="tx1"/>
                </a:solidFill>
                <a:latin typeface="Tahoma" pitchFamily="34" charset="0"/>
                <a:ea typeface="Tahoma" pitchFamily="34" charset="0"/>
                <a:cs typeface="Tahoma" pitchFamily="34" charset="0"/>
              </a:rPr>
              <a:t> din </a:t>
            </a:r>
            <a:r>
              <a:rPr lang="en-US" sz="1200" dirty="0" err="1" smtClean="0">
                <a:solidFill>
                  <a:schemeClr val="tx1"/>
                </a:solidFill>
                <a:latin typeface="Tahoma" pitchFamily="34" charset="0"/>
                <a:ea typeface="Tahoma" pitchFamily="34" charset="0"/>
                <a:cs typeface="Tahoma" pitchFamily="34" charset="0"/>
              </a:rPr>
              <a:t>cadrul</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unui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serviciu</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într</a:t>
            </a:r>
            <a:r>
              <a:rPr lang="en-US" sz="1200" dirty="0" smtClean="0">
                <a:solidFill>
                  <a:schemeClr val="tx1"/>
                </a:solidFill>
                <a:latin typeface="Tahoma" pitchFamily="34" charset="0"/>
                <a:ea typeface="Tahoma" pitchFamily="34" charset="0"/>
                <a:cs typeface="Tahoma" pitchFamily="34" charset="0"/>
              </a:rPr>
              <a:t>-un alt </a:t>
            </a:r>
            <a:r>
              <a:rPr lang="en-US" sz="1200" dirty="0" err="1" smtClean="0">
                <a:solidFill>
                  <a:schemeClr val="tx1"/>
                </a:solidFill>
                <a:latin typeface="Tahoma" pitchFamily="34" charset="0"/>
                <a:ea typeface="Tahoma" pitchFamily="34" charset="0"/>
                <a:cs typeface="Tahoma" pitchFamily="34" charset="0"/>
              </a:rPr>
              <a:t>serviciu</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în</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cadrul</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instituției</a:t>
            </a:r>
            <a:r>
              <a:rPr lang="ro-RO" sz="1200" dirty="0" smtClean="0">
                <a:solidFill>
                  <a:schemeClr val="tx1"/>
                </a:solidFill>
                <a:latin typeface="Tahoma" pitchFamily="34" charset="0"/>
                <a:ea typeface="Tahoma" pitchFamily="34" charset="0"/>
                <a:cs typeface="Tahoma" pitchFamily="34" charset="0"/>
              </a:rPr>
              <a:t>,</a:t>
            </a:r>
          </a:p>
          <a:p>
            <a:pPr marL="534988" lvl="0" indent="-174625" algn="l">
              <a:spcBef>
                <a:spcPts val="0"/>
              </a:spcBef>
              <a:buFont typeface="Wingdings" pitchFamily="2" charset="2"/>
              <a:buChar char="ü"/>
            </a:pPr>
            <a:r>
              <a:rPr lang="en-US" sz="1200" dirty="0" err="1" smtClean="0">
                <a:solidFill>
                  <a:schemeClr val="tx1"/>
                </a:solidFill>
                <a:latin typeface="Tahoma" pitchFamily="34" charset="0"/>
                <a:ea typeface="Tahoma" pitchFamily="34" charset="0"/>
                <a:cs typeface="Tahoma" pitchFamily="34" charset="0"/>
              </a:rPr>
              <a:t>două</a:t>
            </a:r>
            <a:r>
              <a:rPr lang="ro-RO" sz="1200" dirty="0" smtClean="0">
                <a:solidFill>
                  <a:schemeClr val="tx1"/>
                </a:solidFill>
                <a:latin typeface="Tahoma" pitchFamily="34" charset="0"/>
                <a:ea typeface="Tahoma" pitchFamily="34" charset="0"/>
                <a:cs typeface="Tahoma" pitchFamily="34" charset="0"/>
              </a:rPr>
              <a:t> persoane</a:t>
            </a:r>
            <a:r>
              <a:rPr lang="en-US" sz="1200" dirty="0" smtClean="0">
                <a:solidFill>
                  <a:schemeClr val="tx1"/>
                </a:solidFill>
                <a:latin typeface="Tahoma" pitchFamily="34" charset="0"/>
                <a:ea typeface="Tahoma" pitchFamily="34" charset="0"/>
                <a:cs typeface="Tahoma" pitchFamily="34" charset="0"/>
              </a:rPr>
              <a:t> – personal contractual </a:t>
            </a:r>
            <a:r>
              <a:rPr lang="en-US" sz="1200" dirty="0" err="1" smtClean="0">
                <a:solidFill>
                  <a:schemeClr val="tx1"/>
                </a:solidFill>
                <a:latin typeface="Tahoma" pitchFamily="34" charset="0"/>
                <a:ea typeface="Tahoma" pitchFamily="34" charset="0"/>
                <a:cs typeface="Tahoma" pitchFamily="34" charset="0"/>
              </a:rPr>
              <a:t>în</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cadrul</a:t>
            </a:r>
            <a:r>
              <a:rPr lang="en-US"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cancelari</a:t>
            </a:r>
            <a:r>
              <a:rPr lang="en-US" sz="1200" dirty="0" err="1" smtClean="0">
                <a:solidFill>
                  <a:schemeClr val="tx1"/>
                </a:solidFill>
                <a:latin typeface="Tahoma" pitchFamily="34" charset="0"/>
                <a:ea typeface="Tahoma" pitchFamily="34" charset="0"/>
                <a:cs typeface="Tahoma" pitchFamily="34" charset="0"/>
              </a:rPr>
              <a:t>ei</a:t>
            </a:r>
            <a:r>
              <a:rPr lang="ro-RO" sz="1200" dirty="0" smtClean="0">
                <a:solidFill>
                  <a:schemeClr val="tx1"/>
                </a:solidFill>
                <a:latin typeface="Tahoma" pitchFamily="34" charset="0"/>
                <a:ea typeface="Tahoma" pitchFamily="34" charset="0"/>
                <a:cs typeface="Tahoma" pitchFamily="34" charset="0"/>
              </a:rPr>
              <a:t> prefectului au încetat contractul individual de muncă,</a:t>
            </a:r>
          </a:p>
          <a:p>
            <a:pPr marL="534988" lvl="0" indent="-174625" algn="l">
              <a:spcBef>
                <a:spcPts val="0"/>
              </a:spcBef>
              <a:buFont typeface="Wingdings" pitchFamily="2" charset="2"/>
              <a:buChar char="ü"/>
            </a:pPr>
            <a:r>
              <a:rPr lang="ro-RO" sz="1200" dirty="0" smtClean="0">
                <a:solidFill>
                  <a:schemeClr val="tx1"/>
                </a:solidFill>
                <a:latin typeface="Tahoma" pitchFamily="34" charset="0"/>
                <a:ea typeface="Tahoma" pitchFamily="34" charset="0"/>
                <a:cs typeface="Tahoma" pitchFamily="34" charset="0"/>
              </a:rPr>
              <a:t>în cadrul cancelariei prefectului s-a făcut </a:t>
            </a:r>
            <a:r>
              <a:rPr lang="en-US" sz="1200" dirty="0" smtClean="0">
                <a:solidFill>
                  <a:schemeClr val="tx1"/>
                </a:solidFill>
                <a:latin typeface="Tahoma" pitchFamily="34" charset="0"/>
                <a:ea typeface="Tahoma" pitchFamily="34" charset="0"/>
                <a:cs typeface="Tahoma" pitchFamily="34" charset="0"/>
              </a:rPr>
              <a:t>o</a:t>
            </a:r>
            <a:r>
              <a:rPr lang="ro-RO" sz="1200" dirty="0" smtClean="0">
                <a:solidFill>
                  <a:schemeClr val="tx1"/>
                </a:solidFill>
                <a:latin typeface="Tahoma" pitchFamily="34" charset="0"/>
                <a:ea typeface="Tahoma" pitchFamily="34" charset="0"/>
                <a:cs typeface="Tahoma" pitchFamily="34" charset="0"/>
              </a:rPr>
              <a:t> </a:t>
            </a:r>
            <a:r>
              <a:rPr lang="ro-RO" sz="1200" dirty="0" err="1" smtClean="0">
                <a:solidFill>
                  <a:schemeClr val="tx1"/>
                </a:solidFill>
                <a:latin typeface="Tahoma" pitchFamily="34" charset="0"/>
                <a:ea typeface="Tahoma" pitchFamily="34" charset="0"/>
                <a:cs typeface="Tahoma" pitchFamily="34" charset="0"/>
              </a:rPr>
              <a:t>numir</a:t>
            </a:r>
            <a:r>
              <a:rPr lang="en-US" sz="1200" dirty="0" smtClean="0">
                <a:solidFill>
                  <a:schemeClr val="tx1"/>
                </a:solidFill>
                <a:latin typeface="Tahoma" pitchFamily="34" charset="0"/>
                <a:ea typeface="Tahoma" pitchFamily="34" charset="0"/>
                <a:cs typeface="Tahoma" pitchFamily="34" charset="0"/>
              </a:rPr>
              <a:t>e</a:t>
            </a:r>
            <a:r>
              <a:rPr lang="ro-RO" sz="1200" dirty="0" smtClean="0">
                <a:solidFill>
                  <a:schemeClr val="tx1"/>
                </a:solidFill>
                <a:latin typeface="Tahoma" pitchFamily="34" charset="0"/>
                <a:ea typeface="Tahoma" pitchFamily="34" charset="0"/>
                <a:cs typeface="Tahoma" pitchFamily="34" charset="0"/>
              </a:rPr>
              <a:t> pe </a:t>
            </a:r>
            <a:r>
              <a:rPr lang="ro-RO" sz="1200" dirty="0" err="1" smtClean="0">
                <a:solidFill>
                  <a:schemeClr val="tx1"/>
                </a:solidFill>
                <a:latin typeface="Tahoma" pitchFamily="34" charset="0"/>
                <a:ea typeface="Tahoma" pitchFamily="34" charset="0"/>
                <a:cs typeface="Tahoma" pitchFamily="34" charset="0"/>
              </a:rPr>
              <a:t>postu</a:t>
            </a:r>
            <a:r>
              <a:rPr lang="en-US" sz="1200" dirty="0" smtClean="0">
                <a:solidFill>
                  <a:schemeClr val="tx1"/>
                </a:solidFill>
                <a:latin typeface="Tahoma" pitchFamily="34" charset="0"/>
                <a:ea typeface="Tahoma" pitchFamily="34" charset="0"/>
                <a:cs typeface="Tahoma" pitchFamily="34" charset="0"/>
              </a:rPr>
              <a:t>l</a:t>
            </a:r>
            <a:r>
              <a:rPr lang="ro-RO" sz="1200" dirty="0" smtClean="0">
                <a:solidFill>
                  <a:schemeClr val="tx1"/>
                </a:solidFill>
                <a:latin typeface="Tahoma" pitchFamily="34" charset="0"/>
                <a:ea typeface="Tahoma" pitchFamily="34" charset="0"/>
                <a:cs typeface="Tahoma" pitchFamily="34" charset="0"/>
              </a:rPr>
              <a:t> vacant</a:t>
            </a:r>
            <a:r>
              <a:rPr lang="en-US" sz="1200" dirty="0" smtClean="0">
                <a:solidFill>
                  <a:schemeClr val="tx1"/>
                </a:solidFill>
                <a:latin typeface="Tahoma" pitchFamily="34" charset="0"/>
                <a:ea typeface="Tahoma" pitchFamily="34" charset="0"/>
                <a:cs typeface="Tahoma" pitchFamily="34" charset="0"/>
              </a:rPr>
              <a:t> – personal contractual</a:t>
            </a:r>
            <a:r>
              <a:rPr lang="ro-RO" sz="1200" dirty="0" smtClean="0">
                <a:solidFill>
                  <a:schemeClr val="tx1"/>
                </a:solidFill>
                <a:latin typeface="Tahoma" pitchFamily="34" charset="0"/>
                <a:ea typeface="Tahoma" pitchFamily="34" charset="0"/>
                <a:cs typeface="Tahoma" pitchFamily="34" charset="0"/>
              </a:rPr>
              <a:t>.</a:t>
            </a:r>
            <a:endParaRPr lang="en-US" sz="1200" dirty="0" smtClean="0">
              <a:solidFill>
                <a:schemeClr val="tx1"/>
              </a:solidFill>
              <a:latin typeface="Tahoma" pitchFamily="34" charset="0"/>
              <a:ea typeface="Tahoma" pitchFamily="34" charset="0"/>
              <a:cs typeface="Tahoma" pitchFamily="34" charset="0"/>
            </a:endParaRPr>
          </a:p>
          <a:p>
            <a:pPr marL="534988" lvl="0" indent="-174625" algn="l">
              <a:spcBef>
                <a:spcPts val="0"/>
              </a:spcBef>
            </a:pPr>
            <a:endParaRPr lang="en-GB" sz="1200" dirty="0" smtClean="0">
              <a:solidFill>
                <a:schemeClr val="tx1"/>
              </a:solidFill>
              <a:latin typeface="Tahoma" pitchFamily="34" charset="0"/>
              <a:ea typeface="Tahoma" pitchFamily="34" charset="0"/>
              <a:cs typeface="Tahoma" pitchFamily="34" charset="0"/>
            </a:endParaRPr>
          </a:p>
          <a:p>
            <a:pPr algn="just">
              <a:spcBef>
                <a:spcPts val="0"/>
              </a:spcBef>
            </a:pPr>
            <a:r>
              <a:rPr lang="en-US" sz="1200" dirty="0" err="1">
                <a:solidFill>
                  <a:schemeClr val="tx1"/>
                </a:solidFill>
                <a:latin typeface="Tahoma" pitchFamily="34" charset="0"/>
                <a:ea typeface="Tahoma" pitchFamily="34" charset="0"/>
                <a:cs typeface="Tahoma" pitchFamily="34" charset="0"/>
              </a:rPr>
              <a:t>Compartimentul</a:t>
            </a:r>
            <a:r>
              <a:rPr lang="en-US" sz="1200" dirty="0">
                <a:solidFill>
                  <a:schemeClr val="tx1"/>
                </a:solidFill>
                <a:latin typeface="Tahoma" pitchFamily="34" charset="0"/>
                <a:ea typeface="Tahoma" pitchFamily="34" charset="0"/>
                <a:cs typeface="Tahoma" pitchFamily="34" charset="0"/>
              </a:rPr>
              <a:t> de </a:t>
            </a:r>
            <a:r>
              <a:rPr lang="en-US" sz="1200" dirty="0" err="1">
                <a:solidFill>
                  <a:schemeClr val="tx1"/>
                </a:solidFill>
                <a:latin typeface="Tahoma" pitchFamily="34" charset="0"/>
                <a:ea typeface="Tahoma" pitchFamily="34" charset="0"/>
                <a:cs typeface="Tahoma" pitchFamily="34" charset="0"/>
              </a:rPr>
              <a:t>resurse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umane</a:t>
            </a:r>
            <a:r>
              <a:rPr lang="en-US" sz="1200" dirty="0">
                <a:solidFill>
                  <a:schemeClr val="tx1"/>
                </a:solidFill>
                <a:latin typeface="Tahoma" pitchFamily="34" charset="0"/>
                <a:ea typeface="Tahoma" pitchFamily="34" charset="0"/>
                <a:cs typeface="Tahoma" pitchFamily="34" charset="0"/>
              </a:rPr>
              <a:t> a </a:t>
            </a:r>
            <a:r>
              <a:rPr lang="en-US" sz="1200" dirty="0" err="1">
                <a:solidFill>
                  <a:schemeClr val="tx1"/>
                </a:solidFill>
                <a:latin typeface="Tahoma" pitchFamily="34" charset="0"/>
                <a:ea typeface="Tahoma" pitchFamily="34" charset="0"/>
                <a:cs typeface="Tahoma" pitchFamily="34" charset="0"/>
              </a:rPr>
              <a:t>emis</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în</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anul</a:t>
            </a:r>
            <a:r>
              <a:rPr lang="en-US" sz="1200" dirty="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2023 </a:t>
            </a:r>
            <a:r>
              <a:rPr lang="en-US" sz="1200" dirty="0" err="1">
                <a:solidFill>
                  <a:schemeClr val="tx1"/>
                </a:solidFill>
                <a:latin typeface="Tahoma" pitchFamily="34" charset="0"/>
                <a:ea typeface="Tahoma" pitchFamily="34" charset="0"/>
                <a:cs typeface="Tahoma" pitchFamily="34" charset="0"/>
              </a:rPr>
              <a:t>peste</a:t>
            </a:r>
            <a:r>
              <a:rPr lang="en-US" sz="1200" dirty="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70 </a:t>
            </a:r>
            <a:r>
              <a:rPr lang="en-US" sz="1200" dirty="0">
                <a:solidFill>
                  <a:schemeClr val="tx1"/>
                </a:solidFill>
                <a:latin typeface="Tahoma" pitchFamily="34" charset="0"/>
                <a:ea typeface="Tahoma" pitchFamily="34" charset="0"/>
                <a:cs typeface="Tahoma" pitchFamily="34" charset="0"/>
              </a:rPr>
              <a:t>de </a:t>
            </a:r>
            <a:r>
              <a:rPr lang="en-US" sz="1200" dirty="0" err="1">
                <a:solidFill>
                  <a:schemeClr val="tx1"/>
                </a:solidFill>
                <a:latin typeface="Tahoma" pitchFamily="34" charset="0"/>
                <a:ea typeface="Tahoma" pitchFamily="34" charset="0"/>
                <a:cs typeface="Tahoma" pitchFamily="34" charset="0"/>
              </a:rPr>
              <a:t>adeverinţe</a:t>
            </a:r>
            <a:r>
              <a:rPr lang="en-US" sz="1200" dirty="0">
                <a:solidFill>
                  <a:schemeClr val="tx1"/>
                </a:solidFill>
                <a:latin typeface="Tahoma" pitchFamily="34" charset="0"/>
                <a:ea typeface="Tahoma" pitchFamily="34" charset="0"/>
                <a:cs typeface="Tahoma" pitchFamily="34" charset="0"/>
              </a:rPr>
              <a:t> de diverse </a:t>
            </a:r>
            <a:r>
              <a:rPr lang="en-US" sz="1200" dirty="0" err="1">
                <a:solidFill>
                  <a:schemeClr val="tx1"/>
                </a:solidFill>
                <a:latin typeface="Tahoma" pitchFamily="34" charset="0"/>
                <a:ea typeface="Tahoma" pitchFamily="34" charset="0"/>
                <a:cs typeface="Tahoma" pitchFamily="34" charset="0"/>
              </a:rPr>
              <a:t>tipuri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vechime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venituri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calitate</a:t>
            </a:r>
            <a:r>
              <a:rPr lang="en-US" sz="1200" dirty="0">
                <a:solidFill>
                  <a:schemeClr val="tx1"/>
                </a:solidFill>
                <a:latin typeface="Tahoma" pitchFamily="34" charset="0"/>
                <a:ea typeface="Tahoma" pitchFamily="34" charset="0"/>
                <a:cs typeface="Tahoma" pitchFamily="34" charset="0"/>
              </a:rPr>
              <a:t> de </a:t>
            </a:r>
            <a:r>
              <a:rPr lang="en-US" sz="1200" dirty="0" err="1">
                <a:solidFill>
                  <a:schemeClr val="tx1"/>
                </a:solidFill>
                <a:latin typeface="Tahoma" pitchFamily="34" charset="0"/>
                <a:ea typeface="Tahoma" pitchFamily="34" charset="0"/>
                <a:cs typeface="Tahoma" pitchFamily="34" charset="0"/>
              </a:rPr>
              <a:t>salariat</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pentru</a:t>
            </a:r>
            <a:r>
              <a:rPr lang="en-US" sz="1200" dirty="0">
                <a:solidFill>
                  <a:schemeClr val="tx1"/>
                </a:solidFill>
                <a:latin typeface="Tahoma" pitchFamily="34" charset="0"/>
                <a:ea typeface="Tahoma" pitchFamily="34" charset="0"/>
                <a:cs typeface="Tahoma" pitchFamily="34" charset="0"/>
              </a:rPr>
              <a:t> medic, </a:t>
            </a:r>
            <a:r>
              <a:rPr lang="en-US" sz="1200" dirty="0" smtClean="0">
                <a:solidFill>
                  <a:schemeClr val="tx1"/>
                </a:solidFill>
                <a:latin typeface="Tahoma" pitchFamily="34" charset="0"/>
                <a:ea typeface="Tahoma" pitchFamily="34" charset="0"/>
                <a:cs typeface="Tahoma" pitchFamily="34" charset="0"/>
              </a:rPr>
              <a:t>pt</a:t>
            </a:r>
            <a:r>
              <a:rPr lang="ro-RO" sz="1200" dirty="0" smtClean="0">
                <a:solidFill>
                  <a:schemeClr val="tx1"/>
                </a:solidFill>
                <a:latin typeface="Tahoma" pitchFamily="34" charset="0"/>
                <a:ea typeface="Tahoma" pitchFamily="34" charset="0"/>
                <a:cs typeface="Tahoma" pitchFamily="34" charset="0"/>
              </a:rPr>
              <a:t>r.</a:t>
            </a:r>
            <a:r>
              <a:rPr lang="en-US" sz="1200" dirty="0" smtClean="0">
                <a:solidFill>
                  <a:schemeClr val="tx1"/>
                </a:solidFill>
                <a:latin typeface="Tahoma" pitchFamily="34" charset="0"/>
                <a:ea typeface="Tahoma" pitchFamily="34" charset="0"/>
                <a:cs typeface="Tahoma" pitchFamily="34" charset="0"/>
              </a:rPr>
              <a:t> </a:t>
            </a:r>
            <a:r>
              <a:rPr lang="en-US" sz="1200" dirty="0">
                <a:solidFill>
                  <a:schemeClr val="tx1"/>
                </a:solidFill>
                <a:latin typeface="Tahoma" pitchFamily="34" charset="0"/>
                <a:ea typeface="Tahoma" pitchFamily="34" charset="0"/>
                <a:cs typeface="Tahoma" pitchFamily="34" charset="0"/>
              </a:rPr>
              <a:t>C.A.S </a:t>
            </a:r>
            <a:r>
              <a:rPr lang="en-US" sz="1200" dirty="0" smtClean="0">
                <a:solidFill>
                  <a:schemeClr val="tx1"/>
                </a:solidFill>
                <a:latin typeface="Tahoma" pitchFamily="34" charset="0"/>
                <a:ea typeface="Tahoma" pitchFamily="34" charset="0"/>
                <a:cs typeface="Tahoma" pitchFamily="34" charset="0"/>
              </a:rPr>
              <a:t>etc</a:t>
            </a:r>
            <a:r>
              <a:rPr lang="ro-RO" sz="1200" dirty="0" smtClean="0">
                <a:solidFill>
                  <a:schemeClr val="tx1"/>
                </a:solidFill>
                <a:latin typeface="Tahoma" pitchFamily="34" charset="0"/>
                <a:ea typeface="Tahoma" pitchFamily="34" charset="0"/>
                <a:cs typeface="Tahoma" pitchFamily="34" charset="0"/>
              </a:rPr>
              <a:t>.</a:t>
            </a:r>
            <a:r>
              <a:rPr lang="en-US" sz="1200" dirty="0" smtClean="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pentru</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salariaţii</a:t>
            </a:r>
            <a:r>
              <a:rPr lang="en-US" sz="1200" dirty="0">
                <a:solidFill>
                  <a:schemeClr val="tx1"/>
                </a:solidFill>
                <a:latin typeface="Tahoma" pitchFamily="34" charset="0"/>
                <a:ea typeface="Tahoma" pitchFamily="34" charset="0"/>
                <a:cs typeface="Tahoma" pitchFamily="34" charset="0"/>
              </a:rPr>
              <a:t> care au </a:t>
            </a:r>
            <a:r>
              <a:rPr lang="en-US" sz="1200" dirty="0" err="1">
                <a:solidFill>
                  <a:schemeClr val="tx1"/>
                </a:solidFill>
                <a:latin typeface="Tahoma" pitchFamily="34" charset="0"/>
                <a:ea typeface="Tahoma" pitchFamily="34" charset="0"/>
                <a:cs typeface="Tahoma" pitchFamily="34" charset="0"/>
              </a:rPr>
              <a:t>solicitat</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astfel</a:t>
            </a:r>
            <a:r>
              <a:rPr lang="en-US" sz="1200" dirty="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acte</a:t>
            </a:r>
            <a:r>
              <a:rPr lang="ro-RO" sz="1200" dirty="0" smtClean="0">
                <a:solidFill>
                  <a:schemeClr val="tx1"/>
                </a:solidFill>
                <a:latin typeface="Tahoma" pitchFamily="34" charset="0"/>
                <a:ea typeface="Tahoma" pitchFamily="34" charset="0"/>
                <a:cs typeface="Tahoma" pitchFamily="34" charset="0"/>
              </a:rPr>
              <a:t> și un </a:t>
            </a:r>
            <a:r>
              <a:rPr lang="en-US" sz="1200" dirty="0" err="1" smtClean="0">
                <a:solidFill>
                  <a:schemeClr val="tx1"/>
                </a:solidFill>
                <a:latin typeface="Tahoma" pitchFamily="34" charset="0"/>
                <a:ea typeface="Tahoma" pitchFamily="34" charset="0"/>
                <a:cs typeface="Tahoma" pitchFamily="34" charset="0"/>
              </a:rPr>
              <a:t>număr</a:t>
            </a:r>
            <a:r>
              <a:rPr lang="en-US" sz="1200" dirty="0" smtClean="0">
                <a:solidFill>
                  <a:schemeClr val="tx1"/>
                </a:solidFill>
                <a:latin typeface="Tahoma" pitchFamily="34" charset="0"/>
                <a:ea typeface="Tahoma" pitchFamily="34" charset="0"/>
                <a:cs typeface="Tahoma" pitchFamily="34" charset="0"/>
              </a:rPr>
              <a:t> </a:t>
            </a:r>
            <a:r>
              <a:rPr lang="en-US" sz="1200" dirty="0">
                <a:solidFill>
                  <a:schemeClr val="tx1"/>
                </a:solidFill>
                <a:latin typeface="Tahoma" pitchFamily="34" charset="0"/>
                <a:ea typeface="Tahoma" pitchFamily="34" charset="0"/>
                <a:cs typeface="Tahoma" pitchFamily="34" charset="0"/>
              </a:rPr>
              <a:t>de </a:t>
            </a:r>
            <a:r>
              <a:rPr lang="en-US" sz="1200" dirty="0" smtClean="0">
                <a:solidFill>
                  <a:schemeClr val="tx1"/>
                </a:solidFill>
                <a:latin typeface="Tahoma" pitchFamily="34" charset="0"/>
                <a:ea typeface="Tahoma" pitchFamily="34" charset="0"/>
                <a:cs typeface="Tahoma" pitchFamily="34" charset="0"/>
              </a:rPr>
              <a:t>213 </a:t>
            </a:r>
            <a:r>
              <a:rPr lang="en-US" sz="1200" dirty="0" err="1" smtClean="0">
                <a:solidFill>
                  <a:schemeClr val="tx1"/>
                </a:solidFill>
                <a:latin typeface="Tahoma" pitchFamily="34" charset="0"/>
                <a:ea typeface="Tahoma" pitchFamily="34" charset="0"/>
                <a:cs typeface="Tahoma" pitchFamily="34" charset="0"/>
              </a:rPr>
              <a:t>ordine</a:t>
            </a:r>
            <a:r>
              <a:rPr lang="en-US" sz="1200" dirty="0" smtClean="0">
                <a:solidFill>
                  <a:schemeClr val="tx1"/>
                </a:solidFill>
                <a:latin typeface="Tahoma" pitchFamily="34" charset="0"/>
                <a:ea typeface="Tahoma" pitchFamily="34" charset="0"/>
                <a:cs typeface="Tahoma" pitchFamily="34" charset="0"/>
              </a:rPr>
              <a:t> </a:t>
            </a:r>
            <a:r>
              <a:rPr lang="en-US" sz="1200" dirty="0">
                <a:solidFill>
                  <a:schemeClr val="tx1"/>
                </a:solidFill>
                <a:latin typeface="Tahoma" pitchFamily="34" charset="0"/>
                <a:ea typeface="Tahoma" pitchFamily="34" charset="0"/>
                <a:cs typeface="Tahoma" pitchFamily="34" charset="0"/>
              </a:rPr>
              <a:t>ale </a:t>
            </a:r>
            <a:r>
              <a:rPr lang="en-US" sz="1200" dirty="0" err="1">
                <a:solidFill>
                  <a:schemeClr val="tx1"/>
                </a:solidFill>
                <a:latin typeface="Tahoma" pitchFamily="34" charset="0"/>
                <a:ea typeface="Tahoma" pitchFamily="34" charset="0"/>
                <a:cs typeface="Tahoma" pitchFamily="34" charset="0"/>
              </a:rPr>
              <a:t>prefectului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având</a:t>
            </a:r>
            <a:r>
              <a:rPr lang="en-US" sz="1200" dirty="0">
                <a:solidFill>
                  <a:schemeClr val="tx1"/>
                </a:solidFill>
                <a:latin typeface="Tahoma" pitchFamily="34" charset="0"/>
                <a:ea typeface="Tahoma" pitchFamily="34" charset="0"/>
                <a:cs typeface="Tahoma" pitchFamily="34" charset="0"/>
              </a:rPr>
              <a:t> ca </a:t>
            </a:r>
            <a:r>
              <a:rPr lang="en-US" sz="1200" dirty="0" err="1">
                <a:solidFill>
                  <a:schemeClr val="tx1"/>
                </a:solidFill>
                <a:latin typeface="Tahoma" pitchFamily="34" charset="0"/>
                <a:ea typeface="Tahoma" pitchFamily="34" charset="0"/>
                <a:cs typeface="Tahoma" pitchFamily="34" charset="0"/>
              </a:rPr>
              <a:t>obiect</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încadrarea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personalului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stabilirea</a:t>
            </a:r>
            <a:r>
              <a:rPr lang="en-US" sz="1200" dirty="0">
                <a:solidFill>
                  <a:schemeClr val="tx1"/>
                </a:solidFill>
                <a:latin typeface="Tahoma" pitchFamily="34" charset="0"/>
                <a:ea typeface="Tahoma" pitchFamily="34" charset="0"/>
                <a:cs typeface="Tahoma" pitchFamily="34" charset="0"/>
              </a:rPr>
              <a:t> de </a:t>
            </a:r>
            <a:r>
              <a:rPr lang="en-US" sz="1200" dirty="0" err="1">
                <a:solidFill>
                  <a:schemeClr val="tx1"/>
                </a:solidFill>
                <a:latin typeface="Tahoma" pitchFamily="34" charset="0"/>
                <a:ea typeface="Tahoma" pitchFamily="34" charset="0"/>
                <a:cs typeface="Tahoma" pitchFamily="34" charset="0"/>
              </a:rPr>
              <a:t>drepturi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salariale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măsuri</a:t>
            </a:r>
            <a:r>
              <a:rPr lang="en-US" sz="1200" dirty="0">
                <a:solidFill>
                  <a:schemeClr val="tx1"/>
                </a:solidFill>
                <a:latin typeface="Tahoma" pitchFamily="34" charset="0"/>
                <a:ea typeface="Tahoma" pitchFamily="34" charset="0"/>
                <a:cs typeface="Tahoma" pitchFamily="34" charset="0"/>
              </a:rPr>
              <a:t> cu </a:t>
            </a:r>
            <a:r>
              <a:rPr lang="en-US" sz="1200" dirty="0" err="1">
                <a:solidFill>
                  <a:schemeClr val="tx1"/>
                </a:solidFill>
                <a:latin typeface="Tahoma" pitchFamily="34" charset="0"/>
                <a:ea typeface="Tahoma" pitchFamily="34" charset="0"/>
                <a:cs typeface="Tahoma" pitchFamily="34" charset="0"/>
              </a:rPr>
              <a:t>caracter</a:t>
            </a:r>
            <a:r>
              <a:rPr lang="en-US" sz="1200" dirty="0">
                <a:solidFill>
                  <a:schemeClr val="tx1"/>
                </a:solidFill>
                <a:latin typeface="Tahoma" pitchFamily="34" charset="0"/>
                <a:ea typeface="Tahoma" pitchFamily="34" charset="0"/>
                <a:cs typeface="Tahoma" pitchFamily="34" charset="0"/>
              </a:rPr>
              <a:t> de </a:t>
            </a:r>
            <a:r>
              <a:rPr lang="en-US" sz="1200" dirty="0" err="1">
                <a:solidFill>
                  <a:schemeClr val="tx1"/>
                </a:solidFill>
                <a:latin typeface="Tahoma" pitchFamily="34" charset="0"/>
                <a:ea typeface="Tahoma" pitchFamily="34" charset="0"/>
                <a:cs typeface="Tahoma" pitchFamily="34" charset="0"/>
              </a:rPr>
              <a:t>specialitate</a:t>
            </a:r>
            <a:r>
              <a:rPr lang="en-US" sz="1200" dirty="0">
                <a:solidFill>
                  <a:schemeClr val="tx1"/>
                </a:solidFill>
                <a:latin typeface="Tahoma" pitchFamily="34" charset="0"/>
                <a:ea typeface="Tahoma" pitchFamily="34" charset="0"/>
                <a:cs typeface="Tahoma" pitchFamily="34" charset="0"/>
              </a:rPr>
              <a:t> din </a:t>
            </a:r>
            <a:r>
              <a:rPr lang="en-US" sz="1200" dirty="0" err="1">
                <a:solidFill>
                  <a:schemeClr val="tx1"/>
                </a:solidFill>
                <a:latin typeface="Tahoma" pitchFamily="34" charset="0"/>
                <a:ea typeface="Tahoma" pitchFamily="34" charset="0"/>
                <a:cs typeface="Tahoma" pitchFamily="34" charset="0"/>
              </a:rPr>
              <a:t>cadrul</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serviciului</a:t>
            </a:r>
            <a:r>
              <a:rPr lang="en-US" sz="1200" dirty="0">
                <a:solidFill>
                  <a:schemeClr val="tx1"/>
                </a:solidFill>
                <a:latin typeface="Tahoma" pitchFamily="34" charset="0"/>
                <a:ea typeface="Tahoma" pitchFamily="34" charset="0"/>
                <a:cs typeface="Tahoma" pitchFamily="34" charset="0"/>
              </a:rPr>
              <a:t>.</a:t>
            </a:r>
            <a:endParaRPr lang="en-GB" sz="1200" dirty="0">
              <a:solidFill>
                <a:schemeClr val="tx1"/>
              </a:solidFill>
              <a:latin typeface="Tahoma" pitchFamily="34" charset="0"/>
              <a:ea typeface="Tahoma" pitchFamily="34" charset="0"/>
              <a:cs typeface="Tahoma" pitchFamily="34" charset="0"/>
            </a:endParaRPr>
          </a:p>
          <a:p>
            <a:pPr algn="just"/>
            <a:endParaRPr lang="en-GB" sz="1200" dirty="0">
              <a:solidFill>
                <a:schemeClr val="tx1"/>
              </a:solidFill>
              <a:latin typeface="Tahoma" pitchFamily="34" charset="0"/>
              <a:ea typeface="Tahoma" pitchFamily="34" charset="0"/>
              <a:cs typeface="Tahoma" pitchFamily="34" charset="0"/>
            </a:endParaRPr>
          </a:p>
          <a:p>
            <a:pPr lvl="0" algn="just"/>
            <a:endParaRPr lang="en-GB" sz="1200" dirty="0" smtClean="0">
              <a:solidFill>
                <a:srgbClr val="003366"/>
              </a:solidFill>
              <a:latin typeface="Tahoma" pitchFamily="34" charset="0"/>
              <a:ea typeface="Tahoma" pitchFamily="34" charset="0"/>
              <a:cs typeface="Tahoma" pitchFamily="34" charset="0"/>
            </a:endParaRPr>
          </a:p>
          <a:p>
            <a:pPr marL="285750" indent="-285750" algn="just">
              <a:buFont typeface="Wingdings" pitchFamily="2" charset="2"/>
              <a:buChar char="q"/>
            </a:pPr>
            <a:endParaRPr lang="ro-RO" sz="2000" dirty="0" smtClean="0">
              <a:solidFill>
                <a:srgbClr val="003366"/>
              </a:solidFill>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3923998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93"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2" y="1172641"/>
            <a:ext cx="7737231" cy="3887057"/>
          </a:xfrm>
        </p:spPr>
        <p:txBody>
          <a:bodyPr>
            <a:noAutofit/>
          </a:bodyPr>
          <a:lstStyle/>
          <a:p>
            <a:pPr marL="342900" indent="-342900" algn="l"/>
            <a:r>
              <a:rPr lang="en-US" sz="1400" b="1" i="1" dirty="0" err="1">
                <a:solidFill>
                  <a:schemeClr val="tx2">
                    <a:lumMod val="60000"/>
                    <a:lumOff val="40000"/>
                  </a:schemeClr>
                </a:solidFill>
                <a:latin typeface="Times New Roman" pitchFamily="18" charset="0"/>
                <a:cs typeface="Times New Roman" pitchFamily="18" charset="0"/>
              </a:rPr>
              <a:t>Utilizarea</a:t>
            </a:r>
            <a:r>
              <a:rPr lang="en-US" sz="1400" b="1" i="1" dirty="0">
                <a:solidFill>
                  <a:schemeClr val="tx2">
                    <a:lumMod val="60000"/>
                    <a:lumOff val="40000"/>
                  </a:schemeClr>
                </a:solidFill>
                <a:latin typeface="Times New Roman" pitchFamily="18" charset="0"/>
                <a:cs typeface="Times New Roman" pitchFamily="18" charset="0"/>
              </a:rPr>
              <a:t>  </a:t>
            </a:r>
            <a:r>
              <a:rPr lang="ro-RO" sz="1400" b="1" i="1" dirty="0">
                <a:solidFill>
                  <a:schemeClr val="tx2">
                    <a:lumMod val="60000"/>
                    <a:lumOff val="40000"/>
                  </a:schemeClr>
                </a:solidFill>
                <a:latin typeface="Times New Roman" pitchFamily="18" charset="0"/>
                <a:cs typeface="Times New Roman" pitchFamily="18" charset="0"/>
              </a:rPr>
              <a:t>resurselor </a:t>
            </a:r>
            <a:r>
              <a:rPr lang="en-US" sz="1400" b="1" i="1" dirty="0">
                <a:solidFill>
                  <a:schemeClr val="tx2">
                    <a:lumMod val="60000"/>
                    <a:lumOff val="40000"/>
                  </a:schemeClr>
                </a:solidFill>
                <a:latin typeface="Times New Roman" pitchFamily="18" charset="0"/>
                <a:cs typeface="Times New Roman" pitchFamily="18" charset="0"/>
              </a:rPr>
              <a:t> </a:t>
            </a:r>
            <a:r>
              <a:rPr lang="en-US" sz="1400" b="1" i="1" dirty="0" err="1">
                <a:solidFill>
                  <a:schemeClr val="tx2">
                    <a:lumMod val="60000"/>
                    <a:lumOff val="40000"/>
                  </a:schemeClr>
                </a:solidFill>
                <a:latin typeface="Times New Roman" pitchFamily="18" charset="0"/>
                <a:cs typeface="Times New Roman" pitchFamily="18" charset="0"/>
              </a:rPr>
              <a:t>financiare</a:t>
            </a:r>
            <a:r>
              <a:rPr lang="ro-RO" sz="1400" b="1" i="1" dirty="0">
                <a:solidFill>
                  <a:schemeClr val="tx2">
                    <a:lumMod val="60000"/>
                    <a:lumOff val="40000"/>
                  </a:schemeClr>
                </a:solidFill>
                <a:latin typeface="Times New Roman" pitchFamily="18" charset="0"/>
                <a:cs typeface="Times New Roman" pitchFamily="18" charset="0"/>
              </a:rPr>
              <a:t> </a:t>
            </a:r>
          </a:p>
          <a:p>
            <a:pPr algn="just"/>
            <a:endParaRPr lang="ro-RO" sz="1200" dirty="0" smtClean="0">
              <a:solidFill>
                <a:schemeClr val="tx1"/>
              </a:solidFill>
              <a:latin typeface="Tahoma" pitchFamily="34" charset="0"/>
              <a:ea typeface="Tahoma" pitchFamily="34" charset="0"/>
              <a:cs typeface="Tahoma" pitchFamily="34" charset="0"/>
            </a:endParaRPr>
          </a:p>
          <a:p>
            <a:pPr algn="just"/>
            <a:r>
              <a:rPr lang="pt-BR" sz="1200" dirty="0" smtClean="0">
                <a:solidFill>
                  <a:schemeClr val="tx1"/>
                </a:solidFill>
                <a:latin typeface="Tahoma" pitchFamily="34" charset="0"/>
                <a:ea typeface="Tahoma" pitchFamily="34" charset="0"/>
                <a:cs typeface="Tahoma" pitchFamily="34" charset="0"/>
              </a:rPr>
              <a:t>Instituţia </a:t>
            </a:r>
            <a:r>
              <a:rPr lang="pt-BR" sz="1200" dirty="0">
                <a:solidFill>
                  <a:schemeClr val="tx1"/>
                </a:solidFill>
                <a:latin typeface="Tahoma" pitchFamily="34" charset="0"/>
                <a:ea typeface="Tahoma" pitchFamily="34" charset="0"/>
                <a:cs typeface="Tahoma" pitchFamily="34" charset="0"/>
              </a:rPr>
              <a:t>Prefectului – Județul Satu Mare este instituţie publică, finanţată integral de la bugetul de stat, prefectul fiind ordonator terţiar de credite, în directă subordonare a ordonatorului principal de credite – Ministerul Afacerilor Interne</a:t>
            </a:r>
            <a:r>
              <a:rPr lang="pt-BR" sz="1200" dirty="0" smtClean="0">
                <a:solidFill>
                  <a:schemeClr val="tx1"/>
                </a:solidFill>
                <a:latin typeface="Tahoma" pitchFamily="34" charset="0"/>
                <a:ea typeface="Tahoma" pitchFamily="34" charset="0"/>
                <a:cs typeface="Tahoma" pitchFamily="34" charset="0"/>
              </a:rPr>
              <a:t>. </a:t>
            </a:r>
            <a:endParaRPr lang="en-GB" sz="1600" dirty="0"/>
          </a:p>
          <a:p>
            <a:pPr algn="just"/>
            <a:r>
              <a:rPr lang="pt-BR" sz="1200" dirty="0" smtClean="0">
                <a:solidFill>
                  <a:schemeClr val="tx1"/>
                </a:solidFill>
                <a:latin typeface="Tahoma" pitchFamily="34" charset="0"/>
                <a:ea typeface="Tahoma" pitchFamily="34" charset="0"/>
                <a:cs typeface="Tahoma" pitchFamily="34" charset="0"/>
              </a:rPr>
              <a:t>Bugetul </a:t>
            </a:r>
            <a:r>
              <a:rPr lang="pt-BR" sz="1200" dirty="0">
                <a:solidFill>
                  <a:schemeClr val="tx1"/>
                </a:solidFill>
                <a:latin typeface="Tahoma" pitchFamily="34" charset="0"/>
                <a:ea typeface="Tahoma" pitchFamily="34" charset="0"/>
                <a:cs typeface="Tahoma" pitchFamily="34" charset="0"/>
              </a:rPr>
              <a:t>aprobat institu</a:t>
            </a:r>
            <a:r>
              <a:rPr lang="ro-RO" sz="1200" dirty="0" err="1">
                <a:solidFill>
                  <a:schemeClr val="tx1"/>
                </a:solidFill>
                <a:latin typeface="Tahoma" pitchFamily="34" charset="0"/>
                <a:ea typeface="Tahoma" pitchFamily="34" charset="0"/>
                <a:cs typeface="Tahoma" pitchFamily="34" charset="0"/>
              </a:rPr>
              <a:t>ției</a:t>
            </a:r>
            <a:r>
              <a:rPr lang="ro-RO" sz="1200" dirty="0">
                <a:solidFill>
                  <a:schemeClr val="tx1"/>
                </a:solidFill>
                <a:latin typeface="Tahoma" pitchFamily="34" charset="0"/>
                <a:ea typeface="Tahoma" pitchFamily="34" charset="0"/>
                <a:cs typeface="Tahoma" pitchFamily="34" charset="0"/>
              </a:rPr>
              <a:t> </a:t>
            </a:r>
            <a:r>
              <a:rPr lang="pt-BR" sz="1200" dirty="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pentru anul </a:t>
            </a:r>
            <a:r>
              <a:rPr lang="ro-RO" sz="1200" dirty="0" smtClean="0">
                <a:solidFill>
                  <a:schemeClr val="tx1"/>
                </a:solidFill>
                <a:latin typeface="Tahoma" pitchFamily="34" charset="0"/>
                <a:ea typeface="Tahoma" pitchFamily="34" charset="0"/>
                <a:cs typeface="Tahoma" pitchFamily="34" charset="0"/>
              </a:rPr>
              <a:t>202</a:t>
            </a:r>
            <a:r>
              <a:rPr lang="en-US" sz="1200" dirty="0" smtClean="0">
                <a:solidFill>
                  <a:schemeClr val="tx1"/>
                </a:solidFill>
                <a:latin typeface="Tahoma" pitchFamily="34" charset="0"/>
                <a:ea typeface="Tahoma" pitchFamily="34" charset="0"/>
                <a:cs typeface="Tahoma" pitchFamily="34" charset="0"/>
              </a:rPr>
              <a:t>3</a:t>
            </a:r>
            <a:r>
              <a:rPr lang="pt-BR"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a fost de</a:t>
            </a:r>
            <a:r>
              <a:rPr lang="pt-BR" sz="1200" dirty="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8.665.000.</a:t>
            </a:r>
            <a:r>
              <a:rPr lang="pt-BR" sz="1200" dirty="0" smtClean="0">
                <a:solidFill>
                  <a:schemeClr val="tx1"/>
                </a:solidFill>
                <a:latin typeface="Tahoma" pitchFamily="34" charset="0"/>
                <a:ea typeface="Tahoma" pitchFamily="34" charset="0"/>
                <a:cs typeface="Tahoma" pitchFamily="34" charset="0"/>
              </a:rPr>
              <a:t>lei</a:t>
            </a:r>
            <a:r>
              <a:rPr lang="pt-BR" sz="1200" dirty="0">
                <a:solidFill>
                  <a:schemeClr val="tx1"/>
                </a:solidFill>
                <a:latin typeface="Tahoma" pitchFamily="34" charset="0"/>
                <a:ea typeface="Tahoma" pitchFamily="34" charset="0"/>
                <a:cs typeface="Tahoma" pitchFamily="34" charset="0"/>
              </a:rPr>
              <a:t>, din</a:t>
            </a:r>
            <a:r>
              <a:rPr lang="pt-BR" sz="1200" dirty="0">
                <a:solidFill>
                  <a:srgbClr val="FF0000"/>
                </a:solidFill>
                <a:latin typeface="Tahoma" pitchFamily="34" charset="0"/>
                <a:ea typeface="Tahoma" pitchFamily="34" charset="0"/>
                <a:cs typeface="Tahoma" pitchFamily="34" charset="0"/>
              </a:rPr>
              <a:t> </a:t>
            </a:r>
            <a:r>
              <a:rPr lang="pt-BR" sz="1200" dirty="0">
                <a:solidFill>
                  <a:schemeClr val="tx1"/>
                </a:solidFill>
                <a:latin typeface="Tahoma" pitchFamily="34" charset="0"/>
                <a:ea typeface="Tahoma" pitchFamily="34" charset="0"/>
                <a:cs typeface="Tahoma" pitchFamily="34" charset="0"/>
              </a:rPr>
              <a:t>care</a:t>
            </a:r>
            <a:r>
              <a:rPr lang="ro-RO" sz="1200" dirty="0">
                <a:solidFill>
                  <a:schemeClr val="tx1"/>
                </a:solidFill>
                <a:latin typeface="Tahoma" pitchFamily="34" charset="0"/>
                <a:ea typeface="Tahoma" pitchFamily="34" charset="0"/>
                <a:cs typeface="Tahoma" pitchFamily="34" charset="0"/>
              </a:rPr>
              <a:t> c</a:t>
            </a:r>
            <a:r>
              <a:rPr lang="en-US" sz="1200" dirty="0" err="1">
                <a:solidFill>
                  <a:schemeClr val="tx1"/>
                </a:solidFill>
                <a:latin typeface="Tahoma" pitchFamily="34" charset="0"/>
                <a:ea typeface="Tahoma" pitchFamily="34" charset="0"/>
                <a:cs typeface="Tahoma" pitchFamily="34" charset="0"/>
              </a:rPr>
              <a:t>heltuielile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totale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efectuate</a:t>
            </a:r>
            <a:r>
              <a:rPr lang="en-US" sz="1200" dirty="0">
                <a:solidFill>
                  <a:schemeClr val="tx1"/>
                </a:solidFill>
                <a:latin typeface="Tahoma" pitchFamily="34" charset="0"/>
                <a:ea typeface="Tahoma" pitchFamily="34" charset="0"/>
                <a:cs typeface="Tahoma" pitchFamily="34" charset="0"/>
              </a:rPr>
              <a:t> p</a:t>
            </a:r>
            <a:r>
              <a:rPr lang="ro-RO" sz="1200" dirty="0" err="1">
                <a:solidFill>
                  <a:schemeClr val="tx1"/>
                </a:solidFill>
                <a:latin typeface="Tahoma" pitchFamily="34" charset="0"/>
                <a:ea typeface="Tahoma" pitchFamily="34" charset="0"/>
                <a:cs typeface="Tahoma" pitchFamily="34" charset="0"/>
              </a:rPr>
              <a:t>ână</a:t>
            </a:r>
            <a:r>
              <a:rPr lang="ro-RO" sz="1200" dirty="0">
                <a:solidFill>
                  <a:schemeClr val="tx1"/>
                </a:solidFill>
                <a:latin typeface="Tahoma" pitchFamily="34" charset="0"/>
                <a:ea typeface="Tahoma" pitchFamily="34" charset="0"/>
                <a:cs typeface="Tahoma" pitchFamily="34" charset="0"/>
              </a:rPr>
              <a:t> la </a:t>
            </a:r>
            <a:r>
              <a:rPr lang="en-US" sz="1200" dirty="0">
                <a:solidFill>
                  <a:schemeClr val="tx1"/>
                </a:solidFill>
                <a:latin typeface="Tahoma" pitchFamily="34" charset="0"/>
                <a:ea typeface="Tahoma" pitchFamily="34" charset="0"/>
                <a:cs typeface="Tahoma" pitchFamily="34" charset="0"/>
              </a:rPr>
              <a:t>31.12.20</a:t>
            </a:r>
            <a:r>
              <a:rPr lang="ro-RO" sz="1200" dirty="0" smtClean="0">
                <a:solidFill>
                  <a:schemeClr val="tx1"/>
                </a:solidFill>
                <a:latin typeface="Tahoma" pitchFamily="34" charset="0"/>
                <a:ea typeface="Tahoma" pitchFamily="34" charset="0"/>
                <a:cs typeface="Tahoma" pitchFamily="34" charset="0"/>
              </a:rPr>
              <a:t>2</a:t>
            </a:r>
            <a:r>
              <a:rPr lang="en-US" sz="1200" dirty="0" smtClean="0">
                <a:solidFill>
                  <a:schemeClr val="tx1"/>
                </a:solidFill>
                <a:latin typeface="Tahoma" pitchFamily="34" charset="0"/>
                <a:ea typeface="Tahoma" pitchFamily="34" charset="0"/>
                <a:cs typeface="Tahoma" pitchFamily="34" charset="0"/>
              </a:rPr>
              <a:t>3 </a:t>
            </a:r>
            <a:r>
              <a:rPr lang="en-US" sz="1200" dirty="0">
                <a:solidFill>
                  <a:schemeClr val="tx1"/>
                </a:solidFill>
                <a:latin typeface="Tahoma" pitchFamily="34" charset="0"/>
                <a:ea typeface="Tahoma" pitchFamily="34" charset="0"/>
                <a:cs typeface="Tahoma" pitchFamily="34" charset="0"/>
              </a:rPr>
              <a:t>au </a:t>
            </a:r>
            <a:r>
              <a:rPr lang="en-US" sz="1200" dirty="0" err="1">
                <a:solidFill>
                  <a:schemeClr val="tx1"/>
                </a:solidFill>
                <a:latin typeface="Tahoma" pitchFamily="34" charset="0"/>
                <a:ea typeface="Tahoma" pitchFamily="34" charset="0"/>
                <a:cs typeface="Tahoma" pitchFamily="34" charset="0"/>
              </a:rPr>
              <a:t>fost</a:t>
            </a:r>
            <a:r>
              <a:rPr lang="en-US" sz="1200" dirty="0">
                <a:solidFill>
                  <a:schemeClr val="tx1"/>
                </a:solidFill>
                <a:latin typeface="Tahoma" pitchFamily="34" charset="0"/>
                <a:ea typeface="Tahoma" pitchFamily="34" charset="0"/>
                <a:cs typeface="Tahoma" pitchFamily="34" charset="0"/>
              </a:rPr>
              <a:t> de </a:t>
            </a:r>
            <a:r>
              <a:rPr lang="pt-BR" sz="1200" dirty="0" smtClean="0">
                <a:solidFill>
                  <a:schemeClr val="tx1"/>
                </a:solidFill>
                <a:latin typeface="Tahoma" pitchFamily="34" charset="0"/>
                <a:ea typeface="Tahoma" pitchFamily="34" charset="0"/>
                <a:cs typeface="Tahoma" pitchFamily="34" charset="0"/>
              </a:rPr>
              <a:t>8.542.782,63 </a:t>
            </a:r>
            <a:r>
              <a:rPr lang="en-US" sz="1200" dirty="0" smtClean="0">
                <a:solidFill>
                  <a:schemeClr val="tx1"/>
                </a:solidFill>
                <a:latin typeface="Tahoma" pitchFamily="34" charset="0"/>
                <a:ea typeface="Tahoma" pitchFamily="34" charset="0"/>
                <a:cs typeface="Tahoma" pitchFamily="34" charset="0"/>
              </a:rPr>
              <a:t>lei</a:t>
            </a:r>
            <a:r>
              <a:rPr lang="en-US" sz="1200" dirty="0">
                <a:solidFill>
                  <a:schemeClr val="tx1"/>
                </a:solidFill>
                <a:latin typeface="Tahoma" pitchFamily="34" charset="0"/>
                <a:ea typeface="Tahoma" pitchFamily="34" charset="0"/>
                <a:cs typeface="Tahoma" pitchFamily="34" charset="0"/>
              </a:rPr>
              <a:t>,</a:t>
            </a:r>
            <a:r>
              <a:rPr lang="ro-RO" sz="1200" dirty="0">
                <a:solidFill>
                  <a:schemeClr val="tx1"/>
                </a:solidFill>
                <a:latin typeface="Tahoma" pitchFamily="34" charset="0"/>
                <a:ea typeface="Tahoma" pitchFamily="34" charset="0"/>
                <a:cs typeface="Tahoma" pitchFamily="34" charset="0"/>
              </a:rPr>
              <a:t> după cum urmează</a:t>
            </a:r>
            <a:r>
              <a:rPr lang="en-US" sz="1200" dirty="0">
                <a:solidFill>
                  <a:schemeClr val="tx1"/>
                </a:solidFill>
                <a:latin typeface="Tahoma" pitchFamily="34" charset="0"/>
                <a:ea typeface="Tahoma" pitchFamily="34" charset="0"/>
                <a:cs typeface="Tahoma" pitchFamily="34" charset="0"/>
              </a:rPr>
              <a:t> :</a:t>
            </a:r>
            <a:endParaRPr lang="ro-RO" sz="1200" dirty="0">
              <a:solidFill>
                <a:schemeClr val="tx1"/>
              </a:solidFill>
              <a:latin typeface="Tahoma" pitchFamily="34" charset="0"/>
              <a:ea typeface="Tahoma" pitchFamily="34" charset="0"/>
              <a:cs typeface="Tahoma" pitchFamily="34" charset="0"/>
            </a:endParaRPr>
          </a:p>
          <a:p>
            <a:pPr marL="355600" lvl="0" indent="-355600" algn="just">
              <a:buFont typeface="Arial" pitchFamily="34" charset="0"/>
              <a:buChar char="•"/>
            </a:pPr>
            <a:r>
              <a:rPr lang="pt-BR" sz="1200" dirty="0" smtClean="0">
                <a:solidFill>
                  <a:schemeClr val="tx1"/>
                </a:solidFill>
                <a:latin typeface="Tahoma" pitchFamily="34" charset="0"/>
                <a:ea typeface="Tahoma" pitchFamily="34" charset="0"/>
                <a:cs typeface="Tahoma" pitchFamily="34" charset="0"/>
              </a:rPr>
              <a:t>la </a:t>
            </a:r>
            <a:r>
              <a:rPr lang="pt-BR" sz="1200" dirty="0">
                <a:solidFill>
                  <a:schemeClr val="tx1"/>
                </a:solidFill>
                <a:latin typeface="Tahoma" pitchFamily="34" charset="0"/>
                <a:ea typeface="Tahoma" pitchFamily="34" charset="0"/>
                <a:cs typeface="Tahoma" pitchFamily="34" charset="0"/>
              </a:rPr>
              <a:t>cap. 51 „Autorităţi publice” </a:t>
            </a:r>
            <a:r>
              <a:rPr lang="pt-BR"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	-</a:t>
            </a:r>
            <a:r>
              <a:rPr lang="pt-BR" sz="1200" dirty="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5.376.233, 24</a:t>
            </a:r>
            <a:r>
              <a:rPr lang="pt-BR" sz="1200" dirty="0" smtClean="0">
                <a:solidFill>
                  <a:schemeClr val="tx1"/>
                </a:solidFill>
                <a:latin typeface="Tahoma" pitchFamily="34" charset="0"/>
                <a:ea typeface="Tahoma" pitchFamily="34" charset="0"/>
                <a:cs typeface="Tahoma" pitchFamily="34" charset="0"/>
              </a:rPr>
              <a:t>lei </a:t>
            </a:r>
            <a:endParaRPr lang="ro-RO" sz="1200" dirty="0">
              <a:solidFill>
                <a:schemeClr val="tx1"/>
              </a:solidFill>
              <a:latin typeface="Tahoma" pitchFamily="34" charset="0"/>
              <a:ea typeface="Tahoma" pitchFamily="34" charset="0"/>
              <a:cs typeface="Tahoma" pitchFamily="34" charset="0"/>
            </a:endParaRPr>
          </a:p>
          <a:p>
            <a:pPr marL="355600" indent="-355600" algn="just">
              <a:buFont typeface="Arial" pitchFamily="34" charset="0"/>
              <a:buChar char="•"/>
            </a:pPr>
            <a:r>
              <a:rPr lang="pt-BR" sz="1200" dirty="0">
                <a:solidFill>
                  <a:schemeClr val="tx1"/>
                </a:solidFill>
                <a:latin typeface="Tahoma" pitchFamily="34" charset="0"/>
                <a:ea typeface="Tahoma" pitchFamily="34" charset="0"/>
                <a:cs typeface="Tahoma" pitchFamily="34" charset="0"/>
              </a:rPr>
              <a:t>la cap</a:t>
            </a:r>
            <a:r>
              <a:rPr lang="pt-BR" sz="1200" dirty="0" smtClean="0">
                <a:solidFill>
                  <a:schemeClr val="tx1"/>
                </a:solidFill>
                <a:latin typeface="Tahoma" pitchFamily="34" charset="0"/>
                <a:ea typeface="Tahoma" pitchFamily="34" charset="0"/>
                <a:cs typeface="Tahoma" pitchFamily="34" charset="0"/>
              </a:rPr>
              <a:t>.</a:t>
            </a:r>
            <a:r>
              <a:rPr lang="ro-RO" sz="1200" dirty="0" smtClean="0">
                <a:solidFill>
                  <a:schemeClr val="tx1"/>
                </a:solidFill>
                <a:latin typeface="Tahoma" pitchFamily="34" charset="0"/>
                <a:ea typeface="Tahoma" pitchFamily="34" charset="0"/>
                <a:cs typeface="Tahoma" pitchFamily="34" charset="0"/>
              </a:rPr>
              <a:t> </a:t>
            </a:r>
            <a:r>
              <a:rPr lang="pt-BR" sz="1200" dirty="0" smtClean="0">
                <a:solidFill>
                  <a:schemeClr val="tx1"/>
                </a:solidFill>
                <a:latin typeface="Tahoma" pitchFamily="34" charset="0"/>
                <a:ea typeface="Tahoma" pitchFamily="34" charset="0"/>
                <a:cs typeface="Tahoma" pitchFamily="34" charset="0"/>
              </a:rPr>
              <a:t>61 </a:t>
            </a:r>
            <a:r>
              <a:rPr lang="pt-BR" sz="1200" dirty="0">
                <a:solidFill>
                  <a:schemeClr val="tx1"/>
                </a:solidFill>
                <a:latin typeface="Tahoma" pitchFamily="34" charset="0"/>
                <a:ea typeface="Tahoma" pitchFamily="34" charset="0"/>
                <a:cs typeface="Tahoma" pitchFamily="34" charset="0"/>
              </a:rPr>
              <a:t>„Ordine publică şi siguranţă naţională” </a:t>
            </a:r>
            <a:r>
              <a:rPr lang="ro-RO" sz="1200" dirty="0">
                <a:solidFill>
                  <a:schemeClr val="tx1"/>
                </a:solidFill>
                <a:latin typeface="Tahoma" pitchFamily="34" charset="0"/>
                <a:ea typeface="Tahoma" pitchFamily="34" charset="0"/>
                <a:cs typeface="Tahoma" pitchFamily="34" charset="0"/>
              </a:rPr>
              <a:t>    	-</a:t>
            </a:r>
            <a:r>
              <a:rPr lang="pt-BR" sz="1200" dirty="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3.166.549,39 </a:t>
            </a:r>
            <a:r>
              <a:rPr lang="pt-BR" sz="1200" dirty="0" smtClean="0">
                <a:solidFill>
                  <a:schemeClr val="tx1"/>
                </a:solidFill>
                <a:latin typeface="Tahoma" pitchFamily="34" charset="0"/>
                <a:ea typeface="Tahoma" pitchFamily="34" charset="0"/>
                <a:cs typeface="Tahoma" pitchFamily="34" charset="0"/>
              </a:rPr>
              <a:t>lei </a:t>
            </a:r>
            <a:endParaRPr lang="pt-BR" sz="1200" dirty="0">
              <a:solidFill>
                <a:schemeClr val="tx1"/>
              </a:solidFill>
              <a:latin typeface="Tahoma" pitchFamily="34" charset="0"/>
              <a:ea typeface="Tahoma" pitchFamily="34" charset="0"/>
              <a:cs typeface="Tahoma" pitchFamily="34" charset="0"/>
            </a:endParaRPr>
          </a:p>
          <a:p>
            <a:pPr marL="355600" lvl="0" indent="-355600" algn="just">
              <a:buFont typeface="Arial" pitchFamily="34" charset="0"/>
              <a:buChar char="•"/>
            </a:pPr>
            <a:endParaRPr lang="ro-RO" sz="800" dirty="0">
              <a:solidFill>
                <a:schemeClr val="tx1"/>
              </a:solidFill>
              <a:latin typeface="Tahoma" pitchFamily="34" charset="0"/>
              <a:ea typeface="Tahoma" pitchFamily="34" charset="0"/>
              <a:cs typeface="Tahoma" pitchFamily="34" charset="0"/>
            </a:endParaRPr>
          </a:p>
          <a:p>
            <a:pPr algn="just"/>
            <a:r>
              <a:rPr lang="pt-BR" sz="1200" dirty="0">
                <a:solidFill>
                  <a:schemeClr val="tx1"/>
                </a:solidFill>
                <a:latin typeface="Tahoma" pitchFamily="34" charset="0"/>
                <a:ea typeface="Tahoma" pitchFamily="34" charset="0"/>
                <a:cs typeface="Tahoma" pitchFamily="34" charset="0"/>
              </a:rPr>
              <a:t>Au fost respectate prevederile legale privind procedurile de angajare, lichidare, ordonanţare şi plată a cheltuielilor, controlul cheltuielilor, contabilizarea şi raportarea lor. </a:t>
            </a:r>
            <a:r>
              <a:rPr lang="pt-BR" sz="1200" dirty="0" smtClean="0">
                <a:solidFill>
                  <a:schemeClr val="tx1"/>
                </a:solidFill>
                <a:latin typeface="Tahoma" pitchFamily="34" charset="0"/>
                <a:ea typeface="Tahoma" pitchFamily="34" charset="0"/>
                <a:cs typeface="Tahoma" pitchFamily="34" charset="0"/>
              </a:rPr>
              <a:t>Au </a:t>
            </a:r>
            <a:r>
              <a:rPr lang="pt-BR" sz="1200" dirty="0">
                <a:solidFill>
                  <a:schemeClr val="tx1"/>
                </a:solidFill>
                <a:latin typeface="Tahoma" pitchFamily="34" charset="0"/>
                <a:ea typeface="Tahoma" pitchFamily="34" charset="0"/>
                <a:cs typeface="Tahoma" pitchFamily="34" charset="0"/>
              </a:rPr>
              <a:t>fost întocmite </a:t>
            </a:r>
            <a:r>
              <a:rPr lang="pt-BR" sz="1200" dirty="0" smtClean="0">
                <a:solidFill>
                  <a:schemeClr val="tx1"/>
                </a:solidFill>
                <a:latin typeface="Tahoma" pitchFamily="34" charset="0"/>
                <a:ea typeface="Tahoma" pitchFamily="34" charset="0"/>
                <a:cs typeface="Tahoma" pitchFamily="34" charset="0"/>
              </a:rPr>
              <a:t>429 </a:t>
            </a:r>
            <a:r>
              <a:rPr lang="pt-BR" sz="1200" dirty="0">
                <a:solidFill>
                  <a:schemeClr val="tx1"/>
                </a:solidFill>
                <a:latin typeface="Tahoma" pitchFamily="34" charset="0"/>
                <a:ea typeface="Tahoma" pitchFamily="34" charset="0"/>
                <a:cs typeface="Tahoma" pitchFamily="34" charset="0"/>
              </a:rPr>
              <a:t>angajamente bugetare, </a:t>
            </a:r>
            <a:r>
              <a:rPr lang="en-US" sz="1200" dirty="0" smtClean="0">
                <a:solidFill>
                  <a:schemeClr val="tx1"/>
                </a:solidFill>
                <a:latin typeface="Tahoma" pitchFamily="34" charset="0"/>
                <a:ea typeface="Tahoma" pitchFamily="34" charset="0"/>
                <a:cs typeface="Tahoma" pitchFamily="34" charset="0"/>
              </a:rPr>
              <a:t>963 </a:t>
            </a:r>
            <a:r>
              <a:rPr lang="pt-BR" sz="1200" dirty="0" smtClean="0">
                <a:solidFill>
                  <a:schemeClr val="tx1"/>
                </a:solidFill>
                <a:latin typeface="Tahoma" pitchFamily="34" charset="0"/>
                <a:ea typeface="Tahoma" pitchFamily="34" charset="0"/>
                <a:cs typeface="Tahoma" pitchFamily="34" charset="0"/>
              </a:rPr>
              <a:t>ordonanţări </a:t>
            </a:r>
            <a:r>
              <a:rPr lang="pt-BR" sz="1200" dirty="0">
                <a:solidFill>
                  <a:schemeClr val="tx1"/>
                </a:solidFill>
                <a:latin typeface="Tahoma" pitchFamily="34" charset="0"/>
                <a:ea typeface="Tahoma" pitchFamily="34" charset="0"/>
                <a:cs typeface="Tahoma" pitchFamily="34" charset="0"/>
              </a:rPr>
              <a:t>de plată, </a:t>
            </a:r>
            <a:r>
              <a:rPr lang="en-US" sz="1200" dirty="0" smtClean="0">
                <a:solidFill>
                  <a:schemeClr val="tx1"/>
                </a:solidFill>
                <a:latin typeface="Tahoma" pitchFamily="34" charset="0"/>
                <a:ea typeface="Tahoma" pitchFamily="34" charset="0"/>
                <a:cs typeface="Tahoma" pitchFamily="34" charset="0"/>
              </a:rPr>
              <a:t>1</a:t>
            </a:r>
            <a:r>
              <a:rPr lang="ro-RO" sz="1200" dirty="0" smtClean="0">
                <a:solidFill>
                  <a:schemeClr val="tx1"/>
                </a:solidFill>
                <a:latin typeface="Tahoma" pitchFamily="34" charset="0"/>
                <a:ea typeface="Tahoma" pitchFamily="34" charset="0"/>
                <a:cs typeface="Tahoma" pitchFamily="34" charset="0"/>
              </a:rPr>
              <a:t>.</a:t>
            </a:r>
            <a:r>
              <a:rPr lang="en-US" sz="1200" dirty="0" smtClean="0">
                <a:solidFill>
                  <a:schemeClr val="tx1"/>
                </a:solidFill>
                <a:latin typeface="Tahoma" pitchFamily="34" charset="0"/>
                <a:ea typeface="Tahoma" pitchFamily="34" charset="0"/>
                <a:cs typeface="Tahoma" pitchFamily="34" charset="0"/>
              </a:rPr>
              <a:t>533</a:t>
            </a:r>
            <a:r>
              <a:rPr lang="pt-BR" sz="1200" dirty="0" smtClean="0">
                <a:solidFill>
                  <a:schemeClr val="tx1"/>
                </a:solidFill>
                <a:latin typeface="Tahoma" pitchFamily="34" charset="0"/>
                <a:ea typeface="Tahoma" pitchFamily="34" charset="0"/>
                <a:cs typeface="Tahoma" pitchFamily="34" charset="0"/>
              </a:rPr>
              <a:t> </a:t>
            </a:r>
            <a:r>
              <a:rPr lang="pt-BR" sz="1200" dirty="0">
                <a:solidFill>
                  <a:schemeClr val="tx1"/>
                </a:solidFill>
                <a:latin typeface="Tahoma" pitchFamily="34" charset="0"/>
                <a:ea typeface="Tahoma" pitchFamily="34" charset="0"/>
                <a:cs typeface="Tahoma" pitchFamily="34" charset="0"/>
              </a:rPr>
              <a:t>ordine de plată către Trezorerie.</a:t>
            </a:r>
            <a:endParaRPr lang="en-GB" sz="1200" dirty="0">
              <a:solidFill>
                <a:schemeClr val="tx1"/>
              </a:solidFill>
              <a:latin typeface="Tahoma" pitchFamily="34" charset="0"/>
              <a:ea typeface="Tahoma" pitchFamily="34" charset="0"/>
              <a:cs typeface="Tahoma" pitchFamily="34" charset="0"/>
            </a:endParaRPr>
          </a:p>
          <a:p>
            <a:pPr algn="just"/>
            <a:r>
              <a:rPr lang="pt-BR" sz="1200" dirty="0">
                <a:solidFill>
                  <a:schemeClr val="tx1"/>
                </a:solidFill>
                <a:latin typeface="Tahoma" pitchFamily="34" charset="0"/>
                <a:ea typeface="Tahoma" pitchFamily="34" charset="0"/>
                <a:cs typeface="Tahoma" pitchFamily="34" charset="0"/>
              </a:rPr>
              <a:t>În baza OUG </a:t>
            </a:r>
            <a:r>
              <a:rPr lang="pt-BR" sz="1200" dirty="0" smtClean="0">
                <a:solidFill>
                  <a:schemeClr val="tx1"/>
                </a:solidFill>
                <a:latin typeface="Tahoma" pitchFamily="34" charset="0"/>
                <a:ea typeface="Tahoma" pitchFamily="34" charset="0"/>
                <a:cs typeface="Tahoma" pitchFamily="34" charset="0"/>
              </a:rPr>
              <a:t>nr.152/2020 </a:t>
            </a:r>
            <a:r>
              <a:rPr lang="en-US" sz="1200" dirty="0" err="1">
                <a:solidFill>
                  <a:schemeClr val="tx1"/>
                </a:solidFill>
                <a:latin typeface="Tahoma" pitchFamily="34" charset="0"/>
                <a:ea typeface="Tahoma" pitchFamily="34" charset="0"/>
                <a:cs typeface="Tahoma" pitchFamily="34" charset="0"/>
              </a:rPr>
              <a:t>pentru</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modificarea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şi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completarea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unor</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acte</a:t>
            </a:r>
            <a:r>
              <a:rPr lang="en-US" sz="1200" dirty="0">
                <a:solidFill>
                  <a:schemeClr val="tx1"/>
                </a:solidFill>
                <a:latin typeface="Tahoma" pitchFamily="34" charset="0"/>
                <a:ea typeface="Tahoma" pitchFamily="34" charset="0"/>
                <a:cs typeface="Tahoma" pitchFamily="34" charset="0"/>
              </a:rPr>
              <a:t> normative </a:t>
            </a:r>
            <a:r>
              <a:rPr lang="en-US" sz="1200" dirty="0" err="1">
                <a:solidFill>
                  <a:schemeClr val="tx1"/>
                </a:solidFill>
                <a:latin typeface="Tahoma" pitchFamily="34" charset="0"/>
                <a:ea typeface="Tahoma" pitchFamily="34" charset="0"/>
                <a:cs typeface="Tahoma" pitchFamily="34" charset="0"/>
              </a:rPr>
              <a:t>în</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vederea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extinderii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categoriilor</a:t>
            </a:r>
            <a:r>
              <a:rPr lang="en-US" sz="1200" dirty="0">
                <a:solidFill>
                  <a:schemeClr val="tx1"/>
                </a:solidFill>
                <a:latin typeface="Tahoma" pitchFamily="34" charset="0"/>
                <a:ea typeface="Tahoma" pitchFamily="34" charset="0"/>
                <a:cs typeface="Tahoma" pitchFamily="34" charset="0"/>
              </a:rPr>
              <a:t> de </a:t>
            </a:r>
            <a:r>
              <a:rPr lang="en-US" sz="1200" dirty="0" err="1">
                <a:solidFill>
                  <a:schemeClr val="tx1"/>
                </a:solidFill>
                <a:latin typeface="Tahoma" pitchFamily="34" charset="0"/>
                <a:ea typeface="Tahoma" pitchFamily="34" charset="0"/>
                <a:cs typeface="Tahoma" pitchFamily="34" charset="0"/>
              </a:rPr>
              <a:t>plăţi</a:t>
            </a:r>
            <a:r>
              <a:rPr lang="en-US" sz="1200" dirty="0">
                <a:solidFill>
                  <a:schemeClr val="tx1"/>
                </a:solidFill>
                <a:latin typeface="Tahoma" pitchFamily="34" charset="0"/>
                <a:ea typeface="Tahoma" pitchFamily="34" charset="0"/>
                <a:cs typeface="Tahoma" pitchFamily="34" charset="0"/>
              </a:rPr>
              <a:t> care pot </a:t>
            </a:r>
            <a:r>
              <a:rPr lang="en-US" sz="1200" dirty="0" err="1">
                <a:solidFill>
                  <a:schemeClr val="tx1"/>
                </a:solidFill>
                <a:latin typeface="Tahoma" pitchFamily="34" charset="0"/>
                <a:ea typeface="Tahoma" pitchFamily="34" charset="0"/>
                <a:cs typeface="Tahoma" pitchFamily="34" charset="0"/>
              </a:rPr>
              <a:t>fi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efectuate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prin</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intermediul</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Sistemului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naţional</a:t>
            </a:r>
            <a:r>
              <a:rPr lang="en-US" sz="1200" dirty="0">
                <a:solidFill>
                  <a:schemeClr val="tx1"/>
                </a:solidFill>
                <a:latin typeface="Tahoma" pitchFamily="34" charset="0"/>
                <a:ea typeface="Tahoma" pitchFamily="34" charset="0"/>
                <a:cs typeface="Tahoma" pitchFamily="34" charset="0"/>
              </a:rPr>
              <a:t> electronic de </a:t>
            </a:r>
            <a:r>
              <a:rPr lang="en-US" sz="1200" dirty="0" err="1">
                <a:solidFill>
                  <a:schemeClr val="tx1"/>
                </a:solidFill>
                <a:latin typeface="Tahoma" pitchFamily="34" charset="0"/>
                <a:ea typeface="Tahoma" pitchFamily="34" charset="0"/>
                <a:cs typeface="Tahoma" pitchFamily="34" charset="0"/>
              </a:rPr>
              <a:t>plată</a:t>
            </a:r>
            <a:r>
              <a:rPr lang="en-US" sz="1200" dirty="0">
                <a:solidFill>
                  <a:schemeClr val="tx1"/>
                </a:solidFill>
                <a:latin typeface="Tahoma" pitchFamily="34" charset="0"/>
                <a:ea typeface="Tahoma" pitchFamily="34" charset="0"/>
                <a:cs typeface="Tahoma" pitchFamily="34" charset="0"/>
              </a:rPr>
              <a:t> online</a:t>
            </a:r>
            <a:r>
              <a:rPr lang="pt-BR" sz="1200" dirty="0">
                <a:solidFill>
                  <a:schemeClr val="tx1"/>
                </a:solidFill>
                <a:latin typeface="Tahoma" pitchFamily="34" charset="0"/>
                <a:ea typeface="Tahoma" pitchFamily="34" charset="0"/>
                <a:cs typeface="Tahoma" pitchFamily="34" charset="0"/>
              </a:rPr>
              <a:t>, prin contul deschis la Trezorerie au fost încasate şi virate spre beneficiar, taxe aferente confecţionării şi valorificării plăcilor cu numere de înmatriculare în sumă de </a:t>
            </a:r>
            <a:r>
              <a:rPr lang="pt-BR" sz="1200" dirty="0" smtClean="0">
                <a:solidFill>
                  <a:schemeClr val="tx1"/>
                </a:solidFill>
                <a:latin typeface="Tahoma" pitchFamily="34" charset="0"/>
                <a:ea typeface="Tahoma" pitchFamily="34" charset="0"/>
                <a:cs typeface="Tahoma" pitchFamily="34" charset="0"/>
              </a:rPr>
              <a:t>144.419,23 </a:t>
            </a:r>
            <a:r>
              <a:rPr lang="pt-BR" sz="1200" dirty="0">
                <a:solidFill>
                  <a:schemeClr val="tx1"/>
                </a:solidFill>
                <a:latin typeface="Tahoma" pitchFamily="34" charset="0"/>
                <a:ea typeface="Tahoma" pitchFamily="34" charset="0"/>
                <a:cs typeface="Tahoma" pitchFamily="34" charset="0"/>
              </a:rPr>
              <a:t>lei</a:t>
            </a:r>
            <a:r>
              <a:rPr lang="en-US" sz="1200" dirty="0">
                <a:solidFill>
                  <a:schemeClr val="tx1"/>
                </a:solidFill>
                <a:latin typeface="Tahoma" pitchFamily="34" charset="0"/>
                <a:ea typeface="Tahoma" pitchFamily="34" charset="0"/>
                <a:cs typeface="Tahoma" pitchFamily="34" charset="0"/>
              </a:rPr>
              <a:t>.</a:t>
            </a:r>
            <a:endParaRPr lang="en-GB" sz="1200" dirty="0">
              <a:solidFill>
                <a:schemeClr val="tx1"/>
              </a:solidFill>
              <a:latin typeface="Tahoma" pitchFamily="34" charset="0"/>
              <a:ea typeface="Tahoma" pitchFamily="34" charset="0"/>
              <a:cs typeface="Tahoma" pitchFamily="34" charset="0"/>
            </a:endParaRPr>
          </a:p>
          <a:p>
            <a:pPr lvl="0" algn="just"/>
            <a:endParaRPr lang="ro-RO" sz="1200" dirty="0" smtClean="0">
              <a:solidFill>
                <a:srgbClr val="FF0000"/>
              </a:solidFill>
              <a:latin typeface="Tahoma" pitchFamily="34" charset="0"/>
              <a:ea typeface="Tahoma" pitchFamily="34" charset="0"/>
              <a:cs typeface="Tahoma" pitchFamily="34" charset="0"/>
            </a:endParaRPr>
          </a:p>
          <a:p>
            <a:pPr lvl="0" algn="just"/>
            <a:endParaRPr lang="en-GB" sz="2000" dirty="0">
              <a:solidFill>
                <a:srgbClr val="003366"/>
              </a:solidFill>
            </a:endParaRPr>
          </a:p>
          <a:p>
            <a:pPr marL="285750" indent="-285750" algn="just">
              <a:buFont typeface="Wingdings" pitchFamily="2" charset="2"/>
              <a:buChar char="q"/>
            </a:pPr>
            <a:endParaRPr lang="ro-RO" sz="2000" dirty="0" smtClean="0">
              <a:solidFill>
                <a:srgbClr val="003366"/>
              </a:solidFill>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304800" y="133819"/>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 xmlns:p14="http://schemas.microsoft.com/office/powerpoint/2010/main" val="3670967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grpSp>
        <p:nvGrpSpPr>
          <p:cNvPr id="4" name="Group 1"/>
          <p:cNvGrpSpPr>
            <a:grpSpLocks/>
          </p:cNvGrpSpPr>
          <p:nvPr/>
        </p:nvGrpSpPr>
        <p:grpSpPr bwMode="auto">
          <a:xfrm>
            <a:off x="-35027" y="-228601"/>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3" name="Subtitlu 2"/>
          <p:cNvSpPr>
            <a:spLocks noGrp="1"/>
          </p:cNvSpPr>
          <p:nvPr>
            <p:ph type="subTitle" idx="1"/>
          </p:nvPr>
        </p:nvSpPr>
        <p:spPr>
          <a:xfrm>
            <a:off x="790401" y="1172641"/>
            <a:ext cx="7737231" cy="3685109"/>
          </a:xfrm>
        </p:spPr>
        <p:txBody>
          <a:bodyPr>
            <a:noAutofit/>
          </a:bodyPr>
          <a:lstStyle/>
          <a:p>
            <a:pPr marL="342900" lvl="0" indent="-342900" algn="l" defTabSz="914400"/>
            <a:r>
              <a:rPr lang="ro-RO" sz="1400" b="1" i="1" dirty="0">
                <a:solidFill>
                  <a:schemeClr val="tx2">
                    <a:lumMod val="60000"/>
                    <a:lumOff val="40000"/>
                  </a:schemeClr>
                </a:solidFill>
                <a:latin typeface="Times New Roman" pitchFamily="18" charset="0"/>
                <a:cs typeface="Times New Roman" pitchFamily="18" charset="0"/>
              </a:rPr>
              <a:t>Activitatea d</a:t>
            </a:r>
            <a:r>
              <a:rPr lang="en-US" sz="1400" b="1" i="1" dirty="0">
                <a:solidFill>
                  <a:schemeClr val="tx2">
                    <a:lumMod val="60000"/>
                    <a:lumOff val="40000"/>
                  </a:schemeClr>
                </a:solidFill>
                <a:latin typeface="Times New Roman" pitchFamily="18" charset="0"/>
                <a:cs typeface="Times New Roman" pitchFamily="18" charset="0"/>
              </a:rPr>
              <a:t>e</a:t>
            </a:r>
            <a:r>
              <a:rPr lang="ro-RO" sz="1400" b="1" i="1" dirty="0">
                <a:solidFill>
                  <a:schemeClr val="tx2">
                    <a:lumMod val="60000"/>
                    <a:lumOff val="40000"/>
                  </a:schemeClr>
                </a:solidFill>
                <a:latin typeface="Times New Roman" pitchFamily="18" charset="0"/>
                <a:cs typeface="Times New Roman" pitchFamily="18" charset="0"/>
              </a:rPr>
              <a:t> achiziții publice </a:t>
            </a:r>
            <a:endParaRPr lang="en-GB" sz="1400" b="1" i="1" dirty="0" smtClean="0">
              <a:solidFill>
                <a:schemeClr val="tx2">
                  <a:lumMod val="60000"/>
                  <a:lumOff val="40000"/>
                </a:schemeClr>
              </a:solidFill>
              <a:latin typeface="Times New Roman" pitchFamily="18" charset="0"/>
              <a:cs typeface="Times New Roman" pitchFamily="18" charset="0"/>
            </a:endParaRPr>
          </a:p>
          <a:p>
            <a:pPr marL="342900" lvl="0" indent="-342900" algn="l" defTabSz="914400"/>
            <a:endParaRPr lang="ro-RO" sz="900" b="1" i="1" dirty="0">
              <a:solidFill>
                <a:srgbClr val="3716FC"/>
              </a:solidFill>
              <a:latin typeface="Times New Roman" pitchFamily="18" charset="0"/>
              <a:cs typeface="Times New Roman" pitchFamily="18" charset="0"/>
            </a:endParaRPr>
          </a:p>
          <a:p>
            <a:pPr marL="355600" lvl="0" indent="-355600" algn="just" defTabSz="914400" fontAlgn="base">
              <a:spcBef>
                <a:spcPts val="0"/>
              </a:spcBef>
              <a:buFont typeface="Arial" pitchFamily="34" charset="0"/>
              <a:buChar char="•"/>
            </a:pPr>
            <a:r>
              <a:rPr lang="pt-BR" sz="1200" dirty="0" smtClean="0">
                <a:solidFill>
                  <a:prstClr val="black"/>
                </a:solidFill>
                <a:latin typeface="Tahoma" pitchFamily="34" charset="0"/>
                <a:ea typeface="Tahoma" pitchFamily="34" charset="0"/>
                <a:cs typeface="Tahoma" pitchFamily="34" charset="0"/>
              </a:rPr>
              <a:t>În </a:t>
            </a:r>
            <a:r>
              <a:rPr lang="pt-BR" sz="1200" dirty="0">
                <a:solidFill>
                  <a:prstClr val="black"/>
                </a:solidFill>
                <a:latin typeface="Tahoma" pitchFamily="34" charset="0"/>
                <a:ea typeface="Tahoma" pitchFamily="34" charset="0"/>
                <a:cs typeface="Tahoma" pitchFamily="34" charset="0"/>
              </a:rPr>
              <a:t>anul 20</a:t>
            </a:r>
            <a:r>
              <a:rPr lang="ro-RO" sz="1200" dirty="0" smtClean="0">
                <a:solidFill>
                  <a:prstClr val="black"/>
                </a:solidFill>
                <a:latin typeface="Tahoma" pitchFamily="34" charset="0"/>
                <a:ea typeface="Tahoma" pitchFamily="34" charset="0"/>
                <a:cs typeface="Tahoma" pitchFamily="34" charset="0"/>
              </a:rPr>
              <a:t>2</a:t>
            </a:r>
            <a:r>
              <a:rPr lang="en-US" sz="1200" dirty="0" smtClean="0">
                <a:solidFill>
                  <a:prstClr val="black"/>
                </a:solidFill>
                <a:latin typeface="Tahoma" pitchFamily="34" charset="0"/>
                <a:ea typeface="Tahoma" pitchFamily="34" charset="0"/>
                <a:cs typeface="Tahoma" pitchFamily="34" charset="0"/>
              </a:rPr>
              <a:t>3</a:t>
            </a:r>
            <a:r>
              <a:rPr lang="pt-BR" sz="1200" dirty="0" smtClean="0">
                <a:solidFill>
                  <a:prstClr val="black"/>
                </a:solidFill>
                <a:latin typeface="Tahoma" pitchFamily="34" charset="0"/>
                <a:ea typeface="Tahoma" pitchFamily="34" charset="0"/>
                <a:cs typeface="Tahoma" pitchFamily="34" charset="0"/>
              </a:rPr>
              <a:t> </a:t>
            </a:r>
            <a:r>
              <a:rPr lang="pt-BR" sz="1200" dirty="0">
                <a:solidFill>
                  <a:prstClr val="black"/>
                </a:solidFill>
                <a:latin typeface="Tahoma" pitchFamily="34" charset="0"/>
                <a:ea typeface="Tahoma" pitchFamily="34" charset="0"/>
                <a:cs typeface="Tahoma" pitchFamily="34" charset="0"/>
              </a:rPr>
              <a:t>au fost </a:t>
            </a:r>
            <a:r>
              <a:rPr lang="pt-BR" sz="1200" dirty="0" smtClean="0">
                <a:solidFill>
                  <a:prstClr val="black"/>
                </a:solidFill>
                <a:latin typeface="Tahoma" pitchFamily="34" charset="0"/>
                <a:ea typeface="Tahoma" pitchFamily="34" charset="0"/>
                <a:cs typeface="Tahoma" pitchFamily="34" charset="0"/>
              </a:rPr>
              <a:t>semnate </a:t>
            </a:r>
            <a:r>
              <a:rPr lang="pt-BR" sz="1200" dirty="0" smtClean="0">
                <a:solidFill>
                  <a:schemeClr val="tx1"/>
                </a:solidFill>
                <a:latin typeface="Tahoma" pitchFamily="34" charset="0"/>
                <a:ea typeface="Tahoma" pitchFamily="34" charset="0"/>
                <a:cs typeface="Tahoma" pitchFamily="34" charset="0"/>
              </a:rPr>
              <a:t>27 </a:t>
            </a:r>
            <a:r>
              <a:rPr lang="pt-BR" sz="1200" dirty="0">
                <a:solidFill>
                  <a:prstClr val="black"/>
                </a:solidFill>
                <a:latin typeface="Tahoma" pitchFamily="34" charset="0"/>
                <a:ea typeface="Tahoma" pitchFamily="34" charset="0"/>
                <a:cs typeface="Tahoma" pitchFamily="34" charset="0"/>
              </a:rPr>
              <a:t>de contracte</a:t>
            </a:r>
            <a:r>
              <a:rPr lang="ro-RO" sz="1200" dirty="0">
                <a:solidFill>
                  <a:prstClr val="black"/>
                </a:solidFill>
                <a:latin typeface="Tahoma" pitchFamily="34" charset="0"/>
                <a:ea typeface="Tahoma" pitchFamily="34" charset="0"/>
                <a:cs typeface="Tahoma" pitchFamily="34" charset="0"/>
              </a:rPr>
              <a:t> și</a:t>
            </a:r>
            <a:r>
              <a:rPr lang="pt-BR" sz="1200" dirty="0">
                <a:solidFill>
                  <a:prstClr val="black"/>
                </a:solidFill>
                <a:latin typeface="Tahoma" pitchFamily="34" charset="0"/>
                <a:ea typeface="Tahoma" pitchFamily="34" charset="0"/>
                <a:cs typeface="Tahoma" pitchFamily="34" charset="0"/>
              </a:rPr>
              <a:t> acte adiţionale</a:t>
            </a:r>
            <a:r>
              <a:rPr lang="ro-RO" sz="1200" dirty="0" smtClean="0">
                <a:solidFill>
                  <a:prstClr val="black"/>
                </a:solidFill>
                <a:latin typeface="Tahoma" pitchFamily="34" charset="0"/>
                <a:ea typeface="Tahoma" pitchFamily="34" charset="0"/>
                <a:cs typeface="Tahoma" pitchFamily="34" charset="0"/>
              </a:rPr>
              <a:t>.</a:t>
            </a:r>
            <a:endParaRPr lang="ro-RO" sz="800" dirty="0">
              <a:solidFill>
                <a:prstClr val="black"/>
              </a:solidFill>
              <a:latin typeface="Tahoma" pitchFamily="34" charset="0"/>
              <a:ea typeface="Tahoma" pitchFamily="34" charset="0"/>
              <a:cs typeface="Tahoma" pitchFamily="34" charset="0"/>
            </a:endParaRPr>
          </a:p>
          <a:p>
            <a:pPr marL="355600" lvl="0" indent="-355600" algn="just" defTabSz="914400" fontAlgn="base">
              <a:spcBef>
                <a:spcPts val="0"/>
              </a:spcBef>
              <a:buFont typeface="Arial" pitchFamily="34" charset="0"/>
              <a:buChar char="•"/>
            </a:pPr>
            <a:r>
              <a:rPr lang="pt-BR" sz="1200" dirty="0">
                <a:solidFill>
                  <a:schemeClr val="tx1"/>
                </a:solidFill>
                <a:latin typeface="Tahoma" pitchFamily="34" charset="0"/>
                <a:ea typeface="Tahoma" pitchFamily="34" charset="0"/>
                <a:cs typeface="Tahoma" pitchFamily="34" charset="0"/>
              </a:rPr>
              <a:t>În total pentru anul </a:t>
            </a:r>
            <a:r>
              <a:rPr lang="pt-BR" sz="1200" dirty="0" smtClean="0">
                <a:solidFill>
                  <a:schemeClr val="tx1"/>
                </a:solidFill>
                <a:latin typeface="Tahoma" pitchFamily="34" charset="0"/>
                <a:ea typeface="Tahoma" pitchFamily="34" charset="0"/>
                <a:cs typeface="Tahoma" pitchFamily="34" charset="0"/>
              </a:rPr>
              <a:t>2023 </a:t>
            </a:r>
            <a:r>
              <a:rPr lang="pt-BR" sz="1200" dirty="0">
                <a:solidFill>
                  <a:schemeClr val="tx1"/>
                </a:solidFill>
                <a:latin typeface="Tahoma" pitchFamily="34" charset="0"/>
                <a:ea typeface="Tahoma" pitchFamily="34" charset="0"/>
                <a:cs typeface="Tahoma" pitchFamily="34" charset="0"/>
              </a:rPr>
              <a:t>au fost în urmărire și puse în aplicare </a:t>
            </a:r>
            <a:r>
              <a:rPr lang="pt-BR" sz="1200" dirty="0" smtClean="0">
                <a:solidFill>
                  <a:schemeClr val="tx1"/>
                </a:solidFill>
                <a:latin typeface="Tahoma" pitchFamily="34" charset="0"/>
                <a:ea typeface="Tahoma" pitchFamily="34" charset="0"/>
                <a:cs typeface="Tahoma" pitchFamily="34" charset="0"/>
              </a:rPr>
              <a:t>435 </a:t>
            </a:r>
            <a:r>
              <a:rPr lang="pt-BR" sz="1200" dirty="0">
                <a:solidFill>
                  <a:schemeClr val="tx1"/>
                </a:solidFill>
                <a:latin typeface="Tahoma" pitchFamily="34" charset="0"/>
                <a:ea typeface="Tahoma" pitchFamily="34" charset="0"/>
                <a:cs typeface="Tahoma" pitchFamily="34" charset="0"/>
              </a:rPr>
              <a:t>de facturi, contracte, acte adiţionale şi protocoale de colaborare. </a:t>
            </a:r>
            <a:endParaRPr lang="ro-RO" sz="1200" dirty="0" smtClean="0">
              <a:solidFill>
                <a:schemeClr val="tx1"/>
              </a:solidFill>
              <a:latin typeface="Tahoma" pitchFamily="34" charset="0"/>
              <a:ea typeface="Tahoma" pitchFamily="34" charset="0"/>
              <a:cs typeface="Tahoma" pitchFamily="34" charset="0"/>
            </a:endParaRPr>
          </a:p>
          <a:p>
            <a:pPr marL="355600" lvl="0" indent="-355600" algn="just" defTabSz="914400" fontAlgn="base">
              <a:spcBef>
                <a:spcPts val="0"/>
              </a:spcBef>
              <a:buFont typeface="Arial" pitchFamily="34" charset="0"/>
              <a:buChar char="•"/>
            </a:pPr>
            <a:r>
              <a:rPr lang="pt-BR" sz="1200" dirty="0" smtClean="0">
                <a:solidFill>
                  <a:prstClr val="black"/>
                </a:solidFill>
                <a:latin typeface="Tahoma" pitchFamily="34" charset="0"/>
                <a:ea typeface="Tahoma" pitchFamily="34" charset="0"/>
                <a:cs typeface="Tahoma" pitchFamily="34" charset="0"/>
              </a:rPr>
              <a:t>Pe </a:t>
            </a:r>
            <a:r>
              <a:rPr lang="pt-BR" sz="1200" dirty="0">
                <a:solidFill>
                  <a:prstClr val="black"/>
                </a:solidFill>
                <a:latin typeface="Tahoma" pitchFamily="34" charset="0"/>
                <a:ea typeface="Tahoma" pitchFamily="34" charset="0"/>
                <a:cs typeface="Tahoma" pitchFamily="34" charset="0"/>
              </a:rPr>
              <a:t>parcursul anului </a:t>
            </a:r>
            <a:r>
              <a:rPr lang="pt-BR" sz="1200" dirty="0" smtClean="0">
                <a:solidFill>
                  <a:prstClr val="black"/>
                </a:solidFill>
                <a:latin typeface="Tahoma" pitchFamily="34" charset="0"/>
                <a:ea typeface="Tahoma" pitchFamily="34" charset="0"/>
                <a:cs typeface="Tahoma" pitchFamily="34" charset="0"/>
              </a:rPr>
              <a:t>2023 </a:t>
            </a:r>
            <a:r>
              <a:rPr lang="pt-BR" sz="1200" dirty="0">
                <a:solidFill>
                  <a:prstClr val="black"/>
                </a:solidFill>
                <a:latin typeface="Tahoma" pitchFamily="34" charset="0"/>
                <a:ea typeface="Tahoma" pitchFamily="34" charset="0"/>
                <a:cs typeface="Tahoma" pitchFamily="34" charset="0"/>
              </a:rPr>
              <a:t>s-a urmărit asigurarea condiţiilor pentru buna funcţionare a activităţii tuturor compartimentelor, asigurându-se baza materială şi echipamentele necesare desfăşurării activităţii curente, precum şi întreţinerea echipamentelor, dar toate acestea în măsura resurselor financiare disponibile. </a:t>
            </a:r>
            <a:endParaRPr lang="ro-RO" sz="1200" dirty="0" smtClean="0">
              <a:solidFill>
                <a:prstClr val="black"/>
              </a:solidFill>
              <a:latin typeface="Tahoma" pitchFamily="34" charset="0"/>
              <a:ea typeface="Tahoma" pitchFamily="34" charset="0"/>
              <a:cs typeface="Tahoma" pitchFamily="34" charset="0"/>
            </a:endParaRPr>
          </a:p>
          <a:p>
            <a:pPr lvl="0" algn="just" defTabSz="914400" fontAlgn="base">
              <a:spcBef>
                <a:spcPts val="0"/>
              </a:spcBef>
            </a:pPr>
            <a:endParaRPr lang="en-US" sz="800" dirty="0" smtClean="0">
              <a:solidFill>
                <a:prstClr val="black"/>
              </a:solidFill>
              <a:latin typeface="Tahoma" pitchFamily="34" charset="0"/>
              <a:ea typeface="Tahoma" pitchFamily="34" charset="0"/>
              <a:cs typeface="Tahoma" pitchFamily="34" charset="0"/>
            </a:endParaRPr>
          </a:p>
          <a:p>
            <a:pPr lvl="0" algn="just" defTabSz="914400" fontAlgn="base">
              <a:spcBef>
                <a:spcPts val="0"/>
              </a:spcBef>
            </a:pPr>
            <a:endParaRPr lang="ro-RO" sz="800" dirty="0" smtClean="0">
              <a:solidFill>
                <a:prstClr val="black"/>
              </a:solidFill>
              <a:latin typeface="Tahoma" pitchFamily="34" charset="0"/>
              <a:ea typeface="Tahoma" pitchFamily="34" charset="0"/>
              <a:cs typeface="Tahoma" pitchFamily="34" charset="0"/>
            </a:endParaRPr>
          </a:p>
          <a:p>
            <a:pPr lvl="0" algn="l">
              <a:spcBef>
                <a:spcPts val="0"/>
              </a:spcBef>
            </a:pPr>
            <a:r>
              <a:rPr lang="ro-RO" sz="1200" dirty="0" smtClean="0">
                <a:solidFill>
                  <a:schemeClr val="tx1"/>
                </a:solidFill>
                <a:latin typeface="Tahoma" pitchFamily="34" charset="0"/>
                <a:ea typeface="Tahoma" pitchFamily="34" charset="0"/>
                <a:cs typeface="Tahoma" pitchFamily="34" charset="0"/>
              </a:rPr>
              <a:t> </a:t>
            </a:r>
            <a:r>
              <a:rPr lang="ro-RO" sz="1400" b="1" i="1" dirty="0">
                <a:solidFill>
                  <a:schemeClr val="tx2">
                    <a:lumMod val="60000"/>
                    <a:lumOff val="40000"/>
                  </a:schemeClr>
                </a:solidFill>
                <a:latin typeface="Times New Roman" pitchFamily="18" charset="0"/>
                <a:cs typeface="Times New Roman" pitchFamily="18" charset="0"/>
              </a:rPr>
              <a:t>Asigurarea resurselor </a:t>
            </a:r>
            <a:r>
              <a:rPr lang="ro-RO" sz="1400" b="1" i="1" dirty="0" smtClean="0">
                <a:solidFill>
                  <a:schemeClr val="tx2">
                    <a:lumMod val="60000"/>
                    <a:lumOff val="40000"/>
                  </a:schemeClr>
                </a:solidFill>
                <a:latin typeface="Times New Roman" pitchFamily="18" charset="0"/>
                <a:cs typeface="Times New Roman" pitchFamily="18" charset="0"/>
              </a:rPr>
              <a:t>logistice, IT și comunicații</a:t>
            </a:r>
            <a:r>
              <a:rPr lang="en-US" sz="1400" b="1" i="1" dirty="0" smtClean="0">
                <a:solidFill>
                  <a:schemeClr val="tx2">
                    <a:lumMod val="60000"/>
                    <a:lumOff val="40000"/>
                  </a:schemeClr>
                </a:solidFill>
                <a:latin typeface="Times New Roman" pitchFamily="18" charset="0"/>
                <a:cs typeface="Times New Roman" pitchFamily="18" charset="0"/>
              </a:rPr>
              <a:t> (1)</a:t>
            </a:r>
            <a:endParaRPr lang="en-GB" sz="1400" b="1" i="1" dirty="0">
              <a:solidFill>
                <a:schemeClr val="tx2">
                  <a:lumMod val="60000"/>
                  <a:lumOff val="40000"/>
                </a:schemeClr>
              </a:solidFill>
              <a:latin typeface="Times New Roman" pitchFamily="18" charset="0"/>
              <a:cs typeface="Times New Roman" pitchFamily="18" charset="0"/>
            </a:endParaRPr>
          </a:p>
          <a:p>
            <a:pPr algn="just"/>
            <a:endParaRPr lang="en-US" sz="1200" dirty="0" smtClean="0">
              <a:solidFill>
                <a:prstClr val="black"/>
              </a:solidFill>
              <a:latin typeface="Tahoma" pitchFamily="34" charset="0"/>
              <a:ea typeface="Tahoma" pitchFamily="34" charset="0"/>
              <a:cs typeface="Tahoma" pitchFamily="34" charset="0"/>
            </a:endParaRPr>
          </a:p>
          <a:p>
            <a:pPr algn="just"/>
            <a:r>
              <a:rPr lang="en-US" sz="1200" dirty="0" err="1" smtClean="0">
                <a:solidFill>
                  <a:prstClr val="black"/>
                </a:solidFill>
                <a:latin typeface="Tahoma" pitchFamily="34" charset="0"/>
                <a:ea typeface="Tahoma" pitchFamily="34" charset="0"/>
                <a:cs typeface="Tahoma" pitchFamily="34" charset="0"/>
              </a:rPr>
              <a:t>Compartimentul</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administrativ</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organizează</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coordonează</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şi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controlează</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activităţile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specifice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desfășurate</a:t>
            </a:r>
            <a:r>
              <a:rPr lang="en-US" sz="1200" dirty="0" smtClean="0">
                <a:solidFill>
                  <a:prstClr val="black"/>
                </a:solidFill>
                <a:latin typeface="Tahoma" pitchFamily="34" charset="0"/>
                <a:ea typeface="Tahoma" pitchFamily="34" charset="0"/>
                <a:cs typeface="Tahoma" pitchFamily="34" charset="0"/>
              </a:rPr>
              <a:t> de </a:t>
            </a:r>
            <a:r>
              <a:rPr lang="en-US" sz="1200" dirty="0" err="1" smtClean="0">
                <a:solidFill>
                  <a:prstClr val="black"/>
                </a:solidFill>
                <a:latin typeface="Tahoma" pitchFamily="34" charset="0"/>
                <a:ea typeface="Tahoma" pitchFamily="34" charset="0"/>
                <a:cs typeface="Tahoma" pitchFamily="34" charset="0"/>
              </a:rPr>
              <a:t>personalul</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destinat</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exploatării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autovehiculelor</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precum</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şi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realizarea</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colaborării</a:t>
            </a:r>
            <a:r>
              <a:rPr lang="en-US" sz="1200" dirty="0" smtClean="0">
                <a:solidFill>
                  <a:prstClr val="black"/>
                </a:solidFill>
                <a:latin typeface="Tahoma" pitchFamily="34" charset="0"/>
                <a:ea typeface="Tahoma" pitchFamily="34" charset="0"/>
                <a:cs typeface="Tahoma" pitchFamily="34" charset="0"/>
              </a:rPr>
              <a:t> cu </a:t>
            </a:r>
            <a:r>
              <a:rPr lang="en-US" sz="1200" dirty="0" err="1" smtClean="0">
                <a:solidFill>
                  <a:prstClr val="black"/>
                </a:solidFill>
                <a:latin typeface="Tahoma" pitchFamily="34" charset="0"/>
                <a:ea typeface="Tahoma" pitchFamily="34" charset="0"/>
                <a:cs typeface="Tahoma" pitchFamily="34" charset="0"/>
              </a:rPr>
              <a:t>celelalte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compartimente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în</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vederea</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asigurării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condițiilor</a:t>
            </a:r>
            <a:r>
              <a:rPr lang="en-US" sz="1200" dirty="0" smtClean="0">
                <a:solidFill>
                  <a:prstClr val="black"/>
                </a:solidFill>
                <a:latin typeface="Tahoma" pitchFamily="34" charset="0"/>
                <a:ea typeface="Tahoma" pitchFamily="34" charset="0"/>
                <a:cs typeface="Tahoma" pitchFamily="34" charset="0"/>
              </a:rPr>
              <a:t>/</a:t>
            </a:r>
            <a:r>
              <a:rPr lang="en-US" sz="1200" dirty="0" err="1" smtClean="0">
                <a:solidFill>
                  <a:prstClr val="black"/>
                </a:solidFill>
                <a:latin typeface="Tahoma" pitchFamily="34" charset="0"/>
                <a:ea typeface="Tahoma" pitchFamily="34" charset="0"/>
                <a:cs typeface="Tahoma" pitchFamily="34" charset="0"/>
              </a:rPr>
              <a:t>materialelor</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necesare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pentru</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desfășurarea</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activității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curente</a:t>
            </a:r>
            <a:r>
              <a:rPr lang="en-US" sz="1200" dirty="0" smtClean="0">
                <a:solidFill>
                  <a:prstClr val="black"/>
                </a:solidFill>
                <a:latin typeface="Tahoma" pitchFamily="34" charset="0"/>
                <a:ea typeface="Tahoma" pitchFamily="34" charset="0"/>
                <a:cs typeface="Tahoma" pitchFamily="34" charset="0"/>
              </a:rPr>
              <a:t> a </a:t>
            </a:r>
            <a:r>
              <a:rPr lang="en-US" sz="1200" dirty="0" err="1" smtClean="0">
                <a:solidFill>
                  <a:prstClr val="black"/>
                </a:solidFill>
                <a:latin typeface="Tahoma" pitchFamily="34" charset="0"/>
                <a:ea typeface="Tahoma" pitchFamily="34" charset="0"/>
                <a:cs typeface="Tahoma" pitchFamily="34" charset="0"/>
              </a:rPr>
              <a:t>instituției</a:t>
            </a:r>
            <a:r>
              <a:rPr lang="en-US" sz="1200" dirty="0" smtClean="0">
                <a:solidFill>
                  <a:prstClr val="black"/>
                </a:solidFill>
                <a:latin typeface="Tahoma" pitchFamily="34" charset="0"/>
                <a:ea typeface="Tahoma" pitchFamily="34" charset="0"/>
                <a:cs typeface="Tahoma" pitchFamily="34" charset="0"/>
              </a:rPr>
              <a:t>.</a:t>
            </a:r>
            <a:endParaRPr lang="ro-RO" sz="1200" dirty="0">
              <a:solidFill>
                <a:prstClr val="black"/>
              </a:solidFill>
              <a:latin typeface="Tahoma" pitchFamily="34" charset="0"/>
              <a:ea typeface="Tahoma" pitchFamily="34" charset="0"/>
              <a:cs typeface="Tahoma" pitchFamily="34" charset="0"/>
            </a:endParaRPr>
          </a:p>
          <a:p>
            <a:pPr algn="just"/>
            <a:endParaRPr lang="vi-VN" sz="1700" i="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183714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2418</TotalTime>
  <Words>4369</Words>
  <Application>Microsoft Office PowerPoint</Application>
  <PresentationFormat>Expunere pe ecran (16:9)</PresentationFormat>
  <Paragraphs>631</Paragraphs>
  <Slides>43</Slides>
  <Notes>0</Notes>
  <HiddenSlides>0</HiddenSlides>
  <MMClips>0</MMClips>
  <ScaleCrop>false</ScaleCrop>
  <HeadingPairs>
    <vt:vector size="6" baseType="variant">
      <vt:variant>
        <vt:lpstr>Temă</vt:lpstr>
      </vt:variant>
      <vt:variant>
        <vt:i4>1</vt:i4>
      </vt:variant>
      <vt:variant>
        <vt:lpstr>Servere OLE încorporate</vt:lpstr>
      </vt:variant>
      <vt:variant>
        <vt:i4>1</vt:i4>
      </vt:variant>
      <vt:variant>
        <vt:lpstr>Titluri diapozitive</vt:lpstr>
      </vt:variant>
      <vt:variant>
        <vt:i4>43</vt:i4>
      </vt:variant>
    </vt:vector>
  </HeadingPairs>
  <TitlesOfParts>
    <vt:vector size="45" baseType="lpstr">
      <vt:lpstr>Temă Office</vt:lpstr>
      <vt:lpstr>Diagramă</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 O M Â N I A Ministerul Afacerilor Interne  INSTITUȚIA PREFECTULUI JUDEȚUL SATUMARE</dc:title>
  <dc:creator>Cabinet</dc:creator>
  <cp:lastModifiedBy>Ramona Antonescu</cp:lastModifiedBy>
  <cp:revision>387</cp:revision>
  <cp:lastPrinted>2023-02-22T08:44:05Z</cp:lastPrinted>
  <dcterms:created xsi:type="dcterms:W3CDTF">2022-03-31T12:14:58Z</dcterms:created>
  <dcterms:modified xsi:type="dcterms:W3CDTF">2024-02-16T11:32:15Z</dcterms:modified>
</cp:coreProperties>
</file>