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6"/>
  </p:notesMasterIdLst>
  <p:sldIdLst>
    <p:sldId id="353" r:id="rId2"/>
    <p:sldId id="354" r:id="rId3"/>
    <p:sldId id="321" r:id="rId4"/>
    <p:sldId id="379" r:id="rId5"/>
    <p:sldId id="380" r:id="rId6"/>
    <p:sldId id="310" r:id="rId7"/>
    <p:sldId id="314" r:id="rId8"/>
    <p:sldId id="315" r:id="rId9"/>
    <p:sldId id="317" r:id="rId10"/>
    <p:sldId id="368" r:id="rId11"/>
    <p:sldId id="376" r:id="rId12"/>
    <p:sldId id="372" r:id="rId13"/>
    <p:sldId id="327" r:id="rId14"/>
    <p:sldId id="370" r:id="rId15"/>
    <p:sldId id="328" r:id="rId16"/>
    <p:sldId id="329" r:id="rId17"/>
    <p:sldId id="330" r:id="rId18"/>
    <p:sldId id="323" r:id="rId19"/>
    <p:sldId id="332" r:id="rId20"/>
    <p:sldId id="324" r:id="rId21"/>
    <p:sldId id="346" r:id="rId22"/>
    <p:sldId id="325" r:id="rId23"/>
    <p:sldId id="378" r:id="rId24"/>
    <p:sldId id="341" r:id="rId25"/>
  </p:sldIdLst>
  <p:sldSz cx="12190413" cy="6858000"/>
  <p:notesSz cx="6797675" cy="9926638"/>
  <p:defaultTextStyle>
    <a:defPPr>
      <a:defRPr lang="en-US"/>
    </a:defPPr>
    <a:lvl1pPr algn="l" rtl="0" fontAlgn="base">
      <a:spcBef>
        <a:spcPct val="0"/>
      </a:spcBef>
      <a:spcAft>
        <a:spcPct val="0"/>
      </a:spcAft>
      <a:defRPr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ECFF"/>
    <a:srgbClr val="C8EFFD"/>
    <a:srgbClr val="CCFFFF"/>
    <a:srgbClr val="00B0F0"/>
    <a:srgbClr val="CCFFCC"/>
    <a:srgbClr val="6F9CB5"/>
    <a:srgbClr val="03598A"/>
    <a:srgbClr val="94B5C8"/>
    <a:srgbClr val="ADC9D9"/>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18" autoAdjust="0"/>
    <p:restoredTop sz="98991" autoAdjust="0"/>
  </p:normalViewPr>
  <p:slideViewPr>
    <p:cSldViewPr>
      <p:cViewPr>
        <p:scale>
          <a:sx n="75" d="100"/>
          <a:sy n="75" d="100"/>
        </p:scale>
        <p:origin x="-96" y="-66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0"/>
      <c:rotY val="10"/>
      <c:rAngAx val="0"/>
      <c:perspective val="0"/>
    </c:view3D>
    <c:floor>
      <c:thickness val="0"/>
    </c:floor>
    <c:sideWall>
      <c:thickness val="0"/>
      <c:spPr>
        <a:noFill/>
        <a:ln w="25401">
          <a:noFill/>
        </a:ln>
      </c:spPr>
    </c:sideWall>
    <c:backWall>
      <c:thickness val="0"/>
      <c:spPr>
        <a:noFill/>
        <a:ln w="25401">
          <a:noFill/>
        </a:ln>
      </c:spPr>
    </c:backWall>
    <c:plotArea>
      <c:layout>
        <c:manualLayout>
          <c:layoutTarget val="inner"/>
          <c:xMode val="edge"/>
          <c:yMode val="edge"/>
          <c:x val="6.507970893097334E-2"/>
          <c:y val="4.4293425655867538E-2"/>
          <c:w val="0.78258759567866976"/>
          <c:h val="0.87687046842899019"/>
        </c:manualLayout>
      </c:layout>
      <c:bar3DChart>
        <c:barDir val="col"/>
        <c:grouping val="clustered"/>
        <c:varyColors val="0"/>
        <c:ser>
          <c:idx val="0"/>
          <c:order val="0"/>
          <c:tx>
            <c:strRef>
              <c:f>Sheet1!$B$1</c:f>
              <c:strCache>
                <c:ptCount val="1"/>
                <c:pt idx="0">
                  <c:v>31.12.2022</c:v>
                </c:pt>
              </c:strCache>
            </c:strRef>
          </c:tx>
          <c:spPr>
            <a:gradFill>
              <a:gsLst>
                <a:gs pos="0">
                  <a:srgbClr val="C8EFFD"/>
                </a:gs>
                <a:gs pos="50000">
                  <a:srgbClr val="03598A"/>
                </a:gs>
                <a:gs pos="100000">
                  <a:schemeClr val="accent1">
                    <a:shade val="100000"/>
                    <a:satMod val="115000"/>
                  </a:schemeClr>
                </a:gs>
              </a:gsLst>
              <a:lin ang="5400000" scaled="0"/>
            </a:gradFill>
            <a:effectLst>
              <a:innerShdw blurRad="63500" dist="50800" dir="2700000">
                <a:prstClr val="black">
                  <a:alpha val="50000"/>
                </a:prstClr>
              </a:innerShdw>
            </a:effectLst>
          </c:spPr>
          <c:invertIfNegative val="0"/>
          <c:dLbls>
            <c:dLbl>
              <c:idx val="0"/>
              <c:layout>
                <c:manualLayout>
                  <c:x val="2.2430955707958495E-3"/>
                  <c:y val="-2.9882896266563135E-2"/>
                </c:manualLayout>
              </c:layout>
              <c:showLegendKey val="1"/>
              <c:showVal val="1"/>
              <c:showCatName val="0"/>
              <c:showSerName val="0"/>
              <c:showPercent val="0"/>
              <c:showBubbleSize val="0"/>
              <c:separator>
</c:separator>
              <c:extLst>
                <c:ext xmlns:c15="http://schemas.microsoft.com/office/drawing/2012/chart" uri="{CE6537A1-D6FC-4f65-9D91-7224C49458BB}">
                  <c15:layout/>
                </c:ext>
              </c:extLst>
            </c:dLbl>
            <c:dLbl>
              <c:idx val="1"/>
              <c:layout>
                <c:manualLayout>
                  <c:x val="-3.3646433561937742E-3"/>
                  <c:y val="-3.2599523199887057E-2"/>
                </c:manualLayout>
              </c:layout>
              <c:showLegendKey val="1"/>
              <c:showVal val="1"/>
              <c:showCatName val="0"/>
              <c:showSerName val="0"/>
              <c:showPercent val="0"/>
              <c:showBubbleSize val="0"/>
              <c:separator>
</c:separator>
              <c:extLst>
                <c:ext xmlns:c15="http://schemas.microsoft.com/office/drawing/2012/chart" uri="{CE6537A1-D6FC-4f65-9D91-7224C49458BB}">
                  <c15:layout/>
                </c:ext>
              </c:extLst>
            </c:dLbl>
            <c:spPr>
              <a:noFill/>
              <a:ln>
                <a:noFill/>
              </a:ln>
              <a:effectLst/>
            </c:spPr>
            <c:txPr>
              <a:bodyPr rot="0" vert="horz" anchor="ctr" anchorCtr="0"/>
              <a:lstStyle/>
              <a:p>
                <a:pPr>
                  <a:defRPr/>
                </a:pPr>
                <a:endParaRPr lang="en-US"/>
              </a:p>
            </c:txPr>
            <c:showLegendKey val="1"/>
            <c:showVal val="1"/>
            <c:showCatName val="0"/>
            <c:showSerName val="0"/>
            <c:showPercent val="0"/>
            <c:showBubbleSize val="0"/>
            <c:separator>
</c:separator>
            <c:showLeaderLines val="0"/>
            <c:extLst>
              <c:ext xmlns:c15="http://schemas.microsoft.com/office/drawing/2012/chart" uri="{CE6537A1-D6FC-4f65-9D91-7224C49458BB}">
                <c15:showLeaderLines val="0"/>
              </c:ext>
            </c:extLst>
          </c:dLbls>
          <c:cat>
            <c:strRef>
              <c:f>Sheet1!$A$2:$A$3</c:f>
              <c:strCache>
                <c:ptCount val="2"/>
                <c:pt idx="0">
                  <c:v>Șomeri indemnizați</c:v>
                </c:pt>
                <c:pt idx="1">
                  <c:v>Șomeri neindemnizați</c:v>
                </c:pt>
              </c:strCache>
            </c:strRef>
          </c:cat>
          <c:val>
            <c:numRef>
              <c:f>Sheet1!$B$2:$B$3</c:f>
              <c:numCache>
                <c:formatCode>General</c:formatCode>
                <c:ptCount val="2"/>
                <c:pt idx="0">
                  <c:v>589</c:v>
                </c:pt>
                <c:pt idx="1">
                  <c:v>4331</c:v>
                </c:pt>
              </c:numCache>
            </c:numRef>
          </c:val>
          <c:extLst xmlns:c16r2="http://schemas.microsoft.com/office/drawing/2015/06/chart">
            <c:ext xmlns:c16="http://schemas.microsoft.com/office/drawing/2014/chart" uri="{C3380CC4-5D6E-409C-BE32-E72D297353CC}">
              <c16:uniqueId val="{00000000-994E-4C18-A89B-B89A02E17609}"/>
            </c:ext>
          </c:extLst>
        </c:ser>
        <c:ser>
          <c:idx val="1"/>
          <c:order val="1"/>
          <c:tx>
            <c:strRef>
              <c:f>Sheet1!$C$1</c:f>
              <c:strCache>
                <c:ptCount val="1"/>
                <c:pt idx="0">
                  <c:v>31.12.2023</c:v>
                </c:pt>
              </c:strCache>
            </c:strRef>
          </c:tx>
          <c:spPr>
            <a:gradFill>
              <a:gsLst>
                <a:gs pos="0">
                  <a:srgbClr val="03598A"/>
                </a:gs>
                <a:gs pos="50000">
                  <a:srgbClr val="C8EFFD"/>
                </a:gs>
                <a:gs pos="100000">
                  <a:srgbClr val="03598A"/>
                </a:gs>
              </a:gsLst>
              <a:lin ang="5400000" scaled="0"/>
            </a:gradFill>
          </c:spPr>
          <c:invertIfNegative val="0"/>
          <c:dLbls>
            <c:dLbl>
              <c:idx val="0"/>
              <c:layout>
                <c:manualLayout>
                  <c:x val="-1.1215477853979247E-3"/>
                  <c:y val="-3.8032777066534899E-2"/>
                </c:manualLayout>
              </c:layout>
              <c:showLegendKey val="1"/>
              <c:showVal val="1"/>
              <c:showCatName val="0"/>
              <c:showSerName val="0"/>
              <c:showPercent val="0"/>
              <c:showBubbleSize val="0"/>
              <c:extLst>
                <c:ext xmlns:c15="http://schemas.microsoft.com/office/drawing/2012/chart" uri="{CE6537A1-D6FC-4f65-9D91-7224C49458BB}">
                  <c15:layout/>
                </c:ext>
              </c:extLst>
            </c:dLbl>
            <c:dLbl>
              <c:idx val="1"/>
              <c:layout>
                <c:manualLayout>
                  <c:x val="-5.6077389269896232E-3"/>
                  <c:y val="-4.0749403999858824E-2"/>
                </c:manualLayout>
              </c:layout>
              <c:showLegendKey val="1"/>
              <c:showVal val="1"/>
              <c:showCatName val="0"/>
              <c:showSerName val="0"/>
              <c:showPercent val="0"/>
              <c:showBubbleSize val="0"/>
              <c:extLst>
                <c:ext xmlns:c15="http://schemas.microsoft.com/office/drawing/2012/chart" uri="{CE6537A1-D6FC-4f65-9D91-7224C49458BB}">
                  <c15:layout/>
                </c:ext>
              </c:extLst>
            </c:dLbl>
            <c:numFmt formatCode="0" sourceLinked="0"/>
            <c:spPr>
              <a:noFill/>
              <a:ln>
                <a:noFill/>
              </a:ln>
              <a:effectLst/>
            </c:spPr>
            <c:txPr>
              <a:bodyPr rot="0"/>
              <a:lstStyle/>
              <a:p>
                <a:pPr>
                  <a:defRPr/>
                </a:pPr>
                <a:endParaRPr lang="en-US"/>
              </a:p>
            </c:txPr>
            <c:showLegendKey val="1"/>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Șomeri indemnizați</c:v>
                </c:pt>
                <c:pt idx="1">
                  <c:v>Șomeri neindemnizați</c:v>
                </c:pt>
              </c:strCache>
            </c:strRef>
          </c:cat>
          <c:val>
            <c:numRef>
              <c:f>Sheet1!$C$2:$C$3</c:f>
              <c:numCache>
                <c:formatCode>General</c:formatCode>
                <c:ptCount val="2"/>
                <c:pt idx="0">
                  <c:v>809</c:v>
                </c:pt>
                <c:pt idx="1">
                  <c:v>4197</c:v>
                </c:pt>
              </c:numCache>
            </c:numRef>
          </c:val>
          <c:extLst xmlns:c16r2="http://schemas.microsoft.com/office/drawing/2015/06/chart">
            <c:ext xmlns:c16="http://schemas.microsoft.com/office/drawing/2014/chart" uri="{C3380CC4-5D6E-409C-BE32-E72D297353CC}">
              <c16:uniqueId val="{00000001-994E-4C18-A89B-B89A02E17609}"/>
            </c:ext>
          </c:extLst>
        </c:ser>
        <c:ser>
          <c:idx val="2"/>
          <c:order val="2"/>
          <c:tx>
            <c:strRef>
              <c:f>Sheet1!$D$1</c:f>
              <c:strCache>
                <c:ptCount val="1"/>
                <c:pt idx="0">
                  <c:v>30.06.2024</c:v>
                </c:pt>
              </c:strCache>
            </c:strRef>
          </c:tx>
          <c:spPr>
            <a:gradFill>
              <a:gsLst>
                <a:gs pos="0">
                  <a:srgbClr val="00B0F0"/>
                </a:gs>
                <a:gs pos="50000">
                  <a:srgbClr val="03598A"/>
                </a:gs>
                <a:gs pos="100000">
                  <a:srgbClr val="00B0F0"/>
                </a:gs>
              </a:gsLst>
              <a:lin ang="5400000" scaled="0"/>
            </a:gradFill>
          </c:spPr>
          <c:invertIfNegative val="0"/>
          <c:dLbls>
            <c:dLbl>
              <c:idx val="0"/>
              <c:layout>
                <c:manualLayout>
                  <c:x val="2.2430955707958907E-3"/>
                  <c:y val="-2.7166269333239214E-2"/>
                </c:manualLayout>
              </c:layout>
              <c:showLegendKey val="1"/>
              <c:showVal val="1"/>
              <c:showCatName val="0"/>
              <c:showSerName val="0"/>
              <c:showPercent val="0"/>
              <c:showBubbleSize val="0"/>
              <c:extLst>
                <c:ext xmlns:c15="http://schemas.microsoft.com/office/drawing/2012/chart" uri="{CE6537A1-D6FC-4f65-9D91-7224C49458BB}">
                  <c15:layout/>
                </c:ext>
              </c:extLst>
            </c:dLbl>
            <c:dLbl>
              <c:idx val="1"/>
              <c:layout>
                <c:manualLayout>
                  <c:x val="2.2430955707959319E-3"/>
                  <c:y val="-4.3466030933182742E-2"/>
                </c:manualLayout>
              </c:layout>
              <c:showLegendKey val="1"/>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1"/>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Șomeri indemnizați</c:v>
                </c:pt>
                <c:pt idx="1">
                  <c:v>Șomeri neindemnizați</c:v>
                </c:pt>
              </c:strCache>
            </c:strRef>
          </c:cat>
          <c:val>
            <c:numRef>
              <c:f>Sheet1!$D$2:$D$3</c:f>
              <c:numCache>
                <c:formatCode>General</c:formatCode>
                <c:ptCount val="2"/>
                <c:pt idx="0">
                  <c:v>688</c:v>
                </c:pt>
                <c:pt idx="1">
                  <c:v>5221</c:v>
                </c:pt>
              </c:numCache>
            </c:numRef>
          </c:val>
          <c:extLst xmlns:c16r2="http://schemas.microsoft.com/office/drawing/2015/06/chart">
            <c:ext xmlns:c16="http://schemas.microsoft.com/office/drawing/2014/chart" uri="{C3380CC4-5D6E-409C-BE32-E72D297353CC}">
              <c16:uniqueId val="{00000002-994E-4C18-A89B-B89A02E17609}"/>
            </c:ext>
          </c:extLst>
        </c:ser>
        <c:dLbls>
          <c:showLegendKey val="0"/>
          <c:showVal val="0"/>
          <c:showCatName val="0"/>
          <c:showSerName val="0"/>
          <c:showPercent val="0"/>
          <c:showBubbleSize val="0"/>
        </c:dLbls>
        <c:gapWidth val="150"/>
        <c:gapDepth val="109"/>
        <c:shape val="cylinder"/>
        <c:axId val="102452224"/>
        <c:axId val="102470400"/>
        <c:axId val="0"/>
      </c:bar3DChart>
      <c:catAx>
        <c:axId val="102452224"/>
        <c:scaling>
          <c:orientation val="minMax"/>
        </c:scaling>
        <c:delete val="0"/>
        <c:axPos val="b"/>
        <c:numFmt formatCode="General" sourceLinked="1"/>
        <c:majorTickMark val="out"/>
        <c:minorTickMark val="none"/>
        <c:tickLblPos val="nextTo"/>
        <c:crossAx val="102470400"/>
        <c:crosses val="autoZero"/>
        <c:auto val="1"/>
        <c:lblAlgn val="ctr"/>
        <c:lblOffset val="100"/>
        <c:noMultiLvlLbl val="0"/>
      </c:catAx>
      <c:valAx>
        <c:axId val="102470400"/>
        <c:scaling>
          <c:orientation val="minMax"/>
        </c:scaling>
        <c:delete val="0"/>
        <c:axPos val="l"/>
        <c:majorGridlines/>
        <c:numFmt formatCode="General" sourceLinked="1"/>
        <c:majorTickMark val="out"/>
        <c:minorTickMark val="none"/>
        <c:tickLblPos val="nextTo"/>
        <c:crossAx val="102452224"/>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0"/>
      <c:rotY val="10"/>
      <c:rAngAx val="0"/>
      <c:perspective val="20"/>
    </c:view3D>
    <c:floor>
      <c:thickness val="0"/>
    </c:floor>
    <c:sideWall>
      <c:thickness val="0"/>
      <c:spPr>
        <a:noFill/>
        <a:ln w="25393">
          <a:noFill/>
        </a:ln>
      </c:spPr>
    </c:sideWall>
    <c:backWall>
      <c:thickness val="0"/>
      <c:spPr>
        <a:noFill/>
        <a:ln w="25393">
          <a:noFill/>
        </a:ln>
      </c:spPr>
    </c:backWall>
    <c:plotArea>
      <c:layout>
        <c:manualLayout>
          <c:layoutTarget val="inner"/>
          <c:xMode val="edge"/>
          <c:yMode val="edge"/>
          <c:x val="6.092595396729255E-2"/>
          <c:y val="9.054089822810843E-2"/>
          <c:w val="0.94968966943845556"/>
          <c:h val="0.83091655141706544"/>
        </c:manualLayout>
      </c:layout>
      <c:bar3DChart>
        <c:barDir val="col"/>
        <c:grouping val="clustered"/>
        <c:varyColors val="0"/>
        <c:ser>
          <c:idx val="0"/>
          <c:order val="0"/>
          <c:tx>
            <c:strRef>
              <c:f>Sheet1!$B$1</c:f>
              <c:strCache>
                <c:ptCount val="1"/>
                <c:pt idx="0">
                  <c:v>31.12.2022</c:v>
                </c:pt>
              </c:strCache>
            </c:strRef>
          </c:tx>
          <c:spPr>
            <a:solidFill>
              <a:srgbClr val="C8EFFD"/>
            </a:solidFill>
            <a:effectLst>
              <a:innerShdw blurRad="63500" dist="50800" dir="2700000">
                <a:srgbClr val="03598A">
                  <a:alpha val="50000"/>
                </a:srgbClr>
              </a:innerShdw>
            </a:effectLst>
          </c:spPr>
          <c:invertIfNegative val="0"/>
          <c:dPt>
            <c:idx val="0"/>
            <c:invertIfNegative val="1"/>
            <c:bubble3D val="0"/>
          </c:dPt>
          <c:dLbls>
            <c:dLbl>
              <c:idx val="0"/>
              <c:layout>
                <c:manualLayout>
                  <c:x val="-3.4188034188034191E-2"/>
                  <c:y val="-4.3530834340991559E-2"/>
                </c:manualLayout>
              </c:layout>
              <c:showLegendKey val="1"/>
              <c:showVal val="1"/>
              <c:showCatName val="0"/>
              <c:showSerName val="0"/>
              <c:showPercent val="0"/>
              <c:showBubbleSize val="0"/>
              <c:extLst>
                <c:ext xmlns:c15="http://schemas.microsoft.com/office/drawing/2012/chart" uri="{CE6537A1-D6FC-4f65-9D91-7224C49458BB}"/>
              </c:extLst>
            </c:dLbl>
            <c:dLbl>
              <c:idx val="1"/>
              <c:layout>
                <c:manualLayout>
                  <c:x val="-1.9230769230769232E-2"/>
                  <c:y val="-1.2091898428053204E-2"/>
                </c:manualLayout>
              </c:layout>
              <c:showLegendKey val="1"/>
              <c:showVal val="1"/>
              <c:showCatName val="0"/>
              <c:showSerName val="0"/>
              <c:showPercent val="0"/>
              <c:showBubbleSize val="0"/>
              <c:extLst>
                <c:ext xmlns:c15="http://schemas.microsoft.com/office/drawing/2012/chart" uri="{CE6537A1-D6FC-4f65-9D91-7224C49458BB}"/>
              </c:extLst>
            </c:dLbl>
            <c:dLbl>
              <c:idx val="2"/>
              <c:layout>
                <c:manualLayout>
                  <c:x val="-1.2820512820512898E-2"/>
                  <c:y val="1.9347037484885126E-2"/>
                </c:manualLayout>
              </c:layout>
              <c:showLegendKey val="1"/>
              <c:showVal val="1"/>
              <c:showCatName val="0"/>
              <c:showSerName val="0"/>
              <c:showPercent val="0"/>
              <c:showBubbleSize val="0"/>
              <c:extLst>
                <c:ext xmlns:c15="http://schemas.microsoft.com/office/drawing/2012/chart" uri="{CE6537A1-D6FC-4f65-9D91-7224C49458BB}"/>
              </c:extLst>
            </c:dLbl>
            <c:dLbl>
              <c:idx val="3"/>
              <c:layout>
                <c:manualLayout>
                  <c:x val="-4.273504273504352E-3"/>
                  <c:y val="7.0133010882708582E-2"/>
                </c:manualLayout>
              </c:layout>
              <c:showLegendKey val="1"/>
              <c:showVal val="1"/>
              <c:showCatName val="0"/>
              <c:showSerName val="0"/>
              <c:showPercent val="0"/>
              <c:showBubbleSize val="0"/>
              <c:extLst>
                <c:ext xmlns:c15="http://schemas.microsoft.com/office/drawing/2012/chart" uri="{CE6537A1-D6FC-4f65-9D91-7224C49458BB}"/>
              </c:extLst>
            </c:dLbl>
            <c:dLbl>
              <c:idx val="4"/>
              <c:layout>
                <c:manualLayout>
                  <c:x val="-1.282051282051282E-2"/>
                  <c:y val="-1.4510278113663845E-2"/>
                </c:manualLayout>
              </c:layout>
              <c:showLegendKey val="1"/>
              <c:showVal val="1"/>
              <c:showCatName val="0"/>
              <c:showSerName val="0"/>
              <c:showPercent val="0"/>
              <c:showBubbleSize val="0"/>
              <c:extLst>
                <c:ext xmlns:c15="http://schemas.microsoft.com/office/drawing/2012/chart" uri="{CE6537A1-D6FC-4f65-9D91-7224C49458BB}"/>
              </c:extLst>
            </c:dLbl>
            <c:spPr>
              <a:effectLst>
                <a:innerShdw blurRad="63500" dist="50800" dir="2700000">
                  <a:srgbClr val="03598A">
                    <a:alpha val="50000"/>
                  </a:srgbClr>
                </a:innerShdw>
              </a:effectLst>
            </c:spPr>
            <c:showLegendKey val="1"/>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Primar și fără studii</c:v>
                </c:pt>
                <c:pt idx="1">
                  <c:v>Învătământ gimnazial</c:v>
                </c:pt>
                <c:pt idx="2">
                  <c:v>Învătământ profesional</c:v>
                </c:pt>
                <c:pt idx="3">
                  <c:v>Liceal și postliceal</c:v>
                </c:pt>
                <c:pt idx="4">
                  <c:v>Universitar</c:v>
                </c:pt>
              </c:strCache>
            </c:strRef>
          </c:cat>
          <c:val>
            <c:numRef>
              <c:f>Sheet1!$B$2:$B$6</c:f>
              <c:numCache>
                <c:formatCode>General</c:formatCode>
                <c:ptCount val="5"/>
                <c:pt idx="0">
                  <c:v>2765</c:v>
                </c:pt>
                <c:pt idx="1">
                  <c:v>1456</c:v>
                </c:pt>
                <c:pt idx="2">
                  <c:v>312</c:v>
                </c:pt>
                <c:pt idx="3">
                  <c:v>331</c:v>
                </c:pt>
                <c:pt idx="4">
                  <c:v>56</c:v>
                </c:pt>
              </c:numCache>
            </c:numRef>
          </c:val>
          <c:extLst xmlns:c16r2="http://schemas.microsoft.com/office/drawing/2015/06/chart">
            <c:ext xmlns:c16="http://schemas.microsoft.com/office/drawing/2014/chart" uri="{C3380CC4-5D6E-409C-BE32-E72D297353CC}">
              <c16:uniqueId val="{00000000-BE2E-45F1-B3B2-8EACEE857425}"/>
            </c:ext>
          </c:extLst>
        </c:ser>
        <c:ser>
          <c:idx val="1"/>
          <c:order val="1"/>
          <c:tx>
            <c:strRef>
              <c:f>Sheet1!$C$1</c:f>
              <c:strCache>
                <c:ptCount val="1"/>
                <c:pt idx="0">
                  <c:v>31.12.2023</c:v>
                </c:pt>
              </c:strCache>
            </c:strRef>
          </c:tx>
          <c:spPr>
            <a:solidFill>
              <a:srgbClr val="03598A"/>
            </a:solidFill>
            <a:effectLst>
              <a:innerShdw blurRad="63500" dist="50800" dir="2700000">
                <a:srgbClr val="03598A">
                  <a:alpha val="50000"/>
                </a:srgbClr>
              </a:innerShdw>
            </a:effectLst>
          </c:spPr>
          <c:invertIfNegative val="0"/>
          <c:dLbls>
            <c:dLbl>
              <c:idx val="0"/>
              <c:layout>
                <c:manualLayout>
                  <c:x val="-1.7094017094017096E-2"/>
                  <c:y val="-2.4183796856106408E-3"/>
                </c:manualLayout>
              </c:layout>
              <c:showLegendKey val="1"/>
              <c:showVal val="1"/>
              <c:showCatName val="0"/>
              <c:showSerName val="0"/>
              <c:showPercent val="0"/>
              <c:showBubbleSize val="0"/>
              <c:extLst>
                <c:ext xmlns:c15="http://schemas.microsoft.com/office/drawing/2012/chart" uri="{CE6537A1-D6FC-4f65-9D91-7224C49458BB}"/>
              </c:extLst>
            </c:dLbl>
            <c:dLbl>
              <c:idx val="1"/>
              <c:layout>
                <c:manualLayout>
                  <c:x val="-1.3888888888888928E-2"/>
                  <c:y val="2.4183796856106408E-3"/>
                </c:manualLayout>
              </c:layout>
              <c:showLegendKey val="1"/>
              <c:showVal val="1"/>
              <c:showCatName val="0"/>
              <c:showSerName val="0"/>
              <c:showPercent val="0"/>
              <c:showBubbleSize val="0"/>
              <c:extLst>
                <c:ext xmlns:c15="http://schemas.microsoft.com/office/drawing/2012/chart" uri="{CE6537A1-D6FC-4f65-9D91-7224C49458BB}"/>
              </c:extLst>
            </c:dLbl>
            <c:dLbl>
              <c:idx val="2"/>
              <c:layout>
                <c:manualLayout>
                  <c:x val="-2.136752136752137E-3"/>
                  <c:y val="-4.8367593712212907E-2"/>
                </c:manualLayout>
              </c:layout>
              <c:showLegendKey val="1"/>
              <c:showVal val="1"/>
              <c:showCatName val="0"/>
              <c:showSerName val="0"/>
              <c:showPercent val="0"/>
              <c:showBubbleSize val="0"/>
              <c:extLst>
                <c:ext xmlns:c15="http://schemas.microsoft.com/office/drawing/2012/chart" uri="{CE6537A1-D6FC-4f65-9D91-7224C49458BB}"/>
              </c:extLst>
            </c:dLbl>
            <c:dLbl>
              <c:idx val="3"/>
              <c:layout>
                <c:manualLayout>
                  <c:x val="-5.341880341880342E-3"/>
                  <c:y val="-5.078597339782346E-2"/>
                </c:manualLayout>
              </c:layout>
              <c:showLegendKey val="1"/>
              <c:showVal val="1"/>
              <c:showCatName val="0"/>
              <c:showSerName val="0"/>
              <c:showPercent val="0"/>
              <c:showBubbleSize val="0"/>
              <c:extLst>
                <c:ext xmlns:c15="http://schemas.microsoft.com/office/drawing/2012/chart" uri="{CE6537A1-D6FC-4f65-9D91-7224C49458BB}"/>
              </c:extLst>
            </c:dLbl>
            <c:dLbl>
              <c:idx val="4"/>
              <c:layout>
                <c:manualLayout>
                  <c:x val="-1.0683760683760685E-3"/>
                  <c:y val="-4.3530834340991538E-2"/>
                </c:manualLayout>
              </c:layout>
              <c:showLegendKey val="1"/>
              <c:showVal val="1"/>
              <c:showCatName val="0"/>
              <c:showSerName val="0"/>
              <c:showPercent val="0"/>
              <c:showBubbleSize val="0"/>
              <c:extLst>
                <c:ext xmlns:c15="http://schemas.microsoft.com/office/drawing/2012/chart" uri="{CE6537A1-D6FC-4f65-9D91-7224C49458BB}"/>
              </c:extLst>
            </c:dLbl>
            <c:spPr>
              <a:noFill/>
              <a:ln>
                <a:noFill/>
              </a:ln>
              <a:effectLst/>
            </c:spPr>
            <c:showLegendKey val="1"/>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Primar și fără studii</c:v>
                </c:pt>
                <c:pt idx="1">
                  <c:v>Învătământ gimnazial</c:v>
                </c:pt>
                <c:pt idx="2">
                  <c:v>Învătământ profesional</c:v>
                </c:pt>
                <c:pt idx="3">
                  <c:v>Liceal și postliceal</c:v>
                </c:pt>
                <c:pt idx="4">
                  <c:v>Universitar</c:v>
                </c:pt>
              </c:strCache>
            </c:strRef>
          </c:cat>
          <c:val>
            <c:numRef>
              <c:f>Sheet1!$C$2:$C$6</c:f>
              <c:numCache>
                <c:formatCode>General</c:formatCode>
                <c:ptCount val="5"/>
                <c:pt idx="0">
                  <c:v>2730</c:v>
                </c:pt>
                <c:pt idx="1">
                  <c:v>1528</c:v>
                </c:pt>
                <c:pt idx="2">
                  <c:v>341</c:v>
                </c:pt>
                <c:pt idx="3">
                  <c:v>340</c:v>
                </c:pt>
                <c:pt idx="4">
                  <c:v>67</c:v>
                </c:pt>
              </c:numCache>
            </c:numRef>
          </c:val>
          <c:extLst xmlns:c16r2="http://schemas.microsoft.com/office/drawing/2015/06/chart">
            <c:ext xmlns:c16="http://schemas.microsoft.com/office/drawing/2014/chart" uri="{C3380CC4-5D6E-409C-BE32-E72D297353CC}">
              <c16:uniqueId val="{00000001-BE2E-45F1-B3B2-8EACEE857425}"/>
            </c:ext>
          </c:extLst>
        </c:ser>
        <c:ser>
          <c:idx val="2"/>
          <c:order val="2"/>
          <c:tx>
            <c:strRef>
              <c:f>Sheet1!$D$1</c:f>
              <c:strCache>
                <c:ptCount val="1"/>
                <c:pt idx="0">
                  <c:v>30.06.2024</c:v>
                </c:pt>
              </c:strCache>
            </c:strRef>
          </c:tx>
          <c:spPr>
            <a:solidFill>
              <a:srgbClr val="00B0F0"/>
            </a:solidFill>
            <a:effectLst>
              <a:innerShdw blurRad="63500" dist="50800">
                <a:srgbClr val="03598A">
                  <a:alpha val="50000"/>
                </a:srgbClr>
              </a:innerShdw>
            </a:effectLst>
          </c:spPr>
          <c:invertIfNegative val="0"/>
          <c:dLbls>
            <c:dLbl>
              <c:idx val="0"/>
              <c:layout>
                <c:manualLayout>
                  <c:x val="1.9230769230769232E-2"/>
                  <c:y val="1.9346847061287836E-2"/>
                </c:manualLayout>
              </c:layout>
              <c:showLegendKey val="1"/>
              <c:showVal val="1"/>
              <c:showCatName val="0"/>
              <c:showSerName val="0"/>
              <c:showPercent val="0"/>
              <c:showBubbleSize val="0"/>
              <c:extLst>
                <c:ext xmlns:c15="http://schemas.microsoft.com/office/drawing/2012/chart" uri="{CE6537A1-D6FC-4f65-9D91-7224C49458BB}"/>
              </c:extLst>
            </c:dLbl>
            <c:dLbl>
              <c:idx val="1"/>
              <c:layout>
                <c:manualLayout>
                  <c:x val="1.8162393162393164E-2"/>
                  <c:y val="-2.4183796856106408E-2"/>
                </c:manualLayout>
              </c:layout>
              <c:showLegendKey val="1"/>
              <c:showVal val="1"/>
              <c:showCatName val="0"/>
              <c:showSerName val="0"/>
              <c:showPercent val="0"/>
              <c:showBubbleSize val="0"/>
              <c:extLst>
                <c:ext xmlns:c15="http://schemas.microsoft.com/office/drawing/2012/chart" uri="{CE6537A1-D6FC-4f65-9D91-7224C49458BB}"/>
              </c:extLst>
            </c:dLbl>
            <c:dLbl>
              <c:idx val="2"/>
              <c:layout>
                <c:manualLayout>
                  <c:x val="4.2735042735042739E-3"/>
                  <c:y val="4.83656894762399E-3"/>
                </c:manualLayout>
              </c:layout>
              <c:showLegendKey val="1"/>
              <c:showVal val="1"/>
              <c:showCatName val="0"/>
              <c:showSerName val="0"/>
              <c:showPercent val="0"/>
              <c:showBubbleSize val="0"/>
              <c:extLst>
                <c:ext xmlns:c15="http://schemas.microsoft.com/office/drawing/2012/chart" uri="{CE6537A1-D6FC-4f65-9D91-7224C49458BB}"/>
              </c:extLst>
            </c:dLbl>
            <c:dLbl>
              <c:idx val="3"/>
              <c:layout>
                <c:manualLayout>
                  <c:x val="6.41025641025641E-3"/>
                  <c:y val="-2.9020556227327691E-2"/>
                </c:manualLayout>
              </c:layout>
              <c:showLegendKey val="1"/>
              <c:showVal val="1"/>
              <c:showCatName val="0"/>
              <c:showSerName val="0"/>
              <c:showPercent val="0"/>
              <c:showBubbleSize val="0"/>
              <c:extLst>
                <c:ext xmlns:c15="http://schemas.microsoft.com/office/drawing/2012/chart" uri="{CE6537A1-D6FC-4f65-9D91-7224C49458BB}"/>
              </c:extLst>
            </c:dLbl>
            <c:dLbl>
              <c:idx val="4"/>
              <c:layout>
                <c:manualLayout>
                  <c:x val="-1.0683760683760685E-3"/>
                  <c:y val="-1.9347037484885126E-2"/>
                </c:manualLayout>
              </c:layout>
              <c:showLegendKey val="1"/>
              <c:showVal val="1"/>
              <c:showCatName val="0"/>
              <c:showSerName val="0"/>
              <c:showPercent val="0"/>
              <c:showBubbleSize val="0"/>
              <c:extLst>
                <c:ext xmlns:c15="http://schemas.microsoft.com/office/drawing/2012/chart" uri="{CE6537A1-D6FC-4f65-9D91-7224C49458BB}"/>
              </c:extLst>
            </c:dLbl>
            <c:spPr>
              <a:noFill/>
              <a:ln>
                <a:noFill/>
              </a:ln>
              <a:effectLst/>
            </c:spPr>
            <c:showLegendKey val="1"/>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Primar și fără studii</c:v>
                </c:pt>
                <c:pt idx="1">
                  <c:v>Învătământ gimnazial</c:v>
                </c:pt>
                <c:pt idx="2">
                  <c:v>Învătământ profesional</c:v>
                </c:pt>
                <c:pt idx="3">
                  <c:v>Liceal și postliceal</c:v>
                </c:pt>
                <c:pt idx="4">
                  <c:v>Universitar</c:v>
                </c:pt>
              </c:strCache>
            </c:strRef>
          </c:cat>
          <c:val>
            <c:numRef>
              <c:f>Sheet1!$D$2:$D$6</c:f>
              <c:numCache>
                <c:formatCode>General</c:formatCode>
                <c:ptCount val="5"/>
                <c:pt idx="0">
                  <c:v>3396</c:v>
                </c:pt>
                <c:pt idx="1">
                  <c:v>1719</c:v>
                </c:pt>
                <c:pt idx="2">
                  <c:v>355</c:v>
                </c:pt>
                <c:pt idx="3">
                  <c:v>351</c:v>
                </c:pt>
                <c:pt idx="4">
                  <c:v>88</c:v>
                </c:pt>
              </c:numCache>
            </c:numRef>
          </c:val>
          <c:extLst xmlns:c16r2="http://schemas.microsoft.com/office/drawing/2015/06/chart">
            <c:ext xmlns:c16="http://schemas.microsoft.com/office/drawing/2014/chart" uri="{C3380CC4-5D6E-409C-BE32-E72D297353CC}">
              <c16:uniqueId val="{00000002-BE2E-45F1-B3B2-8EACEE857425}"/>
            </c:ext>
          </c:extLst>
        </c:ser>
        <c:dLbls>
          <c:showLegendKey val="0"/>
          <c:showVal val="0"/>
          <c:showCatName val="0"/>
          <c:showSerName val="0"/>
          <c:showPercent val="0"/>
          <c:showBubbleSize val="0"/>
        </c:dLbls>
        <c:gapWidth val="96"/>
        <c:gapDepth val="202"/>
        <c:shape val="box"/>
        <c:axId val="104705024"/>
        <c:axId val="104723200"/>
        <c:axId val="0"/>
      </c:bar3DChart>
      <c:catAx>
        <c:axId val="104705024"/>
        <c:scaling>
          <c:orientation val="minMax"/>
        </c:scaling>
        <c:delete val="0"/>
        <c:axPos val="b"/>
        <c:numFmt formatCode="General" sourceLinked="1"/>
        <c:majorTickMark val="out"/>
        <c:minorTickMark val="none"/>
        <c:tickLblPos val="nextTo"/>
        <c:txPr>
          <a:bodyPr rot="0" anchor="ctr" anchorCtr="0"/>
          <a:lstStyle/>
          <a:p>
            <a:pPr>
              <a:defRPr sz="1400" baseline="0">
                <a:latin typeface="Times New Roman" panose="02020603050405020304" pitchFamily="18" charset="0"/>
              </a:defRPr>
            </a:pPr>
            <a:endParaRPr lang="en-US"/>
          </a:p>
        </c:txPr>
        <c:crossAx val="104723200"/>
        <c:crosses val="autoZero"/>
        <c:auto val="1"/>
        <c:lblAlgn val="ctr"/>
        <c:lblOffset val="100"/>
        <c:noMultiLvlLbl val="0"/>
      </c:catAx>
      <c:valAx>
        <c:axId val="104723200"/>
        <c:scaling>
          <c:orientation val="minMax"/>
        </c:scaling>
        <c:delete val="0"/>
        <c:axPos val="l"/>
        <c:majorGridlines/>
        <c:numFmt formatCode="General" sourceLinked="1"/>
        <c:majorTickMark val="out"/>
        <c:minorTickMark val="none"/>
        <c:tickLblPos val="nextTo"/>
        <c:crossAx val="104705024"/>
        <c:crosses val="autoZero"/>
        <c:crossBetween val="between"/>
      </c:valAx>
    </c:plotArea>
    <c:legend>
      <c:legendPos val="r"/>
      <c:layout>
        <c:manualLayout>
          <c:xMode val="edge"/>
          <c:yMode val="edge"/>
          <c:x val="0.8630151759876169"/>
          <c:y val="0.35518475849527276"/>
          <c:w val="0.12198616999798102"/>
          <c:h val="0.25063020689523846"/>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3953394420459539E-2"/>
          <c:y val="4.430052432513621E-2"/>
          <c:w val="0.9160425983318794"/>
          <c:h val="0.87687046842899019"/>
        </c:manualLayout>
      </c:layout>
      <c:barChart>
        <c:barDir val="col"/>
        <c:grouping val="clustered"/>
        <c:varyColors val="0"/>
        <c:ser>
          <c:idx val="0"/>
          <c:order val="0"/>
          <c:tx>
            <c:strRef>
              <c:f>Sheet1!$B$1</c:f>
              <c:strCache>
                <c:ptCount val="1"/>
                <c:pt idx="0">
                  <c:v>31.12.2022</c:v>
                </c:pt>
              </c:strCache>
            </c:strRef>
          </c:tx>
          <c:spPr>
            <a:solidFill>
              <a:srgbClr val="C8EFFD"/>
            </a:solidFill>
            <a:ln>
              <a:solidFill>
                <a:schemeClr val="tx1"/>
              </a:solidFill>
            </a:ln>
          </c:spPr>
          <c:invertIfNegative val="0"/>
          <c:dLbls>
            <c:dLbl>
              <c:idx val="0"/>
              <c:layout>
                <c:manualLayout>
                  <c:x val="2.2429283955706226E-3"/>
                  <c:y val="8.12857571992299E-3"/>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3.3643925933559337E-3"/>
                  <c:y val="1.0838100959897319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4.4858567911412453E-3"/>
                  <c:y val="2.7095252399743299E-3"/>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1.1214641977852291E-3"/>
                  <c:y val="8.1285757199229779E-3"/>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3.3643925933559337E-3"/>
                  <c:y val="1.0838100959897319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3.3643925933559337E-3"/>
                  <c:y val="5.4190504799485608E-3"/>
                </c:manualLayout>
              </c:layout>
              <c:showLegendKey val="0"/>
              <c:showVal val="1"/>
              <c:showCatName val="0"/>
              <c:showSerName val="0"/>
              <c:showPercent val="0"/>
              <c:showBubbleSize val="0"/>
              <c:extLst>
                <c:ext xmlns:c15="http://schemas.microsoft.com/office/drawing/2012/chart" uri="{CE6537A1-D6FC-4f65-9D91-7224C49458BB}"/>
              </c:extLst>
            </c:dLbl>
            <c:spPr>
              <a:effectLst>
                <a:innerShdw blurRad="63500" dist="50800" dir="2700000">
                  <a:srgbClr val="03598A">
                    <a:alpha val="50000"/>
                  </a:srgbClr>
                </a:innerShdw>
              </a:effectLst>
              <a:scene3d>
                <a:camera prst="orthographicFront"/>
                <a:lightRig rig="threePt" dir="t"/>
              </a:scene3d>
              <a:sp3d>
                <a:bevelT/>
              </a:sp3d>
            </c:spPr>
            <c:txPr>
              <a:bodyPr rot="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Sub 25 ani</c:v>
                </c:pt>
                <c:pt idx="1">
                  <c:v>25 - 29 ani</c:v>
                </c:pt>
                <c:pt idx="2">
                  <c:v>30 - 39 ani</c:v>
                </c:pt>
                <c:pt idx="3">
                  <c:v>40 - 49 ani</c:v>
                </c:pt>
                <c:pt idx="4">
                  <c:v>50 -55 ani</c:v>
                </c:pt>
                <c:pt idx="5">
                  <c:v>peste 55 ani</c:v>
                </c:pt>
              </c:strCache>
            </c:strRef>
          </c:cat>
          <c:val>
            <c:numRef>
              <c:f>Sheet1!$B$2:$B$7</c:f>
              <c:numCache>
                <c:formatCode>General</c:formatCode>
                <c:ptCount val="6"/>
                <c:pt idx="0">
                  <c:v>753</c:v>
                </c:pt>
                <c:pt idx="1">
                  <c:v>333</c:v>
                </c:pt>
                <c:pt idx="2">
                  <c:v>1095</c:v>
                </c:pt>
                <c:pt idx="3">
                  <c:v>1368</c:v>
                </c:pt>
                <c:pt idx="4">
                  <c:v>709</c:v>
                </c:pt>
                <c:pt idx="5">
                  <c:v>642</c:v>
                </c:pt>
              </c:numCache>
            </c:numRef>
          </c:val>
          <c:extLst xmlns:c16r2="http://schemas.microsoft.com/office/drawing/2015/06/chart">
            <c:ext xmlns:c16="http://schemas.microsoft.com/office/drawing/2014/chart" uri="{C3380CC4-5D6E-409C-BE32-E72D297353CC}">
              <c16:uniqueId val="{00000000-2ABB-4BF1-83DB-18C15098288D}"/>
            </c:ext>
          </c:extLst>
        </c:ser>
        <c:ser>
          <c:idx val="1"/>
          <c:order val="1"/>
          <c:tx>
            <c:strRef>
              <c:f>Sheet1!$C$1</c:f>
              <c:strCache>
                <c:ptCount val="1"/>
                <c:pt idx="0">
                  <c:v>31.12.2023</c:v>
                </c:pt>
              </c:strCache>
            </c:strRef>
          </c:tx>
          <c:spPr>
            <a:solidFill>
              <a:srgbClr val="03598A"/>
            </a:solidFill>
            <a:ln>
              <a:solidFill>
                <a:schemeClr val="tx1"/>
              </a:solidFill>
            </a:ln>
          </c:spPr>
          <c:invertIfNegative val="0"/>
          <c:dLbls>
            <c:dLbl>
              <c:idx val="0"/>
              <c:layout>
                <c:manualLayout>
                  <c:x val="-3.3643925933559337E-3"/>
                  <c:y val="9.7542908639075873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2.2429283955706226E-3"/>
                  <c:y val="8.3995282439204233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0"/>
                  <c:y val="0.1463143629586138"/>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2.2429283955706226E-3"/>
                  <c:y val="0.15986198915848546"/>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2.2429283955706226E-3"/>
                  <c:y val="0.14902388819858814"/>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4.4858567911410805E-3"/>
                  <c:y val="0.10296195911902453"/>
                </c:manualLayout>
              </c:layout>
              <c:showLegendKey val="0"/>
              <c:showVal val="1"/>
              <c:showCatName val="0"/>
              <c:showSerName val="0"/>
              <c:showPercent val="0"/>
              <c:showBubbleSize val="0"/>
              <c:extLst>
                <c:ext xmlns:c15="http://schemas.microsoft.com/office/drawing/2012/chart" uri="{CE6537A1-D6FC-4f65-9D91-7224C49458BB}"/>
              </c:extLst>
            </c:dLbl>
            <c:spPr>
              <a:effectLst>
                <a:innerShdw blurRad="114300">
                  <a:schemeClr val="bg1"/>
                </a:innerShdw>
              </a:effectLst>
            </c:spPr>
            <c:txPr>
              <a:bodyPr rot="0" vert="horz"/>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Sub 25 ani</c:v>
                </c:pt>
                <c:pt idx="1">
                  <c:v>25 - 29 ani</c:v>
                </c:pt>
                <c:pt idx="2">
                  <c:v>30 - 39 ani</c:v>
                </c:pt>
                <c:pt idx="3">
                  <c:v>40 - 49 ani</c:v>
                </c:pt>
                <c:pt idx="4">
                  <c:v>50 -55 ani</c:v>
                </c:pt>
                <c:pt idx="5">
                  <c:v>peste 55 ani</c:v>
                </c:pt>
              </c:strCache>
            </c:strRef>
          </c:cat>
          <c:val>
            <c:numRef>
              <c:f>Sheet1!$C$2:$C$7</c:f>
              <c:numCache>
                <c:formatCode>General</c:formatCode>
                <c:ptCount val="6"/>
                <c:pt idx="0">
                  <c:v>661</c:v>
                </c:pt>
                <c:pt idx="1">
                  <c:v>323</c:v>
                </c:pt>
                <c:pt idx="2">
                  <c:v>1063</c:v>
                </c:pt>
                <c:pt idx="3">
                  <c:v>1417</c:v>
                </c:pt>
                <c:pt idx="4">
                  <c:v>823</c:v>
                </c:pt>
                <c:pt idx="5">
                  <c:v>719</c:v>
                </c:pt>
              </c:numCache>
            </c:numRef>
          </c:val>
          <c:extLst xmlns:c16r2="http://schemas.microsoft.com/office/drawing/2015/06/chart">
            <c:ext xmlns:c16="http://schemas.microsoft.com/office/drawing/2014/chart" uri="{C3380CC4-5D6E-409C-BE32-E72D297353CC}">
              <c16:uniqueId val="{00000001-2ABB-4BF1-83DB-18C15098288D}"/>
            </c:ext>
          </c:extLst>
        </c:ser>
        <c:ser>
          <c:idx val="2"/>
          <c:order val="2"/>
          <c:tx>
            <c:strRef>
              <c:f>Sheet1!$D$1</c:f>
              <c:strCache>
                <c:ptCount val="1"/>
                <c:pt idx="0">
                  <c:v>30.06.2024</c:v>
                </c:pt>
              </c:strCache>
            </c:strRef>
          </c:tx>
          <c:spPr>
            <a:solidFill>
              <a:srgbClr val="00B0F0"/>
            </a:solidFill>
            <a:ln>
              <a:solidFill>
                <a:schemeClr val="tx1"/>
              </a:solidFill>
            </a:ln>
          </c:spPr>
          <c:invertIfNegative val="0"/>
          <c:dLbls>
            <c:dLbl>
              <c:idx val="0"/>
              <c:layout>
                <c:manualLayout>
                  <c:x val="-3.3643925933559337E-3"/>
                  <c:y val="-1.8966676679820309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1.1214641977853113E-3"/>
                  <c:y val="5.4190504799486597E-3"/>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4.4858567911413277E-3"/>
                  <c:y val="8.1285757199229397E-3"/>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1.1214641977853113E-3"/>
                  <c:y val="-2.4837027780300346E-17"/>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3.3643925933559337E-3"/>
                  <c:y val="-2.7095252399743299E-3"/>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3.3643925933560985E-3"/>
                  <c:y val="9.4833383399101547E-3"/>
                </c:manualLayout>
              </c:layout>
              <c:spPr/>
              <c:txPr>
                <a:bodyPr rot="0" vert="horz" lIns="38100" tIns="19050" rIns="38100" bIns="19050">
                  <a:noAutofit/>
                </a:bodyPr>
                <a:lstStyle/>
                <a:p>
                  <a:pPr>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3.9671840148789161E-2"/>
                      <c:h val="9.4765751942324242E-2"/>
                    </c:manualLayout>
                  </c15:layout>
                </c:ext>
              </c:extLst>
            </c:dLbl>
            <c:spPr>
              <a:effectLst>
                <a:innerShdw blurRad="114300">
                  <a:prstClr val="black"/>
                </a:innerShdw>
              </a:effectLst>
            </c:spPr>
            <c:txPr>
              <a:bodyPr rot="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Sub 25 ani</c:v>
                </c:pt>
                <c:pt idx="1">
                  <c:v>25 - 29 ani</c:v>
                </c:pt>
                <c:pt idx="2">
                  <c:v>30 - 39 ani</c:v>
                </c:pt>
                <c:pt idx="3">
                  <c:v>40 - 49 ani</c:v>
                </c:pt>
                <c:pt idx="4">
                  <c:v>50 -55 ani</c:v>
                </c:pt>
                <c:pt idx="5">
                  <c:v>peste 55 ani</c:v>
                </c:pt>
              </c:strCache>
            </c:strRef>
          </c:cat>
          <c:val>
            <c:numRef>
              <c:f>Sheet1!$D$2:$D$7</c:f>
              <c:numCache>
                <c:formatCode>General</c:formatCode>
                <c:ptCount val="6"/>
                <c:pt idx="0">
                  <c:v>761</c:v>
                </c:pt>
                <c:pt idx="1">
                  <c:v>432</c:v>
                </c:pt>
                <c:pt idx="2">
                  <c:v>1365</c:v>
                </c:pt>
                <c:pt idx="3">
                  <c:v>1629</c:v>
                </c:pt>
                <c:pt idx="4">
                  <c:v>885</c:v>
                </c:pt>
                <c:pt idx="5">
                  <c:v>837</c:v>
                </c:pt>
              </c:numCache>
            </c:numRef>
          </c:val>
          <c:extLst xmlns:c16r2="http://schemas.microsoft.com/office/drawing/2015/06/chart">
            <c:ext xmlns:c16="http://schemas.microsoft.com/office/drawing/2014/chart" uri="{C3380CC4-5D6E-409C-BE32-E72D297353CC}">
              <c16:uniqueId val="{00000002-2ABB-4BF1-83DB-18C15098288D}"/>
            </c:ext>
          </c:extLst>
        </c:ser>
        <c:dLbls>
          <c:showLegendKey val="0"/>
          <c:showVal val="0"/>
          <c:showCatName val="0"/>
          <c:showSerName val="0"/>
          <c:showPercent val="0"/>
          <c:showBubbleSize val="0"/>
        </c:dLbls>
        <c:gapWidth val="36"/>
        <c:axId val="111107456"/>
        <c:axId val="111133824"/>
      </c:barChart>
      <c:catAx>
        <c:axId val="111107456"/>
        <c:scaling>
          <c:orientation val="minMax"/>
        </c:scaling>
        <c:delete val="0"/>
        <c:axPos val="b"/>
        <c:numFmt formatCode="General" sourceLinked="1"/>
        <c:majorTickMark val="out"/>
        <c:minorTickMark val="none"/>
        <c:tickLblPos val="nextTo"/>
        <c:crossAx val="111133824"/>
        <c:crosses val="autoZero"/>
        <c:auto val="1"/>
        <c:lblAlgn val="ctr"/>
        <c:lblOffset val="100"/>
        <c:noMultiLvlLbl val="0"/>
      </c:catAx>
      <c:valAx>
        <c:axId val="111133824"/>
        <c:scaling>
          <c:orientation val="minMax"/>
        </c:scaling>
        <c:delete val="0"/>
        <c:axPos val="l"/>
        <c:majorGridlines/>
        <c:numFmt formatCode="General" sourceLinked="1"/>
        <c:majorTickMark val="out"/>
        <c:minorTickMark val="none"/>
        <c:tickLblPos val="nextTo"/>
        <c:crossAx val="111107456"/>
        <c:crosses val="autoZero"/>
        <c:crossBetween val="between"/>
      </c:valAx>
      <c:spPr>
        <a:noFill/>
        <a:ln w="25394">
          <a:noFill/>
        </a:ln>
      </c:spPr>
    </c:plotArea>
    <c:legend>
      <c:legendPos val="r"/>
      <c:layout>
        <c:manualLayout>
          <c:xMode val="edge"/>
          <c:yMode val="edge"/>
          <c:x val="0.83606542321895372"/>
          <c:y val="7.7684222114504958E-2"/>
          <c:w val="0.12804772245191634"/>
          <c:h val="0.28080324835807036"/>
        </c:manualLayout>
      </c:layout>
      <c:overlay val="0"/>
      <c:spPr>
        <a:effectLst>
          <a:innerShdw blurRad="114300">
            <a:prstClr val="black"/>
          </a:innerShdw>
        </a:effectLst>
      </c:spPr>
    </c:legend>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86F419-06EA-AA4A-915B-D3909F5F2361}" type="doc">
      <dgm:prSet loTypeId="urn:microsoft.com/office/officeart/2005/8/layout/cycle7" loCatId="" qsTypeId="urn:microsoft.com/office/officeart/2005/8/quickstyle/simple1" qsCatId="simple" csTypeId="urn:microsoft.com/office/officeart/2005/8/colors/colorful1" csCatId="colorful" phldr="1"/>
      <dgm:spPr/>
      <dgm:t>
        <a:bodyPr/>
        <a:lstStyle/>
        <a:p>
          <a:endParaRPr lang="en-US"/>
        </a:p>
      </dgm:t>
    </dgm:pt>
    <dgm:pt modelId="{35C20FA3-89AC-BE45-8475-A87D08E744CE}">
      <dgm:prSet phldrT="[Text]" custT="1"/>
      <dgm:spPr>
        <a:solidFill>
          <a:srgbClr val="C8EFFD"/>
        </a:solidFill>
        <a:ln>
          <a:noFill/>
        </a:ln>
        <a:effectLst>
          <a:innerShdw blurRad="114300">
            <a:srgbClr val="03598A"/>
          </a:innerShdw>
        </a:effectLst>
        <a:scene3d>
          <a:camera prst="obliqueBottomRight">
            <a:rot lat="298855" lon="1501140" rev="26213"/>
          </a:camera>
          <a:lightRig rig="threePt" dir="t"/>
        </a:scene3d>
        <a:sp3d z="12700" extrusionH="76200" contourW="12700" prstMaterial="matte">
          <a:extrusionClr>
            <a:srgbClr val="C8EFFD"/>
          </a:extrusionClr>
          <a:contourClr>
            <a:srgbClr val="03598A"/>
          </a:contourClr>
        </a:sp3d>
      </dgm:spPr>
      <dgm:t>
        <a:bodyPr/>
        <a:lstStyle/>
        <a:p>
          <a:r>
            <a:rPr lang="it-IT" sz="1200" dirty="0" smtClean="0">
              <a:solidFill>
                <a:schemeClr val="tx1"/>
              </a:solidFill>
              <a:latin typeface="Trebuchet MS" panose="020B0603020202020204" pitchFamily="34" charset="0"/>
            </a:rPr>
            <a:t>Date statistice șomeri - Perioada </a:t>
          </a:r>
        </a:p>
        <a:p>
          <a:r>
            <a:rPr lang="it-IT" sz="1200" dirty="0" smtClean="0">
              <a:solidFill>
                <a:schemeClr val="tx1"/>
              </a:solidFill>
              <a:latin typeface="Trebuchet MS" panose="020B0603020202020204" pitchFamily="34" charset="0"/>
            </a:rPr>
            <a:t>31.12.2022 – 31.12.2023 – 3</a:t>
          </a:r>
          <a:r>
            <a:rPr lang="ro-RO" sz="1200" dirty="0" smtClean="0">
              <a:solidFill>
                <a:schemeClr val="tx1"/>
              </a:solidFill>
              <a:latin typeface="Trebuchet MS" panose="020B0603020202020204" pitchFamily="34" charset="0"/>
            </a:rPr>
            <a:t>0</a:t>
          </a:r>
          <a:r>
            <a:rPr lang="it-IT" sz="1200" dirty="0" smtClean="0">
              <a:solidFill>
                <a:schemeClr val="tx1"/>
              </a:solidFill>
              <a:latin typeface="Trebuchet MS" panose="020B0603020202020204" pitchFamily="34" charset="0"/>
            </a:rPr>
            <a:t>.0</a:t>
          </a:r>
          <a:r>
            <a:rPr lang="ro-RO" sz="1200" dirty="0" smtClean="0">
              <a:solidFill>
                <a:schemeClr val="tx1"/>
              </a:solidFill>
              <a:latin typeface="Trebuchet MS" panose="020B0603020202020204" pitchFamily="34" charset="0"/>
            </a:rPr>
            <a:t>6</a:t>
          </a:r>
          <a:r>
            <a:rPr lang="it-IT" sz="1200" dirty="0" smtClean="0">
              <a:solidFill>
                <a:schemeClr val="tx1"/>
              </a:solidFill>
              <a:latin typeface="Trebuchet MS" panose="020B0603020202020204" pitchFamily="34" charset="0"/>
            </a:rPr>
            <a:t>.2024 împărțire comparativă a stocurilor pe diverse categorii</a:t>
          </a:r>
          <a:endParaRPr lang="en-US" sz="1200" dirty="0">
            <a:latin typeface="Lato" charset="0"/>
            <a:ea typeface="Lato" charset="0"/>
            <a:cs typeface="Lato" charset="0"/>
          </a:endParaRPr>
        </a:p>
      </dgm:t>
    </dgm:pt>
    <dgm:pt modelId="{B76E6396-52E2-0047-BB12-10F5C8E9C3EF}" type="parTrans" cxnId="{17AFD6F3-BC07-0A4D-9009-C3B6EE939092}">
      <dgm:prSet/>
      <dgm:spPr/>
      <dgm:t>
        <a:bodyPr/>
        <a:lstStyle/>
        <a:p>
          <a:endParaRPr lang="en-US" sz="4000">
            <a:latin typeface="Lato" charset="0"/>
            <a:ea typeface="Lato" charset="0"/>
            <a:cs typeface="Lato" charset="0"/>
          </a:endParaRPr>
        </a:p>
      </dgm:t>
    </dgm:pt>
    <dgm:pt modelId="{081196D6-E155-144D-8B75-50D6092F2463}" type="sibTrans" cxnId="{17AFD6F3-BC07-0A4D-9009-C3B6EE939092}">
      <dgm:prSet custT="1"/>
      <dgm:spPr>
        <a:solidFill>
          <a:srgbClr val="C8EFFD"/>
        </a:solidFill>
        <a:effectLst>
          <a:innerShdw blurRad="114300">
            <a:srgbClr val="00B0F0"/>
          </a:innerShdw>
        </a:effectLst>
        <a:scene3d>
          <a:camera prst="orthographicFront">
            <a:rot lat="0" lon="0" rev="0"/>
          </a:camera>
          <a:lightRig rig="threePt" dir="t"/>
        </a:scene3d>
      </dgm:spPr>
      <dgm:t>
        <a:bodyPr/>
        <a:lstStyle/>
        <a:p>
          <a:endParaRPr lang="en-US" sz="4000">
            <a:latin typeface="Lato" charset="0"/>
            <a:ea typeface="Lato" charset="0"/>
            <a:cs typeface="Lato" charset="0"/>
          </a:endParaRPr>
        </a:p>
      </dgm:t>
    </dgm:pt>
    <dgm:pt modelId="{BD8EA04D-733D-3149-8263-4E2EDFBDDEAB}">
      <dgm:prSet phldrT="[Text]" custT="1"/>
      <dgm:spPr>
        <a:solidFill>
          <a:srgbClr val="00B0F0"/>
        </a:solidFill>
        <a:ln>
          <a:noFill/>
        </a:ln>
        <a:effectLst>
          <a:innerShdw blurRad="114300">
            <a:srgbClr val="03598A"/>
          </a:innerShdw>
        </a:effectLst>
        <a:scene3d>
          <a:camera prst="obliqueBottomRight">
            <a:rot lat="298855" lon="1501140" rev="26213"/>
          </a:camera>
          <a:lightRig rig="threePt" dir="t"/>
        </a:scene3d>
        <a:sp3d z="12700" extrusionH="76200" contourW="12700" prstMaterial="matte">
          <a:extrusionClr>
            <a:srgbClr val="C8EFFD"/>
          </a:extrusionClr>
          <a:contourClr>
            <a:srgbClr val="03598A"/>
          </a:contourClr>
        </a:sp3d>
      </dgm:spPr>
      <dgm:t>
        <a:bodyPr/>
        <a:lstStyle/>
        <a:p>
          <a:r>
            <a:rPr lang="vi-VN" sz="1200" dirty="0" smtClean="0">
              <a:solidFill>
                <a:schemeClr val="tx1"/>
              </a:solidFill>
              <a:latin typeface="Trebuchet MS" panose="020B0603020202020204" pitchFamily="34" charset="0"/>
            </a:rPr>
            <a:t>Program de ocupare</a:t>
          </a:r>
          <a:r>
            <a:rPr lang="en-US" sz="1200" dirty="0" smtClean="0">
              <a:solidFill>
                <a:schemeClr val="tx1"/>
              </a:solidFill>
              <a:latin typeface="Trebuchet MS" panose="020B0603020202020204" pitchFamily="34" charset="0"/>
            </a:rPr>
            <a:t> - </a:t>
          </a:r>
          <a:r>
            <a:rPr lang="vi-VN" sz="1200" dirty="0" smtClean="0">
              <a:solidFill>
                <a:schemeClr val="tx1"/>
              </a:solidFill>
              <a:latin typeface="Trebuchet MS" panose="020B0603020202020204" pitchFamily="34" charset="0"/>
            </a:rPr>
            <a:t>Perioada </a:t>
          </a:r>
          <a:endParaRPr lang="en-US" sz="1200" dirty="0" smtClean="0">
            <a:solidFill>
              <a:schemeClr val="tx1"/>
            </a:solidFill>
            <a:latin typeface="Trebuchet MS" panose="020B0603020202020204" pitchFamily="34" charset="0"/>
          </a:endParaRPr>
        </a:p>
        <a:p>
          <a:r>
            <a:rPr lang="it-IT" sz="1200" dirty="0" smtClean="0">
              <a:solidFill>
                <a:schemeClr val="tx1"/>
              </a:solidFill>
              <a:latin typeface="Trebuchet MS" panose="020B0603020202020204" pitchFamily="34" charset="0"/>
            </a:rPr>
            <a:t>31.12.2022 - 31.12.2023 – </a:t>
          </a:r>
          <a:r>
            <a:rPr lang="ro-RO" sz="1200" dirty="0" smtClean="0">
              <a:solidFill>
                <a:schemeClr val="tx1"/>
              </a:solidFill>
              <a:latin typeface="Trebuchet MS" panose="020B0603020202020204" pitchFamily="34" charset="0"/>
            </a:rPr>
            <a:t>30.06.2024 </a:t>
          </a:r>
          <a:r>
            <a:rPr lang="vi-VN" sz="1200" dirty="0" smtClean="0">
              <a:solidFill>
                <a:schemeClr val="tx1"/>
              </a:solidFill>
              <a:latin typeface="Trebuchet MS" panose="020B0603020202020204" pitchFamily="34" charset="0"/>
            </a:rPr>
            <a:t>Împărțirea comparativă a persoanelor ocupate, pe diverse categorii...</a:t>
          </a:r>
          <a:endParaRPr lang="en-US" sz="1200" dirty="0">
            <a:latin typeface="Lato" charset="0"/>
            <a:ea typeface="Lato" charset="0"/>
            <a:cs typeface="Lato" charset="0"/>
          </a:endParaRPr>
        </a:p>
      </dgm:t>
    </dgm:pt>
    <dgm:pt modelId="{E345D7F9-5783-A848-9B53-97816F0556CC}" type="parTrans" cxnId="{34C4EF4A-52E4-E54C-8715-3D7540B4921B}">
      <dgm:prSet/>
      <dgm:spPr/>
      <dgm:t>
        <a:bodyPr/>
        <a:lstStyle/>
        <a:p>
          <a:endParaRPr lang="en-US" sz="4000">
            <a:latin typeface="Lato" charset="0"/>
            <a:ea typeface="Lato" charset="0"/>
            <a:cs typeface="Lato" charset="0"/>
          </a:endParaRPr>
        </a:p>
      </dgm:t>
    </dgm:pt>
    <dgm:pt modelId="{7C96B8F4-965F-F44E-A05F-8B7DE0950CEF}" type="sibTrans" cxnId="{34C4EF4A-52E4-E54C-8715-3D7540B4921B}">
      <dgm:prSet custT="1"/>
      <dgm:spPr>
        <a:solidFill>
          <a:srgbClr val="00B0F0"/>
        </a:solidFill>
        <a:effectLst>
          <a:innerShdw blurRad="114300">
            <a:srgbClr val="03598A"/>
          </a:innerShdw>
        </a:effectLst>
        <a:scene3d>
          <a:camera prst="orthographicFront">
            <a:rot lat="0" lon="0" rev="0"/>
          </a:camera>
          <a:lightRig rig="threePt" dir="t"/>
        </a:scene3d>
      </dgm:spPr>
      <dgm:t>
        <a:bodyPr/>
        <a:lstStyle/>
        <a:p>
          <a:endParaRPr lang="en-US" sz="4000">
            <a:latin typeface="Lato" charset="0"/>
            <a:ea typeface="Lato" charset="0"/>
            <a:cs typeface="Lato" charset="0"/>
          </a:endParaRPr>
        </a:p>
      </dgm:t>
    </dgm:pt>
    <dgm:pt modelId="{FB0D81A7-67E7-0140-8759-1E59A587A723}">
      <dgm:prSet phldrT="[Text]" custT="1"/>
      <dgm:spPr>
        <a:solidFill>
          <a:srgbClr val="00B0F0"/>
        </a:solidFill>
        <a:ln>
          <a:noFill/>
        </a:ln>
        <a:effectLst>
          <a:innerShdw blurRad="114300">
            <a:srgbClr val="03598A"/>
          </a:innerShdw>
        </a:effectLst>
        <a:scene3d>
          <a:camera prst="obliqueBottomRight">
            <a:rot lat="298855" lon="1501140" rev="26213"/>
          </a:camera>
          <a:lightRig rig="threePt" dir="t"/>
        </a:scene3d>
        <a:sp3d z="12700" extrusionH="76200" contourW="12700" prstMaterial="matte">
          <a:extrusionClr>
            <a:srgbClr val="C8EFFD"/>
          </a:extrusionClr>
          <a:contourClr>
            <a:srgbClr val="03598A"/>
          </a:contourClr>
        </a:sp3d>
      </dgm:spPr>
      <dgm:t>
        <a:bodyPr/>
        <a:lstStyle/>
        <a:p>
          <a:r>
            <a:rPr lang="it-IT" sz="1200" dirty="0" smtClean="0">
              <a:solidFill>
                <a:schemeClr val="tx1"/>
              </a:solidFill>
              <a:latin typeface="Trebuchet MS" panose="020B0603020202020204" pitchFamily="34" charset="0"/>
            </a:rPr>
            <a:t>Stimularea șomerilor și angajatorilor</a:t>
          </a:r>
          <a:endParaRPr lang="en-US" sz="1200" dirty="0">
            <a:latin typeface="Lato" charset="0"/>
            <a:ea typeface="Lato" charset="0"/>
            <a:cs typeface="Lato" charset="0"/>
          </a:endParaRPr>
        </a:p>
      </dgm:t>
    </dgm:pt>
    <dgm:pt modelId="{508929EF-AC74-4644-8773-30C4A287E514}" type="parTrans" cxnId="{A045069C-7645-EF46-9C3E-B49D212DA492}">
      <dgm:prSet/>
      <dgm:spPr/>
      <dgm:t>
        <a:bodyPr/>
        <a:lstStyle/>
        <a:p>
          <a:endParaRPr lang="en-US" sz="4000">
            <a:latin typeface="Lato" charset="0"/>
            <a:ea typeface="Lato" charset="0"/>
            <a:cs typeface="Lato" charset="0"/>
          </a:endParaRPr>
        </a:p>
      </dgm:t>
    </dgm:pt>
    <dgm:pt modelId="{6BD99114-5E70-8F4C-965B-28F6B49EA37A}" type="sibTrans" cxnId="{A045069C-7645-EF46-9C3E-B49D212DA492}">
      <dgm:prSet custT="1"/>
      <dgm:spPr>
        <a:solidFill>
          <a:srgbClr val="00B0F0"/>
        </a:solidFill>
        <a:effectLst>
          <a:innerShdw blurRad="114300">
            <a:srgbClr val="03598A"/>
          </a:innerShdw>
        </a:effectLst>
      </dgm:spPr>
      <dgm:t>
        <a:bodyPr/>
        <a:lstStyle/>
        <a:p>
          <a:endParaRPr lang="en-US" sz="4000">
            <a:latin typeface="Lato" charset="0"/>
            <a:ea typeface="Lato" charset="0"/>
            <a:cs typeface="Lato" charset="0"/>
          </a:endParaRPr>
        </a:p>
      </dgm:t>
    </dgm:pt>
    <dgm:pt modelId="{A2B412EB-4771-4BCA-87DF-94A0942DA9E5}">
      <dgm:prSet phldrT="[Text]" custT="1"/>
      <dgm:spPr>
        <a:solidFill>
          <a:srgbClr val="03598A"/>
        </a:solidFill>
        <a:ln>
          <a:noFill/>
        </a:ln>
        <a:effectLst>
          <a:innerShdw blurRad="114300">
            <a:srgbClr val="03598A"/>
          </a:innerShdw>
        </a:effectLst>
        <a:scene3d>
          <a:camera prst="obliqueBottomRight">
            <a:rot lat="298855" lon="1501140" rev="26213"/>
          </a:camera>
          <a:lightRig rig="threePt" dir="t"/>
        </a:scene3d>
        <a:sp3d z="12700" extrusionH="76200" contourW="12700" prstMaterial="matte">
          <a:extrusionClr>
            <a:srgbClr val="C8EFFD"/>
          </a:extrusionClr>
          <a:contourClr>
            <a:srgbClr val="03598A"/>
          </a:contourClr>
        </a:sp3d>
      </dgm:spPr>
      <dgm:t>
        <a:bodyPr/>
        <a:lstStyle/>
        <a:p>
          <a:r>
            <a:rPr lang="vi-VN" sz="1200" dirty="0" smtClean="0">
              <a:solidFill>
                <a:schemeClr val="bg1"/>
              </a:solidFill>
              <a:latin typeface="Trebuchet MS" panose="020B0603020202020204" pitchFamily="34" charset="0"/>
            </a:rPr>
            <a:t>Măsuri în sprijinul șomerilor - Programul de formare profesională aprobat pentru anul 202</a:t>
          </a:r>
          <a:r>
            <a:rPr lang="ro-RO" sz="1200" smtClean="0">
              <a:solidFill>
                <a:schemeClr val="bg1"/>
              </a:solidFill>
              <a:latin typeface="Trebuchet MS" panose="020B0603020202020204" pitchFamily="34" charset="0"/>
            </a:rPr>
            <a:t>4</a:t>
          </a:r>
        </a:p>
        <a:p>
          <a:endParaRPr lang="en-US" sz="1200" dirty="0">
            <a:solidFill>
              <a:schemeClr val="bg1"/>
            </a:solidFill>
            <a:latin typeface="Lato" charset="0"/>
            <a:ea typeface="Lato" charset="0"/>
            <a:cs typeface="Lato" charset="0"/>
          </a:endParaRPr>
        </a:p>
      </dgm:t>
    </dgm:pt>
    <dgm:pt modelId="{282B496E-89D3-4B11-A426-C6903AE0A7CD}" type="parTrans" cxnId="{ECC961BE-9E94-4424-AD8B-5870FCA241AE}">
      <dgm:prSet/>
      <dgm:spPr/>
      <dgm:t>
        <a:bodyPr/>
        <a:lstStyle/>
        <a:p>
          <a:endParaRPr lang="en-US"/>
        </a:p>
      </dgm:t>
    </dgm:pt>
    <dgm:pt modelId="{49747E05-DD4C-4BF1-97A2-0B4B82E79767}" type="sibTrans" cxnId="{ECC961BE-9E94-4424-AD8B-5870FCA241AE}">
      <dgm:prSet/>
      <dgm:spPr>
        <a:solidFill>
          <a:srgbClr val="03598A"/>
        </a:solidFill>
        <a:effectLst>
          <a:innerShdw blurRad="114300">
            <a:srgbClr val="00B0F0"/>
          </a:innerShdw>
        </a:effectLst>
      </dgm:spPr>
      <dgm:t>
        <a:bodyPr/>
        <a:lstStyle/>
        <a:p>
          <a:endParaRPr lang="en-US"/>
        </a:p>
      </dgm:t>
    </dgm:pt>
    <dgm:pt modelId="{8454A1DD-727E-4236-A7BC-76BE353B48B8}">
      <dgm:prSet phldrT="[Text]" custT="1"/>
      <dgm:spPr>
        <a:solidFill>
          <a:srgbClr val="00B0F0"/>
        </a:solidFill>
        <a:ln>
          <a:noFill/>
        </a:ln>
        <a:effectLst>
          <a:innerShdw blurRad="114300">
            <a:srgbClr val="03598A"/>
          </a:innerShdw>
        </a:effectLst>
        <a:scene3d>
          <a:camera prst="obliqueBottomRight">
            <a:rot lat="298855" lon="1501140" rev="26213"/>
          </a:camera>
          <a:lightRig rig="threePt" dir="t"/>
        </a:scene3d>
        <a:sp3d z="12700" extrusionH="76200" contourW="12700" prstMaterial="matte">
          <a:extrusionClr>
            <a:srgbClr val="C8EFFD"/>
          </a:extrusionClr>
          <a:contourClr>
            <a:srgbClr val="03598A"/>
          </a:contourClr>
        </a:sp3d>
      </dgm:spPr>
      <dgm:t>
        <a:bodyPr/>
        <a:lstStyle/>
        <a:p>
          <a:r>
            <a:rPr lang="vi-VN" sz="1200" dirty="0" smtClean="0">
              <a:solidFill>
                <a:schemeClr val="tx1"/>
              </a:solidFill>
              <a:latin typeface="Trebuchet MS" panose="020B0603020202020204" pitchFamily="34" charset="0"/>
            </a:rPr>
            <a:t>Creşterea şanselor de ocupare a persoanelor în căutarea unui loc de muncă – Completarea veniturilor </a:t>
          </a:r>
          <a:r>
            <a:rPr lang="ro-RO" sz="1200" dirty="0" smtClean="0">
              <a:solidFill>
                <a:schemeClr val="tx1"/>
              </a:solidFill>
              <a:latin typeface="Trebuchet MS" panose="020B0603020202020204" pitchFamily="34" charset="0"/>
            </a:rPr>
            <a:t>ș</a:t>
          </a:r>
          <a:r>
            <a:rPr lang="vi-VN" sz="1200" dirty="0" smtClean="0">
              <a:solidFill>
                <a:schemeClr val="tx1"/>
              </a:solidFill>
              <a:latin typeface="Trebuchet MS" panose="020B0603020202020204" pitchFamily="34" charset="0"/>
            </a:rPr>
            <a:t>i prime</a:t>
          </a:r>
          <a:endParaRPr lang="en-US" sz="1200" dirty="0">
            <a:solidFill>
              <a:schemeClr val="tx1"/>
            </a:solidFill>
            <a:latin typeface="Lato" charset="0"/>
            <a:ea typeface="Lato" charset="0"/>
            <a:cs typeface="Lato" charset="0"/>
          </a:endParaRPr>
        </a:p>
      </dgm:t>
    </dgm:pt>
    <dgm:pt modelId="{73FB6E74-2801-435F-BBC9-62E7E6FAE4BB}" type="parTrans" cxnId="{AD77594D-8089-4A9C-A215-ADD312700A04}">
      <dgm:prSet/>
      <dgm:spPr/>
      <dgm:t>
        <a:bodyPr/>
        <a:lstStyle/>
        <a:p>
          <a:endParaRPr lang="en-US"/>
        </a:p>
      </dgm:t>
    </dgm:pt>
    <dgm:pt modelId="{CA3B864E-526F-483B-AB41-FBFFACC553F6}" type="sibTrans" cxnId="{AD77594D-8089-4A9C-A215-ADD312700A04}">
      <dgm:prSet/>
      <dgm:spPr>
        <a:solidFill>
          <a:srgbClr val="00B0F0"/>
        </a:solidFill>
        <a:effectLst>
          <a:innerShdw blurRad="114300">
            <a:srgbClr val="C8EFFD"/>
          </a:innerShdw>
        </a:effectLst>
      </dgm:spPr>
      <dgm:t>
        <a:bodyPr/>
        <a:lstStyle/>
        <a:p>
          <a:endParaRPr lang="en-US"/>
        </a:p>
      </dgm:t>
    </dgm:pt>
    <dgm:pt modelId="{03A6C93F-373A-4AA4-A51E-8CD933239FCB}">
      <dgm:prSet phldrT="[Text]" custT="1"/>
      <dgm:spPr>
        <a:solidFill>
          <a:srgbClr val="C8EFFD"/>
        </a:solidFill>
        <a:ln>
          <a:noFill/>
        </a:ln>
        <a:effectLst>
          <a:innerShdw blurRad="114300">
            <a:srgbClr val="03598A"/>
          </a:innerShdw>
        </a:effectLst>
        <a:scene3d>
          <a:camera prst="obliqueBottomRight">
            <a:rot lat="298855" lon="1501140" rev="26213"/>
          </a:camera>
          <a:lightRig rig="threePt" dir="t"/>
        </a:scene3d>
        <a:sp3d z="12700" extrusionH="76200" contourW="12700" prstMaterial="matte">
          <a:extrusionClr>
            <a:srgbClr val="C8EFFD"/>
          </a:extrusionClr>
          <a:contourClr>
            <a:srgbClr val="03598A"/>
          </a:contourClr>
        </a:sp3d>
      </dgm:spPr>
      <dgm:t>
        <a:bodyPr/>
        <a:lstStyle/>
        <a:p>
          <a:r>
            <a:rPr lang="vi-VN" sz="1200" dirty="0" smtClean="0">
              <a:solidFill>
                <a:schemeClr val="tx1"/>
              </a:solidFill>
              <a:latin typeface="Trebuchet MS" panose="020B0603020202020204" pitchFamily="34" charset="0"/>
            </a:rPr>
            <a:t>Stimularea angajatorilor potrivit Legii nr. 76/2002, Subvenționarea locurilor de muncă</a:t>
          </a:r>
          <a:endParaRPr lang="en-US" sz="1200" dirty="0" smtClean="0">
            <a:solidFill>
              <a:schemeClr val="tx1"/>
            </a:solidFill>
            <a:latin typeface="Trebuchet MS" panose="020B0603020202020204" pitchFamily="34" charset="0"/>
          </a:endParaRPr>
        </a:p>
      </dgm:t>
    </dgm:pt>
    <dgm:pt modelId="{B85F369C-B779-4CE1-AB05-C713EFF120B2}" type="parTrans" cxnId="{23B945C5-641B-424E-972B-4BA1EB804EA9}">
      <dgm:prSet/>
      <dgm:spPr/>
      <dgm:t>
        <a:bodyPr/>
        <a:lstStyle/>
        <a:p>
          <a:endParaRPr lang="en-US"/>
        </a:p>
      </dgm:t>
    </dgm:pt>
    <dgm:pt modelId="{88AD60AC-71BE-45CF-879E-30D1B7892B54}" type="sibTrans" cxnId="{23B945C5-641B-424E-972B-4BA1EB804EA9}">
      <dgm:prSet/>
      <dgm:spPr>
        <a:solidFill>
          <a:srgbClr val="C8EFFD"/>
        </a:solidFill>
        <a:effectLst>
          <a:innerShdw blurRad="114300">
            <a:srgbClr val="03598A"/>
          </a:innerShdw>
        </a:effectLst>
      </dgm:spPr>
      <dgm:t>
        <a:bodyPr/>
        <a:lstStyle/>
        <a:p>
          <a:endParaRPr lang="en-US"/>
        </a:p>
      </dgm:t>
    </dgm:pt>
    <dgm:pt modelId="{40623950-52FD-470C-B720-701A1958119F}">
      <dgm:prSet phldrT="[Text]" custT="1"/>
      <dgm:spPr>
        <a:solidFill>
          <a:srgbClr val="03598A"/>
        </a:solidFill>
        <a:ln>
          <a:noFill/>
        </a:ln>
        <a:effectLst>
          <a:innerShdw blurRad="114300">
            <a:srgbClr val="03598A"/>
          </a:innerShdw>
        </a:effectLst>
        <a:scene3d>
          <a:camera prst="obliqueBottomRight">
            <a:rot lat="298855" lon="1501140" rev="26213"/>
          </a:camera>
          <a:lightRig rig="threePt" dir="t"/>
        </a:scene3d>
        <a:sp3d z="12700" extrusionH="76200" contourW="12700" prstMaterial="matte">
          <a:extrusionClr>
            <a:srgbClr val="C8EFFD"/>
          </a:extrusionClr>
          <a:contourClr>
            <a:srgbClr val="03598A"/>
          </a:contourClr>
        </a:sp3d>
      </dgm:spPr>
      <dgm:t>
        <a:bodyPr/>
        <a:lstStyle/>
        <a:p>
          <a:r>
            <a:rPr lang="vi-VN" sz="1200" dirty="0" smtClean="0">
              <a:solidFill>
                <a:schemeClr val="bg1"/>
              </a:solidFill>
              <a:latin typeface="Trebuchet MS" panose="020B0603020202020204" pitchFamily="34" charset="0"/>
            </a:rPr>
            <a:t>Program de ocupare - Perioada </a:t>
          </a:r>
          <a:endParaRPr lang="en-US" sz="1200" dirty="0" smtClean="0">
            <a:solidFill>
              <a:schemeClr val="bg1"/>
            </a:solidFill>
            <a:latin typeface="Trebuchet MS" panose="020B0603020202020204" pitchFamily="34" charset="0"/>
          </a:endParaRPr>
        </a:p>
        <a:p>
          <a:r>
            <a:rPr lang="it-IT" sz="1200" dirty="0" smtClean="0">
              <a:solidFill>
                <a:schemeClr val="bg1"/>
              </a:solidFill>
              <a:latin typeface="Trebuchet MS" panose="020B0603020202020204" pitchFamily="34" charset="0"/>
            </a:rPr>
            <a:t>31.12.2022 - 31.12.2023– 3</a:t>
          </a:r>
          <a:r>
            <a:rPr lang="ro-RO" sz="1200" dirty="0" smtClean="0">
              <a:solidFill>
                <a:schemeClr val="bg1"/>
              </a:solidFill>
              <a:latin typeface="Trebuchet MS" panose="020B0603020202020204" pitchFamily="34" charset="0"/>
            </a:rPr>
            <a:t>0</a:t>
          </a:r>
          <a:r>
            <a:rPr lang="it-IT" sz="1200" dirty="0" smtClean="0">
              <a:solidFill>
                <a:schemeClr val="bg1"/>
              </a:solidFill>
              <a:latin typeface="Trebuchet MS" panose="020B0603020202020204" pitchFamily="34" charset="0"/>
            </a:rPr>
            <a:t>.0</a:t>
          </a:r>
          <a:r>
            <a:rPr lang="ro-RO" sz="1200" dirty="0" smtClean="0">
              <a:solidFill>
                <a:schemeClr val="bg1"/>
              </a:solidFill>
              <a:latin typeface="Trebuchet MS" panose="020B0603020202020204" pitchFamily="34" charset="0"/>
            </a:rPr>
            <a:t>6</a:t>
          </a:r>
          <a:r>
            <a:rPr lang="it-IT" sz="1200" dirty="0" smtClean="0">
              <a:solidFill>
                <a:schemeClr val="bg1"/>
              </a:solidFill>
              <a:latin typeface="Trebuchet MS" panose="020B0603020202020204" pitchFamily="34" charset="0"/>
            </a:rPr>
            <a:t>.2024 </a:t>
          </a:r>
          <a:r>
            <a:rPr lang="vi-VN" sz="1200" dirty="0" smtClean="0">
              <a:solidFill>
                <a:schemeClr val="bg1"/>
              </a:solidFill>
              <a:latin typeface="Trebuchet MS" panose="020B0603020202020204" pitchFamily="34" charset="0"/>
            </a:rPr>
            <a:t> - Prime și subvenții acordate in baza angajării șomerilor....</a:t>
          </a:r>
          <a:endParaRPr lang="en-US" sz="1200" dirty="0">
            <a:solidFill>
              <a:schemeClr val="bg1"/>
            </a:solidFill>
            <a:latin typeface="Lato" charset="0"/>
            <a:ea typeface="Lato" charset="0"/>
            <a:cs typeface="Lato" charset="0"/>
          </a:endParaRPr>
        </a:p>
      </dgm:t>
    </dgm:pt>
    <dgm:pt modelId="{0E8D676C-2421-48D1-9CE8-05970DDA79F6}" type="parTrans" cxnId="{A7402379-401D-4220-942A-03C8EA4DEF7F}">
      <dgm:prSet/>
      <dgm:spPr/>
      <dgm:t>
        <a:bodyPr/>
        <a:lstStyle/>
        <a:p>
          <a:endParaRPr lang="en-US"/>
        </a:p>
      </dgm:t>
    </dgm:pt>
    <dgm:pt modelId="{C70FB770-B5DC-4D10-88ED-650F61B1C761}" type="sibTrans" cxnId="{A7402379-401D-4220-942A-03C8EA4DEF7F}">
      <dgm:prSet/>
      <dgm:spPr>
        <a:solidFill>
          <a:srgbClr val="03598A"/>
        </a:solidFill>
        <a:effectLst>
          <a:innerShdw blurRad="114300">
            <a:srgbClr val="00B0F0"/>
          </a:innerShdw>
        </a:effectLst>
      </dgm:spPr>
      <dgm:t>
        <a:bodyPr/>
        <a:lstStyle/>
        <a:p>
          <a:endParaRPr lang="en-US"/>
        </a:p>
      </dgm:t>
    </dgm:pt>
    <dgm:pt modelId="{61DA19E7-2E40-4241-9AE7-A242377A0B60}">
      <dgm:prSet phldrT="[Text]" custT="1"/>
      <dgm:spPr>
        <a:solidFill>
          <a:srgbClr val="03598A"/>
        </a:solidFill>
        <a:ln>
          <a:noFill/>
        </a:ln>
        <a:effectLst>
          <a:innerShdw blurRad="114300">
            <a:srgbClr val="03598A"/>
          </a:innerShdw>
        </a:effectLst>
        <a:scene3d>
          <a:camera prst="obliqueBottomRight">
            <a:rot lat="298855" lon="1501140" rev="26213"/>
          </a:camera>
          <a:lightRig rig="threePt" dir="t"/>
        </a:scene3d>
        <a:sp3d z="12700" extrusionH="76200" contourW="12700" prstMaterial="matte">
          <a:extrusionClr>
            <a:srgbClr val="C8EFFD"/>
          </a:extrusionClr>
          <a:contourClr>
            <a:srgbClr val="03598A"/>
          </a:contourClr>
        </a:sp3d>
      </dgm:spPr>
      <dgm:t>
        <a:bodyPr/>
        <a:lstStyle/>
        <a:p>
          <a:r>
            <a:rPr lang="it-IT" sz="1200" dirty="0" smtClean="0">
              <a:solidFill>
                <a:schemeClr val="bg1"/>
              </a:solidFill>
              <a:latin typeface="Trebuchet MS" panose="020B0603020202020204" pitchFamily="34" charset="0"/>
            </a:rPr>
            <a:t>Proiecte Europene</a:t>
          </a:r>
          <a:endParaRPr lang="en-US" sz="1200" dirty="0">
            <a:solidFill>
              <a:schemeClr val="bg1"/>
            </a:solidFill>
            <a:latin typeface="Lato" charset="0"/>
            <a:ea typeface="Lato" charset="0"/>
            <a:cs typeface="Lato" charset="0"/>
          </a:endParaRPr>
        </a:p>
      </dgm:t>
    </dgm:pt>
    <dgm:pt modelId="{43192319-3B46-4B83-B902-D63DECC5450D}" type="parTrans" cxnId="{BC96C66A-BC02-44A8-8239-CCA93C1836DD}">
      <dgm:prSet/>
      <dgm:spPr/>
      <dgm:t>
        <a:bodyPr/>
        <a:lstStyle/>
        <a:p>
          <a:endParaRPr lang="en-US"/>
        </a:p>
      </dgm:t>
    </dgm:pt>
    <dgm:pt modelId="{ACCF8698-709F-4047-82ED-8513EB9A54DF}" type="sibTrans" cxnId="{BC96C66A-BC02-44A8-8239-CCA93C1836DD}">
      <dgm:prSet/>
      <dgm:spPr>
        <a:solidFill>
          <a:srgbClr val="03598A"/>
        </a:solidFill>
        <a:effectLst>
          <a:innerShdw blurRad="114300">
            <a:srgbClr val="C8EFFD"/>
          </a:innerShdw>
        </a:effectLst>
      </dgm:spPr>
      <dgm:t>
        <a:bodyPr/>
        <a:lstStyle/>
        <a:p>
          <a:endParaRPr lang="en-US"/>
        </a:p>
      </dgm:t>
    </dgm:pt>
    <dgm:pt modelId="{8EF70D7B-A772-4BA3-AE3E-3D39BD4B675F}">
      <dgm:prSet phldrT="[Text]" custT="1"/>
      <dgm:spPr>
        <a:solidFill>
          <a:srgbClr val="C8EFFD"/>
        </a:solidFill>
        <a:ln>
          <a:noFill/>
        </a:ln>
        <a:effectLst>
          <a:innerShdw blurRad="114300">
            <a:srgbClr val="03598A"/>
          </a:innerShdw>
        </a:effectLst>
        <a:scene3d>
          <a:camera prst="obliqueBottomRight">
            <a:rot lat="298855" lon="1501140" rev="26213"/>
          </a:camera>
          <a:lightRig rig="threePt" dir="t"/>
        </a:scene3d>
        <a:sp3d z="12700" extrusionH="76200" contourW="12700" prstMaterial="matte">
          <a:extrusionClr>
            <a:srgbClr val="C8EFFD"/>
          </a:extrusionClr>
          <a:contourClr>
            <a:srgbClr val="03598A"/>
          </a:contourClr>
        </a:sp3d>
      </dgm:spPr>
      <dgm:t>
        <a:bodyPr/>
        <a:lstStyle/>
        <a:p>
          <a:endParaRPr lang="en-US" sz="1200" dirty="0">
            <a:latin typeface="Lato" charset="0"/>
            <a:ea typeface="Lato" charset="0"/>
            <a:cs typeface="Lato" charset="0"/>
          </a:endParaRPr>
        </a:p>
      </dgm:t>
    </dgm:pt>
    <dgm:pt modelId="{87D295D1-7098-423B-B364-CC1F7D02AC63}" type="sibTrans" cxnId="{71A2B624-D9EA-4198-A06C-45CA99A2DF49}">
      <dgm:prSet/>
      <dgm:spPr>
        <a:noFill/>
      </dgm:spPr>
      <dgm:t>
        <a:bodyPr/>
        <a:lstStyle/>
        <a:p>
          <a:endParaRPr lang="en-US"/>
        </a:p>
      </dgm:t>
    </dgm:pt>
    <dgm:pt modelId="{CC43506C-7CE1-4350-A391-FBDFB02D377A}" type="parTrans" cxnId="{71A2B624-D9EA-4198-A06C-45CA99A2DF49}">
      <dgm:prSet/>
      <dgm:spPr/>
      <dgm:t>
        <a:bodyPr/>
        <a:lstStyle/>
        <a:p>
          <a:endParaRPr lang="en-US"/>
        </a:p>
      </dgm:t>
    </dgm:pt>
    <dgm:pt modelId="{E12EC648-07E8-9D45-A392-996D24F3397A}" type="pres">
      <dgm:prSet presAssocID="{B186F419-06EA-AA4A-915B-D3909F5F2361}" presName="Name0" presStyleCnt="0">
        <dgm:presLayoutVars>
          <dgm:dir/>
          <dgm:resizeHandles val="exact"/>
        </dgm:presLayoutVars>
      </dgm:prSet>
      <dgm:spPr/>
      <dgm:t>
        <a:bodyPr/>
        <a:lstStyle/>
        <a:p>
          <a:endParaRPr lang="en-US"/>
        </a:p>
      </dgm:t>
    </dgm:pt>
    <dgm:pt modelId="{ACAF0E0B-8151-4349-8B90-6E1B4326F400}" type="pres">
      <dgm:prSet presAssocID="{35C20FA3-89AC-BE45-8475-A87D08E744CE}" presName="node" presStyleLbl="node1" presStyleIdx="0" presStyleCnt="9" custScaleX="350466" custScaleY="194703" custRadScaleRad="183782" custRadScaleInc="-323897">
        <dgm:presLayoutVars>
          <dgm:bulletEnabled val="1"/>
        </dgm:presLayoutVars>
      </dgm:prSet>
      <dgm:spPr/>
      <dgm:t>
        <a:bodyPr/>
        <a:lstStyle/>
        <a:p>
          <a:endParaRPr lang="en-US"/>
        </a:p>
      </dgm:t>
    </dgm:pt>
    <dgm:pt modelId="{268D8EA0-4E86-8E46-92B8-D829F8575D6E}" type="pres">
      <dgm:prSet presAssocID="{081196D6-E155-144D-8B75-50D6092F2463}" presName="sibTrans" presStyleLbl="sibTrans2D1" presStyleIdx="0" presStyleCnt="9" custAng="21300000" custScaleX="132816" custScaleY="200266"/>
      <dgm:spPr>
        <a:prstGeom prst="stripedRightArrow">
          <a:avLst/>
        </a:prstGeom>
      </dgm:spPr>
      <dgm:t>
        <a:bodyPr/>
        <a:lstStyle/>
        <a:p>
          <a:endParaRPr lang="en-US"/>
        </a:p>
      </dgm:t>
    </dgm:pt>
    <dgm:pt modelId="{98D4D8CA-505C-8B43-8875-D1A4194E3E8E}" type="pres">
      <dgm:prSet presAssocID="{081196D6-E155-144D-8B75-50D6092F2463}" presName="connectorText" presStyleLbl="sibTrans2D1" presStyleIdx="0" presStyleCnt="9"/>
      <dgm:spPr/>
      <dgm:t>
        <a:bodyPr/>
        <a:lstStyle/>
        <a:p>
          <a:endParaRPr lang="en-US"/>
        </a:p>
      </dgm:t>
    </dgm:pt>
    <dgm:pt modelId="{0C51EAB3-809D-5D41-85F8-579BC31D299A}" type="pres">
      <dgm:prSet presAssocID="{BD8EA04D-733D-3149-8263-4E2EDFBDDEAB}" presName="node" presStyleLbl="node1" presStyleIdx="1" presStyleCnt="9" custScaleX="350466" custScaleY="194703" custRadScaleRad="78331" custRadScaleInc="-206731">
        <dgm:presLayoutVars>
          <dgm:bulletEnabled val="1"/>
        </dgm:presLayoutVars>
      </dgm:prSet>
      <dgm:spPr/>
      <dgm:t>
        <a:bodyPr/>
        <a:lstStyle/>
        <a:p>
          <a:endParaRPr lang="en-US"/>
        </a:p>
      </dgm:t>
    </dgm:pt>
    <dgm:pt modelId="{A3D59E77-90D5-BB41-BD5A-005220FAB770}" type="pres">
      <dgm:prSet presAssocID="{7C96B8F4-965F-F44E-A05F-8B7DE0950CEF}" presName="sibTrans" presStyleLbl="sibTrans2D1" presStyleIdx="1" presStyleCnt="9" custAng="21300000" custScaleX="132816" custScaleY="200266"/>
      <dgm:spPr>
        <a:prstGeom prst="stripedRightArrow">
          <a:avLst/>
        </a:prstGeom>
      </dgm:spPr>
      <dgm:t>
        <a:bodyPr/>
        <a:lstStyle/>
        <a:p>
          <a:endParaRPr lang="en-US"/>
        </a:p>
      </dgm:t>
    </dgm:pt>
    <dgm:pt modelId="{B899963A-AE46-044D-83FF-EB61E4711290}" type="pres">
      <dgm:prSet presAssocID="{7C96B8F4-965F-F44E-A05F-8B7DE0950CEF}" presName="connectorText" presStyleLbl="sibTrans2D1" presStyleIdx="1" presStyleCnt="9"/>
      <dgm:spPr/>
      <dgm:t>
        <a:bodyPr/>
        <a:lstStyle/>
        <a:p>
          <a:endParaRPr lang="en-US"/>
        </a:p>
      </dgm:t>
    </dgm:pt>
    <dgm:pt modelId="{1B0C6971-81C8-4DAD-9E0B-5E1622AAFF84}" type="pres">
      <dgm:prSet presAssocID="{A2B412EB-4771-4BCA-87DF-94A0942DA9E5}" presName="node" presStyleLbl="node1" presStyleIdx="2" presStyleCnt="9" custScaleX="346572" custScaleY="194703" custRadScaleRad="179760" custRadScaleInc="-79130">
        <dgm:presLayoutVars>
          <dgm:bulletEnabled val="1"/>
        </dgm:presLayoutVars>
      </dgm:prSet>
      <dgm:spPr/>
      <dgm:t>
        <a:bodyPr/>
        <a:lstStyle/>
        <a:p>
          <a:endParaRPr lang="en-US"/>
        </a:p>
      </dgm:t>
    </dgm:pt>
    <dgm:pt modelId="{C4D24AF5-7F9A-4C68-993E-CEC510E4E4FD}" type="pres">
      <dgm:prSet presAssocID="{49747E05-DD4C-4BF1-97A2-0B4B82E79767}" presName="sibTrans" presStyleLbl="sibTrans2D1" presStyleIdx="2" presStyleCnt="9" custAng="21540000" custScaleX="132816" custScaleY="200266"/>
      <dgm:spPr>
        <a:prstGeom prst="stripedRightArrow">
          <a:avLst/>
        </a:prstGeom>
      </dgm:spPr>
      <dgm:t>
        <a:bodyPr/>
        <a:lstStyle/>
        <a:p>
          <a:endParaRPr lang="en-US"/>
        </a:p>
      </dgm:t>
    </dgm:pt>
    <dgm:pt modelId="{DF1BBACE-CB02-4FDE-83E2-1730019DE6BD}" type="pres">
      <dgm:prSet presAssocID="{49747E05-DD4C-4BF1-97A2-0B4B82E79767}" presName="connectorText" presStyleLbl="sibTrans2D1" presStyleIdx="2" presStyleCnt="9"/>
      <dgm:spPr/>
      <dgm:t>
        <a:bodyPr/>
        <a:lstStyle/>
        <a:p>
          <a:endParaRPr lang="en-US"/>
        </a:p>
      </dgm:t>
    </dgm:pt>
    <dgm:pt modelId="{22110EDA-200C-41CD-8C4E-35A29907AA34}" type="pres">
      <dgm:prSet presAssocID="{8454A1DD-727E-4236-A7BC-76BE353B48B8}" presName="node" presStyleLbl="node1" presStyleIdx="3" presStyleCnt="9" custScaleX="350466" custScaleY="194703" custRadScaleRad="162672" custRadScaleInc="-159522">
        <dgm:presLayoutVars>
          <dgm:bulletEnabled val="1"/>
        </dgm:presLayoutVars>
      </dgm:prSet>
      <dgm:spPr/>
      <dgm:t>
        <a:bodyPr/>
        <a:lstStyle/>
        <a:p>
          <a:endParaRPr lang="en-US"/>
        </a:p>
      </dgm:t>
    </dgm:pt>
    <dgm:pt modelId="{1BCEC7F2-855A-47E4-9AC0-06EE1AA705F9}" type="pres">
      <dgm:prSet presAssocID="{CA3B864E-526F-483B-AB41-FBFFACC553F6}" presName="sibTrans" presStyleLbl="sibTrans2D1" presStyleIdx="3" presStyleCnt="9" custAng="21300000" custScaleX="132816" custScaleY="200266"/>
      <dgm:spPr>
        <a:prstGeom prst="stripedRightArrow">
          <a:avLst/>
        </a:prstGeom>
      </dgm:spPr>
      <dgm:t>
        <a:bodyPr/>
        <a:lstStyle/>
        <a:p>
          <a:endParaRPr lang="en-US"/>
        </a:p>
      </dgm:t>
    </dgm:pt>
    <dgm:pt modelId="{E7D7A2A9-7471-4FA2-8F57-E04EBB2D4775}" type="pres">
      <dgm:prSet presAssocID="{CA3B864E-526F-483B-AB41-FBFFACC553F6}" presName="connectorText" presStyleLbl="sibTrans2D1" presStyleIdx="3" presStyleCnt="9"/>
      <dgm:spPr/>
      <dgm:t>
        <a:bodyPr/>
        <a:lstStyle/>
        <a:p>
          <a:endParaRPr lang="en-US"/>
        </a:p>
      </dgm:t>
    </dgm:pt>
    <dgm:pt modelId="{8117009A-77EA-48DA-9486-A8C81BCBD30B}" type="pres">
      <dgm:prSet presAssocID="{03A6C93F-373A-4AA4-A51E-8CD933239FCB}" presName="node" presStyleLbl="node1" presStyleIdx="4" presStyleCnt="9" custScaleX="350466" custScaleY="194703" custRadScaleRad="5709" custRadScaleInc="-894032">
        <dgm:presLayoutVars>
          <dgm:bulletEnabled val="1"/>
        </dgm:presLayoutVars>
      </dgm:prSet>
      <dgm:spPr/>
      <dgm:t>
        <a:bodyPr/>
        <a:lstStyle/>
        <a:p>
          <a:endParaRPr lang="en-US"/>
        </a:p>
      </dgm:t>
    </dgm:pt>
    <dgm:pt modelId="{14293F51-6EC7-4E46-86DE-41D007E121F1}" type="pres">
      <dgm:prSet presAssocID="{88AD60AC-71BE-45CF-879E-30D1B7892B54}" presName="sibTrans" presStyleLbl="sibTrans2D1" presStyleIdx="4" presStyleCnt="9" custAng="21300000" custScaleX="132816" custScaleY="200266"/>
      <dgm:spPr>
        <a:prstGeom prst="stripedRightArrow">
          <a:avLst/>
        </a:prstGeom>
      </dgm:spPr>
      <dgm:t>
        <a:bodyPr/>
        <a:lstStyle/>
        <a:p>
          <a:endParaRPr lang="en-US"/>
        </a:p>
      </dgm:t>
    </dgm:pt>
    <dgm:pt modelId="{8F7EDEC0-4F59-4E29-9A4C-33543BBD6ACD}" type="pres">
      <dgm:prSet presAssocID="{88AD60AC-71BE-45CF-879E-30D1B7892B54}" presName="connectorText" presStyleLbl="sibTrans2D1" presStyleIdx="4" presStyleCnt="9"/>
      <dgm:spPr/>
      <dgm:t>
        <a:bodyPr/>
        <a:lstStyle/>
        <a:p>
          <a:endParaRPr lang="en-US"/>
        </a:p>
      </dgm:t>
    </dgm:pt>
    <dgm:pt modelId="{9D217CFE-3D35-4861-A340-DD636B5C5129}" type="pres">
      <dgm:prSet presAssocID="{40623950-52FD-470C-B720-701A1958119F}" presName="node" presStyleLbl="node1" presStyleIdx="5" presStyleCnt="9" custScaleX="350466" custScaleY="194703" custRadScaleRad="160699" custRadScaleInc="361714">
        <dgm:presLayoutVars>
          <dgm:bulletEnabled val="1"/>
        </dgm:presLayoutVars>
      </dgm:prSet>
      <dgm:spPr/>
      <dgm:t>
        <a:bodyPr/>
        <a:lstStyle/>
        <a:p>
          <a:endParaRPr lang="en-US"/>
        </a:p>
      </dgm:t>
    </dgm:pt>
    <dgm:pt modelId="{50700F1C-975A-4D75-BC02-4A7C04047C04}" type="pres">
      <dgm:prSet presAssocID="{C70FB770-B5DC-4D10-88ED-650F61B1C761}" presName="sibTrans" presStyleLbl="sibTrans2D1" presStyleIdx="5" presStyleCnt="9" custAng="21540000" custScaleX="132816" custScaleY="200266"/>
      <dgm:spPr>
        <a:prstGeom prst="stripedRightArrow">
          <a:avLst/>
        </a:prstGeom>
      </dgm:spPr>
      <dgm:t>
        <a:bodyPr/>
        <a:lstStyle/>
        <a:p>
          <a:endParaRPr lang="en-US"/>
        </a:p>
      </dgm:t>
    </dgm:pt>
    <dgm:pt modelId="{2FED1DA3-2E7B-47F4-A8DE-560F9FB6E09D}" type="pres">
      <dgm:prSet presAssocID="{C70FB770-B5DC-4D10-88ED-650F61B1C761}" presName="connectorText" presStyleLbl="sibTrans2D1" presStyleIdx="5" presStyleCnt="9"/>
      <dgm:spPr/>
      <dgm:t>
        <a:bodyPr/>
        <a:lstStyle/>
        <a:p>
          <a:endParaRPr lang="en-US"/>
        </a:p>
      </dgm:t>
    </dgm:pt>
    <dgm:pt modelId="{5A7A371D-BA1E-404E-B025-D53A4F921EFC}" type="pres">
      <dgm:prSet presAssocID="{FB0D81A7-67E7-0140-8759-1E59A587A723}" presName="node" presStyleLbl="node1" presStyleIdx="6" presStyleCnt="9" custScaleX="350466" custScaleY="194703" custRadScaleRad="180031" custRadScaleInc="37233">
        <dgm:presLayoutVars>
          <dgm:bulletEnabled val="1"/>
        </dgm:presLayoutVars>
      </dgm:prSet>
      <dgm:spPr/>
      <dgm:t>
        <a:bodyPr/>
        <a:lstStyle/>
        <a:p>
          <a:endParaRPr lang="en-US"/>
        </a:p>
      </dgm:t>
    </dgm:pt>
    <dgm:pt modelId="{F9E2B0D9-6AB0-5941-99AC-DF9BF4BEBB8B}" type="pres">
      <dgm:prSet presAssocID="{6BD99114-5E70-8F4C-965B-28F6B49EA37A}" presName="sibTrans" presStyleLbl="sibTrans2D1" presStyleIdx="6" presStyleCnt="9" custAng="21300000" custScaleX="132816" custScaleY="200266"/>
      <dgm:spPr>
        <a:prstGeom prst="stripedRightArrow">
          <a:avLst/>
        </a:prstGeom>
      </dgm:spPr>
      <dgm:t>
        <a:bodyPr/>
        <a:lstStyle/>
        <a:p>
          <a:endParaRPr lang="en-US"/>
        </a:p>
      </dgm:t>
    </dgm:pt>
    <dgm:pt modelId="{46DDE68F-4FF3-384E-B6A2-E9E791155E63}" type="pres">
      <dgm:prSet presAssocID="{6BD99114-5E70-8F4C-965B-28F6B49EA37A}" presName="connectorText" presStyleLbl="sibTrans2D1" presStyleIdx="6" presStyleCnt="9"/>
      <dgm:spPr/>
      <dgm:t>
        <a:bodyPr/>
        <a:lstStyle/>
        <a:p>
          <a:endParaRPr lang="en-US"/>
        </a:p>
      </dgm:t>
    </dgm:pt>
    <dgm:pt modelId="{B1EB71EE-33C7-42A9-B490-6262B3DB2660}" type="pres">
      <dgm:prSet presAssocID="{61DA19E7-2E40-4241-9AE7-A242377A0B60}" presName="node" presStyleLbl="node1" presStyleIdx="7" presStyleCnt="9" custScaleX="350466" custScaleY="194703" custRadScaleRad="69072" custRadScaleInc="-492366">
        <dgm:presLayoutVars>
          <dgm:bulletEnabled val="1"/>
        </dgm:presLayoutVars>
      </dgm:prSet>
      <dgm:spPr/>
      <dgm:t>
        <a:bodyPr/>
        <a:lstStyle/>
        <a:p>
          <a:endParaRPr lang="en-US"/>
        </a:p>
      </dgm:t>
    </dgm:pt>
    <dgm:pt modelId="{A36C939D-8453-48EE-A6A9-4851D87FF3FA}" type="pres">
      <dgm:prSet presAssocID="{ACCF8698-709F-4047-82ED-8513EB9A54DF}" presName="sibTrans" presStyleLbl="sibTrans2D1" presStyleIdx="7" presStyleCnt="9" custAng="21300000" custScaleX="132816" custScaleY="200266"/>
      <dgm:spPr>
        <a:prstGeom prst="stripedRightArrow">
          <a:avLst/>
        </a:prstGeom>
      </dgm:spPr>
      <dgm:t>
        <a:bodyPr/>
        <a:lstStyle/>
        <a:p>
          <a:endParaRPr lang="en-US"/>
        </a:p>
      </dgm:t>
    </dgm:pt>
    <dgm:pt modelId="{FC246C23-D3C3-46A8-B121-2EF58C025913}" type="pres">
      <dgm:prSet presAssocID="{ACCF8698-709F-4047-82ED-8513EB9A54DF}" presName="connectorText" presStyleLbl="sibTrans2D1" presStyleIdx="7" presStyleCnt="9"/>
      <dgm:spPr/>
      <dgm:t>
        <a:bodyPr/>
        <a:lstStyle/>
        <a:p>
          <a:endParaRPr lang="en-US"/>
        </a:p>
      </dgm:t>
    </dgm:pt>
    <dgm:pt modelId="{BFEBF459-8BF1-4BE3-9B43-7CA2B67A7306}" type="pres">
      <dgm:prSet presAssocID="{8EF70D7B-A772-4BA3-AE3E-3D39BD4B675F}" presName="node" presStyleLbl="node1" presStyleIdx="8" presStyleCnt="9" custScaleX="5463" custScaleY="194703" custRadScaleRad="176637" custRadScaleInc="765055">
        <dgm:presLayoutVars>
          <dgm:bulletEnabled val="1"/>
        </dgm:presLayoutVars>
      </dgm:prSet>
      <dgm:spPr/>
      <dgm:t>
        <a:bodyPr/>
        <a:lstStyle/>
        <a:p>
          <a:endParaRPr lang="en-US"/>
        </a:p>
      </dgm:t>
    </dgm:pt>
    <dgm:pt modelId="{597AFE61-8AD2-41B5-B000-667897EC28D3}" type="pres">
      <dgm:prSet presAssocID="{87D295D1-7098-423B-B364-CC1F7D02AC63}" presName="sibTrans" presStyleLbl="sibTrans2D1" presStyleIdx="8" presStyleCnt="9"/>
      <dgm:spPr>
        <a:prstGeom prst="bevel">
          <a:avLst/>
        </a:prstGeom>
      </dgm:spPr>
      <dgm:t>
        <a:bodyPr/>
        <a:lstStyle/>
        <a:p>
          <a:endParaRPr lang="en-US"/>
        </a:p>
      </dgm:t>
    </dgm:pt>
    <dgm:pt modelId="{72E8875A-F82A-444A-8CFA-512EC9F5FB84}" type="pres">
      <dgm:prSet presAssocID="{87D295D1-7098-423B-B364-CC1F7D02AC63}" presName="connectorText" presStyleLbl="sibTrans2D1" presStyleIdx="8" presStyleCnt="9"/>
      <dgm:spPr/>
      <dgm:t>
        <a:bodyPr/>
        <a:lstStyle/>
        <a:p>
          <a:endParaRPr lang="en-US"/>
        </a:p>
      </dgm:t>
    </dgm:pt>
  </dgm:ptLst>
  <dgm:cxnLst>
    <dgm:cxn modelId="{A1EB65D0-F031-46F3-849E-7077ECC57248}" type="presOf" srcId="{B186F419-06EA-AA4A-915B-D3909F5F2361}" destId="{E12EC648-07E8-9D45-A392-996D24F3397A}" srcOrd="0" destOrd="0" presId="urn:microsoft.com/office/officeart/2005/8/layout/cycle7"/>
    <dgm:cxn modelId="{9E1B69B8-8175-49BF-832C-556020BCBFA2}" type="presOf" srcId="{ACCF8698-709F-4047-82ED-8513EB9A54DF}" destId="{FC246C23-D3C3-46A8-B121-2EF58C025913}" srcOrd="1" destOrd="0" presId="urn:microsoft.com/office/officeart/2005/8/layout/cycle7"/>
    <dgm:cxn modelId="{D263EDA7-B59F-4543-B133-495A079C0946}" type="presOf" srcId="{88AD60AC-71BE-45CF-879E-30D1B7892B54}" destId="{14293F51-6EC7-4E46-86DE-41D007E121F1}" srcOrd="0" destOrd="0" presId="urn:microsoft.com/office/officeart/2005/8/layout/cycle7"/>
    <dgm:cxn modelId="{9AF5B2C2-200B-4B2C-9066-FFCFE0C70C99}" type="presOf" srcId="{8EF70D7B-A772-4BA3-AE3E-3D39BD4B675F}" destId="{BFEBF459-8BF1-4BE3-9B43-7CA2B67A7306}" srcOrd="0" destOrd="0" presId="urn:microsoft.com/office/officeart/2005/8/layout/cycle7"/>
    <dgm:cxn modelId="{565431B4-64E8-4DC2-8FBF-C0075BBD1A1D}" type="presOf" srcId="{49747E05-DD4C-4BF1-97A2-0B4B82E79767}" destId="{C4D24AF5-7F9A-4C68-993E-CEC510E4E4FD}" srcOrd="0" destOrd="0" presId="urn:microsoft.com/office/officeart/2005/8/layout/cycle7"/>
    <dgm:cxn modelId="{DB7AEFD2-E3EB-4C99-8059-B40829137308}" type="presOf" srcId="{BD8EA04D-733D-3149-8263-4E2EDFBDDEAB}" destId="{0C51EAB3-809D-5D41-85F8-579BC31D299A}" srcOrd="0" destOrd="0" presId="urn:microsoft.com/office/officeart/2005/8/layout/cycle7"/>
    <dgm:cxn modelId="{A045069C-7645-EF46-9C3E-B49D212DA492}" srcId="{B186F419-06EA-AA4A-915B-D3909F5F2361}" destId="{FB0D81A7-67E7-0140-8759-1E59A587A723}" srcOrd="6" destOrd="0" parTransId="{508929EF-AC74-4644-8773-30C4A287E514}" sibTransId="{6BD99114-5E70-8F4C-965B-28F6B49EA37A}"/>
    <dgm:cxn modelId="{34C4EF4A-52E4-E54C-8715-3D7540B4921B}" srcId="{B186F419-06EA-AA4A-915B-D3909F5F2361}" destId="{BD8EA04D-733D-3149-8263-4E2EDFBDDEAB}" srcOrd="1" destOrd="0" parTransId="{E345D7F9-5783-A848-9B53-97816F0556CC}" sibTransId="{7C96B8F4-965F-F44E-A05F-8B7DE0950CEF}"/>
    <dgm:cxn modelId="{4F5708F1-D602-40DA-B0CE-001E77054B0D}" type="presOf" srcId="{87D295D1-7098-423B-B364-CC1F7D02AC63}" destId="{72E8875A-F82A-444A-8CFA-512EC9F5FB84}" srcOrd="1" destOrd="0" presId="urn:microsoft.com/office/officeart/2005/8/layout/cycle7"/>
    <dgm:cxn modelId="{C0FEB694-F5B9-45A2-ABB4-2B63CD6B45AE}" type="presOf" srcId="{C70FB770-B5DC-4D10-88ED-650F61B1C761}" destId="{50700F1C-975A-4D75-BC02-4A7C04047C04}" srcOrd="0" destOrd="0" presId="urn:microsoft.com/office/officeart/2005/8/layout/cycle7"/>
    <dgm:cxn modelId="{23B945C5-641B-424E-972B-4BA1EB804EA9}" srcId="{B186F419-06EA-AA4A-915B-D3909F5F2361}" destId="{03A6C93F-373A-4AA4-A51E-8CD933239FCB}" srcOrd="4" destOrd="0" parTransId="{B85F369C-B779-4CE1-AB05-C713EFF120B2}" sibTransId="{88AD60AC-71BE-45CF-879E-30D1B7892B54}"/>
    <dgm:cxn modelId="{F0FBB67C-8916-4C4C-82E4-B14D8B7560DF}" type="presOf" srcId="{7C96B8F4-965F-F44E-A05F-8B7DE0950CEF}" destId="{A3D59E77-90D5-BB41-BD5A-005220FAB770}" srcOrd="0" destOrd="0" presId="urn:microsoft.com/office/officeart/2005/8/layout/cycle7"/>
    <dgm:cxn modelId="{B0E18CB0-2CEE-48F8-AD42-E5B03C903315}" type="presOf" srcId="{8454A1DD-727E-4236-A7BC-76BE353B48B8}" destId="{22110EDA-200C-41CD-8C4E-35A29907AA34}" srcOrd="0" destOrd="0" presId="urn:microsoft.com/office/officeart/2005/8/layout/cycle7"/>
    <dgm:cxn modelId="{B9AD5844-DF16-4421-8042-3F1493019675}" type="presOf" srcId="{081196D6-E155-144D-8B75-50D6092F2463}" destId="{98D4D8CA-505C-8B43-8875-D1A4194E3E8E}" srcOrd="1" destOrd="0" presId="urn:microsoft.com/office/officeart/2005/8/layout/cycle7"/>
    <dgm:cxn modelId="{1DABF4A7-D806-407E-A4EE-389803F4DE0D}" type="presOf" srcId="{A2B412EB-4771-4BCA-87DF-94A0942DA9E5}" destId="{1B0C6971-81C8-4DAD-9E0B-5E1622AAFF84}" srcOrd="0" destOrd="0" presId="urn:microsoft.com/office/officeart/2005/8/layout/cycle7"/>
    <dgm:cxn modelId="{B523D5FB-7D3E-4167-ADE5-DC7F9D5B7A93}" type="presOf" srcId="{081196D6-E155-144D-8B75-50D6092F2463}" destId="{268D8EA0-4E86-8E46-92B8-D829F8575D6E}" srcOrd="0" destOrd="0" presId="urn:microsoft.com/office/officeart/2005/8/layout/cycle7"/>
    <dgm:cxn modelId="{610C30C5-4B76-42C3-87DE-09B922EA8DC8}" type="presOf" srcId="{87D295D1-7098-423B-B364-CC1F7D02AC63}" destId="{597AFE61-8AD2-41B5-B000-667897EC28D3}" srcOrd="0" destOrd="0" presId="urn:microsoft.com/office/officeart/2005/8/layout/cycle7"/>
    <dgm:cxn modelId="{612096E5-2B5A-417A-B257-CA82CC1DDC72}" type="presOf" srcId="{88AD60AC-71BE-45CF-879E-30D1B7892B54}" destId="{8F7EDEC0-4F59-4E29-9A4C-33543BBD6ACD}" srcOrd="1" destOrd="0" presId="urn:microsoft.com/office/officeart/2005/8/layout/cycle7"/>
    <dgm:cxn modelId="{CF65CE34-FA75-4F32-9C67-8237C2B7B6F7}" type="presOf" srcId="{03A6C93F-373A-4AA4-A51E-8CD933239FCB}" destId="{8117009A-77EA-48DA-9486-A8C81BCBD30B}" srcOrd="0" destOrd="0" presId="urn:microsoft.com/office/officeart/2005/8/layout/cycle7"/>
    <dgm:cxn modelId="{ECC961BE-9E94-4424-AD8B-5870FCA241AE}" srcId="{B186F419-06EA-AA4A-915B-D3909F5F2361}" destId="{A2B412EB-4771-4BCA-87DF-94A0942DA9E5}" srcOrd="2" destOrd="0" parTransId="{282B496E-89D3-4B11-A426-C6903AE0A7CD}" sibTransId="{49747E05-DD4C-4BF1-97A2-0B4B82E79767}"/>
    <dgm:cxn modelId="{AD77594D-8089-4A9C-A215-ADD312700A04}" srcId="{B186F419-06EA-AA4A-915B-D3909F5F2361}" destId="{8454A1DD-727E-4236-A7BC-76BE353B48B8}" srcOrd="3" destOrd="0" parTransId="{73FB6E74-2801-435F-BBC9-62E7E6FAE4BB}" sibTransId="{CA3B864E-526F-483B-AB41-FBFFACC553F6}"/>
    <dgm:cxn modelId="{B4210401-E285-4C7C-9C3B-A8F2DAEC4386}" type="presOf" srcId="{6BD99114-5E70-8F4C-965B-28F6B49EA37A}" destId="{F9E2B0D9-6AB0-5941-99AC-DF9BF4BEBB8B}" srcOrd="0" destOrd="0" presId="urn:microsoft.com/office/officeart/2005/8/layout/cycle7"/>
    <dgm:cxn modelId="{A7402379-401D-4220-942A-03C8EA4DEF7F}" srcId="{B186F419-06EA-AA4A-915B-D3909F5F2361}" destId="{40623950-52FD-470C-B720-701A1958119F}" srcOrd="5" destOrd="0" parTransId="{0E8D676C-2421-48D1-9CE8-05970DDA79F6}" sibTransId="{C70FB770-B5DC-4D10-88ED-650F61B1C761}"/>
    <dgm:cxn modelId="{230E2350-40D8-4641-BF0C-27FA845A456A}" type="presOf" srcId="{FB0D81A7-67E7-0140-8759-1E59A587A723}" destId="{5A7A371D-BA1E-404E-B025-D53A4F921EFC}" srcOrd="0" destOrd="0" presId="urn:microsoft.com/office/officeart/2005/8/layout/cycle7"/>
    <dgm:cxn modelId="{49E2D877-B852-48C9-A9EA-D5731FB246D8}" type="presOf" srcId="{40623950-52FD-470C-B720-701A1958119F}" destId="{9D217CFE-3D35-4861-A340-DD636B5C5129}" srcOrd="0" destOrd="0" presId="urn:microsoft.com/office/officeart/2005/8/layout/cycle7"/>
    <dgm:cxn modelId="{E6C07BAA-3AF4-40FE-A715-413ED077865D}" type="presOf" srcId="{61DA19E7-2E40-4241-9AE7-A242377A0B60}" destId="{B1EB71EE-33C7-42A9-B490-6262B3DB2660}" srcOrd="0" destOrd="0" presId="urn:microsoft.com/office/officeart/2005/8/layout/cycle7"/>
    <dgm:cxn modelId="{17AFD6F3-BC07-0A4D-9009-C3B6EE939092}" srcId="{B186F419-06EA-AA4A-915B-D3909F5F2361}" destId="{35C20FA3-89AC-BE45-8475-A87D08E744CE}" srcOrd="0" destOrd="0" parTransId="{B76E6396-52E2-0047-BB12-10F5C8E9C3EF}" sibTransId="{081196D6-E155-144D-8B75-50D6092F2463}"/>
    <dgm:cxn modelId="{BF7D7A42-400C-43CC-86AF-48C15CD5EF3D}" type="presOf" srcId="{C70FB770-B5DC-4D10-88ED-650F61B1C761}" destId="{2FED1DA3-2E7B-47F4-A8DE-560F9FB6E09D}" srcOrd="1" destOrd="0" presId="urn:microsoft.com/office/officeart/2005/8/layout/cycle7"/>
    <dgm:cxn modelId="{849D00ED-9757-48AF-8E61-FE19389ACEE2}" type="presOf" srcId="{ACCF8698-709F-4047-82ED-8513EB9A54DF}" destId="{A36C939D-8453-48EE-A6A9-4851D87FF3FA}" srcOrd="0" destOrd="0" presId="urn:microsoft.com/office/officeart/2005/8/layout/cycle7"/>
    <dgm:cxn modelId="{1362FE52-A9FF-4664-A589-282A87F5EA8E}" type="presOf" srcId="{6BD99114-5E70-8F4C-965B-28F6B49EA37A}" destId="{46DDE68F-4FF3-384E-B6A2-E9E791155E63}" srcOrd="1" destOrd="0" presId="urn:microsoft.com/office/officeart/2005/8/layout/cycle7"/>
    <dgm:cxn modelId="{BC96C66A-BC02-44A8-8239-CCA93C1836DD}" srcId="{B186F419-06EA-AA4A-915B-D3909F5F2361}" destId="{61DA19E7-2E40-4241-9AE7-A242377A0B60}" srcOrd="7" destOrd="0" parTransId="{43192319-3B46-4B83-B902-D63DECC5450D}" sibTransId="{ACCF8698-709F-4047-82ED-8513EB9A54DF}"/>
    <dgm:cxn modelId="{D354C495-9B49-4A3C-A813-59A9BA0E5713}" type="presOf" srcId="{CA3B864E-526F-483B-AB41-FBFFACC553F6}" destId="{E7D7A2A9-7471-4FA2-8F57-E04EBB2D4775}" srcOrd="1" destOrd="0" presId="urn:microsoft.com/office/officeart/2005/8/layout/cycle7"/>
    <dgm:cxn modelId="{C3EE43BD-5D14-486F-BCDF-323A2AE23EA1}" type="presOf" srcId="{7C96B8F4-965F-F44E-A05F-8B7DE0950CEF}" destId="{B899963A-AE46-044D-83FF-EB61E4711290}" srcOrd="1" destOrd="0" presId="urn:microsoft.com/office/officeart/2005/8/layout/cycle7"/>
    <dgm:cxn modelId="{B15533C2-DE4B-4491-A737-484BDF781246}" type="presOf" srcId="{CA3B864E-526F-483B-AB41-FBFFACC553F6}" destId="{1BCEC7F2-855A-47E4-9AC0-06EE1AA705F9}" srcOrd="0" destOrd="0" presId="urn:microsoft.com/office/officeart/2005/8/layout/cycle7"/>
    <dgm:cxn modelId="{76909FD8-F657-441F-A854-CAB778044BC7}" type="presOf" srcId="{49747E05-DD4C-4BF1-97A2-0B4B82E79767}" destId="{DF1BBACE-CB02-4FDE-83E2-1730019DE6BD}" srcOrd="1" destOrd="0" presId="urn:microsoft.com/office/officeart/2005/8/layout/cycle7"/>
    <dgm:cxn modelId="{7DDB380F-F1D5-47C6-9AB0-A3434F05F8F1}" type="presOf" srcId="{35C20FA3-89AC-BE45-8475-A87D08E744CE}" destId="{ACAF0E0B-8151-4349-8B90-6E1B4326F400}" srcOrd="0" destOrd="0" presId="urn:microsoft.com/office/officeart/2005/8/layout/cycle7"/>
    <dgm:cxn modelId="{71A2B624-D9EA-4198-A06C-45CA99A2DF49}" srcId="{B186F419-06EA-AA4A-915B-D3909F5F2361}" destId="{8EF70D7B-A772-4BA3-AE3E-3D39BD4B675F}" srcOrd="8" destOrd="0" parTransId="{CC43506C-7CE1-4350-A391-FBDFB02D377A}" sibTransId="{87D295D1-7098-423B-B364-CC1F7D02AC63}"/>
    <dgm:cxn modelId="{0655BCE9-60B9-4660-A84D-07C981D349B0}" type="presParOf" srcId="{E12EC648-07E8-9D45-A392-996D24F3397A}" destId="{ACAF0E0B-8151-4349-8B90-6E1B4326F400}" srcOrd="0" destOrd="0" presId="urn:microsoft.com/office/officeart/2005/8/layout/cycle7"/>
    <dgm:cxn modelId="{203202D5-6CA0-4BE4-AB0E-08B98A27E9BC}" type="presParOf" srcId="{E12EC648-07E8-9D45-A392-996D24F3397A}" destId="{268D8EA0-4E86-8E46-92B8-D829F8575D6E}" srcOrd="1" destOrd="0" presId="urn:microsoft.com/office/officeart/2005/8/layout/cycle7"/>
    <dgm:cxn modelId="{11486F89-2FCF-4657-9721-4A24D85B87B9}" type="presParOf" srcId="{268D8EA0-4E86-8E46-92B8-D829F8575D6E}" destId="{98D4D8CA-505C-8B43-8875-D1A4194E3E8E}" srcOrd="0" destOrd="0" presId="urn:microsoft.com/office/officeart/2005/8/layout/cycle7"/>
    <dgm:cxn modelId="{CC42D694-55D5-41FD-9F22-6B7D8D10CCA8}" type="presParOf" srcId="{E12EC648-07E8-9D45-A392-996D24F3397A}" destId="{0C51EAB3-809D-5D41-85F8-579BC31D299A}" srcOrd="2" destOrd="0" presId="urn:microsoft.com/office/officeart/2005/8/layout/cycle7"/>
    <dgm:cxn modelId="{2182D9C7-9B79-4349-B837-C33EA7CD2DA3}" type="presParOf" srcId="{E12EC648-07E8-9D45-A392-996D24F3397A}" destId="{A3D59E77-90D5-BB41-BD5A-005220FAB770}" srcOrd="3" destOrd="0" presId="urn:microsoft.com/office/officeart/2005/8/layout/cycle7"/>
    <dgm:cxn modelId="{4EDF0D63-D316-4429-AD80-5E8F4D22BFD1}" type="presParOf" srcId="{A3D59E77-90D5-BB41-BD5A-005220FAB770}" destId="{B899963A-AE46-044D-83FF-EB61E4711290}" srcOrd="0" destOrd="0" presId="urn:microsoft.com/office/officeart/2005/8/layout/cycle7"/>
    <dgm:cxn modelId="{B966B977-E93D-4302-8644-B5891E7DD99B}" type="presParOf" srcId="{E12EC648-07E8-9D45-A392-996D24F3397A}" destId="{1B0C6971-81C8-4DAD-9E0B-5E1622AAFF84}" srcOrd="4" destOrd="0" presId="urn:microsoft.com/office/officeart/2005/8/layout/cycle7"/>
    <dgm:cxn modelId="{000D0007-D563-49D4-83A1-4210196134B1}" type="presParOf" srcId="{E12EC648-07E8-9D45-A392-996D24F3397A}" destId="{C4D24AF5-7F9A-4C68-993E-CEC510E4E4FD}" srcOrd="5" destOrd="0" presId="urn:microsoft.com/office/officeart/2005/8/layout/cycle7"/>
    <dgm:cxn modelId="{C62D9889-766B-4EA9-BA56-1D24A206448D}" type="presParOf" srcId="{C4D24AF5-7F9A-4C68-993E-CEC510E4E4FD}" destId="{DF1BBACE-CB02-4FDE-83E2-1730019DE6BD}" srcOrd="0" destOrd="0" presId="urn:microsoft.com/office/officeart/2005/8/layout/cycle7"/>
    <dgm:cxn modelId="{87F9E36F-FF92-4DC0-BC92-A545EF895D72}" type="presParOf" srcId="{E12EC648-07E8-9D45-A392-996D24F3397A}" destId="{22110EDA-200C-41CD-8C4E-35A29907AA34}" srcOrd="6" destOrd="0" presId="urn:microsoft.com/office/officeart/2005/8/layout/cycle7"/>
    <dgm:cxn modelId="{7DB5B45F-61A2-4BE2-A5E0-B56346B88CF1}" type="presParOf" srcId="{E12EC648-07E8-9D45-A392-996D24F3397A}" destId="{1BCEC7F2-855A-47E4-9AC0-06EE1AA705F9}" srcOrd="7" destOrd="0" presId="urn:microsoft.com/office/officeart/2005/8/layout/cycle7"/>
    <dgm:cxn modelId="{3B63A8CD-4701-4530-8B8D-FE6A26C7F108}" type="presParOf" srcId="{1BCEC7F2-855A-47E4-9AC0-06EE1AA705F9}" destId="{E7D7A2A9-7471-4FA2-8F57-E04EBB2D4775}" srcOrd="0" destOrd="0" presId="urn:microsoft.com/office/officeart/2005/8/layout/cycle7"/>
    <dgm:cxn modelId="{05A00D3E-CDAB-4C1A-AEE0-35C8193DF709}" type="presParOf" srcId="{E12EC648-07E8-9D45-A392-996D24F3397A}" destId="{8117009A-77EA-48DA-9486-A8C81BCBD30B}" srcOrd="8" destOrd="0" presId="urn:microsoft.com/office/officeart/2005/8/layout/cycle7"/>
    <dgm:cxn modelId="{E9141987-CDB5-4771-A05C-7E52291D0431}" type="presParOf" srcId="{E12EC648-07E8-9D45-A392-996D24F3397A}" destId="{14293F51-6EC7-4E46-86DE-41D007E121F1}" srcOrd="9" destOrd="0" presId="urn:microsoft.com/office/officeart/2005/8/layout/cycle7"/>
    <dgm:cxn modelId="{73A756C6-EF59-46AC-BE59-2D9BB669123B}" type="presParOf" srcId="{14293F51-6EC7-4E46-86DE-41D007E121F1}" destId="{8F7EDEC0-4F59-4E29-9A4C-33543BBD6ACD}" srcOrd="0" destOrd="0" presId="urn:microsoft.com/office/officeart/2005/8/layout/cycle7"/>
    <dgm:cxn modelId="{A6019A17-6835-499C-823B-A50FA8501DC4}" type="presParOf" srcId="{E12EC648-07E8-9D45-A392-996D24F3397A}" destId="{9D217CFE-3D35-4861-A340-DD636B5C5129}" srcOrd="10" destOrd="0" presId="urn:microsoft.com/office/officeart/2005/8/layout/cycle7"/>
    <dgm:cxn modelId="{C108592A-1CFC-4AB7-BE87-BF3B24F648C8}" type="presParOf" srcId="{E12EC648-07E8-9D45-A392-996D24F3397A}" destId="{50700F1C-975A-4D75-BC02-4A7C04047C04}" srcOrd="11" destOrd="0" presId="urn:microsoft.com/office/officeart/2005/8/layout/cycle7"/>
    <dgm:cxn modelId="{55928603-DBDA-4209-AC12-6FE96DF0C769}" type="presParOf" srcId="{50700F1C-975A-4D75-BC02-4A7C04047C04}" destId="{2FED1DA3-2E7B-47F4-A8DE-560F9FB6E09D}" srcOrd="0" destOrd="0" presId="urn:microsoft.com/office/officeart/2005/8/layout/cycle7"/>
    <dgm:cxn modelId="{F0C75602-DDEA-4F9A-8FE1-C4FAECD75D9E}" type="presParOf" srcId="{E12EC648-07E8-9D45-A392-996D24F3397A}" destId="{5A7A371D-BA1E-404E-B025-D53A4F921EFC}" srcOrd="12" destOrd="0" presId="urn:microsoft.com/office/officeart/2005/8/layout/cycle7"/>
    <dgm:cxn modelId="{525B9389-5F37-4776-BDA7-782519CDE947}" type="presParOf" srcId="{E12EC648-07E8-9D45-A392-996D24F3397A}" destId="{F9E2B0D9-6AB0-5941-99AC-DF9BF4BEBB8B}" srcOrd="13" destOrd="0" presId="urn:microsoft.com/office/officeart/2005/8/layout/cycle7"/>
    <dgm:cxn modelId="{8C4BD8C0-E03E-464F-A647-86891FF36DAE}" type="presParOf" srcId="{F9E2B0D9-6AB0-5941-99AC-DF9BF4BEBB8B}" destId="{46DDE68F-4FF3-384E-B6A2-E9E791155E63}" srcOrd="0" destOrd="0" presId="urn:microsoft.com/office/officeart/2005/8/layout/cycle7"/>
    <dgm:cxn modelId="{201D528E-0BC0-4566-9FE9-06841C8924A5}" type="presParOf" srcId="{E12EC648-07E8-9D45-A392-996D24F3397A}" destId="{B1EB71EE-33C7-42A9-B490-6262B3DB2660}" srcOrd="14" destOrd="0" presId="urn:microsoft.com/office/officeart/2005/8/layout/cycle7"/>
    <dgm:cxn modelId="{AEAFFAD3-AD6D-4BBC-8A66-9EB3003F3BAF}" type="presParOf" srcId="{E12EC648-07E8-9D45-A392-996D24F3397A}" destId="{A36C939D-8453-48EE-A6A9-4851D87FF3FA}" srcOrd="15" destOrd="0" presId="urn:microsoft.com/office/officeart/2005/8/layout/cycle7"/>
    <dgm:cxn modelId="{F46C10FB-5A62-4522-B0F9-C144B37A18A8}" type="presParOf" srcId="{A36C939D-8453-48EE-A6A9-4851D87FF3FA}" destId="{FC246C23-D3C3-46A8-B121-2EF58C025913}" srcOrd="0" destOrd="0" presId="urn:microsoft.com/office/officeart/2005/8/layout/cycle7"/>
    <dgm:cxn modelId="{D1281286-C78A-4D1D-8F98-B4FBEC407EC5}" type="presParOf" srcId="{E12EC648-07E8-9D45-A392-996D24F3397A}" destId="{BFEBF459-8BF1-4BE3-9B43-7CA2B67A7306}" srcOrd="16" destOrd="0" presId="urn:microsoft.com/office/officeart/2005/8/layout/cycle7"/>
    <dgm:cxn modelId="{B33FC225-2F6A-4B0F-96E5-58A8EF59206A}" type="presParOf" srcId="{E12EC648-07E8-9D45-A392-996D24F3397A}" destId="{597AFE61-8AD2-41B5-B000-667897EC28D3}" srcOrd="17" destOrd="0" presId="urn:microsoft.com/office/officeart/2005/8/layout/cycle7"/>
    <dgm:cxn modelId="{85E5886D-45C2-40CA-89CA-6CC74D151831}" type="presParOf" srcId="{597AFE61-8AD2-41B5-B000-667897EC28D3}" destId="{72E8875A-F82A-444A-8CFA-512EC9F5FB84}" srcOrd="0" destOrd="0" presId="urn:microsoft.com/office/officeart/2005/8/layout/cycle7"/>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52508B-2A7B-45A4-8976-43F6898F08D9}"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1BAB2B57-6721-4F27-BBF5-8EE9E65A1FAA}">
      <dgm:prSet phldrT="[Text]" custT="1"/>
      <dgm:spPr>
        <a:solidFill>
          <a:srgbClr val="CCFFFF"/>
        </a:solidFill>
        <a:ln>
          <a:noFill/>
        </a:ln>
        <a:effectLst>
          <a:innerShdw blurRad="63500" dist="50800" dir="2700000">
            <a:prstClr val="black">
              <a:alpha val="50000"/>
            </a:prstClr>
          </a:innerShdw>
        </a:effectLst>
      </dgm:spPr>
      <dgm:t>
        <a:bodyPr/>
        <a:lstStyle/>
        <a:p>
          <a:r>
            <a:rPr lang="ro-RO" sz="1200" b="1" dirty="0" smtClean="0">
              <a:solidFill>
                <a:schemeClr val="tx1"/>
              </a:solidFill>
              <a:latin typeface="Trebuchet MS" panose="020B0603020202020204" pitchFamily="34" charset="0"/>
            </a:rPr>
            <a:t>Total </a:t>
          </a:r>
          <a:r>
            <a:rPr lang="en-US" sz="1200" b="1" dirty="0" smtClean="0">
              <a:solidFill>
                <a:schemeClr val="tx1"/>
              </a:solidFill>
              <a:latin typeface="Trebuchet MS" panose="020B0603020202020204" pitchFamily="34" charset="0"/>
            </a:rPr>
            <a:t>28 </a:t>
          </a:r>
          <a:r>
            <a:rPr lang="en-US" sz="1200" b="1" dirty="0" err="1" smtClean="0">
              <a:solidFill>
                <a:schemeClr val="tx1"/>
              </a:solidFill>
              <a:latin typeface="Trebuchet MS" panose="020B0603020202020204" pitchFamily="34" charset="0"/>
            </a:rPr>
            <a:t>cursuri</a:t>
          </a:r>
          <a:r>
            <a:rPr lang="en-US" sz="1200" b="1" dirty="0" smtClean="0">
              <a:solidFill>
                <a:schemeClr val="tx1"/>
              </a:solidFill>
              <a:latin typeface="Trebuchet MS" panose="020B0603020202020204" pitchFamily="34" charset="0"/>
            </a:rPr>
            <a:t> </a:t>
          </a:r>
          <a:r>
            <a:rPr lang="ro-RO" sz="1200" b="1" dirty="0" smtClean="0">
              <a:solidFill>
                <a:schemeClr val="tx1"/>
              </a:solidFill>
              <a:latin typeface="Trebuchet MS" panose="020B0603020202020204" pitchFamily="34" charset="0"/>
            </a:rPr>
            <a:t>pentru </a:t>
          </a:r>
          <a:r>
            <a:rPr lang="en-US" sz="1200" b="1" dirty="0" smtClean="0">
              <a:solidFill>
                <a:schemeClr val="tx1"/>
              </a:solidFill>
              <a:latin typeface="Trebuchet MS" panose="020B0603020202020204" pitchFamily="34" charset="0"/>
            </a:rPr>
            <a:t>462</a:t>
          </a:r>
          <a:r>
            <a:rPr lang="ro-RO" sz="1200" b="1" dirty="0" smtClean="0">
              <a:solidFill>
                <a:schemeClr val="tx1"/>
              </a:solidFill>
              <a:latin typeface="Trebuchet MS" panose="020B0603020202020204" pitchFamily="34" charset="0"/>
            </a:rPr>
            <a:t> de someri, </a:t>
          </a:r>
          <a:r>
            <a:rPr lang="en-US" sz="1200" b="1" dirty="0" smtClean="0">
              <a:solidFill>
                <a:schemeClr val="tx1"/>
              </a:solidFill>
              <a:latin typeface="Trebuchet MS" panose="020B0603020202020204" pitchFamily="34" charset="0"/>
            </a:rPr>
            <a:t>din care</a:t>
          </a:r>
          <a:r>
            <a:rPr lang="ro-RO" sz="1200" b="1" dirty="0" smtClean="0">
              <a:solidFill>
                <a:schemeClr val="tx1"/>
              </a:solidFill>
              <a:latin typeface="Trebuchet MS" panose="020B0603020202020204" pitchFamily="34" charset="0"/>
            </a:rPr>
            <a:t>, după</a:t>
          </a:r>
          <a:r>
            <a:rPr lang="en-US" sz="1200" b="1" dirty="0" smtClean="0">
              <a:solidFill>
                <a:schemeClr val="tx1"/>
              </a:solidFill>
              <a:latin typeface="Trebuchet MS" panose="020B0603020202020204" pitchFamily="34" charset="0"/>
            </a:rPr>
            <a:t> forma de </a:t>
          </a:r>
          <a:r>
            <a:rPr lang="en-US" sz="1200" b="1" dirty="0" err="1" smtClean="0">
              <a:solidFill>
                <a:schemeClr val="tx1"/>
              </a:solidFill>
              <a:latin typeface="Trebuchet MS" panose="020B0603020202020204" pitchFamily="34" charset="0"/>
            </a:rPr>
            <a:t>preg</a:t>
          </a:r>
          <a:r>
            <a:rPr lang="ro-RO" sz="1200" b="1" dirty="0" smtClean="0">
              <a:solidFill>
                <a:schemeClr val="tx1"/>
              </a:solidFill>
              <a:latin typeface="Trebuchet MS" panose="020B0603020202020204" pitchFamily="34" charset="0"/>
            </a:rPr>
            <a:t>ă</a:t>
          </a:r>
          <a:r>
            <a:rPr lang="en-US" sz="1200" b="1" dirty="0" smtClean="0">
              <a:solidFill>
                <a:schemeClr val="tx1"/>
              </a:solidFill>
              <a:latin typeface="Trebuchet MS" panose="020B0603020202020204" pitchFamily="34" charset="0"/>
            </a:rPr>
            <a:t>tire</a:t>
          </a:r>
          <a:r>
            <a:rPr lang="ro-RO" sz="1200" b="1" dirty="0" smtClean="0">
              <a:solidFill>
                <a:schemeClr val="tx1"/>
              </a:solidFill>
              <a:latin typeface="Trebuchet MS" panose="020B0603020202020204" pitchFamily="34" charset="0"/>
            </a:rPr>
            <a:t> și meserii</a:t>
          </a:r>
          <a:r>
            <a:rPr lang="en-US" sz="1200" dirty="0" smtClean="0">
              <a:solidFill>
                <a:schemeClr val="tx1"/>
              </a:solidFill>
              <a:latin typeface="Trebuchet MS" panose="020B0603020202020204" pitchFamily="34" charset="0"/>
            </a:rPr>
            <a:t>:</a:t>
          </a:r>
          <a:endParaRPr lang="en-US" sz="1200" dirty="0">
            <a:solidFill>
              <a:schemeClr val="tx1"/>
            </a:solidFill>
            <a:latin typeface="Trebuchet MS" panose="020B0603020202020204" pitchFamily="34" charset="0"/>
          </a:endParaRPr>
        </a:p>
      </dgm:t>
    </dgm:pt>
    <dgm:pt modelId="{397ED8FA-BCC1-44FB-A245-DDFA2FCF70FD}" type="parTrans" cxnId="{3523B843-9831-41C0-ABA2-499C38D0C09B}">
      <dgm:prSet/>
      <dgm:spPr/>
      <dgm:t>
        <a:bodyPr/>
        <a:lstStyle/>
        <a:p>
          <a:endParaRPr lang="en-US"/>
        </a:p>
      </dgm:t>
    </dgm:pt>
    <dgm:pt modelId="{8DA3C804-49DF-4F35-85E5-8EE1EB7B175C}" type="sibTrans" cxnId="{3523B843-9831-41C0-ABA2-499C38D0C09B}">
      <dgm:prSet/>
      <dgm:spPr/>
      <dgm:t>
        <a:bodyPr/>
        <a:lstStyle/>
        <a:p>
          <a:endParaRPr lang="en-US"/>
        </a:p>
      </dgm:t>
    </dgm:pt>
    <dgm:pt modelId="{CB36620E-9E9C-45F9-A653-2B3C4062B0AB}">
      <dgm:prSet custT="1"/>
      <dgm:spPr>
        <a:solidFill>
          <a:schemeClr val="accent1">
            <a:lumMod val="50000"/>
            <a:alpha val="90000"/>
          </a:schemeClr>
        </a:solidFill>
        <a:ln>
          <a:noFill/>
        </a:ln>
        <a:effectLst>
          <a:innerShdw blurRad="63500" dist="50800" dir="2700000">
            <a:prstClr val="black">
              <a:alpha val="50000"/>
            </a:prstClr>
          </a:innerShdw>
        </a:effectLst>
      </dgm:spPr>
      <dgm:t>
        <a:bodyPr/>
        <a:lstStyle/>
        <a:p>
          <a:r>
            <a:rPr lang="en-US" sz="1400" dirty="0" err="1" smtClean="0">
              <a:latin typeface="Trebuchet MS" panose="020B0603020202020204" pitchFamily="34" charset="0"/>
            </a:rPr>
            <a:t>Cursuri</a:t>
          </a:r>
          <a:r>
            <a:rPr lang="en-US" sz="1400" dirty="0" smtClean="0">
              <a:latin typeface="Trebuchet MS" panose="020B0603020202020204" pitchFamily="34" charset="0"/>
            </a:rPr>
            <a:t> de </a:t>
          </a:r>
          <a:r>
            <a:rPr lang="ro-RO" sz="1400" dirty="0" smtClean="0">
              <a:latin typeface="Trebuchet MS" panose="020B0603020202020204" pitchFamily="34" charset="0"/>
            </a:rPr>
            <a:t>specializare(</a:t>
          </a:r>
          <a:r>
            <a:rPr lang="en-US" sz="1400" dirty="0" smtClean="0">
              <a:latin typeface="Trebuchet MS" panose="020B0603020202020204" pitchFamily="34" charset="0"/>
            </a:rPr>
            <a:t>1</a:t>
          </a:r>
          <a:r>
            <a:rPr lang="ro-RO" sz="1400" dirty="0" smtClean="0">
              <a:latin typeface="Trebuchet MS" panose="020B0603020202020204" pitchFamily="34" charset="0"/>
            </a:rPr>
            <a:t>)</a:t>
          </a:r>
          <a:endParaRPr lang="en-US" sz="1400" dirty="0">
            <a:latin typeface="Trebuchet MS" panose="020B0603020202020204" pitchFamily="34" charset="0"/>
          </a:endParaRPr>
        </a:p>
      </dgm:t>
    </dgm:pt>
    <dgm:pt modelId="{4D7E390C-3AB9-43DE-97C3-05F6F0B14970}" type="parTrans" cxnId="{46C5F926-FA68-4BDC-A550-EEDD8121082E}">
      <dgm:prSet/>
      <dgm:spPr/>
      <dgm:t>
        <a:bodyPr/>
        <a:lstStyle/>
        <a:p>
          <a:endParaRPr lang="en-US"/>
        </a:p>
      </dgm:t>
    </dgm:pt>
    <dgm:pt modelId="{7A828841-91DE-4B1B-991E-40F4413AD004}" type="sibTrans" cxnId="{46C5F926-FA68-4BDC-A550-EEDD8121082E}">
      <dgm:prSet/>
      <dgm:spPr/>
      <dgm:t>
        <a:bodyPr/>
        <a:lstStyle/>
        <a:p>
          <a:endParaRPr lang="en-US"/>
        </a:p>
      </dgm:t>
    </dgm:pt>
    <dgm:pt modelId="{94D6E18F-4104-4246-9255-468BC71D5271}">
      <dgm:prSet custT="1"/>
      <dgm:spPr>
        <a:solidFill>
          <a:srgbClr val="A8BAD4">
            <a:alpha val="89804"/>
          </a:srgbClr>
        </a:solidFill>
        <a:ln>
          <a:noFill/>
        </a:ln>
        <a:effectLst>
          <a:innerShdw blurRad="63500" dist="50800" dir="2700000">
            <a:prstClr val="black">
              <a:alpha val="50000"/>
            </a:prstClr>
          </a:innerShdw>
        </a:effectLst>
      </dgm:spPr>
      <dgm:t>
        <a:bodyPr/>
        <a:lstStyle/>
        <a:p>
          <a:r>
            <a:rPr lang="en-US" sz="1400" dirty="0" smtClean="0">
              <a:latin typeface="Trebuchet MS" panose="020B0603020202020204" pitchFamily="34" charset="0"/>
            </a:rPr>
            <a:t>Cursuri de </a:t>
          </a:r>
          <a:r>
            <a:rPr lang="en-US" sz="1400" dirty="0" err="1" smtClean="0">
              <a:latin typeface="Trebuchet MS" panose="020B0603020202020204" pitchFamily="34" charset="0"/>
            </a:rPr>
            <a:t>inițiere</a:t>
          </a:r>
          <a:r>
            <a:rPr lang="ro-RO" sz="1400" dirty="0" smtClean="0">
              <a:latin typeface="Trebuchet MS" panose="020B0603020202020204" pitchFamily="34" charset="0"/>
            </a:rPr>
            <a:t> (</a:t>
          </a:r>
          <a:r>
            <a:rPr lang="en-US" sz="1400" dirty="0" smtClean="0">
              <a:latin typeface="Trebuchet MS" panose="020B0603020202020204" pitchFamily="34" charset="0"/>
            </a:rPr>
            <a:t>2</a:t>
          </a:r>
          <a:r>
            <a:rPr lang="ro-RO" sz="1400" dirty="0" smtClean="0">
              <a:latin typeface="Trebuchet MS" panose="020B0603020202020204" pitchFamily="34" charset="0"/>
            </a:rPr>
            <a:t>)</a:t>
          </a:r>
          <a:endParaRPr lang="en-US" sz="1400" dirty="0">
            <a:latin typeface="Trebuchet MS" panose="020B0603020202020204" pitchFamily="34" charset="0"/>
          </a:endParaRPr>
        </a:p>
      </dgm:t>
    </dgm:pt>
    <dgm:pt modelId="{1674D910-6D2F-4F82-83E6-51F10F2B242D}" type="parTrans" cxnId="{8C651AB6-654C-4404-9537-E30E47E58CD0}">
      <dgm:prSet/>
      <dgm:spPr/>
      <dgm:t>
        <a:bodyPr/>
        <a:lstStyle/>
        <a:p>
          <a:endParaRPr lang="en-US"/>
        </a:p>
      </dgm:t>
    </dgm:pt>
    <dgm:pt modelId="{361C1C68-D758-4D34-B102-BA88E3EE25ED}" type="sibTrans" cxnId="{8C651AB6-654C-4404-9537-E30E47E58CD0}">
      <dgm:prSet/>
      <dgm:spPr/>
      <dgm:t>
        <a:bodyPr/>
        <a:lstStyle/>
        <a:p>
          <a:endParaRPr lang="en-US"/>
        </a:p>
      </dgm:t>
    </dgm:pt>
    <dgm:pt modelId="{01D9C1A0-4C9F-4494-9A0F-0EE97CDBFB63}">
      <dgm:prSet custT="1"/>
      <dgm:spPr>
        <a:solidFill>
          <a:srgbClr val="CCFFCC">
            <a:alpha val="90000"/>
          </a:srgbClr>
        </a:solidFill>
        <a:ln>
          <a:noFill/>
        </a:ln>
        <a:effectLst>
          <a:innerShdw blurRad="63500" dist="50800" dir="2700000">
            <a:prstClr val="black">
              <a:alpha val="50000"/>
            </a:prstClr>
          </a:innerShdw>
        </a:effectLst>
      </dgm:spPr>
      <dgm:t>
        <a:bodyPr/>
        <a:lstStyle/>
        <a:p>
          <a:r>
            <a:rPr lang="ro-RO" sz="1400" dirty="0" smtClean="0">
              <a:latin typeface="Trebuchet MS" panose="020B0603020202020204" pitchFamily="34" charset="0"/>
            </a:rPr>
            <a:t>C</a:t>
          </a:r>
          <a:r>
            <a:rPr lang="en-US" sz="1400" dirty="0" err="1" smtClean="0">
              <a:latin typeface="Trebuchet MS" panose="020B0603020202020204" pitchFamily="34" charset="0"/>
            </a:rPr>
            <a:t>ompetente</a:t>
          </a:r>
          <a:r>
            <a:rPr lang="en-US" sz="1400" dirty="0" smtClean="0">
              <a:latin typeface="Trebuchet MS" panose="020B0603020202020204" pitchFamily="34" charset="0"/>
            </a:rPr>
            <a:t> </a:t>
          </a:r>
          <a:r>
            <a:rPr lang="en-US" sz="1400" dirty="0" err="1" smtClean="0">
              <a:latin typeface="Trebuchet MS" panose="020B0603020202020204" pitchFamily="34" charset="0"/>
            </a:rPr>
            <a:t>cheie</a:t>
          </a:r>
          <a:r>
            <a:rPr lang="en-US" sz="1400" dirty="0" smtClean="0">
              <a:latin typeface="Trebuchet MS" panose="020B0603020202020204" pitchFamily="34" charset="0"/>
            </a:rPr>
            <a:t>/</a:t>
          </a:r>
          <a:r>
            <a:rPr lang="en-US" sz="1400" dirty="0" err="1" smtClean="0">
              <a:latin typeface="Trebuchet MS" panose="020B0603020202020204" pitchFamily="34" charset="0"/>
            </a:rPr>
            <a:t>transversale</a:t>
          </a:r>
          <a:r>
            <a:rPr lang="en-US" sz="1400" dirty="0" smtClean="0">
              <a:latin typeface="Trebuchet MS" panose="020B0603020202020204" pitchFamily="34" charset="0"/>
            </a:rPr>
            <a:t> </a:t>
          </a:r>
          <a:r>
            <a:rPr lang="ro-RO" sz="1400" dirty="0" smtClean="0">
              <a:latin typeface="Trebuchet MS" panose="020B0603020202020204" pitchFamily="34" charset="0"/>
            </a:rPr>
            <a:t>(</a:t>
          </a:r>
          <a:r>
            <a:rPr lang="en-US" sz="1400" dirty="0" smtClean="0">
              <a:latin typeface="Trebuchet MS" panose="020B0603020202020204" pitchFamily="34" charset="0"/>
            </a:rPr>
            <a:t>7</a:t>
          </a:r>
          <a:r>
            <a:rPr lang="ro-RO" sz="1400" dirty="0" smtClean="0">
              <a:latin typeface="Trebuchet MS" panose="020B0603020202020204" pitchFamily="34" charset="0"/>
            </a:rPr>
            <a:t>)</a:t>
          </a:r>
          <a:endParaRPr lang="en-US" sz="1400" dirty="0">
            <a:latin typeface="Trebuchet MS" panose="020B0603020202020204" pitchFamily="34" charset="0"/>
          </a:endParaRPr>
        </a:p>
      </dgm:t>
    </dgm:pt>
    <dgm:pt modelId="{ACD790AC-5CC4-40F7-A342-7AB0BA135DD6}" type="parTrans" cxnId="{690F1E79-8859-4451-89B0-70D1BCC8B8EA}">
      <dgm:prSet/>
      <dgm:spPr/>
      <dgm:t>
        <a:bodyPr/>
        <a:lstStyle/>
        <a:p>
          <a:endParaRPr lang="en-US"/>
        </a:p>
      </dgm:t>
    </dgm:pt>
    <dgm:pt modelId="{45708CC8-F323-4B8F-BCA2-FA7CBAAB8F59}" type="sibTrans" cxnId="{690F1E79-8859-4451-89B0-70D1BCC8B8EA}">
      <dgm:prSet/>
      <dgm:spPr/>
      <dgm:t>
        <a:bodyPr/>
        <a:lstStyle/>
        <a:p>
          <a:endParaRPr lang="en-US"/>
        </a:p>
      </dgm:t>
    </dgm:pt>
    <dgm:pt modelId="{A5260372-5E91-49A5-AE42-62A7C09AA4CF}">
      <dgm:prSet custT="1"/>
      <dgm:spPr>
        <a:solidFill>
          <a:srgbClr val="C8EFFD">
            <a:alpha val="90000"/>
          </a:srgbClr>
        </a:solidFill>
      </dgm:spPr>
      <dgm:t>
        <a:bodyPr/>
        <a:lstStyle/>
        <a:p>
          <a:r>
            <a:rPr lang="en-US" sz="1400" dirty="0" err="1" smtClean="0">
              <a:latin typeface="Trebuchet MS" panose="020B0603020202020204" pitchFamily="34" charset="0"/>
            </a:rPr>
            <a:t>Cursuri</a:t>
          </a:r>
          <a:r>
            <a:rPr lang="en-US" sz="1400" dirty="0" smtClean="0">
              <a:latin typeface="Trebuchet MS" panose="020B0603020202020204" pitchFamily="34" charset="0"/>
            </a:rPr>
            <a:t> de re/</a:t>
          </a:r>
          <a:r>
            <a:rPr lang="en-US" sz="1400" dirty="0" err="1" smtClean="0">
              <a:latin typeface="Trebuchet MS" panose="020B0603020202020204" pitchFamily="34" charset="0"/>
            </a:rPr>
            <a:t>calificare</a:t>
          </a:r>
          <a:r>
            <a:rPr lang="en-US" sz="1400" dirty="0" smtClean="0">
              <a:latin typeface="Trebuchet MS" panose="020B0603020202020204" pitchFamily="34" charset="0"/>
            </a:rPr>
            <a:t> (11)</a:t>
          </a:r>
          <a:endParaRPr lang="en-US" sz="1100" dirty="0"/>
        </a:p>
      </dgm:t>
    </dgm:pt>
    <dgm:pt modelId="{6721F918-1BF0-4C55-886C-77C71160C2C2}" type="parTrans" cxnId="{CA3E26B7-EEC1-48A1-AF59-5B9D5EB1DFD8}">
      <dgm:prSet/>
      <dgm:spPr/>
      <dgm:t>
        <a:bodyPr/>
        <a:lstStyle/>
        <a:p>
          <a:endParaRPr lang="en-US"/>
        </a:p>
      </dgm:t>
    </dgm:pt>
    <dgm:pt modelId="{880F22ED-3BD2-407D-A44D-5268BDAE7ED6}" type="sibTrans" cxnId="{CA3E26B7-EEC1-48A1-AF59-5B9D5EB1DFD8}">
      <dgm:prSet/>
      <dgm:spPr/>
      <dgm:t>
        <a:bodyPr/>
        <a:lstStyle/>
        <a:p>
          <a:endParaRPr lang="en-US"/>
        </a:p>
      </dgm:t>
    </dgm:pt>
    <dgm:pt modelId="{08A6D526-06A9-440C-8EB7-E9A4BB3F8203}" type="pres">
      <dgm:prSet presAssocID="{6752508B-2A7B-45A4-8976-43F6898F08D9}" presName="diagram" presStyleCnt="0">
        <dgm:presLayoutVars>
          <dgm:chPref val="1"/>
          <dgm:dir/>
          <dgm:animOne val="branch"/>
          <dgm:animLvl val="lvl"/>
          <dgm:resizeHandles/>
        </dgm:presLayoutVars>
      </dgm:prSet>
      <dgm:spPr/>
      <dgm:t>
        <a:bodyPr/>
        <a:lstStyle/>
        <a:p>
          <a:endParaRPr lang="en-US"/>
        </a:p>
      </dgm:t>
    </dgm:pt>
    <dgm:pt modelId="{707E2FDE-B48F-470B-8386-A182BBFD4A73}" type="pres">
      <dgm:prSet presAssocID="{1BAB2B57-6721-4F27-BBF5-8EE9E65A1FAA}" presName="root" presStyleCnt="0"/>
      <dgm:spPr/>
    </dgm:pt>
    <dgm:pt modelId="{D39307EA-A89D-4432-A78A-2A007EB47F49}" type="pres">
      <dgm:prSet presAssocID="{1BAB2B57-6721-4F27-BBF5-8EE9E65A1FAA}" presName="rootComposite" presStyleCnt="0"/>
      <dgm:spPr/>
    </dgm:pt>
    <dgm:pt modelId="{629A3048-E172-4073-B24D-C89254D630E0}" type="pres">
      <dgm:prSet presAssocID="{1BAB2B57-6721-4F27-BBF5-8EE9E65A1FAA}" presName="rootText" presStyleLbl="node1" presStyleIdx="0" presStyleCnt="1" custAng="0" custScaleX="134737" custScaleY="54445" custLinFactNeighborX="15389" custLinFactNeighborY="10085"/>
      <dgm:spPr/>
      <dgm:t>
        <a:bodyPr/>
        <a:lstStyle/>
        <a:p>
          <a:endParaRPr lang="en-US"/>
        </a:p>
      </dgm:t>
    </dgm:pt>
    <dgm:pt modelId="{DB0A500F-3A90-4B6E-87F7-55E71D6B69BA}" type="pres">
      <dgm:prSet presAssocID="{1BAB2B57-6721-4F27-BBF5-8EE9E65A1FAA}" presName="rootConnector" presStyleLbl="node1" presStyleIdx="0" presStyleCnt="1"/>
      <dgm:spPr/>
      <dgm:t>
        <a:bodyPr/>
        <a:lstStyle/>
        <a:p>
          <a:endParaRPr lang="en-US"/>
        </a:p>
      </dgm:t>
    </dgm:pt>
    <dgm:pt modelId="{EE8B97E5-E80F-4FEF-93B9-676A7223C980}" type="pres">
      <dgm:prSet presAssocID="{1BAB2B57-6721-4F27-BBF5-8EE9E65A1FAA}" presName="childShape" presStyleCnt="0"/>
      <dgm:spPr/>
    </dgm:pt>
    <dgm:pt modelId="{0F320849-6719-421C-8BC0-95E01C765556}" type="pres">
      <dgm:prSet presAssocID="{1674D910-6D2F-4F82-83E6-51F10F2B242D}" presName="Name13" presStyleLbl="parChTrans1D2" presStyleIdx="0" presStyleCnt="4"/>
      <dgm:spPr/>
      <dgm:t>
        <a:bodyPr/>
        <a:lstStyle/>
        <a:p>
          <a:endParaRPr lang="en-US"/>
        </a:p>
      </dgm:t>
    </dgm:pt>
    <dgm:pt modelId="{C64981F7-0BAC-4EEA-A20B-61C5F21C670D}" type="pres">
      <dgm:prSet presAssocID="{94D6E18F-4104-4246-9255-468BC71D5271}" presName="childText" presStyleLbl="bgAcc1" presStyleIdx="0" presStyleCnt="4" custScaleX="71905" custScaleY="47210" custLinFactNeighborX="-8651" custLinFactNeighborY="-14329">
        <dgm:presLayoutVars>
          <dgm:bulletEnabled val="1"/>
        </dgm:presLayoutVars>
      </dgm:prSet>
      <dgm:spPr/>
      <dgm:t>
        <a:bodyPr/>
        <a:lstStyle/>
        <a:p>
          <a:endParaRPr lang="en-US"/>
        </a:p>
      </dgm:t>
    </dgm:pt>
    <dgm:pt modelId="{9FA32990-3757-4EF1-801E-5348EC557BC0}" type="pres">
      <dgm:prSet presAssocID="{6721F918-1BF0-4C55-886C-77C71160C2C2}" presName="Name13" presStyleLbl="parChTrans1D2" presStyleIdx="1" presStyleCnt="4"/>
      <dgm:spPr/>
      <dgm:t>
        <a:bodyPr/>
        <a:lstStyle/>
        <a:p>
          <a:endParaRPr lang="en-US"/>
        </a:p>
      </dgm:t>
    </dgm:pt>
    <dgm:pt modelId="{A1FD9B42-9FD9-478D-9035-3AB98BB0D382}" type="pres">
      <dgm:prSet presAssocID="{A5260372-5E91-49A5-AE42-62A7C09AA4CF}" presName="childText" presStyleLbl="bgAcc1" presStyleIdx="1" presStyleCnt="4" custScaleX="77336" custScaleY="54388" custLinFactNeighborX="-13233" custLinFactNeighborY="-16890">
        <dgm:presLayoutVars>
          <dgm:bulletEnabled val="1"/>
        </dgm:presLayoutVars>
      </dgm:prSet>
      <dgm:spPr/>
      <dgm:t>
        <a:bodyPr/>
        <a:lstStyle/>
        <a:p>
          <a:endParaRPr lang="en-US"/>
        </a:p>
      </dgm:t>
    </dgm:pt>
    <dgm:pt modelId="{5671ED81-E8EA-4DBA-9071-CD2025953EBF}" type="pres">
      <dgm:prSet presAssocID="{ACD790AC-5CC4-40F7-A342-7AB0BA135DD6}" presName="Name13" presStyleLbl="parChTrans1D2" presStyleIdx="2" presStyleCnt="4"/>
      <dgm:spPr/>
      <dgm:t>
        <a:bodyPr/>
        <a:lstStyle/>
        <a:p>
          <a:endParaRPr lang="en-US"/>
        </a:p>
      </dgm:t>
    </dgm:pt>
    <dgm:pt modelId="{620157CE-E900-4333-9469-7543C7E33D4C}" type="pres">
      <dgm:prSet presAssocID="{01D9C1A0-4C9F-4494-9A0F-0EE97CDBFB63}" presName="childText" presStyleLbl="bgAcc1" presStyleIdx="2" presStyleCnt="4" custAng="0" custScaleX="77623" custScaleY="45375" custLinFactNeighborX="-17160" custLinFactNeighborY="-21940">
        <dgm:presLayoutVars>
          <dgm:bulletEnabled val="1"/>
        </dgm:presLayoutVars>
      </dgm:prSet>
      <dgm:spPr/>
      <dgm:t>
        <a:bodyPr/>
        <a:lstStyle/>
        <a:p>
          <a:endParaRPr lang="en-US"/>
        </a:p>
      </dgm:t>
    </dgm:pt>
    <dgm:pt modelId="{729230E3-4239-4875-A87A-D71EC708246F}" type="pres">
      <dgm:prSet presAssocID="{4D7E390C-3AB9-43DE-97C3-05F6F0B14970}" presName="Name13" presStyleLbl="parChTrans1D2" presStyleIdx="3" presStyleCnt="4"/>
      <dgm:spPr/>
      <dgm:t>
        <a:bodyPr/>
        <a:lstStyle/>
        <a:p>
          <a:endParaRPr lang="en-US"/>
        </a:p>
      </dgm:t>
    </dgm:pt>
    <dgm:pt modelId="{DACE49A8-9007-45FA-87FA-7DC70F61931B}" type="pres">
      <dgm:prSet presAssocID="{CB36620E-9E9C-45F9-A653-2B3C4062B0AB}" presName="childText" presStyleLbl="bgAcc1" presStyleIdx="3" presStyleCnt="4" custScaleX="77764" custScaleY="44433" custLinFactNeighborX="-18106" custLinFactNeighborY="-41842">
        <dgm:presLayoutVars>
          <dgm:bulletEnabled val="1"/>
        </dgm:presLayoutVars>
      </dgm:prSet>
      <dgm:spPr/>
      <dgm:t>
        <a:bodyPr/>
        <a:lstStyle/>
        <a:p>
          <a:endParaRPr lang="en-US"/>
        </a:p>
      </dgm:t>
    </dgm:pt>
  </dgm:ptLst>
  <dgm:cxnLst>
    <dgm:cxn modelId="{FF190846-750A-4533-BC4D-D817CABBF04D}" type="presOf" srcId="{ACD790AC-5CC4-40F7-A342-7AB0BA135DD6}" destId="{5671ED81-E8EA-4DBA-9071-CD2025953EBF}" srcOrd="0" destOrd="0" presId="urn:microsoft.com/office/officeart/2005/8/layout/hierarchy3"/>
    <dgm:cxn modelId="{E2268B32-F100-40D7-A6AD-7D2AAB6D9ACF}" type="presOf" srcId="{1BAB2B57-6721-4F27-BBF5-8EE9E65A1FAA}" destId="{629A3048-E172-4073-B24D-C89254D630E0}" srcOrd="0" destOrd="0" presId="urn:microsoft.com/office/officeart/2005/8/layout/hierarchy3"/>
    <dgm:cxn modelId="{99D5DBAF-DB24-4D34-805D-4CFE6011B74D}" type="presOf" srcId="{A5260372-5E91-49A5-AE42-62A7C09AA4CF}" destId="{A1FD9B42-9FD9-478D-9035-3AB98BB0D382}" srcOrd="0" destOrd="0" presId="urn:microsoft.com/office/officeart/2005/8/layout/hierarchy3"/>
    <dgm:cxn modelId="{2249F431-66EF-46FE-96A9-C373C791F295}" type="presOf" srcId="{CB36620E-9E9C-45F9-A653-2B3C4062B0AB}" destId="{DACE49A8-9007-45FA-87FA-7DC70F61931B}" srcOrd="0" destOrd="0" presId="urn:microsoft.com/office/officeart/2005/8/layout/hierarchy3"/>
    <dgm:cxn modelId="{690F1E79-8859-4451-89B0-70D1BCC8B8EA}" srcId="{1BAB2B57-6721-4F27-BBF5-8EE9E65A1FAA}" destId="{01D9C1A0-4C9F-4494-9A0F-0EE97CDBFB63}" srcOrd="2" destOrd="0" parTransId="{ACD790AC-5CC4-40F7-A342-7AB0BA135DD6}" sibTransId="{45708CC8-F323-4B8F-BCA2-FA7CBAAB8F59}"/>
    <dgm:cxn modelId="{8C651AB6-654C-4404-9537-E30E47E58CD0}" srcId="{1BAB2B57-6721-4F27-BBF5-8EE9E65A1FAA}" destId="{94D6E18F-4104-4246-9255-468BC71D5271}" srcOrd="0" destOrd="0" parTransId="{1674D910-6D2F-4F82-83E6-51F10F2B242D}" sibTransId="{361C1C68-D758-4D34-B102-BA88E3EE25ED}"/>
    <dgm:cxn modelId="{3523B843-9831-41C0-ABA2-499C38D0C09B}" srcId="{6752508B-2A7B-45A4-8976-43F6898F08D9}" destId="{1BAB2B57-6721-4F27-BBF5-8EE9E65A1FAA}" srcOrd="0" destOrd="0" parTransId="{397ED8FA-BCC1-44FB-A245-DDFA2FCF70FD}" sibTransId="{8DA3C804-49DF-4F35-85E5-8EE1EB7B175C}"/>
    <dgm:cxn modelId="{C759E9AD-0A33-4A25-839E-2B24CA98EDB5}" type="presOf" srcId="{94D6E18F-4104-4246-9255-468BC71D5271}" destId="{C64981F7-0BAC-4EEA-A20B-61C5F21C670D}" srcOrd="0" destOrd="0" presId="urn:microsoft.com/office/officeart/2005/8/layout/hierarchy3"/>
    <dgm:cxn modelId="{46C5F926-FA68-4BDC-A550-EEDD8121082E}" srcId="{1BAB2B57-6721-4F27-BBF5-8EE9E65A1FAA}" destId="{CB36620E-9E9C-45F9-A653-2B3C4062B0AB}" srcOrd="3" destOrd="0" parTransId="{4D7E390C-3AB9-43DE-97C3-05F6F0B14970}" sibTransId="{7A828841-91DE-4B1B-991E-40F4413AD004}"/>
    <dgm:cxn modelId="{5E51DAA0-189E-43E2-94D2-C06F578EDFDC}" type="presOf" srcId="{4D7E390C-3AB9-43DE-97C3-05F6F0B14970}" destId="{729230E3-4239-4875-A87A-D71EC708246F}" srcOrd="0" destOrd="0" presId="urn:microsoft.com/office/officeart/2005/8/layout/hierarchy3"/>
    <dgm:cxn modelId="{CA3E26B7-EEC1-48A1-AF59-5B9D5EB1DFD8}" srcId="{1BAB2B57-6721-4F27-BBF5-8EE9E65A1FAA}" destId="{A5260372-5E91-49A5-AE42-62A7C09AA4CF}" srcOrd="1" destOrd="0" parTransId="{6721F918-1BF0-4C55-886C-77C71160C2C2}" sibTransId="{880F22ED-3BD2-407D-A44D-5268BDAE7ED6}"/>
    <dgm:cxn modelId="{D7765196-4B68-4D20-B612-80137D23AEB7}" type="presOf" srcId="{6721F918-1BF0-4C55-886C-77C71160C2C2}" destId="{9FA32990-3757-4EF1-801E-5348EC557BC0}" srcOrd="0" destOrd="0" presId="urn:microsoft.com/office/officeart/2005/8/layout/hierarchy3"/>
    <dgm:cxn modelId="{60083565-CCF6-48FB-AD9B-579B320F72FD}" type="presOf" srcId="{1BAB2B57-6721-4F27-BBF5-8EE9E65A1FAA}" destId="{DB0A500F-3A90-4B6E-87F7-55E71D6B69BA}" srcOrd="1" destOrd="0" presId="urn:microsoft.com/office/officeart/2005/8/layout/hierarchy3"/>
    <dgm:cxn modelId="{6284EF50-FDA9-4078-B49D-0EEBAD46FBC0}" type="presOf" srcId="{01D9C1A0-4C9F-4494-9A0F-0EE97CDBFB63}" destId="{620157CE-E900-4333-9469-7543C7E33D4C}" srcOrd="0" destOrd="0" presId="urn:microsoft.com/office/officeart/2005/8/layout/hierarchy3"/>
    <dgm:cxn modelId="{D5A1D9F3-1297-46D2-8FB0-57F0B5B1050A}" type="presOf" srcId="{1674D910-6D2F-4F82-83E6-51F10F2B242D}" destId="{0F320849-6719-421C-8BC0-95E01C765556}" srcOrd="0" destOrd="0" presId="urn:microsoft.com/office/officeart/2005/8/layout/hierarchy3"/>
    <dgm:cxn modelId="{AA517C79-3A31-4723-896A-CB8C90FB2CF7}" type="presOf" srcId="{6752508B-2A7B-45A4-8976-43F6898F08D9}" destId="{08A6D526-06A9-440C-8EB7-E9A4BB3F8203}" srcOrd="0" destOrd="0" presId="urn:microsoft.com/office/officeart/2005/8/layout/hierarchy3"/>
    <dgm:cxn modelId="{9C8E7DD9-EFE5-449C-B8BC-889792864392}" type="presParOf" srcId="{08A6D526-06A9-440C-8EB7-E9A4BB3F8203}" destId="{707E2FDE-B48F-470B-8386-A182BBFD4A73}" srcOrd="0" destOrd="0" presId="urn:microsoft.com/office/officeart/2005/8/layout/hierarchy3"/>
    <dgm:cxn modelId="{BC7DCDAA-CD7A-47EC-80CE-1E58BEEA3CC3}" type="presParOf" srcId="{707E2FDE-B48F-470B-8386-A182BBFD4A73}" destId="{D39307EA-A89D-4432-A78A-2A007EB47F49}" srcOrd="0" destOrd="0" presId="urn:microsoft.com/office/officeart/2005/8/layout/hierarchy3"/>
    <dgm:cxn modelId="{C39073CB-64FF-4B51-89AD-C96921AB7F48}" type="presParOf" srcId="{D39307EA-A89D-4432-A78A-2A007EB47F49}" destId="{629A3048-E172-4073-B24D-C89254D630E0}" srcOrd="0" destOrd="0" presId="urn:microsoft.com/office/officeart/2005/8/layout/hierarchy3"/>
    <dgm:cxn modelId="{FBA1D343-689F-4916-863F-3D8E24A97214}" type="presParOf" srcId="{D39307EA-A89D-4432-A78A-2A007EB47F49}" destId="{DB0A500F-3A90-4B6E-87F7-55E71D6B69BA}" srcOrd="1" destOrd="0" presId="urn:microsoft.com/office/officeart/2005/8/layout/hierarchy3"/>
    <dgm:cxn modelId="{6DF8166D-8EB7-4495-943F-11EA77080518}" type="presParOf" srcId="{707E2FDE-B48F-470B-8386-A182BBFD4A73}" destId="{EE8B97E5-E80F-4FEF-93B9-676A7223C980}" srcOrd="1" destOrd="0" presId="urn:microsoft.com/office/officeart/2005/8/layout/hierarchy3"/>
    <dgm:cxn modelId="{673D0F65-EF74-4B98-A33B-5627FF3AD6E6}" type="presParOf" srcId="{EE8B97E5-E80F-4FEF-93B9-676A7223C980}" destId="{0F320849-6719-421C-8BC0-95E01C765556}" srcOrd="0" destOrd="0" presId="urn:microsoft.com/office/officeart/2005/8/layout/hierarchy3"/>
    <dgm:cxn modelId="{45691FAC-4673-44F0-8622-40A6CB623C66}" type="presParOf" srcId="{EE8B97E5-E80F-4FEF-93B9-676A7223C980}" destId="{C64981F7-0BAC-4EEA-A20B-61C5F21C670D}" srcOrd="1" destOrd="0" presId="urn:microsoft.com/office/officeart/2005/8/layout/hierarchy3"/>
    <dgm:cxn modelId="{0A322D7B-932D-467C-8DF9-2D769D392F98}" type="presParOf" srcId="{EE8B97E5-E80F-4FEF-93B9-676A7223C980}" destId="{9FA32990-3757-4EF1-801E-5348EC557BC0}" srcOrd="2" destOrd="0" presId="urn:microsoft.com/office/officeart/2005/8/layout/hierarchy3"/>
    <dgm:cxn modelId="{BDE2015E-DA9B-48F1-B43B-5EFC1FD88ACD}" type="presParOf" srcId="{EE8B97E5-E80F-4FEF-93B9-676A7223C980}" destId="{A1FD9B42-9FD9-478D-9035-3AB98BB0D382}" srcOrd="3" destOrd="0" presId="urn:microsoft.com/office/officeart/2005/8/layout/hierarchy3"/>
    <dgm:cxn modelId="{0196A91F-7C4C-4BD8-8B02-53502475E763}" type="presParOf" srcId="{EE8B97E5-E80F-4FEF-93B9-676A7223C980}" destId="{5671ED81-E8EA-4DBA-9071-CD2025953EBF}" srcOrd="4" destOrd="0" presId="urn:microsoft.com/office/officeart/2005/8/layout/hierarchy3"/>
    <dgm:cxn modelId="{9172D379-6F05-4562-AFAF-4A529B3E5752}" type="presParOf" srcId="{EE8B97E5-E80F-4FEF-93B9-676A7223C980}" destId="{620157CE-E900-4333-9469-7543C7E33D4C}" srcOrd="5" destOrd="0" presId="urn:microsoft.com/office/officeart/2005/8/layout/hierarchy3"/>
    <dgm:cxn modelId="{930F4E4B-B925-49A9-8929-F51260A49294}" type="presParOf" srcId="{EE8B97E5-E80F-4FEF-93B9-676A7223C980}" destId="{729230E3-4239-4875-A87A-D71EC708246F}" srcOrd="6" destOrd="0" presId="urn:microsoft.com/office/officeart/2005/8/layout/hierarchy3"/>
    <dgm:cxn modelId="{9F89E1D8-25C1-4A3A-8822-54800D50C933}" type="presParOf" srcId="{EE8B97E5-E80F-4FEF-93B9-676A7223C980}" destId="{DACE49A8-9007-45FA-87FA-7DC70F61931B}"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752508B-2A7B-45A4-8976-43F6898F08D9}"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1BAB2B57-6721-4F27-BBF5-8EE9E65A1FAA}">
      <dgm:prSet phldrT="[Text]" custT="1"/>
      <dgm:spPr>
        <a:solidFill>
          <a:srgbClr val="CCFFFF"/>
        </a:solidFill>
        <a:ln>
          <a:noFill/>
        </a:ln>
        <a:effectLst>
          <a:innerShdw blurRad="63500" dist="50800" dir="2700000">
            <a:prstClr val="black">
              <a:alpha val="50000"/>
            </a:prstClr>
          </a:innerShdw>
        </a:effectLst>
      </dgm:spPr>
      <dgm:t>
        <a:bodyPr/>
        <a:lstStyle/>
        <a:p>
          <a:r>
            <a:rPr lang="ro-RO" sz="1200" b="1" dirty="0" smtClean="0">
              <a:solidFill>
                <a:schemeClr val="tx1"/>
              </a:solidFill>
              <a:latin typeface="Trebuchet MS" panose="020B0603020202020204" pitchFamily="34" charset="0"/>
            </a:rPr>
            <a:t>Total </a:t>
          </a:r>
          <a:r>
            <a:rPr lang="en-US" sz="1200" b="1" dirty="0" smtClean="0">
              <a:solidFill>
                <a:schemeClr val="tx1"/>
              </a:solidFill>
              <a:latin typeface="Trebuchet MS" panose="020B0603020202020204" pitchFamily="34" charset="0"/>
            </a:rPr>
            <a:t>18 </a:t>
          </a:r>
          <a:r>
            <a:rPr lang="en-US" sz="1200" b="1" dirty="0" err="1" smtClean="0">
              <a:solidFill>
                <a:schemeClr val="tx1"/>
              </a:solidFill>
              <a:latin typeface="Trebuchet MS" panose="020B0603020202020204" pitchFamily="34" charset="0"/>
            </a:rPr>
            <a:t>cursuri</a:t>
          </a:r>
          <a:r>
            <a:rPr lang="en-US" sz="1200" b="1" dirty="0" smtClean="0">
              <a:solidFill>
                <a:schemeClr val="tx1"/>
              </a:solidFill>
              <a:latin typeface="Trebuchet MS" panose="020B0603020202020204" pitchFamily="34" charset="0"/>
            </a:rPr>
            <a:t> </a:t>
          </a:r>
          <a:r>
            <a:rPr lang="ro-RO" sz="1200" b="1" dirty="0" smtClean="0">
              <a:solidFill>
                <a:schemeClr val="tx1"/>
              </a:solidFill>
              <a:latin typeface="Trebuchet MS" panose="020B0603020202020204" pitchFamily="34" charset="0"/>
            </a:rPr>
            <a:t>pentru </a:t>
          </a:r>
          <a:r>
            <a:rPr lang="en-US" sz="1200" b="1" dirty="0" smtClean="0">
              <a:solidFill>
                <a:schemeClr val="tx1"/>
              </a:solidFill>
              <a:latin typeface="Trebuchet MS" panose="020B0603020202020204" pitchFamily="34" charset="0"/>
            </a:rPr>
            <a:t>358</a:t>
          </a:r>
          <a:r>
            <a:rPr lang="ro-RO" sz="1200" b="1" dirty="0" smtClean="0">
              <a:solidFill>
                <a:schemeClr val="tx1"/>
              </a:solidFill>
              <a:latin typeface="Trebuchet MS" panose="020B0603020202020204" pitchFamily="34" charset="0"/>
            </a:rPr>
            <a:t> de someri, </a:t>
          </a:r>
          <a:r>
            <a:rPr lang="en-US" sz="1200" b="1" dirty="0" smtClean="0">
              <a:solidFill>
                <a:schemeClr val="tx1"/>
              </a:solidFill>
              <a:latin typeface="Trebuchet MS" panose="020B0603020202020204" pitchFamily="34" charset="0"/>
            </a:rPr>
            <a:t>din care</a:t>
          </a:r>
          <a:r>
            <a:rPr lang="ro-RO" sz="1200" b="1" dirty="0" smtClean="0">
              <a:solidFill>
                <a:schemeClr val="tx1"/>
              </a:solidFill>
              <a:latin typeface="Trebuchet MS" panose="020B0603020202020204" pitchFamily="34" charset="0"/>
            </a:rPr>
            <a:t>, după</a:t>
          </a:r>
          <a:r>
            <a:rPr lang="en-US" sz="1200" b="1" dirty="0" smtClean="0">
              <a:solidFill>
                <a:schemeClr val="tx1"/>
              </a:solidFill>
              <a:latin typeface="Trebuchet MS" panose="020B0603020202020204" pitchFamily="34" charset="0"/>
            </a:rPr>
            <a:t> forma de </a:t>
          </a:r>
          <a:r>
            <a:rPr lang="en-US" sz="1200" b="1" dirty="0" err="1" smtClean="0">
              <a:solidFill>
                <a:schemeClr val="tx1"/>
              </a:solidFill>
              <a:latin typeface="Trebuchet MS" panose="020B0603020202020204" pitchFamily="34" charset="0"/>
            </a:rPr>
            <a:t>preg</a:t>
          </a:r>
          <a:r>
            <a:rPr lang="ro-RO" sz="1200" b="1" dirty="0" smtClean="0">
              <a:solidFill>
                <a:schemeClr val="tx1"/>
              </a:solidFill>
              <a:latin typeface="Trebuchet MS" panose="020B0603020202020204" pitchFamily="34" charset="0"/>
            </a:rPr>
            <a:t>ă</a:t>
          </a:r>
          <a:r>
            <a:rPr lang="en-US" sz="1200" b="1" dirty="0" smtClean="0">
              <a:solidFill>
                <a:schemeClr val="tx1"/>
              </a:solidFill>
              <a:latin typeface="Trebuchet MS" panose="020B0603020202020204" pitchFamily="34" charset="0"/>
            </a:rPr>
            <a:t>tire</a:t>
          </a:r>
          <a:r>
            <a:rPr lang="ro-RO" sz="1200" b="1" dirty="0" smtClean="0">
              <a:solidFill>
                <a:schemeClr val="tx1"/>
              </a:solidFill>
              <a:latin typeface="Trebuchet MS" panose="020B0603020202020204" pitchFamily="34" charset="0"/>
            </a:rPr>
            <a:t> și meserii</a:t>
          </a:r>
          <a:r>
            <a:rPr lang="en-US" sz="1200" dirty="0" smtClean="0">
              <a:solidFill>
                <a:schemeClr val="tx1"/>
              </a:solidFill>
              <a:latin typeface="Trebuchet MS" panose="020B0603020202020204" pitchFamily="34" charset="0"/>
            </a:rPr>
            <a:t>:</a:t>
          </a:r>
          <a:endParaRPr lang="en-US" sz="1200" dirty="0">
            <a:solidFill>
              <a:schemeClr val="tx1"/>
            </a:solidFill>
            <a:latin typeface="Trebuchet MS" panose="020B0603020202020204" pitchFamily="34" charset="0"/>
          </a:endParaRPr>
        </a:p>
      </dgm:t>
    </dgm:pt>
    <dgm:pt modelId="{397ED8FA-BCC1-44FB-A245-DDFA2FCF70FD}" type="parTrans" cxnId="{3523B843-9831-41C0-ABA2-499C38D0C09B}">
      <dgm:prSet/>
      <dgm:spPr/>
      <dgm:t>
        <a:bodyPr/>
        <a:lstStyle/>
        <a:p>
          <a:endParaRPr lang="en-US"/>
        </a:p>
      </dgm:t>
    </dgm:pt>
    <dgm:pt modelId="{8DA3C804-49DF-4F35-85E5-8EE1EB7B175C}" type="sibTrans" cxnId="{3523B843-9831-41C0-ABA2-499C38D0C09B}">
      <dgm:prSet/>
      <dgm:spPr/>
      <dgm:t>
        <a:bodyPr/>
        <a:lstStyle/>
        <a:p>
          <a:endParaRPr lang="en-US"/>
        </a:p>
      </dgm:t>
    </dgm:pt>
    <dgm:pt modelId="{CB36620E-9E9C-45F9-A653-2B3C4062B0AB}">
      <dgm:prSet custT="1"/>
      <dgm:spPr>
        <a:solidFill>
          <a:schemeClr val="accent4">
            <a:lumMod val="60000"/>
            <a:lumOff val="40000"/>
            <a:alpha val="90000"/>
          </a:schemeClr>
        </a:solidFill>
        <a:ln>
          <a:noFill/>
        </a:ln>
        <a:effectLst>
          <a:innerShdw blurRad="63500" dist="50800" dir="2700000">
            <a:prstClr val="black">
              <a:alpha val="50000"/>
            </a:prstClr>
          </a:innerShdw>
        </a:effectLst>
      </dgm:spPr>
      <dgm:t>
        <a:bodyPr/>
        <a:lstStyle/>
        <a:p>
          <a:r>
            <a:rPr lang="en-US" sz="1400" dirty="0" err="1" smtClean="0">
              <a:latin typeface="Trebuchet MS" panose="020B0603020202020204" pitchFamily="34" charset="0"/>
            </a:rPr>
            <a:t>Cursuri</a:t>
          </a:r>
          <a:r>
            <a:rPr lang="en-US" sz="1400" dirty="0" smtClean="0">
              <a:latin typeface="Trebuchet MS" panose="020B0603020202020204" pitchFamily="34" charset="0"/>
            </a:rPr>
            <a:t> de </a:t>
          </a:r>
          <a:r>
            <a:rPr lang="ro-RO" sz="1400" dirty="0" smtClean="0">
              <a:latin typeface="Trebuchet MS" panose="020B0603020202020204" pitchFamily="34" charset="0"/>
            </a:rPr>
            <a:t>specializare(</a:t>
          </a:r>
          <a:r>
            <a:rPr lang="en-US" sz="1400" dirty="0" smtClean="0">
              <a:latin typeface="Trebuchet MS" panose="020B0603020202020204" pitchFamily="34" charset="0"/>
            </a:rPr>
            <a:t>3</a:t>
          </a:r>
          <a:r>
            <a:rPr lang="ro-RO" sz="1400" dirty="0" smtClean="0">
              <a:latin typeface="Trebuchet MS" panose="020B0603020202020204" pitchFamily="34" charset="0"/>
            </a:rPr>
            <a:t>)</a:t>
          </a:r>
          <a:endParaRPr lang="en-US" sz="1400" dirty="0">
            <a:latin typeface="Trebuchet MS" panose="020B0603020202020204" pitchFamily="34" charset="0"/>
          </a:endParaRPr>
        </a:p>
      </dgm:t>
    </dgm:pt>
    <dgm:pt modelId="{4D7E390C-3AB9-43DE-97C3-05F6F0B14970}" type="parTrans" cxnId="{46C5F926-FA68-4BDC-A550-EEDD8121082E}">
      <dgm:prSet/>
      <dgm:spPr/>
      <dgm:t>
        <a:bodyPr/>
        <a:lstStyle/>
        <a:p>
          <a:endParaRPr lang="en-US"/>
        </a:p>
      </dgm:t>
    </dgm:pt>
    <dgm:pt modelId="{7A828841-91DE-4B1B-991E-40F4413AD004}" type="sibTrans" cxnId="{46C5F926-FA68-4BDC-A550-EEDD8121082E}">
      <dgm:prSet/>
      <dgm:spPr/>
      <dgm:t>
        <a:bodyPr/>
        <a:lstStyle/>
        <a:p>
          <a:endParaRPr lang="en-US"/>
        </a:p>
      </dgm:t>
    </dgm:pt>
    <dgm:pt modelId="{94D6E18F-4104-4246-9255-468BC71D5271}">
      <dgm:prSet custT="1"/>
      <dgm:spPr>
        <a:solidFill>
          <a:srgbClr val="A8BAD4">
            <a:alpha val="89804"/>
          </a:srgbClr>
        </a:solidFill>
        <a:ln>
          <a:noFill/>
        </a:ln>
        <a:effectLst>
          <a:innerShdw blurRad="63500" dist="50800" dir="2700000">
            <a:prstClr val="black">
              <a:alpha val="50000"/>
            </a:prstClr>
          </a:innerShdw>
        </a:effectLst>
      </dgm:spPr>
      <dgm:t>
        <a:bodyPr/>
        <a:lstStyle/>
        <a:p>
          <a:r>
            <a:rPr lang="en-US" sz="1400" dirty="0" smtClean="0">
              <a:latin typeface="Trebuchet MS" panose="020B0603020202020204" pitchFamily="34" charset="0"/>
            </a:rPr>
            <a:t>Cursuri de </a:t>
          </a:r>
          <a:r>
            <a:rPr lang="en-US" sz="1400" dirty="0" err="1" smtClean="0">
              <a:latin typeface="Trebuchet MS" panose="020B0603020202020204" pitchFamily="34" charset="0"/>
            </a:rPr>
            <a:t>inițiere</a:t>
          </a:r>
          <a:r>
            <a:rPr lang="ro-RO" sz="1400" dirty="0" smtClean="0">
              <a:latin typeface="Trebuchet MS" panose="020B0603020202020204" pitchFamily="34" charset="0"/>
            </a:rPr>
            <a:t> (</a:t>
          </a:r>
          <a:r>
            <a:rPr lang="en-US" sz="1400" dirty="0" smtClean="0">
              <a:latin typeface="Trebuchet MS" panose="020B0603020202020204" pitchFamily="34" charset="0"/>
            </a:rPr>
            <a:t>0</a:t>
          </a:r>
          <a:r>
            <a:rPr lang="ro-RO" sz="1400" dirty="0" smtClean="0">
              <a:latin typeface="Trebuchet MS" panose="020B0603020202020204" pitchFamily="34" charset="0"/>
            </a:rPr>
            <a:t>)</a:t>
          </a:r>
          <a:endParaRPr lang="en-US" sz="1400" dirty="0">
            <a:latin typeface="Trebuchet MS" panose="020B0603020202020204" pitchFamily="34" charset="0"/>
          </a:endParaRPr>
        </a:p>
      </dgm:t>
    </dgm:pt>
    <dgm:pt modelId="{1674D910-6D2F-4F82-83E6-51F10F2B242D}" type="parTrans" cxnId="{8C651AB6-654C-4404-9537-E30E47E58CD0}">
      <dgm:prSet/>
      <dgm:spPr/>
      <dgm:t>
        <a:bodyPr/>
        <a:lstStyle/>
        <a:p>
          <a:endParaRPr lang="en-US"/>
        </a:p>
      </dgm:t>
    </dgm:pt>
    <dgm:pt modelId="{361C1C68-D758-4D34-B102-BA88E3EE25ED}" type="sibTrans" cxnId="{8C651AB6-654C-4404-9537-E30E47E58CD0}">
      <dgm:prSet/>
      <dgm:spPr/>
      <dgm:t>
        <a:bodyPr/>
        <a:lstStyle/>
        <a:p>
          <a:endParaRPr lang="en-US"/>
        </a:p>
      </dgm:t>
    </dgm:pt>
    <dgm:pt modelId="{01D9C1A0-4C9F-4494-9A0F-0EE97CDBFB63}">
      <dgm:prSet custT="1"/>
      <dgm:spPr>
        <a:solidFill>
          <a:srgbClr val="CCFFCC">
            <a:alpha val="90000"/>
          </a:srgbClr>
        </a:solidFill>
        <a:ln>
          <a:noFill/>
        </a:ln>
        <a:effectLst>
          <a:innerShdw blurRad="63500" dist="50800" dir="2700000">
            <a:prstClr val="black">
              <a:alpha val="50000"/>
            </a:prstClr>
          </a:innerShdw>
        </a:effectLst>
      </dgm:spPr>
      <dgm:t>
        <a:bodyPr/>
        <a:lstStyle/>
        <a:p>
          <a:r>
            <a:rPr lang="ro-RO" sz="1400" dirty="0" smtClean="0">
              <a:latin typeface="Trebuchet MS" panose="020B0603020202020204" pitchFamily="34" charset="0"/>
            </a:rPr>
            <a:t>C</a:t>
          </a:r>
          <a:r>
            <a:rPr lang="en-US" sz="1400" dirty="0" err="1" smtClean="0">
              <a:latin typeface="Trebuchet MS" panose="020B0603020202020204" pitchFamily="34" charset="0"/>
            </a:rPr>
            <a:t>ompetente</a:t>
          </a:r>
          <a:r>
            <a:rPr lang="en-US" sz="1400" dirty="0" smtClean="0">
              <a:latin typeface="Trebuchet MS" panose="020B0603020202020204" pitchFamily="34" charset="0"/>
            </a:rPr>
            <a:t> </a:t>
          </a:r>
          <a:r>
            <a:rPr lang="en-US" sz="1400" dirty="0" err="1" smtClean="0">
              <a:latin typeface="Trebuchet MS" panose="020B0603020202020204" pitchFamily="34" charset="0"/>
            </a:rPr>
            <a:t>cheie</a:t>
          </a:r>
          <a:r>
            <a:rPr lang="en-US" sz="1400" dirty="0" smtClean="0">
              <a:latin typeface="Trebuchet MS" panose="020B0603020202020204" pitchFamily="34" charset="0"/>
            </a:rPr>
            <a:t>/</a:t>
          </a:r>
          <a:r>
            <a:rPr lang="en-US" sz="1400" dirty="0" err="1" smtClean="0">
              <a:latin typeface="Trebuchet MS" panose="020B0603020202020204" pitchFamily="34" charset="0"/>
            </a:rPr>
            <a:t>transversale</a:t>
          </a:r>
          <a:r>
            <a:rPr lang="en-US" sz="1400" dirty="0" smtClean="0">
              <a:latin typeface="Trebuchet MS" panose="020B0603020202020204" pitchFamily="34" charset="0"/>
            </a:rPr>
            <a:t> </a:t>
          </a:r>
          <a:r>
            <a:rPr lang="ro-RO" sz="1400" dirty="0" smtClean="0">
              <a:latin typeface="Trebuchet MS" panose="020B0603020202020204" pitchFamily="34" charset="0"/>
            </a:rPr>
            <a:t>(</a:t>
          </a:r>
          <a:r>
            <a:rPr lang="en-US" sz="1400" dirty="0" smtClean="0">
              <a:latin typeface="Trebuchet MS" panose="020B0603020202020204" pitchFamily="34" charset="0"/>
            </a:rPr>
            <a:t>4</a:t>
          </a:r>
          <a:r>
            <a:rPr lang="ro-RO" sz="1400" dirty="0" smtClean="0">
              <a:latin typeface="Trebuchet MS" panose="020B0603020202020204" pitchFamily="34" charset="0"/>
            </a:rPr>
            <a:t>)</a:t>
          </a:r>
          <a:endParaRPr lang="en-US" sz="1400" dirty="0">
            <a:latin typeface="Trebuchet MS" panose="020B0603020202020204" pitchFamily="34" charset="0"/>
          </a:endParaRPr>
        </a:p>
      </dgm:t>
    </dgm:pt>
    <dgm:pt modelId="{ACD790AC-5CC4-40F7-A342-7AB0BA135DD6}" type="parTrans" cxnId="{690F1E79-8859-4451-89B0-70D1BCC8B8EA}">
      <dgm:prSet/>
      <dgm:spPr/>
      <dgm:t>
        <a:bodyPr/>
        <a:lstStyle/>
        <a:p>
          <a:endParaRPr lang="en-US"/>
        </a:p>
      </dgm:t>
    </dgm:pt>
    <dgm:pt modelId="{45708CC8-F323-4B8F-BCA2-FA7CBAAB8F59}" type="sibTrans" cxnId="{690F1E79-8859-4451-89B0-70D1BCC8B8EA}">
      <dgm:prSet/>
      <dgm:spPr/>
      <dgm:t>
        <a:bodyPr/>
        <a:lstStyle/>
        <a:p>
          <a:endParaRPr lang="en-US"/>
        </a:p>
      </dgm:t>
    </dgm:pt>
    <dgm:pt modelId="{A5260372-5E91-49A5-AE42-62A7C09AA4CF}">
      <dgm:prSet custT="1"/>
      <dgm:spPr>
        <a:solidFill>
          <a:srgbClr val="C8EFFD">
            <a:alpha val="90000"/>
          </a:srgbClr>
        </a:solidFill>
      </dgm:spPr>
      <dgm:t>
        <a:bodyPr/>
        <a:lstStyle/>
        <a:p>
          <a:r>
            <a:rPr lang="en-US" sz="1400" dirty="0" err="1" smtClean="0">
              <a:latin typeface="Trebuchet MS" panose="020B0603020202020204" pitchFamily="34" charset="0"/>
            </a:rPr>
            <a:t>Cursuri</a:t>
          </a:r>
          <a:r>
            <a:rPr lang="en-US" sz="1400" dirty="0" smtClean="0">
              <a:latin typeface="Trebuchet MS" panose="020B0603020202020204" pitchFamily="34" charset="0"/>
            </a:rPr>
            <a:t> de re/</a:t>
          </a:r>
          <a:r>
            <a:rPr lang="en-US" sz="1400" dirty="0" err="1" smtClean="0">
              <a:latin typeface="Trebuchet MS" panose="020B0603020202020204" pitchFamily="34" charset="0"/>
            </a:rPr>
            <a:t>calificare</a:t>
          </a:r>
          <a:r>
            <a:rPr lang="en-US" sz="1400" dirty="0" smtClean="0">
              <a:latin typeface="Trebuchet MS" panose="020B0603020202020204" pitchFamily="34" charset="0"/>
            </a:rPr>
            <a:t> (11)</a:t>
          </a:r>
          <a:endParaRPr lang="en-US" sz="1100" dirty="0"/>
        </a:p>
      </dgm:t>
    </dgm:pt>
    <dgm:pt modelId="{6721F918-1BF0-4C55-886C-77C71160C2C2}" type="parTrans" cxnId="{CA3E26B7-EEC1-48A1-AF59-5B9D5EB1DFD8}">
      <dgm:prSet/>
      <dgm:spPr/>
      <dgm:t>
        <a:bodyPr/>
        <a:lstStyle/>
        <a:p>
          <a:endParaRPr lang="en-US"/>
        </a:p>
      </dgm:t>
    </dgm:pt>
    <dgm:pt modelId="{880F22ED-3BD2-407D-A44D-5268BDAE7ED6}" type="sibTrans" cxnId="{CA3E26B7-EEC1-48A1-AF59-5B9D5EB1DFD8}">
      <dgm:prSet/>
      <dgm:spPr/>
      <dgm:t>
        <a:bodyPr/>
        <a:lstStyle/>
        <a:p>
          <a:endParaRPr lang="en-US"/>
        </a:p>
      </dgm:t>
    </dgm:pt>
    <dgm:pt modelId="{08A6D526-06A9-440C-8EB7-E9A4BB3F8203}" type="pres">
      <dgm:prSet presAssocID="{6752508B-2A7B-45A4-8976-43F6898F08D9}" presName="diagram" presStyleCnt="0">
        <dgm:presLayoutVars>
          <dgm:chPref val="1"/>
          <dgm:dir/>
          <dgm:animOne val="branch"/>
          <dgm:animLvl val="lvl"/>
          <dgm:resizeHandles/>
        </dgm:presLayoutVars>
      </dgm:prSet>
      <dgm:spPr/>
      <dgm:t>
        <a:bodyPr/>
        <a:lstStyle/>
        <a:p>
          <a:endParaRPr lang="en-US"/>
        </a:p>
      </dgm:t>
    </dgm:pt>
    <dgm:pt modelId="{707E2FDE-B48F-470B-8386-A182BBFD4A73}" type="pres">
      <dgm:prSet presAssocID="{1BAB2B57-6721-4F27-BBF5-8EE9E65A1FAA}" presName="root" presStyleCnt="0"/>
      <dgm:spPr/>
    </dgm:pt>
    <dgm:pt modelId="{D39307EA-A89D-4432-A78A-2A007EB47F49}" type="pres">
      <dgm:prSet presAssocID="{1BAB2B57-6721-4F27-BBF5-8EE9E65A1FAA}" presName="rootComposite" presStyleCnt="0"/>
      <dgm:spPr/>
    </dgm:pt>
    <dgm:pt modelId="{629A3048-E172-4073-B24D-C89254D630E0}" type="pres">
      <dgm:prSet presAssocID="{1BAB2B57-6721-4F27-BBF5-8EE9E65A1FAA}" presName="rootText" presStyleLbl="node1" presStyleIdx="0" presStyleCnt="1" custAng="0" custScaleX="134737" custScaleY="54445" custLinFactNeighborX="15389" custLinFactNeighborY="10085"/>
      <dgm:spPr/>
      <dgm:t>
        <a:bodyPr/>
        <a:lstStyle/>
        <a:p>
          <a:endParaRPr lang="en-US"/>
        </a:p>
      </dgm:t>
    </dgm:pt>
    <dgm:pt modelId="{DB0A500F-3A90-4B6E-87F7-55E71D6B69BA}" type="pres">
      <dgm:prSet presAssocID="{1BAB2B57-6721-4F27-BBF5-8EE9E65A1FAA}" presName="rootConnector" presStyleLbl="node1" presStyleIdx="0" presStyleCnt="1"/>
      <dgm:spPr/>
      <dgm:t>
        <a:bodyPr/>
        <a:lstStyle/>
        <a:p>
          <a:endParaRPr lang="en-US"/>
        </a:p>
      </dgm:t>
    </dgm:pt>
    <dgm:pt modelId="{EE8B97E5-E80F-4FEF-93B9-676A7223C980}" type="pres">
      <dgm:prSet presAssocID="{1BAB2B57-6721-4F27-BBF5-8EE9E65A1FAA}" presName="childShape" presStyleCnt="0"/>
      <dgm:spPr/>
    </dgm:pt>
    <dgm:pt modelId="{0F320849-6719-421C-8BC0-95E01C765556}" type="pres">
      <dgm:prSet presAssocID="{1674D910-6D2F-4F82-83E6-51F10F2B242D}" presName="Name13" presStyleLbl="parChTrans1D2" presStyleIdx="0" presStyleCnt="4"/>
      <dgm:spPr/>
      <dgm:t>
        <a:bodyPr/>
        <a:lstStyle/>
        <a:p>
          <a:endParaRPr lang="en-US"/>
        </a:p>
      </dgm:t>
    </dgm:pt>
    <dgm:pt modelId="{C64981F7-0BAC-4EEA-A20B-61C5F21C670D}" type="pres">
      <dgm:prSet presAssocID="{94D6E18F-4104-4246-9255-468BC71D5271}" presName="childText" presStyleLbl="bgAcc1" presStyleIdx="0" presStyleCnt="4" custScaleX="78203" custScaleY="42337" custLinFactNeighborX="-14135" custLinFactNeighborY="96505">
        <dgm:presLayoutVars>
          <dgm:bulletEnabled val="1"/>
        </dgm:presLayoutVars>
      </dgm:prSet>
      <dgm:spPr/>
      <dgm:t>
        <a:bodyPr/>
        <a:lstStyle/>
        <a:p>
          <a:endParaRPr lang="en-US"/>
        </a:p>
      </dgm:t>
    </dgm:pt>
    <dgm:pt modelId="{9FA32990-3757-4EF1-801E-5348EC557BC0}" type="pres">
      <dgm:prSet presAssocID="{6721F918-1BF0-4C55-886C-77C71160C2C2}" presName="Name13" presStyleLbl="parChTrans1D2" presStyleIdx="1" presStyleCnt="4"/>
      <dgm:spPr/>
      <dgm:t>
        <a:bodyPr/>
        <a:lstStyle/>
        <a:p>
          <a:endParaRPr lang="en-US"/>
        </a:p>
      </dgm:t>
    </dgm:pt>
    <dgm:pt modelId="{A1FD9B42-9FD9-478D-9035-3AB98BB0D382}" type="pres">
      <dgm:prSet presAssocID="{A5260372-5E91-49A5-AE42-62A7C09AA4CF}" presName="childText" presStyleLbl="bgAcc1" presStyleIdx="1" presStyleCnt="4" custScaleX="77336" custScaleY="54388" custLinFactNeighborX="-14957" custLinFactNeighborY="-82811">
        <dgm:presLayoutVars>
          <dgm:bulletEnabled val="1"/>
        </dgm:presLayoutVars>
      </dgm:prSet>
      <dgm:spPr/>
      <dgm:t>
        <a:bodyPr/>
        <a:lstStyle/>
        <a:p>
          <a:endParaRPr lang="en-US"/>
        </a:p>
      </dgm:t>
    </dgm:pt>
    <dgm:pt modelId="{5671ED81-E8EA-4DBA-9071-CD2025953EBF}" type="pres">
      <dgm:prSet presAssocID="{ACD790AC-5CC4-40F7-A342-7AB0BA135DD6}" presName="Name13" presStyleLbl="parChTrans1D2" presStyleIdx="2" presStyleCnt="4"/>
      <dgm:spPr/>
      <dgm:t>
        <a:bodyPr/>
        <a:lstStyle/>
        <a:p>
          <a:endParaRPr lang="en-US"/>
        </a:p>
      </dgm:t>
    </dgm:pt>
    <dgm:pt modelId="{620157CE-E900-4333-9469-7543C7E33D4C}" type="pres">
      <dgm:prSet presAssocID="{01D9C1A0-4C9F-4494-9A0F-0EE97CDBFB63}" presName="childText" presStyleLbl="bgAcc1" presStyleIdx="2" presStyleCnt="4" custAng="0" custScaleX="77623" custScaleY="46687" custLinFactY="-2774" custLinFactNeighborX="-14149" custLinFactNeighborY="-100000">
        <dgm:presLayoutVars>
          <dgm:bulletEnabled val="1"/>
        </dgm:presLayoutVars>
      </dgm:prSet>
      <dgm:spPr/>
      <dgm:t>
        <a:bodyPr/>
        <a:lstStyle/>
        <a:p>
          <a:endParaRPr lang="en-US"/>
        </a:p>
      </dgm:t>
    </dgm:pt>
    <dgm:pt modelId="{729230E3-4239-4875-A87A-D71EC708246F}" type="pres">
      <dgm:prSet presAssocID="{4D7E390C-3AB9-43DE-97C3-05F6F0B14970}" presName="Name13" presStyleLbl="parChTrans1D2" presStyleIdx="3" presStyleCnt="4"/>
      <dgm:spPr/>
      <dgm:t>
        <a:bodyPr/>
        <a:lstStyle/>
        <a:p>
          <a:endParaRPr lang="en-US"/>
        </a:p>
      </dgm:t>
    </dgm:pt>
    <dgm:pt modelId="{DACE49A8-9007-45FA-87FA-7DC70F61931B}" type="pres">
      <dgm:prSet presAssocID="{CB36620E-9E9C-45F9-A653-2B3C4062B0AB}" presName="childText" presStyleLbl="bgAcc1" presStyleIdx="3" presStyleCnt="4" custScaleX="77764" custScaleY="44433" custLinFactNeighborX="-17613" custLinFactNeighborY="-71686">
        <dgm:presLayoutVars>
          <dgm:bulletEnabled val="1"/>
        </dgm:presLayoutVars>
      </dgm:prSet>
      <dgm:spPr/>
      <dgm:t>
        <a:bodyPr/>
        <a:lstStyle/>
        <a:p>
          <a:endParaRPr lang="en-US"/>
        </a:p>
      </dgm:t>
    </dgm:pt>
  </dgm:ptLst>
  <dgm:cxnLst>
    <dgm:cxn modelId="{4F1ADFC9-6292-436D-ACF3-368FF131E7A8}" type="presOf" srcId="{1BAB2B57-6721-4F27-BBF5-8EE9E65A1FAA}" destId="{DB0A500F-3A90-4B6E-87F7-55E71D6B69BA}" srcOrd="1" destOrd="0" presId="urn:microsoft.com/office/officeart/2005/8/layout/hierarchy3"/>
    <dgm:cxn modelId="{38BDCAE2-5D49-421B-B3BB-0805F6D30058}" type="presOf" srcId="{A5260372-5E91-49A5-AE42-62A7C09AA4CF}" destId="{A1FD9B42-9FD9-478D-9035-3AB98BB0D382}" srcOrd="0" destOrd="0" presId="urn:microsoft.com/office/officeart/2005/8/layout/hierarchy3"/>
    <dgm:cxn modelId="{690F1E79-8859-4451-89B0-70D1BCC8B8EA}" srcId="{1BAB2B57-6721-4F27-BBF5-8EE9E65A1FAA}" destId="{01D9C1A0-4C9F-4494-9A0F-0EE97CDBFB63}" srcOrd="2" destOrd="0" parTransId="{ACD790AC-5CC4-40F7-A342-7AB0BA135DD6}" sibTransId="{45708CC8-F323-4B8F-BCA2-FA7CBAAB8F59}"/>
    <dgm:cxn modelId="{1D7222C9-A096-4505-B5C5-F4887D6E1D30}" type="presOf" srcId="{6752508B-2A7B-45A4-8976-43F6898F08D9}" destId="{08A6D526-06A9-440C-8EB7-E9A4BB3F8203}" srcOrd="0" destOrd="0" presId="urn:microsoft.com/office/officeart/2005/8/layout/hierarchy3"/>
    <dgm:cxn modelId="{8C651AB6-654C-4404-9537-E30E47E58CD0}" srcId="{1BAB2B57-6721-4F27-BBF5-8EE9E65A1FAA}" destId="{94D6E18F-4104-4246-9255-468BC71D5271}" srcOrd="0" destOrd="0" parTransId="{1674D910-6D2F-4F82-83E6-51F10F2B242D}" sibTransId="{361C1C68-D758-4D34-B102-BA88E3EE25ED}"/>
    <dgm:cxn modelId="{3523B843-9831-41C0-ABA2-499C38D0C09B}" srcId="{6752508B-2A7B-45A4-8976-43F6898F08D9}" destId="{1BAB2B57-6721-4F27-BBF5-8EE9E65A1FAA}" srcOrd="0" destOrd="0" parTransId="{397ED8FA-BCC1-44FB-A245-DDFA2FCF70FD}" sibTransId="{8DA3C804-49DF-4F35-85E5-8EE1EB7B175C}"/>
    <dgm:cxn modelId="{2A4B7140-536B-469F-8D8E-19BA6905A10F}" type="presOf" srcId="{1674D910-6D2F-4F82-83E6-51F10F2B242D}" destId="{0F320849-6719-421C-8BC0-95E01C765556}" srcOrd="0" destOrd="0" presId="urn:microsoft.com/office/officeart/2005/8/layout/hierarchy3"/>
    <dgm:cxn modelId="{81B5B8DD-98D8-428A-B969-16777BC3673C}" type="presOf" srcId="{4D7E390C-3AB9-43DE-97C3-05F6F0B14970}" destId="{729230E3-4239-4875-A87A-D71EC708246F}" srcOrd="0" destOrd="0" presId="urn:microsoft.com/office/officeart/2005/8/layout/hierarchy3"/>
    <dgm:cxn modelId="{8D112149-8C86-4E4D-BEE6-CE08EE47951F}" type="presOf" srcId="{6721F918-1BF0-4C55-886C-77C71160C2C2}" destId="{9FA32990-3757-4EF1-801E-5348EC557BC0}" srcOrd="0" destOrd="0" presId="urn:microsoft.com/office/officeart/2005/8/layout/hierarchy3"/>
    <dgm:cxn modelId="{46C5F926-FA68-4BDC-A550-EEDD8121082E}" srcId="{1BAB2B57-6721-4F27-BBF5-8EE9E65A1FAA}" destId="{CB36620E-9E9C-45F9-A653-2B3C4062B0AB}" srcOrd="3" destOrd="0" parTransId="{4D7E390C-3AB9-43DE-97C3-05F6F0B14970}" sibTransId="{7A828841-91DE-4B1B-991E-40F4413AD004}"/>
    <dgm:cxn modelId="{9A650760-ACBC-414D-B115-F210C298C7AC}" type="presOf" srcId="{01D9C1A0-4C9F-4494-9A0F-0EE97CDBFB63}" destId="{620157CE-E900-4333-9469-7543C7E33D4C}" srcOrd="0" destOrd="0" presId="urn:microsoft.com/office/officeart/2005/8/layout/hierarchy3"/>
    <dgm:cxn modelId="{CA3E26B7-EEC1-48A1-AF59-5B9D5EB1DFD8}" srcId="{1BAB2B57-6721-4F27-BBF5-8EE9E65A1FAA}" destId="{A5260372-5E91-49A5-AE42-62A7C09AA4CF}" srcOrd="1" destOrd="0" parTransId="{6721F918-1BF0-4C55-886C-77C71160C2C2}" sibTransId="{880F22ED-3BD2-407D-A44D-5268BDAE7ED6}"/>
    <dgm:cxn modelId="{AD5AF2CD-9E17-4327-9DB9-D80E5CF10CB1}" type="presOf" srcId="{1BAB2B57-6721-4F27-BBF5-8EE9E65A1FAA}" destId="{629A3048-E172-4073-B24D-C89254D630E0}" srcOrd="0" destOrd="0" presId="urn:microsoft.com/office/officeart/2005/8/layout/hierarchy3"/>
    <dgm:cxn modelId="{597CEA72-8ACA-47D9-8488-CCA01BB9A286}" type="presOf" srcId="{94D6E18F-4104-4246-9255-468BC71D5271}" destId="{C64981F7-0BAC-4EEA-A20B-61C5F21C670D}" srcOrd="0" destOrd="0" presId="urn:microsoft.com/office/officeart/2005/8/layout/hierarchy3"/>
    <dgm:cxn modelId="{1CA40F41-4911-4A6A-B167-0A67B5FC5BC4}" type="presOf" srcId="{ACD790AC-5CC4-40F7-A342-7AB0BA135DD6}" destId="{5671ED81-E8EA-4DBA-9071-CD2025953EBF}" srcOrd="0" destOrd="0" presId="urn:microsoft.com/office/officeart/2005/8/layout/hierarchy3"/>
    <dgm:cxn modelId="{4918627C-08B4-4CE5-8389-F518B99998BF}" type="presOf" srcId="{CB36620E-9E9C-45F9-A653-2B3C4062B0AB}" destId="{DACE49A8-9007-45FA-87FA-7DC70F61931B}" srcOrd="0" destOrd="0" presId="urn:microsoft.com/office/officeart/2005/8/layout/hierarchy3"/>
    <dgm:cxn modelId="{E1882755-824B-44D2-AAF6-784F8B30C528}" type="presParOf" srcId="{08A6D526-06A9-440C-8EB7-E9A4BB3F8203}" destId="{707E2FDE-B48F-470B-8386-A182BBFD4A73}" srcOrd="0" destOrd="0" presId="urn:microsoft.com/office/officeart/2005/8/layout/hierarchy3"/>
    <dgm:cxn modelId="{31E918F6-E634-421B-B9B1-84ADAAA8D201}" type="presParOf" srcId="{707E2FDE-B48F-470B-8386-A182BBFD4A73}" destId="{D39307EA-A89D-4432-A78A-2A007EB47F49}" srcOrd="0" destOrd="0" presId="urn:microsoft.com/office/officeart/2005/8/layout/hierarchy3"/>
    <dgm:cxn modelId="{E822A76E-1703-45E0-81A1-5AA978D67F42}" type="presParOf" srcId="{D39307EA-A89D-4432-A78A-2A007EB47F49}" destId="{629A3048-E172-4073-B24D-C89254D630E0}" srcOrd="0" destOrd="0" presId="urn:microsoft.com/office/officeart/2005/8/layout/hierarchy3"/>
    <dgm:cxn modelId="{A91F6CAA-5524-4C0A-B663-835C1256CEC9}" type="presParOf" srcId="{D39307EA-A89D-4432-A78A-2A007EB47F49}" destId="{DB0A500F-3A90-4B6E-87F7-55E71D6B69BA}" srcOrd="1" destOrd="0" presId="urn:microsoft.com/office/officeart/2005/8/layout/hierarchy3"/>
    <dgm:cxn modelId="{55387A42-FD82-4BBF-9D8D-AC44E9461634}" type="presParOf" srcId="{707E2FDE-B48F-470B-8386-A182BBFD4A73}" destId="{EE8B97E5-E80F-4FEF-93B9-676A7223C980}" srcOrd="1" destOrd="0" presId="urn:microsoft.com/office/officeart/2005/8/layout/hierarchy3"/>
    <dgm:cxn modelId="{49F7D96E-D4D8-4F0C-A91D-5FED3D98271D}" type="presParOf" srcId="{EE8B97E5-E80F-4FEF-93B9-676A7223C980}" destId="{0F320849-6719-421C-8BC0-95E01C765556}" srcOrd="0" destOrd="0" presId="urn:microsoft.com/office/officeart/2005/8/layout/hierarchy3"/>
    <dgm:cxn modelId="{BA35CF71-9FA4-495B-94D0-EA84B2901E6E}" type="presParOf" srcId="{EE8B97E5-E80F-4FEF-93B9-676A7223C980}" destId="{C64981F7-0BAC-4EEA-A20B-61C5F21C670D}" srcOrd="1" destOrd="0" presId="urn:microsoft.com/office/officeart/2005/8/layout/hierarchy3"/>
    <dgm:cxn modelId="{E5AAFF84-69A8-484D-AA92-69E9E7CF2CB0}" type="presParOf" srcId="{EE8B97E5-E80F-4FEF-93B9-676A7223C980}" destId="{9FA32990-3757-4EF1-801E-5348EC557BC0}" srcOrd="2" destOrd="0" presId="urn:microsoft.com/office/officeart/2005/8/layout/hierarchy3"/>
    <dgm:cxn modelId="{302C181F-CD67-469D-94B5-AF2285895AE3}" type="presParOf" srcId="{EE8B97E5-E80F-4FEF-93B9-676A7223C980}" destId="{A1FD9B42-9FD9-478D-9035-3AB98BB0D382}" srcOrd="3" destOrd="0" presId="urn:microsoft.com/office/officeart/2005/8/layout/hierarchy3"/>
    <dgm:cxn modelId="{30729A1E-B803-4E89-9312-E90E99772FCA}" type="presParOf" srcId="{EE8B97E5-E80F-4FEF-93B9-676A7223C980}" destId="{5671ED81-E8EA-4DBA-9071-CD2025953EBF}" srcOrd="4" destOrd="0" presId="urn:microsoft.com/office/officeart/2005/8/layout/hierarchy3"/>
    <dgm:cxn modelId="{3EFBAC36-B5F8-4DF4-9C59-6181659F8A6C}" type="presParOf" srcId="{EE8B97E5-E80F-4FEF-93B9-676A7223C980}" destId="{620157CE-E900-4333-9469-7543C7E33D4C}" srcOrd="5" destOrd="0" presId="urn:microsoft.com/office/officeart/2005/8/layout/hierarchy3"/>
    <dgm:cxn modelId="{387940D0-69EF-4487-AF52-AE3C1F256297}" type="presParOf" srcId="{EE8B97E5-E80F-4FEF-93B9-676A7223C980}" destId="{729230E3-4239-4875-A87A-D71EC708246F}" srcOrd="6" destOrd="0" presId="urn:microsoft.com/office/officeart/2005/8/layout/hierarchy3"/>
    <dgm:cxn modelId="{8D1A7623-AFA3-4431-9D4D-3127D8ECA9B8}" type="presParOf" srcId="{EE8B97E5-E80F-4FEF-93B9-676A7223C980}" destId="{DACE49A8-9007-45FA-87FA-7DC70F61931B}"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AF0E0B-8151-4349-8B90-6E1B4326F400}">
      <dsp:nvSpPr>
        <dsp:cNvPr id="0" name=""/>
        <dsp:cNvSpPr/>
      </dsp:nvSpPr>
      <dsp:spPr>
        <a:xfrm>
          <a:off x="215997" y="287994"/>
          <a:ext cx="3240001" cy="899998"/>
        </a:xfrm>
        <a:prstGeom prst="roundRect">
          <a:avLst>
            <a:gd name="adj" fmla="val 10000"/>
          </a:avLst>
        </a:prstGeom>
        <a:solidFill>
          <a:srgbClr val="C8EFFD"/>
        </a:solidFill>
        <a:ln w="12700" cap="flat" cmpd="sng" algn="ctr">
          <a:noFill/>
          <a:prstDash val="solid"/>
          <a:miter lim="800000"/>
        </a:ln>
        <a:effectLst>
          <a:innerShdw blurRad="114300">
            <a:srgbClr val="03598A"/>
          </a:innerShdw>
        </a:effectLst>
        <a:scene3d>
          <a:camera prst="obliqueBottomRight">
            <a:rot lat="298855" lon="1501140" rev="26213"/>
          </a:camera>
          <a:lightRig rig="threePt" dir="t"/>
        </a:scene3d>
        <a:sp3d z="12700" extrusionH="76200" contourW="12700" prstMaterial="matte">
          <a:extrusionClr>
            <a:srgbClr val="C8EFFD"/>
          </a:extrusionClr>
          <a:contourClr>
            <a:srgbClr val="03598A"/>
          </a:contourClr>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it-IT" sz="1200" kern="1200" dirty="0" smtClean="0">
              <a:solidFill>
                <a:schemeClr val="tx1"/>
              </a:solidFill>
              <a:latin typeface="Trebuchet MS" panose="020B0603020202020204" pitchFamily="34" charset="0"/>
            </a:rPr>
            <a:t>Date statistice șomeri - Perioada </a:t>
          </a:r>
        </a:p>
        <a:p>
          <a:pPr lvl="0" algn="ctr" defTabSz="533400">
            <a:lnSpc>
              <a:spcPct val="90000"/>
            </a:lnSpc>
            <a:spcBef>
              <a:spcPct val="0"/>
            </a:spcBef>
            <a:spcAft>
              <a:spcPct val="35000"/>
            </a:spcAft>
          </a:pPr>
          <a:r>
            <a:rPr lang="it-IT" sz="1200" kern="1200" dirty="0" smtClean="0">
              <a:solidFill>
                <a:schemeClr val="tx1"/>
              </a:solidFill>
              <a:latin typeface="Trebuchet MS" panose="020B0603020202020204" pitchFamily="34" charset="0"/>
            </a:rPr>
            <a:t>31.12.2022 – 31.12.2023 – 3</a:t>
          </a:r>
          <a:r>
            <a:rPr lang="ro-RO" sz="1200" kern="1200" dirty="0" smtClean="0">
              <a:solidFill>
                <a:schemeClr val="tx1"/>
              </a:solidFill>
              <a:latin typeface="Trebuchet MS" panose="020B0603020202020204" pitchFamily="34" charset="0"/>
            </a:rPr>
            <a:t>0</a:t>
          </a:r>
          <a:r>
            <a:rPr lang="it-IT" sz="1200" kern="1200" dirty="0" smtClean="0">
              <a:solidFill>
                <a:schemeClr val="tx1"/>
              </a:solidFill>
              <a:latin typeface="Trebuchet MS" panose="020B0603020202020204" pitchFamily="34" charset="0"/>
            </a:rPr>
            <a:t>.0</a:t>
          </a:r>
          <a:r>
            <a:rPr lang="ro-RO" sz="1200" kern="1200" dirty="0" smtClean="0">
              <a:solidFill>
                <a:schemeClr val="tx1"/>
              </a:solidFill>
              <a:latin typeface="Trebuchet MS" panose="020B0603020202020204" pitchFamily="34" charset="0"/>
            </a:rPr>
            <a:t>6</a:t>
          </a:r>
          <a:r>
            <a:rPr lang="it-IT" sz="1200" kern="1200" dirty="0" smtClean="0">
              <a:solidFill>
                <a:schemeClr val="tx1"/>
              </a:solidFill>
              <a:latin typeface="Trebuchet MS" panose="020B0603020202020204" pitchFamily="34" charset="0"/>
            </a:rPr>
            <a:t>.2024 împărțire comparativă a stocurilor pe diverse categorii</a:t>
          </a:r>
          <a:endParaRPr lang="en-US" sz="1200" kern="1200" dirty="0">
            <a:latin typeface="Lato" charset="0"/>
            <a:ea typeface="Lato" charset="0"/>
            <a:cs typeface="Lato" charset="0"/>
          </a:endParaRPr>
        </a:p>
      </dsp:txBody>
      <dsp:txXfrm>
        <a:off x="242357" y="314354"/>
        <a:ext cx="3187281" cy="847278"/>
      </dsp:txXfrm>
    </dsp:sp>
    <dsp:sp modelId="{268D8EA0-4E86-8E46-92B8-D829F8575D6E}">
      <dsp:nvSpPr>
        <dsp:cNvPr id="0" name=""/>
        <dsp:cNvSpPr/>
      </dsp:nvSpPr>
      <dsp:spPr>
        <a:xfrm rot="21300020">
          <a:off x="3508243" y="576005"/>
          <a:ext cx="471516" cy="323999"/>
        </a:xfrm>
        <a:prstGeom prst="stripedRightArrow">
          <a:avLst/>
        </a:prstGeom>
        <a:solidFill>
          <a:srgbClr val="C8EFFD"/>
        </a:solidFill>
        <a:ln>
          <a:noFill/>
        </a:ln>
        <a:effectLst>
          <a:innerShdw blurRad="114300">
            <a:srgbClr val="00B0F0"/>
          </a:innerShdw>
        </a:effectLst>
        <a:scene3d>
          <a:camera prst="orthographicFront">
            <a:rot lat="0" lon="0" rev="0"/>
          </a:camera>
          <a:lightRig rig="threePt" dir="t"/>
        </a:scene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778000">
            <a:lnSpc>
              <a:spcPct val="90000"/>
            </a:lnSpc>
            <a:spcBef>
              <a:spcPct val="0"/>
            </a:spcBef>
            <a:spcAft>
              <a:spcPct val="35000"/>
            </a:spcAft>
          </a:pPr>
          <a:endParaRPr lang="en-US" sz="4000" kern="1200">
            <a:latin typeface="Lato" charset="0"/>
            <a:ea typeface="Lato" charset="0"/>
            <a:cs typeface="Lato" charset="0"/>
          </a:endParaRPr>
        </a:p>
      </dsp:txBody>
      <dsp:txXfrm>
        <a:off x="3605443" y="640805"/>
        <a:ext cx="277116" cy="194399"/>
      </dsp:txXfrm>
    </dsp:sp>
    <dsp:sp modelId="{0C51EAB3-809D-5D41-85F8-579BC31D299A}">
      <dsp:nvSpPr>
        <dsp:cNvPr id="0" name=""/>
        <dsp:cNvSpPr/>
      </dsp:nvSpPr>
      <dsp:spPr>
        <a:xfrm>
          <a:off x="4032004" y="288017"/>
          <a:ext cx="3240001" cy="899998"/>
        </a:xfrm>
        <a:prstGeom prst="roundRect">
          <a:avLst>
            <a:gd name="adj" fmla="val 10000"/>
          </a:avLst>
        </a:prstGeom>
        <a:solidFill>
          <a:srgbClr val="00B0F0"/>
        </a:solidFill>
        <a:ln w="12700" cap="flat" cmpd="sng" algn="ctr">
          <a:noFill/>
          <a:prstDash val="solid"/>
          <a:miter lim="800000"/>
        </a:ln>
        <a:effectLst>
          <a:innerShdw blurRad="114300">
            <a:srgbClr val="03598A"/>
          </a:innerShdw>
        </a:effectLst>
        <a:scene3d>
          <a:camera prst="obliqueBottomRight">
            <a:rot lat="298855" lon="1501140" rev="26213"/>
          </a:camera>
          <a:lightRig rig="threePt" dir="t"/>
        </a:scene3d>
        <a:sp3d z="12700" extrusionH="76200" contourW="12700" prstMaterial="matte">
          <a:extrusionClr>
            <a:srgbClr val="C8EFFD"/>
          </a:extrusionClr>
          <a:contourClr>
            <a:srgbClr val="03598A"/>
          </a:contourClr>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vi-VN" sz="1200" kern="1200" dirty="0" smtClean="0">
              <a:solidFill>
                <a:schemeClr val="tx1"/>
              </a:solidFill>
              <a:latin typeface="Trebuchet MS" panose="020B0603020202020204" pitchFamily="34" charset="0"/>
            </a:rPr>
            <a:t>Program de ocupare</a:t>
          </a:r>
          <a:r>
            <a:rPr lang="en-US" sz="1200" kern="1200" dirty="0" smtClean="0">
              <a:solidFill>
                <a:schemeClr val="tx1"/>
              </a:solidFill>
              <a:latin typeface="Trebuchet MS" panose="020B0603020202020204" pitchFamily="34" charset="0"/>
            </a:rPr>
            <a:t> - </a:t>
          </a:r>
          <a:r>
            <a:rPr lang="vi-VN" sz="1200" kern="1200" dirty="0" smtClean="0">
              <a:solidFill>
                <a:schemeClr val="tx1"/>
              </a:solidFill>
              <a:latin typeface="Trebuchet MS" panose="020B0603020202020204" pitchFamily="34" charset="0"/>
            </a:rPr>
            <a:t>Perioada </a:t>
          </a:r>
          <a:endParaRPr lang="en-US" sz="1200" kern="1200" dirty="0" smtClean="0">
            <a:solidFill>
              <a:schemeClr val="tx1"/>
            </a:solidFill>
            <a:latin typeface="Trebuchet MS" panose="020B0603020202020204" pitchFamily="34" charset="0"/>
          </a:endParaRPr>
        </a:p>
        <a:p>
          <a:pPr lvl="0" algn="ctr" defTabSz="533400">
            <a:lnSpc>
              <a:spcPct val="90000"/>
            </a:lnSpc>
            <a:spcBef>
              <a:spcPct val="0"/>
            </a:spcBef>
            <a:spcAft>
              <a:spcPct val="35000"/>
            </a:spcAft>
          </a:pPr>
          <a:r>
            <a:rPr lang="it-IT" sz="1200" kern="1200" dirty="0" smtClean="0">
              <a:solidFill>
                <a:schemeClr val="tx1"/>
              </a:solidFill>
              <a:latin typeface="Trebuchet MS" panose="020B0603020202020204" pitchFamily="34" charset="0"/>
            </a:rPr>
            <a:t>31.12.2022 - 31.12.2023 – </a:t>
          </a:r>
          <a:r>
            <a:rPr lang="ro-RO" sz="1200" kern="1200" dirty="0" smtClean="0">
              <a:solidFill>
                <a:schemeClr val="tx1"/>
              </a:solidFill>
              <a:latin typeface="Trebuchet MS" panose="020B0603020202020204" pitchFamily="34" charset="0"/>
            </a:rPr>
            <a:t>30.06.2024 </a:t>
          </a:r>
          <a:r>
            <a:rPr lang="vi-VN" sz="1200" kern="1200" dirty="0" smtClean="0">
              <a:solidFill>
                <a:schemeClr val="tx1"/>
              </a:solidFill>
              <a:latin typeface="Trebuchet MS" panose="020B0603020202020204" pitchFamily="34" charset="0"/>
            </a:rPr>
            <a:t>Împărțirea comparativă a persoanelor ocupate, pe diverse categorii...</a:t>
          </a:r>
          <a:endParaRPr lang="en-US" sz="1200" kern="1200" dirty="0">
            <a:latin typeface="Lato" charset="0"/>
            <a:ea typeface="Lato" charset="0"/>
            <a:cs typeface="Lato" charset="0"/>
          </a:endParaRPr>
        </a:p>
      </dsp:txBody>
      <dsp:txXfrm>
        <a:off x="4058364" y="314377"/>
        <a:ext cx="3187281" cy="847278"/>
      </dsp:txXfrm>
    </dsp:sp>
    <dsp:sp modelId="{A3D59E77-90D5-BB41-BD5A-005220FAB770}">
      <dsp:nvSpPr>
        <dsp:cNvPr id="0" name=""/>
        <dsp:cNvSpPr/>
      </dsp:nvSpPr>
      <dsp:spPr>
        <a:xfrm rot="21299975">
          <a:off x="7324239" y="576002"/>
          <a:ext cx="471516" cy="323999"/>
        </a:xfrm>
        <a:prstGeom prst="stripedRightArrow">
          <a:avLst/>
        </a:prstGeom>
        <a:solidFill>
          <a:srgbClr val="00B0F0"/>
        </a:solidFill>
        <a:ln>
          <a:noFill/>
        </a:ln>
        <a:effectLst>
          <a:innerShdw blurRad="114300">
            <a:srgbClr val="03598A"/>
          </a:innerShdw>
        </a:effectLst>
        <a:scene3d>
          <a:camera prst="orthographicFront">
            <a:rot lat="0" lon="0" rev="0"/>
          </a:camera>
          <a:lightRig rig="threePt" dir="t"/>
        </a:scene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778000">
            <a:lnSpc>
              <a:spcPct val="90000"/>
            </a:lnSpc>
            <a:spcBef>
              <a:spcPct val="0"/>
            </a:spcBef>
            <a:spcAft>
              <a:spcPct val="35000"/>
            </a:spcAft>
          </a:pPr>
          <a:endParaRPr lang="en-US" sz="4000" kern="1200">
            <a:latin typeface="Lato" charset="0"/>
            <a:ea typeface="Lato" charset="0"/>
            <a:cs typeface="Lato" charset="0"/>
          </a:endParaRPr>
        </a:p>
      </dsp:txBody>
      <dsp:txXfrm>
        <a:off x="7421439" y="640802"/>
        <a:ext cx="277116" cy="194399"/>
      </dsp:txXfrm>
    </dsp:sp>
    <dsp:sp modelId="{1B0C6971-81C8-4DAD-9E0B-5E1622AAFF84}">
      <dsp:nvSpPr>
        <dsp:cNvPr id="0" name=""/>
        <dsp:cNvSpPr/>
      </dsp:nvSpPr>
      <dsp:spPr>
        <a:xfrm>
          <a:off x="7847989" y="287989"/>
          <a:ext cx="3204002" cy="899998"/>
        </a:xfrm>
        <a:prstGeom prst="roundRect">
          <a:avLst>
            <a:gd name="adj" fmla="val 10000"/>
          </a:avLst>
        </a:prstGeom>
        <a:solidFill>
          <a:srgbClr val="03598A"/>
        </a:solidFill>
        <a:ln w="12700" cap="flat" cmpd="sng" algn="ctr">
          <a:noFill/>
          <a:prstDash val="solid"/>
          <a:miter lim="800000"/>
        </a:ln>
        <a:effectLst>
          <a:innerShdw blurRad="114300">
            <a:srgbClr val="03598A"/>
          </a:innerShdw>
        </a:effectLst>
        <a:scene3d>
          <a:camera prst="obliqueBottomRight">
            <a:rot lat="298855" lon="1501140" rev="26213"/>
          </a:camera>
          <a:lightRig rig="threePt" dir="t"/>
        </a:scene3d>
        <a:sp3d z="12700" extrusionH="76200" contourW="12700" prstMaterial="matte">
          <a:extrusionClr>
            <a:srgbClr val="C8EFFD"/>
          </a:extrusionClr>
          <a:contourClr>
            <a:srgbClr val="03598A"/>
          </a:contourClr>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vi-VN" sz="1200" kern="1200" dirty="0" smtClean="0">
              <a:solidFill>
                <a:schemeClr val="bg1"/>
              </a:solidFill>
              <a:latin typeface="Trebuchet MS" panose="020B0603020202020204" pitchFamily="34" charset="0"/>
            </a:rPr>
            <a:t>Măsuri în sprijinul șomerilor - Programul de formare profesională aprobat pentru anul 202</a:t>
          </a:r>
          <a:r>
            <a:rPr lang="ro-RO" sz="1200" kern="1200" smtClean="0">
              <a:solidFill>
                <a:schemeClr val="bg1"/>
              </a:solidFill>
              <a:latin typeface="Trebuchet MS" panose="020B0603020202020204" pitchFamily="34" charset="0"/>
            </a:rPr>
            <a:t>4</a:t>
          </a:r>
        </a:p>
        <a:p>
          <a:pPr lvl="0" algn="ctr" defTabSz="533400">
            <a:lnSpc>
              <a:spcPct val="90000"/>
            </a:lnSpc>
            <a:spcBef>
              <a:spcPct val="0"/>
            </a:spcBef>
            <a:spcAft>
              <a:spcPct val="35000"/>
            </a:spcAft>
          </a:pPr>
          <a:endParaRPr lang="en-US" sz="1200" kern="1200" dirty="0">
            <a:solidFill>
              <a:schemeClr val="bg1"/>
            </a:solidFill>
            <a:latin typeface="Lato" charset="0"/>
            <a:ea typeface="Lato" charset="0"/>
            <a:cs typeface="Lato" charset="0"/>
          </a:endParaRPr>
        </a:p>
      </dsp:txBody>
      <dsp:txXfrm>
        <a:off x="7874349" y="314349"/>
        <a:ext cx="3151282" cy="847278"/>
      </dsp:txXfrm>
    </dsp:sp>
    <dsp:sp modelId="{C4D24AF5-7F9A-4C68-993E-CEC510E4E4FD}">
      <dsp:nvSpPr>
        <dsp:cNvPr id="0" name=""/>
        <dsp:cNvSpPr/>
      </dsp:nvSpPr>
      <dsp:spPr>
        <a:xfrm rot="5303393">
          <a:off x="9223241" y="1421994"/>
          <a:ext cx="471516" cy="323999"/>
        </a:xfrm>
        <a:prstGeom prst="stripedRightArrow">
          <a:avLst/>
        </a:prstGeom>
        <a:solidFill>
          <a:srgbClr val="03598A"/>
        </a:solidFill>
        <a:ln>
          <a:noFill/>
        </a:ln>
        <a:effectLst>
          <a:innerShdw blurRad="114300">
            <a:srgbClr val="00B0F0"/>
          </a:innerShdw>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a:off x="9320441" y="1486794"/>
        <a:ext cx="277116" cy="194399"/>
      </dsp:txXfrm>
    </dsp:sp>
    <dsp:sp modelId="{22110EDA-200C-41CD-8C4E-35A29907AA34}">
      <dsp:nvSpPr>
        <dsp:cNvPr id="0" name=""/>
        <dsp:cNvSpPr/>
      </dsp:nvSpPr>
      <dsp:spPr>
        <a:xfrm>
          <a:off x="7848008" y="1980000"/>
          <a:ext cx="3240001" cy="899998"/>
        </a:xfrm>
        <a:prstGeom prst="roundRect">
          <a:avLst>
            <a:gd name="adj" fmla="val 10000"/>
          </a:avLst>
        </a:prstGeom>
        <a:solidFill>
          <a:srgbClr val="00B0F0"/>
        </a:solidFill>
        <a:ln w="12700" cap="flat" cmpd="sng" algn="ctr">
          <a:noFill/>
          <a:prstDash val="solid"/>
          <a:miter lim="800000"/>
        </a:ln>
        <a:effectLst>
          <a:innerShdw blurRad="114300">
            <a:srgbClr val="03598A"/>
          </a:innerShdw>
        </a:effectLst>
        <a:scene3d>
          <a:camera prst="obliqueBottomRight">
            <a:rot lat="298855" lon="1501140" rev="26213"/>
          </a:camera>
          <a:lightRig rig="threePt" dir="t"/>
        </a:scene3d>
        <a:sp3d z="12700" extrusionH="76200" contourW="12700" prstMaterial="matte">
          <a:extrusionClr>
            <a:srgbClr val="C8EFFD"/>
          </a:extrusionClr>
          <a:contourClr>
            <a:srgbClr val="03598A"/>
          </a:contourClr>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vi-VN" sz="1200" kern="1200" dirty="0" smtClean="0">
              <a:solidFill>
                <a:schemeClr val="tx1"/>
              </a:solidFill>
              <a:latin typeface="Trebuchet MS" panose="020B0603020202020204" pitchFamily="34" charset="0"/>
            </a:rPr>
            <a:t>Creşterea şanselor de ocupare a persoanelor în căutarea unui loc de muncă – Completarea veniturilor </a:t>
          </a:r>
          <a:r>
            <a:rPr lang="ro-RO" sz="1200" kern="1200" dirty="0" smtClean="0">
              <a:solidFill>
                <a:schemeClr val="tx1"/>
              </a:solidFill>
              <a:latin typeface="Trebuchet MS" panose="020B0603020202020204" pitchFamily="34" charset="0"/>
            </a:rPr>
            <a:t>ș</a:t>
          </a:r>
          <a:r>
            <a:rPr lang="vi-VN" sz="1200" kern="1200" dirty="0" smtClean="0">
              <a:solidFill>
                <a:schemeClr val="tx1"/>
              </a:solidFill>
              <a:latin typeface="Trebuchet MS" panose="020B0603020202020204" pitchFamily="34" charset="0"/>
            </a:rPr>
            <a:t>i prime</a:t>
          </a:r>
          <a:endParaRPr lang="en-US" sz="1200" kern="1200" dirty="0">
            <a:solidFill>
              <a:schemeClr val="tx1"/>
            </a:solidFill>
            <a:latin typeface="Lato" charset="0"/>
            <a:ea typeface="Lato" charset="0"/>
            <a:cs typeface="Lato" charset="0"/>
          </a:endParaRPr>
        </a:p>
      </dsp:txBody>
      <dsp:txXfrm>
        <a:off x="7874368" y="2006360"/>
        <a:ext cx="3187281" cy="847278"/>
      </dsp:txXfrm>
    </dsp:sp>
    <dsp:sp modelId="{1BCEC7F2-855A-47E4-9AC0-06EE1AA705F9}">
      <dsp:nvSpPr>
        <dsp:cNvPr id="0" name=""/>
        <dsp:cNvSpPr/>
      </dsp:nvSpPr>
      <dsp:spPr>
        <a:xfrm rot="10499965">
          <a:off x="7324247" y="2268019"/>
          <a:ext cx="471516" cy="323999"/>
        </a:xfrm>
        <a:prstGeom prst="stripedRightArrow">
          <a:avLst/>
        </a:prstGeom>
        <a:solidFill>
          <a:srgbClr val="00B0F0"/>
        </a:solidFill>
        <a:ln>
          <a:noFill/>
        </a:ln>
        <a:effectLst>
          <a:innerShdw blurRad="114300">
            <a:srgbClr val="C8EFFD"/>
          </a:innerShdw>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rot="10800000">
        <a:off x="7421447" y="2332819"/>
        <a:ext cx="277116" cy="194399"/>
      </dsp:txXfrm>
    </dsp:sp>
    <dsp:sp modelId="{8117009A-77EA-48DA-9486-A8C81BCBD30B}">
      <dsp:nvSpPr>
        <dsp:cNvPr id="0" name=""/>
        <dsp:cNvSpPr/>
      </dsp:nvSpPr>
      <dsp:spPr>
        <a:xfrm>
          <a:off x="4032000" y="1980039"/>
          <a:ext cx="3240001" cy="899998"/>
        </a:xfrm>
        <a:prstGeom prst="roundRect">
          <a:avLst>
            <a:gd name="adj" fmla="val 10000"/>
          </a:avLst>
        </a:prstGeom>
        <a:solidFill>
          <a:srgbClr val="C8EFFD"/>
        </a:solidFill>
        <a:ln w="12700" cap="flat" cmpd="sng" algn="ctr">
          <a:noFill/>
          <a:prstDash val="solid"/>
          <a:miter lim="800000"/>
        </a:ln>
        <a:effectLst>
          <a:innerShdw blurRad="114300">
            <a:srgbClr val="03598A"/>
          </a:innerShdw>
        </a:effectLst>
        <a:scene3d>
          <a:camera prst="obliqueBottomRight">
            <a:rot lat="298855" lon="1501140" rev="26213"/>
          </a:camera>
          <a:lightRig rig="threePt" dir="t"/>
        </a:scene3d>
        <a:sp3d z="12700" extrusionH="76200" contourW="12700" prstMaterial="matte">
          <a:extrusionClr>
            <a:srgbClr val="C8EFFD"/>
          </a:extrusionClr>
          <a:contourClr>
            <a:srgbClr val="03598A"/>
          </a:contourClr>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vi-VN" sz="1200" kern="1200" dirty="0" smtClean="0">
              <a:solidFill>
                <a:schemeClr val="tx1"/>
              </a:solidFill>
              <a:latin typeface="Trebuchet MS" panose="020B0603020202020204" pitchFamily="34" charset="0"/>
            </a:rPr>
            <a:t>Stimularea angajatorilor potrivit Legii nr. 76/2002, Subvenționarea locurilor de muncă</a:t>
          </a:r>
          <a:endParaRPr lang="en-US" sz="1200" kern="1200" dirty="0" smtClean="0">
            <a:solidFill>
              <a:schemeClr val="tx1"/>
            </a:solidFill>
            <a:latin typeface="Trebuchet MS" panose="020B0603020202020204" pitchFamily="34" charset="0"/>
          </a:endParaRPr>
        </a:p>
      </dsp:txBody>
      <dsp:txXfrm>
        <a:off x="4058360" y="2006399"/>
        <a:ext cx="3187281" cy="847278"/>
      </dsp:txXfrm>
    </dsp:sp>
    <dsp:sp modelId="{14293F51-6EC7-4E46-86DE-41D007E121F1}">
      <dsp:nvSpPr>
        <dsp:cNvPr id="0" name=""/>
        <dsp:cNvSpPr/>
      </dsp:nvSpPr>
      <dsp:spPr>
        <a:xfrm rot="10525229">
          <a:off x="3574364" y="2254521"/>
          <a:ext cx="471516" cy="323999"/>
        </a:xfrm>
        <a:prstGeom prst="stripedRightArrow">
          <a:avLst/>
        </a:prstGeom>
        <a:solidFill>
          <a:srgbClr val="C8EFFD"/>
        </a:solidFill>
        <a:ln>
          <a:noFill/>
        </a:ln>
        <a:effectLst>
          <a:innerShdw blurRad="114300">
            <a:srgbClr val="03598A"/>
          </a:innerShdw>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rot="10800000">
        <a:off x="3671564" y="2319321"/>
        <a:ext cx="277116" cy="194399"/>
      </dsp:txXfrm>
    </dsp:sp>
    <dsp:sp modelId="{9D217CFE-3D35-4861-A340-DD636B5C5129}">
      <dsp:nvSpPr>
        <dsp:cNvPr id="0" name=""/>
        <dsp:cNvSpPr/>
      </dsp:nvSpPr>
      <dsp:spPr>
        <a:xfrm>
          <a:off x="348242" y="1953004"/>
          <a:ext cx="3240001" cy="899998"/>
        </a:xfrm>
        <a:prstGeom prst="roundRect">
          <a:avLst>
            <a:gd name="adj" fmla="val 10000"/>
          </a:avLst>
        </a:prstGeom>
        <a:solidFill>
          <a:srgbClr val="03598A"/>
        </a:solidFill>
        <a:ln w="12700" cap="flat" cmpd="sng" algn="ctr">
          <a:noFill/>
          <a:prstDash val="solid"/>
          <a:miter lim="800000"/>
        </a:ln>
        <a:effectLst>
          <a:innerShdw blurRad="114300">
            <a:srgbClr val="03598A"/>
          </a:innerShdw>
        </a:effectLst>
        <a:scene3d>
          <a:camera prst="obliqueBottomRight">
            <a:rot lat="298855" lon="1501140" rev="26213"/>
          </a:camera>
          <a:lightRig rig="threePt" dir="t"/>
        </a:scene3d>
        <a:sp3d z="12700" extrusionH="76200" contourW="12700" prstMaterial="matte">
          <a:extrusionClr>
            <a:srgbClr val="C8EFFD"/>
          </a:extrusionClr>
          <a:contourClr>
            <a:srgbClr val="03598A"/>
          </a:contourClr>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vi-VN" sz="1200" kern="1200" dirty="0" smtClean="0">
              <a:solidFill>
                <a:schemeClr val="bg1"/>
              </a:solidFill>
              <a:latin typeface="Trebuchet MS" panose="020B0603020202020204" pitchFamily="34" charset="0"/>
            </a:rPr>
            <a:t>Program de ocupare - Perioada </a:t>
          </a:r>
          <a:endParaRPr lang="en-US" sz="1200" kern="1200" dirty="0" smtClean="0">
            <a:solidFill>
              <a:schemeClr val="bg1"/>
            </a:solidFill>
            <a:latin typeface="Trebuchet MS" panose="020B0603020202020204" pitchFamily="34" charset="0"/>
          </a:endParaRPr>
        </a:p>
        <a:p>
          <a:pPr lvl="0" algn="ctr" defTabSz="533400">
            <a:lnSpc>
              <a:spcPct val="90000"/>
            </a:lnSpc>
            <a:spcBef>
              <a:spcPct val="0"/>
            </a:spcBef>
            <a:spcAft>
              <a:spcPct val="35000"/>
            </a:spcAft>
          </a:pPr>
          <a:r>
            <a:rPr lang="it-IT" sz="1200" kern="1200" dirty="0" smtClean="0">
              <a:solidFill>
                <a:schemeClr val="bg1"/>
              </a:solidFill>
              <a:latin typeface="Trebuchet MS" panose="020B0603020202020204" pitchFamily="34" charset="0"/>
            </a:rPr>
            <a:t>31.12.2022 - 31.12.2023– 3</a:t>
          </a:r>
          <a:r>
            <a:rPr lang="ro-RO" sz="1200" kern="1200" dirty="0" smtClean="0">
              <a:solidFill>
                <a:schemeClr val="bg1"/>
              </a:solidFill>
              <a:latin typeface="Trebuchet MS" panose="020B0603020202020204" pitchFamily="34" charset="0"/>
            </a:rPr>
            <a:t>0</a:t>
          </a:r>
          <a:r>
            <a:rPr lang="it-IT" sz="1200" kern="1200" dirty="0" smtClean="0">
              <a:solidFill>
                <a:schemeClr val="bg1"/>
              </a:solidFill>
              <a:latin typeface="Trebuchet MS" panose="020B0603020202020204" pitchFamily="34" charset="0"/>
            </a:rPr>
            <a:t>.0</a:t>
          </a:r>
          <a:r>
            <a:rPr lang="ro-RO" sz="1200" kern="1200" dirty="0" smtClean="0">
              <a:solidFill>
                <a:schemeClr val="bg1"/>
              </a:solidFill>
              <a:latin typeface="Trebuchet MS" panose="020B0603020202020204" pitchFamily="34" charset="0"/>
            </a:rPr>
            <a:t>6</a:t>
          </a:r>
          <a:r>
            <a:rPr lang="it-IT" sz="1200" kern="1200" dirty="0" smtClean="0">
              <a:solidFill>
                <a:schemeClr val="bg1"/>
              </a:solidFill>
              <a:latin typeface="Trebuchet MS" panose="020B0603020202020204" pitchFamily="34" charset="0"/>
            </a:rPr>
            <a:t>.2024 </a:t>
          </a:r>
          <a:r>
            <a:rPr lang="vi-VN" sz="1200" kern="1200" dirty="0" smtClean="0">
              <a:solidFill>
                <a:schemeClr val="bg1"/>
              </a:solidFill>
              <a:latin typeface="Trebuchet MS" panose="020B0603020202020204" pitchFamily="34" charset="0"/>
            </a:rPr>
            <a:t> - Prime și subvenții acordate in baza angajării șomerilor....</a:t>
          </a:r>
          <a:endParaRPr lang="en-US" sz="1200" kern="1200" dirty="0">
            <a:solidFill>
              <a:schemeClr val="bg1"/>
            </a:solidFill>
            <a:latin typeface="Lato" charset="0"/>
            <a:ea typeface="Lato" charset="0"/>
            <a:cs typeface="Lato" charset="0"/>
          </a:endParaRPr>
        </a:p>
      </dsp:txBody>
      <dsp:txXfrm>
        <a:off x="374602" y="1979364"/>
        <a:ext cx="3187281" cy="847278"/>
      </dsp:txXfrm>
    </dsp:sp>
    <dsp:sp modelId="{50700F1C-975A-4D75-BC02-4A7C04047C04}">
      <dsp:nvSpPr>
        <dsp:cNvPr id="0" name=""/>
        <dsp:cNvSpPr/>
      </dsp:nvSpPr>
      <dsp:spPr>
        <a:xfrm rot="5598551">
          <a:off x="1666364" y="3118506"/>
          <a:ext cx="471516" cy="323999"/>
        </a:xfrm>
        <a:prstGeom prst="stripedRightArrow">
          <a:avLst/>
        </a:prstGeom>
        <a:solidFill>
          <a:srgbClr val="03598A"/>
        </a:solidFill>
        <a:ln>
          <a:noFill/>
        </a:ln>
        <a:effectLst>
          <a:innerShdw blurRad="114300">
            <a:srgbClr val="00B0F0"/>
          </a:innerShdw>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rot="10800000">
        <a:off x="1763564" y="3183306"/>
        <a:ext cx="277116" cy="194399"/>
      </dsp:txXfrm>
    </dsp:sp>
    <dsp:sp modelId="{5A7A371D-BA1E-404E-B025-D53A4F921EFC}">
      <dsp:nvSpPr>
        <dsp:cNvPr id="0" name=""/>
        <dsp:cNvSpPr/>
      </dsp:nvSpPr>
      <dsp:spPr>
        <a:xfrm>
          <a:off x="216000" y="3708009"/>
          <a:ext cx="3240001" cy="899998"/>
        </a:xfrm>
        <a:prstGeom prst="roundRect">
          <a:avLst>
            <a:gd name="adj" fmla="val 10000"/>
          </a:avLst>
        </a:prstGeom>
        <a:solidFill>
          <a:srgbClr val="00B0F0"/>
        </a:solidFill>
        <a:ln w="12700" cap="flat" cmpd="sng" algn="ctr">
          <a:noFill/>
          <a:prstDash val="solid"/>
          <a:miter lim="800000"/>
        </a:ln>
        <a:effectLst>
          <a:innerShdw blurRad="114300">
            <a:srgbClr val="03598A"/>
          </a:innerShdw>
        </a:effectLst>
        <a:scene3d>
          <a:camera prst="obliqueBottomRight">
            <a:rot lat="298855" lon="1501140" rev="26213"/>
          </a:camera>
          <a:lightRig rig="threePt" dir="t"/>
        </a:scene3d>
        <a:sp3d z="12700" extrusionH="76200" contourW="12700" prstMaterial="matte">
          <a:extrusionClr>
            <a:srgbClr val="C8EFFD"/>
          </a:extrusionClr>
          <a:contourClr>
            <a:srgbClr val="03598A"/>
          </a:contourClr>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it-IT" sz="1200" kern="1200" dirty="0" smtClean="0">
              <a:solidFill>
                <a:schemeClr val="tx1"/>
              </a:solidFill>
              <a:latin typeface="Trebuchet MS" panose="020B0603020202020204" pitchFamily="34" charset="0"/>
            </a:rPr>
            <a:t>Stimularea șomerilor și angajatorilor</a:t>
          </a:r>
          <a:endParaRPr lang="en-US" sz="1200" kern="1200" dirty="0">
            <a:latin typeface="Lato" charset="0"/>
            <a:ea typeface="Lato" charset="0"/>
            <a:cs typeface="Lato" charset="0"/>
          </a:endParaRPr>
        </a:p>
      </dsp:txBody>
      <dsp:txXfrm>
        <a:off x="242360" y="3734369"/>
        <a:ext cx="3187281" cy="847278"/>
      </dsp:txXfrm>
    </dsp:sp>
    <dsp:sp modelId="{F9E2B0D9-6AB0-5941-99AC-DF9BF4BEBB8B}">
      <dsp:nvSpPr>
        <dsp:cNvPr id="0" name=""/>
        <dsp:cNvSpPr/>
      </dsp:nvSpPr>
      <dsp:spPr>
        <a:xfrm rot="21299950">
          <a:off x="3508243" y="3995981"/>
          <a:ext cx="471516" cy="323999"/>
        </a:xfrm>
        <a:prstGeom prst="stripedRightArrow">
          <a:avLst/>
        </a:prstGeom>
        <a:solidFill>
          <a:srgbClr val="00B0F0"/>
        </a:solidFill>
        <a:ln>
          <a:noFill/>
        </a:ln>
        <a:effectLst>
          <a:innerShdw blurRad="114300">
            <a:srgbClr val="03598A"/>
          </a:innerShdw>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778000">
            <a:lnSpc>
              <a:spcPct val="90000"/>
            </a:lnSpc>
            <a:spcBef>
              <a:spcPct val="0"/>
            </a:spcBef>
            <a:spcAft>
              <a:spcPct val="35000"/>
            </a:spcAft>
          </a:pPr>
          <a:endParaRPr lang="en-US" sz="4000" kern="1200">
            <a:latin typeface="Lato" charset="0"/>
            <a:ea typeface="Lato" charset="0"/>
            <a:cs typeface="Lato" charset="0"/>
          </a:endParaRPr>
        </a:p>
      </dsp:txBody>
      <dsp:txXfrm>
        <a:off x="3605443" y="4060781"/>
        <a:ext cx="277116" cy="194399"/>
      </dsp:txXfrm>
    </dsp:sp>
    <dsp:sp modelId="{B1EB71EE-33C7-42A9-B490-6262B3DB2660}">
      <dsp:nvSpPr>
        <dsp:cNvPr id="0" name=""/>
        <dsp:cNvSpPr/>
      </dsp:nvSpPr>
      <dsp:spPr>
        <a:xfrm>
          <a:off x="4032001" y="3707954"/>
          <a:ext cx="3240001" cy="899998"/>
        </a:xfrm>
        <a:prstGeom prst="roundRect">
          <a:avLst>
            <a:gd name="adj" fmla="val 10000"/>
          </a:avLst>
        </a:prstGeom>
        <a:solidFill>
          <a:srgbClr val="03598A"/>
        </a:solidFill>
        <a:ln w="12700" cap="flat" cmpd="sng" algn="ctr">
          <a:noFill/>
          <a:prstDash val="solid"/>
          <a:miter lim="800000"/>
        </a:ln>
        <a:effectLst>
          <a:innerShdw blurRad="114300">
            <a:srgbClr val="03598A"/>
          </a:innerShdw>
        </a:effectLst>
        <a:scene3d>
          <a:camera prst="obliqueBottomRight">
            <a:rot lat="298855" lon="1501140" rev="26213"/>
          </a:camera>
          <a:lightRig rig="threePt" dir="t"/>
        </a:scene3d>
        <a:sp3d z="12700" extrusionH="76200" contourW="12700" prstMaterial="matte">
          <a:extrusionClr>
            <a:srgbClr val="C8EFFD"/>
          </a:extrusionClr>
          <a:contourClr>
            <a:srgbClr val="03598A"/>
          </a:contourClr>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it-IT" sz="1200" kern="1200" dirty="0" smtClean="0">
              <a:solidFill>
                <a:schemeClr val="bg1"/>
              </a:solidFill>
              <a:latin typeface="Trebuchet MS" panose="020B0603020202020204" pitchFamily="34" charset="0"/>
            </a:rPr>
            <a:t>Proiecte Europene</a:t>
          </a:r>
          <a:endParaRPr lang="en-US" sz="1200" kern="1200" dirty="0">
            <a:solidFill>
              <a:schemeClr val="bg1"/>
            </a:solidFill>
            <a:latin typeface="Lato" charset="0"/>
            <a:ea typeface="Lato" charset="0"/>
            <a:cs typeface="Lato" charset="0"/>
          </a:endParaRPr>
        </a:p>
      </dsp:txBody>
      <dsp:txXfrm>
        <a:off x="4058361" y="3734314"/>
        <a:ext cx="3187281" cy="847278"/>
      </dsp:txXfrm>
    </dsp:sp>
    <dsp:sp modelId="{A36C939D-8453-48EE-A6A9-4851D87FF3FA}">
      <dsp:nvSpPr>
        <dsp:cNvPr id="0" name=""/>
        <dsp:cNvSpPr/>
      </dsp:nvSpPr>
      <dsp:spPr>
        <a:xfrm rot="21300027">
          <a:off x="8121619" y="3995975"/>
          <a:ext cx="471516" cy="323999"/>
        </a:xfrm>
        <a:prstGeom prst="stripedRightArrow">
          <a:avLst/>
        </a:prstGeom>
        <a:solidFill>
          <a:srgbClr val="03598A"/>
        </a:solidFill>
        <a:ln>
          <a:noFill/>
        </a:ln>
        <a:effectLst>
          <a:innerShdw blurRad="114300">
            <a:srgbClr val="C8EFFD"/>
          </a:innerShdw>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a:off x="8218819" y="4060775"/>
        <a:ext cx="277116" cy="194399"/>
      </dsp:txXfrm>
    </dsp:sp>
    <dsp:sp modelId="{BFEBF459-8BF1-4BE3-9B43-7CA2B67A7306}">
      <dsp:nvSpPr>
        <dsp:cNvPr id="0" name=""/>
        <dsp:cNvSpPr/>
      </dsp:nvSpPr>
      <dsp:spPr>
        <a:xfrm>
          <a:off x="9442752" y="3707984"/>
          <a:ext cx="50504" cy="899998"/>
        </a:xfrm>
        <a:prstGeom prst="roundRect">
          <a:avLst>
            <a:gd name="adj" fmla="val 10000"/>
          </a:avLst>
        </a:prstGeom>
        <a:solidFill>
          <a:srgbClr val="C8EFFD"/>
        </a:solidFill>
        <a:ln w="12700" cap="flat" cmpd="sng" algn="ctr">
          <a:noFill/>
          <a:prstDash val="solid"/>
          <a:miter lim="800000"/>
        </a:ln>
        <a:effectLst>
          <a:innerShdw blurRad="114300">
            <a:srgbClr val="03598A"/>
          </a:innerShdw>
        </a:effectLst>
        <a:scene3d>
          <a:camera prst="obliqueBottomRight">
            <a:rot lat="298855" lon="1501140" rev="26213"/>
          </a:camera>
          <a:lightRig rig="threePt" dir="t"/>
        </a:scene3d>
        <a:sp3d z="12700" extrusionH="76200" contourW="12700" prstMaterial="matte">
          <a:extrusionClr>
            <a:srgbClr val="C8EFFD"/>
          </a:extrusionClr>
          <a:contourClr>
            <a:srgbClr val="03598A"/>
          </a:contourClr>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endParaRPr lang="en-US" sz="1200" kern="1200" dirty="0">
            <a:latin typeface="Lato" charset="0"/>
            <a:ea typeface="Lato" charset="0"/>
            <a:cs typeface="Lato" charset="0"/>
          </a:endParaRPr>
        </a:p>
      </dsp:txBody>
      <dsp:txXfrm>
        <a:off x="9444231" y="3709463"/>
        <a:ext cx="47546" cy="897040"/>
      </dsp:txXfrm>
    </dsp:sp>
    <dsp:sp modelId="{597AFE61-8AD2-41B5-B000-667897EC28D3}">
      <dsp:nvSpPr>
        <dsp:cNvPr id="0" name=""/>
        <dsp:cNvSpPr/>
      </dsp:nvSpPr>
      <dsp:spPr>
        <a:xfrm rot="12248262">
          <a:off x="5963974" y="2586438"/>
          <a:ext cx="355014" cy="161784"/>
        </a:xfrm>
        <a:prstGeom prst="bevel">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6012509" y="2618795"/>
        <a:ext cx="257944" cy="970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9A3048-E172-4073-B24D-C89254D630E0}">
      <dsp:nvSpPr>
        <dsp:cNvPr id="0" name=""/>
        <dsp:cNvSpPr/>
      </dsp:nvSpPr>
      <dsp:spPr>
        <a:xfrm>
          <a:off x="4173" y="334050"/>
          <a:ext cx="3170578" cy="640589"/>
        </a:xfrm>
        <a:prstGeom prst="roundRect">
          <a:avLst>
            <a:gd name="adj" fmla="val 10000"/>
          </a:avLst>
        </a:prstGeom>
        <a:solidFill>
          <a:srgbClr val="CCFFFF"/>
        </a:solidFill>
        <a:ln w="12700" cap="flat" cmpd="sng" algn="ctr">
          <a:noFill/>
          <a:prstDash val="solid"/>
          <a:miter lim="800000"/>
        </a:ln>
        <a:effectLst>
          <a:innerShdw blurRad="63500" dist="50800" dir="2700000">
            <a:prstClr val="black">
              <a:alpha val="50000"/>
            </a:prstClr>
          </a:innerShdw>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ro-RO" sz="1200" b="1" kern="1200" dirty="0" smtClean="0">
              <a:solidFill>
                <a:schemeClr val="tx1"/>
              </a:solidFill>
              <a:latin typeface="Trebuchet MS" panose="020B0603020202020204" pitchFamily="34" charset="0"/>
            </a:rPr>
            <a:t>Total </a:t>
          </a:r>
          <a:r>
            <a:rPr lang="en-US" sz="1200" b="1" kern="1200" dirty="0" smtClean="0">
              <a:solidFill>
                <a:schemeClr val="tx1"/>
              </a:solidFill>
              <a:latin typeface="Trebuchet MS" panose="020B0603020202020204" pitchFamily="34" charset="0"/>
            </a:rPr>
            <a:t>28 </a:t>
          </a:r>
          <a:r>
            <a:rPr lang="en-US" sz="1200" b="1" kern="1200" dirty="0" err="1" smtClean="0">
              <a:solidFill>
                <a:schemeClr val="tx1"/>
              </a:solidFill>
              <a:latin typeface="Trebuchet MS" panose="020B0603020202020204" pitchFamily="34" charset="0"/>
            </a:rPr>
            <a:t>cursuri</a:t>
          </a:r>
          <a:r>
            <a:rPr lang="en-US" sz="1200" b="1" kern="1200" dirty="0" smtClean="0">
              <a:solidFill>
                <a:schemeClr val="tx1"/>
              </a:solidFill>
              <a:latin typeface="Trebuchet MS" panose="020B0603020202020204" pitchFamily="34" charset="0"/>
            </a:rPr>
            <a:t> </a:t>
          </a:r>
          <a:r>
            <a:rPr lang="ro-RO" sz="1200" b="1" kern="1200" dirty="0" smtClean="0">
              <a:solidFill>
                <a:schemeClr val="tx1"/>
              </a:solidFill>
              <a:latin typeface="Trebuchet MS" panose="020B0603020202020204" pitchFamily="34" charset="0"/>
            </a:rPr>
            <a:t>pentru </a:t>
          </a:r>
          <a:r>
            <a:rPr lang="en-US" sz="1200" b="1" kern="1200" dirty="0" smtClean="0">
              <a:solidFill>
                <a:schemeClr val="tx1"/>
              </a:solidFill>
              <a:latin typeface="Trebuchet MS" panose="020B0603020202020204" pitchFamily="34" charset="0"/>
            </a:rPr>
            <a:t>462</a:t>
          </a:r>
          <a:r>
            <a:rPr lang="ro-RO" sz="1200" b="1" kern="1200" dirty="0" smtClean="0">
              <a:solidFill>
                <a:schemeClr val="tx1"/>
              </a:solidFill>
              <a:latin typeface="Trebuchet MS" panose="020B0603020202020204" pitchFamily="34" charset="0"/>
            </a:rPr>
            <a:t> de someri, </a:t>
          </a:r>
          <a:r>
            <a:rPr lang="en-US" sz="1200" b="1" kern="1200" dirty="0" smtClean="0">
              <a:solidFill>
                <a:schemeClr val="tx1"/>
              </a:solidFill>
              <a:latin typeface="Trebuchet MS" panose="020B0603020202020204" pitchFamily="34" charset="0"/>
            </a:rPr>
            <a:t>din care</a:t>
          </a:r>
          <a:r>
            <a:rPr lang="ro-RO" sz="1200" b="1" kern="1200" dirty="0" smtClean="0">
              <a:solidFill>
                <a:schemeClr val="tx1"/>
              </a:solidFill>
              <a:latin typeface="Trebuchet MS" panose="020B0603020202020204" pitchFamily="34" charset="0"/>
            </a:rPr>
            <a:t>, după</a:t>
          </a:r>
          <a:r>
            <a:rPr lang="en-US" sz="1200" b="1" kern="1200" dirty="0" smtClean="0">
              <a:solidFill>
                <a:schemeClr val="tx1"/>
              </a:solidFill>
              <a:latin typeface="Trebuchet MS" panose="020B0603020202020204" pitchFamily="34" charset="0"/>
            </a:rPr>
            <a:t> forma de </a:t>
          </a:r>
          <a:r>
            <a:rPr lang="en-US" sz="1200" b="1" kern="1200" dirty="0" err="1" smtClean="0">
              <a:solidFill>
                <a:schemeClr val="tx1"/>
              </a:solidFill>
              <a:latin typeface="Trebuchet MS" panose="020B0603020202020204" pitchFamily="34" charset="0"/>
            </a:rPr>
            <a:t>preg</a:t>
          </a:r>
          <a:r>
            <a:rPr lang="ro-RO" sz="1200" b="1" kern="1200" dirty="0" smtClean="0">
              <a:solidFill>
                <a:schemeClr val="tx1"/>
              </a:solidFill>
              <a:latin typeface="Trebuchet MS" panose="020B0603020202020204" pitchFamily="34" charset="0"/>
            </a:rPr>
            <a:t>ă</a:t>
          </a:r>
          <a:r>
            <a:rPr lang="en-US" sz="1200" b="1" kern="1200" dirty="0" smtClean="0">
              <a:solidFill>
                <a:schemeClr val="tx1"/>
              </a:solidFill>
              <a:latin typeface="Trebuchet MS" panose="020B0603020202020204" pitchFamily="34" charset="0"/>
            </a:rPr>
            <a:t>tire</a:t>
          </a:r>
          <a:r>
            <a:rPr lang="ro-RO" sz="1200" b="1" kern="1200" dirty="0" smtClean="0">
              <a:solidFill>
                <a:schemeClr val="tx1"/>
              </a:solidFill>
              <a:latin typeface="Trebuchet MS" panose="020B0603020202020204" pitchFamily="34" charset="0"/>
            </a:rPr>
            <a:t> și meserii</a:t>
          </a:r>
          <a:r>
            <a:rPr lang="en-US" sz="1200" kern="1200" dirty="0" smtClean="0">
              <a:solidFill>
                <a:schemeClr val="tx1"/>
              </a:solidFill>
              <a:latin typeface="Trebuchet MS" panose="020B0603020202020204" pitchFamily="34" charset="0"/>
            </a:rPr>
            <a:t>:</a:t>
          </a:r>
          <a:endParaRPr lang="en-US" sz="1200" kern="1200" dirty="0">
            <a:solidFill>
              <a:schemeClr val="tx1"/>
            </a:solidFill>
            <a:latin typeface="Trebuchet MS" panose="020B0603020202020204" pitchFamily="34" charset="0"/>
          </a:endParaRPr>
        </a:p>
      </dsp:txBody>
      <dsp:txXfrm>
        <a:off x="22935" y="352812"/>
        <a:ext cx="3133054" cy="603065"/>
      </dsp:txXfrm>
    </dsp:sp>
    <dsp:sp modelId="{0F320849-6719-421C-8BC0-95E01C765556}">
      <dsp:nvSpPr>
        <dsp:cNvPr id="0" name=""/>
        <dsp:cNvSpPr/>
      </dsp:nvSpPr>
      <dsp:spPr>
        <a:xfrm>
          <a:off x="321231" y="974639"/>
          <a:ext cx="152113" cy="284626"/>
        </a:xfrm>
        <a:custGeom>
          <a:avLst/>
          <a:gdLst/>
          <a:ahLst/>
          <a:cxnLst/>
          <a:rect l="0" t="0" r="0" b="0"/>
          <a:pathLst>
            <a:path>
              <a:moveTo>
                <a:pt x="0" y="0"/>
              </a:moveTo>
              <a:lnTo>
                <a:pt x="0" y="284626"/>
              </a:lnTo>
              <a:lnTo>
                <a:pt x="152113" y="28462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64981F7-0BAC-4EEA-A20B-61C5F21C670D}">
      <dsp:nvSpPr>
        <dsp:cNvPr id="0" name=""/>
        <dsp:cNvSpPr/>
      </dsp:nvSpPr>
      <dsp:spPr>
        <a:xfrm>
          <a:off x="473344" y="981533"/>
          <a:ext cx="1353632" cy="555463"/>
        </a:xfrm>
        <a:prstGeom prst="roundRect">
          <a:avLst>
            <a:gd name="adj" fmla="val 10000"/>
          </a:avLst>
        </a:prstGeom>
        <a:solidFill>
          <a:srgbClr val="A8BAD4">
            <a:alpha val="89804"/>
          </a:srgbClr>
        </a:solidFill>
        <a:ln w="12700" cap="flat" cmpd="sng" algn="ctr">
          <a:noFill/>
          <a:prstDash val="solid"/>
          <a:miter lim="800000"/>
        </a:ln>
        <a:effectLst>
          <a:innerShdw blurRad="63500" dist="50800" dir="2700000">
            <a:prstClr val="black">
              <a:alpha val="50000"/>
            </a:prstClr>
          </a:innerShdw>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Trebuchet MS" panose="020B0603020202020204" pitchFamily="34" charset="0"/>
            </a:rPr>
            <a:t>Cursuri de </a:t>
          </a:r>
          <a:r>
            <a:rPr lang="en-US" sz="1400" kern="1200" dirty="0" err="1" smtClean="0">
              <a:latin typeface="Trebuchet MS" panose="020B0603020202020204" pitchFamily="34" charset="0"/>
            </a:rPr>
            <a:t>inițiere</a:t>
          </a:r>
          <a:r>
            <a:rPr lang="ro-RO" sz="1400" kern="1200" dirty="0" smtClean="0">
              <a:latin typeface="Trebuchet MS" panose="020B0603020202020204" pitchFamily="34" charset="0"/>
            </a:rPr>
            <a:t> (</a:t>
          </a:r>
          <a:r>
            <a:rPr lang="en-US" sz="1400" kern="1200" dirty="0" smtClean="0">
              <a:latin typeface="Trebuchet MS" panose="020B0603020202020204" pitchFamily="34" charset="0"/>
            </a:rPr>
            <a:t>2</a:t>
          </a:r>
          <a:r>
            <a:rPr lang="ro-RO" sz="1400" kern="1200" dirty="0" smtClean="0">
              <a:latin typeface="Trebuchet MS" panose="020B0603020202020204" pitchFamily="34" charset="0"/>
            </a:rPr>
            <a:t>)</a:t>
          </a:r>
          <a:endParaRPr lang="en-US" sz="1400" kern="1200" dirty="0">
            <a:latin typeface="Trebuchet MS" panose="020B0603020202020204" pitchFamily="34" charset="0"/>
          </a:endParaRPr>
        </a:p>
      </dsp:txBody>
      <dsp:txXfrm>
        <a:off x="489613" y="997802"/>
        <a:ext cx="1321094" cy="522925"/>
      </dsp:txXfrm>
    </dsp:sp>
    <dsp:sp modelId="{9FA32990-3757-4EF1-801E-5348EC557BC0}">
      <dsp:nvSpPr>
        <dsp:cNvPr id="0" name=""/>
        <dsp:cNvSpPr/>
      </dsp:nvSpPr>
      <dsp:spPr>
        <a:xfrm>
          <a:off x="275511" y="974639"/>
          <a:ext cx="91440" cy="1146330"/>
        </a:xfrm>
        <a:custGeom>
          <a:avLst/>
          <a:gdLst/>
          <a:ahLst/>
          <a:cxnLst/>
          <a:rect l="0" t="0" r="0" b="0"/>
          <a:pathLst>
            <a:path>
              <a:moveTo>
                <a:pt x="45720" y="0"/>
              </a:moveTo>
              <a:lnTo>
                <a:pt x="45720" y="1146330"/>
              </a:lnTo>
              <a:lnTo>
                <a:pt x="111576" y="114633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1FD9B42-9FD9-478D-9035-3AB98BB0D382}">
      <dsp:nvSpPr>
        <dsp:cNvPr id="0" name=""/>
        <dsp:cNvSpPr/>
      </dsp:nvSpPr>
      <dsp:spPr>
        <a:xfrm>
          <a:off x="387087" y="1801010"/>
          <a:ext cx="1455872" cy="639918"/>
        </a:xfrm>
        <a:prstGeom prst="roundRect">
          <a:avLst>
            <a:gd name="adj" fmla="val 10000"/>
          </a:avLst>
        </a:prstGeom>
        <a:solidFill>
          <a:srgbClr val="C8EFFD">
            <a:alpha val="90000"/>
          </a:srgb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err="1" smtClean="0">
              <a:latin typeface="Trebuchet MS" panose="020B0603020202020204" pitchFamily="34" charset="0"/>
            </a:rPr>
            <a:t>Cursuri</a:t>
          </a:r>
          <a:r>
            <a:rPr lang="en-US" sz="1400" kern="1200" dirty="0" smtClean="0">
              <a:latin typeface="Trebuchet MS" panose="020B0603020202020204" pitchFamily="34" charset="0"/>
            </a:rPr>
            <a:t> de re/</a:t>
          </a:r>
          <a:r>
            <a:rPr lang="en-US" sz="1400" kern="1200" dirty="0" err="1" smtClean="0">
              <a:latin typeface="Trebuchet MS" panose="020B0603020202020204" pitchFamily="34" charset="0"/>
            </a:rPr>
            <a:t>calificare</a:t>
          </a:r>
          <a:r>
            <a:rPr lang="en-US" sz="1400" kern="1200" dirty="0" smtClean="0">
              <a:latin typeface="Trebuchet MS" panose="020B0603020202020204" pitchFamily="34" charset="0"/>
            </a:rPr>
            <a:t> (11)</a:t>
          </a:r>
          <a:endParaRPr lang="en-US" sz="1100" kern="1200" dirty="0"/>
        </a:p>
      </dsp:txBody>
      <dsp:txXfrm>
        <a:off x="405830" y="1819753"/>
        <a:ext cx="1418386" cy="602432"/>
      </dsp:txXfrm>
    </dsp:sp>
    <dsp:sp modelId="{5671ED81-E8EA-4DBA-9071-CD2025953EBF}">
      <dsp:nvSpPr>
        <dsp:cNvPr id="0" name=""/>
        <dsp:cNvSpPr/>
      </dsp:nvSpPr>
      <dsp:spPr>
        <a:xfrm>
          <a:off x="267440" y="974639"/>
          <a:ext cx="91440" cy="1967954"/>
        </a:xfrm>
        <a:custGeom>
          <a:avLst/>
          <a:gdLst/>
          <a:ahLst/>
          <a:cxnLst/>
          <a:rect l="0" t="0" r="0" b="0"/>
          <a:pathLst>
            <a:path>
              <a:moveTo>
                <a:pt x="53790" y="0"/>
              </a:moveTo>
              <a:lnTo>
                <a:pt x="45720" y="196795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20157CE-E900-4333-9469-7543C7E33D4C}">
      <dsp:nvSpPr>
        <dsp:cNvPr id="0" name=""/>
        <dsp:cNvSpPr/>
      </dsp:nvSpPr>
      <dsp:spPr>
        <a:xfrm>
          <a:off x="313160" y="2675656"/>
          <a:ext cx="1461275" cy="533873"/>
        </a:xfrm>
        <a:prstGeom prst="roundRect">
          <a:avLst>
            <a:gd name="adj" fmla="val 10000"/>
          </a:avLst>
        </a:prstGeom>
        <a:solidFill>
          <a:srgbClr val="CCFFCC">
            <a:alpha val="90000"/>
          </a:srgbClr>
        </a:solidFill>
        <a:ln w="12700" cap="flat" cmpd="sng" algn="ctr">
          <a:noFill/>
          <a:prstDash val="solid"/>
          <a:miter lim="800000"/>
        </a:ln>
        <a:effectLst>
          <a:innerShdw blurRad="63500" dist="50800" dir="2700000">
            <a:prstClr val="black">
              <a:alpha val="50000"/>
            </a:prstClr>
          </a:innerShdw>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ro-RO" sz="1400" kern="1200" dirty="0" smtClean="0">
              <a:latin typeface="Trebuchet MS" panose="020B0603020202020204" pitchFamily="34" charset="0"/>
            </a:rPr>
            <a:t>C</a:t>
          </a:r>
          <a:r>
            <a:rPr lang="en-US" sz="1400" kern="1200" dirty="0" err="1" smtClean="0">
              <a:latin typeface="Trebuchet MS" panose="020B0603020202020204" pitchFamily="34" charset="0"/>
            </a:rPr>
            <a:t>ompetente</a:t>
          </a:r>
          <a:r>
            <a:rPr lang="en-US" sz="1400" kern="1200" dirty="0" smtClean="0">
              <a:latin typeface="Trebuchet MS" panose="020B0603020202020204" pitchFamily="34" charset="0"/>
            </a:rPr>
            <a:t> </a:t>
          </a:r>
          <a:r>
            <a:rPr lang="en-US" sz="1400" kern="1200" dirty="0" err="1" smtClean="0">
              <a:latin typeface="Trebuchet MS" panose="020B0603020202020204" pitchFamily="34" charset="0"/>
            </a:rPr>
            <a:t>cheie</a:t>
          </a:r>
          <a:r>
            <a:rPr lang="en-US" sz="1400" kern="1200" dirty="0" smtClean="0">
              <a:latin typeface="Trebuchet MS" panose="020B0603020202020204" pitchFamily="34" charset="0"/>
            </a:rPr>
            <a:t>/</a:t>
          </a:r>
          <a:r>
            <a:rPr lang="en-US" sz="1400" kern="1200" dirty="0" err="1" smtClean="0">
              <a:latin typeface="Trebuchet MS" panose="020B0603020202020204" pitchFamily="34" charset="0"/>
            </a:rPr>
            <a:t>transversale</a:t>
          </a:r>
          <a:r>
            <a:rPr lang="en-US" sz="1400" kern="1200" dirty="0" smtClean="0">
              <a:latin typeface="Trebuchet MS" panose="020B0603020202020204" pitchFamily="34" charset="0"/>
            </a:rPr>
            <a:t> </a:t>
          </a:r>
          <a:r>
            <a:rPr lang="ro-RO" sz="1400" kern="1200" dirty="0" smtClean="0">
              <a:latin typeface="Trebuchet MS" panose="020B0603020202020204" pitchFamily="34" charset="0"/>
            </a:rPr>
            <a:t>(</a:t>
          </a:r>
          <a:r>
            <a:rPr lang="en-US" sz="1400" kern="1200" dirty="0" smtClean="0">
              <a:latin typeface="Trebuchet MS" panose="020B0603020202020204" pitchFamily="34" charset="0"/>
            </a:rPr>
            <a:t>7</a:t>
          </a:r>
          <a:r>
            <a:rPr lang="ro-RO" sz="1400" kern="1200" dirty="0" smtClean="0">
              <a:latin typeface="Trebuchet MS" panose="020B0603020202020204" pitchFamily="34" charset="0"/>
            </a:rPr>
            <a:t>)</a:t>
          </a:r>
          <a:endParaRPr lang="en-US" sz="1400" kern="1200" dirty="0">
            <a:latin typeface="Trebuchet MS" panose="020B0603020202020204" pitchFamily="34" charset="0"/>
          </a:endParaRPr>
        </a:p>
      </dsp:txBody>
      <dsp:txXfrm>
        <a:off x="328797" y="2691293"/>
        <a:ext cx="1430001" cy="502599"/>
      </dsp:txXfrm>
    </dsp:sp>
    <dsp:sp modelId="{729230E3-4239-4875-A87A-D71EC708246F}">
      <dsp:nvSpPr>
        <dsp:cNvPr id="0" name=""/>
        <dsp:cNvSpPr/>
      </dsp:nvSpPr>
      <dsp:spPr>
        <a:xfrm>
          <a:off x="249631" y="974639"/>
          <a:ext cx="91440" cy="2556268"/>
        </a:xfrm>
        <a:custGeom>
          <a:avLst/>
          <a:gdLst/>
          <a:ahLst/>
          <a:cxnLst/>
          <a:rect l="0" t="0" r="0" b="0"/>
          <a:pathLst>
            <a:path>
              <a:moveTo>
                <a:pt x="71599" y="0"/>
              </a:moveTo>
              <a:lnTo>
                <a:pt x="45720" y="255626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ACE49A8-9007-45FA-87FA-7DC70F61931B}">
      <dsp:nvSpPr>
        <dsp:cNvPr id="0" name=""/>
        <dsp:cNvSpPr/>
      </dsp:nvSpPr>
      <dsp:spPr>
        <a:xfrm>
          <a:off x="295351" y="3269512"/>
          <a:ext cx="1463929" cy="522789"/>
        </a:xfrm>
        <a:prstGeom prst="roundRect">
          <a:avLst>
            <a:gd name="adj" fmla="val 10000"/>
          </a:avLst>
        </a:prstGeom>
        <a:solidFill>
          <a:schemeClr val="accent1">
            <a:lumMod val="50000"/>
            <a:alpha val="90000"/>
          </a:schemeClr>
        </a:solidFill>
        <a:ln w="12700" cap="flat" cmpd="sng" algn="ctr">
          <a:noFill/>
          <a:prstDash val="solid"/>
          <a:miter lim="800000"/>
        </a:ln>
        <a:effectLst>
          <a:innerShdw blurRad="63500" dist="50800" dir="2700000">
            <a:prstClr val="black">
              <a:alpha val="50000"/>
            </a:prstClr>
          </a:innerShdw>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err="1" smtClean="0">
              <a:latin typeface="Trebuchet MS" panose="020B0603020202020204" pitchFamily="34" charset="0"/>
            </a:rPr>
            <a:t>Cursuri</a:t>
          </a:r>
          <a:r>
            <a:rPr lang="en-US" sz="1400" kern="1200" dirty="0" smtClean="0">
              <a:latin typeface="Trebuchet MS" panose="020B0603020202020204" pitchFamily="34" charset="0"/>
            </a:rPr>
            <a:t> de </a:t>
          </a:r>
          <a:r>
            <a:rPr lang="ro-RO" sz="1400" kern="1200" dirty="0" smtClean="0">
              <a:latin typeface="Trebuchet MS" panose="020B0603020202020204" pitchFamily="34" charset="0"/>
            </a:rPr>
            <a:t>specializare(</a:t>
          </a:r>
          <a:r>
            <a:rPr lang="en-US" sz="1400" kern="1200" dirty="0" smtClean="0">
              <a:latin typeface="Trebuchet MS" panose="020B0603020202020204" pitchFamily="34" charset="0"/>
            </a:rPr>
            <a:t>1</a:t>
          </a:r>
          <a:r>
            <a:rPr lang="ro-RO" sz="1400" kern="1200" dirty="0" smtClean="0">
              <a:latin typeface="Trebuchet MS" panose="020B0603020202020204" pitchFamily="34" charset="0"/>
            </a:rPr>
            <a:t>)</a:t>
          </a:r>
          <a:endParaRPr lang="en-US" sz="1400" kern="1200" dirty="0">
            <a:latin typeface="Trebuchet MS" panose="020B0603020202020204" pitchFamily="34" charset="0"/>
          </a:endParaRPr>
        </a:p>
      </dsp:txBody>
      <dsp:txXfrm>
        <a:off x="310663" y="3284824"/>
        <a:ext cx="1433305" cy="4921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9A3048-E172-4073-B24D-C89254D630E0}">
      <dsp:nvSpPr>
        <dsp:cNvPr id="0" name=""/>
        <dsp:cNvSpPr/>
      </dsp:nvSpPr>
      <dsp:spPr>
        <a:xfrm>
          <a:off x="4173" y="354999"/>
          <a:ext cx="3170578" cy="640589"/>
        </a:xfrm>
        <a:prstGeom prst="roundRect">
          <a:avLst>
            <a:gd name="adj" fmla="val 10000"/>
          </a:avLst>
        </a:prstGeom>
        <a:solidFill>
          <a:srgbClr val="CCFFFF"/>
        </a:solidFill>
        <a:ln w="12700" cap="flat" cmpd="sng" algn="ctr">
          <a:noFill/>
          <a:prstDash val="solid"/>
          <a:miter lim="800000"/>
        </a:ln>
        <a:effectLst>
          <a:innerShdw blurRad="63500" dist="50800" dir="2700000">
            <a:prstClr val="black">
              <a:alpha val="50000"/>
            </a:prstClr>
          </a:innerShdw>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ro-RO" sz="1200" b="1" kern="1200" dirty="0" smtClean="0">
              <a:solidFill>
                <a:schemeClr val="tx1"/>
              </a:solidFill>
              <a:latin typeface="Trebuchet MS" panose="020B0603020202020204" pitchFamily="34" charset="0"/>
            </a:rPr>
            <a:t>Total </a:t>
          </a:r>
          <a:r>
            <a:rPr lang="en-US" sz="1200" b="1" kern="1200" dirty="0" smtClean="0">
              <a:solidFill>
                <a:schemeClr val="tx1"/>
              </a:solidFill>
              <a:latin typeface="Trebuchet MS" panose="020B0603020202020204" pitchFamily="34" charset="0"/>
            </a:rPr>
            <a:t>18 </a:t>
          </a:r>
          <a:r>
            <a:rPr lang="en-US" sz="1200" b="1" kern="1200" dirty="0" err="1" smtClean="0">
              <a:solidFill>
                <a:schemeClr val="tx1"/>
              </a:solidFill>
              <a:latin typeface="Trebuchet MS" panose="020B0603020202020204" pitchFamily="34" charset="0"/>
            </a:rPr>
            <a:t>cursuri</a:t>
          </a:r>
          <a:r>
            <a:rPr lang="en-US" sz="1200" b="1" kern="1200" dirty="0" smtClean="0">
              <a:solidFill>
                <a:schemeClr val="tx1"/>
              </a:solidFill>
              <a:latin typeface="Trebuchet MS" panose="020B0603020202020204" pitchFamily="34" charset="0"/>
            </a:rPr>
            <a:t> </a:t>
          </a:r>
          <a:r>
            <a:rPr lang="ro-RO" sz="1200" b="1" kern="1200" dirty="0" smtClean="0">
              <a:solidFill>
                <a:schemeClr val="tx1"/>
              </a:solidFill>
              <a:latin typeface="Trebuchet MS" panose="020B0603020202020204" pitchFamily="34" charset="0"/>
            </a:rPr>
            <a:t>pentru </a:t>
          </a:r>
          <a:r>
            <a:rPr lang="en-US" sz="1200" b="1" kern="1200" dirty="0" smtClean="0">
              <a:solidFill>
                <a:schemeClr val="tx1"/>
              </a:solidFill>
              <a:latin typeface="Trebuchet MS" panose="020B0603020202020204" pitchFamily="34" charset="0"/>
            </a:rPr>
            <a:t>358</a:t>
          </a:r>
          <a:r>
            <a:rPr lang="ro-RO" sz="1200" b="1" kern="1200" dirty="0" smtClean="0">
              <a:solidFill>
                <a:schemeClr val="tx1"/>
              </a:solidFill>
              <a:latin typeface="Trebuchet MS" panose="020B0603020202020204" pitchFamily="34" charset="0"/>
            </a:rPr>
            <a:t> de someri, </a:t>
          </a:r>
          <a:r>
            <a:rPr lang="en-US" sz="1200" b="1" kern="1200" dirty="0" smtClean="0">
              <a:solidFill>
                <a:schemeClr val="tx1"/>
              </a:solidFill>
              <a:latin typeface="Trebuchet MS" panose="020B0603020202020204" pitchFamily="34" charset="0"/>
            </a:rPr>
            <a:t>din care</a:t>
          </a:r>
          <a:r>
            <a:rPr lang="ro-RO" sz="1200" b="1" kern="1200" dirty="0" smtClean="0">
              <a:solidFill>
                <a:schemeClr val="tx1"/>
              </a:solidFill>
              <a:latin typeface="Trebuchet MS" panose="020B0603020202020204" pitchFamily="34" charset="0"/>
            </a:rPr>
            <a:t>, după</a:t>
          </a:r>
          <a:r>
            <a:rPr lang="en-US" sz="1200" b="1" kern="1200" dirty="0" smtClean="0">
              <a:solidFill>
                <a:schemeClr val="tx1"/>
              </a:solidFill>
              <a:latin typeface="Trebuchet MS" panose="020B0603020202020204" pitchFamily="34" charset="0"/>
            </a:rPr>
            <a:t> forma de </a:t>
          </a:r>
          <a:r>
            <a:rPr lang="en-US" sz="1200" b="1" kern="1200" dirty="0" err="1" smtClean="0">
              <a:solidFill>
                <a:schemeClr val="tx1"/>
              </a:solidFill>
              <a:latin typeface="Trebuchet MS" panose="020B0603020202020204" pitchFamily="34" charset="0"/>
            </a:rPr>
            <a:t>preg</a:t>
          </a:r>
          <a:r>
            <a:rPr lang="ro-RO" sz="1200" b="1" kern="1200" dirty="0" smtClean="0">
              <a:solidFill>
                <a:schemeClr val="tx1"/>
              </a:solidFill>
              <a:latin typeface="Trebuchet MS" panose="020B0603020202020204" pitchFamily="34" charset="0"/>
            </a:rPr>
            <a:t>ă</a:t>
          </a:r>
          <a:r>
            <a:rPr lang="en-US" sz="1200" b="1" kern="1200" dirty="0" smtClean="0">
              <a:solidFill>
                <a:schemeClr val="tx1"/>
              </a:solidFill>
              <a:latin typeface="Trebuchet MS" panose="020B0603020202020204" pitchFamily="34" charset="0"/>
            </a:rPr>
            <a:t>tire</a:t>
          </a:r>
          <a:r>
            <a:rPr lang="ro-RO" sz="1200" b="1" kern="1200" dirty="0" smtClean="0">
              <a:solidFill>
                <a:schemeClr val="tx1"/>
              </a:solidFill>
              <a:latin typeface="Trebuchet MS" panose="020B0603020202020204" pitchFamily="34" charset="0"/>
            </a:rPr>
            <a:t> și meserii</a:t>
          </a:r>
          <a:r>
            <a:rPr lang="en-US" sz="1200" kern="1200" dirty="0" smtClean="0">
              <a:solidFill>
                <a:schemeClr val="tx1"/>
              </a:solidFill>
              <a:latin typeface="Trebuchet MS" panose="020B0603020202020204" pitchFamily="34" charset="0"/>
            </a:rPr>
            <a:t>:</a:t>
          </a:r>
          <a:endParaRPr lang="en-US" sz="1200" kern="1200" dirty="0">
            <a:solidFill>
              <a:schemeClr val="tx1"/>
            </a:solidFill>
            <a:latin typeface="Trebuchet MS" panose="020B0603020202020204" pitchFamily="34" charset="0"/>
          </a:endParaRPr>
        </a:p>
      </dsp:txBody>
      <dsp:txXfrm>
        <a:off x="22935" y="373761"/>
        <a:ext cx="3133054" cy="603065"/>
      </dsp:txXfrm>
    </dsp:sp>
    <dsp:sp modelId="{0F320849-6719-421C-8BC0-95E01C765556}">
      <dsp:nvSpPr>
        <dsp:cNvPr id="0" name=""/>
        <dsp:cNvSpPr/>
      </dsp:nvSpPr>
      <dsp:spPr>
        <a:xfrm>
          <a:off x="275511" y="995588"/>
          <a:ext cx="91440" cy="1560010"/>
        </a:xfrm>
        <a:custGeom>
          <a:avLst/>
          <a:gdLst/>
          <a:ahLst/>
          <a:cxnLst/>
          <a:rect l="0" t="0" r="0" b="0"/>
          <a:pathLst>
            <a:path>
              <a:moveTo>
                <a:pt x="45720" y="0"/>
              </a:moveTo>
              <a:lnTo>
                <a:pt x="45720" y="1560010"/>
              </a:lnTo>
              <a:lnTo>
                <a:pt x="94595" y="156001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64981F7-0BAC-4EEA-A20B-61C5F21C670D}">
      <dsp:nvSpPr>
        <dsp:cNvPr id="0" name=""/>
        <dsp:cNvSpPr/>
      </dsp:nvSpPr>
      <dsp:spPr>
        <a:xfrm>
          <a:off x="370107" y="2306534"/>
          <a:ext cx="1472193" cy="498128"/>
        </a:xfrm>
        <a:prstGeom prst="roundRect">
          <a:avLst>
            <a:gd name="adj" fmla="val 10000"/>
          </a:avLst>
        </a:prstGeom>
        <a:solidFill>
          <a:srgbClr val="A8BAD4">
            <a:alpha val="89804"/>
          </a:srgbClr>
        </a:solidFill>
        <a:ln w="12700" cap="flat" cmpd="sng" algn="ctr">
          <a:noFill/>
          <a:prstDash val="solid"/>
          <a:miter lim="800000"/>
        </a:ln>
        <a:effectLst>
          <a:innerShdw blurRad="63500" dist="50800" dir="2700000">
            <a:prstClr val="black">
              <a:alpha val="50000"/>
            </a:prstClr>
          </a:innerShdw>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Trebuchet MS" panose="020B0603020202020204" pitchFamily="34" charset="0"/>
            </a:rPr>
            <a:t>Cursuri de </a:t>
          </a:r>
          <a:r>
            <a:rPr lang="en-US" sz="1400" kern="1200" dirty="0" err="1" smtClean="0">
              <a:latin typeface="Trebuchet MS" panose="020B0603020202020204" pitchFamily="34" charset="0"/>
            </a:rPr>
            <a:t>inițiere</a:t>
          </a:r>
          <a:r>
            <a:rPr lang="ro-RO" sz="1400" kern="1200" dirty="0" smtClean="0">
              <a:latin typeface="Trebuchet MS" panose="020B0603020202020204" pitchFamily="34" charset="0"/>
            </a:rPr>
            <a:t> (</a:t>
          </a:r>
          <a:r>
            <a:rPr lang="en-US" sz="1400" kern="1200" dirty="0" smtClean="0">
              <a:latin typeface="Trebuchet MS" panose="020B0603020202020204" pitchFamily="34" charset="0"/>
            </a:rPr>
            <a:t>0</a:t>
          </a:r>
          <a:r>
            <a:rPr lang="ro-RO" sz="1400" kern="1200" dirty="0" smtClean="0">
              <a:latin typeface="Trebuchet MS" panose="020B0603020202020204" pitchFamily="34" charset="0"/>
            </a:rPr>
            <a:t>)</a:t>
          </a:r>
          <a:endParaRPr lang="en-US" sz="1400" kern="1200" dirty="0">
            <a:latin typeface="Trebuchet MS" panose="020B0603020202020204" pitchFamily="34" charset="0"/>
          </a:endParaRPr>
        </a:p>
      </dsp:txBody>
      <dsp:txXfrm>
        <a:off x="384697" y="2321124"/>
        <a:ext cx="1443013" cy="468948"/>
      </dsp:txXfrm>
    </dsp:sp>
    <dsp:sp modelId="{9FA32990-3757-4EF1-801E-5348EC557BC0}">
      <dsp:nvSpPr>
        <dsp:cNvPr id="0" name=""/>
        <dsp:cNvSpPr/>
      </dsp:nvSpPr>
      <dsp:spPr>
        <a:xfrm>
          <a:off x="275511" y="995588"/>
          <a:ext cx="91440" cy="313382"/>
        </a:xfrm>
        <a:custGeom>
          <a:avLst/>
          <a:gdLst/>
          <a:ahLst/>
          <a:cxnLst/>
          <a:rect l="0" t="0" r="0" b="0"/>
          <a:pathLst>
            <a:path>
              <a:moveTo>
                <a:pt x="45720" y="0"/>
              </a:moveTo>
              <a:lnTo>
                <a:pt x="45720" y="313382"/>
              </a:lnTo>
              <a:lnTo>
                <a:pt x="79121" y="31338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1FD9B42-9FD9-478D-9035-3AB98BB0D382}">
      <dsp:nvSpPr>
        <dsp:cNvPr id="0" name=""/>
        <dsp:cNvSpPr/>
      </dsp:nvSpPr>
      <dsp:spPr>
        <a:xfrm>
          <a:off x="354632" y="989011"/>
          <a:ext cx="1455872" cy="639918"/>
        </a:xfrm>
        <a:prstGeom prst="roundRect">
          <a:avLst>
            <a:gd name="adj" fmla="val 10000"/>
          </a:avLst>
        </a:prstGeom>
        <a:solidFill>
          <a:srgbClr val="C8EFFD">
            <a:alpha val="90000"/>
          </a:srgb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err="1" smtClean="0">
              <a:latin typeface="Trebuchet MS" panose="020B0603020202020204" pitchFamily="34" charset="0"/>
            </a:rPr>
            <a:t>Cursuri</a:t>
          </a:r>
          <a:r>
            <a:rPr lang="en-US" sz="1400" kern="1200" dirty="0" smtClean="0">
              <a:latin typeface="Trebuchet MS" panose="020B0603020202020204" pitchFamily="34" charset="0"/>
            </a:rPr>
            <a:t> de re/</a:t>
          </a:r>
          <a:r>
            <a:rPr lang="en-US" sz="1400" kern="1200" dirty="0" err="1" smtClean="0">
              <a:latin typeface="Trebuchet MS" panose="020B0603020202020204" pitchFamily="34" charset="0"/>
            </a:rPr>
            <a:t>calificare</a:t>
          </a:r>
          <a:r>
            <a:rPr lang="en-US" sz="1400" kern="1200" dirty="0" smtClean="0">
              <a:latin typeface="Trebuchet MS" panose="020B0603020202020204" pitchFamily="34" charset="0"/>
            </a:rPr>
            <a:t> (11)</a:t>
          </a:r>
          <a:endParaRPr lang="en-US" sz="1100" kern="1200" dirty="0"/>
        </a:p>
      </dsp:txBody>
      <dsp:txXfrm>
        <a:off x="373375" y="1007754"/>
        <a:ext cx="1418386" cy="602432"/>
      </dsp:txXfrm>
    </dsp:sp>
    <dsp:sp modelId="{5671ED81-E8EA-4DBA-9071-CD2025953EBF}">
      <dsp:nvSpPr>
        <dsp:cNvPr id="0" name=""/>
        <dsp:cNvSpPr/>
      </dsp:nvSpPr>
      <dsp:spPr>
        <a:xfrm>
          <a:off x="275511" y="995588"/>
          <a:ext cx="91440" cy="967260"/>
        </a:xfrm>
        <a:custGeom>
          <a:avLst/>
          <a:gdLst/>
          <a:ahLst/>
          <a:cxnLst/>
          <a:rect l="0" t="0" r="0" b="0"/>
          <a:pathLst>
            <a:path>
              <a:moveTo>
                <a:pt x="45720" y="0"/>
              </a:moveTo>
              <a:lnTo>
                <a:pt x="45720" y="967260"/>
              </a:lnTo>
              <a:lnTo>
                <a:pt x="94332" y="96726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20157CE-E900-4333-9469-7543C7E33D4C}">
      <dsp:nvSpPr>
        <dsp:cNvPr id="0" name=""/>
        <dsp:cNvSpPr/>
      </dsp:nvSpPr>
      <dsp:spPr>
        <a:xfrm>
          <a:off x="369843" y="1688194"/>
          <a:ext cx="1461275" cy="549310"/>
        </a:xfrm>
        <a:prstGeom prst="roundRect">
          <a:avLst>
            <a:gd name="adj" fmla="val 10000"/>
          </a:avLst>
        </a:prstGeom>
        <a:solidFill>
          <a:srgbClr val="CCFFCC">
            <a:alpha val="90000"/>
          </a:srgbClr>
        </a:solidFill>
        <a:ln w="12700" cap="flat" cmpd="sng" algn="ctr">
          <a:noFill/>
          <a:prstDash val="solid"/>
          <a:miter lim="800000"/>
        </a:ln>
        <a:effectLst>
          <a:innerShdw blurRad="63500" dist="50800" dir="2700000">
            <a:prstClr val="black">
              <a:alpha val="50000"/>
            </a:prstClr>
          </a:innerShdw>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ro-RO" sz="1400" kern="1200" dirty="0" smtClean="0">
              <a:latin typeface="Trebuchet MS" panose="020B0603020202020204" pitchFamily="34" charset="0"/>
            </a:rPr>
            <a:t>C</a:t>
          </a:r>
          <a:r>
            <a:rPr lang="en-US" sz="1400" kern="1200" dirty="0" err="1" smtClean="0">
              <a:latin typeface="Trebuchet MS" panose="020B0603020202020204" pitchFamily="34" charset="0"/>
            </a:rPr>
            <a:t>ompetente</a:t>
          </a:r>
          <a:r>
            <a:rPr lang="en-US" sz="1400" kern="1200" dirty="0" smtClean="0">
              <a:latin typeface="Trebuchet MS" panose="020B0603020202020204" pitchFamily="34" charset="0"/>
            </a:rPr>
            <a:t> </a:t>
          </a:r>
          <a:r>
            <a:rPr lang="en-US" sz="1400" kern="1200" dirty="0" err="1" smtClean="0">
              <a:latin typeface="Trebuchet MS" panose="020B0603020202020204" pitchFamily="34" charset="0"/>
            </a:rPr>
            <a:t>cheie</a:t>
          </a:r>
          <a:r>
            <a:rPr lang="en-US" sz="1400" kern="1200" dirty="0" smtClean="0">
              <a:latin typeface="Trebuchet MS" panose="020B0603020202020204" pitchFamily="34" charset="0"/>
            </a:rPr>
            <a:t>/</a:t>
          </a:r>
          <a:r>
            <a:rPr lang="en-US" sz="1400" kern="1200" dirty="0" err="1" smtClean="0">
              <a:latin typeface="Trebuchet MS" panose="020B0603020202020204" pitchFamily="34" charset="0"/>
            </a:rPr>
            <a:t>transversale</a:t>
          </a:r>
          <a:r>
            <a:rPr lang="en-US" sz="1400" kern="1200" dirty="0" smtClean="0">
              <a:latin typeface="Trebuchet MS" panose="020B0603020202020204" pitchFamily="34" charset="0"/>
            </a:rPr>
            <a:t> </a:t>
          </a:r>
          <a:r>
            <a:rPr lang="ro-RO" sz="1400" kern="1200" dirty="0" smtClean="0">
              <a:latin typeface="Trebuchet MS" panose="020B0603020202020204" pitchFamily="34" charset="0"/>
            </a:rPr>
            <a:t>(</a:t>
          </a:r>
          <a:r>
            <a:rPr lang="en-US" sz="1400" kern="1200" dirty="0" smtClean="0">
              <a:latin typeface="Trebuchet MS" panose="020B0603020202020204" pitchFamily="34" charset="0"/>
            </a:rPr>
            <a:t>4</a:t>
          </a:r>
          <a:r>
            <a:rPr lang="ro-RO" sz="1400" kern="1200" dirty="0" smtClean="0">
              <a:latin typeface="Trebuchet MS" panose="020B0603020202020204" pitchFamily="34" charset="0"/>
            </a:rPr>
            <a:t>)</a:t>
          </a:r>
          <a:endParaRPr lang="en-US" sz="1400" kern="1200" dirty="0">
            <a:latin typeface="Trebuchet MS" panose="020B0603020202020204" pitchFamily="34" charset="0"/>
          </a:endParaRPr>
        </a:p>
      </dsp:txBody>
      <dsp:txXfrm>
        <a:off x="385932" y="1704283"/>
        <a:ext cx="1429097" cy="517132"/>
      </dsp:txXfrm>
    </dsp:sp>
    <dsp:sp modelId="{729230E3-4239-4875-A87A-D71EC708246F}">
      <dsp:nvSpPr>
        <dsp:cNvPr id="0" name=""/>
        <dsp:cNvSpPr/>
      </dsp:nvSpPr>
      <dsp:spPr>
        <a:xfrm>
          <a:off x="258912" y="995588"/>
          <a:ext cx="91440" cy="2163231"/>
        </a:xfrm>
        <a:custGeom>
          <a:avLst/>
          <a:gdLst/>
          <a:ahLst/>
          <a:cxnLst/>
          <a:rect l="0" t="0" r="0" b="0"/>
          <a:pathLst>
            <a:path>
              <a:moveTo>
                <a:pt x="62318" y="0"/>
              </a:moveTo>
              <a:lnTo>
                <a:pt x="45720" y="216323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ACE49A8-9007-45FA-87FA-7DC70F61931B}">
      <dsp:nvSpPr>
        <dsp:cNvPr id="0" name=""/>
        <dsp:cNvSpPr/>
      </dsp:nvSpPr>
      <dsp:spPr>
        <a:xfrm>
          <a:off x="304632" y="2897424"/>
          <a:ext cx="1463929" cy="522789"/>
        </a:xfrm>
        <a:prstGeom prst="roundRect">
          <a:avLst>
            <a:gd name="adj" fmla="val 10000"/>
          </a:avLst>
        </a:prstGeom>
        <a:solidFill>
          <a:schemeClr val="accent4">
            <a:lumMod val="60000"/>
            <a:lumOff val="40000"/>
            <a:alpha val="90000"/>
          </a:schemeClr>
        </a:solidFill>
        <a:ln w="12700" cap="flat" cmpd="sng" algn="ctr">
          <a:noFill/>
          <a:prstDash val="solid"/>
          <a:miter lim="800000"/>
        </a:ln>
        <a:effectLst>
          <a:innerShdw blurRad="63500" dist="50800" dir="2700000">
            <a:prstClr val="black">
              <a:alpha val="50000"/>
            </a:prstClr>
          </a:innerShdw>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err="1" smtClean="0">
              <a:latin typeface="Trebuchet MS" panose="020B0603020202020204" pitchFamily="34" charset="0"/>
            </a:rPr>
            <a:t>Cursuri</a:t>
          </a:r>
          <a:r>
            <a:rPr lang="en-US" sz="1400" kern="1200" dirty="0" smtClean="0">
              <a:latin typeface="Trebuchet MS" panose="020B0603020202020204" pitchFamily="34" charset="0"/>
            </a:rPr>
            <a:t> de </a:t>
          </a:r>
          <a:r>
            <a:rPr lang="ro-RO" sz="1400" kern="1200" dirty="0" smtClean="0">
              <a:latin typeface="Trebuchet MS" panose="020B0603020202020204" pitchFamily="34" charset="0"/>
            </a:rPr>
            <a:t>specializare(</a:t>
          </a:r>
          <a:r>
            <a:rPr lang="en-US" sz="1400" kern="1200" dirty="0" smtClean="0">
              <a:latin typeface="Trebuchet MS" panose="020B0603020202020204" pitchFamily="34" charset="0"/>
            </a:rPr>
            <a:t>3</a:t>
          </a:r>
          <a:r>
            <a:rPr lang="ro-RO" sz="1400" kern="1200" dirty="0" smtClean="0">
              <a:latin typeface="Trebuchet MS" panose="020B0603020202020204" pitchFamily="34" charset="0"/>
            </a:rPr>
            <a:t>)</a:t>
          </a:r>
          <a:endParaRPr lang="en-US" sz="1400" kern="1200" dirty="0">
            <a:latin typeface="Trebuchet MS" panose="020B0603020202020204" pitchFamily="34" charset="0"/>
          </a:endParaRPr>
        </a:p>
      </dsp:txBody>
      <dsp:txXfrm>
        <a:off x="319944" y="2912736"/>
        <a:ext cx="1433305" cy="492165"/>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xmlns="" id="{DC907087-5186-4F2E-9F5B-C9AD58BD1DB8}"/>
              </a:ext>
            </a:extLst>
          </p:cNvPr>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en-US" altLang="en-US"/>
          </a:p>
        </p:txBody>
      </p:sp>
      <p:sp>
        <p:nvSpPr>
          <p:cNvPr id="8195" name="Rectangle 3">
            <a:extLst>
              <a:ext uri="{FF2B5EF4-FFF2-40B4-BE49-F238E27FC236}">
                <a16:creationId xmlns:a16="http://schemas.microsoft.com/office/drawing/2014/main" xmlns="" id="{C46A5EB6-F0FA-43D0-860C-C46A679D7924}"/>
              </a:ext>
            </a:extLst>
          </p:cNvPr>
          <p:cNvSpPr>
            <a:spLocks noGrp="1" noChangeArrowheads="1"/>
          </p:cNvSpPr>
          <p:nvPr>
            <p:ph type="dt" idx="1"/>
          </p:nvPr>
        </p:nvSpPr>
        <p:spPr bwMode="auto">
          <a:xfrm>
            <a:off x="3850444"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en-US" altLang="en-US"/>
          </a:p>
        </p:txBody>
      </p:sp>
      <p:sp>
        <p:nvSpPr>
          <p:cNvPr id="40964" name="Rectangle 4">
            <a:extLst>
              <a:ext uri="{FF2B5EF4-FFF2-40B4-BE49-F238E27FC236}">
                <a16:creationId xmlns:a16="http://schemas.microsoft.com/office/drawing/2014/main" xmlns="" id="{ADB25777-0DAB-4696-B4C3-FCB439DF0184}"/>
              </a:ext>
            </a:extLst>
          </p:cNvPr>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a:extLst>
              <a:ext uri="{FF2B5EF4-FFF2-40B4-BE49-F238E27FC236}">
                <a16:creationId xmlns:a16="http://schemas.microsoft.com/office/drawing/2014/main" xmlns="" id="{C6CBA732-2A44-4F2F-85D9-B2E619AABAF7}"/>
              </a:ext>
            </a:extLst>
          </p:cNvPr>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Se face clic pentru editarea stilurilor textului Coordonatorului</a:t>
            </a:r>
          </a:p>
          <a:p>
            <a:pPr lvl="1"/>
            <a:r>
              <a:rPr lang="en-US" altLang="en-US" noProof="0"/>
              <a:t>Nivelul secund</a:t>
            </a:r>
          </a:p>
          <a:p>
            <a:pPr lvl="2"/>
            <a:r>
              <a:rPr lang="en-US" altLang="en-US" noProof="0"/>
              <a:t>Al treilea nivel</a:t>
            </a:r>
          </a:p>
          <a:p>
            <a:pPr lvl="3"/>
            <a:r>
              <a:rPr lang="en-US" altLang="en-US" noProof="0"/>
              <a:t>Al patrulea nivel</a:t>
            </a:r>
          </a:p>
          <a:p>
            <a:pPr lvl="4"/>
            <a:r>
              <a:rPr lang="en-US" altLang="en-US" noProof="0"/>
              <a:t>Al cincilea nivel</a:t>
            </a:r>
          </a:p>
        </p:txBody>
      </p:sp>
      <p:sp>
        <p:nvSpPr>
          <p:cNvPr id="8198" name="Rectangle 6">
            <a:extLst>
              <a:ext uri="{FF2B5EF4-FFF2-40B4-BE49-F238E27FC236}">
                <a16:creationId xmlns:a16="http://schemas.microsoft.com/office/drawing/2014/main" xmlns="" id="{198A0A19-1817-4D98-83CA-1E56758FC0E2}"/>
              </a:ext>
            </a:extLst>
          </p:cNvPr>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en-US" altLang="en-US"/>
          </a:p>
        </p:txBody>
      </p:sp>
      <p:sp>
        <p:nvSpPr>
          <p:cNvPr id="8199" name="Rectangle 7">
            <a:extLst>
              <a:ext uri="{FF2B5EF4-FFF2-40B4-BE49-F238E27FC236}">
                <a16:creationId xmlns:a16="http://schemas.microsoft.com/office/drawing/2014/main" xmlns="" id="{66A77EFB-E535-4EA0-A19D-BEB3C57F33D3}"/>
              </a:ext>
            </a:extLst>
          </p:cNvPr>
          <p:cNvSpPr>
            <a:spLocks noGrp="1" noChangeArrowheads="1"/>
          </p:cNvSpPr>
          <p:nvPr>
            <p:ph type="sldNum" sz="quarter" idx="5"/>
          </p:nvPr>
        </p:nvSpPr>
        <p:spPr bwMode="auto">
          <a:xfrm>
            <a:off x="3850444"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80AF7890-7CE5-413B-93DF-DE6FFD4E6BF8}" type="slidenum">
              <a:rPr lang="en-US" altLang="en-US"/>
              <a:pPr/>
              <a:t>‹#›</a:t>
            </a:fld>
            <a:endParaRPr lang="en-US" altLang="en-US"/>
          </a:p>
        </p:txBody>
      </p:sp>
    </p:spTree>
    <p:extLst>
      <p:ext uri="{BB962C8B-B14F-4D97-AF65-F5344CB8AC3E}">
        <p14:creationId xmlns:p14="http://schemas.microsoft.com/office/powerpoint/2010/main" val="1351007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AF7890-7CE5-413B-93DF-DE6FFD4E6BF8}" type="slidenum">
              <a:rPr lang="en-US" altLang="en-US" smtClean="0"/>
              <a:pPr/>
              <a:t>17</a:t>
            </a:fld>
            <a:endParaRPr lang="en-US" altLang="en-US"/>
          </a:p>
        </p:txBody>
      </p:sp>
    </p:spTree>
    <p:extLst>
      <p:ext uri="{BB962C8B-B14F-4D97-AF65-F5344CB8AC3E}">
        <p14:creationId xmlns:p14="http://schemas.microsoft.com/office/powerpoint/2010/main" val="794968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u diapozitiv">
    <p:spTree>
      <p:nvGrpSpPr>
        <p:cNvPr id="1" name=""/>
        <p:cNvGrpSpPr/>
        <p:nvPr/>
      </p:nvGrpSpPr>
      <p:grpSpPr>
        <a:xfrm>
          <a:off x="0" y="0"/>
          <a:ext cx="0" cy="0"/>
          <a:chOff x="0" y="0"/>
          <a:chExt cx="0" cy="0"/>
        </a:xfrm>
      </p:grpSpPr>
      <p:sp>
        <p:nvSpPr>
          <p:cNvPr id="2" name="Titlu 1"/>
          <p:cNvSpPr>
            <a:spLocks noGrp="1"/>
          </p:cNvSpPr>
          <p:nvPr>
            <p:ph type="ctrTitle"/>
          </p:nvPr>
        </p:nvSpPr>
        <p:spPr>
          <a:xfrm>
            <a:off x="1523802" y="1122363"/>
            <a:ext cx="9142810" cy="2387600"/>
          </a:xfrm>
        </p:spPr>
        <p:txBody>
          <a:bodyPr anchor="b"/>
          <a:lstStyle>
            <a:lvl1pPr algn="ctr">
              <a:defRPr sz="5999"/>
            </a:lvl1pPr>
          </a:lstStyle>
          <a:p>
            <a:r>
              <a:rPr lang="ro-RO" smtClean="0"/>
              <a:t>Clic pentru editare stil titlu</a:t>
            </a:r>
            <a:endParaRPr lang="en-US"/>
          </a:p>
        </p:txBody>
      </p:sp>
      <p:sp>
        <p:nvSpPr>
          <p:cNvPr id="3" name="Subtitlu 2"/>
          <p:cNvSpPr>
            <a:spLocks noGrp="1"/>
          </p:cNvSpPr>
          <p:nvPr>
            <p:ph type="subTitle" idx="1"/>
          </p:nvPr>
        </p:nvSpPr>
        <p:spPr>
          <a:xfrm>
            <a:off x="1523802" y="3602038"/>
            <a:ext cx="9142810" cy="1655762"/>
          </a:xfrm>
        </p:spPr>
        <p:txBody>
          <a:bodyPr/>
          <a:lstStyle>
            <a:lvl1pPr marL="0" indent="0" algn="ctr">
              <a:buNone/>
              <a:defRPr sz="2400"/>
            </a:lvl1pPr>
            <a:lvl2pPr marL="457154" indent="0" algn="ctr">
              <a:buNone/>
              <a:defRPr sz="2000"/>
            </a:lvl2pPr>
            <a:lvl3pPr marL="914309" indent="0" algn="ctr">
              <a:buNone/>
              <a:defRPr sz="1800"/>
            </a:lvl3pPr>
            <a:lvl4pPr marL="1371463" indent="0" algn="ctr">
              <a:buNone/>
              <a:defRPr sz="1600"/>
            </a:lvl4pPr>
            <a:lvl5pPr marL="1828617" indent="0" algn="ctr">
              <a:buNone/>
              <a:defRPr sz="1600"/>
            </a:lvl5pPr>
            <a:lvl6pPr marL="2285771" indent="0" algn="ctr">
              <a:buNone/>
              <a:defRPr sz="1600"/>
            </a:lvl6pPr>
            <a:lvl7pPr marL="2742926" indent="0" algn="ctr">
              <a:buNone/>
              <a:defRPr sz="1600"/>
            </a:lvl7pPr>
            <a:lvl8pPr marL="3200080" indent="0" algn="ctr">
              <a:buNone/>
              <a:defRPr sz="1600"/>
            </a:lvl8pPr>
            <a:lvl9pPr marL="3657234" indent="0" algn="ctr">
              <a:buNone/>
              <a:defRPr sz="1600"/>
            </a:lvl9pPr>
          </a:lstStyle>
          <a:p>
            <a:r>
              <a:rPr lang="ro-RO" smtClean="0"/>
              <a:t>Clic pentru a edita stilul de subtitlu</a:t>
            </a:r>
            <a:endParaRPr lang="en-US"/>
          </a:p>
        </p:txBody>
      </p:sp>
      <p:sp>
        <p:nvSpPr>
          <p:cNvPr id="4" name="Substituent dată 3"/>
          <p:cNvSpPr>
            <a:spLocks noGrp="1"/>
          </p:cNvSpPr>
          <p:nvPr>
            <p:ph type="dt" sz="half" idx="10"/>
          </p:nvPr>
        </p:nvSpPr>
        <p:spPr/>
        <p:txBody>
          <a:bodyPr/>
          <a:lstStyle/>
          <a:p>
            <a:pPr>
              <a:defRPr/>
            </a:pPr>
            <a:endParaRPr lang="en-US" altLang="en-US"/>
          </a:p>
        </p:txBody>
      </p:sp>
      <p:sp>
        <p:nvSpPr>
          <p:cNvPr id="5" name="Substituent subsol 4"/>
          <p:cNvSpPr>
            <a:spLocks noGrp="1"/>
          </p:cNvSpPr>
          <p:nvPr>
            <p:ph type="ftr" sz="quarter" idx="11"/>
          </p:nvPr>
        </p:nvSpPr>
        <p:spPr/>
        <p:txBody>
          <a:bodyPr/>
          <a:lstStyle/>
          <a:p>
            <a:pPr>
              <a:defRPr/>
            </a:pPr>
            <a:endParaRPr lang="en-US" altLang="en-US"/>
          </a:p>
        </p:txBody>
      </p:sp>
      <p:sp>
        <p:nvSpPr>
          <p:cNvPr id="6" name="Substituent număr diapozitiv 5"/>
          <p:cNvSpPr>
            <a:spLocks noGrp="1"/>
          </p:cNvSpPr>
          <p:nvPr>
            <p:ph type="sldNum" sz="quarter" idx="12"/>
          </p:nvPr>
        </p:nvSpPr>
        <p:spPr/>
        <p:txBody>
          <a:bodyPr/>
          <a:lstStyle/>
          <a:p>
            <a:fld id="{F76E7F78-6513-4F2E-AC45-4B11187682FD}" type="slidenum">
              <a:rPr lang="en-US" altLang="en-US" smtClean="0"/>
              <a:pPr/>
              <a:t>‹#›</a:t>
            </a:fld>
            <a:endParaRPr lang="en-US" altLang="en-US"/>
          </a:p>
        </p:txBody>
      </p:sp>
    </p:spTree>
    <p:extLst>
      <p:ext uri="{BB962C8B-B14F-4D97-AF65-F5344CB8AC3E}">
        <p14:creationId xmlns:p14="http://schemas.microsoft.com/office/powerpoint/2010/main" val="784764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Clic pentru editare stil titlu</a:t>
            </a:r>
            <a:endParaRPr lang="en-US"/>
          </a:p>
        </p:txBody>
      </p:sp>
      <p:sp>
        <p:nvSpPr>
          <p:cNvPr id="3" name="Substituent text vertical 2"/>
          <p:cNvSpPr>
            <a:spLocks noGrp="1"/>
          </p:cNvSpPr>
          <p:nvPr>
            <p:ph type="body" orient="vert" idx="1"/>
          </p:nvPr>
        </p:nvSpPr>
        <p:spPr/>
        <p:txBody>
          <a:bodyPr vert="eaVert"/>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4" name="Substituent dată 3"/>
          <p:cNvSpPr>
            <a:spLocks noGrp="1"/>
          </p:cNvSpPr>
          <p:nvPr>
            <p:ph type="dt" sz="half" idx="10"/>
          </p:nvPr>
        </p:nvSpPr>
        <p:spPr/>
        <p:txBody>
          <a:bodyPr/>
          <a:lstStyle/>
          <a:p>
            <a:pPr>
              <a:defRPr/>
            </a:pPr>
            <a:endParaRPr lang="en-US" altLang="en-US"/>
          </a:p>
        </p:txBody>
      </p:sp>
      <p:sp>
        <p:nvSpPr>
          <p:cNvPr id="5" name="Substituent subsol 4"/>
          <p:cNvSpPr>
            <a:spLocks noGrp="1"/>
          </p:cNvSpPr>
          <p:nvPr>
            <p:ph type="ftr" sz="quarter" idx="11"/>
          </p:nvPr>
        </p:nvSpPr>
        <p:spPr/>
        <p:txBody>
          <a:bodyPr/>
          <a:lstStyle/>
          <a:p>
            <a:pPr>
              <a:defRPr/>
            </a:pPr>
            <a:endParaRPr lang="en-US" altLang="en-US"/>
          </a:p>
        </p:txBody>
      </p:sp>
      <p:sp>
        <p:nvSpPr>
          <p:cNvPr id="6" name="Substituent număr diapozitiv 5"/>
          <p:cNvSpPr>
            <a:spLocks noGrp="1"/>
          </p:cNvSpPr>
          <p:nvPr>
            <p:ph type="sldNum" sz="quarter" idx="12"/>
          </p:nvPr>
        </p:nvSpPr>
        <p:spPr/>
        <p:txBody>
          <a:bodyPr/>
          <a:lstStyle/>
          <a:p>
            <a:fld id="{F76E7F78-6513-4F2E-AC45-4B11187682FD}" type="slidenum">
              <a:rPr lang="en-US" altLang="en-US" smtClean="0"/>
              <a:pPr/>
              <a:t>‹#›</a:t>
            </a:fld>
            <a:endParaRPr lang="en-US" altLang="en-US"/>
          </a:p>
        </p:txBody>
      </p:sp>
    </p:spTree>
    <p:extLst>
      <p:ext uri="{BB962C8B-B14F-4D97-AF65-F5344CB8AC3E}">
        <p14:creationId xmlns:p14="http://schemas.microsoft.com/office/powerpoint/2010/main" val="517672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p:cNvSpPr>
            <a:spLocks noGrp="1"/>
          </p:cNvSpPr>
          <p:nvPr>
            <p:ph type="title" orient="vert"/>
          </p:nvPr>
        </p:nvSpPr>
        <p:spPr>
          <a:xfrm>
            <a:off x="8723764" y="365125"/>
            <a:ext cx="2628558" cy="5811838"/>
          </a:xfrm>
        </p:spPr>
        <p:txBody>
          <a:bodyPr vert="eaVert"/>
          <a:lstStyle/>
          <a:p>
            <a:r>
              <a:rPr lang="ro-RO" smtClean="0"/>
              <a:t>Clic pentru editare stil titlu</a:t>
            </a:r>
            <a:endParaRPr lang="en-US"/>
          </a:p>
        </p:txBody>
      </p:sp>
      <p:sp>
        <p:nvSpPr>
          <p:cNvPr id="3" name="Substituent text vertical 2"/>
          <p:cNvSpPr>
            <a:spLocks noGrp="1"/>
          </p:cNvSpPr>
          <p:nvPr>
            <p:ph type="body" orient="vert" idx="1"/>
          </p:nvPr>
        </p:nvSpPr>
        <p:spPr>
          <a:xfrm>
            <a:off x="838091" y="365125"/>
            <a:ext cx="7733293" cy="5811838"/>
          </a:xfrm>
        </p:spPr>
        <p:txBody>
          <a:bodyPr vert="eaVert"/>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4" name="Substituent dată 3"/>
          <p:cNvSpPr>
            <a:spLocks noGrp="1"/>
          </p:cNvSpPr>
          <p:nvPr>
            <p:ph type="dt" sz="half" idx="10"/>
          </p:nvPr>
        </p:nvSpPr>
        <p:spPr/>
        <p:txBody>
          <a:bodyPr/>
          <a:lstStyle/>
          <a:p>
            <a:pPr>
              <a:defRPr/>
            </a:pPr>
            <a:endParaRPr lang="en-US" altLang="en-US"/>
          </a:p>
        </p:txBody>
      </p:sp>
      <p:sp>
        <p:nvSpPr>
          <p:cNvPr id="5" name="Substituent subsol 4"/>
          <p:cNvSpPr>
            <a:spLocks noGrp="1"/>
          </p:cNvSpPr>
          <p:nvPr>
            <p:ph type="ftr" sz="quarter" idx="11"/>
          </p:nvPr>
        </p:nvSpPr>
        <p:spPr/>
        <p:txBody>
          <a:bodyPr/>
          <a:lstStyle/>
          <a:p>
            <a:pPr>
              <a:defRPr/>
            </a:pPr>
            <a:endParaRPr lang="en-US" altLang="en-US"/>
          </a:p>
        </p:txBody>
      </p:sp>
      <p:sp>
        <p:nvSpPr>
          <p:cNvPr id="6" name="Substituent număr diapozitiv 5"/>
          <p:cNvSpPr>
            <a:spLocks noGrp="1"/>
          </p:cNvSpPr>
          <p:nvPr>
            <p:ph type="sldNum" sz="quarter" idx="12"/>
          </p:nvPr>
        </p:nvSpPr>
        <p:spPr/>
        <p:txBody>
          <a:bodyPr/>
          <a:lstStyle/>
          <a:p>
            <a:fld id="{F76E7F78-6513-4F2E-AC45-4B11187682FD}" type="slidenum">
              <a:rPr lang="en-US" altLang="en-US" smtClean="0"/>
              <a:pPr/>
              <a:t>‹#›</a:t>
            </a:fld>
            <a:endParaRPr lang="en-US" altLang="en-US"/>
          </a:p>
        </p:txBody>
      </p:sp>
    </p:spTree>
    <p:extLst>
      <p:ext uri="{BB962C8B-B14F-4D97-AF65-F5344CB8AC3E}">
        <p14:creationId xmlns:p14="http://schemas.microsoft.com/office/powerpoint/2010/main" val="1537748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Clic pentru editare stil titlu</a:t>
            </a:r>
            <a:endParaRPr lang="en-US"/>
          </a:p>
        </p:txBody>
      </p:sp>
      <p:sp>
        <p:nvSpPr>
          <p:cNvPr id="3" name="Substituent conținut 2"/>
          <p:cNvSpPr>
            <a:spLocks noGrp="1"/>
          </p:cNvSpPr>
          <p:nvPr>
            <p:ph idx="1"/>
          </p:nvPr>
        </p:nvSpPr>
        <p:spPr/>
        <p:txBody>
          <a:body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4" name="Substituent dată 3"/>
          <p:cNvSpPr>
            <a:spLocks noGrp="1"/>
          </p:cNvSpPr>
          <p:nvPr>
            <p:ph type="dt" sz="half" idx="10"/>
          </p:nvPr>
        </p:nvSpPr>
        <p:spPr/>
        <p:txBody>
          <a:bodyPr/>
          <a:lstStyle/>
          <a:p>
            <a:pPr>
              <a:defRPr/>
            </a:pPr>
            <a:endParaRPr lang="en-US" altLang="en-US"/>
          </a:p>
        </p:txBody>
      </p:sp>
      <p:sp>
        <p:nvSpPr>
          <p:cNvPr id="5" name="Substituent subsol 4"/>
          <p:cNvSpPr>
            <a:spLocks noGrp="1"/>
          </p:cNvSpPr>
          <p:nvPr>
            <p:ph type="ftr" sz="quarter" idx="11"/>
          </p:nvPr>
        </p:nvSpPr>
        <p:spPr/>
        <p:txBody>
          <a:bodyPr/>
          <a:lstStyle/>
          <a:p>
            <a:pPr>
              <a:defRPr/>
            </a:pPr>
            <a:endParaRPr lang="en-US" altLang="en-US"/>
          </a:p>
        </p:txBody>
      </p:sp>
      <p:sp>
        <p:nvSpPr>
          <p:cNvPr id="6" name="Substituent număr diapozitiv 5"/>
          <p:cNvSpPr>
            <a:spLocks noGrp="1"/>
          </p:cNvSpPr>
          <p:nvPr>
            <p:ph type="sldNum" sz="quarter" idx="12"/>
          </p:nvPr>
        </p:nvSpPr>
        <p:spPr/>
        <p:txBody>
          <a:bodyPr/>
          <a:lstStyle/>
          <a:p>
            <a:fld id="{F76E7F78-6513-4F2E-AC45-4B11187682FD}" type="slidenum">
              <a:rPr lang="en-US" altLang="en-US" smtClean="0"/>
              <a:pPr/>
              <a:t>‹#›</a:t>
            </a:fld>
            <a:endParaRPr lang="en-US" altLang="en-US"/>
          </a:p>
        </p:txBody>
      </p:sp>
    </p:spTree>
    <p:extLst>
      <p:ext uri="{BB962C8B-B14F-4D97-AF65-F5344CB8AC3E}">
        <p14:creationId xmlns:p14="http://schemas.microsoft.com/office/powerpoint/2010/main" val="292802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u 1"/>
          <p:cNvSpPr>
            <a:spLocks noGrp="1"/>
          </p:cNvSpPr>
          <p:nvPr>
            <p:ph type="title"/>
          </p:nvPr>
        </p:nvSpPr>
        <p:spPr>
          <a:xfrm>
            <a:off x="831742" y="1709739"/>
            <a:ext cx="10514231" cy="2852737"/>
          </a:xfrm>
        </p:spPr>
        <p:txBody>
          <a:bodyPr anchor="b"/>
          <a:lstStyle>
            <a:lvl1pPr>
              <a:defRPr sz="5999"/>
            </a:lvl1pPr>
          </a:lstStyle>
          <a:p>
            <a:r>
              <a:rPr lang="ro-RO" smtClean="0"/>
              <a:t>Clic pentru editare stil titlu</a:t>
            </a:r>
            <a:endParaRPr lang="en-US"/>
          </a:p>
        </p:txBody>
      </p:sp>
      <p:sp>
        <p:nvSpPr>
          <p:cNvPr id="3" name="Substituent text 2"/>
          <p:cNvSpPr>
            <a:spLocks noGrp="1"/>
          </p:cNvSpPr>
          <p:nvPr>
            <p:ph type="body" idx="1"/>
          </p:nvPr>
        </p:nvSpPr>
        <p:spPr>
          <a:xfrm>
            <a:off x="831742" y="4589464"/>
            <a:ext cx="10514231" cy="1500187"/>
          </a:xfrm>
        </p:spPr>
        <p:txBody>
          <a:bodyPr/>
          <a:lstStyle>
            <a:lvl1pPr marL="0" indent="0">
              <a:buNone/>
              <a:defRPr sz="2400">
                <a:solidFill>
                  <a:schemeClr val="tx1">
                    <a:tint val="75000"/>
                  </a:schemeClr>
                </a:solidFill>
              </a:defRPr>
            </a:lvl1pPr>
            <a:lvl2pPr marL="457154" indent="0">
              <a:buNone/>
              <a:defRPr sz="2000">
                <a:solidFill>
                  <a:schemeClr val="tx1">
                    <a:tint val="75000"/>
                  </a:schemeClr>
                </a:solidFill>
              </a:defRPr>
            </a:lvl2pPr>
            <a:lvl3pPr marL="914309" indent="0">
              <a:buNone/>
              <a:defRPr sz="1800">
                <a:solidFill>
                  <a:schemeClr val="tx1">
                    <a:tint val="75000"/>
                  </a:schemeClr>
                </a:solidFill>
              </a:defRPr>
            </a:lvl3pPr>
            <a:lvl4pPr marL="1371463" indent="0">
              <a:buNone/>
              <a:defRPr sz="1600">
                <a:solidFill>
                  <a:schemeClr val="tx1">
                    <a:tint val="75000"/>
                  </a:schemeClr>
                </a:solidFill>
              </a:defRPr>
            </a:lvl4pPr>
            <a:lvl5pPr marL="1828617" indent="0">
              <a:buNone/>
              <a:defRPr sz="1600">
                <a:solidFill>
                  <a:schemeClr val="tx1">
                    <a:tint val="75000"/>
                  </a:schemeClr>
                </a:solidFill>
              </a:defRPr>
            </a:lvl5pPr>
            <a:lvl6pPr marL="2285771" indent="0">
              <a:buNone/>
              <a:defRPr sz="1600">
                <a:solidFill>
                  <a:schemeClr val="tx1">
                    <a:tint val="75000"/>
                  </a:schemeClr>
                </a:solidFill>
              </a:defRPr>
            </a:lvl6pPr>
            <a:lvl7pPr marL="2742926" indent="0">
              <a:buNone/>
              <a:defRPr sz="1600">
                <a:solidFill>
                  <a:schemeClr val="tx1">
                    <a:tint val="75000"/>
                  </a:schemeClr>
                </a:solidFill>
              </a:defRPr>
            </a:lvl7pPr>
            <a:lvl8pPr marL="3200080" indent="0">
              <a:buNone/>
              <a:defRPr sz="1600">
                <a:solidFill>
                  <a:schemeClr val="tx1">
                    <a:tint val="75000"/>
                  </a:schemeClr>
                </a:solidFill>
              </a:defRPr>
            </a:lvl8pPr>
            <a:lvl9pPr marL="3657234" indent="0">
              <a:buNone/>
              <a:defRPr sz="1600">
                <a:solidFill>
                  <a:schemeClr val="tx1">
                    <a:tint val="75000"/>
                  </a:schemeClr>
                </a:solidFill>
              </a:defRPr>
            </a:lvl9pPr>
          </a:lstStyle>
          <a:p>
            <a:pPr lvl="0"/>
            <a:r>
              <a:rPr lang="ro-RO" smtClean="0"/>
              <a:t>Clic pentru editare stiluri text Coordonator</a:t>
            </a:r>
          </a:p>
        </p:txBody>
      </p:sp>
      <p:sp>
        <p:nvSpPr>
          <p:cNvPr id="4" name="Substituent dată 3"/>
          <p:cNvSpPr>
            <a:spLocks noGrp="1"/>
          </p:cNvSpPr>
          <p:nvPr>
            <p:ph type="dt" sz="half" idx="10"/>
          </p:nvPr>
        </p:nvSpPr>
        <p:spPr/>
        <p:txBody>
          <a:bodyPr/>
          <a:lstStyle/>
          <a:p>
            <a:pPr>
              <a:defRPr/>
            </a:pPr>
            <a:endParaRPr lang="en-US" altLang="en-US"/>
          </a:p>
        </p:txBody>
      </p:sp>
      <p:sp>
        <p:nvSpPr>
          <p:cNvPr id="5" name="Substituent subsol 4"/>
          <p:cNvSpPr>
            <a:spLocks noGrp="1"/>
          </p:cNvSpPr>
          <p:nvPr>
            <p:ph type="ftr" sz="quarter" idx="11"/>
          </p:nvPr>
        </p:nvSpPr>
        <p:spPr/>
        <p:txBody>
          <a:bodyPr/>
          <a:lstStyle/>
          <a:p>
            <a:pPr>
              <a:defRPr/>
            </a:pPr>
            <a:endParaRPr lang="en-US" altLang="en-US"/>
          </a:p>
        </p:txBody>
      </p:sp>
      <p:sp>
        <p:nvSpPr>
          <p:cNvPr id="6" name="Substituent număr diapozitiv 5"/>
          <p:cNvSpPr>
            <a:spLocks noGrp="1"/>
          </p:cNvSpPr>
          <p:nvPr>
            <p:ph type="sldNum" sz="quarter" idx="12"/>
          </p:nvPr>
        </p:nvSpPr>
        <p:spPr/>
        <p:txBody>
          <a:bodyPr/>
          <a:lstStyle/>
          <a:p>
            <a:fld id="{F76E7F78-6513-4F2E-AC45-4B11187682FD}" type="slidenum">
              <a:rPr lang="en-US" altLang="en-US" smtClean="0"/>
              <a:pPr/>
              <a:t>‹#›</a:t>
            </a:fld>
            <a:endParaRPr lang="en-US" altLang="en-US"/>
          </a:p>
        </p:txBody>
      </p:sp>
    </p:spTree>
    <p:extLst>
      <p:ext uri="{BB962C8B-B14F-4D97-AF65-F5344CB8AC3E}">
        <p14:creationId xmlns:p14="http://schemas.microsoft.com/office/powerpoint/2010/main" val="2598559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Clic pentru editare stil titlu</a:t>
            </a:r>
            <a:endParaRPr lang="en-US"/>
          </a:p>
        </p:txBody>
      </p:sp>
      <p:sp>
        <p:nvSpPr>
          <p:cNvPr id="3" name="Substituent conținut 2"/>
          <p:cNvSpPr>
            <a:spLocks noGrp="1"/>
          </p:cNvSpPr>
          <p:nvPr>
            <p:ph sz="half" idx="1"/>
          </p:nvPr>
        </p:nvSpPr>
        <p:spPr>
          <a:xfrm>
            <a:off x="838091" y="1825625"/>
            <a:ext cx="5180926" cy="4351338"/>
          </a:xfrm>
        </p:spPr>
        <p:txBody>
          <a:body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4" name="Substituent conținut 3"/>
          <p:cNvSpPr>
            <a:spLocks noGrp="1"/>
          </p:cNvSpPr>
          <p:nvPr>
            <p:ph sz="half" idx="2"/>
          </p:nvPr>
        </p:nvSpPr>
        <p:spPr>
          <a:xfrm>
            <a:off x="6171396" y="1825625"/>
            <a:ext cx="5180926" cy="4351338"/>
          </a:xfrm>
        </p:spPr>
        <p:txBody>
          <a:body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5" name="Substituent dată 4"/>
          <p:cNvSpPr>
            <a:spLocks noGrp="1"/>
          </p:cNvSpPr>
          <p:nvPr>
            <p:ph type="dt" sz="half" idx="10"/>
          </p:nvPr>
        </p:nvSpPr>
        <p:spPr/>
        <p:txBody>
          <a:bodyPr/>
          <a:lstStyle/>
          <a:p>
            <a:pPr>
              <a:defRPr/>
            </a:pPr>
            <a:endParaRPr lang="en-US" altLang="en-US"/>
          </a:p>
        </p:txBody>
      </p:sp>
      <p:sp>
        <p:nvSpPr>
          <p:cNvPr id="6" name="Substituent subsol 5"/>
          <p:cNvSpPr>
            <a:spLocks noGrp="1"/>
          </p:cNvSpPr>
          <p:nvPr>
            <p:ph type="ftr" sz="quarter" idx="11"/>
          </p:nvPr>
        </p:nvSpPr>
        <p:spPr/>
        <p:txBody>
          <a:bodyPr/>
          <a:lstStyle/>
          <a:p>
            <a:pPr>
              <a:defRPr/>
            </a:pPr>
            <a:endParaRPr lang="en-US" altLang="en-US"/>
          </a:p>
        </p:txBody>
      </p:sp>
      <p:sp>
        <p:nvSpPr>
          <p:cNvPr id="7" name="Substituent număr diapozitiv 6"/>
          <p:cNvSpPr>
            <a:spLocks noGrp="1"/>
          </p:cNvSpPr>
          <p:nvPr>
            <p:ph type="sldNum" sz="quarter" idx="12"/>
          </p:nvPr>
        </p:nvSpPr>
        <p:spPr/>
        <p:txBody>
          <a:bodyPr/>
          <a:lstStyle/>
          <a:p>
            <a:fld id="{F76E7F78-6513-4F2E-AC45-4B11187682FD}" type="slidenum">
              <a:rPr lang="en-US" altLang="en-US" smtClean="0"/>
              <a:pPr/>
              <a:t>‹#›</a:t>
            </a:fld>
            <a:endParaRPr lang="en-US" altLang="en-US"/>
          </a:p>
        </p:txBody>
      </p:sp>
    </p:spTree>
    <p:extLst>
      <p:ext uri="{BB962C8B-B14F-4D97-AF65-F5344CB8AC3E}">
        <p14:creationId xmlns:p14="http://schemas.microsoft.com/office/powerpoint/2010/main" val="2015686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p:cNvSpPr>
            <a:spLocks noGrp="1"/>
          </p:cNvSpPr>
          <p:nvPr>
            <p:ph type="title"/>
          </p:nvPr>
        </p:nvSpPr>
        <p:spPr>
          <a:xfrm>
            <a:off x="839679" y="365126"/>
            <a:ext cx="10514231" cy="1325563"/>
          </a:xfrm>
        </p:spPr>
        <p:txBody>
          <a:bodyPr/>
          <a:lstStyle/>
          <a:p>
            <a:r>
              <a:rPr lang="ro-RO" smtClean="0"/>
              <a:t>Clic pentru editare stil titlu</a:t>
            </a:r>
            <a:endParaRPr lang="en-US"/>
          </a:p>
        </p:txBody>
      </p:sp>
      <p:sp>
        <p:nvSpPr>
          <p:cNvPr id="3" name="Substituent text 2"/>
          <p:cNvSpPr>
            <a:spLocks noGrp="1"/>
          </p:cNvSpPr>
          <p:nvPr>
            <p:ph type="body" idx="1"/>
          </p:nvPr>
        </p:nvSpPr>
        <p:spPr>
          <a:xfrm>
            <a:off x="839679" y="1681163"/>
            <a:ext cx="5157116" cy="823912"/>
          </a:xfrm>
        </p:spPr>
        <p:txBody>
          <a:bodyPr anchor="b"/>
          <a:lstStyle>
            <a:lvl1pPr marL="0" indent="0">
              <a:buNone/>
              <a:defRPr sz="2400" b="1"/>
            </a:lvl1pPr>
            <a:lvl2pPr marL="457154" indent="0">
              <a:buNone/>
              <a:defRPr sz="2000" b="1"/>
            </a:lvl2pPr>
            <a:lvl3pPr marL="914309" indent="0">
              <a:buNone/>
              <a:defRPr sz="1800" b="1"/>
            </a:lvl3pPr>
            <a:lvl4pPr marL="1371463" indent="0">
              <a:buNone/>
              <a:defRPr sz="1600" b="1"/>
            </a:lvl4pPr>
            <a:lvl5pPr marL="1828617" indent="0">
              <a:buNone/>
              <a:defRPr sz="1600" b="1"/>
            </a:lvl5pPr>
            <a:lvl6pPr marL="2285771" indent="0">
              <a:buNone/>
              <a:defRPr sz="1600" b="1"/>
            </a:lvl6pPr>
            <a:lvl7pPr marL="2742926" indent="0">
              <a:buNone/>
              <a:defRPr sz="1600" b="1"/>
            </a:lvl7pPr>
            <a:lvl8pPr marL="3200080" indent="0">
              <a:buNone/>
              <a:defRPr sz="1600" b="1"/>
            </a:lvl8pPr>
            <a:lvl9pPr marL="3657234" indent="0">
              <a:buNone/>
              <a:defRPr sz="1600" b="1"/>
            </a:lvl9pPr>
          </a:lstStyle>
          <a:p>
            <a:pPr lvl="0"/>
            <a:r>
              <a:rPr lang="ro-RO" smtClean="0"/>
              <a:t>Clic pentru editare stiluri text Coordonator</a:t>
            </a:r>
          </a:p>
        </p:txBody>
      </p:sp>
      <p:sp>
        <p:nvSpPr>
          <p:cNvPr id="4" name="Substituent conținut 3"/>
          <p:cNvSpPr>
            <a:spLocks noGrp="1"/>
          </p:cNvSpPr>
          <p:nvPr>
            <p:ph sz="half" idx="2"/>
          </p:nvPr>
        </p:nvSpPr>
        <p:spPr>
          <a:xfrm>
            <a:off x="839679" y="2505075"/>
            <a:ext cx="5157116" cy="3684588"/>
          </a:xfrm>
        </p:spPr>
        <p:txBody>
          <a:body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5" name="Substituent text 4"/>
          <p:cNvSpPr>
            <a:spLocks noGrp="1"/>
          </p:cNvSpPr>
          <p:nvPr>
            <p:ph type="body" sz="quarter" idx="3"/>
          </p:nvPr>
        </p:nvSpPr>
        <p:spPr>
          <a:xfrm>
            <a:off x="6171397" y="1681163"/>
            <a:ext cx="5182513" cy="823912"/>
          </a:xfrm>
        </p:spPr>
        <p:txBody>
          <a:bodyPr anchor="b"/>
          <a:lstStyle>
            <a:lvl1pPr marL="0" indent="0">
              <a:buNone/>
              <a:defRPr sz="2400" b="1"/>
            </a:lvl1pPr>
            <a:lvl2pPr marL="457154" indent="0">
              <a:buNone/>
              <a:defRPr sz="2000" b="1"/>
            </a:lvl2pPr>
            <a:lvl3pPr marL="914309" indent="0">
              <a:buNone/>
              <a:defRPr sz="1800" b="1"/>
            </a:lvl3pPr>
            <a:lvl4pPr marL="1371463" indent="0">
              <a:buNone/>
              <a:defRPr sz="1600" b="1"/>
            </a:lvl4pPr>
            <a:lvl5pPr marL="1828617" indent="0">
              <a:buNone/>
              <a:defRPr sz="1600" b="1"/>
            </a:lvl5pPr>
            <a:lvl6pPr marL="2285771" indent="0">
              <a:buNone/>
              <a:defRPr sz="1600" b="1"/>
            </a:lvl6pPr>
            <a:lvl7pPr marL="2742926" indent="0">
              <a:buNone/>
              <a:defRPr sz="1600" b="1"/>
            </a:lvl7pPr>
            <a:lvl8pPr marL="3200080" indent="0">
              <a:buNone/>
              <a:defRPr sz="1600" b="1"/>
            </a:lvl8pPr>
            <a:lvl9pPr marL="3657234" indent="0">
              <a:buNone/>
              <a:defRPr sz="1600" b="1"/>
            </a:lvl9pPr>
          </a:lstStyle>
          <a:p>
            <a:pPr lvl="0"/>
            <a:r>
              <a:rPr lang="ro-RO" smtClean="0"/>
              <a:t>Clic pentru editare stiluri text Coordonator</a:t>
            </a:r>
          </a:p>
        </p:txBody>
      </p:sp>
      <p:sp>
        <p:nvSpPr>
          <p:cNvPr id="6" name="Substituent conținut 5"/>
          <p:cNvSpPr>
            <a:spLocks noGrp="1"/>
          </p:cNvSpPr>
          <p:nvPr>
            <p:ph sz="quarter" idx="4"/>
          </p:nvPr>
        </p:nvSpPr>
        <p:spPr>
          <a:xfrm>
            <a:off x="6171397" y="2505075"/>
            <a:ext cx="5182513" cy="3684588"/>
          </a:xfrm>
        </p:spPr>
        <p:txBody>
          <a:body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7" name="Substituent dată 6"/>
          <p:cNvSpPr>
            <a:spLocks noGrp="1"/>
          </p:cNvSpPr>
          <p:nvPr>
            <p:ph type="dt" sz="half" idx="10"/>
          </p:nvPr>
        </p:nvSpPr>
        <p:spPr/>
        <p:txBody>
          <a:bodyPr/>
          <a:lstStyle/>
          <a:p>
            <a:pPr>
              <a:defRPr/>
            </a:pPr>
            <a:endParaRPr lang="en-US" altLang="en-US"/>
          </a:p>
        </p:txBody>
      </p:sp>
      <p:sp>
        <p:nvSpPr>
          <p:cNvPr id="8" name="Substituent subsol 7"/>
          <p:cNvSpPr>
            <a:spLocks noGrp="1"/>
          </p:cNvSpPr>
          <p:nvPr>
            <p:ph type="ftr" sz="quarter" idx="11"/>
          </p:nvPr>
        </p:nvSpPr>
        <p:spPr/>
        <p:txBody>
          <a:bodyPr/>
          <a:lstStyle/>
          <a:p>
            <a:pPr>
              <a:defRPr/>
            </a:pPr>
            <a:endParaRPr lang="en-US" altLang="en-US"/>
          </a:p>
        </p:txBody>
      </p:sp>
      <p:sp>
        <p:nvSpPr>
          <p:cNvPr id="9" name="Substituent număr diapozitiv 8"/>
          <p:cNvSpPr>
            <a:spLocks noGrp="1"/>
          </p:cNvSpPr>
          <p:nvPr>
            <p:ph type="sldNum" sz="quarter" idx="12"/>
          </p:nvPr>
        </p:nvSpPr>
        <p:spPr/>
        <p:txBody>
          <a:bodyPr/>
          <a:lstStyle/>
          <a:p>
            <a:fld id="{F76E7F78-6513-4F2E-AC45-4B11187682FD}" type="slidenum">
              <a:rPr lang="en-US" altLang="en-US" smtClean="0"/>
              <a:pPr/>
              <a:t>‹#›</a:t>
            </a:fld>
            <a:endParaRPr lang="en-US" altLang="en-US"/>
          </a:p>
        </p:txBody>
      </p:sp>
    </p:spTree>
    <p:extLst>
      <p:ext uri="{BB962C8B-B14F-4D97-AF65-F5344CB8AC3E}">
        <p14:creationId xmlns:p14="http://schemas.microsoft.com/office/powerpoint/2010/main" val="3558517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Clic pentru editare stil titlu</a:t>
            </a:r>
            <a:endParaRPr lang="en-US"/>
          </a:p>
        </p:txBody>
      </p:sp>
      <p:sp>
        <p:nvSpPr>
          <p:cNvPr id="3" name="Substituent dată 2"/>
          <p:cNvSpPr>
            <a:spLocks noGrp="1"/>
          </p:cNvSpPr>
          <p:nvPr>
            <p:ph type="dt" sz="half" idx="10"/>
          </p:nvPr>
        </p:nvSpPr>
        <p:spPr/>
        <p:txBody>
          <a:bodyPr/>
          <a:lstStyle/>
          <a:p>
            <a:pPr>
              <a:defRPr/>
            </a:pPr>
            <a:endParaRPr lang="en-US" altLang="en-US"/>
          </a:p>
        </p:txBody>
      </p:sp>
      <p:sp>
        <p:nvSpPr>
          <p:cNvPr id="4" name="Substituent subsol 3"/>
          <p:cNvSpPr>
            <a:spLocks noGrp="1"/>
          </p:cNvSpPr>
          <p:nvPr>
            <p:ph type="ftr" sz="quarter" idx="11"/>
          </p:nvPr>
        </p:nvSpPr>
        <p:spPr/>
        <p:txBody>
          <a:bodyPr/>
          <a:lstStyle/>
          <a:p>
            <a:pPr>
              <a:defRPr/>
            </a:pPr>
            <a:endParaRPr lang="en-US" altLang="en-US"/>
          </a:p>
        </p:txBody>
      </p:sp>
      <p:sp>
        <p:nvSpPr>
          <p:cNvPr id="5" name="Substituent număr diapozitiv 4"/>
          <p:cNvSpPr>
            <a:spLocks noGrp="1"/>
          </p:cNvSpPr>
          <p:nvPr>
            <p:ph type="sldNum" sz="quarter" idx="12"/>
          </p:nvPr>
        </p:nvSpPr>
        <p:spPr/>
        <p:txBody>
          <a:bodyPr/>
          <a:lstStyle/>
          <a:p>
            <a:fld id="{F76E7F78-6513-4F2E-AC45-4B11187682FD}" type="slidenum">
              <a:rPr lang="en-US" altLang="en-US" smtClean="0"/>
              <a:pPr/>
              <a:t>‹#›</a:t>
            </a:fld>
            <a:endParaRPr lang="en-US" altLang="en-US"/>
          </a:p>
        </p:txBody>
      </p:sp>
    </p:spTree>
    <p:extLst>
      <p:ext uri="{BB962C8B-B14F-4D97-AF65-F5344CB8AC3E}">
        <p14:creationId xmlns:p14="http://schemas.microsoft.com/office/powerpoint/2010/main" val="241064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p:cNvSpPr>
            <a:spLocks noGrp="1"/>
          </p:cNvSpPr>
          <p:nvPr>
            <p:ph type="dt" sz="half" idx="10"/>
          </p:nvPr>
        </p:nvSpPr>
        <p:spPr/>
        <p:txBody>
          <a:bodyPr/>
          <a:lstStyle/>
          <a:p>
            <a:pPr>
              <a:defRPr/>
            </a:pPr>
            <a:endParaRPr lang="en-US" altLang="en-US"/>
          </a:p>
        </p:txBody>
      </p:sp>
      <p:sp>
        <p:nvSpPr>
          <p:cNvPr id="3" name="Substituent subsol 2"/>
          <p:cNvSpPr>
            <a:spLocks noGrp="1"/>
          </p:cNvSpPr>
          <p:nvPr>
            <p:ph type="ftr" sz="quarter" idx="11"/>
          </p:nvPr>
        </p:nvSpPr>
        <p:spPr/>
        <p:txBody>
          <a:bodyPr/>
          <a:lstStyle/>
          <a:p>
            <a:pPr>
              <a:defRPr/>
            </a:pPr>
            <a:endParaRPr lang="en-US" altLang="en-US"/>
          </a:p>
        </p:txBody>
      </p:sp>
      <p:sp>
        <p:nvSpPr>
          <p:cNvPr id="4" name="Substituent număr diapozitiv 3"/>
          <p:cNvSpPr>
            <a:spLocks noGrp="1"/>
          </p:cNvSpPr>
          <p:nvPr>
            <p:ph type="sldNum" sz="quarter" idx="12"/>
          </p:nvPr>
        </p:nvSpPr>
        <p:spPr/>
        <p:txBody>
          <a:bodyPr/>
          <a:lstStyle/>
          <a:p>
            <a:fld id="{F76E7F78-6513-4F2E-AC45-4B11187682FD}" type="slidenum">
              <a:rPr lang="en-US" altLang="en-US" smtClean="0"/>
              <a:pPr/>
              <a:t>‹#›</a:t>
            </a:fld>
            <a:endParaRPr lang="en-US" altLang="en-US"/>
          </a:p>
        </p:txBody>
      </p:sp>
    </p:spTree>
    <p:extLst>
      <p:ext uri="{BB962C8B-B14F-4D97-AF65-F5344CB8AC3E}">
        <p14:creationId xmlns:p14="http://schemas.microsoft.com/office/powerpoint/2010/main" val="2141918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p:cNvSpPr>
            <a:spLocks noGrp="1"/>
          </p:cNvSpPr>
          <p:nvPr>
            <p:ph type="title"/>
          </p:nvPr>
        </p:nvSpPr>
        <p:spPr>
          <a:xfrm>
            <a:off x="839679" y="457200"/>
            <a:ext cx="3931725" cy="1600200"/>
          </a:xfrm>
        </p:spPr>
        <p:txBody>
          <a:bodyPr anchor="b"/>
          <a:lstStyle>
            <a:lvl1pPr>
              <a:defRPr sz="3200"/>
            </a:lvl1pPr>
          </a:lstStyle>
          <a:p>
            <a:r>
              <a:rPr lang="ro-RO" smtClean="0"/>
              <a:t>Clic pentru editare stil titlu</a:t>
            </a:r>
            <a:endParaRPr lang="en-US"/>
          </a:p>
        </p:txBody>
      </p:sp>
      <p:sp>
        <p:nvSpPr>
          <p:cNvPr id="3" name="Substituent conținut 2"/>
          <p:cNvSpPr>
            <a:spLocks noGrp="1"/>
          </p:cNvSpPr>
          <p:nvPr>
            <p:ph idx="1"/>
          </p:nvPr>
        </p:nvSpPr>
        <p:spPr>
          <a:xfrm>
            <a:off x="5182513" y="987426"/>
            <a:ext cx="6171397"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4" name="Substituent text 3"/>
          <p:cNvSpPr>
            <a:spLocks noGrp="1"/>
          </p:cNvSpPr>
          <p:nvPr>
            <p:ph type="body" sz="half" idx="2"/>
          </p:nvPr>
        </p:nvSpPr>
        <p:spPr>
          <a:xfrm>
            <a:off x="839679" y="2057400"/>
            <a:ext cx="3931725" cy="3811588"/>
          </a:xfrm>
        </p:spPr>
        <p:txBody>
          <a:bodyPr/>
          <a:lstStyle>
            <a:lvl1pPr marL="0" indent="0">
              <a:buNone/>
              <a:defRPr sz="1600"/>
            </a:lvl1pPr>
            <a:lvl2pPr marL="457154" indent="0">
              <a:buNone/>
              <a:defRPr sz="1400"/>
            </a:lvl2pPr>
            <a:lvl3pPr marL="914309" indent="0">
              <a:buNone/>
              <a:defRPr sz="1200"/>
            </a:lvl3pPr>
            <a:lvl4pPr marL="1371463" indent="0">
              <a:buNone/>
              <a:defRPr sz="1000"/>
            </a:lvl4pPr>
            <a:lvl5pPr marL="1828617" indent="0">
              <a:buNone/>
              <a:defRPr sz="1000"/>
            </a:lvl5pPr>
            <a:lvl6pPr marL="2285771" indent="0">
              <a:buNone/>
              <a:defRPr sz="1000"/>
            </a:lvl6pPr>
            <a:lvl7pPr marL="2742926" indent="0">
              <a:buNone/>
              <a:defRPr sz="1000"/>
            </a:lvl7pPr>
            <a:lvl8pPr marL="3200080" indent="0">
              <a:buNone/>
              <a:defRPr sz="1000"/>
            </a:lvl8pPr>
            <a:lvl9pPr marL="3657234" indent="0">
              <a:buNone/>
              <a:defRPr sz="1000"/>
            </a:lvl9pPr>
          </a:lstStyle>
          <a:p>
            <a:pPr lvl="0"/>
            <a:r>
              <a:rPr lang="ro-RO" smtClean="0"/>
              <a:t>Clic pentru editare stiluri text Coordonator</a:t>
            </a:r>
          </a:p>
        </p:txBody>
      </p:sp>
      <p:sp>
        <p:nvSpPr>
          <p:cNvPr id="5" name="Substituent dată 4"/>
          <p:cNvSpPr>
            <a:spLocks noGrp="1"/>
          </p:cNvSpPr>
          <p:nvPr>
            <p:ph type="dt" sz="half" idx="10"/>
          </p:nvPr>
        </p:nvSpPr>
        <p:spPr/>
        <p:txBody>
          <a:bodyPr/>
          <a:lstStyle/>
          <a:p>
            <a:pPr>
              <a:defRPr/>
            </a:pPr>
            <a:endParaRPr lang="en-US" altLang="en-US"/>
          </a:p>
        </p:txBody>
      </p:sp>
      <p:sp>
        <p:nvSpPr>
          <p:cNvPr id="6" name="Substituent subsol 5"/>
          <p:cNvSpPr>
            <a:spLocks noGrp="1"/>
          </p:cNvSpPr>
          <p:nvPr>
            <p:ph type="ftr" sz="quarter" idx="11"/>
          </p:nvPr>
        </p:nvSpPr>
        <p:spPr/>
        <p:txBody>
          <a:bodyPr/>
          <a:lstStyle/>
          <a:p>
            <a:pPr>
              <a:defRPr/>
            </a:pPr>
            <a:endParaRPr lang="en-US" altLang="en-US"/>
          </a:p>
        </p:txBody>
      </p:sp>
      <p:sp>
        <p:nvSpPr>
          <p:cNvPr id="7" name="Substituent număr diapozitiv 6"/>
          <p:cNvSpPr>
            <a:spLocks noGrp="1"/>
          </p:cNvSpPr>
          <p:nvPr>
            <p:ph type="sldNum" sz="quarter" idx="12"/>
          </p:nvPr>
        </p:nvSpPr>
        <p:spPr/>
        <p:txBody>
          <a:bodyPr/>
          <a:lstStyle/>
          <a:p>
            <a:fld id="{F76E7F78-6513-4F2E-AC45-4B11187682FD}" type="slidenum">
              <a:rPr lang="en-US" altLang="en-US" smtClean="0"/>
              <a:pPr/>
              <a:t>‹#›</a:t>
            </a:fld>
            <a:endParaRPr lang="en-US" altLang="en-US"/>
          </a:p>
        </p:txBody>
      </p:sp>
    </p:spTree>
    <p:extLst>
      <p:ext uri="{BB962C8B-B14F-4D97-AF65-F5344CB8AC3E}">
        <p14:creationId xmlns:p14="http://schemas.microsoft.com/office/powerpoint/2010/main" val="3606158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u 1"/>
          <p:cNvSpPr>
            <a:spLocks noGrp="1"/>
          </p:cNvSpPr>
          <p:nvPr>
            <p:ph type="title"/>
          </p:nvPr>
        </p:nvSpPr>
        <p:spPr>
          <a:xfrm>
            <a:off x="839679" y="457200"/>
            <a:ext cx="3931725" cy="1600200"/>
          </a:xfrm>
        </p:spPr>
        <p:txBody>
          <a:bodyPr anchor="b"/>
          <a:lstStyle>
            <a:lvl1pPr>
              <a:defRPr sz="3200"/>
            </a:lvl1pPr>
          </a:lstStyle>
          <a:p>
            <a:r>
              <a:rPr lang="ro-RO" smtClean="0"/>
              <a:t>Clic pentru editare stil titlu</a:t>
            </a:r>
            <a:endParaRPr lang="en-US"/>
          </a:p>
        </p:txBody>
      </p:sp>
      <p:sp>
        <p:nvSpPr>
          <p:cNvPr id="3" name="Substituent imagine 2"/>
          <p:cNvSpPr>
            <a:spLocks noGrp="1"/>
          </p:cNvSpPr>
          <p:nvPr>
            <p:ph type="pic" idx="1"/>
          </p:nvPr>
        </p:nvSpPr>
        <p:spPr>
          <a:xfrm>
            <a:off x="5182513" y="987426"/>
            <a:ext cx="6171397" cy="4873625"/>
          </a:xfrm>
        </p:spPr>
        <p:txBody>
          <a:bodyPr/>
          <a:lstStyle>
            <a:lvl1pPr marL="0" indent="0">
              <a:buNone/>
              <a:defRPr sz="3200"/>
            </a:lvl1pPr>
            <a:lvl2pPr marL="457154" indent="0">
              <a:buNone/>
              <a:defRPr sz="2800"/>
            </a:lvl2pPr>
            <a:lvl3pPr marL="914309" indent="0">
              <a:buNone/>
              <a:defRPr sz="2400"/>
            </a:lvl3pPr>
            <a:lvl4pPr marL="1371463" indent="0">
              <a:buNone/>
              <a:defRPr sz="2000"/>
            </a:lvl4pPr>
            <a:lvl5pPr marL="1828617" indent="0">
              <a:buNone/>
              <a:defRPr sz="2000"/>
            </a:lvl5pPr>
            <a:lvl6pPr marL="2285771" indent="0">
              <a:buNone/>
              <a:defRPr sz="2000"/>
            </a:lvl6pPr>
            <a:lvl7pPr marL="2742926" indent="0">
              <a:buNone/>
              <a:defRPr sz="2000"/>
            </a:lvl7pPr>
            <a:lvl8pPr marL="3200080" indent="0">
              <a:buNone/>
              <a:defRPr sz="2000"/>
            </a:lvl8pPr>
            <a:lvl9pPr marL="3657234" indent="0">
              <a:buNone/>
              <a:defRPr sz="2000"/>
            </a:lvl9pPr>
          </a:lstStyle>
          <a:p>
            <a:endParaRPr lang="en-US"/>
          </a:p>
        </p:txBody>
      </p:sp>
      <p:sp>
        <p:nvSpPr>
          <p:cNvPr id="4" name="Substituent text 3"/>
          <p:cNvSpPr>
            <a:spLocks noGrp="1"/>
          </p:cNvSpPr>
          <p:nvPr>
            <p:ph type="body" sz="half" idx="2"/>
          </p:nvPr>
        </p:nvSpPr>
        <p:spPr>
          <a:xfrm>
            <a:off x="839679" y="2057400"/>
            <a:ext cx="3931725" cy="3811588"/>
          </a:xfrm>
        </p:spPr>
        <p:txBody>
          <a:bodyPr/>
          <a:lstStyle>
            <a:lvl1pPr marL="0" indent="0">
              <a:buNone/>
              <a:defRPr sz="1600"/>
            </a:lvl1pPr>
            <a:lvl2pPr marL="457154" indent="0">
              <a:buNone/>
              <a:defRPr sz="1400"/>
            </a:lvl2pPr>
            <a:lvl3pPr marL="914309" indent="0">
              <a:buNone/>
              <a:defRPr sz="1200"/>
            </a:lvl3pPr>
            <a:lvl4pPr marL="1371463" indent="0">
              <a:buNone/>
              <a:defRPr sz="1000"/>
            </a:lvl4pPr>
            <a:lvl5pPr marL="1828617" indent="0">
              <a:buNone/>
              <a:defRPr sz="1000"/>
            </a:lvl5pPr>
            <a:lvl6pPr marL="2285771" indent="0">
              <a:buNone/>
              <a:defRPr sz="1000"/>
            </a:lvl6pPr>
            <a:lvl7pPr marL="2742926" indent="0">
              <a:buNone/>
              <a:defRPr sz="1000"/>
            </a:lvl7pPr>
            <a:lvl8pPr marL="3200080" indent="0">
              <a:buNone/>
              <a:defRPr sz="1000"/>
            </a:lvl8pPr>
            <a:lvl9pPr marL="3657234" indent="0">
              <a:buNone/>
              <a:defRPr sz="1000"/>
            </a:lvl9pPr>
          </a:lstStyle>
          <a:p>
            <a:pPr lvl="0"/>
            <a:r>
              <a:rPr lang="ro-RO" smtClean="0"/>
              <a:t>Clic pentru editare stiluri text Coordonator</a:t>
            </a:r>
          </a:p>
        </p:txBody>
      </p:sp>
      <p:sp>
        <p:nvSpPr>
          <p:cNvPr id="5" name="Substituent dată 4"/>
          <p:cNvSpPr>
            <a:spLocks noGrp="1"/>
          </p:cNvSpPr>
          <p:nvPr>
            <p:ph type="dt" sz="half" idx="10"/>
          </p:nvPr>
        </p:nvSpPr>
        <p:spPr/>
        <p:txBody>
          <a:bodyPr/>
          <a:lstStyle/>
          <a:p>
            <a:pPr>
              <a:defRPr/>
            </a:pPr>
            <a:endParaRPr lang="en-US" altLang="en-US"/>
          </a:p>
        </p:txBody>
      </p:sp>
      <p:sp>
        <p:nvSpPr>
          <p:cNvPr id="6" name="Substituent subsol 5"/>
          <p:cNvSpPr>
            <a:spLocks noGrp="1"/>
          </p:cNvSpPr>
          <p:nvPr>
            <p:ph type="ftr" sz="quarter" idx="11"/>
          </p:nvPr>
        </p:nvSpPr>
        <p:spPr/>
        <p:txBody>
          <a:bodyPr/>
          <a:lstStyle/>
          <a:p>
            <a:pPr>
              <a:defRPr/>
            </a:pPr>
            <a:endParaRPr lang="en-US" altLang="en-US"/>
          </a:p>
        </p:txBody>
      </p:sp>
      <p:sp>
        <p:nvSpPr>
          <p:cNvPr id="7" name="Substituent număr diapozitiv 6"/>
          <p:cNvSpPr>
            <a:spLocks noGrp="1"/>
          </p:cNvSpPr>
          <p:nvPr>
            <p:ph type="sldNum" sz="quarter" idx="12"/>
          </p:nvPr>
        </p:nvSpPr>
        <p:spPr/>
        <p:txBody>
          <a:bodyPr/>
          <a:lstStyle/>
          <a:p>
            <a:fld id="{F76E7F78-6513-4F2E-AC45-4B11187682FD}" type="slidenum">
              <a:rPr lang="en-US" altLang="en-US" smtClean="0"/>
              <a:pPr/>
              <a:t>‹#›</a:t>
            </a:fld>
            <a:endParaRPr lang="en-US" altLang="en-US"/>
          </a:p>
        </p:txBody>
      </p:sp>
    </p:spTree>
    <p:extLst>
      <p:ext uri="{BB962C8B-B14F-4D97-AF65-F5344CB8AC3E}">
        <p14:creationId xmlns:p14="http://schemas.microsoft.com/office/powerpoint/2010/main" val="481028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titlu 1"/>
          <p:cNvSpPr>
            <a:spLocks noGrp="1"/>
          </p:cNvSpPr>
          <p:nvPr>
            <p:ph type="title"/>
          </p:nvPr>
        </p:nvSpPr>
        <p:spPr>
          <a:xfrm>
            <a:off x="838091" y="365126"/>
            <a:ext cx="10514231" cy="1325563"/>
          </a:xfrm>
          <a:prstGeom prst="rect">
            <a:avLst/>
          </a:prstGeom>
        </p:spPr>
        <p:txBody>
          <a:bodyPr vert="horz" lIns="91440" tIns="45720" rIns="91440" bIns="45720" rtlCol="0" anchor="ctr">
            <a:normAutofit/>
          </a:bodyPr>
          <a:lstStyle/>
          <a:p>
            <a:r>
              <a:rPr lang="ro-RO" smtClean="0"/>
              <a:t>Clic pentru editare stil titlu</a:t>
            </a:r>
            <a:endParaRPr lang="en-US"/>
          </a:p>
        </p:txBody>
      </p:sp>
      <p:sp>
        <p:nvSpPr>
          <p:cNvPr id="3" name="Substituent text 2"/>
          <p:cNvSpPr>
            <a:spLocks noGrp="1"/>
          </p:cNvSpPr>
          <p:nvPr>
            <p:ph type="body" idx="1"/>
          </p:nvPr>
        </p:nvSpPr>
        <p:spPr>
          <a:xfrm>
            <a:off x="838091" y="1825625"/>
            <a:ext cx="10514231" cy="4351338"/>
          </a:xfrm>
          <a:prstGeom prst="rect">
            <a:avLst/>
          </a:prstGeom>
        </p:spPr>
        <p:txBody>
          <a:bodyPr vert="horz" lIns="91440" tIns="45720" rIns="91440" bIns="45720" rtlCol="0">
            <a:normAutofit/>
          </a:body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4" name="Substituent dată 3"/>
          <p:cNvSpPr>
            <a:spLocks noGrp="1"/>
          </p:cNvSpPr>
          <p:nvPr>
            <p:ph type="dt" sz="half" idx="2"/>
          </p:nvPr>
        </p:nvSpPr>
        <p:spPr>
          <a:xfrm>
            <a:off x="838091" y="6356351"/>
            <a:ext cx="2742843"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en-US"/>
          </a:p>
        </p:txBody>
      </p:sp>
      <p:sp>
        <p:nvSpPr>
          <p:cNvPr id="5" name="Substituent subsol 4"/>
          <p:cNvSpPr>
            <a:spLocks noGrp="1"/>
          </p:cNvSpPr>
          <p:nvPr>
            <p:ph type="ftr" sz="quarter" idx="3"/>
          </p:nvPr>
        </p:nvSpPr>
        <p:spPr>
          <a:xfrm>
            <a:off x="4038075" y="6356351"/>
            <a:ext cx="4114264"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en-US"/>
          </a:p>
        </p:txBody>
      </p:sp>
      <p:sp>
        <p:nvSpPr>
          <p:cNvPr id="6" name="Substituent număr diapozitiv 5"/>
          <p:cNvSpPr>
            <a:spLocks noGrp="1"/>
          </p:cNvSpPr>
          <p:nvPr>
            <p:ph type="sldNum" sz="quarter" idx="4"/>
          </p:nvPr>
        </p:nvSpPr>
        <p:spPr>
          <a:xfrm>
            <a:off x="8609479" y="6356351"/>
            <a:ext cx="274284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6E7F78-6513-4F2E-AC45-4B11187682FD}" type="slidenum">
              <a:rPr lang="en-US" altLang="en-US" smtClean="0"/>
              <a:pPr/>
              <a:t>‹#›</a:t>
            </a:fld>
            <a:endParaRPr lang="en-US" altLang="en-US"/>
          </a:p>
        </p:txBody>
      </p:sp>
    </p:spTree>
    <p:extLst>
      <p:ext uri="{BB962C8B-B14F-4D97-AF65-F5344CB8AC3E}">
        <p14:creationId xmlns:p14="http://schemas.microsoft.com/office/powerpoint/2010/main" val="160590041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309"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77" indent="-228577" algn="l" defTabSz="914309"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31" indent="-228577" algn="l" defTabSz="914309"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886" indent="-228577" algn="l" defTabSz="914309"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40"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194"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349"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03"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657"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811"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09" rtl="0" eaLnBrk="1" latinLnBrk="0" hangingPunct="1">
        <a:defRPr sz="1800" kern="1200">
          <a:solidFill>
            <a:schemeClr val="tx1"/>
          </a:solidFill>
          <a:latin typeface="+mn-lt"/>
          <a:ea typeface="+mn-ea"/>
          <a:cs typeface="+mn-cs"/>
        </a:defRPr>
      </a:lvl1pPr>
      <a:lvl2pPr marL="457154" algn="l" defTabSz="914309" rtl="0" eaLnBrk="1" latinLnBrk="0" hangingPunct="1">
        <a:defRPr sz="1800" kern="1200">
          <a:solidFill>
            <a:schemeClr val="tx1"/>
          </a:solidFill>
          <a:latin typeface="+mn-lt"/>
          <a:ea typeface="+mn-ea"/>
          <a:cs typeface="+mn-cs"/>
        </a:defRPr>
      </a:lvl2pPr>
      <a:lvl3pPr marL="914309" algn="l" defTabSz="914309" rtl="0" eaLnBrk="1" latinLnBrk="0" hangingPunct="1">
        <a:defRPr sz="1800" kern="1200">
          <a:solidFill>
            <a:schemeClr val="tx1"/>
          </a:solidFill>
          <a:latin typeface="+mn-lt"/>
          <a:ea typeface="+mn-ea"/>
          <a:cs typeface="+mn-cs"/>
        </a:defRPr>
      </a:lvl3pPr>
      <a:lvl4pPr marL="1371463" algn="l" defTabSz="914309" rtl="0" eaLnBrk="1" latinLnBrk="0" hangingPunct="1">
        <a:defRPr sz="1800" kern="1200">
          <a:solidFill>
            <a:schemeClr val="tx1"/>
          </a:solidFill>
          <a:latin typeface="+mn-lt"/>
          <a:ea typeface="+mn-ea"/>
          <a:cs typeface="+mn-cs"/>
        </a:defRPr>
      </a:lvl4pPr>
      <a:lvl5pPr marL="1828617" algn="l" defTabSz="914309" rtl="0" eaLnBrk="1" latinLnBrk="0" hangingPunct="1">
        <a:defRPr sz="1800" kern="1200">
          <a:solidFill>
            <a:schemeClr val="tx1"/>
          </a:solidFill>
          <a:latin typeface="+mn-lt"/>
          <a:ea typeface="+mn-ea"/>
          <a:cs typeface="+mn-cs"/>
        </a:defRPr>
      </a:lvl5pPr>
      <a:lvl6pPr marL="2285771" algn="l" defTabSz="914309" rtl="0" eaLnBrk="1" latinLnBrk="0" hangingPunct="1">
        <a:defRPr sz="1800" kern="1200">
          <a:solidFill>
            <a:schemeClr val="tx1"/>
          </a:solidFill>
          <a:latin typeface="+mn-lt"/>
          <a:ea typeface="+mn-ea"/>
          <a:cs typeface="+mn-cs"/>
        </a:defRPr>
      </a:lvl6pPr>
      <a:lvl7pPr marL="2742926" algn="l" defTabSz="914309" rtl="0" eaLnBrk="1" latinLnBrk="0" hangingPunct="1">
        <a:defRPr sz="1800" kern="1200">
          <a:solidFill>
            <a:schemeClr val="tx1"/>
          </a:solidFill>
          <a:latin typeface="+mn-lt"/>
          <a:ea typeface="+mn-ea"/>
          <a:cs typeface="+mn-cs"/>
        </a:defRPr>
      </a:lvl7pPr>
      <a:lvl8pPr marL="3200080" algn="l" defTabSz="914309" rtl="0" eaLnBrk="1" latinLnBrk="0" hangingPunct="1">
        <a:defRPr sz="1800" kern="1200">
          <a:solidFill>
            <a:schemeClr val="tx1"/>
          </a:solidFill>
          <a:latin typeface="+mn-lt"/>
          <a:ea typeface="+mn-ea"/>
          <a:cs typeface="+mn-cs"/>
        </a:defRPr>
      </a:lvl8pPr>
      <a:lvl9pPr marL="3657234" algn="l" defTabSz="91430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11" Type="http://schemas.openxmlformats.org/officeDocument/2006/relationships/image" Target="../media/image7.png"/><Relationship Id="rId5" Type="http://schemas.openxmlformats.org/officeDocument/2006/relationships/diagramColors" Target="../diagrams/colors2.xml"/><Relationship Id="rId10" Type="http://schemas.openxmlformats.org/officeDocument/2006/relationships/image" Target="../media/image6.png"/><Relationship Id="rId4" Type="http://schemas.openxmlformats.org/officeDocument/2006/relationships/diagramQuickStyle" Target="../diagrams/quickStyle2.xml"/><Relationship Id="rId9" Type="http://schemas.openxmlformats.org/officeDocument/2006/relationships/image" Target="../media/image5.png"/></Relationships>
</file>

<file path=ppt/slides/_rels/slide1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3.xml"/><Relationship Id="rId7" Type="http://schemas.openxmlformats.org/officeDocument/2006/relationships/image" Target="../media/image1.png"/><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11" Type="http://schemas.openxmlformats.org/officeDocument/2006/relationships/image" Target="../media/image10.png"/><Relationship Id="rId5" Type="http://schemas.openxmlformats.org/officeDocument/2006/relationships/diagramColors" Target="../diagrams/colors3.xml"/><Relationship Id="rId10" Type="http://schemas.openxmlformats.org/officeDocument/2006/relationships/image" Target="../media/image9.png"/><Relationship Id="rId4" Type="http://schemas.openxmlformats.org/officeDocument/2006/relationships/diagramQuickStyle" Target="../diagrams/quickStyle3.xml"/><Relationship Id="rId9"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4.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3.jpeg"/><Relationship Id="rId5" Type="http://schemas.openxmlformats.org/officeDocument/2006/relationships/image" Target="../media/image12.jpg"/><Relationship Id="rId4" Type="http://schemas.openxmlformats.org/officeDocument/2006/relationships/image" Target="../media/image11.jp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16.png"/><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7.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8.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0.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23.png"/><Relationship Id="rId4" Type="http://schemas.openxmlformats.org/officeDocument/2006/relationships/image" Target="../media/image22.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3">
            <a:extLst>
              <a:ext uri="{FF2B5EF4-FFF2-40B4-BE49-F238E27FC236}">
                <a16:creationId xmlns:a16="http://schemas.microsoft.com/office/drawing/2014/main" xmlns="" id="{DF69ACCD-C619-42CA-9F3A-B213D0D16B9C}"/>
              </a:ext>
            </a:extLst>
          </p:cNvPr>
          <p:cNvSpPr>
            <a:spLocks noChangeArrowheads="1"/>
          </p:cNvSpPr>
          <p:nvPr/>
        </p:nvSpPr>
        <p:spPr bwMode="auto">
          <a:xfrm>
            <a:off x="0" y="2730500"/>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p>
        </p:txBody>
      </p:sp>
      <p:grpSp>
        <p:nvGrpSpPr>
          <p:cNvPr id="2" name="Group 1"/>
          <p:cNvGrpSpPr/>
          <p:nvPr/>
        </p:nvGrpSpPr>
        <p:grpSpPr>
          <a:xfrm>
            <a:off x="334963" y="103188"/>
            <a:ext cx="11474450" cy="1238250"/>
            <a:chOff x="334963" y="103188"/>
            <a:chExt cx="11474450" cy="1238250"/>
          </a:xfrm>
        </p:grpSpPr>
        <p:pic>
          <p:nvPicPr>
            <p:cNvPr id="2051" name="Picture 6">
              <a:extLst>
                <a:ext uri="{FF2B5EF4-FFF2-40B4-BE49-F238E27FC236}">
                  <a16:creationId xmlns:a16="http://schemas.microsoft.com/office/drawing/2014/main" xmlns="" id="{220AB9C6-4914-49FD-B0C5-683495E88EF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4963" y="103188"/>
              <a:ext cx="1247775"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5" descr="omuleti">
              <a:extLst>
                <a:ext uri="{FF2B5EF4-FFF2-40B4-BE49-F238E27FC236}">
                  <a16:creationId xmlns:a16="http://schemas.microsoft.com/office/drawing/2014/main" xmlns="" id="{596ACB3E-84D9-497C-BC9C-3AEA8BEEFA68}"/>
                </a:ext>
              </a:extLst>
            </p:cNvPr>
            <p:cNvPicPr>
              <a:picLocks noChangeAspect="1" noChangeArrowheads="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044113" y="115888"/>
              <a:ext cx="176530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TextBox 7">
              <a:extLst>
                <a:ext uri="{FF2B5EF4-FFF2-40B4-BE49-F238E27FC236}">
                  <a16:creationId xmlns:a16="http://schemas.microsoft.com/office/drawing/2014/main" xmlns="" id="{9EBBA6DC-5281-4171-9F4F-427C31EB969C}"/>
                </a:ext>
              </a:extLst>
            </p:cNvPr>
            <p:cNvSpPr txBox="1">
              <a:spLocks noChangeArrowheads="1"/>
            </p:cNvSpPr>
            <p:nvPr/>
          </p:nvSpPr>
          <p:spPr bwMode="auto">
            <a:xfrm>
              <a:off x="1846263" y="134938"/>
              <a:ext cx="8256587"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ro-RO" altLang="en-US" sz="2400" dirty="0">
                  <a:solidFill>
                    <a:srgbClr val="03598A"/>
                  </a:solidFill>
                </a:rPr>
                <a:t>MINISTERUL MUNCII ȘI </a:t>
              </a:r>
              <a:r>
                <a:rPr lang="en-US" altLang="en-US" sz="2400" dirty="0">
                  <a:solidFill>
                    <a:srgbClr val="03598A"/>
                  </a:solidFill>
                </a:rPr>
                <a:t>SOLIDARITĂŢII </a:t>
              </a:r>
              <a:r>
                <a:rPr lang="ro-RO" altLang="en-US" sz="2400" dirty="0">
                  <a:solidFill>
                    <a:srgbClr val="03598A"/>
                  </a:solidFill>
                </a:rPr>
                <a:t>SOCIALE</a:t>
              </a:r>
            </a:p>
            <a:p>
              <a:pPr algn="ctr" eaLnBrk="1" hangingPunct="1"/>
              <a:r>
                <a:rPr lang="ro-RO" altLang="en-US" dirty="0" smtClean="0">
                  <a:solidFill>
                    <a:srgbClr val="03598A"/>
                  </a:solidFill>
                </a:rPr>
                <a:t>AGENȚIA </a:t>
              </a:r>
              <a:r>
                <a:rPr lang="ro-RO" altLang="en-US" dirty="0">
                  <a:solidFill>
                    <a:srgbClr val="03598A"/>
                  </a:solidFill>
                </a:rPr>
                <a:t>JUDEȚEANĂ PENTRU OCUPAREA FORȚEI DE MUNCA </a:t>
              </a:r>
            </a:p>
            <a:p>
              <a:pPr algn="ctr" eaLnBrk="1" hangingPunct="1"/>
              <a:r>
                <a:rPr lang="ro-RO" altLang="en-US" dirty="0">
                  <a:solidFill>
                    <a:srgbClr val="03598A"/>
                  </a:solidFill>
                </a:rPr>
                <a:t>SATU MARE</a:t>
              </a:r>
              <a:endParaRPr lang="en-US" altLang="en-US" dirty="0">
                <a:solidFill>
                  <a:srgbClr val="03598A"/>
                </a:solidFill>
              </a:endParaRPr>
            </a:p>
          </p:txBody>
        </p:sp>
      </p:grpSp>
      <p:sp>
        <p:nvSpPr>
          <p:cNvPr id="2058" name="TextBox 10">
            <a:extLst>
              <a:ext uri="{FF2B5EF4-FFF2-40B4-BE49-F238E27FC236}">
                <a16:creationId xmlns:a16="http://schemas.microsoft.com/office/drawing/2014/main" xmlns="" id="{D84697C1-D162-49FC-AA44-0E4CD326265E}"/>
              </a:ext>
            </a:extLst>
          </p:cNvPr>
          <p:cNvSpPr txBox="1">
            <a:spLocks noChangeArrowheads="1"/>
          </p:cNvSpPr>
          <p:nvPr/>
        </p:nvSpPr>
        <p:spPr bwMode="auto">
          <a:xfrm>
            <a:off x="4799012" y="4509120"/>
            <a:ext cx="269176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r>
              <a:rPr lang="en-US" altLang="en-US" dirty="0"/>
              <a:t>Satu Mare, </a:t>
            </a:r>
            <a:r>
              <a:rPr lang="en-US" altLang="en-US" dirty="0" smtClean="0"/>
              <a:t>3</a:t>
            </a:r>
            <a:r>
              <a:rPr lang="ro-RO" altLang="en-US" dirty="0" smtClean="0"/>
              <a:t>0</a:t>
            </a:r>
            <a:r>
              <a:rPr lang="en-US" altLang="en-US" dirty="0" smtClean="0"/>
              <a:t> </a:t>
            </a:r>
            <a:r>
              <a:rPr lang="ro-RO" altLang="en-US" dirty="0" smtClean="0"/>
              <a:t>IUNIE</a:t>
            </a:r>
            <a:r>
              <a:rPr lang="en-US" altLang="en-US" dirty="0" smtClean="0"/>
              <a:t> 2024</a:t>
            </a:r>
            <a:endParaRPr lang="en-US" altLang="en-US" dirty="0"/>
          </a:p>
        </p:txBody>
      </p:sp>
      <p:sp>
        <p:nvSpPr>
          <p:cNvPr id="2059" name="TextBox 11">
            <a:extLst>
              <a:ext uri="{FF2B5EF4-FFF2-40B4-BE49-F238E27FC236}">
                <a16:creationId xmlns:a16="http://schemas.microsoft.com/office/drawing/2014/main" xmlns="" id="{B8D9E533-C60A-4D46-84CC-7380A5BA38C3}"/>
              </a:ext>
            </a:extLst>
          </p:cNvPr>
          <p:cNvSpPr txBox="1">
            <a:spLocks noChangeArrowheads="1"/>
          </p:cNvSpPr>
          <p:nvPr/>
        </p:nvSpPr>
        <p:spPr bwMode="auto">
          <a:xfrm>
            <a:off x="1376082" y="2590968"/>
            <a:ext cx="950595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ro-RO" altLang="en-US" sz="2000" b="1" i="1" dirty="0">
                <a:solidFill>
                  <a:srgbClr val="002060"/>
                </a:solidFill>
              </a:rPr>
              <a:t>„Evoluţia pieţei </a:t>
            </a:r>
            <a:r>
              <a:rPr lang="ro-RO" altLang="en-US" sz="2000" b="1" i="1" dirty="0" smtClean="0">
                <a:solidFill>
                  <a:srgbClr val="002060"/>
                </a:solidFill>
              </a:rPr>
              <a:t>muncii și Măsuri active de sprijin destinate angajaților și angajatorilor în </a:t>
            </a:r>
            <a:r>
              <a:rPr lang="ro-RO" altLang="en-US" sz="2000" b="1" i="1" dirty="0">
                <a:solidFill>
                  <a:srgbClr val="002060"/>
                </a:solidFill>
              </a:rPr>
              <a:t>judeţul SATU </a:t>
            </a:r>
            <a:r>
              <a:rPr lang="ro-RO" altLang="en-US" sz="2000" b="1" i="1" dirty="0" smtClean="0">
                <a:solidFill>
                  <a:srgbClr val="002060"/>
                </a:solidFill>
              </a:rPr>
              <a:t>MARE</a:t>
            </a:r>
            <a:r>
              <a:rPr lang="en-US" altLang="en-US" sz="2000" b="1" i="1" dirty="0" smtClean="0">
                <a:solidFill>
                  <a:srgbClr val="002060"/>
                </a:solidFill>
              </a:rPr>
              <a:t>”</a:t>
            </a:r>
            <a:endParaRPr lang="ro-RO" altLang="en-US" sz="2000" b="1" i="1" dirty="0">
              <a:solidFill>
                <a:srgbClr val="002060"/>
              </a:solidFill>
            </a:endParaRPr>
          </a:p>
        </p:txBody>
      </p:sp>
      <p:sp>
        <p:nvSpPr>
          <p:cNvPr id="3" name="Rectangle 2"/>
          <p:cNvSpPr/>
          <p:nvPr/>
        </p:nvSpPr>
        <p:spPr>
          <a:xfrm>
            <a:off x="1544411" y="1412776"/>
            <a:ext cx="9144727" cy="769441"/>
          </a:xfrm>
          <a:prstGeom prst="rect">
            <a:avLst/>
          </a:prstGeom>
        </p:spPr>
        <p:txBody>
          <a:bodyPr wrap="square">
            <a:spAutoFit/>
          </a:bodyPr>
          <a:lstStyle/>
          <a:p>
            <a:pPr algn="ctr"/>
            <a:r>
              <a:rPr lang="en-US" sz="2200" b="1" dirty="0"/>
              <a:t>AGENȚIA JUDEȚEANĂ PENTRU OCUPAREA FORȚEI DE MUNCA </a:t>
            </a:r>
          </a:p>
          <a:p>
            <a:pPr algn="ctr"/>
            <a:r>
              <a:rPr lang="en-US" sz="2200" b="1" dirty="0"/>
              <a:t>SATU MARE</a:t>
            </a:r>
          </a:p>
        </p:txBody>
      </p:sp>
      <p:sp>
        <p:nvSpPr>
          <p:cNvPr id="12" name="Rectangle: Rounded Corners 10">
            <a:extLst>
              <a:ext uri="{FF2B5EF4-FFF2-40B4-BE49-F238E27FC236}">
                <a16:creationId xmlns:a16="http://schemas.microsoft.com/office/drawing/2014/main" xmlns="" id="{7ECAD56E-A172-4319-8926-608CB52DE71C}"/>
              </a:ext>
            </a:extLst>
          </p:cNvPr>
          <p:cNvSpPr/>
          <p:nvPr/>
        </p:nvSpPr>
        <p:spPr bwMode="auto">
          <a:xfrm>
            <a:off x="20775" y="5373216"/>
            <a:ext cx="12192000" cy="1465312"/>
          </a:xfrm>
          <a:prstGeom prst="roundRect">
            <a:avLst/>
          </a:prstGeom>
          <a:solidFill>
            <a:srgbClr val="94B5C8"/>
          </a:solidFill>
          <a:ln/>
        </p:spPr>
        <p:style>
          <a:lnRef idx="0">
            <a:schemeClr val="accent5"/>
          </a:lnRef>
          <a:fillRef idx="3">
            <a:schemeClr val="accent5"/>
          </a:fillRef>
          <a:effectRef idx="3">
            <a:schemeClr val="accent5"/>
          </a:effectRef>
          <a:fontRef idx="minor">
            <a:schemeClr val="lt1"/>
          </a:fontRef>
        </p:style>
        <p:txBody>
          <a:bodyPr/>
          <a:lstStyle/>
          <a:p>
            <a:pPr algn="ctr">
              <a:defRPr/>
            </a:pPr>
            <a:r>
              <a:rPr lang="en-US" dirty="0" smtClean="0">
                <a:solidFill>
                  <a:schemeClr val="tx1"/>
                </a:solidFill>
              </a:rPr>
              <a:t>Str. </a:t>
            </a:r>
            <a:r>
              <a:rPr lang="ro-RO" dirty="0" smtClean="0">
                <a:solidFill>
                  <a:schemeClr val="tx1"/>
                </a:solidFill>
              </a:rPr>
              <a:t>Ion Ghica</a:t>
            </a:r>
            <a:r>
              <a:rPr lang="en-US" dirty="0" smtClean="0">
                <a:solidFill>
                  <a:schemeClr val="tx1"/>
                </a:solidFill>
              </a:rPr>
              <a:t> </a:t>
            </a:r>
            <a:r>
              <a:rPr lang="en-US" dirty="0" err="1" smtClean="0">
                <a:solidFill>
                  <a:schemeClr val="tx1"/>
                </a:solidFill>
              </a:rPr>
              <a:t>nr</a:t>
            </a:r>
            <a:r>
              <a:rPr lang="en-US" dirty="0" smtClean="0">
                <a:solidFill>
                  <a:schemeClr val="tx1"/>
                </a:solidFill>
              </a:rPr>
              <a:t>. </a:t>
            </a:r>
            <a:r>
              <a:rPr lang="ro-RO" dirty="0" smtClean="0">
                <a:solidFill>
                  <a:schemeClr val="tx1"/>
                </a:solidFill>
              </a:rPr>
              <a:t>36</a:t>
            </a:r>
            <a:r>
              <a:rPr lang="en-US" dirty="0" smtClean="0">
                <a:solidFill>
                  <a:schemeClr val="tx1"/>
                </a:solidFill>
              </a:rPr>
              <a:t>, </a:t>
            </a:r>
            <a:r>
              <a:rPr lang="en-US" dirty="0" err="1" smtClean="0">
                <a:solidFill>
                  <a:schemeClr val="tx1"/>
                </a:solidFill>
              </a:rPr>
              <a:t>Satu</a:t>
            </a:r>
            <a:r>
              <a:rPr lang="en-US" dirty="0" smtClean="0">
                <a:solidFill>
                  <a:schemeClr val="tx1"/>
                </a:solidFill>
              </a:rPr>
              <a:t> Mare, </a:t>
            </a:r>
            <a:r>
              <a:rPr lang="en-US" dirty="0" err="1" smtClean="0">
                <a:solidFill>
                  <a:schemeClr val="tx1"/>
                </a:solidFill>
              </a:rPr>
              <a:t>jud</a:t>
            </a:r>
            <a:r>
              <a:rPr lang="en-US" dirty="0" smtClean="0">
                <a:solidFill>
                  <a:schemeClr val="tx1"/>
                </a:solidFill>
              </a:rPr>
              <a:t>. </a:t>
            </a:r>
            <a:r>
              <a:rPr lang="en-US" dirty="0" err="1" smtClean="0">
                <a:solidFill>
                  <a:schemeClr val="tx1"/>
                </a:solidFill>
              </a:rPr>
              <a:t>Satu</a:t>
            </a:r>
            <a:r>
              <a:rPr lang="en-US" dirty="0" smtClean="0">
                <a:solidFill>
                  <a:schemeClr val="tx1"/>
                </a:solidFill>
              </a:rPr>
              <a:t> Mare</a:t>
            </a:r>
          </a:p>
          <a:p>
            <a:pPr marL="1163638">
              <a:defRPr/>
            </a:pPr>
            <a:r>
              <a:rPr lang="en-US" dirty="0" smtClean="0">
                <a:solidFill>
                  <a:schemeClr val="tx1"/>
                </a:solidFill>
              </a:rPr>
              <a:t>tel. </a:t>
            </a:r>
            <a:r>
              <a:rPr lang="ro-RO" dirty="0" smtClean="0">
                <a:solidFill>
                  <a:schemeClr val="tx1"/>
                </a:solidFill>
              </a:rPr>
              <a:t> </a:t>
            </a:r>
            <a:r>
              <a:rPr lang="en-US" dirty="0" smtClean="0">
                <a:solidFill>
                  <a:schemeClr val="tx1"/>
                </a:solidFill>
              </a:rPr>
              <a:t>0261 7</a:t>
            </a:r>
            <a:r>
              <a:rPr lang="ro-RO" dirty="0" smtClean="0">
                <a:solidFill>
                  <a:schemeClr val="tx1"/>
                </a:solidFill>
              </a:rPr>
              <a:t>70</a:t>
            </a:r>
            <a:r>
              <a:rPr lang="en-US" dirty="0" smtClean="0">
                <a:solidFill>
                  <a:schemeClr val="tx1"/>
                </a:solidFill>
              </a:rPr>
              <a:t> </a:t>
            </a:r>
            <a:r>
              <a:rPr lang="ro-RO" dirty="0" smtClean="0">
                <a:solidFill>
                  <a:schemeClr val="tx1"/>
                </a:solidFill>
              </a:rPr>
              <a:t>237</a:t>
            </a:r>
            <a:r>
              <a:rPr lang="en-US" dirty="0" smtClean="0">
                <a:solidFill>
                  <a:schemeClr val="tx1"/>
                </a:solidFill>
              </a:rPr>
              <a:t>                                                                     e-mail:    </a:t>
            </a:r>
            <a:r>
              <a:rPr lang="ro-RO" dirty="0" smtClean="0">
                <a:solidFill>
                  <a:schemeClr val="tx1"/>
                </a:solidFill>
              </a:rPr>
              <a:t>ajofm.sm</a:t>
            </a:r>
            <a:r>
              <a:rPr lang="en-US" dirty="0" smtClean="0">
                <a:solidFill>
                  <a:schemeClr val="tx1"/>
                </a:solidFill>
              </a:rPr>
              <a:t>@</a:t>
            </a:r>
            <a:r>
              <a:rPr lang="ro-RO" dirty="0" smtClean="0">
                <a:solidFill>
                  <a:schemeClr val="tx1"/>
                </a:solidFill>
              </a:rPr>
              <a:t>anofm.gov</a:t>
            </a:r>
            <a:r>
              <a:rPr lang="en-US" dirty="0" smtClean="0">
                <a:solidFill>
                  <a:schemeClr val="tx1"/>
                </a:solidFill>
              </a:rPr>
              <a:t>.</a:t>
            </a:r>
            <a:r>
              <a:rPr lang="en-US" dirty="0" err="1" smtClean="0">
                <a:solidFill>
                  <a:schemeClr val="tx1"/>
                </a:solidFill>
              </a:rPr>
              <a:t>ro</a:t>
            </a:r>
            <a:r>
              <a:rPr lang="en-US" dirty="0" smtClean="0">
                <a:solidFill>
                  <a:schemeClr val="tx1"/>
                </a:solidFill>
              </a:rPr>
              <a:t>     </a:t>
            </a:r>
          </a:p>
          <a:p>
            <a:pPr marL="1163638">
              <a:defRPr/>
            </a:pPr>
            <a:r>
              <a:rPr lang="en-US" dirty="0" smtClean="0">
                <a:solidFill>
                  <a:schemeClr val="tx1"/>
                </a:solidFill>
              </a:rPr>
              <a:t>fax. 0</a:t>
            </a:r>
            <a:r>
              <a:rPr lang="ro-RO" dirty="0" smtClean="0">
                <a:solidFill>
                  <a:schemeClr val="tx1"/>
                </a:solidFill>
              </a:rPr>
              <a:t>261 770 238 			</a:t>
            </a:r>
            <a:r>
              <a:rPr lang="ro-RO" dirty="0">
                <a:solidFill>
                  <a:schemeClr val="tx1"/>
                </a:solidFill>
              </a:rPr>
              <a:t> </a:t>
            </a:r>
            <a:r>
              <a:rPr lang="en-US" dirty="0" smtClean="0">
                <a:solidFill>
                  <a:schemeClr val="tx1"/>
                </a:solidFill>
              </a:rPr>
              <a:t>			</a:t>
            </a:r>
            <a:r>
              <a:rPr lang="ro-RO" dirty="0">
                <a:solidFill>
                  <a:schemeClr val="tx1"/>
                </a:solidFill>
              </a:rPr>
              <a:t> </a:t>
            </a:r>
            <a:r>
              <a:rPr lang="en-US" dirty="0" err="1" smtClean="0">
                <a:solidFill>
                  <a:schemeClr val="tx1"/>
                </a:solidFill>
              </a:rPr>
              <a:t>satu_mare</a:t>
            </a:r>
            <a:r>
              <a:rPr lang="en-US" dirty="0" smtClean="0">
                <a:solidFill>
                  <a:schemeClr val="tx1"/>
                </a:solidFill>
              </a:rPr>
              <a:t>@</a:t>
            </a:r>
            <a:r>
              <a:rPr lang="ro-RO" dirty="0" smtClean="0">
                <a:solidFill>
                  <a:schemeClr val="tx1"/>
                </a:solidFill>
              </a:rPr>
              <a:t>anofm.gov</a:t>
            </a:r>
            <a:r>
              <a:rPr lang="en-US" dirty="0">
                <a:solidFill>
                  <a:schemeClr val="tx1"/>
                </a:solidFill>
              </a:rPr>
              <a:t>.</a:t>
            </a:r>
            <a:r>
              <a:rPr lang="en-US" dirty="0" err="1">
                <a:solidFill>
                  <a:schemeClr val="tx1"/>
                </a:solidFill>
              </a:rPr>
              <a:t>ro</a:t>
            </a:r>
            <a:r>
              <a:rPr lang="en-US" dirty="0">
                <a:solidFill>
                  <a:schemeClr val="tx1"/>
                </a:solidFill>
              </a:rPr>
              <a:t> </a:t>
            </a:r>
            <a:endParaRPr lang="ro-RO" dirty="0" smtClean="0">
              <a:solidFill>
                <a:schemeClr val="tx1"/>
              </a:solidFill>
            </a:endParaRPr>
          </a:p>
          <a:p>
            <a:pPr marL="1163638">
              <a:defRPr/>
            </a:pPr>
            <a:endParaRPr lang="ro-RO" sz="900" dirty="0" smtClean="0">
              <a:solidFill>
                <a:schemeClr val="tx1"/>
              </a:solidFill>
            </a:endParaRPr>
          </a:p>
          <a:p>
            <a:pPr marL="1163638">
              <a:defRPr/>
            </a:pPr>
            <a:r>
              <a:rPr lang="en-US" dirty="0" smtClean="0">
                <a:solidFill>
                  <a:schemeClr val="tx1"/>
                </a:solidFill>
              </a:rPr>
              <a:t>    		</a:t>
            </a:r>
            <a:r>
              <a:rPr lang="ro-RO" dirty="0" smtClean="0">
                <a:solidFill>
                  <a:schemeClr val="tx1"/>
                </a:solidFill>
              </a:rPr>
              <a:t>https://www.anofm.ro/index.html?agentie=SATU%20MARE&amp;page=0</a:t>
            </a:r>
          </a:p>
          <a:p>
            <a:pPr marL="1163638">
              <a:defRPr/>
            </a:pPr>
            <a:endParaRPr lang="ro-RO" dirty="0" smtClean="0">
              <a:solidFill>
                <a:schemeClr val="tx1"/>
              </a:solidFill>
            </a:endParaRPr>
          </a:p>
          <a:p>
            <a:pPr marL="1163638">
              <a:defRPr/>
            </a:pPr>
            <a:endParaRPr lang="en-US" dirty="0">
              <a:solidFill>
                <a:schemeClr val="tx1"/>
              </a:solidFill>
            </a:endParaRPr>
          </a:p>
        </p:txBody>
      </p:sp>
    </p:spTree>
    <p:extLst>
      <p:ext uri="{BB962C8B-B14F-4D97-AF65-F5344CB8AC3E}">
        <p14:creationId xmlns:p14="http://schemas.microsoft.com/office/powerpoint/2010/main" val="16414388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3">
            <a:extLst>
              <a:ext uri="{FF2B5EF4-FFF2-40B4-BE49-F238E27FC236}">
                <a16:creationId xmlns:a16="http://schemas.microsoft.com/office/drawing/2014/main" xmlns="" id="{C50D2C86-1BDE-435F-96B0-1D3529F808AE}"/>
              </a:ext>
            </a:extLst>
          </p:cNvPr>
          <p:cNvSpPr>
            <a:spLocks noChangeArrowheads="1"/>
          </p:cNvSpPr>
          <p:nvPr/>
        </p:nvSpPr>
        <p:spPr bwMode="auto">
          <a:xfrm>
            <a:off x="0" y="2730500"/>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p>
        </p:txBody>
      </p:sp>
      <p:sp>
        <p:nvSpPr>
          <p:cNvPr id="10" name="Rounded Rectangle 9">
            <a:extLst>
              <a:ext uri="{FF2B5EF4-FFF2-40B4-BE49-F238E27FC236}">
                <a16:creationId xmlns:a16="http://schemas.microsoft.com/office/drawing/2014/main" xmlns="" id="{2F1BD5D8-C66D-4375-BD01-20F74B4A2E3E}"/>
              </a:ext>
            </a:extLst>
          </p:cNvPr>
          <p:cNvSpPr/>
          <p:nvPr/>
        </p:nvSpPr>
        <p:spPr>
          <a:xfrm>
            <a:off x="180000" y="1403620"/>
            <a:ext cx="11880000" cy="468000"/>
          </a:xfrm>
          <a:prstGeom prst="roundRect">
            <a:avLst/>
          </a:prstGeom>
          <a:solidFill>
            <a:srgbClr val="4076AC"/>
          </a:solidFill>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lgn="ctr">
              <a:defRPr/>
            </a:pPr>
            <a:r>
              <a:rPr lang="ro-RO" b="1" dirty="0" smtClean="0">
                <a:latin typeface="Trebuchet MS" panose="020B0603020202020204" pitchFamily="34" charset="0"/>
              </a:rPr>
              <a:t>Programul </a:t>
            </a:r>
            <a:r>
              <a:rPr lang="ro-RO" b="1" dirty="0">
                <a:latin typeface="Trebuchet MS" panose="020B0603020202020204" pitchFamily="34" charset="0"/>
              </a:rPr>
              <a:t>de formare profesională </a:t>
            </a:r>
            <a:r>
              <a:rPr lang="en-US" b="1" dirty="0" err="1" smtClean="0">
                <a:latin typeface="Trebuchet MS" panose="020B0603020202020204" pitchFamily="34" charset="0"/>
              </a:rPr>
              <a:t>realizat</a:t>
            </a:r>
            <a:r>
              <a:rPr lang="ro-RO" b="1" dirty="0" smtClean="0">
                <a:latin typeface="Trebuchet MS" panose="020B0603020202020204" pitchFamily="34" charset="0"/>
              </a:rPr>
              <a:t> </a:t>
            </a:r>
            <a:r>
              <a:rPr lang="ro-RO" b="1" dirty="0">
                <a:latin typeface="Trebuchet MS" panose="020B0603020202020204" pitchFamily="34" charset="0"/>
              </a:rPr>
              <a:t>pentru anul </a:t>
            </a:r>
            <a:r>
              <a:rPr lang="ro-RO" b="1" dirty="0" smtClean="0">
                <a:latin typeface="Trebuchet MS" panose="020B0603020202020204" pitchFamily="34" charset="0"/>
              </a:rPr>
              <a:t>20</a:t>
            </a:r>
            <a:r>
              <a:rPr lang="en-US" b="1" dirty="0" smtClean="0">
                <a:latin typeface="Trebuchet MS" panose="020B0603020202020204" pitchFamily="34" charset="0"/>
              </a:rPr>
              <a:t>23</a:t>
            </a:r>
            <a:endParaRPr lang="en-US" b="1" dirty="0">
              <a:latin typeface="Trebuchet MS" panose="020B0603020202020204" pitchFamily="34" charset="0"/>
            </a:endParaRPr>
          </a:p>
        </p:txBody>
      </p:sp>
      <p:grpSp>
        <p:nvGrpSpPr>
          <p:cNvPr id="20" name="Group 19"/>
          <p:cNvGrpSpPr/>
          <p:nvPr/>
        </p:nvGrpSpPr>
        <p:grpSpPr>
          <a:xfrm>
            <a:off x="2164855" y="2971259"/>
            <a:ext cx="4500000" cy="368640"/>
            <a:chOff x="2591891" y="2972484"/>
            <a:chExt cx="4500000" cy="720000"/>
          </a:xfrm>
        </p:grpSpPr>
        <p:sp>
          <p:nvSpPr>
            <p:cNvPr id="99" name="Rectangle: Rounded Corners 67">
              <a:extLst>
                <a:ext uri="{FF2B5EF4-FFF2-40B4-BE49-F238E27FC236}">
                  <a16:creationId xmlns:a16="http://schemas.microsoft.com/office/drawing/2014/main" xmlns="" id="{0C84D1FF-4978-4F7B-9485-BA7D6082DB7A}"/>
                </a:ext>
              </a:extLst>
            </p:cNvPr>
            <p:cNvSpPr/>
            <p:nvPr/>
          </p:nvSpPr>
          <p:spPr bwMode="auto">
            <a:xfrm>
              <a:off x="6551891" y="3188484"/>
              <a:ext cx="540000" cy="360000"/>
            </a:xfrm>
            <a:prstGeom prst="roundRect">
              <a:avLst/>
            </a:prstGeom>
            <a:solidFill>
              <a:srgbClr val="A8BAD4"/>
            </a:solid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smtClean="0">
                  <a:solidFill>
                    <a:schemeClr val="tx2"/>
                  </a:solidFill>
                  <a:latin typeface="Trebuchet MS" panose="020B0603020202020204" pitchFamily="34" charset="0"/>
                  <a:cs typeface="Calibri" panose="020F0502020204030204" pitchFamily="34" charset="0"/>
                </a:rPr>
                <a:t>32</a:t>
              </a:r>
              <a:endParaRPr lang="en-US" sz="1300" b="1" dirty="0">
                <a:solidFill>
                  <a:schemeClr val="tx2"/>
                </a:solidFill>
                <a:latin typeface="Trebuchet MS" panose="020B0603020202020204" pitchFamily="34" charset="0"/>
                <a:cs typeface="Calibri" panose="020F0502020204030204" pitchFamily="34" charset="0"/>
              </a:endParaRPr>
            </a:p>
          </p:txBody>
        </p:sp>
        <p:sp>
          <p:nvSpPr>
            <p:cNvPr id="95" name="Rectangle: Rounded Corners 20">
              <a:extLst>
                <a:ext uri="{FF2B5EF4-FFF2-40B4-BE49-F238E27FC236}">
                  <a16:creationId xmlns:a16="http://schemas.microsoft.com/office/drawing/2014/main" xmlns="" id="{287828D5-8AE9-4A74-AB48-B6F7030CB6E9}"/>
                </a:ext>
              </a:extLst>
            </p:cNvPr>
            <p:cNvSpPr/>
            <p:nvPr/>
          </p:nvSpPr>
          <p:spPr bwMode="auto">
            <a:xfrm>
              <a:off x="2591891" y="2972484"/>
              <a:ext cx="2880000" cy="720000"/>
            </a:xfrm>
            <a:prstGeom prst="roundRect">
              <a:avLst/>
            </a:prstGeom>
            <a:solidFill>
              <a:srgbClr val="A8BAD4"/>
            </a:solidFill>
            <a:ln>
              <a:gradFill>
                <a:gsLst>
                  <a:gs pos="0">
                    <a:srgbClr val="03598A"/>
                  </a:gs>
                  <a:gs pos="50000">
                    <a:schemeClr val="accent1">
                      <a:shade val="67500"/>
                      <a:satMod val="115000"/>
                    </a:schemeClr>
                  </a:gs>
                  <a:gs pos="100000">
                    <a:schemeClr val="accent1">
                      <a:shade val="100000"/>
                      <a:satMod val="115000"/>
                    </a:schemeClr>
                  </a:gs>
                </a:gsLst>
                <a:lin ang="5400000" scaled="0"/>
              </a:gradFill>
            </a:ln>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nchorCtr="0"/>
            <a:lstStyle/>
            <a:p>
              <a:pPr lvl="0">
                <a:defRPr/>
              </a:pPr>
              <a:r>
                <a:rPr lang="en-US" sz="1400" b="1" dirty="0" err="1" smtClean="0">
                  <a:solidFill>
                    <a:srgbClr val="000000"/>
                  </a:solidFill>
                  <a:latin typeface="Trebuchet MS" panose="020B0603020202020204" pitchFamily="34" charset="0"/>
                  <a:cs typeface="Calibri" panose="020F0502020204030204" pitchFamily="34" charset="0"/>
                </a:rPr>
                <a:t>Bucatar</a:t>
              </a:r>
              <a:r>
                <a:rPr lang="en-US" sz="1400" b="1" dirty="0" smtClean="0">
                  <a:solidFill>
                    <a:srgbClr val="000000"/>
                  </a:solidFill>
                  <a:latin typeface="Trebuchet MS" panose="020B0603020202020204" pitchFamily="34" charset="0"/>
                  <a:cs typeface="Calibri" panose="020F0502020204030204" pitchFamily="34" charset="0"/>
                </a:rPr>
                <a:t> </a:t>
              </a:r>
              <a:endParaRPr lang="en-US" sz="1400" b="1" dirty="0">
                <a:solidFill>
                  <a:srgbClr val="000000"/>
                </a:solidFill>
                <a:latin typeface="Trebuchet MS" panose="020B0603020202020204" pitchFamily="34" charset="0"/>
                <a:cs typeface="Calibri" panose="020F0502020204030204" pitchFamily="34" charset="0"/>
              </a:endParaRPr>
            </a:p>
          </p:txBody>
        </p:sp>
        <p:cxnSp>
          <p:nvCxnSpPr>
            <p:cNvPr id="96" name="Straight Arrow Connector 95">
              <a:extLst>
                <a:ext uri="{FF2B5EF4-FFF2-40B4-BE49-F238E27FC236}">
                  <a16:creationId xmlns:a16="http://schemas.microsoft.com/office/drawing/2014/main" xmlns="" id="{C3E5E024-F365-4D6A-B26F-F9CC3A58F7B1}"/>
                </a:ext>
              </a:extLst>
            </p:cNvPr>
            <p:cNvCxnSpPr>
              <a:cxnSpLocks/>
            </p:cNvCxnSpPr>
            <p:nvPr/>
          </p:nvCxnSpPr>
          <p:spPr bwMode="auto">
            <a:xfrm flipV="1">
              <a:off x="5507891" y="3368484"/>
              <a:ext cx="234950" cy="1588"/>
            </a:xfrm>
            <a:prstGeom prst="straightConnector1">
              <a:avLst/>
            </a:prstGeom>
            <a:ln>
              <a:solidFill>
                <a:srgbClr val="03598A"/>
              </a:solidFill>
              <a:headEnd type="none" w="med" len="med"/>
              <a:tailEnd type="triangle"/>
            </a:ln>
          </p:spPr>
          <p:style>
            <a:lnRef idx="3">
              <a:schemeClr val="accent1"/>
            </a:lnRef>
            <a:fillRef idx="0">
              <a:schemeClr val="accent1"/>
            </a:fillRef>
            <a:effectRef idx="2">
              <a:schemeClr val="accent1"/>
            </a:effectRef>
            <a:fontRef idx="minor">
              <a:schemeClr val="tx1"/>
            </a:fontRef>
          </p:style>
        </p:cxnSp>
        <p:sp>
          <p:nvSpPr>
            <p:cNvPr id="100" name="Rectangle: Rounded Corners 61">
              <a:extLst>
                <a:ext uri="{FF2B5EF4-FFF2-40B4-BE49-F238E27FC236}">
                  <a16:creationId xmlns:a16="http://schemas.microsoft.com/office/drawing/2014/main" xmlns="" id="{AB5B5A7C-D438-4A82-92A9-44CBC71534F9}"/>
                </a:ext>
              </a:extLst>
            </p:cNvPr>
            <p:cNvSpPr/>
            <p:nvPr/>
          </p:nvSpPr>
          <p:spPr bwMode="auto">
            <a:xfrm>
              <a:off x="5759891" y="3188484"/>
              <a:ext cx="540000" cy="360000"/>
            </a:xfrm>
            <a:prstGeom prst="roundRect">
              <a:avLst/>
            </a:prstGeom>
            <a:solidFill>
              <a:srgbClr val="A8BAD4"/>
            </a:solid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a:solidFill>
                    <a:schemeClr val="tx2"/>
                  </a:solidFill>
                  <a:latin typeface="Trebuchet MS" panose="020B0603020202020204" pitchFamily="34" charset="0"/>
                  <a:cs typeface="Calibri" panose="020F0502020204030204" pitchFamily="34" charset="0"/>
                </a:rPr>
                <a:t>2</a:t>
              </a:r>
            </a:p>
          </p:txBody>
        </p:sp>
      </p:grpSp>
      <p:grpSp>
        <p:nvGrpSpPr>
          <p:cNvPr id="21" name="Group 20"/>
          <p:cNvGrpSpPr/>
          <p:nvPr/>
        </p:nvGrpSpPr>
        <p:grpSpPr>
          <a:xfrm>
            <a:off x="2156275" y="3380111"/>
            <a:ext cx="4508580" cy="397588"/>
            <a:chOff x="2123086" y="3127040"/>
            <a:chExt cx="4508580" cy="720000"/>
          </a:xfrm>
        </p:grpSpPr>
        <p:sp>
          <p:nvSpPr>
            <p:cNvPr id="112" name="Rectangle: Rounded Corners 67">
              <a:extLst>
                <a:ext uri="{FF2B5EF4-FFF2-40B4-BE49-F238E27FC236}">
                  <a16:creationId xmlns:a16="http://schemas.microsoft.com/office/drawing/2014/main" xmlns="" id="{0C84D1FF-4978-4F7B-9485-BA7D6082DB7A}"/>
                </a:ext>
              </a:extLst>
            </p:cNvPr>
            <p:cNvSpPr/>
            <p:nvPr/>
          </p:nvSpPr>
          <p:spPr bwMode="auto">
            <a:xfrm>
              <a:off x="6091666" y="3307040"/>
              <a:ext cx="540000" cy="360000"/>
            </a:xfrm>
            <a:prstGeom prst="roundRect">
              <a:avLst/>
            </a:prstGeom>
            <a:solidFill>
              <a:srgbClr val="A8BAD4"/>
            </a:solid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smtClean="0">
                  <a:solidFill>
                    <a:schemeClr val="tx2"/>
                  </a:solidFill>
                  <a:latin typeface="Trebuchet MS" panose="020B0603020202020204" pitchFamily="34" charset="0"/>
                  <a:cs typeface="Calibri" panose="020F0502020204030204" pitchFamily="34" charset="0"/>
                </a:rPr>
                <a:t>30</a:t>
              </a:r>
              <a:endParaRPr lang="en-US" sz="1300" b="1" dirty="0">
                <a:solidFill>
                  <a:schemeClr val="tx2"/>
                </a:solidFill>
                <a:latin typeface="Trebuchet MS" panose="020B0603020202020204" pitchFamily="34" charset="0"/>
                <a:cs typeface="Calibri" panose="020F0502020204030204" pitchFamily="34" charset="0"/>
              </a:endParaRPr>
            </a:p>
          </p:txBody>
        </p:sp>
        <p:sp>
          <p:nvSpPr>
            <p:cNvPr id="108" name="Rectangle: Rounded Corners 20">
              <a:extLst>
                <a:ext uri="{FF2B5EF4-FFF2-40B4-BE49-F238E27FC236}">
                  <a16:creationId xmlns:a16="http://schemas.microsoft.com/office/drawing/2014/main" xmlns="" id="{287828D5-8AE9-4A74-AB48-B6F7030CB6E9}"/>
                </a:ext>
              </a:extLst>
            </p:cNvPr>
            <p:cNvSpPr/>
            <p:nvPr/>
          </p:nvSpPr>
          <p:spPr bwMode="auto">
            <a:xfrm>
              <a:off x="2123086" y="3127040"/>
              <a:ext cx="2880000" cy="720000"/>
            </a:xfrm>
            <a:prstGeom prst="roundRect">
              <a:avLst/>
            </a:prstGeom>
            <a:solidFill>
              <a:srgbClr val="A8BAD4"/>
            </a:solidFill>
            <a:ln>
              <a:gradFill>
                <a:gsLst>
                  <a:gs pos="0">
                    <a:srgbClr val="03598A"/>
                  </a:gs>
                  <a:gs pos="50000">
                    <a:schemeClr val="accent1">
                      <a:shade val="67500"/>
                      <a:satMod val="115000"/>
                    </a:schemeClr>
                  </a:gs>
                  <a:gs pos="100000">
                    <a:schemeClr val="accent1">
                      <a:shade val="100000"/>
                      <a:satMod val="115000"/>
                    </a:schemeClr>
                  </a:gs>
                </a:gsLst>
                <a:lin ang="5400000" scaled="0"/>
              </a:gradFill>
            </a:ln>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nchorCtr="0"/>
            <a:lstStyle/>
            <a:p>
              <a:pPr eaLnBrk="1" hangingPunct="1">
                <a:defRPr/>
              </a:pPr>
              <a:r>
                <a:rPr lang="en-US" sz="1400" b="1" dirty="0" err="1" smtClean="0">
                  <a:solidFill>
                    <a:schemeClr val="tx2"/>
                  </a:solidFill>
                  <a:latin typeface="Trebuchet MS" panose="020B0603020202020204" pitchFamily="34" charset="0"/>
                  <a:cs typeface="Calibri" panose="020F0502020204030204" pitchFamily="34" charset="0"/>
                </a:rPr>
                <a:t>Ajutor</a:t>
              </a:r>
              <a:r>
                <a:rPr lang="en-US" sz="1400" b="1" dirty="0" smtClean="0">
                  <a:solidFill>
                    <a:schemeClr val="tx2"/>
                  </a:solidFill>
                  <a:latin typeface="Trebuchet MS" panose="020B0603020202020204" pitchFamily="34" charset="0"/>
                  <a:cs typeface="Calibri" panose="020F0502020204030204" pitchFamily="34" charset="0"/>
                </a:rPr>
                <a:t> </a:t>
              </a:r>
              <a:r>
                <a:rPr lang="en-US" sz="1400" b="1" dirty="0" err="1" smtClean="0">
                  <a:solidFill>
                    <a:schemeClr val="tx2"/>
                  </a:solidFill>
                  <a:latin typeface="Trebuchet MS" panose="020B0603020202020204" pitchFamily="34" charset="0"/>
                  <a:cs typeface="Calibri" panose="020F0502020204030204" pitchFamily="34" charset="0"/>
                </a:rPr>
                <a:t>bucatar</a:t>
              </a:r>
              <a:endParaRPr lang="en-US" sz="1400" b="1" dirty="0">
                <a:solidFill>
                  <a:schemeClr val="tx2"/>
                </a:solidFill>
                <a:latin typeface="Trebuchet MS" panose="020B0603020202020204" pitchFamily="34" charset="0"/>
                <a:cs typeface="Calibri" panose="020F0502020204030204" pitchFamily="34" charset="0"/>
              </a:endParaRPr>
            </a:p>
          </p:txBody>
        </p:sp>
        <p:cxnSp>
          <p:nvCxnSpPr>
            <p:cNvPr id="109" name="Straight Arrow Connector 108">
              <a:extLst>
                <a:ext uri="{FF2B5EF4-FFF2-40B4-BE49-F238E27FC236}">
                  <a16:creationId xmlns:a16="http://schemas.microsoft.com/office/drawing/2014/main" xmlns="" id="{C3E5E024-F365-4D6A-B26F-F9CC3A58F7B1}"/>
                </a:ext>
              </a:extLst>
            </p:cNvPr>
            <p:cNvCxnSpPr>
              <a:cxnSpLocks/>
            </p:cNvCxnSpPr>
            <p:nvPr/>
          </p:nvCxnSpPr>
          <p:spPr bwMode="auto">
            <a:xfrm flipV="1">
              <a:off x="5119017" y="3516598"/>
              <a:ext cx="234950" cy="1588"/>
            </a:xfrm>
            <a:prstGeom prst="straightConnector1">
              <a:avLst/>
            </a:prstGeom>
            <a:ln>
              <a:solidFill>
                <a:srgbClr val="03598A"/>
              </a:solidFill>
              <a:headEnd type="none" w="med" len="med"/>
              <a:tailEnd type="triangle"/>
            </a:ln>
          </p:spPr>
          <p:style>
            <a:lnRef idx="3">
              <a:schemeClr val="accent1"/>
            </a:lnRef>
            <a:fillRef idx="0">
              <a:schemeClr val="accent1"/>
            </a:fillRef>
            <a:effectRef idx="2">
              <a:schemeClr val="accent1"/>
            </a:effectRef>
            <a:fontRef idx="minor">
              <a:schemeClr val="tx1"/>
            </a:fontRef>
          </p:style>
        </p:cxnSp>
        <p:sp>
          <p:nvSpPr>
            <p:cNvPr id="113" name="Rectangle: Rounded Corners 61">
              <a:extLst>
                <a:ext uri="{FF2B5EF4-FFF2-40B4-BE49-F238E27FC236}">
                  <a16:creationId xmlns:a16="http://schemas.microsoft.com/office/drawing/2014/main" xmlns="" id="{AB5B5A7C-D438-4A82-92A9-44CBC71534F9}"/>
                </a:ext>
              </a:extLst>
            </p:cNvPr>
            <p:cNvSpPr/>
            <p:nvPr/>
          </p:nvSpPr>
          <p:spPr bwMode="auto">
            <a:xfrm>
              <a:off x="5361742" y="3307040"/>
              <a:ext cx="540000" cy="360000"/>
            </a:xfrm>
            <a:prstGeom prst="roundRect">
              <a:avLst/>
            </a:prstGeom>
            <a:solidFill>
              <a:srgbClr val="A8BAD4"/>
            </a:solid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a:solidFill>
                    <a:schemeClr val="tx2"/>
                  </a:solidFill>
                  <a:latin typeface="Trebuchet MS" panose="020B0603020202020204" pitchFamily="34" charset="0"/>
                  <a:cs typeface="Calibri" panose="020F0502020204030204" pitchFamily="34" charset="0"/>
                </a:rPr>
                <a:t>2</a:t>
              </a:r>
            </a:p>
          </p:txBody>
        </p:sp>
      </p:grpSp>
      <p:grpSp>
        <p:nvGrpSpPr>
          <p:cNvPr id="8" name="Group 7"/>
          <p:cNvGrpSpPr/>
          <p:nvPr/>
        </p:nvGrpSpPr>
        <p:grpSpPr>
          <a:xfrm>
            <a:off x="7394252" y="2728694"/>
            <a:ext cx="4535251" cy="457318"/>
            <a:chOff x="2556640" y="4215935"/>
            <a:chExt cx="4535251" cy="229668"/>
          </a:xfrm>
        </p:grpSpPr>
        <p:sp>
          <p:nvSpPr>
            <p:cNvPr id="138" name="Rectangle: Rounded Corners 67">
              <a:extLst>
                <a:ext uri="{FF2B5EF4-FFF2-40B4-BE49-F238E27FC236}">
                  <a16:creationId xmlns:a16="http://schemas.microsoft.com/office/drawing/2014/main" xmlns="" id="{0C84D1FF-4978-4F7B-9485-BA7D6082DB7A}"/>
                </a:ext>
              </a:extLst>
            </p:cNvPr>
            <p:cNvSpPr/>
            <p:nvPr/>
          </p:nvSpPr>
          <p:spPr bwMode="auto">
            <a:xfrm>
              <a:off x="6551891" y="4264809"/>
              <a:ext cx="540000" cy="180794"/>
            </a:xfrm>
            <a:prstGeom prst="roundRect">
              <a:avLst/>
            </a:prstGeom>
            <a:solidFill>
              <a:srgbClr val="CCECFF"/>
            </a:solid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smtClean="0">
                  <a:solidFill>
                    <a:schemeClr val="tx2"/>
                  </a:solidFill>
                  <a:latin typeface="Trebuchet MS" panose="020B0603020202020204" pitchFamily="34" charset="0"/>
                  <a:cs typeface="Calibri" panose="020F0502020204030204" pitchFamily="34" charset="0"/>
                </a:rPr>
                <a:t>12</a:t>
              </a:r>
              <a:endParaRPr lang="en-US" sz="1300" b="1" dirty="0">
                <a:solidFill>
                  <a:schemeClr val="tx2"/>
                </a:solidFill>
                <a:latin typeface="Trebuchet MS" panose="020B0603020202020204" pitchFamily="34" charset="0"/>
                <a:cs typeface="Calibri" panose="020F0502020204030204" pitchFamily="34" charset="0"/>
              </a:endParaRPr>
            </a:p>
          </p:txBody>
        </p:sp>
        <p:sp>
          <p:nvSpPr>
            <p:cNvPr id="134" name="Rectangle: Rounded Corners 20">
              <a:extLst>
                <a:ext uri="{FF2B5EF4-FFF2-40B4-BE49-F238E27FC236}">
                  <a16:creationId xmlns:a16="http://schemas.microsoft.com/office/drawing/2014/main" xmlns="" id="{287828D5-8AE9-4A74-AB48-B6F7030CB6E9}"/>
                </a:ext>
              </a:extLst>
            </p:cNvPr>
            <p:cNvSpPr/>
            <p:nvPr/>
          </p:nvSpPr>
          <p:spPr bwMode="auto">
            <a:xfrm>
              <a:off x="2556640" y="4215935"/>
              <a:ext cx="2880000" cy="220323"/>
            </a:xfrm>
            <a:prstGeom prst="roundRect">
              <a:avLst/>
            </a:prstGeom>
            <a:solidFill>
              <a:srgbClr val="CCECFF"/>
            </a:solidFill>
            <a:ln>
              <a:gradFill>
                <a:gsLst>
                  <a:gs pos="0">
                    <a:srgbClr val="03598A"/>
                  </a:gs>
                  <a:gs pos="50000">
                    <a:schemeClr val="accent1">
                      <a:shade val="67500"/>
                      <a:satMod val="115000"/>
                    </a:schemeClr>
                  </a:gs>
                  <a:gs pos="100000">
                    <a:schemeClr val="accent1">
                      <a:shade val="100000"/>
                      <a:satMod val="115000"/>
                    </a:schemeClr>
                  </a:gs>
                </a:gsLst>
                <a:lin ang="5400000" scaled="0"/>
              </a:gradFill>
            </a:ln>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nchorCtr="0"/>
            <a:lstStyle/>
            <a:p>
              <a:pPr eaLnBrk="1" hangingPunct="1">
                <a:defRPr/>
              </a:pPr>
              <a:r>
                <a:rPr lang="en-US" sz="1400" b="1" dirty="0" err="1" smtClean="0">
                  <a:solidFill>
                    <a:schemeClr val="tx2"/>
                  </a:solidFill>
                  <a:latin typeface="Trebuchet MS" panose="020B0603020202020204" pitchFamily="34" charset="0"/>
                  <a:cs typeface="Calibri" panose="020F0502020204030204" pitchFamily="34" charset="0"/>
                </a:rPr>
                <a:t>Instalator</a:t>
              </a:r>
              <a:r>
                <a:rPr lang="en-US" sz="1400" b="1" dirty="0" smtClean="0">
                  <a:solidFill>
                    <a:schemeClr val="tx2"/>
                  </a:solidFill>
                  <a:latin typeface="Trebuchet MS" panose="020B0603020202020204" pitchFamily="34" charset="0"/>
                  <a:cs typeface="Calibri" panose="020F0502020204030204" pitchFamily="34" charset="0"/>
                </a:rPr>
                <a:t> </a:t>
              </a:r>
              <a:r>
                <a:rPr lang="en-US" sz="1400" b="1" dirty="0" err="1" smtClean="0">
                  <a:solidFill>
                    <a:schemeClr val="tx2"/>
                  </a:solidFill>
                  <a:latin typeface="Trebuchet MS" panose="020B0603020202020204" pitchFamily="34" charset="0"/>
                  <a:cs typeface="Calibri" panose="020F0502020204030204" pitchFamily="34" charset="0"/>
                </a:rPr>
                <a:t>instalatii</a:t>
              </a:r>
              <a:r>
                <a:rPr lang="en-US" sz="1400" b="1" dirty="0" smtClean="0">
                  <a:solidFill>
                    <a:schemeClr val="tx2"/>
                  </a:solidFill>
                  <a:latin typeface="Trebuchet MS" panose="020B0603020202020204" pitchFamily="34" charset="0"/>
                  <a:cs typeface="Calibri" panose="020F0502020204030204" pitchFamily="34" charset="0"/>
                </a:rPr>
                <a:t> </a:t>
              </a:r>
              <a:r>
                <a:rPr lang="en-US" sz="1400" b="1" dirty="0" err="1" smtClean="0">
                  <a:solidFill>
                    <a:schemeClr val="tx2"/>
                  </a:solidFill>
                  <a:latin typeface="Trebuchet MS" panose="020B0603020202020204" pitchFamily="34" charset="0"/>
                  <a:cs typeface="Calibri" panose="020F0502020204030204" pitchFamily="34" charset="0"/>
                </a:rPr>
                <a:t>tehnico</a:t>
              </a:r>
              <a:r>
                <a:rPr lang="en-US" sz="1400" b="1" dirty="0" smtClean="0">
                  <a:solidFill>
                    <a:schemeClr val="tx2"/>
                  </a:solidFill>
                  <a:latin typeface="Trebuchet MS" panose="020B0603020202020204" pitchFamily="34" charset="0"/>
                  <a:cs typeface="Calibri" panose="020F0502020204030204" pitchFamily="34" charset="0"/>
                </a:rPr>
                <a:t> </a:t>
              </a:r>
              <a:r>
                <a:rPr lang="en-US" sz="1400" b="1" dirty="0" err="1" smtClean="0">
                  <a:solidFill>
                    <a:schemeClr val="tx2"/>
                  </a:solidFill>
                  <a:latin typeface="Trebuchet MS" panose="020B0603020202020204" pitchFamily="34" charset="0"/>
                  <a:cs typeface="Calibri" panose="020F0502020204030204" pitchFamily="34" charset="0"/>
                </a:rPr>
                <a:t>sanitare</a:t>
              </a:r>
              <a:r>
                <a:rPr lang="en-US" sz="1400" b="1" dirty="0" smtClean="0">
                  <a:solidFill>
                    <a:schemeClr val="tx2"/>
                  </a:solidFill>
                  <a:latin typeface="Trebuchet MS" panose="020B0603020202020204" pitchFamily="34" charset="0"/>
                  <a:cs typeface="Calibri" panose="020F0502020204030204" pitchFamily="34" charset="0"/>
                </a:rPr>
                <a:t> </a:t>
              </a:r>
              <a:r>
                <a:rPr lang="en-US" sz="1400" b="1" dirty="0" err="1" smtClean="0">
                  <a:solidFill>
                    <a:schemeClr val="tx2"/>
                  </a:solidFill>
                  <a:latin typeface="Trebuchet MS" panose="020B0603020202020204" pitchFamily="34" charset="0"/>
                  <a:cs typeface="Calibri" panose="020F0502020204030204" pitchFamily="34" charset="0"/>
                </a:rPr>
                <a:t>si</a:t>
              </a:r>
              <a:r>
                <a:rPr lang="en-US" sz="1400" b="1" dirty="0" smtClean="0">
                  <a:solidFill>
                    <a:schemeClr val="tx2"/>
                  </a:solidFill>
                  <a:latin typeface="Trebuchet MS" panose="020B0603020202020204" pitchFamily="34" charset="0"/>
                  <a:cs typeface="Calibri" panose="020F0502020204030204" pitchFamily="34" charset="0"/>
                </a:rPr>
                <a:t> de gaze</a:t>
              </a:r>
              <a:endParaRPr lang="en-US" sz="1400" b="1" dirty="0">
                <a:solidFill>
                  <a:schemeClr val="tx2"/>
                </a:solidFill>
                <a:latin typeface="Trebuchet MS" panose="020B0603020202020204" pitchFamily="34" charset="0"/>
                <a:cs typeface="Calibri" panose="020F0502020204030204" pitchFamily="34" charset="0"/>
              </a:endParaRPr>
            </a:p>
          </p:txBody>
        </p:sp>
        <p:cxnSp>
          <p:nvCxnSpPr>
            <p:cNvPr id="135" name="Straight Arrow Connector 134">
              <a:extLst>
                <a:ext uri="{FF2B5EF4-FFF2-40B4-BE49-F238E27FC236}">
                  <a16:creationId xmlns:a16="http://schemas.microsoft.com/office/drawing/2014/main" xmlns="" id="{C3E5E024-F365-4D6A-B26F-F9CC3A58F7B1}"/>
                </a:ext>
              </a:extLst>
            </p:cNvPr>
            <p:cNvCxnSpPr>
              <a:cxnSpLocks/>
            </p:cNvCxnSpPr>
            <p:nvPr/>
          </p:nvCxnSpPr>
          <p:spPr bwMode="auto">
            <a:xfrm flipV="1">
              <a:off x="5507891" y="4356000"/>
              <a:ext cx="234950" cy="1588"/>
            </a:xfrm>
            <a:prstGeom prst="straightConnector1">
              <a:avLst/>
            </a:prstGeom>
            <a:ln>
              <a:solidFill>
                <a:srgbClr val="03598A"/>
              </a:solidFill>
              <a:headEnd type="none" w="med" len="med"/>
              <a:tailEnd type="triangle"/>
            </a:ln>
          </p:spPr>
          <p:style>
            <a:lnRef idx="3">
              <a:schemeClr val="accent1"/>
            </a:lnRef>
            <a:fillRef idx="0">
              <a:schemeClr val="accent1"/>
            </a:fillRef>
            <a:effectRef idx="2">
              <a:schemeClr val="accent1"/>
            </a:effectRef>
            <a:fontRef idx="minor">
              <a:schemeClr val="tx1"/>
            </a:fontRef>
          </p:style>
        </p:cxnSp>
        <p:sp>
          <p:nvSpPr>
            <p:cNvPr id="139" name="Rectangle: Rounded Corners 61">
              <a:extLst>
                <a:ext uri="{FF2B5EF4-FFF2-40B4-BE49-F238E27FC236}">
                  <a16:creationId xmlns:a16="http://schemas.microsoft.com/office/drawing/2014/main" xmlns="" id="{AB5B5A7C-D438-4A82-92A9-44CBC71534F9}"/>
                </a:ext>
              </a:extLst>
            </p:cNvPr>
            <p:cNvSpPr/>
            <p:nvPr/>
          </p:nvSpPr>
          <p:spPr bwMode="auto">
            <a:xfrm>
              <a:off x="5759891" y="4264809"/>
              <a:ext cx="540000" cy="180794"/>
            </a:xfrm>
            <a:prstGeom prst="roundRect">
              <a:avLst/>
            </a:prstGeom>
            <a:solidFill>
              <a:srgbClr val="CCECFF"/>
            </a:solid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smtClean="0">
                  <a:solidFill>
                    <a:schemeClr val="tx2"/>
                  </a:solidFill>
                  <a:latin typeface="Trebuchet MS" panose="020B0603020202020204" pitchFamily="34" charset="0"/>
                  <a:cs typeface="Calibri" panose="020F0502020204030204" pitchFamily="34" charset="0"/>
                </a:rPr>
                <a:t>1</a:t>
              </a:r>
              <a:endParaRPr lang="en-US" sz="1300" b="1" dirty="0">
                <a:solidFill>
                  <a:schemeClr val="tx2"/>
                </a:solidFill>
                <a:latin typeface="Trebuchet MS" panose="020B0603020202020204" pitchFamily="34" charset="0"/>
                <a:cs typeface="Calibri" panose="020F0502020204030204" pitchFamily="34" charset="0"/>
              </a:endParaRPr>
            </a:p>
          </p:txBody>
        </p:sp>
      </p:grpSp>
      <p:grpSp>
        <p:nvGrpSpPr>
          <p:cNvPr id="24" name="Group 23"/>
          <p:cNvGrpSpPr/>
          <p:nvPr/>
        </p:nvGrpSpPr>
        <p:grpSpPr>
          <a:xfrm>
            <a:off x="5275205" y="1939093"/>
            <a:ext cx="6630300" cy="1035555"/>
            <a:chOff x="5213024" y="1300729"/>
            <a:chExt cx="6630300" cy="1035555"/>
          </a:xfrm>
        </p:grpSpPr>
        <p:sp>
          <p:nvSpPr>
            <p:cNvPr id="22" name="Flowchart: Off-page Connector 21">
              <a:extLst>
                <a:ext uri="{FF2B5EF4-FFF2-40B4-BE49-F238E27FC236}">
                  <a16:creationId xmlns:a16="http://schemas.microsoft.com/office/drawing/2014/main" xmlns="" id="{C0ECE93E-95CF-4EC6-A459-661977906900}"/>
                </a:ext>
              </a:extLst>
            </p:cNvPr>
            <p:cNvSpPr/>
            <p:nvPr/>
          </p:nvSpPr>
          <p:spPr bwMode="auto">
            <a:xfrm>
              <a:off x="6045293" y="1904284"/>
              <a:ext cx="684000" cy="432000"/>
            </a:xfrm>
            <a:prstGeom prst="flowChartOffpageConnector">
              <a:avLst/>
            </a:prstGeom>
            <a:solidFill>
              <a:schemeClr val="bg1"/>
            </a:solidFill>
            <a:ln>
              <a:noFill/>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a:lstStyle/>
            <a:p>
              <a:pPr algn="ctr" eaLnBrk="1" hangingPunct="1">
                <a:defRPr/>
              </a:pPr>
              <a:r>
                <a:rPr lang="ro-RO" sz="1100" b="1" dirty="0">
                  <a:solidFill>
                    <a:schemeClr val="tx2"/>
                  </a:solidFill>
                  <a:latin typeface="Trebuchet MS" panose="020B0603020202020204" pitchFamily="34" charset="0"/>
                  <a:cs typeface="Calibri" panose="020F0502020204030204" pitchFamily="34" charset="0"/>
                </a:rPr>
                <a:t>Ș</a:t>
              </a:r>
              <a:r>
                <a:rPr lang="ro-RO" sz="1100" b="1" dirty="0" smtClean="0">
                  <a:solidFill>
                    <a:schemeClr val="tx2"/>
                  </a:solidFill>
                  <a:latin typeface="Trebuchet MS" panose="020B0603020202020204" pitchFamily="34" charset="0"/>
                  <a:cs typeface="Calibri" panose="020F0502020204030204" pitchFamily="34" charset="0"/>
                </a:rPr>
                <a:t>omeri</a:t>
              </a:r>
              <a:endParaRPr lang="en-US" sz="1100" b="1" dirty="0">
                <a:solidFill>
                  <a:schemeClr val="tx2"/>
                </a:solidFill>
                <a:latin typeface="Trebuchet MS" panose="020B0603020202020204" pitchFamily="34" charset="0"/>
                <a:cs typeface="Calibri" panose="020F0502020204030204" pitchFamily="34" charset="0"/>
              </a:endParaRPr>
            </a:p>
          </p:txBody>
        </p:sp>
        <p:sp>
          <p:nvSpPr>
            <p:cNvPr id="17" name="Flowchart: Off-page Connector 16">
              <a:extLst>
                <a:ext uri="{FF2B5EF4-FFF2-40B4-BE49-F238E27FC236}">
                  <a16:creationId xmlns:a16="http://schemas.microsoft.com/office/drawing/2014/main" xmlns="" id="{C0ECE93E-95CF-4EC6-A459-661977906900}"/>
                </a:ext>
              </a:extLst>
            </p:cNvPr>
            <p:cNvSpPr/>
            <p:nvPr/>
          </p:nvSpPr>
          <p:spPr bwMode="auto">
            <a:xfrm>
              <a:off x="5213024" y="1904284"/>
              <a:ext cx="684000" cy="432000"/>
            </a:xfrm>
            <a:prstGeom prst="flowChartOffpageConnector">
              <a:avLst/>
            </a:prstGeom>
            <a:solidFill>
              <a:schemeClr val="bg1"/>
            </a:solidFill>
            <a:ln>
              <a:noFill/>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a:lstStyle/>
            <a:p>
              <a:pPr algn="ctr" eaLnBrk="1" hangingPunct="1">
                <a:defRPr/>
              </a:pPr>
              <a:r>
                <a:rPr lang="ro-RO" sz="1100" b="1" dirty="0" smtClean="0">
                  <a:solidFill>
                    <a:schemeClr val="tx2"/>
                  </a:solidFill>
                  <a:latin typeface="Trebuchet MS" panose="020B0603020202020204" pitchFamily="34" charset="0"/>
                  <a:cs typeface="Calibri" panose="020F0502020204030204" pitchFamily="34" charset="0"/>
                </a:rPr>
                <a:t>Total cursuri</a:t>
              </a:r>
              <a:endParaRPr lang="en-US" sz="1100" b="1" dirty="0">
                <a:solidFill>
                  <a:schemeClr val="tx2"/>
                </a:solidFill>
                <a:latin typeface="Trebuchet MS" panose="020B0603020202020204" pitchFamily="34" charset="0"/>
                <a:cs typeface="Calibri" panose="020F0502020204030204" pitchFamily="34" charset="0"/>
              </a:endParaRPr>
            </a:p>
          </p:txBody>
        </p:sp>
        <p:sp>
          <p:nvSpPr>
            <p:cNvPr id="84" name="Flowchart: Off-page Connector 83">
              <a:extLst>
                <a:ext uri="{FF2B5EF4-FFF2-40B4-BE49-F238E27FC236}">
                  <a16:creationId xmlns:a16="http://schemas.microsoft.com/office/drawing/2014/main" xmlns="" id="{C0ECE93E-95CF-4EC6-A459-661977906900}"/>
                </a:ext>
              </a:extLst>
            </p:cNvPr>
            <p:cNvSpPr/>
            <p:nvPr/>
          </p:nvSpPr>
          <p:spPr bwMode="auto">
            <a:xfrm>
              <a:off x="11159324" y="1318041"/>
              <a:ext cx="684000" cy="432000"/>
            </a:xfrm>
            <a:prstGeom prst="flowChartOffpageConnector">
              <a:avLst/>
            </a:prstGeom>
            <a:solidFill>
              <a:schemeClr val="bg1"/>
            </a:solidFill>
            <a:ln>
              <a:noFill/>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a:lstStyle/>
            <a:p>
              <a:pPr algn="ctr" eaLnBrk="1" hangingPunct="1">
                <a:defRPr/>
              </a:pPr>
              <a:r>
                <a:rPr lang="ro-RO" sz="1100" b="1" dirty="0" smtClean="0">
                  <a:solidFill>
                    <a:schemeClr val="tx2"/>
                  </a:solidFill>
                  <a:latin typeface="Trebuchet MS" panose="020B0603020202020204" pitchFamily="34" charset="0"/>
                  <a:cs typeface="Calibri" panose="020F0502020204030204" pitchFamily="34" charset="0"/>
                </a:rPr>
                <a:t>Șomeri</a:t>
              </a:r>
              <a:endParaRPr lang="en-US" sz="1100" b="1" dirty="0">
                <a:solidFill>
                  <a:schemeClr val="tx2"/>
                </a:solidFill>
                <a:latin typeface="Trebuchet MS" panose="020B0603020202020204" pitchFamily="34" charset="0"/>
                <a:cs typeface="Calibri" panose="020F0502020204030204" pitchFamily="34" charset="0"/>
              </a:endParaRPr>
            </a:p>
          </p:txBody>
        </p:sp>
        <p:sp>
          <p:nvSpPr>
            <p:cNvPr id="81" name="Flowchart: Off-page Connector 80">
              <a:extLst>
                <a:ext uri="{FF2B5EF4-FFF2-40B4-BE49-F238E27FC236}">
                  <a16:creationId xmlns:a16="http://schemas.microsoft.com/office/drawing/2014/main" xmlns="" id="{C0ECE93E-95CF-4EC6-A459-661977906900}"/>
                </a:ext>
              </a:extLst>
            </p:cNvPr>
            <p:cNvSpPr/>
            <p:nvPr/>
          </p:nvSpPr>
          <p:spPr bwMode="auto">
            <a:xfrm>
              <a:off x="10355235" y="1300729"/>
              <a:ext cx="684000" cy="432000"/>
            </a:xfrm>
            <a:prstGeom prst="flowChartOffpageConnector">
              <a:avLst/>
            </a:prstGeom>
            <a:solidFill>
              <a:schemeClr val="bg1"/>
            </a:solidFill>
            <a:ln>
              <a:noFill/>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a:lstStyle/>
            <a:p>
              <a:pPr algn="ctr" eaLnBrk="1" hangingPunct="1">
                <a:defRPr/>
              </a:pPr>
              <a:r>
                <a:rPr lang="ro-RO" sz="1100" b="1" dirty="0" smtClean="0">
                  <a:solidFill>
                    <a:schemeClr val="tx2"/>
                  </a:solidFill>
                  <a:latin typeface="Trebuchet MS" panose="020B0603020202020204" pitchFamily="34" charset="0"/>
                  <a:cs typeface="Calibri" panose="020F0502020204030204" pitchFamily="34" charset="0"/>
                </a:rPr>
                <a:t>Total cursuri</a:t>
              </a:r>
              <a:endParaRPr lang="en-US" sz="1100" b="1" dirty="0">
                <a:solidFill>
                  <a:schemeClr val="tx2"/>
                </a:solidFill>
                <a:latin typeface="Trebuchet MS" panose="020B0603020202020204" pitchFamily="34" charset="0"/>
                <a:cs typeface="Calibri" panose="020F0502020204030204" pitchFamily="34" charset="0"/>
              </a:endParaRPr>
            </a:p>
          </p:txBody>
        </p:sp>
      </p:grpSp>
      <p:grpSp>
        <p:nvGrpSpPr>
          <p:cNvPr id="14" name="Group 13"/>
          <p:cNvGrpSpPr/>
          <p:nvPr/>
        </p:nvGrpSpPr>
        <p:grpSpPr>
          <a:xfrm>
            <a:off x="7388073" y="2253494"/>
            <a:ext cx="4469468" cy="435902"/>
            <a:chOff x="7488000" y="3348000"/>
            <a:chExt cx="4469468" cy="360000"/>
          </a:xfrm>
        </p:grpSpPr>
        <p:sp>
          <p:nvSpPr>
            <p:cNvPr id="118" name="Rectangle: Rounded Corners 67">
              <a:extLst>
                <a:ext uri="{FF2B5EF4-FFF2-40B4-BE49-F238E27FC236}">
                  <a16:creationId xmlns:a16="http://schemas.microsoft.com/office/drawing/2014/main" xmlns="" id="{0C84D1FF-4978-4F7B-9485-BA7D6082DB7A}"/>
                </a:ext>
              </a:extLst>
            </p:cNvPr>
            <p:cNvSpPr/>
            <p:nvPr/>
          </p:nvSpPr>
          <p:spPr bwMode="auto">
            <a:xfrm>
              <a:off x="11417468" y="3438000"/>
              <a:ext cx="540000" cy="180000"/>
            </a:xfrm>
            <a:prstGeom prst="roundRect">
              <a:avLst/>
            </a:prstGeom>
            <a:solidFill>
              <a:srgbClr val="CCECFF"/>
            </a:solid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smtClean="0">
                  <a:solidFill>
                    <a:schemeClr val="tx2"/>
                  </a:solidFill>
                  <a:latin typeface="Trebuchet MS" panose="020B0603020202020204" pitchFamily="34" charset="0"/>
                  <a:cs typeface="Calibri" panose="020F0502020204030204" pitchFamily="34" charset="0"/>
                </a:rPr>
                <a:t>42</a:t>
              </a:r>
              <a:endParaRPr lang="en-US" sz="1300" b="1" dirty="0">
                <a:solidFill>
                  <a:schemeClr val="tx2"/>
                </a:solidFill>
                <a:latin typeface="Trebuchet MS" panose="020B0603020202020204" pitchFamily="34" charset="0"/>
                <a:cs typeface="Calibri" panose="020F0502020204030204" pitchFamily="34" charset="0"/>
              </a:endParaRPr>
            </a:p>
          </p:txBody>
        </p:sp>
        <p:sp>
          <p:nvSpPr>
            <p:cNvPr id="114" name="Rectangle: Rounded Corners 20">
              <a:extLst>
                <a:ext uri="{FF2B5EF4-FFF2-40B4-BE49-F238E27FC236}">
                  <a16:creationId xmlns:a16="http://schemas.microsoft.com/office/drawing/2014/main" xmlns="" id="{287828D5-8AE9-4A74-AB48-B6F7030CB6E9}"/>
                </a:ext>
              </a:extLst>
            </p:cNvPr>
            <p:cNvSpPr/>
            <p:nvPr/>
          </p:nvSpPr>
          <p:spPr bwMode="auto">
            <a:xfrm>
              <a:off x="7488000" y="3348000"/>
              <a:ext cx="2880000" cy="360000"/>
            </a:xfrm>
            <a:prstGeom prst="roundRect">
              <a:avLst/>
            </a:prstGeom>
            <a:solidFill>
              <a:srgbClr val="CCECFF"/>
            </a:solidFill>
            <a:ln>
              <a:gradFill>
                <a:gsLst>
                  <a:gs pos="0">
                    <a:srgbClr val="03598A"/>
                  </a:gs>
                  <a:gs pos="50000">
                    <a:schemeClr val="accent1">
                      <a:shade val="67500"/>
                      <a:satMod val="115000"/>
                    </a:schemeClr>
                  </a:gs>
                  <a:gs pos="100000">
                    <a:schemeClr val="accent1">
                      <a:shade val="100000"/>
                      <a:satMod val="115000"/>
                    </a:schemeClr>
                  </a:gs>
                </a:gsLst>
                <a:lin ang="5400000" scaled="0"/>
              </a:gradFill>
            </a:ln>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nchorCtr="0"/>
            <a:lstStyle/>
            <a:p>
              <a:pPr eaLnBrk="1" hangingPunct="1">
                <a:defRPr/>
              </a:pPr>
              <a:r>
                <a:rPr lang="en-US" sz="1400" b="1" dirty="0" err="1" smtClean="0">
                  <a:solidFill>
                    <a:schemeClr val="tx2"/>
                  </a:solidFill>
                  <a:latin typeface="Trebuchet MS" panose="020B0603020202020204" pitchFamily="34" charset="0"/>
                  <a:cs typeface="Calibri" panose="020F0502020204030204" pitchFamily="34" charset="0"/>
                </a:rPr>
                <a:t>Lucrator</a:t>
              </a:r>
              <a:r>
                <a:rPr lang="en-US" sz="1400" b="1" dirty="0" smtClean="0">
                  <a:solidFill>
                    <a:schemeClr val="tx2"/>
                  </a:solidFill>
                  <a:latin typeface="Trebuchet MS" panose="020B0603020202020204" pitchFamily="34" charset="0"/>
                  <a:cs typeface="Calibri" panose="020F0502020204030204" pitchFamily="34" charset="0"/>
                </a:rPr>
                <a:t> </a:t>
              </a:r>
              <a:r>
                <a:rPr lang="en-US" sz="1400" b="1" dirty="0" err="1" smtClean="0">
                  <a:solidFill>
                    <a:schemeClr val="tx2"/>
                  </a:solidFill>
                  <a:latin typeface="Trebuchet MS" panose="020B0603020202020204" pitchFamily="34" charset="0"/>
                  <a:cs typeface="Calibri" panose="020F0502020204030204" pitchFamily="34" charset="0"/>
                </a:rPr>
                <a:t>comercial</a:t>
              </a:r>
              <a:endParaRPr lang="en-US" sz="1400" b="1" dirty="0">
                <a:solidFill>
                  <a:schemeClr val="tx2"/>
                </a:solidFill>
                <a:latin typeface="Trebuchet MS" panose="020B0603020202020204" pitchFamily="34" charset="0"/>
                <a:cs typeface="Calibri" panose="020F0502020204030204" pitchFamily="34" charset="0"/>
              </a:endParaRPr>
            </a:p>
          </p:txBody>
        </p:sp>
        <p:cxnSp>
          <p:nvCxnSpPr>
            <p:cNvPr id="115" name="Straight Arrow Connector 114">
              <a:extLst>
                <a:ext uri="{FF2B5EF4-FFF2-40B4-BE49-F238E27FC236}">
                  <a16:creationId xmlns:a16="http://schemas.microsoft.com/office/drawing/2014/main" xmlns="" id="{C3E5E024-F365-4D6A-B26F-F9CC3A58F7B1}"/>
                </a:ext>
              </a:extLst>
            </p:cNvPr>
            <p:cNvCxnSpPr>
              <a:cxnSpLocks/>
            </p:cNvCxnSpPr>
            <p:nvPr/>
          </p:nvCxnSpPr>
          <p:spPr bwMode="auto">
            <a:xfrm flipV="1">
              <a:off x="10404000" y="3526412"/>
              <a:ext cx="234950" cy="1588"/>
            </a:xfrm>
            <a:prstGeom prst="straightConnector1">
              <a:avLst/>
            </a:prstGeom>
            <a:ln>
              <a:solidFill>
                <a:srgbClr val="03598A"/>
              </a:solidFill>
              <a:headEnd type="none" w="med" len="med"/>
              <a:tailEnd type="triangle"/>
            </a:ln>
          </p:spPr>
          <p:style>
            <a:lnRef idx="3">
              <a:schemeClr val="accent1"/>
            </a:lnRef>
            <a:fillRef idx="0">
              <a:schemeClr val="accent1"/>
            </a:fillRef>
            <a:effectRef idx="2">
              <a:schemeClr val="accent1"/>
            </a:effectRef>
            <a:fontRef idx="minor">
              <a:schemeClr val="tx1"/>
            </a:fontRef>
          </p:style>
        </p:cxnSp>
        <p:sp>
          <p:nvSpPr>
            <p:cNvPr id="119" name="Rectangle: Rounded Corners 61">
              <a:extLst>
                <a:ext uri="{FF2B5EF4-FFF2-40B4-BE49-F238E27FC236}">
                  <a16:creationId xmlns:a16="http://schemas.microsoft.com/office/drawing/2014/main" xmlns="" id="{AB5B5A7C-D438-4A82-92A9-44CBC71534F9}"/>
                </a:ext>
              </a:extLst>
            </p:cNvPr>
            <p:cNvSpPr/>
            <p:nvPr/>
          </p:nvSpPr>
          <p:spPr bwMode="auto">
            <a:xfrm>
              <a:off x="10667334" y="3438000"/>
              <a:ext cx="540000" cy="180000"/>
            </a:xfrm>
            <a:prstGeom prst="roundRect">
              <a:avLst/>
            </a:prstGeom>
            <a:solidFill>
              <a:srgbClr val="CCECFF"/>
            </a:solid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a:solidFill>
                    <a:schemeClr val="tx2"/>
                  </a:solidFill>
                  <a:latin typeface="Trebuchet MS" panose="020B0603020202020204" pitchFamily="34" charset="0"/>
                  <a:cs typeface="Calibri" panose="020F0502020204030204" pitchFamily="34" charset="0"/>
                </a:rPr>
                <a:t>3</a:t>
              </a:r>
            </a:p>
          </p:txBody>
        </p:sp>
      </p:grpSp>
      <p:grpSp>
        <p:nvGrpSpPr>
          <p:cNvPr id="15" name="Group 14"/>
          <p:cNvGrpSpPr/>
          <p:nvPr/>
        </p:nvGrpSpPr>
        <p:grpSpPr>
          <a:xfrm>
            <a:off x="7365266" y="3814083"/>
            <a:ext cx="4582737" cy="492869"/>
            <a:chOff x="7405263" y="4140000"/>
            <a:chExt cx="4582737" cy="312499"/>
          </a:xfrm>
        </p:grpSpPr>
        <p:sp>
          <p:nvSpPr>
            <p:cNvPr id="144" name="Rectangle: Rounded Corners 67">
              <a:extLst>
                <a:ext uri="{FF2B5EF4-FFF2-40B4-BE49-F238E27FC236}">
                  <a16:creationId xmlns:a16="http://schemas.microsoft.com/office/drawing/2014/main" xmlns="" id="{0C84D1FF-4978-4F7B-9485-BA7D6082DB7A}"/>
                </a:ext>
              </a:extLst>
            </p:cNvPr>
            <p:cNvSpPr/>
            <p:nvPr/>
          </p:nvSpPr>
          <p:spPr bwMode="auto">
            <a:xfrm>
              <a:off x="11448000" y="4230000"/>
              <a:ext cx="540000" cy="180000"/>
            </a:xfrm>
            <a:prstGeom prst="roundRect">
              <a:avLst/>
            </a:prstGeom>
            <a:solidFill>
              <a:srgbClr val="CCECFF"/>
            </a:solid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smtClean="0">
                  <a:solidFill>
                    <a:schemeClr val="tx2"/>
                  </a:solidFill>
                  <a:latin typeface="Trebuchet MS" panose="020B0603020202020204" pitchFamily="34" charset="0"/>
                  <a:cs typeface="Calibri" panose="020F0502020204030204" pitchFamily="34" charset="0"/>
                </a:rPr>
                <a:t>14</a:t>
              </a:r>
              <a:endParaRPr lang="en-US" sz="1300" b="1" dirty="0">
                <a:solidFill>
                  <a:schemeClr val="tx2"/>
                </a:solidFill>
                <a:latin typeface="Trebuchet MS" panose="020B0603020202020204" pitchFamily="34" charset="0"/>
                <a:cs typeface="Calibri" panose="020F0502020204030204" pitchFamily="34" charset="0"/>
              </a:endParaRPr>
            </a:p>
          </p:txBody>
        </p:sp>
        <p:sp>
          <p:nvSpPr>
            <p:cNvPr id="140" name="Rectangle: Rounded Corners 20">
              <a:extLst>
                <a:ext uri="{FF2B5EF4-FFF2-40B4-BE49-F238E27FC236}">
                  <a16:creationId xmlns:a16="http://schemas.microsoft.com/office/drawing/2014/main" xmlns="" id="{287828D5-8AE9-4A74-AB48-B6F7030CB6E9}"/>
                </a:ext>
              </a:extLst>
            </p:cNvPr>
            <p:cNvSpPr/>
            <p:nvPr/>
          </p:nvSpPr>
          <p:spPr bwMode="auto">
            <a:xfrm>
              <a:off x="7405263" y="4140000"/>
              <a:ext cx="2962737" cy="312499"/>
            </a:xfrm>
            <a:prstGeom prst="roundRect">
              <a:avLst/>
            </a:prstGeom>
            <a:solidFill>
              <a:srgbClr val="CCECFF"/>
            </a:solidFill>
            <a:ln>
              <a:gradFill>
                <a:gsLst>
                  <a:gs pos="0">
                    <a:srgbClr val="03598A"/>
                  </a:gs>
                  <a:gs pos="50000">
                    <a:schemeClr val="accent1">
                      <a:shade val="67500"/>
                      <a:satMod val="115000"/>
                    </a:schemeClr>
                  </a:gs>
                  <a:gs pos="100000">
                    <a:schemeClr val="accent1">
                      <a:shade val="100000"/>
                      <a:satMod val="115000"/>
                    </a:schemeClr>
                  </a:gs>
                </a:gsLst>
                <a:lin ang="5400000" scaled="0"/>
              </a:gradFill>
            </a:ln>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nchorCtr="0"/>
            <a:lstStyle/>
            <a:p>
              <a:pPr eaLnBrk="1" hangingPunct="1">
                <a:defRPr/>
              </a:pPr>
              <a:r>
                <a:rPr lang="en-US" sz="1400" b="1" dirty="0" err="1">
                  <a:solidFill>
                    <a:schemeClr val="tx2"/>
                  </a:solidFill>
                  <a:latin typeface="Trebuchet MS" panose="020B0603020202020204" pitchFamily="34" charset="0"/>
                  <a:cs typeface="Calibri" panose="020F0502020204030204" pitchFamily="34" charset="0"/>
                </a:rPr>
                <a:t>Îngrijitor</a:t>
              </a:r>
              <a:r>
                <a:rPr lang="en-US" sz="1400" b="1" dirty="0">
                  <a:solidFill>
                    <a:schemeClr val="tx2"/>
                  </a:solidFill>
                  <a:latin typeface="Trebuchet MS" panose="020B0603020202020204" pitchFamily="34" charset="0"/>
                  <a:cs typeface="Calibri" panose="020F0502020204030204" pitchFamily="34" charset="0"/>
                </a:rPr>
                <a:t> </a:t>
              </a:r>
              <a:r>
                <a:rPr lang="en-US" sz="1400" b="1" dirty="0" err="1">
                  <a:solidFill>
                    <a:schemeClr val="tx2"/>
                  </a:solidFill>
                  <a:latin typeface="Trebuchet MS" panose="020B0603020202020204" pitchFamily="34" charset="0"/>
                  <a:cs typeface="Calibri" panose="020F0502020204030204" pitchFamily="34" charset="0"/>
                </a:rPr>
                <a:t>spații</a:t>
              </a:r>
              <a:r>
                <a:rPr lang="en-US" sz="1400" b="1" dirty="0">
                  <a:solidFill>
                    <a:schemeClr val="tx2"/>
                  </a:solidFill>
                  <a:latin typeface="Trebuchet MS" panose="020B0603020202020204" pitchFamily="34" charset="0"/>
                  <a:cs typeface="Calibri" panose="020F0502020204030204" pitchFamily="34" charset="0"/>
                </a:rPr>
                <a:t> </a:t>
              </a:r>
              <a:r>
                <a:rPr lang="en-US" sz="1400" b="1" dirty="0" err="1">
                  <a:solidFill>
                    <a:schemeClr val="tx2"/>
                  </a:solidFill>
                  <a:latin typeface="Trebuchet MS" panose="020B0603020202020204" pitchFamily="34" charset="0"/>
                  <a:cs typeface="Calibri" panose="020F0502020204030204" pitchFamily="34" charset="0"/>
                </a:rPr>
                <a:t>verzi</a:t>
              </a:r>
              <a:endParaRPr lang="en-US" sz="1400" b="1" dirty="0">
                <a:solidFill>
                  <a:schemeClr val="tx2"/>
                </a:solidFill>
                <a:latin typeface="Trebuchet MS" panose="020B0603020202020204" pitchFamily="34" charset="0"/>
                <a:cs typeface="Calibri" panose="020F0502020204030204" pitchFamily="34" charset="0"/>
              </a:endParaRPr>
            </a:p>
          </p:txBody>
        </p:sp>
        <p:sp>
          <p:nvSpPr>
            <p:cNvPr id="145" name="Rectangle: Rounded Corners 61">
              <a:extLst>
                <a:ext uri="{FF2B5EF4-FFF2-40B4-BE49-F238E27FC236}">
                  <a16:creationId xmlns:a16="http://schemas.microsoft.com/office/drawing/2014/main" xmlns="" id="{AB5B5A7C-D438-4A82-92A9-44CBC71534F9}"/>
                </a:ext>
              </a:extLst>
            </p:cNvPr>
            <p:cNvSpPr/>
            <p:nvPr/>
          </p:nvSpPr>
          <p:spPr bwMode="auto">
            <a:xfrm>
              <a:off x="10667334" y="4230000"/>
              <a:ext cx="540000" cy="180000"/>
            </a:xfrm>
            <a:prstGeom prst="roundRect">
              <a:avLst/>
            </a:prstGeom>
            <a:solidFill>
              <a:srgbClr val="CCECFF"/>
            </a:solid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smtClean="0">
                  <a:solidFill>
                    <a:schemeClr val="tx2"/>
                  </a:solidFill>
                  <a:latin typeface="Trebuchet MS" panose="020B0603020202020204" pitchFamily="34" charset="0"/>
                  <a:cs typeface="Calibri" panose="020F0502020204030204" pitchFamily="34" charset="0"/>
                </a:rPr>
                <a:t>1</a:t>
              </a:r>
              <a:endParaRPr lang="en-US" sz="1300" b="1" dirty="0">
                <a:solidFill>
                  <a:schemeClr val="tx2"/>
                </a:solidFill>
                <a:latin typeface="Trebuchet MS" panose="020B0603020202020204" pitchFamily="34" charset="0"/>
                <a:cs typeface="Calibri" panose="020F0502020204030204" pitchFamily="34" charset="0"/>
              </a:endParaRPr>
            </a:p>
          </p:txBody>
        </p:sp>
        <p:cxnSp>
          <p:nvCxnSpPr>
            <p:cNvPr id="154" name="Straight Arrow Connector 153">
              <a:extLst>
                <a:ext uri="{FF2B5EF4-FFF2-40B4-BE49-F238E27FC236}">
                  <a16:creationId xmlns:a16="http://schemas.microsoft.com/office/drawing/2014/main" xmlns="" id="{C3E5E024-F365-4D6A-B26F-F9CC3A58F7B1}"/>
                </a:ext>
              </a:extLst>
            </p:cNvPr>
            <p:cNvCxnSpPr>
              <a:cxnSpLocks/>
            </p:cNvCxnSpPr>
            <p:nvPr/>
          </p:nvCxnSpPr>
          <p:spPr bwMode="auto">
            <a:xfrm flipV="1">
              <a:off x="10404000" y="4320000"/>
              <a:ext cx="234950" cy="1588"/>
            </a:xfrm>
            <a:prstGeom prst="straightConnector1">
              <a:avLst/>
            </a:prstGeom>
            <a:ln>
              <a:solidFill>
                <a:srgbClr val="03598A"/>
              </a:solidFill>
              <a:headEnd type="none" w="med" len="med"/>
              <a:tailEnd type="triangle"/>
            </a:ln>
          </p:spPr>
          <p:style>
            <a:lnRef idx="3">
              <a:schemeClr val="accent1"/>
            </a:lnRef>
            <a:fillRef idx="0">
              <a:schemeClr val="accent1"/>
            </a:fillRef>
            <a:effectRef idx="2">
              <a:schemeClr val="accent1"/>
            </a:effectRef>
            <a:fontRef idx="minor">
              <a:schemeClr val="tx1"/>
            </a:fontRef>
          </p:style>
        </p:cxnSp>
      </p:grpSp>
      <p:grpSp>
        <p:nvGrpSpPr>
          <p:cNvPr id="18" name="Group 17"/>
          <p:cNvGrpSpPr/>
          <p:nvPr/>
        </p:nvGrpSpPr>
        <p:grpSpPr>
          <a:xfrm>
            <a:off x="2108252" y="4676617"/>
            <a:ext cx="4556603" cy="601569"/>
            <a:chOff x="7000674" y="4933791"/>
            <a:chExt cx="4556603" cy="601569"/>
          </a:xfrm>
        </p:grpSpPr>
        <p:sp>
          <p:nvSpPr>
            <p:cNvPr id="170" name="Rectangle: Rounded Corners 67">
              <a:extLst>
                <a:ext uri="{FF2B5EF4-FFF2-40B4-BE49-F238E27FC236}">
                  <a16:creationId xmlns:a16="http://schemas.microsoft.com/office/drawing/2014/main" xmlns="" id="{0C84D1FF-4978-4F7B-9485-BA7D6082DB7A}"/>
                </a:ext>
              </a:extLst>
            </p:cNvPr>
            <p:cNvSpPr/>
            <p:nvPr/>
          </p:nvSpPr>
          <p:spPr bwMode="auto">
            <a:xfrm>
              <a:off x="11017277" y="4983276"/>
              <a:ext cx="540000" cy="360000"/>
            </a:xfrm>
            <a:prstGeom prst="roundRect">
              <a:avLst/>
            </a:prstGeom>
            <a:solidFill>
              <a:srgbClr val="EEECFE"/>
            </a:solid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smtClean="0">
                  <a:solidFill>
                    <a:schemeClr val="tx2"/>
                  </a:solidFill>
                  <a:latin typeface="Trebuchet MS" panose="020B0603020202020204" pitchFamily="34" charset="0"/>
                  <a:cs typeface="Calibri" panose="020F0502020204030204" pitchFamily="34" charset="0"/>
                </a:rPr>
                <a:t>160</a:t>
              </a:r>
              <a:endParaRPr lang="en-US" sz="1300" b="1" dirty="0">
                <a:solidFill>
                  <a:schemeClr val="tx2"/>
                </a:solidFill>
                <a:latin typeface="Trebuchet MS" panose="020B0603020202020204" pitchFamily="34" charset="0"/>
                <a:cs typeface="Calibri" panose="020F0502020204030204" pitchFamily="34" charset="0"/>
              </a:endParaRPr>
            </a:p>
          </p:txBody>
        </p:sp>
        <p:sp>
          <p:nvSpPr>
            <p:cNvPr id="166" name="Rectangle: Rounded Corners 20">
              <a:extLst>
                <a:ext uri="{FF2B5EF4-FFF2-40B4-BE49-F238E27FC236}">
                  <a16:creationId xmlns:a16="http://schemas.microsoft.com/office/drawing/2014/main" xmlns="" id="{287828D5-8AE9-4A74-AB48-B6F7030CB6E9}"/>
                </a:ext>
              </a:extLst>
            </p:cNvPr>
            <p:cNvSpPr/>
            <p:nvPr/>
          </p:nvSpPr>
          <p:spPr bwMode="auto">
            <a:xfrm>
              <a:off x="7000674" y="4933791"/>
              <a:ext cx="2949157" cy="601569"/>
            </a:xfrm>
            <a:prstGeom prst="roundRect">
              <a:avLst/>
            </a:prstGeom>
            <a:solidFill>
              <a:srgbClr val="CCFFCC"/>
            </a:solidFill>
            <a:ln>
              <a:gradFill>
                <a:gsLst>
                  <a:gs pos="0">
                    <a:srgbClr val="03598A"/>
                  </a:gs>
                  <a:gs pos="50000">
                    <a:schemeClr val="accent1">
                      <a:shade val="67500"/>
                      <a:satMod val="115000"/>
                    </a:schemeClr>
                  </a:gs>
                  <a:gs pos="100000">
                    <a:schemeClr val="accent1">
                      <a:shade val="100000"/>
                      <a:satMod val="115000"/>
                    </a:schemeClr>
                  </a:gs>
                </a:gsLst>
                <a:lin ang="5400000" scaled="0"/>
              </a:gradFill>
            </a:ln>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nchorCtr="0"/>
            <a:lstStyle/>
            <a:p>
              <a:pPr lvl="0">
                <a:defRPr/>
              </a:pPr>
              <a:r>
                <a:rPr lang="en-US" sz="1200" b="1" dirty="0" err="1">
                  <a:solidFill>
                    <a:srgbClr val="000000"/>
                  </a:solidFill>
                  <a:latin typeface="Trebuchet MS" panose="020B0603020202020204" pitchFamily="34" charset="0"/>
                  <a:cs typeface="Calibri" panose="020F0502020204030204" pitchFamily="34" charset="0"/>
                </a:rPr>
                <a:t>Competen</a:t>
              </a:r>
              <a:r>
                <a:rPr lang="ro-RO" sz="1200" b="1" dirty="0">
                  <a:solidFill>
                    <a:srgbClr val="000000"/>
                  </a:solidFill>
                  <a:latin typeface="Trebuchet MS" panose="020B0603020202020204" pitchFamily="34" charset="0"/>
                  <a:cs typeface="Calibri" panose="020F0502020204030204" pitchFamily="34" charset="0"/>
                </a:rPr>
                <a:t>ț</a:t>
              </a:r>
              <a:r>
                <a:rPr lang="en-US" sz="1200" b="1" dirty="0">
                  <a:solidFill>
                    <a:srgbClr val="000000"/>
                  </a:solidFill>
                  <a:latin typeface="Trebuchet MS" panose="020B0603020202020204" pitchFamily="34" charset="0"/>
                  <a:cs typeface="Calibri" panose="020F0502020204030204" pitchFamily="34" charset="0"/>
                </a:rPr>
                <a:t>e </a:t>
              </a:r>
              <a:r>
                <a:rPr lang="en-US" sz="1200" b="1" dirty="0" err="1">
                  <a:solidFill>
                    <a:srgbClr val="000000"/>
                  </a:solidFill>
                  <a:latin typeface="Trebuchet MS" panose="020B0603020202020204" pitchFamily="34" charset="0"/>
                  <a:cs typeface="Calibri" panose="020F0502020204030204" pitchFamily="34" charset="0"/>
                </a:rPr>
                <a:t>digitale</a:t>
              </a:r>
              <a:r>
                <a:rPr lang="en-US" sz="1200" b="1" dirty="0">
                  <a:solidFill>
                    <a:srgbClr val="000000"/>
                  </a:solidFill>
                  <a:latin typeface="Trebuchet MS" panose="020B0603020202020204" pitchFamily="34" charset="0"/>
                  <a:cs typeface="Calibri" panose="020F0502020204030204" pitchFamily="34" charset="0"/>
                </a:rPr>
                <a:t> de </a:t>
              </a:r>
              <a:r>
                <a:rPr lang="en-US" sz="1200" b="1" dirty="0" err="1">
                  <a:solidFill>
                    <a:srgbClr val="000000"/>
                  </a:solidFill>
                  <a:latin typeface="Trebuchet MS" panose="020B0603020202020204" pitchFamily="34" charset="0"/>
                  <a:cs typeface="Calibri" panose="020F0502020204030204" pitchFamily="34" charset="0"/>
                </a:rPr>
                <a:t>uti</a:t>
              </a:r>
              <a:r>
                <a:rPr lang="ro-RO" sz="1200" b="1" dirty="0">
                  <a:solidFill>
                    <a:srgbClr val="000000"/>
                  </a:solidFill>
                  <a:latin typeface="Trebuchet MS" panose="020B0603020202020204" pitchFamily="34" charset="0"/>
                  <a:cs typeface="Calibri" panose="020F0502020204030204" pitchFamily="34" charset="0"/>
                </a:rPr>
                <a:t>l</a:t>
              </a:r>
              <a:r>
                <a:rPr lang="en-US" sz="1200" b="1" dirty="0" err="1">
                  <a:solidFill>
                    <a:srgbClr val="000000"/>
                  </a:solidFill>
                  <a:latin typeface="Trebuchet MS" panose="020B0603020202020204" pitchFamily="34" charset="0"/>
                  <a:cs typeface="Calibri" panose="020F0502020204030204" pitchFamily="34" charset="0"/>
                </a:rPr>
                <a:t>izare</a:t>
              </a:r>
              <a:r>
                <a:rPr lang="en-US" sz="1200" b="1" dirty="0">
                  <a:solidFill>
                    <a:srgbClr val="000000"/>
                  </a:solidFill>
                  <a:latin typeface="Trebuchet MS" panose="020B0603020202020204" pitchFamily="34" charset="0"/>
                  <a:cs typeface="Calibri" panose="020F0502020204030204" pitchFamily="34" charset="0"/>
                </a:rPr>
                <a:t> a </a:t>
              </a:r>
              <a:r>
                <a:rPr lang="en-US" sz="1200" b="1" dirty="0" err="1">
                  <a:solidFill>
                    <a:srgbClr val="000000"/>
                  </a:solidFill>
                  <a:latin typeface="Trebuchet MS" panose="020B0603020202020204" pitchFamily="34" charset="0"/>
                  <a:cs typeface="Calibri" panose="020F0502020204030204" pitchFamily="34" charset="0"/>
                </a:rPr>
                <a:t>tehnologiei</a:t>
              </a:r>
              <a:r>
                <a:rPr lang="en-US" sz="1200" b="1" dirty="0">
                  <a:solidFill>
                    <a:srgbClr val="000000"/>
                  </a:solidFill>
                  <a:latin typeface="Trebuchet MS" panose="020B0603020202020204" pitchFamily="34" charset="0"/>
                  <a:cs typeface="Calibri" panose="020F0502020204030204" pitchFamily="34" charset="0"/>
                </a:rPr>
                <a:t> </a:t>
              </a:r>
              <a:r>
                <a:rPr lang="en-US" sz="1200" b="1" dirty="0" err="1" smtClean="0">
                  <a:solidFill>
                    <a:srgbClr val="000000"/>
                  </a:solidFill>
                  <a:latin typeface="Trebuchet MS" panose="020B0603020202020204" pitchFamily="34" charset="0"/>
                  <a:cs typeface="Calibri" panose="020F0502020204030204" pitchFamily="34" charset="0"/>
                </a:rPr>
                <a:t>informației</a:t>
              </a:r>
              <a:r>
                <a:rPr lang="en-US" sz="1200" b="1" dirty="0" smtClean="0">
                  <a:solidFill>
                    <a:srgbClr val="000000"/>
                  </a:solidFill>
                  <a:latin typeface="Trebuchet MS" panose="020B0603020202020204" pitchFamily="34" charset="0"/>
                  <a:cs typeface="Calibri" panose="020F0502020204030204" pitchFamily="34" charset="0"/>
                </a:rPr>
                <a:t>/ </a:t>
              </a:r>
              <a:r>
                <a:rPr lang="en-US" sz="1200" b="1" dirty="0" err="1" smtClean="0">
                  <a:solidFill>
                    <a:srgbClr val="000000"/>
                  </a:solidFill>
                  <a:latin typeface="Trebuchet MS" panose="020B0603020202020204" pitchFamily="34" charset="0"/>
                  <a:cs typeface="Calibri" panose="020F0502020204030204" pitchFamily="34" charset="0"/>
                </a:rPr>
                <a:t>competente</a:t>
              </a:r>
              <a:r>
                <a:rPr lang="en-US" sz="1200" b="1" dirty="0" smtClean="0">
                  <a:solidFill>
                    <a:srgbClr val="000000"/>
                  </a:solidFill>
                  <a:latin typeface="Trebuchet MS" panose="020B0603020202020204" pitchFamily="34" charset="0"/>
                  <a:cs typeface="Calibri" panose="020F0502020204030204" pitchFamily="34" charset="0"/>
                </a:rPr>
                <a:t> de </a:t>
              </a:r>
              <a:r>
                <a:rPr lang="en-US" sz="1200" b="1" dirty="0" err="1" smtClean="0">
                  <a:solidFill>
                    <a:srgbClr val="000000"/>
                  </a:solidFill>
                  <a:latin typeface="Trebuchet MS" panose="020B0603020202020204" pitchFamily="34" charset="0"/>
                  <a:cs typeface="Calibri" panose="020F0502020204030204" pitchFamily="34" charset="0"/>
                </a:rPr>
                <a:t>comunicare</a:t>
              </a:r>
              <a:r>
                <a:rPr lang="en-US" sz="1200" b="1" dirty="0" smtClean="0">
                  <a:solidFill>
                    <a:srgbClr val="000000"/>
                  </a:solidFill>
                  <a:latin typeface="Trebuchet MS" panose="020B0603020202020204" pitchFamily="34" charset="0"/>
                  <a:cs typeface="Calibri" panose="020F0502020204030204" pitchFamily="34" charset="0"/>
                </a:rPr>
                <a:t> </a:t>
              </a:r>
              <a:r>
                <a:rPr lang="en-US" sz="1200" b="1" dirty="0" err="1" smtClean="0">
                  <a:solidFill>
                    <a:srgbClr val="000000"/>
                  </a:solidFill>
                  <a:latin typeface="Trebuchet MS" panose="020B0603020202020204" pitchFamily="34" charset="0"/>
                  <a:cs typeface="Calibri" panose="020F0502020204030204" pitchFamily="34" charset="0"/>
                </a:rPr>
                <a:t>lb.romana</a:t>
              </a:r>
              <a:endParaRPr lang="en-US" sz="1200" b="1" dirty="0">
                <a:solidFill>
                  <a:srgbClr val="000000"/>
                </a:solidFill>
                <a:latin typeface="Trebuchet MS" panose="020B0603020202020204" pitchFamily="34" charset="0"/>
                <a:cs typeface="Calibri" panose="020F0502020204030204" pitchFamily="34" charset="0"/>
              </a:endParaRPr>
            </a:p>
          </p:txBody>
        </p:sp>
        <p:cxnSp>
          <p:nvCxnSpPr>
            <p:cNvPr id="167" name="Straight Arrow Connector 166">
              <a:extLst>
                <a:ext uri="{FF2B5EF4-FFF2-40B4-BE49-F238E27FC236}">
                  <a16:creationId xmlns:a16="http://schemas.microsoft.com/office/drawing/2014/main" xmlns="" id="{C3E5E024-F365-4D6A-B26F-F9CC3A58F7B1}"/>
                </a:ext>
              </a:extLst>
            </p:cNvPr>
            <p:cNvCxnSpPr>
              <a:cxnSpLocks/>
            </p:cNvCxnSpPr>
            <p:nvPr/>
          </p:nvCxnSpPr>
          <p:spPr bwMode="auto">
            <a:xfrm flipV="1">
              <a:off x="9949831" y="5154069"/>
              <a:ext cx="234950" cy="1588"/>
            </a:xfrm>
            <a:prstGeom prst="straightConnector1">
              <a:avLst/>
            </a:prstGeom>
            <a:ln>
              <a:solidFill>
                <a:srgbClr val="03598A"/>
              </a:solidFill>
              <a:headEnd type="none" w="med" len="med"/>
              <a:tailEnd type="triangle"/>
            </a:ln>
          </p:spPr>
          <p:style>
            <a:lnRef idx="3">
              <a:schemeClr val="accent1"/>
            </a:lnRef>
            <a:fillRef idx="0">
              <a:schemeClr val="accent1"/>
            </a:fillRef>
            <a:effectRef idx="2">
              <a:schemeClr val="accent1"/>
            </a:effectRef>
            <a:fontRef idx="minor">
              <a:schemeClr val="tx1"/>
            </a:fontRef>
          </p:style>
        </p:cxnSp>
        <p:sp>
          <p:nvSpPr>
            <p:cNvPr id="171" name="Rectangle: Rounded Corners 61">
              <a:extLst>
                <a:ext uri="{FF2B5EF4-FFF2-40B4-BE49-F238E27FC236}">
                  <a16:creationId xmlns:a16="http://schemas.microsoft.com/office/drawing/2014/main" xmlns="" id="{AB5B5A7C-D438-4A82-92A9-44CBC71534F9}"/>
                </a:ext>
              </a:extLst>
            </p:cNvPr>
            <p:cNvSpPr/>
            <p:nvPr/>
          </p:nvSpPr>
          <p:spPr bwMode="auto">
            <a:xfrm>
              <a:off x="10239331" y="4975657"/>
              <a:ext cx="540000" cy="360000"/>
            </a:xfrm>
            <a:prstGeom prst="roundRect">
              <a:avLst/>
            </a:prstGeom>
            <a:solidFill>
              <a:srgbClr val="EEECFE"/>
            </a:solid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smtClean="0">
                  <a:solidFill>
                    <a:schemeClr val="tx2"/>
                  </a:solidFill>
                  <a:latin typeface="Trebuchet MS" panose="020B0603020202020204" pitchFamily="34" charset="0"/>
                  <a:cs typeface="Calibri" panose="020F0502020204030204" pitchFamily="34" charset="0"/>
                </a:rPr>
                <a:t>9</a:t>
              </a:r>
              <a:endParaRPr lang="en-US" sz="1300" b="1" dirty="0">
                <a:solidFill>
                  <a:schemeClr val="tx2"/>
                </a:solidFill>
                <a:latin typeface="Trebuchet MS" panose="020B0603020202020204" pitchFamily="34" charset="0"/>
                <a:cs typeface="Calibri" panose="020F0502020204030204" pitchFamily="34" charset="0"/>
              </a:endParaRPr>
            </a:p>
          </p:txBody>
        </p:sp>
      </p:grpSp>
      <p:grpSp>
        <p:nvGrpSpPr>
          <p:cNvPr id="19" name="Group 18"/>
          <p:cNvGrpSpPr/>
          <p:nvPr/>
        </p:nvGrpSpPr>
        <p:grpSpPr>
          <a:xfrm>
            <a:off x="2124476" y="5337195"/>
            <a:ext cx="4531700" cy="493340"/>
            <a:chOff x="7495616" y="6207241"/>
            <a:chExt cx="4531700" cy="400838"/>
          </a:xfrm>
        </p:grpSpPr>
        <p:sp>
          <p:nvSpPr>
            <p:cNvPr id="231" name="Rectangle: Rounded Corners 67">
              <a:extLst>
                <a:ext uri="{FF2B5EF4-FFF2-40B4-BE49-F238E27FC236}">
                  <a16:creationId xmlns:a16="http://schemas.microsoft.com/office/drawing/2014/main" xmlns="" id="{0C84D1FF-4978-4F7B-9485-BA7D6082DB7A}"/>
                </a:ext>
              </a:extLst>
            </p:cNvPr>
            <p:cNvSpPr/>
            <p:nvPr/>
          </p:nvSpPr>
          <p:spPr bwMode="auto">
            <a:xfrm>
              <a:off x="11487316" y="6263412"/>
              <a:ext cx="540000" cy="234000"/>
            </a:xfrm>
            <a:prstGeom prst="roundRect">
              <a:avLst/>
            </a:prstGeom>
            <a:solidFill>
              <a:srgbClr val="EEECFE"/>
            </a:solid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smtClean="0">
                  <a:solidFill>
                    <a:schemeClr val="tx2"/>
                  </a:solidFill>
                  <a:latin typeface="Trebuchet MS" panose="020B0603020202020204" pitchFamily="34" charset="0"/>
                  <a:cs typeface="Calibri" panose="020F0502020204030204" pitchFamily="34" charset="0"/>
                </a:rPr>
                <a:t>24</a:t>
              </a:r>
              <a:endParaRPr lang="en-US" sz="1300" b="1" dirty="0">
                <a:solidFill>
                  <a:schemeClr val="tx2"/>
                </a:solidFill>
                <a:latin typeface="Trebuchet MS" panose="020B0603020202020204" pitchFamily="34" charset="0"/>
                <a:cs typeface="Calibri" panose="020F0502020204030204" pitchFamily="34" charset="0"/>
              </a:endParaRPr>
            </a:p>
          </p:txBody>
        </p:sp>
        <p:sp>
          <p:nvSpPr>
            <p:cNvPr id="226" name="Rectangle: Rounded Corners 20">
              <a:extLst>
                <a:ext uri="{FF2B5EF4-FFF2-40B4-BE49-F238E27FC236}">
                  <a16:creationId xmlns:a16="http://schemas.microsoft.com/office/drawing/2014/main" xmlns="" id="{287828D5-8AE9-4A74-AB48-B6F7030CB6E9}"/>
                </a:ext>
              </a:extLst>
            </p:cNvPr>
            <p:cNvSpPr/>
            <p:nvPr/>
          </p:nvSpPr>
          <p:spPr bwMode="auto">
            <a:xfrm>
              <a:off x="7495616" y="6207241"/>
              <a:ext cx="2880000" cy="400838"/>
            </a:xfrm>
            <a:prstGeom prst="roundRect">
              <a:avLst/>
            </a:prstGeom>
            <a:solidFill>
              <a:schemeClr val="bg2">
                <a:lumMod val="75000"/>
              </a:schemeClr>
            </a:solidFill>
            <a:ln>
              <a:gradFill>
                <a:gsLst>
                  <a:gs pos="0">
                    <a:srgbClr val="03598A"/>
                  </a:gs>
                  <a:gs pos="50000">
                    <a:schemeClr val="accent1">
                      <a:shade val="67500"/>
                      <a:satMod val="115000"/>
                    </a:schemeClr>
                  </a:gs>
                  <a:gs pos="100000">
                    <a:schemeClr val="accent1">
                      <a:shade val="100000"/>
                      <a:satMod val="115000"/>
                    </a:schemeClr>
                  </a:gs>
                </a:gsLst>
                <a:lin ang="5400000" scaled="0"/>
              </a:gradFill>
            </a:ln>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nchorCtr="0"/>
            <a:lstStyle/>
            <a:p>
              <a:pPr eaLnBrk="1" hangingPunct="1">
                <a:defRPr/>
              </a:pPr>
              <a:r>
                <a:rPr lang="en-US" sz="1400" b="1" dirty="0">
                  <a:solidFill>
                    <a:schemeClr val="tx2"/>
                  </a:solidFill>
                  <a:latin typeface="Trebuchet MS" panose="020B0603020202020204" pitchFamily="34" charset="0"/>
                  <a:cs typeface="Calibri" panose="020F0502020204030204" pitchFamily="34" charset="0"/>
                </a:rPr>
                <a:t>R</a:t>
              </a:r>
              <a:r>
                <a:rPr lang="vi-VN" sz="1400" b="1" dirty="0" smtClean="0">
                  <a:solidFill>
                    <a:schemeClr val="tx2"/>
                  </a:solidFill>
                  <a:latin typeface="Trebuchet MS" panose="020B0603020202020204" pitchFamily="34" charset="0"/>
                  <a:cs typeface="Calibri" panose="020F0502020204030204" pitchFamily="34" charset="0"/>
                </a:rPr>
                <a:t>eferent </a:t>
              </a:r>
              <a:r>
                <a:rPr lang="vi-VN" sz="1400" b="1" dirty="0">
                  <a:solidFill>
                    <a:schemeClr val="tx2"/>
                  </a:solidFill>
                  <a:latin typeface="Trebuchet MS" panose="020B0603020202020204" pitchFamily="34" charset="0"/>
                  <a:cs typeface="Calibri" panose="020F0502020204030204" pitchFamily="34" charset="0"/>
                </a:rPr>
                <a:t>resurse umane</a:t>
              </a:r>
              <a:endParaRPr lang="en-US" sz="1400" b="1" dirty="0">
                <a:solidFill>
                  <a:schemeClr val="tx2"/>
                </a:solidFill>
                <a:latin typeface="Trebuchet MS" panose="020B0603020202020204" pitchFamily="34" charset="0"/>
                <a:cs typeface="Calibri" panose="020F0502020204030204" pitchFamily="34" charset="0"/>
              </a:endParaRPr>
            </a:p>
          </p:txBody>
        </p:sp>
        <p:cxnSp>
          <p:nvCxnSpPr>
            <p:cNvPr id="228" name="Straight Arrow Connector 227">
              <a:extLst>
                <a:ext uri="{FF2B5EF4-FFF2-40B4-BE49-F238E27FC236}">
                  <a16:creationId xmlns:a16="http://schemas.microsoft.com/office/drawing/2014/main" xmlns="" id="{C3E5E024-F365-4D6A-B26F-F9CC3A58F7B1}"/>
                </a:ext>
              </a:extLst>
            </p:cNvPr>
            <p:cNvCxnSpPr>
              <a:cxnSpLocks/>
            </p:cNvCxnSpPr>
            <p:nvPr/>
          </p:nvCxnSpPr>
          <p:spPr bwMode="auto">
            <a:xfrm flipV="1">
              <a:off x="10375386" y="6458993"/>
              <a:ext cx="234950" cy="1588"/>
            </a:xfrm>
            <a:prstGeom prst="straightConnector1">
              <a:avLst/>
            </a:prstGeom>
            <a:ln>
              <a:solidFill>
                <a:srgbClr val="03598A"/>
              </a:solidFill>
              <a:headEnd type="none" w="med" len="med"/>
              <a:tailEnd type="triangle"/>
            </a:ln>
          </p:spPr>
          <p:style>
            <a:lnRef idx="3">
              <a:schemeClr val="accent1"/>
            </a:lnRef>
            <a:fillRef idx="0">
              <a:schemeClr val="accent1"/>
            </a:fillRef>
            <a:effectRef idx="2">
              <a:schemeClr val="accent1"/>
            </a:effectRef>
            <a:fontRef idx="minor">
              <a:schemeClr val="tx1"/>
            </a:fontRef>
          </p:style>
        </p:cxnSp>
        <p:sp>
          <p:nvSpPr>
            <p:cNvPr id="232" name="Rectangle: Rounded Corners 61">
              <a:extLst>
                <a:ext uri="{FF2B5EF4-FFF2-40B4-BE49-F238E27FC236}">
                  <a16:creationId xmlns:a16="http://schemas.microsoft.com/office/drawing/2014/main" xmlns="" id="{AB5B5A7C-D438-4A82-92A9-44CBC71534F9}"/>
                </a:ext>
              </a:extLst>
            </p:cNvPr>
            <p:cNvSpPr/>
            <p:nvPr/>
          </p:nvSpPr>
          <p:spPr bwMode="auto">
            <a:xfrm>
              <a:off x="10647267" y="6307523"/>
              <a:ext cx="540000" cy="234000"/>
            </a:xfrm>
            <a:prstGeom prst="roundRect">
              <a:avLst/>
            </a:prstGeom>
            <a:solidFill>
              <a:srgbClr val="EEECFE"/>
            </a:solid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smtClean="0">
                  <a:solidFill>
                    <a:schemeClr val="tx2"/>
                  </a:solidFill>
                  <a:latin typeface="Trebuchet MS" panose="020B0603020202020204" pitchFamily="34" charset="0"/>
                  <a:cs typeface="Calibri" panose="020F0502020204030204" pitchFamily="34" charset="0"/>
                </a:rPr>
                <a:t>1</a:t>
              </a:r>
              <a:endParaRPr lang="en-US" sz="1300" b="1" dirty="0">
                <a:solidFill>
                  <a:schemeClr val="tx2"/>
                </a:solidFill>
                <a:latin typeface="Trebuchet MS" panose="020B0603020202020204" pitchFamily="34" charset="0"/>
                <a:cs typeface="Calibri" panose="020F0502020204030204" pitchFamily="34" charset="0"/>
              </a:endParaRPr>
            </a:p>
          </p:txBody>
        </p:sp>
      </p:grpSp>
      <p:graphicFrame>
        <p:nvGraphicFramePr>
          <p:cNvPr id="7" name="Diagram 6"/>
          <p:cNvGraphicFramePr/>
          <p:nvPr>
            <p:extLst>
              <p:ext uri="{D42A27DB-BD31-4B8C-83A1-F6EECF244321}">
                <p14:modId xmlns:p14="http://schemas.microsoft.com/office/powerpoint/2010/main" val="3609755647"/>
              </p:ext>
            </p:extLst>
          </p:nvPr>
        </p:nvGraphicFramePr>
        <p:xfrm>
          <a:off x="184150" y="2008678"/>
          <a:ext cx="3174752" cy="4499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7" name="Callout: Down Arrow 5">
            <a:extLst>
              <a:ext uri="{FF2B5EF4-FFF2-40B4-BE49-F238E27FC236}">
                <a16:creationId xmlns:a16="http://schemas.microsoft.com/office/drawing/2014/main" xmlns="" id="{0A817916-9AE5-4DD0-8EB7-5ECA9DA3F8E6}"/>
              </a:ext>
            </a:extLst>
          </p:cNvPr>
          <p:cNvSpPr/>
          <p:nvPr/>
        </p:nvSpPr>
        <p:spPr bwMode="auto">
          <a:xfrm>
            <a:off x="179999" y="72000"/>
            <a:ext cx="3420000" cy="1332000"/>
          </a:xfrm>
          <a:prstGeom prst="downArrowCallout">
            <a:avLst>
              <a:gd name="adj1" fmla="val 28669"/>
              <a:gd name="adj2" fmla="val 23165"/>
              <a:gd name="adj3" fmla="val 17660"/>
              <a:gd name="adj4" fmla="val 65894"/>
            </a:avLst>
          </a:prstGeom>
          <a:solidFill>
            <a:srgbClr val="4076AC"/>
          </a:solidFill>
          <a:ln/>
        </p:spPr>
        <p:style>
          <a:lnRef idx="0">
            <a:schemeClr val="dk1"/>
          </a:lnRef>
          <a:fillRef idx="3">
            <a:schemeClr val="dk1"/>
          </a:fillRef>
          <a:effectRef idx="3">
            <a:schemeClr val="dk1"/>
          </a:effectRef>
          <a:fontRef idx="minor">
            <a:schemeClr val="lt1"/>
          </a:fontRef>
        </p:style>
        <p:txBody>
          <a:bodyPr lIns="72000" tIns="36000" rIns="72000" bIns="36000" anchor="ctr" anchorCtr="0"/>
          <a:lstStyle/>
          <a:p>
            <a:pPr algn="ctr">
              <a:defRPr/>
            </a:pPr>
            <a:r>
              <a:rPr lang="vi-VN" b="1" dirty="0">
                <a:latin typeface="Trebuchet MS" panose="020B0603020202020204" pitchFamily="34" charset="0"/>
              </a:rPr>
              <a:t>Măsuri în sprijinul șomerilor</a:t>
            </a:r>
          </a:p>
        </p:txBody>
      </p:sp>
      <p:grpSp>
        <p:nvGrpSpPr>
          <p:cNvPr id="98" name="Group 97"/>
          <p:cNvGrpSpPr/>
          <p:nvPr/>
        </p:nvGrpSpPr>
        <p:grpSpPr>
          <a:xfrm>
            <a:off x="3718942" y="49213"/>
            <a:ext cx="8471471" cy="1090612"/>
            <a:chOff x="3718942" y="49213"/>
            <a:chExt cx="8471471" cy="1090612"/>
          </a:xfrm>
        </p:grpSpPr>
        <p:pic>
          <p:nvPicPr>
            <p:cNvPr id="103" name="Picture 6">
              <a:extLst>
                <a:ext uri="{FF2B5EF4-FFF2-40B4-BE49-F238E27FC236}">
                  <a16:creationId xmlns:a16="http://schemas.microsoft.com/office/drawing/2014/main" xmlns="" id="{F65761E0-41E1-4557-A583-9249154EC40F}"/>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718942" y="49213"/>
              <a:ext cx="1023938"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 name="Picture 5" descr="omuleti">
              <a:extLst>
                <a:ext uri="{FF2B5EF4-FFF2-40B4-BE49-F238E27FC236}">
                  <a16:creationId xmlns:a16="http://schemas.microsoft.com/office/drawing/2014/main" xmlns="" id="{3C3EAED9-C71F-4F03-8017-4C5DE5744E85}"/>
                </a:ext>
              </a:extLst>
            </p:cNvPr>
            <p:cNvPicPr>
              <a:picLocks noChangeAspect="1" noChangeArrowheads="1"/>
            </p:cNvPicPr>
            <p:nvPr/>
          </p:nvPicPr>
          <p:blipFill>
            <a:blip r:embed="rId8"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625138" y="115888"/>
              <a:ext cx="1565275"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7" name="TextBox 7">
              <a:extLst>
                <a:ext uri="{FF2B5EF4-FFF2-40B4-BE49-F238E27FC236}">
                  <a16:creationId xmlns:a16="http://schemas.microsoft.com/office/drawing/2014/main" xmlns="" id="{D460A125-A922-47C1-937A-02774B615374}"/>
                </a:ext>
              </a:extLst>
            </p:cNvPr>
            <p:cNvSpPr txBox="1">
              <a:spLocks noChangeArrowheads="1"/>
            </p:cNvSpPr>
            <p:nvPr/>
          </p:nvSpPr>
          <p:spPr bwMode="auto">
            <a:xfrm>
              <a:off x="4689165" y="106363"/>
              <a:ext cx="619125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ro-RO" altLang="en-US" sz="2000" dirty="0">
                  <a:solidFill>
                    <a:srgbClr val="03598A"/>
                  </a:solidFill>
                </a:rPr>
                <a:t>MINISTERUL MUNCII ȘI </a:t>
              </a:r>
              <a:r>
                <a:rPr lang="en-US" altLang="en-US" sz="2000" dirty="0">
                  <a:solidFill>
                    <a:srgbClr val="03598A"/>
                  </a:solidFill>
                </a:rPr>
                <a:t>SOLIDARITĂŢII </a:t>
              </a:r>
              <a:r>
                <a:rPr lang="ro-RO" altLang="en-US" sz="2000" dirty="0">
                  <a:solidFill>
                    <a:srgbClr val="03598A"/>
                  </a:solidFill>
                </a:rPr>
                <a:t>SOCIALE</a:t>
              </a:r>
            </a:p>
            <a:p>
              <a:pPr algn="ctr" eaLnBrk="1" hangingPunct="1"/>
              <a:r>
                <a:rPr lang="ro-RO" altLang="en-US" sz="1600" dirty="0" smtClean="0">
                  <a:solidFill>
                    <a:srgbClr val="03598A"/>
                  </a:solidFill>
                </a:rPr>
                <a:t>AGENȚIA </a:t>
              </a:r>
              <a:r>
                <a:rPr lang="ro-RO" altLang="en-US" sz="1600" dirty="0">
                  <a:solidFill>
                    <a:srgbClr val="03598A"/>
                  </a:solidFill>
                </a:rPr>
                <a:t>JUDEȚEANĂ PENTRU OCUPAREA FORȚEI DE MUNCA </a:t>
              </a:r>
            </a:p>
            <a:p>
              <a:pPr algn="ctr" eaLnBrk="1" hangingPunct="1"/>
              <a:r>
                <a:rPr lang="ro-RO" altLang="en-US" sz="1600" dirty="0">
                  <a:solidFill>
                    <a:srgbClr val="03598A"/>
                  </a:solidFill>
                </a:rPr>
                <a:t>SATU MARE</a:t>
              </a:r>
              <a:endParaRPr lang="en-US" altLang="en-US" sz="1600" dirty="0">
                <a:solidFill>
                  <a:srgbClr val="03598A"/>
                </a:solidFill>
              </a:endParaRPr>
            </a:p>
          </p:txBody>
        </p:sp>
      </p:grpSp>
      <p:pic>
        <p:nvPicPr>
          <p:cNvPr id="1029"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333237" y="4335335"/>
            <a:ext cx="4637403" cy="5530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300531" y="3180246"/>
            <a:ext cx="4584700" cy="6785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Imagine 1"/>
          <p:cNvPicPr>
            <a:picLocks noChangeAspect="1"/>
          </p:cNvPicPr>
          <p:nvPr/>
        </p:nvPicPr>
        <p:blipFill>
          <a:blip r:embed="rId11"/>
          <a:stretch>
            <a:fillRect/>
          </a:stretch>
        </p:blipFill>
        <p:spPr>
          <a:xfrm>
            <a:off x="2116860" y="3825215"/>
            <a:ext cx="2927995" cy="431253"/>
          </a:xfrm>
          <a:prstGeom prst="rect">
            <a:avLst/>
          </a:prstGeom>
        </p:spPr>
      </p:pic>
      <p:cxnSp>
        <p:nvCxnSpPr>
          <p:cNvPr id="60" name="Straight Arrow Connector 108">
            <a:extLst>
              <a:ext uri="{FF2B5EF4-FFF2-40B4-BE49-F238E27FC236}">
                <a16:creationId xmlns:a16="http://schemas.microsoft.com/office/drawing/2014/main" xmlns="" id="{C3E5E024-F365-4D6A-B26F-F9CC3A58F7B1}"/>
              </a:ext>
            </a:extLst>
          </p:cNvPr>
          <p:cNvCxnSpPr>
            <a:cxnSpLocks/>
          </p:cNvCxnSpPr>
          <p:nvPr/>
        </p:nvCxnSpPr>
        <p:spPr bwMode="auto">
          <a:xfrm flipV="1">
            <a:off x="5034731" y="4035417"/>
            <a:ext cx="234950" cy="877"/>
          </a:xfrm>
          <a:prstGeom prst="straightConnector1">
            <a:avLst/>
          </a:prstGeom>
          <a:ln>
            <a:solidFill>
              <a:srgbClr val="03598A"/>
            </a:solidFill>
            <a:headEnd type="none" w="med" len="med"/>
            <a:tailEnd type="triangle"/>
          </a:ln>
        </p:spPr>
        <p:style>
          <a:lnRef idx="3">
            <a:schemeClr val="accent1"/>
          </a:lnRef>
          <a:fillRef idx="0">
            <a:schemeClr val="accent1"/>
          </a:fillRef>
          <a:effectRef idx="2">
            <a:schemeClr val="accent1"/>
          </a:effectRef>
          <a:fontRef idx="minor">
            <a:schemeClr val="tx1"/>
          </a:fontRef>
        </p:style>
      </p:cxnSp>
      <p:sp>
        <p:nvSpPr>
          <p:cNvPr id="61" name="Rectangle: Rounded Corners 61">
            <a:extLst>
              <a:ext uri="{FF2B5EF4-FFF2-40B4-BE49-F238E27FC236}">
                <a16:creationId xmlns:a16="http://schemas.microsoft.com/office/drawing/2014/main" xmlns="" id="{AB5B5A7C-D438-4A82-92A9-44CBC71534F9}"/>
              </a:ext>
            </a:extLst>
          </p:cNvPr>
          <p:cNvSpPr/>
          <p:nvPr/>
        </p:nvSpPr>
        <p:spPr bwMode="auto">
          <a:xfrm rot="10800000" flipV="1">
            <a:off x="5311773" y="3826604"/>
            <a:ext cx="581062" cy="354915"/>
          </a:xfrm>
          <a:prstGeom prst="roundRect">
            <a:avLst/>
          </a:prstGeom>
          <a:solidFill>
            <a:srgbClr val="A8BAD4"/>
          </a:solid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a:solidFill>
                  <a:schemeClr val="tx2"/>
                </a:solidFill>
                <a:latin typeface="Trebuchet MS" panose="020B0603020202020204" pitchFamily="34" charset="0"/>
                <a:cs typeface="Calibri" panose="020F0502020204030204" pitchFamily="34" charset="0"/>
              </a:rPr>
              <a:t>2</a:t>
            </a:r>
          </a:p>
        </p:txBody>
      </p:sp>
      <p:sp>
        <p:nvSpPr>
          <p:cNvPr id="67" name="Rectangle: Rounded Corners 67">
            <a:extLst>
              <a:ext uri="{FF2B5EF4-FFF2-40B4-BE49-F238E27FC236}">
                <a16:creationId xmlns:a16="http://schemas.microsoft.com/office/drawing/2014/main" xmlns="" id="{0C84D1FF-4978-4F7B-9485-BA7D6082DB7A}"/>
              </a:ext>
            </a:extLst>
          </p:cNvPr>
          <p:cNvSpPr/>
          <p:nvPr/>
        </p:nvSpPr>
        <p:spPr bwMode="auto">
          <a:xfrm>
            <a:off x="6149620" y="3814083"/>
            <a:ext cx="569536" cy="370276"/>
          </a:xfrm>
          <a:prstGeom prst="roundRect">
            <a:avLst/>
          </a:prstGeom>
          <a:solidFill>
            <a:srgbClr val="A8BAD4"/>
          </a:solid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smtClean="0">
                <a:solidFill>
                  <a:schemeClr val="tx2"/>
                </a:solidFill>
                <a:latin typeface="Trebuchet MS" panose="020B0603020202020204" pitchFamily="34" charset="0"/>
                <a:cs typeface="Calibri" panose="020F0502020204030204" pitchFamily="34" charset="0"/>
              </a:rPr>
              <a:t>39</a:t>
            </a:r>
            <a:endParaRPr lang="en-US" sz="1300" b="1" dirty="0">
              <a:solidFill>
                <a:schemeClr val="tx2"/>
              </a:solidFill>
              <a:latin typeface="Trebuchet MS" panose="020B0603020202020204" pitchFamily="34" charset="0"/>
              <a:cs typeface="Calibri" panose="020F0502020204030204" pitchFamily="34" charset="0"/>
            </a:endParaRPr>
          </a:p>
        </p:txBody>
      </p:sp>
      <p:grpSp>
        <p:nvGrpSpPr>
          <p:cNvPr id="72" name="Group 19"/>
          <p:cNvGrpSpPr/>
          <p:nvPr/>
        </p:nvGrpSpPr>
        <p:grpSpPr>
          <a:xfrm>
            <a:off x="2155586" y="4263842"/>
            <a:ext cx="4500000" cy="306066"/>
            <a:chOff x="2591891" y="2972484"/>
            <a:chExt cx="4500000" cy="597785"/>
          </a:xfrm>
        </p:grpSpPr>
        <p:sp>
          <p:nvSpPr>
            <p:cNvPr id="73" name="Rectangle: Rounded Corners 67">
              <a:extLst>
                <a:ext uri="{FF2B5EF4-FFF2-40B4-BE49-F238E27FC236}">
                  <a16:creationId xmlns:a16="http://schemas.microsoft.com/office/drawing/2014/main" xmlns="" id="{0C84D1FF-4978-4F7B-9485-BA7D6082DB7A}"/>
                </a:ext>
              </a:extLst>
            </p:cNvPr>
            <p:cNvSpPr/>
            <p:nvPr/>
          </p:nvSpPr>
          <p:spPr bwMode="auto">
            <a:xfrm>
              <a:off x="6551891" y="3048464"/>
              <a:ext cx="540000" cy="500019"/>
            </a:xfrm>
            <a:prstGeom prst="roundRect">
              <a:avLst/>
            </a:prstGeom>
            <a:solidFill>
              <a:srgbClr val="A8BAD4"/>
            </a:solid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smtClean="0">
                  <a:solidFill>
                    <a:schemeClr val="tx2"/>
                  </a:solidFill>
                  <a:latin typeface="Trebuchet MS" panose="020B0603020202020204" pitchFamily="34" charset="0"/>
                  <a:cs typeface="Calibri" panose="020F0502020204030204" pitchFamily="34" charset="0"/>
                </a:rPr>
                <a:t>40</a:t>
              </a:r>
              <a:endParaRPr lang="en-US" sz="1300" b="1" dirty="0">
                <a:solidFill>
                  <a:schemeClr val="tx2"/>
                </a:solidFill>
                <a:latin typeface="Trebuchet MS" panose="020B0603020202020204" pitchFamily="34" charset="0"/>
                <a:cs typeface="Calibri" panose="020F0502020204030204" pitchFamily="34" charset="0"/>
              </a:endParaRPr>
            </a:p>
          </p:txBody>
        </p:sp>
        <p:sp>
          <p:nvSpPr>
            <p:cNvPr id="74" name="Rectangle: Rounded Corners 20">
              <a:extLst>
                <a:ext uri="{FF2B5EF4-FFF2-40B4-BE49-F238E27FC236}">
                  <a16:creationId xmlns:a16="http://schemas.microsoft.com/office/drawing/2014/main" xmlns="" id="{287828D5-8AE9-4A74-AB48-B6F7030CB6E9}"/>
                </a:ext>
              </a:extLst>
            </p:cNvPr>
            <p:cNvSpPr/>
            <p:nvPr/>
          </p:nvSpPr>
          <p:spPr bwMode="auto">
            <a:xfrm>
              <a:off x="2591891" y="2972484"/>
              <a:ext cx="2880000" cy="597785"/>
            </a:xfrm>
            <a:prstGeom prst="roundRect">
              <a:avLst/>
            </a:prstGeom>
            <a:solidFill>
              <a:srgbClr val="A8BAD4"/>
            </a:solidFill>
            <a:ln>
              <a:gradFill>
                <a:gsLst>
                  <a:gs pos="0">
                    <a:srgbClr val="03598A"/>
                  </a:gs>
                  <a:gs pos="50000">
                    <a:schemeClr val="accent1">
                      <a:shade val="67500"/>
                      <a:satMod val="115000"/>
                    </a:schemeClr>
                  </a:gs>
                  <a:gs pos="100000">
                    <a:schemeClr val="accent1">
                      <a:shade val="100000"/>
                      <a:satMod val="115000"/>
                    </a:schemeClr>
                  </a:gs>
                </a:gsLst>
                <a:lin ang="5400000" scaled="0"/>
              </a:gradFill>
            </a:ln>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nchorCtr="0"/>
            <a:lstStyle/>
            <a:p>
              <a:pPr lvl="0">
                <a:defRPr/>
              </a:pPr>
              <a:r>
                <a:rPr lang="en-US" sz="1400" b="1" dirty="0" smtClean="0">
                  <a:solidFill>
                    <a:srgbClr val="000000"/>
                  </a:solidFill>
                  <a:latin typeface="Trebuchet MS" panose="020B0603020202020204" pitchFamily="34" charset="0"/>
                  <a:cs typeface="Calibri" panose="020F0502020204030204" pitchFamily="34" charset="0"/>
                </a:rPr>
                <a:t>Operator </a:t>
              </a:r>
              <a:r>
                <a:rPr lang="en-US" sz="1400" b="1" dirty="0" err="1" smtClean="0">
                  <a:solidFill>
                    <a:srgbClr val="000000"/>
                  </a:solidFill>
                  <a:latin typeface="Trebuchet MS" panose="020B0603020202020204" pitchFamily="34" charset="0"/>
                  <a:cs typeface="Calibri" panose="020F0502020204030204" pitchFamily="34" charset="0"/>
                </a:rPr>
                <a:t>introducere</a:t>
              </a:r>
              <a:r>
                <a:rPr lang="en-US" sz="1400" b="1" dirty="0" smtClean="0">
                  <a:solidFill>
                    <a:srgbClr val="000000"/>
                  </a:solidFill>
                  <a:latin typeface="Trebuchet MS" panose="020B0603020202020204" pitchFamily="34" charset="0"/>
                  <a:cs typeface="Calibri" panose="020F0502020204030204" pitchFamily="34" charset="0"/>
                </a:rPr>
                <a:t>, </a:t>
              </a:r>
              <a:r>
                <a:rPr lang="en-US" sz="1400" b="1" dirty="0" err="1" smtClean="0">
                  <a:solidFill>
                    <a:srgbClr val="000000"/>
                  </a:solidFill>
                  <a:latin typeface="Trebuchet MS" panose="020B0603020202020204" pitchFamily="34" charset="0"/>
                  <a:cs typeface="Calibri" panose="020F0502020204030204" pitchFamily="34" charset="0"/>
                </a:rPr>
                <a:t>validare</a:t>
              </a:r>
              <a:r>
                <a:rPr lang="en-US" sz="1400" b="1" dirty="0" smtClean="0">
                  <a:solidFill>
                    <a:srgbClr val="000000"/>
                  </a:solidFill>
                  <a:latin typeface="Trebuchet MS" panose="020B0603020202020204" pitchFamily="34" charset="0"/>
                  <a:cs typeface="Calibri" panose="020F0502020204030204" pitchFamily="34" charset="0"/>
                </a:rPr>
                <a:t> </a:t>
              </a:r>
              <a:r>
                <a:rPr lang="en-US" sz="1400" b="1" dirty="0" err="1" smtClean="0">
                  <a:solidFill>
                    <a:srgbClr val="000000"/>
                  </a:solidFill>
                  <a:latin typeface="Trebuchet MS" panose="020B0603020202020204" pitchFamily="34" charset="0"/>
                  <a:cs typeface="Calibri" panose="020F0502020204030204" pitchFamily="34" charset="0"/>
                </a:rPr>
                <a:t>si</a:t>
              </a:r>
              <a:r>
                <a:rPr lang="en-US" sz="1400" b="1" dirty="0" smtClean="0">
                  <a:solidFill>
                    <a:srgbClr val="000000"/>
                  </a:solidFill>
                  <a:latin typeface="Trebuchet MS" panose="020B0603020202020204" pitchFamily="34" charset="0"/>
                  <a:cs typeface="Calibri" panose="020F0502020204030204" pitchFamily="34" charset="0"/>
                </a:rPr>
                <a:t> </a:t>
              </a:r>
              <a:r>
                <a:rPr lang="en-US" sz="1400" b="1" dirty="0" err="1" smtClean="0">
                  <a:solidFill>
                    <a:srgbClr val="000000"/>
                  </a:solidFill>
                  <a:latin typeface="Trebuchet MS" panose="020B0603020202020204" pitchFamily="34" charset="0"/>
                  <a:cs typeface="Calibri" panose="020F0502020204030204" pitchFamily="34" charset="0"/>
                </a:rPr>
                <a:t>prelucrare</a:t>
              </a:r>
              <a:r>
                <a:rPr lang="en-US" sz="1400" b="1" dirty="0" smtClean="0">
                  <a:solidFill>
                    <a:srgbClr val="000000"/>
                  </a:solidFill>
                  <a:latin typeface="Trebuchet MS" panose="020B0603020202020204" pitchFamily="34" charset="0"/>
                  <a:cs typeface="Calibri" panose="020F0502020204030204" pitchFamily="34" charset="0"/>
                </a:rPr>
                <a:t> date </a:t>
              </a:r>
              <a:endParaRPr lang="en-US" sz="1400" b="1" dirty="0">
                <a:solidFill>
                  <a:srgbClr val="000000"/>
                </a:solidFill>
                <a:latin typeface="Trebuchet MS" panose="020B0603020202020204" pitchFamily="34" charset="0"/>
                <a:cs typeface="Calibri" panose="020F0502020204030204" pitchFamily="34" charset="0"/>
              </a:endParaRPr>
            </a:p>
          </p:txBody>
        </p:sp>
        <p:cxnSp>
          <p:nvCxnSpPr>
            <p:cNvPr id="75" name="Straight Arrow Connector 95">
              <a:extLst>
                <a:ext uri="{FF2B5EF4-FFF2-40B4-BE49-F238E27FC236}">
                  <a16:creationId xmlns:a16="http://schemas.microsoft.com/office/drawing/2014/main" xmlns="" id="{C3E5E024-F365-4D6A-B26F-F9CC3A58F7B1}"/>
                </a:ext>
              </a:extLst>
            </p:cNvPr>
            <p:cNvCxnSpPr>
              <a:cxnSpLocks/>
            </p:cNvCxnSpPr>
            <p:nvPr/>
          </p:nvCxnSpPr>
          <p:spPr bwMode="auto">
            <a:xfrm flipV="1">
              <a:off x="5507891" y="3368484"/>
              <a:ext cx="234950" cy="1588"/>
            </a:xfrm>
            <a:prstGeom prst="straightConnector1">
              <a:avLst/>
            </a:prstGeom>
            <a:ln>
              <a:solidFill>
                <a:srgbClr val="03598A"/>
              </a:solidFill>
              <a:headEnd type="none" w="med" len="med"/>
              <a:tailEnd type="triangle"/>
            </a:ln>
          </p:spPr>
          <p:style>
            <a:lnRef idx="3">
              <a:schemeClr val="accent1"/>
            </a:lnRef>
            <a:fillRef idx="0">
              <a:schemeClr val="accent1"/>
            </a:fillRef>
            <a:effectRef idx="2">
              <a:schemeClr val="accent1"/>
            </a:effectRef>
            <a:fontRef idx="minor">
              <a:schemeClr val="tx1"/>
            </a:fontRef>
          </p:style>
        </p:cxnSp>
        <p:sp>
          <p:nvSpPr>
            <p:cNvPr id="76" name="Rectangle: Rounded Corners 61">
              <a:extLst>
                <a:ext uri="{FF2B5EF4-FFF2-40B4-BE49-F238E27FC236}">
                  <a16:creationId xmlns:a16="http://schemas.microsoft.com/office/drawing/2014/main" xmlns="" id="{AB5B5A7C-D438-4A82-92A9-44CBC71534F9}"/>
                </a:ext>
              </a:extLst>
            </p:cNvPr>
            <p:cNvSpPr/>
            <p:nvPr/>
          </p:nvSpPr>
          <p:spPr bwMode="auto">
            <a:xfrm>
              <a:off x="5759891" y="3048464"/>
              <a:ext cx="540000" cy="500019"/>
            </a:xfrm>
            <a:prstGeom prst="roundRect">
              <a:avLst/>
            </a:prstGeom>
            <a:solidFill>
              <a:srgbClr val="A8BAD4"/>
            </a:solid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a:solidFill>
                    <a:schemeClr val="tx2"/>
                  </a:solidFill>
                  <a:latin typeface="Trebuchet MS" panose="020B0603020202020204" pitchFamily="34" charset="0"/>
                  <a:cs typeface="Calibri" panose="020F0502020204030204" pitchFamily="34" charset="0"/>
                </a:rPr>
                <a:t>2</a:t>
              </a:r>
            </a:p>
          </p:txBody>
        </p:sp>
      </p:grpSp>
      <p:grpSp>
        <p:nvGrpSpPr>
          <p:cNvPr id="77" name="Group 19"/>
          <p:cNvGrpSpPr/>
          <p:nvPr/>
        </p:nvGrpSpPr>
        <p:grpSpPr>
          <a:xfrm>
            <a:off x="7365266" y="4901782"/>
            <a:ext cx="4500000" cy="368640"/>
            <a:chOff x="2591891" y="2972484"/>
            <a:chExt cx="4500000" cy="720000"/>
          </a:xfrm>
        </p:grpSpPr>
        <p:sp>
          <p:nvSpPr>
            <p:cNvPr id="78" name="Rectangle: Rounded Corners 67">
              <a:extLst>
                <a:ext uri="{FF2B5EF4-FFF2-40B4-BE49-F238E27FC236}">
                  <a16:creationId xmlns:a16="http://schemas.microsoft.com/office/drawing/2014/main" xmlns="" id="{0C84D1FF-4978-4F7B-9485-BA7D6082DB7A}"/>
                </a:ext>
              </a:extLst>
            </p:cNvPr>
            <p:cNvSpPr/>
            <p:nvPr/>
          </p:nvSpPr>
          <p:spPr bwMode="auto">
            <a:xfrm>
              <a:off x="6551891" y="3188484"/>
              <a:ext cx="540000" cy="360000"/>
            </a:xfrm>
            <a:prstGeom prst="roundRect">
              <a:avLst/>
            </a:prstGeom>
            <a:solidFill>
              <a:srgbClr val="A8BAD4"/>
            </a:solid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smtClean="0">
                  <a:solidFill>
                    <a:schemeClr val="tx2"/>
                  </a:solidFill>
                  <a:latin typeface="Trebuchet MS" panose="020B0603020202020204" pitchFamily="34" charset="0"/>
                  <a:cs typeface="Calibri" panose="020F0502020204030204" pitchFamily="34" charset="0"/>
                </a:rPr>
                <a:t>12</a:t>
              </a:r>
              <a:endParaRPr lang="en-US" sz="1300" b="1" dirty="0">
                <a:solidFill>
                  <a:schemeClr val="tx2"/>
                </a:solidFill>
                <a:latin typeface="Trebuchet MS" panose="020B0603020202020204" pitchFamily="34" charset="0"/>
                <a:cs typeface="Calibri" panose="020F0502020204030204" pitchFamily="34" charset="0"/>
              </a:endParaRPr>
            </a:p>
          </p:txBody>
        </p:sp>
        <p:sp>
          <p:nvSpPr>
            <p:cNvPr id="79" name="Rectangle: Rounded Corners 20">
              <a:extLst>
                <a:ext uri="{FF2B5EF4-FFF2-40B4-BE49-F238E27FC236}">
                  <a16:creationId xmlns:a16="http://schemas.microsoft.com/office/drawing/2014/main" xmlns="" id="{287828D5-8AE9-4A74-AB48-B6F7030CB6E9}"/>
                </a:ext>
              </a:extLst>
            </p:cNvPr>
            <p:cNvSpPr/>
            <p:nvPr/>
          </p:nvSpPr>
          <p:spPr bwMode="auto">
            <a:xfrm>
              <a:off x="2591891" y="2972484"/>
              <a:ext cx="2880000" cy="720000"/>
            </a:xfrm>
            <a:prstGeom prst="roundRect">
              <a:avLst/>
            </a:prstGeom>
            <a:solidFill>
              <a:srgbClr val="A8BAD4"/>
            </a:solidFill>
            <a:ln>
              <a:gradFill>
                <a:gsLst>
                  <a:gs pos="0">
                    <a:srgbClr val="03598A"/>
                  </a:gs>
                  <a:gs pos="50000">
                    <a:schemeClr val="accent1">
                      <a:shade val="67500"/>
                      <a:satMod val="115000"/>
                    </a:schemeClr>
                  </a:gs>
                  <a:gs pos="100000">
                    <a:schemeClr val="accent1">
                      <a:shade val="100000"/>
                      <a:satMod val="115000"/>
                    </a:schemeClr>
                  </a:gs>
                </a:gsLst>
                <a:lin ang="5400000" scaled="0"/>
              </a:gradFill>
            </a:ln>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nchorCtr="0"/>
            <a:lstStyle/>
            <a:p>
              <a:pPr lvl="0">
                <a:defRPr/>
              </a:pPr>
              <a:r>
                <a:rPr lang="en-US" sz="1400" b="1" dirty="0" smtClean="0">
                  <a:solidFill>
                    <a:srgbClr val="000000"/>
                  </a:solidFill>
                  <a:latin typeface="Trebuchet MS" panose="020B0603020202020204" pitchFamily="34" charset="0"/>
                  <a:cs typeface="Calibri" panose="020F0502020204030204" pitchFamily="34" charset="0"/>
                </a:rPr>
                <a:t>Confectioner </a:t>
              </a:r>
              <a:r>
                <a:rPr lang="en-US" sz="1400" b="1" dirty="0" err="1" smtClean="0">
                  <a:solidFill>
                    <a:srgbClr val="000000"/>
                  </a:solidFill>
                  <a:latin typeface="Trebuchet MS" panose="020B0603020202020204" pitchFamily="34" charset="0"/>
                  <a:cs typeface="Calibri" panose="020F0502020204030204" pitchFamily="34" charset="0"/>
                </a:rPr>
                <a:t>asamblor</a:t>
              </a:r>
              <a:r>
                <a:rPr lang="en-US" sz="1400" b="1" dirty="0" smtClean="0">
                  <a:solidFill>
                    <a:srgbClr val="000000"/>
                  </a:solidFill>
                  <a:latin typeface="Trebuchet MS" panose="020B0603020202020204" pitchFamily="34" charset="0"/>
                  <a:cs typeface="Calibri" panose="020F0502020204030204" pitchFamily="34" charset="0"/>
                </a:rPr>
                <a:t> </a:t>
              </a:r>
              <a:r>
                <a:rPr lang="en-US" sz="1400" b="1" dirty="0" err="1" smtClean="0">
                  <a:solidFill>
                    <a:srgbClr val="000000"/>
                  </a:solidFill>
                  <a:latin typeface="Trebuchet MS" panose="020B0603020202020204" pitchFamily="34" charset="0"/>
                  <a:cs typeface="Calibri" panose="020F0502020204030204" pitchFamily="34" charset="0"/>
                </a:rPr>
                <a:t>articole</a:t>
              </a:r>
              <a:r>
                <a:rPr lang="en-US" sz="1400" b="1" dirty="0" smtClean="0">
                  <a:solidFill>
                    <a:srgbClr val="000000"/>
                  </a:solidFill>
                  <a:latin typeface="Trebuchet MS" panose="020B0603020202020204" pitchFamily="34" charset="0"/>
                  <a:cs typeface="Calibri" panose="020F0502020204030204" pitchFamily="34" charset="0"/>
                </a:rPr>
                <a:t> din textile </a:t>
              </a:r>
              <a:endParaRPr lang="en-US" sz="1400" b="1" dirty="0">
                <a:solidFill>
                  <a:srgbClr val="000000"/>
                </a:solidFill>
                <a:latin typeface="Trebuchet MS" panose="020B0603020202020204" pitchFamily="34" charset="0"/>
                <a:cs typeface="Calibri" panose="020F0502020204030204" pitchFamily="34" charset="0"/>
              </a:endParaRPr>
            </a:p>
          </p:txBody>
        </p:sp>
        <p:cxnSp>
          <p:nvCxnSpPr>
            <p:cNvPr id="80" name="Straight Arrow Connector 95">
              <a:extLst>
                <a:ext uri="{FF2B5EF4-FFF2-40B4-BE49-F238E27FC236}">
                  <a16:creationId xmlns:a16="http://schemas.microsoft.com/office/drawing/2014/main" xmlns="" id="{C3E5E024-F365-4D6A-B26F-F9CC3A58F7B1}"/>
                </a:ext>
              </a:extLst>
            </p:cNvPr>
            <p:cNvCxnSpPr>
              <a:cxnSpLocks/>
            </p:cNvCxnSpPr>
            <p:nvPr/>
          </p:nvCxnSpPr>
          <p:spPr bwMode="auto">
            <a:xfrm flipV="1">
              <a:off x="5507891" y="3368484"/>
              <a:ext cx="234950" cy="1588"/>
            </a:xfrm>
            <a:prstGeom prst="straightConnector1">
              <a:avLst/>
            </a:prstGeom>
            <a:ln>
              <a:solidFill>
                <a:srgbClr val="03598A"/>
              </a:solidFill>
              <a:headEnd type="none" w="med" len="med"/>
              <a:tailEnd type="triangle"/>
            </a:ln>
          </p:spPr>
          <p:style>
            <a:lnRef idx="3">
              <a:schemeClr val="accent1"/>
            </a:lnRef>
            <a:fillRef idx="0">
              <a:schemeClr val="accent1"/>
            </a:fillRef>
            <a:effectRef idx="2">
              <a:schemeClr val="accent1"/>
            </a:effectRef>
            <a:fontRef idx="minor">
              <a:schemeClr val="tx1"/>
            </a:fontRef>
          </p:style>
        </p:cxnSp>
        <p:sp>
          <p:nvSpPr>
            <p:cNvPr id="82" name="Rectangle: Rounded Corners 61">
              <a:extLst>
                <a:ext uri="{FF2B5EF4-FFF2-40B4-BE49-F238E27FC236}">
                  <a16:creationId xmlns:a16="http://schemas.microsoft.com/office/drawing/2014/main" xmlns="" id="{AB5B5A7C-D438-4A82-92A9-44CBC71534F9}"/>
                </a:ext>
              </a:extLst>
            </p:cNvPr>
            <p:cNvSpPr/>
            <p:nvPr/>
          </p:nvSpPr>
          <p:spPr bwMode="auto">
            <a:xfrm>
              <a:off x="5759891" y="3188484"/>
              <a:ext cx="540000" cy="360000"/>
            </a:xfrm>
            <a:prstGeom prst="roundRect">
              <a:avLst/>
            </a:prstGeom>
            <a:solidFill>
              <a:srgbClr val="A8BAD4"/>
            </a:solid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smtClean="0">
                  <a:solidFill>
                    <a:schemeClr val="tx2"/>
                  </a:solidFill>
                  <a:latin typeface="Trebuchet MS" panose="020B0603020202020204" pitchFamily="34" charset="0"/>
                  <a:cs typeface="Calibri" panose="020F0502020204030204" pitchFamily="34" charset="0"/>
                </a:rPr>
                <a:t>1</a:t>
              </a:r>
              <a:endParaRPr lang="en-US" sz="1300" b="1" dirty="0">
                <a:solidFill>
                  <a:schemeClr val="tx2"/>
                </a:solidFill>
                <a:latin typeface="Trebuchet MS" panose="020B0603020202020204" pitchFamily="34" charset="0"/>
                <a:cs typeface="Calibri" panose="020F0502020204030204" pitchFamily="34" charset="0"/>
              </a:endParaRPr>
            </a:p>
          </p:txBody>
        </p:sp>
      </p:grpSp>
      <p:graphicFrame>
        <p:nvGraphicFramePr>
          <p:cNvPr id="83" name="Tabel 82"/>
          <p:cNvGraphicFramePr>
            <a:graphicFrameLocks noGrp="1"/>
          </p:cNvGraphicFramePr>
          <p:nvPr>
            <p:extLst>
              <p:ext uri="{D42A27DB-BD31-4B8C-83A1-F6EECF244321}">
                <p14:modId xmlns:p14="http://schemas.microsoft.com/office/powerpoint/2010/main" val="1622474149"/>
              </p:ext>
            </p:extLst>
          </p:nvPr>
        </p:nvGraphicFramePr>
        <p:xfrm>
          <a:off x="2031735" y="6082068"/>
          <a:ext cx="8126942" cy="579120"/>
        </p:xfrm>
        <a:graphic>
          <a:graphicData uri="http://schemas.openxmlformats.org/drawingml/2006/table">
            <a:tbl>
              <a:tblPr firstRow="1" bandRow="1">
                <a:tableStyleId>{5C22544A-7EE6-4342-B048-85BDC9FD1C3A}</a:tableStyleId>
              </a:tblPr>
              <a:tblGrid>
                <a:gridCol w="8126942"/>
              </a:tblGrid>
              <a:tr h="541429">
                <a:tc>
                  <a:txBody>
                    <a:bodyPr/>
                    <a:lstStyle/>
                    <a:p>
                      <a:r>
                        <a:rPr lang="en-US" sz="1600" dirty="0" err="1" smtClean="0">
                          <a:solidFill>
                            <a:schemeClr val="tx1"/>
                          </a:solidFill>
                        </a:rPr>
                        <a:t>Persoane</a:t>
                      </a:r>
                      <a:r>
                        <a:rPr lang="en-US" sz="1600" baseline="0" dirty="0" smtClean="0">
                          <a:solidFill>
                            <a:schemeClr val="tx1"/>
                          </a:solidFill>
                        </a:rPr>
                        <a:t> </a:t>
                      </a:r>
                      <a:r>
                        <a:rPr lang="en-US" sz="1600" baseline="0" dirty="0" err="1" smtClean="0">
                          <a:solidFill>
                            <a:schemeClr val="tx1"/>
                          </a:solidFill>
                        </a:rPr>
                        <a:t>angajate</a:t>
                      </a:r>
                      <a:r>
                        <a:rPr lang="en-US" sz="1600" baseline="0" dirty="0" smtClean="0">
                          <a:solidFill>
                            <a:schemeClr val="tx1"/>
                          </a:solidFill>
                        </a:rPr>
                        <a:t> </a:t>
                      </a:r>
                      <a:r>
                        <a:rPr lang="en-US" sz="1600" baseline="0" dirty="0" err="1" smtClean="0">
                          <a:solidFill>
                            <a:schemeClr val="tx1"/>
                          </a:solidFill>
                        </a:rPr>
                        <a:t>dupa</a:t>
                      </a:r>
                      <a:r>
                        <a:rPr lang="en-US" sz="1600" baseline="0" dirty="0" smtClean="0">
                          <a:solidFill>
                            <a:schemeClr val="tx1"/>
                          </a:solidFill>
                        </a:rPr>
                        <a:t> </a:t>
                      </a:r>
                      <a:r>
                        <a:rPr lang="en-US" sz="1600" baseline="0" dirty="0" err="1" smtClean="0">
                          <a:solidFill>
                            <a:schemeClr val="tx1"/>
                          </a:solidFill>
                        </a:rPr>
                        <a:t>absolvirea</a:t>
                      </a:r>
                      <a:r>
                        <a:rPr lang="en-US" sz="1600" baseline="0" dirty="0" smtClean="0">
                          <a:solidFill>
                            <a:schemeClr val="tx1"/>
                          </a:solidFill>
                        </a:rPr>
                        <a:t> </a:t>
                      </a:r>
                      <a:r>
                        <a:rPr lang="en-US" sz="1600" baseline="0" dirty="0" err="1" smtClean="0">
                          <a:solidFill>
                            <a:schemeClr val="tx1"/>
                          </a:solidFill>
                        </a:rPr>
                        <a:t>unui</a:t>
                      </a:r>
                      <a:r>
                        <a:rPr lang="en-US" sz="1600" baseline="0" dirty="0" smtClean="0">
                          <a:solidFill>
                            <a:schemeClr val="tx1"/>
                          </a:solidFill>
                        </a:rPr>
                        <a:t> curs de </a:t>
                      </a:r>
                      <a:r>
                        <a:rPr lang="en-US" sz="1600" baseline="0" dirty="0" err="1" smtClean="0">
                          <a:solidFill>
                            <a:schemeClr val="tx1"/>
                          </a:solidFill>
                        </a:rPr>
                        <a:t>formare</a:t>
                      </a:r>
                      <a:r>
                        <a:rPr lang="en-US" sz="1600" baseline="0" dirty="0" smtClean="0">
                          <a:solidFill>
                            <a:schemeClr val="tx1"/>
                          </a:solidFill>
                        </a:rPr>
                        <a:t> </a:t>
                      </a:r>
                      <a:r>
                        <a:rPr lang="en-US" sz="1600" baseline="0" dirty="0" err="1" smtClean="0">
                          <a:solidFill>
                            <a:schemeClr val="tx1"/>
                          </a:solidFill>
                        </a:rPr>
                        <a:t>profesionala</a:t>
                      </a:r>
                      <a:r>
                        <a:rPr lang="en-US" sz="1600" baseline="0" dirty="0" smtClean="0">
                          <a:solidFill>
                            <a:schemeClr val="tx1"/>
                          </a:solidFill>
                        </a:rPr>
                        <a:t> in </a:t>
                      </a:r>
                      <a:r>
                        <a:rPr lang="en-US" sz="1600" baseline="0" dirty="0" err="1" smtClean="0">
                          <a:solidFill>
                            <a:schemeClr val="tx1"/>
                          </a:solidFill>
                        </a:rPr>
                        <a:t>anul</a:t>
                      </a:r>
                      <a:r>
                        <a:rPr lang="en-US" sz="1600" baseline="0" dirty="0" smtClean="0">
                          <a:solidFill>
                            <a:schemeClr val="tx1"/>
                          </a:solidFill>
                        </a:rPr>
                        <a:t> 2023: </a:t>
                      </a:r>
                    </a:p>
                    <a:p>
                      <a:r>
                        <a:rPr lang="en-US" sz="1600" dirty="0" smtClean="0">
                          <a:solidFill>
                            <a:schemeClr val="tx1"/>
                          </a:solidFill>
                        </a:rPr>
                        <a:t>                                                                </a:t>
                      </a:r>
                      <a:r>
                        <a:rPr lang="en-US" sz="1600" u="sng" dirty="0" smtClean="0">
                          <a:solidFill>
                            <a:schemeClr val="tx1"/>
                          </a:solidFill>
                        </a:rPr>
                        <a:t>152 </a:t>
                      </a:r>
                      <a:r>
                        <a:rPr lang="en-US" sz="1600" u="sng" dirty="0" err="1" smtClean="0">
                          <a:solidFill>
                            <a:schemeClr val="tx1"/>
                          </a:solidFill>
                        </a:rPr>
                        <a:t>persoane</a:t>
                      </a:r>
                      <a:r>
                        <a:rPr lang="en-US" sz="1600" u="sng" dirty="0" smtClean="0">
                          <a:solidFill>
                            <a:schemeClr val="tx1"/>
                          </a:solidFill>
                        </a:rPr>
                        <a:t> </a:t>
                      </a:r>
                      <a:r>
                        <a:rPr lang="en-US" sz="1600" u="sng" dirty="0" err="1" smtClean="0">
                          <a:solidFill>
                            <a:schemeClr val="tx1"/>
                          </a:solidFill>
                        </a:rPr>
                        <a:t>angajate</a:t>
                      </a:r>
                      <a:endParaRPr lang="en-US" sz="1600" u="sng" dirty="0">
                        <a:solidFill>
                          <a:schemeClr val="tx1"/>
                        </a:solidFill>
                      </a:endParaRPr>
                    </a:p>
                  </a:txBody>
                  <a:tcPr/>
                </a:tc>
              </a:tr>
            </a:tbl>
          </a:graphicData>
        </a:graphic>
      </p:graphicFrame>
    </p:spTree>
    <p:extLst>
      <p:ext uri="{BB962C8B-B14F-4D97-AF65-F5344CB8AC3E}">
        <p14:creationId xmlns:p14="http://schemas.microsoft.com/office/powerpoint/2010/main" val="409132923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3">
            <a:extLst>
              <a:ext uri="{FF2B5EF4-FFF2-40B4-BE49-F238E27FC236}">
                <a16:creationId xmlns:a16="http://schemas.microsoft.com/office/drawing/2014/main" xmlns="" id="{C50D2C86-1BDE-435F-96B0-1D3529F808AE}"/>
              </a:ext>
            </a:extLst>
          </p:cNvPr>
          <p:cNvSpPr>
            <a:spLocks noChangeArrowheads="1"/>
          </p:cNvSpPr>
          <p:nvPr/>
        </p:nvSpPr>
        <p:spPr bwMode="auto">
          <a:xfrm>
            <a:off x="0" y="2730500"/>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p>
        </p:txBody>
      </p:sp>
      <p:sp>
        <p:nvSpPr>
          <p:cNvPr id="10" name="Rounded Rectangle 9">
            <a:extLst>
              <a:ext uri="{FF2B5EF4-FFF2-40B4-BE49-F238E27FC236}">
                <a16:creationId xmlns:a16="http://schemas.microsoft.com/office/drawing/2014/main" xmlns="" id="{2F1BD5D8-C66D-4375-BD01-20F74B4A2E3E}"/>
              </a:ext>
            </a:extLst>
          </p:cNvPr>
          <p:cNvSpPr/>
          <p:nvPr/>
        </p:nvSpPr>
        <p:spPr>
          <a:xfrm>
            <a:off x="83749" y="1392993"/>
            <a:ext cx="11880000" cy="468000"/>
          </a:xfrm>
          <a:prstGeom prst="roundRect">
            <a:avLst/>
          </a:prstGeom>
          <a:solidFill>
            <a:srgbClr val="4076AC"/>
          </a:solidFill>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lgn="ctr">
              <a:defRPr/>
            </a:pPr>
            <a:r>
              <a:rPr lang="ro-RO" b="1" dirty="0" smtClean="0">
                <a:latin typeface="Trebuchet MS" panose="020B0603020202020204" pitchFamily="34" charset="0"/>
              </a:rPr>
              <a:t>Programul </a:t>
            </a:r>
            <a:r>
              <a:rPr lang="ro-RO" b="1" dirty="0">
                <a:latin typeface="Trebuchet MS" panose="020B0603020202020204" pitchFamily="34" charset="0"/>
              </a:rPr>
              <a:t>de formare profesională </a:t>
            </a:r>
            <a:r>
              <a:rPr lang="en-US" b="1" dirty="0" err="1" smtClean="0">
                <a:latin typeface="Trebuchet MS" panose="020B0603020202020204" pitchFamily="34" charset="0"/>
              </a:rPr>
              <a:t>realizat</a:t>
            </a:r>
            <a:r>
              <a:rPr lang="ro-RO" b="1" dirty="0" smtClean="0">
                <a:latin typeface="Trebuchet MS" panose="020B0603020202020204" pitchFamily="34" charset="0"/>
              </a:rPr>
              <a:t> </a:t>
            </a:r>
            <a:r>
              <a:rPr lang="en-US" b="1" dirty="0" smtClean="0">
                <a:latin typeface="Trebuchet MS" panose="020B0603020202020204" pitchFamily="34" charset="0"/>
              </a:rPr>
              <a:t>la 3</a:t>
            </a:r>
            <a:r>
              <a:rPr lang="ro-RO" b="1" dirty="0" smtClean="0">
                <a:latin typeface="Trebuchet MS" panose="020B0603020202020204" pitchFamily="34" charset="0"/>
              </a:rPr>
              <a:t>0</a:t>
            </a:r>
            <a:r>
              <a:rPr lang="en-US" b="1" dirty="0" smtClean="0">
                <a:latin typeface="Trebuchet MS" panose="020B0603020202020204" pitchFamily="34" charset="0"/>
              </a:rPr>
              <a:t> </a:t>
            </a:r>
            <a:r>
              <a:rPr lang="ro-RO" b="1" dirty="0" smtClean="0">
                <a:latin typeface="Trebuchet MS" panose="020B0603020202020204" pitchFamily="34" charset="0"/>
              </a:rPr>
              <a:t>IUNIE</a:t>
            </a:r>
            <a:r>
              <a:rPr lang="en-US" b="1" dirty="0" smtClean="0">
                <a:latin typeface="Trebuchet MS" panose="020B0603020202020204" pitchFamily="34" charset="0"/>
              </a:rPr>
              <a:t> 2024</a:t>
            </a:r>
            <a:endParaRPr lang="en-US" b="1" dirty="0">
              <a:latin typeface="Trebuchet MS" panose="020B0603020202020204" pitchFamily="34" charset="0"/>
            </a:endParaRPr>
          </a:p>
        </p:txBody>
      </p:sp>
      <p:grpSp>
        <p:nvGrpSpPr>
          <p:cNvPr id="21" name="Group 20"/>
          <p:cNvGrpSpPr/>
          <p:nvPr/>
        </p:nvGrpSpPr>
        <p:grpSpPr>
          <a:xfrm>
            <a:off x="2156275" y="3014554"/>
            <a:ext cx="4508580" cy="397588"/>
            <a:chOff x="2123086" y="3127040"/>
            <a:chExt cx="4508580" cy="720000"/>
          </a:xfrm>
          <a:solidFill>
            <a:srgbClr val="CCECFF"/>
          </a:solidFill>
        </p:grpSpPr>
        <p:sp>
          <p:nvSpPr>
            <p:cNvPr id="112" name="Rectangle: Rounded Corners 67">
              <a:extLst>
                <a:ext uri="{FF2B5EF4-FFF2-40B4-BE49-F238E27FC236}">
                  <a16:creationId xmlns:a16="http://schemas.microsoft.com/office/drawing/2014/main" xmlns="" id="{0C84D1FF-4978-4F7B-9485-BA7D6082DB7A}"/>
                </a:ext>
              </a:extLst>
            </p:cNvPr>
            <p:cNvSpPr/>
            <p:nvPr/>
          </p:nvSpPr>
          <p:spPr bwMode="auto">
            <a:xfrm>
              <a:off x="6091666" y="3307040"/>
              <a:ext cx="540000" cy="360000"/>
            </a:xfrm>
            <a:prstGeom prst="roundRect">
              <a:avLst/>
            </a:prstGeom>
            <a:grp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smtClean="0">
                  <a:solidFill>
                    <a:schemeClr val="tx2"/>
                  </a:solidFill>
                  <a:latin typeface="Trebuchet MS" panose="020B0603020202020204" pitchFamily="34" charset="0"/>
                  <a:cs typeface="Calibri" panose="020F0502020204030204" pitchFamily="34" charset="0"/>
                </a:rPr>
                <a:t>48</a:t>
              </a:r>
              <a:endParaRPr lang="en-US" sz="1300" b="1" dirty="0">
                <a:solidFill>
                  <a:schemeClr val="tx2"/>
                </a:solidFill>
                <a:latin typeface="Trebuchet MS" panose="020B0603020202020204" pitchFamily="34" charset="0"/>
                <a:cs typeface="Calibri" panose="020F0502020204030204" pitchFamily="34" charset="0"/>
              </a:endParaRPr>
            </a:p>
          </p:txBody>
        </p:sp>
        <p:sp>
          <p:nvSpPr>
            <p:cNvPr id="108" name="Rectangle: Rounded Corners 20">
              <a:extLst>
                <a:ext uri="{FF2B5EF4-FFF2-40B4-BE49-F238E27FC236}">
                  <a16:creationId xmlns:a16="http://schemas.microsoft.com/office/drawing/2014/main" xmlns="" id="{287828D5-8AE9-4A74-AB48-B6F7030CB6E9}"/>
                </a:ext>
              </a:extLst>
            </p:cNvPr>
            <p:cNvSpPr/>
            <p:nvPr/>
          </p:nvSpPr>
          <p:spPr bwMode="auto">
            <a:xfrm>
              <a:off x="2123086" y="3127040"/>
              <a:ext cx="2880000" cy="720000"/>
            </a:xfrm>
            <a:prstGeom prst="roundRect">
              <a:avLst/>
            </a:prstGeom>
            <a:grpFill/>
            <a:ln>
              <a:gradFill>
                <a:gsLst>
                  <a:gs pos="0">
                    <a:srgbClr val="03598A"/>
                  </a:gs>
                  <a:gs pos="50000">
                    <a:schemeClr val="accent1">
                      <a:shade val="67500"/>
                      <a:satMod val="115000"/>
                    </a:schemeClr>
                  </a:gs>
                  <a:gs pos="100000">
                    <a:schemeClr val="accent1">
                      <a:shade val="100000"/>
                      <a:satMod val="115000"/>
                    </a:schemeClr>
                  </a:gs>
                </a:gsLst>
                <a:lin ang="5400000" scaled="0"/>
              </a:gradFill>
            </a:ln>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nchorCtr="0"/>
            <a:lstStyle/>
            <a:p>
              <a:pPr eaLnBrk="1" hangingPunct="1">
                <a:defRPr/>
              </a:pPr>
              <a:r>
                <a:rPr lang="en-US" sz="1400" b="1" dirty="0" err="1" smtClean="0">
                  <a:solidFill>
                    <a:schemeClr val="tx2"/>
                  </a:solidFill>
                  <a:latin typeface="Trebuchet MS" panose="020B0603020202020204" pitchFamily="34" charset="0"/>
                  <a:cs typeface="Calibri" panose="020F0502020204030204" pitchFamily="34" charset="0"/>
                </a:rPr>
                <a:t>Ajutor</a:t>
              </a:r>
              <a:r>
                <a:rPr lang="en-US" sz="1400" b="1" dirty="0" smtClean="0">
                  <a:solidFill>
                    <a:schemeClr val="tx2"/>
                  </a:solidFill>
                  <a:latin typeface="Trebuchet MS" panose="020B0603020202020204" pitchFamily="34" charset="0"/>
                  <a:cs typeface="Calibri" panose="020F0502020204030204" pitchFamily="34" charset="0"/>
                </a:rPr>
                <a:t> </a:t>
              </a:r>
              <a:r>
                <a:rPr lang="en-US" sz="1400" b="1" dirty="0" err="1" smtClean="0">
                  <a:solidFill>
                    <a:schemeClr val="tx2"/>
                  </a:solidFill>
                  <a:latin typeface="Trebuchet MS" panose="020B0603020202020204" pitchFamily="34" charset="0"/>
                  <a:cs typeface="Calibri" panose="020F0502020204030204" pitchFamily="34" charset="0"/>
                </a:rPr>
                <a:t>bucatar</a:t>
              </a:r>
              <a:endParaRPr lang="en-US" sz="1400" b="1" dirty="0">
                <a:solidFill>
                  <a:schemeClr val="tx2"/>
                </a:solidFill>
                <a:latin typeface="Trebuchet MS" panose="020B0603020202020204" pitchFamily="34" charset="0"/>
                <a:cs typeface="Calibri" panose="020F0502020204030204" pitchFamily="34" charset="0"/>
              </a:endParaRPr>
            </a:p>
          </p:txBody>
        </p:sp>
        <p:cxnSp>
          <p:nvCxnSpPr>
            <p:cNvPr id="109" name="Straight Arrow Connector 108">
              <a:extLst>
                <a:ext uri="{FF2B5EF4-FFF2-40B4-BE49-F238E27FC236}">
                  <a16:creationId xmlns:a16="http://schemas.microsoft.com/office/drawing/2014/main" xmlns="" id="{C3E5E024-F365-4D6A-B26F-F9CC3A58F7B1}"/>
                </a:ext>
              </a:extLst>
            </p:cNvPr>
            <p:cNvCxnSpPr>
              <a:cxnSpLocks/>
            </p:cNvCxnSpPr>
            <p:nvPr/>
          </p:nvCxnSpPr>
          <p:spPr bwMode="auto">
            <a:xfrm flipV="1">
              <a:off x="5119017" y="3516598"/>
              <a:ext cx="234950" cy="1588"/>
            </a:xfrm>
            <a:prstGeom prst="straightConnector1">
              <a:avLst/>
            </a:prstGeom>
            <a:grpFill/>
            <a:ln>
              <a:solidFill>
                <a:srgbClr val="03598A"/>
              </a:solidFill>
              <a:headEnd type="none" w="med" len="med"/>
              <a:tailEnd type="triangle"/>
            </a:ln>
          </p:spPr>
          <p:style>
            <a:lnRef idx="3">
              <a:schemeClr val="accent1"/>
            </a:lnRef>
            <a:fillRef idx="0">
              <a:schemeClr val="accent1"/>
            </a:fillRef>
            <a:effectRef idx="2">
              <a:schemeClr val="accent1"/>
            </a:effectRef>
            <a:fontRef idx="minor">
              <a:schemeClr val="tx1"/>
            </a:fontRef>
          </p:style>
        </p:cxnSp>
        <p:sp>
          <p:nvSpPr>
            <p:cNvPr id="113" name="Rectangle: Rounded Corners 61">
              <a:extLst>
                <a:ext uri="{FF2B5EF4-FFF2-40B4-BE49-F238E27FC236}">
                  <a16:creationId xmlns:a16="http://schemas.microsoft.com/office/drawing/2014/main" xmlns="" id="{AB5B5A7C-D438-4A82-92A9-44CBC71534F9}"/>
                </a:ext>
              </a:extLst>
            </p:cNvPr>
            <p:cNvSpPr/>
            <p:nvPr/>
          </p:nvSpPr>
          <p:spPr bwMode="auto">
            <a:xfrm>
              <a:off x="5361742" y="3307040"/>
              <a:ext cx="540000" cy="360000"/>
            </a:xfrm>
            <a:prstGeom prst="roundRect">
              <a:avLst/>
            </a:prstGeom>
            <a:grp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a:solidFill>
                    <a:schemeClr val="tx2"/>
                  </a:solidFill>
                  <a:latin typeface="Trebuchet MS" panose="020B0603020202020204" pitchFamily="34" charset="0"/>
                  <a:cs typeface="Calibri" panose="020F0502020204030204" pitchFamily="34" charset="0"/>
                </a:rPr>
                <a:t>2</a:t>
              </a:r>
            </a:p>
          </p:txBody>
        </p:sp>
      </p:grpSp>
      <p:grpSp>
        <p:nvGrpSpPr>
          <p:cNvPr id="8" name="Group 7"/>
          <p:cNvGrpSpPr/>
          <p:nvPr/>
        </p:nvGrpSpPr>
        <p:grpSpPr>
          <a:xfrm>
            <a:off x="7035045" y="3011024"/>
            <a:ext cx="4713573" cy="457318"/>
            <a:chOff x="2556640" y="4215935"/>
            <a:chExt cx="4535251" cy="229668"/>
          </a:xfrm>
        </p:grpSpPr>
        <p:sp>
          <p:nvSpPr>
            <p:cNvPr id="138" name="Rectangle: Rounded Corners 67">
              <a:extLst>
                <a:ext uri="{FF2B5EF4-FFF2-40B4-BE49-F238E27FC236}">
                  <a16:creationId xmlns:a16="http://schemas.microsoft.com/office/drawing/2014/main" xmlns="" id="{0C84D1FF-4978-4F7B-9485-BA7D6082DB7A}"/>
                </a:ext>
              </a:extLst>
            </p:cNvPr>
            <p:cNvSpPr/>
            <p:nvPr/>
          </p:nvSpPr>
          <p:spPr bwMode="auto">
            <a:xfrm>
              <a:off x="6551891" y="4264809"/>
              <a:ext cx="540000" cy="180794"/>
            </a:xfrm>
            <a:prstGeom prst="roundRect">
              <a:avLst/>
            </a:prstGeom>
            <a:solidFill>
              <a:srgbClr val="CCECFF"/>
            </a:solid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smtClean="0">
                  <a:solidFill>
                    <a:schemeClr val="tx2"/>
                  </a:solidFill>
                  <a:latin typeface="Trebuchet MS" panose="020B0603020202020204" pitchFamily="34" charset="0"/>
                  <a:cs typeface="Calibri" panose="020F0502020204030204" pitchFamily="34" charset="0"/>
                </a:rPr>
                <a:t>14</a:t>
              </a:r>
              <a:endParaRPr lang="en-US" sz="1300" b="1" dirty="0">
                <a:solidFill>
                  <a:schemeClr val="tx2"/>
                </a:solidFill>
                <a:latin typeface="Trebuchet MS" panose="020B0603020202020204" pitchFamily="34" charset="0"/>
                <a:cs typeface="Calibri" panose="020F0502020204030204" pitchFamily="34" charset="0"/>
              </a:endParaRPr>
            </a:p>
          </p:txBody>
        </p:sp>
        <p:sp>
          <p:nvSpPr>
            <p:cNvPr id="134" name="Rectangle: Rounded Corners 20">
              <a:extLst>
                <a:ext uri="{FF2B5EF4-FFF2-40B4-BE49-F238E27FC236}">
                  <a16:creationId xmlns:a16="http://schemas.microsoft.com/office/drawing/2014/main" xmlns="" id="{287828D5-8AE9-4A74-AB48-B6F7030CB6E9}"/>
                </a:ext>
              </a:extLst>
            </p:cNvPr>
            <p:cNvSpPr/>
            <p:nvPr/>
          </p:nvSpPr>
          <p:spPr bwMode="auto">
            <a:xfrm>
              <a:off x="2556640" y="4215935"/>
              <a:ext cx="2880000" cy="220323"/>
            </a:xfrm>
            <a:prstGeom prst="roundRect">
              <a:avLst/>
            </a:prstGeom>
            <a:solidFill>
              <a:srgbClr val="CCECFF"/>
            </a:solidFill>
            <a:ln>
              <a:gradFill>
                <a:gsLst>
                  <a:gs pos="0">
                    <a:srgbClr val="03598A"/>
                  </a:gs>
                  <a:gs pos="50000">
                    <a:schemeClr val="accent1">
                      <a:shade val="67500"/>
                      <a:satMod val="115000"/>
                    </a:schemeClr>
                  </a:gs>
                  <a:gs pos="100000">
                    <a:schemeClr val="accent1">
                      <a:shade val="100000"/>
                      <a:satMod val="115000"/>
                    </a:schemeClr>
                  </a:gs>
                </a:gsLst>
                <a:lin ang="5400000" scaled="0"/>
              </a:gradFill>
            </a:ln>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nchorCtr="0"/>
            <a:lstStyle/>
            <a:p>
              <a:pPr eaLnBrk="1" hangingPunct="1">
                <a:defRPr/>
              </a:pPr>
              <a:r>
                <a:rPr lang="en-US" sz="1400" b="1" dirty="0" err="1" smtClean="0">
                  <a:solidFill>
                    <a:schemeClr val="tx2"/>
                  </a:solidFill>
                  <a:latin typeface="Trebuchet MS" panose="020B0603020202020204" pitchFamily="34" charset="0"/>
                  <a:cs typeface="Calibri" panose="020F0502020204030204" pitchFamily="34" charset="0"/>
                </a:rPr>
                <a:t>Instalator</a:t>
              </a:r>
              <a:r>
                <a:rPr lang="en-US" sz="1400" b="1" dirty="0" smtClean="0">
                  <a:solidFill>
                    <a:schemeClr val="tx2"/>
                  </a:solidFill>
                  <a:latin typeface="Trebuchet MS" panose="020B0603020202020204" pitchFamily="34" charset="0"/>
                  <a:cs typeface="Calibri" panose="020F0502020204030204" pitchFamily="34" charset="0"/>
                </a:rPr>
                <a:t> </a:t>
              </a:r>
              <a:r>
                <a:rPr lang="en-US" sz="1400" b="1" dirty="0" err="1" smtClean="0">
                  <a:solidFill>
                    <a:schemeClr val="tx2"/>
                  </a:solidFill>
                  <a:latin typeface="Trebuchet MS" panose="020B0603020202020204" pitchFamily="34" charset="0"/>
                  <a:cs typeface="Calibri" panose="020F0502020204030204" pitchFamily="34" charset="0"/>
                </a:rPr>
                <a:t>instalatii</a:t>
              </a:r>
              <a:r>
                <a:rPr lang="en-US" sz="1400" b="1" dirty="0" smtClean="0">
                  <a:solidFill>
                    <a:schemeClr val="tx2"/>
                  </a:solidFill>
                  <a:latin typeface="Trebuchet MS" panose="020B0603020202020204" pitchFamily="34" charset="0"/>
                  <a:cs typeface="Calibri" panose="020F0502020204030204" pitchFamily="34" charset="0"/>
                </a:rPr>
                <a:t> </a:t>
              </a:r>
              <a:r>
                <a:rPr lang="en-US" sz="1400" b="1" dirty="0" err="1" smtClean="0">
                  <a:solidFill>
                    <a:schemeClr val="tx2"/>
                  </a:solidFill>
                  <a:latin typeface="Trebuchet MS" panose="020B0603020202020204" pitchFamily="34" charset="0"/>
                  <a:cs typeface="Calibri" panose="020F0502020204030204" pitchFamily="34" charset="0"/>
                </a:rPr>
                <a:t>tehnico</a:t>
              </a:r>
              <a:r>
                <a:rPr lang="en-US" sz="1400" b="1" dirty="0" smtClean="0">
                  <a:solidFill>
                    <a:schemeClr val="tx2"/>
                  </a:solidFill>
                  <a:latin typeface="Trebuchet MS" panose="020B0603020202020204" pitchFamily="34" charset="0"/>
                  <a:cs typeface="Calibri" panose="020F0502020204030204" pitchFamily="34" charset="0"/>
                </a:rPr>
                <a:t> </a:t>
              </a:r>
              <a:r>
                <a:rPr lang="en-US" sz="1400" b="1" dirty="0" err="1" smtClean="0">
                  <a:solidFill>
                    <a:schemeClr val="tx2"/>
                  </a:solidFill>
                  <a:latin typeface="Trebuchet MS" panose="020B0603020202020204" pitchFamily="34" charset="0"/>
                  <a:cs typeface="Calibri" panose="020F0502020204030204" pitchFamily="34" charset="0"/>
                </a:rPr>
                <a:t>sanitare</a:t>
              </a:r>
              <a:r>
                <a:rPr lang="en-US" sz="1400" b="1" dirty="0" smtClean="0">
                  <a:solidFill>
                    <a:schemeClr val="tx2"/>
                  </a:solidFill>
                  <a:latin typeface="Trebuchet MS" panose="020B0603020202020204" pitchFamily="34" charset="0"/>
                  <a:cs typeface="Calibri" panose="020F0502020204030204" pitchFamily="34" charset="0"/>
                </a:rPr>
                <a:t> </a:t>
              </a:r>
              <a:r>
                <a:rPr lang="en-US" sz="1400" b="1" dirty="0" err="1" smtClean="0">
                  <a:solidFill>
                    <a:schemeClr val="tx2"/>
                  </a:solidFill>
                  <a:latin typeface="Trebuchet MS" panose="020B0603020202020204" pitchFamily="34" charset="0"/>
                  <a:cs typeface="Calibri" panose="020F0502020204030204" pitchFamily="34" charset="0"/>
                </a:rPr>
                <a:t>si</a:t>
              </a:r>
              <a:r>
                <a:rPr lang="en-US" sz="1400" b="1" dirty="0" smtClean="0">
                  <a:solidFill>
                    <a:schemeClr val="tx2"/>
                  </a:solidFill>
                  <a:latin typeface="Trebuchet MS" panose="020B0603020202020204" pitchFamily="34" charset="0"/>
                  <a:cs typeface="Calibri" panose="020F0502020204030204" pitchFamily="34" charset="0"/>
                </a:rPr>
                <a:t> de gaze</a:t>
              </a:r>
              <a:endParaRPr lang="en-US" sz="1400" b="1" dirty="0">
                <a:solidFill>
                  <a:schemeClr val="tx2"/>
                </a:solidFill>
                <a:latin typeface="Trebuchet MS" panose="020B0603020202020204" pitchFamily="34" charset="0"/>
                <a:cs typeface="Calibri" panose="020F0502020204030204" pitchFamily="34" charset="0"/>
              </a:endParaRPr>
            </a:p>
          </p:txBody>
        </p:sp>
        <p:cxnSp>
          <p:nvCxnSpPr>
            <p:cNvPr id="135" name="Straight Arrow Connector 134">
              <a:extLst>
                <a:ext uri="{FF2B5EF4-FFF2-40B4-BE49-F238E27FC236}">
                  <a16:creationId xmlns:a16="http://schemas.microsoft.com/office/drawing/2014/main" xmlns="" id="{C3E5E024-F365-4D6A-B26F-F9CC3A58F7B1}"/>
                </a:ext>
              </a:extLst>
            </p:cNvPr>
            <p:cNvCxnSpPr>
              <a:cxnSpLocks/>
            </p:cNvCxnSpPr>
            <p:nvPr/>
          </p:nvCxnSpPr>
          <p:spPr bwMode="auto">
            <a:xfrm flipV="1">
              <a:off x="5507891" y="4356000"/>
              <a:ext cx="234950" cy="1588"/>
            </a:xfrm>
            <a:prstGeom prst="straightConnector1">
              <a:avLst/>
            </a:prstGeom>
            <a:ln>
              <a:solidFill>
                <a:srgbClr val="03598A"/>
              </a:solidFill>
              <a:headEnd type="none" w="med" len="med"/>
              <a:tailEnd type="triangle"/>
            </a:ln>
          </p:spPr>
          <p:style>
            <a:lnRef idx="3">
              <a:schemeClr val="accent1"/>
            </a:lnRef>
            <a:fillRef idx="0">
              <a:schemeClr val="accent1"/>
            </a:fillRef>
            <a:effectRef idx="2">
              <a:schemeClr val="accent1"/>
            </a:effectRef>
            <a:fontRef idx="minor">
              <a:schemeClr val="tx1"/>
            </a:fontRef>
          </p:style>
        </p:cxnSp>
        <p:sp>
          <p:nvSpPr>
            <p:cNvPr id="139" name="Rectangle: Rounded Corners 61">
              <a:extLst>
                <a:ext uri="{FF2B5EF4-FFF2-40B4-BE49-F238E27FC236}">
                  <a16:creationId xmlns:a16="http://schemas.microsoft.com/office/drawing/2014/main" xmlns="" id="{AB5B5A7C-D438-4A82-92A9-44CBC71534F9}"/>
                </a:ext>
              </a:extLst>
            </p:cNvPr>
            <p:cNvSpPr/>
            <p:nvPr/>
          </p:nvSpPr>
          <p:spPr bwMode="auto">
            <a:xfrm>
              <a:off x="5759891" y="4264809"/>
              <a:ext cx="540000" cy="180794"/>
            </a:xfrm>
            <a:prstGeom prst="roundRect">
              <a:avLst/>
            </a:prstGeom>
            <a:solidFill>
              <a:srgbClr val="CCECFF"/>
            </a:solid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smtClean="0">
                  <a:solidFill>
                    <a:schemeClr val="tx2"/>
                  </a:solidFill>
                  <a:latin typeface="Trebuchet MS" panose="020B0603020202020204" pitchFamily="34" charset="0"/>
                  <a:cs typeface="Calibri" panose="020F0502020204030204" pitchFamily="34" charset="0"/>
                </a:rPr>
                <a:t>1</a:t>
              </a:r>
              <a:endParaRPr lang="en-US" sz="1300" b="1" dirty="0">
                <a:solidFill>
                  <a:schemeClr val="tx2"/>
                </a:solidFill>
                <a:latin typeface="Trebuchet MS" panose="020B0603020202020204" pitchFamily="34" charset="0"/>
                <a:cs typeface="Calibri" panose="020F0502020204030204" pitchFamily="34" charset="0"/>
              </a:endParaRPr>
            </a:p>
          </p:txBody>
        </p:sp>
      </p:grpSp>
      <p:grpSp>
        <p:nvGrpSpPr>
          <p:cNvPr id="24" name="Group 23"/>
          <p:cNvGrpSpPr/>
          <p:nvPr/>
        </p:nvGrpSpPr>
        <p:grpSpPr>
          <a:xfrm>
            <a:off x="5275205" y="1940569"/>
            <a:ext cx="6455505" cy="1034079"/>
            <a:chOff x="5213024" y="1302205"/>
            <a:chExt cx="6455505" cy="1034079"/>
          </a:xfrm>
        </p:grpSpPr>
        <p:sp>
          <p:nvSpPr>
            <p:cNvPr id="22" name="Flowchart: Off-page Connector 21">
              <a:extLst>
                <a:ext uri="{FF2B5EF4-FFF2-40B4-BE49-F238E27FC236}">
                  <a16:creationId xmlns:a16="http://schemas.microsoft.com/office/drawing/2014/main" xmlns="" id="{C0ECE93E-95CF-4EC6-A459-661977906900}"/>
                </a:ext>
              </a:extLst>
            </p:cNvPr>
            <p:cNvSpPr/>
            <p:nvPr/>
          </p:nvSpPr>
          <p:spPr bwMode="auto">
            <a:xfrm>
              <a:off x="6045293" y="1904284"/>
              <a:ext cx="684000" cy="432000"/>
            </a:xfrm>
            <a:prstGeom prst="flowChartOffpageConnector">
              <a:avLst/>
            </a:prstGeom>
            <a:solidFill>
              <a:schemeClr val="bg1"/>
            </a:solidFill>
            <a:ln>
              <a:noFill/>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a:lstStyle/>
            <a:p>
              <a:pPr algn="ctr" eaLnBrk="1" hangingPunct="1">
                <a:defRPr/>
              </a:pPr>
              <a:r>
                <a:rPr lang="ro-RO" sz="1100" b="1" dirty="0">
                  <a:solidFill>
                    <a:schemeClr val="tx2"/>
                  </a:solidFill>
                  <a:latin typeface="Trebuchet MS" panose="020B0603020202020204" pitchFamily="34" charset="0"/>
                  <a:cs typeface="Calibri" panose="020F0502020204030204" pitchFamily="34" charset="0"/>
                </a:rPr>
                <a:t>Ș</a:t>
              </a:r>
              <a:r>
                <a:rPr lang="ro-RO" sz="1100" b="1" dirty="0" smtClean="0">
                  <a:solidFill>
                    <a:schemeClr val="tx2"/>
                  </a:solidFill>
                  <a:latin typeface="Trebuchet MS" panose="020B0603020202020204" pitchFamily="34" charset="0"/>
                  <a:cs typeface="Calibri" panose="020F0502020204030204" pitchFamily="34" charset="0"/>
                </a:rPr>
                <a:t>omeri</a:t>
              </a:r>
              <a:endParaRPr lang="en-US" sz="1100" b="1" dirty="0">
                <a:solidFill>
                  <a:schemeClr val="tx2"/>
                </a:solidFill>
                <a:latin typeface="Trebuchet MS" panose="020B0603020202020204" pitchFamily="34" charset="0"/>
                <a:cs typeface="Calibri" panose="020F0502020204030204" pitchFamily="34" charset="0"/>
              </a:endParaRPr>
            </a:p>
          </p:txBody>
        </p:sp>
        <p:sp>
          <p:nvSpPr>
            <p:cNvPr id="17" name="Flowchart: Off-page Connector 16">
              <a:extLst>
                <a:ext uri="{FF2B5EF4-FFF2-40B4-BE49-F238E27FC236}">
                  <a16:creationId xmlns:a16="http://schemas.microsoft.com/office/drawing/2014/main" xmlns="" id="{C0ECE93E-95CF-4EC6-A459-661977906900}"/>
                </a:ext>
              </a:extLst>
            </p:cNvPr>
            <p:cNvSpPr/>
            <p:nvPr/>
          </p:nvSpPr>
          <p:spPr bwMode="auto">
            <a:xfrm>
              <a:off x="5213024" y="1904284"/>
              <a:ext cx="684000" cy="432000"/>
            </a:xfrm>
            <a:prstGeom prst="flowChartOffpageConnector">
              <a:avLst/>
            </a:prstGeom>
            <a:solidFill>
              <a:schemeClr val="bg1"/>
            </a:solidFill>
            <a:ln>
              <a:noFill/>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a:lstStyle/>
            <a:p>
              <a:pPr algn="ctr" eaLnBrk="1" hangingPunct="1">
                <a:defRPr/>
              </a:pPr>
              <a:r>
                <a:rPr lang="ro-RO" sz="1100" b="1" dirty="0" smtClean="0">
                  <a:solidFill>
                    <a:schemeClr val="tx2"/>
                  </a:solidFill>
                  <a:latin typeface="Trebuchet MS" panose="020B0603020202020204" pitchFamily="34" charset="0"/>
                  <a:cs typeface="Calibri" panose="020F0502020204030204" pitchFamily="34" charset="0"/>
                </a:rPr>
                <a:t>Total cursuri</a:t>
              </a:r>
              <a:endParaRPr lang="en-US" sz="1100" b="1" dirty="0">
                <a:solidFill>
                  <a:schemeClr val="tx2"/>
                </a:solidFill>
                <a:latin typeface="Trebuchet MS" panose="020B0603020202020204" pitchFamily="34" charset="0"/>
                <a:cs typeface="Calibri" panose="020F0502020204030204" pitchFamily="34" charset="0"/>
              </a:endParaRPr>
            </a:p>
          </p:txBody>
        </p:sp>
        <p:sp>
          <p:nvSpPr>
            <p:cNvPr id="84" name="Flowchart: Off-page Connector 83">
              <a:extLst>
                <a:ext uri="{FF2B5EF4-FFF2-40B4-BE49-F238E27FC236}">
                  <a16:creationId xmlns:a16="http://schemas.microsoft.com/office/drawing/2014/main" xmlns="" id="{C0ECE93E-95CF-4EC6-A459-661977906900}"/>
                </a:ext>
              </a:extLst>
            </p:cNvPr>
            <p:cNvSpPr/>
            <p:nvPr/>
          </p:nvSpPr>
          <p:spPr bwMode="auto">
            <a:xfrm>
              <a:off x="10984529" y="1318429"/>
              <a:ext cx="684000" cy="432000"/>
            </a:xfrm>
            <a:prstGeom prst="flowChartOffpageConnector">
              <a:avLst/>
            </a:prstGeom>
            <a:solidFill>
              <a:schemeClr val="bg1"/>
            </a:solidFill>
            <a:ln>
              <a:noFill/>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a:lstStyle/>
            <a:p>
              <a:pPr algn="ctr" eaLnBrk="1" hangingPunct="1">
                <a:defRPr/>
              </a:pPr>
              <a:r>
                <a:rPr lang="ro-RO" sz="1100" b="1" dirty="0" smtClean="0">
                  <a:solidFill>
                    <a:schemeClr val="tx2"/>
                  </a:solidFill>
                  <a:latin typeface="Trebuchet MS" panose="020B0603020202020204" pitchFamily="34" charset="0"/>
                  <a:cs typeface="Calibri" panose="020F0502020204030204" pitchFamily="34" charset="0"/>
                </a:rPr>
                <a:t>Șomeri</a:t>
              </a:r>
              <a:endParaRPr lang="en-US" sz="1100" b="1" dirty="0">
                <a:solidFill>
                  <a:schemeClr val="tx2"/>
                </a:solidFill>
                <a:latin typeface="Trebuchet MS" panose="020B0603020202020204" pitchFamily="34" charset="0"/>
                <a:cs typeface="Calibri" panose="020F0502020204030204" pitchFamily="34" charset="0"/>
              </a:endParaRPr>
            </a:p>
          </p:txBody>
        </p:sp>
        <p:sp>
          <p:nvSpPr>
            <p:cNvPr id="81" name="Flowchart: Off-page Connector 80">
              <a:extLst>
                <a:ext uri="{FF2B5EF4-FFF2-40B4-BE49-F238E27FC236}">
                  <a16:creationId xmlns:a16="http://schemas.microsoft.com/office/drawing/2014/main" xmlns="" id="{C0ECE93E-95CF-4EC6-A459-661977906900}"/>
                </a:ext>
              </a:extLst>
            </p:cNvPr>
            <p:cNvSpPr/>
            <p:nvPr/>
          </p:nvSpPr>
          <p:spPr bwMode="auto">
            <a:xfrm>
              <a:off x="10281266" y="1302205"/>
              <a:ext cx="684000" cy="432000"/>
            </a:xfrm>
            <a:prstGeom prst="flowChartOffpageConnector">
              <a:avLst/>
            </a:prstGeom>
            <a:solidFill>
              <a:schemeClr val="bg1"/>
            </a:solidFill>
            <a:ln>
              <a:noFill/>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a:lstStyle/>
            <a:p>
              <a:pPr algn="ctr" eaLnBrk="1" hangingPunct="1">
                <a:defRPr/>
              </a:pPr>
              <a:r>
                <a:rPr lang="ro-RO" sz="1100" b="1" dirty="0" smtClean="0">
                  <a:solidFill>
                    <a:schemeClr val="tx2"/>
                  </a:solidFill>
                  <a:latin typeface="Trebuchet MS" panose="020B0603020202020204" pitchFamily="34" charset="0"/>
                  <a:cs typeface="Calibri" panose="020F0502020204030204" pitchFamily="34" charset="0"/>
                </a:rPr>
                <a:t>Total cursuri</a:t>
              </a:r>
              <a:endParaRPr lang="en-US" sz="1100" b="1" dirty="0">
                <a:solidFill>
                  <a:schemeClr val="tx2"/>
                </a:solidFill>
                <a:latin typeface="Trebuchet MS" panose="020B0603020202020204" pitchFamily="34" charset="0"/>
                <a:cs typeface="Calibri" panose="020F0502020204030204" pitchFamily="34" charset="0"/>
              </a:endParaRPr>
            </a:p>
          </p:txBody>
        </p:sp>
      </p:grpSp>
      <p:grpSp>
        <p:nvGrpSpPr>
          <p:cNvPr id="14" name="Group 13"/>
          <p:cNvGrpSpPr/>
          <p:nvPr/>
        </p:nvGrpSpPr>
        <p:grpSpPr>
          <a:xfrm>
            <a:off x="7005600" y="2429408"/>
            <a:ext cx="4692304" cy="435902"/>
            <a:chOff x="7488000" y="3348000"/>
            <a:chExt cx="4469468" cy="360000"/>
          </a:xfrm>
        </p:grpSpPr>
        <p:sp>
          <p:nvSpPr>
            <p:cNvPr id="118" name="Rectangle: Rounded Corners 67">
              <a:extLst>
                <a:ext uri="{FF2B5EF4-FFF2-40B4-BE49-F238E27FC236}">
                  <a16:creationId xmlns:a16="http://schemas.microsoft.com/office/drawing/2014/main" xmlns="" id="{0C84D1FF-4978-4F7B-9485-BA7D6082DB7A}"/>
                </a:ext>
              </a:extLst>
            </p:cNvPr>
            <p:cNvSpPr/>
            <p:nvPr/>
          </p:nvSpPr>
          <p:spPr bwMode="auto">
            <a:xfrm>
              <a:off x="11417468" y="3438000"/>
              <a:ext cx="540000" cy="180000"/>
            </a:xfrm>
            <a:prstGeom prst="roundRect">
              <a:avLst/>
            </a:prstGeom>
            <a:solidFill>
              <a:srgbClr val="CCECFF"/>
            </a:solid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a:solidFill>
                    <a:schemeClr val="tx2"/>
                  </a:solidFill>
                  <a:latin typeface="Trebuchet MS" panose="020B0603020202020204" pitchFamily="34" charset="0"/>
                  <a:cs typeface="Calibri" panose="020F0502020204030204" pitchFamily="34" charset="0"/>
                </a:rPr>
                <a:t>3</a:t>
              </a:r>
              <a:r>
                <a:rPr lang="en-US" sz="1300" b="1" dirty="0" smtClean="0">
                  <a:solidFill>
                    <a:schemeClr val="tx2"/>
                  </a:solidFill>
                  <a:latin typeface="Trebuchet MS" panose="020B0603020202020204" pitchFamily="34" charset="0"/>
                  <a:cs typeface="Calibri" panose="020F0502020204030204" pitchFamily="34" charset="0"/>
                </a:rPr>
                <a:t>2</a:t>
              </a:r>
              <a:endParaRPr lang="en-US" sz="1300" b="1" dirty="0">
                <a:solidFill>
                  <a:schemeClr val="tx2"/>
                </a:solidFill>
                <a:latin typeface="Trebuchet MS" panose="020B0603020202020204" pitchFamily="34" charset="0"/>
                <a:cs typeface="Calibri" panose="020F0502020204030204" pitchFamily="34" charset="0"/>
              </a:endParaRPr>
            </a:p>
          </p:txBody>
        </p:sp>
        <p:sp>
          <p:nvSpPr>
            <p:cNvPr id="114" name="Rectangle: Rounded Corners 20">
              <a:extLst>
                <a:ext uri="{FF2B5EF4-FFF2-40B4-BE49-F238E27FC236}">
                  <a16:creationId xmlns:a16="http://schemas.microsoft.com/office/drawing/2014/main" xmlns="" id="{287828D5-8AE9-4A74-AB48-B6F7030CB6E9}"/>
                </a:ext>
              </a:extLst>
            </p:cNvPr>
            <p:cNvSpPr/>
            <p:nvPr/>
          </p:nvSpPr>
          <p:spPr bwMode="auto">
            <a:xfrm>
              <a:off x="7488000" y="3348000"/>
              <a:ext cx="2880000" cy="360000"/>
            </a:xfrm>
            <a:prstGeom prst="roundRect">
              <a:avLst/>
            </a:prstGeom>
            <a:solidFill>
              <a:srgbClr val="CCECFF"/>
            </a:solidFill>
            <a:ln>
              <a:gradFill>
                <a:gsLst>
                  <a:gs pos="0">
                    <a:srgbClr val="03598A"/>
                  </a:gs>
                  <a:gs pos="50000">
                    <a:schemeClr val="accent1">
                      <a:shade val="67500"/>
                      <a:satMod val="115000"/>
                    </a:schemeClr>
                  </a:gs>
                  <a:gs pos="100000">
                    <a:schemeClr val="accent1">
                      <a:shade val="100000"/>
                      <a:satMod val="115000"/>
                    </a:schemeClr>
                  </a:gs>
                </a:gsLst>
                <a:lin ang="5400000" scaled="0"/>
              </a:gradFill>
            </a:ln>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nchorCtr="0"/>
            <a:lstStyle/>
            <a:p>
              <a:pPr eaLnBrk="1" hangingPunct="1">
                <a:defRPr/>
              </a:pPr>
              <a:r>
                <a:rPr lang="en-US" sz="1400" b="1" dirty="0" err="1" smtClean="0">
                  <a:solidFill>
                    <a:schemeClr val="tx2"/>
                  </a:solidFill>
                  <a:latin typeface="Trebuchet MS" panose="020B0603020202020204" pitchFamily="34" charset="0"/>
                  <a:cs typeface="Calibri" panose="020F0502020204030204" pitchFamily="34" charset="0"/>
                </a:rPr>
                <a:t>Lucrator</a:t>
              </a:r>
              <a:r>
                <a:rPr lang="en-US" sz="1400" b="1" dirty="0" smtClean="0">
                  <a:solidFill>
                    <a:schemeClr val="tx2"/>
                  </a:solidFill>
                  <a:latin typeface="Trebuchet MS" panose="020B0603020202020204" pitchFamily="34" charset="0"/>
                  <a:cs typeface="Calibri" panose="020F0502020204030204" pitchFamily="34" charset="0"/>
                </a:rPr>
                <a:t> </a:t>
              </a:r>
              <a:r>
                <a:rPr lang="en-US" sz="1400" b="1" dirty="0" err="1" smtClean="0">
                  <a:solidFill>
                    <a:schemeClr val="tx2"/>
                  </a:solidFill>
                  <a:latin typeface="Trebuchet MS" panose="020B0603020202020204" pitchFamily="34" charset="0"/>
                  <a:cs typeface="Calibri" panose="020F0502020204030204" pitchFamily="34" charset="0"/>
                </a:rPr>
                <a:t>comercial</a:t>
              </a:r>
              <a:endParaRPr lang="en-US" sz="1400" b="1" dirty="0">
                <a:solidFill>
                  <a:schemeClr val="tx2"/>
                </a:solidFill>
                <a:latin typeface="Trebuchet MS" panose="020B0603020202020204" pitchFamily="34" charset="0"/>
                <a:cs typeface="Calibri" panose="020F0502020204030204" pitchFamily="34" charset="0"/>
              </a:endParaRPr>
            </a:p>
          </p:txBody>
        </p:sp>
        <p:cxnSp>
          <p:nvCxnSpPr>
            <p:cNvPr id="115" name="Straight Arrow Connector 114">
              <a:extLst>
                <a:ext uri="{FF2B5EF4-FFF2-40B4-BE49-F238E27FC236}">
                  <a16:creationId xmlns:a16="http://schemas.microsoft.com/office/drawing/2014/main" xmlns="" id="{C3E5E024-F365-4D6A-B26F-F9CC3A58F7B1}"/>
                </a:ext>
              </a:extLst>
            </p:cNvPr>
            <p:cNvCxnSpPr>
              <a:cxnSpLocks/>
            </p:cNvCxnSpPr>
            <p:nvPr/>
          </p:nvCxnSpPr>
          <p:spPr bwMode="auto">
            <a:xfrm flipV="1">
              <a:off x="10404000" y="3526412"/>
              <a:ext cx="234950" cy="1588"/>
            </a:xfrm>
            <a:prstGeom prst="straightConnector1">
              <a:avLst/>
            </a:prstGeom>
            <a:ln>
              <a:solidFill>
                <a:srgbClr val="03598A"/>
              </a:solidFill>
              <a:headEnd type="none" w="med" len="med"/>
              <a:tailEnd type="triangle"/>
            </a:ln>
          </p:spPr>
          <p:style>
            <a:lnRef idx="3">
              <a:schemeClr val="accent1"/>
            </a:lnRef>
            <a:fillRef idx="0">
              <a:schemeClr val="accent1"/>
            </a:fillRef>
            <a:effectRef idx="2">
              <a:schemeClr val="accent1"/>
            </a:effectRef>
            <a:fontRef idx="minor">
              <a:schemeClr val="tx1"/>
            </a:fontRef>
          </p:style>
        </p:cxnSp>
        <p:sp>
          <p:nvSpPr>
            <p:cNvPr id="119" name="Rectangle: Rounded Corners 61">
              <a:extLst>
                <a:ext uri="{FF2B5EF4-FFF2-40B4-BE49-F238E27FC236}">
                  <a16:creationId xmlns:a16="http://schemas.microsoft.com/office/drawing/2014/main" xmlns="" id="{AB5B5A7C-D438-4A82-92A9-44CBC71534F9}"/>
                </a:ext>
              </a:extLst>
            </p:cNvPr>
            <p:cNvSpPr/>
            <p:nvPr/>
          </p:nvSpPr>
          <p:spPr bwMode="auto">
            <a:xfrm>
              <a:off x="10667334" y="3438000"/>
              <a:ext cx="540000" cy="180000"/>
            </a:xfrm>
            <a:prstGeom prst="roundRect">
              <a:avLst/>
            </a:prstGeom>
            <a:solidFill>
              <a:srgbClr val="CCECFF"/>
            </a:solid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a:solidFill>
                    <a:schemeClr val="tx2"/>
                  </a:solidFill>
                  <a:latin typeface="Trebuchet MS" panose="020B0603020202020204" pitchFamily="34" charset="0"/>
                  <a:cs typeface="Calibri" panose="020F0502020204030204" pitchFamily="34" charset="0"/>
                </a:rPr>
                <a:t>2</a:t>
              </a:r>
            </a:p>
          </p:txBody>
        </p:sp>
      </p:grpSp>
      <p:grpSp>
        <p:nvGrpSpPr>
          <p:cNvPr id="15" name="Group 14"/>
          <p:cNvGrpSpPr/>
          <p:nvPr/>
        </p:nvGrpSpPr>
        <p:grpSpPr>
          <a:xfrm>
            <a:off x="7035045" y="4213278"/>
            <a:ext cx="4713573" cy="492869"/>
            <a:chOff x="7245947" y="4318165"/>
            <a:chExt cx="4713573" cy="312499"/>
          </a:xfrm>
        </p:grpSpPr>
        <p:sp>
          <p:nvSpPr>
            <p:cNvPr id="144" name="Rectangle: Rounded Corners 67">
              <a:extLst>
                <a:ext uri="{FF2B5EF4-FFF2-40B4-BE49-F238E27FC236}">
                  <a16:creationId xmlns:a16="http://schemas.microsoft.com/office/drawing/2014/main" xmlns="" id="{0C84D1FF-4978-4F7B-9485-BA7D6082DB7A}"/>
                </a:ext>
              </a:extLst>
            </p:cNvPr>
            <p:cNvSpPr/>
            <p:nvPr/>
          </p:nvSpPr>
          <p:spPr bwMode="auto">
            <a:xfrm>
              <a:off x="11419520" y="4384414"/>
              <a:ext cx="540000" cy="180000"/>
            </a:xfrm>
            <a:prstGeom prst="roundRect">
              <a:avLst/>
            </a:prstGeom>
            <a:solidFill>
              <a:srgbClr val="CCECFF"/>
            </a:solid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a:solidFill>
                    <a:schemeClr val="tx2"/>
                  </a:solidFill>
                  <a:latin typeface="Trebuchet MS" panose="020B0603020202020204" pitchFamily="34" charset="0"/>
                  <a:cs typeface="Calibri" panose="020F0502020204030204" pitchFamily="34" charset="0"/>
                </a:rPr>
                <a:t>1</a:t>
              </a:r>
              <a:r>
                <a:rPr lang="en-US" sz="1300" b="1" dirty="0" smtClean="0">
                  <a:solidFill>
                    <a:schemeClr val="tx2"/>
                  </a:solidFill>
                  <a:latin typeface="Trebuchet MS" panose="020B0603020202020204" pitchFamily="34" charset="0"/>
                  <a:cs typeface="Calibri" panose="020F0502020204030204" pitchFamily="34" charset="0"/>
                </a:rPr>
                <a:t>9</a:t>
              </a:r>
              <a:endParaRPr lang="en-US" sz="1300" b="1" dirty="0">
                <a:solidFill>
                  <a:schemeClr val="tx2"/>
                </a:solidFill>
                <a:latin typeface="Trebuchet MS" panose="020B0603020202020204" pitchFamily="34" charset="0"/>
                <a:cs typeface="Calibri" panose="020F0502020204030204" pitchFamily="34" charset="0"/>
              </a:endParaRPr>
            </a:p>
          </p:txBody>
        </p:sp>
        <p:sp>
          <p:nvSpPr>
            <p:cNvPr id="140" name="Rectangle: Rounded Corners 20">
              <a:extLst>
                <a:ext uri="{FF2B5EF4-FFF2-40B4-BE49-F238E27FC236}">
                  <a16:creationId xmlns:a16="http://schemas.microsoft.com/office/drawing/2014/main" xmlns="" id="{287828D5-8AE9-4A74-AB48-B6F7030CB6E9}"/>
                </a:ext>
              </a:extLst>
            </p:cNvPr>
            <p:cNvSpPr/>
            <p:nvPr/>
          </p:nvSpPr>
          <p:spPr bwMode="auto">
            <a:xfrm>
              <a:off x="7245947" y="4318165"/>
              <a:ext cx="2962737" cy="312499"/>
            </a:xfrm>
            <a:prstGeom prst="roundRect">
              <a:avLst/>
            </a:prstGeom>
            <a:solidFill>
              <a:srgbClr val="CCECFF"/>
            </a:solidFill>
            <a:ln>
              <a:gradFill>
                <a:gsLst>
                  <a:gs pos="0">
                    <a:srgbClr val="03598A"/>
                  </a:gs>
                  <a:gs pos="50000">
                    <a:schemeClr val="accent1">
                      <a:shade val="67500"/>
                      <a:satMod val="115000"/>
                    </a:schemeClr>
                  </a:gs>
                  <a:gs pos="100000">
                    <a:schemeClr val="accent1">
                      <a:shade val="100000"/>
                      <a:satMod val="115000"/>
                    </a:schemeClr>
                  </a:gs>
                </a:gsLst>
                <a:lin ang="5400000" scaled="0"/>
              </a:gradFill>
            </a:ln>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nchorCtr="0"/>
            <a:lstStyle/>
            <a:p>
              <a:pPr eaLnBrk="1" hangingPunct="1">
                <a:defRPr/>
              </a:pPr>
              <a:r>
                <a:rPr lang="en-US" sz="1400" b="1" dirty="0" smtClean="0">
                  <a:solidFill>
                    <a:schemeClr val="tx2"/>
                  </a:solidFill>
                  <a:latin typeface="Trebuchet MS" panose="020B0603020202020204" pitchFamily="34" charset="0"/>
                  <a:cs typeface="Calibri" panose="020F0502020204030204" pitchFamily="34" charset="0"/>
                </a:rPr>
                <a:t>Agent de </a:t>
              </a:r>
              <a:r>
                <a:rPr lang="en-US" sz="1400" b="1" dirty="0" err="1" smtClean="0">
                  <a:solidFill>
                    <a:schemeClr val="tx2"/>
                  </a:solidFill>
                  <a:latin typeface="Trebuchet MS" panose="020B0603020202020204" pitchFamily="34" charset="0"/>
                  <a:cs typeface="Calibri" panose="020F0502020204030204" pitchFamily="34" charset="0"/>
                </a:rPr>
                <a:t>securitate</a:t>
              </a:r>
              <a:endParaRPr lang="en-US" sz="1400" b="1" dirty="0">
                <a:solidFill>
                  <a:schemeClr val="tx2"/>
                </a:solidFill>
                <a:latin typeface="Trebuchet MS" panose="020B0603020202020204" pitchFamily="34" charset="0"/>
                <a:cs typeface="Calibri" panose="020F0502020204030204" pitchFamily="34" charset="0"/>
              </a:endParaRPr>
            </a:p>
          </p:txBody>
        </p:sp>
        <p:sp>
          <p:nvSpPr>
            <p:cNvPr id="145" name="Rectangle: Rounded Corners 61">
              <a:extLst>
                <a:ext uri="{FF2B5EF4-FFF2-40B4-BE49-F238E27FC236}">
                  <a16:creationId xmlns:a16="http://schemas.microsoft.com/office/drawing/2014/main" xmlns="" id="{AB5B5A7C-D438-4A82-92A9-44CBC71534F9}"/>
                </a:ext>
              </a:extLst>
            </p:cNvPr>
            <p:cNvSpPr/>
            <p:nvPr/>
          </p:nvSpPr>
          <p:spPr bwMode="auto">
            <a:xfrm>
              <a:off x="10751958" y="4375749"/>
              <a:ext cx="540000" cy="180000"/>
            </a:xfrm>
            <a:prstGeom prst="roundRect">
              <a:avLst/>
            </a:prstGeom>
            <a:solidFill>
              <a:srgbClr val="CCECFF"/>
            </a:solid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a:solidFill>
                    <a:schemeClr val="tx2"/>
                  </a:solidFill>
                  <a:latin typeface="Trebuchet MS" panose="020B0603020202020204" pitchFamily="34" charset="0"/>
                  <a:cs typeface="Calibri" panose="020F0502020204030204" pitchFamily="34" charset="0"/>
                </a:rPr>
                <a:t>1</a:t>
              </a:r>
            </a:p>
          </p:txBody>
        </p:sp>
        <p:cxnSp>
          <p:nvCxnSpPr>
            <p:cNvPr id="154" name="Straight Arrow Connector 153">
              <a:extLst>
                <a:ext uri="{FF2B5EF4-FFF2-40B4-BE49-F238E27FC236}">
                  <a16:creationId xmlns:a16="http://schemas.microsoft.com/office/drawing/2014/main" xmlns="" id="{C3E5E024-F365-4D6A-B26F-F9CC3A58F7B1}"/>
                </a:ext>
              </a:extLst>
            </p:cNvPr>
            <p:cNvCxnSpPr>
              <a:cxnSpLocks/>
            </p:cNvCxnSpPr>
            <p:nvPr/>
          </p:nvCxnSpPr>
          <p:spPr bwMode="auto">
            <a:xfrm flipV="1">
              <a:off x="10394050" y="4458778"/>
              <a:ext cx="234950" cy="1588"/>
            </a:xfrm>
            <a:prstGeom prst="straightConnector1">
              <a:avLst/>
            </a:prstGeom>
            <a:ln>
              <a:solidFill>
                <a:srgbClr val="03598A"/>
              </a:solidFill>
              <a:headEnd type="none" w="med" len="med"/>
              <a:tailEnd type="triangle"/>
            </a:ln>
          </p:spPr>
          <p:style>
            <a:lnRef idx="3">
              <a:schemeClr val="accent1"/>
            </a:lnRef>
            <a:fillRef idx="0">
              <a:schemeClr val="accent1"/>
            </a:fillRef>
            <a:effectRef idx="2">
              <a:schemeClr val="accent1"/>
            </a:effectRef>
            <a:fontRef idx="minor">
              <a:schemeClr val="tx1"/>
            </a:fontRef>
          </p:style>
        </p:cxnSp>
      </p:grpSp>
      <p:grpSp>
        <p:nvGrpSpPr>
          <p:cNvPr id="18" name="Group 17"/>
          <p:cNvGrpSpPr/>
          <p:nvPr/>
        </p:nvGrpSpPr>
        <p:grpSpPr>
          <a:xfrm>
            <a:off x="2102212" y="4042841"/>
            <a:ext cx="4562643" cy="601569"/>
            <a:chOff x="6994634" y="4300015"/>
            <a:chExt cx="4562643" cy="601569"/>
          </a:xfrm>
          <a:solidFill>
            <a:schemeClr val="accent6">
              <a:lumMod val="40000"/>
              <a:lumOff val="60000"/>
            </a:schemeClr>
          </a:solidFill>
        </p:grpSpPr>
        <p:sp>
          <p:nvSpPr>
            <p:cNvPr id="170" name="Rectangle: Rounded Corners 67">
              <a:extLst>
                <a:ext uri="{FF2B5EF4-FFF2-40B4-BE49-F238E27FC236}">
                  <a16:creationId xmlns:a16="http://schemas.microsoft.com/office/drawing/2014/main" xmlns="" id="{0C84D1FF-4978-4F7B-9485-BA7D6082DB7A}"/>
                </a:ext>
              </a:extLst>
            </p:cNvPr>
            <p:cNvSpPr/>
            <p:nvPr/>
          </p:nvSpPr>
          <p:spPr bwMode="auto">
            <a:xfrm>
              <a:off x="11017277" y="4442190"/>
              <a:ext cx="540000" cy="360000"/>
            </a:xfrm>
            <a:prstGeom prst="roundRect">
              <a:avLst/>
            </a:prstGeom>
            <a:grp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smtClean="0">
                  <a:solidFill>
                    <a:schemeClr val="tx2"/>
                  </a:solidFill>
                  <a:latin typeface="Trebuchet MS" panose="020B0603020202020204" pitchFamily="34" charset="0"/>
                  <a:cs typeface="Calibri" panose="020F0502020204030204" pitchFamily="34" charset="0"/>
                </a:rPr>
                <a:t>35</a:t>
              </a:r>
              <a:endParaRPr lang="en-US" sz="1300" b="1" dirty="0">
                <a:solidFill>
                  <a:schemeClr val="tx2"/>
                </a:solidFill>
                <a:latin typeface="Trebuchet MS" panose="020B0603020202020204" pitchFamily="34" charset="0"/>
                <a:cs typeface="Calibri" panose="020F0502020204030204" pitchFamily="34" charset="0"/>
              </a:endParaRPr>
            </a:p>
          </p:txBody>
        </p:sp>
        <p:sp>
          <p:nvSpPr>
            <p:cNvPr id="166" name="Rectangle: Rounded Corners 20">
              <a:extLst>
                <a:ext uri="{FF2B5EF4-FFF2-40B4-BE49-F238E27FC236}">
                  <a16:creationId xmlns:a16="http://schemas.microsoft.com/office/drawing/2014/main" xmlns="" id="{287828D5-8AE9-4A74-AB48-B6F7030CB6E9}"/>
                </a:ext>
              </a:extLst>
            </p:cNvPr>
            <p:cNvSpPr/>
            <p:nvPr/>
          </p:nvSpPr>
          <p:spPr bwMode="auto">
            <a:xfrm>
              <a:off x="6994634" y="4300015"/>
              <a:ext cx="2949157" cy="601569"/>
            </a:xfrm>
            <a:prstGeom prst="roundRect">
              <a:avLst/>
            </a:prstGeom>
            <a:grpFill/>
            <a:ln>
              <a:gradFill>
                <a:gsLst>
                  <a:gs pos="0">
                    <a:srgbClr val="03598A"/>
                  </a:gs>
                  <a:gs pos="50000">
                    <a:schemeClr val="accent1">
                      <a:shade val="67500"/>
                      <a:satMod val="115000"/>
                    </a:schemeClr>
                  </a:gs>
                  <a:gs pos="100000">
                    <a:schemeClr val="accent1">
                      <a:shade val="100000"/>
                      <a:satMod val="115000"/>
                    </a:schemeClr>
                  </a:gs>
                </a:gsLst>
                <a:lin ang="5400000" scaled="0"/>
              </a:gradFill>
            </a:ln>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nchorCtr="0"/>
            <a:lstStyle/>
            <a:p>
              <a:pPr lvl="0">
                <a:defRPr/>
              </a:pPr>
              <a:r>
                <a:rPr lang="en-US" sz="1200" b="1" dirty="0" err="1">
                  <a:solidFill>
                    <a:srgbClr val="000000"/>
                  </a:solidFill>
                  <a:latin typeface="Trebuchet MS" panose="020B0603020202020204" pitchFamily="34" charset="0"/>
                  <a:cs typeface="Calibri" panose="020F0502020204030204" pitchFamily="34" charset="0"/>
                </a:rPr>
                <a:t>Competen</a:t>
              </a:r>
              <a:r>
                <a:rPr lang="ro-RO" sz="1200" b="1" dirty="0" smtClean="0">
                  <a:solidFill>
                    <a:srgbClr val="000000"/>
                  </a:solidFill>
                  <a:latin typeface="Trebuchet MS" panose="020B0603020202020204" pitchFamily="34" charset="0"/>
                  <a:cs typeface="Calibri" panose="020F0502020204030204" pitchFamily="34" charset="0"/>
                </a:rPr>
                <a:t>ț</a:t>
              </a:r>
              <a:r>
                <a:rPr lang="en-US" sz="1200" b="1" dirty="0">
                  <a:solidFill>
                    <a:srgbClr val="000000"/>
                  </a:solidFill>
                  <a:latin typeface="Trebuchet MS" panose="020B0603020202020204" pitchFamily="34" charset="0"/>
                  <a:cs typeface="Calibri" panose="020F0502020204030204" pitchFamily="34" charset="0"/>
                </a:rPr>
                <a:t>a</a:t>
              </a:r>
              <a:r>
                <a:rPr lang="en-US" sz="1200" b="1" dirty="0" smtClean="0">
                  <a:solidFill>
                    <a:srgbClr val="000000"/>
                  </a:solidFill>
                  <a:latin typeface="Trebuchet MS" panose="020B0603020202020204" pitchFamily="34" charset="0"/>
                  <a:cs typeface="Calibri" panose="020F0502020204030204" pitchFamily="34" charset="0"/>
                </a:rPr>
                <a:t> </a:t>
              </a:r>
              <a:r>
                <a:rPr lang="en-US" sz="1200" b="1" dirty="0" err="1" smtClean="0">
                  <a:solidFill>
                    <a:srgbClr val="000000"/>
                  </a:solidFill>
                  <a:latin typeface="Trebuchet MS" panose="020B0603020202020204" pitchFamily="34" charset="0"/>
                  <a:cs typeface="Calibri" panose="020F0502020204030204" pitchFamily="34" charset="0"/>
                </a:rPr>
                <a:t>digitala</a:t>
              </a:r>
              <a:r>
                <a:rPr lang="en-US" sz="1200" b="1" dirty="0" smtClean="0">
                  <a:solidFill>
                    <a:srgbClr val="000000"/>
                  </a:solidFill>
                  <a:latin typeface="Trebuchet MS" panose="020B0603020202020204" pitchFamily="34" charset="0"/>
                  <a:cs typeface="Calibri" panose="020F0502020204030204" pitchFamily="34" charset="0"/>
                </a:rPr>
                <a:t> </a:t>
              </a:r>
              <a:r>
                <a:rPr lang="en-US" sz="1200" b="1" dirty="0" err="1" smtClean="0">
                  <a:solidFill>
                    <a:srgbClr val="000000"/>
                  </a:solidFill>
                  <a:latin typeface="Trebuchet MS" panose="020B0603020202020204" pitchFamily="34" charset="0"/>
                  <a:cs typeface="Calibri" panose="020F0502020204030204" pitchFamily="34" charset="0"/>
                </a:rPr>
                <a:t>inclusiv</a:t>
              </a:r>
              <a:r>
                <a:rPr lang="en-US" sz="1200" b="1" dirty="0" smtClean="0">
                  <a:solidFill>
                    <a:srgbClr val="000000"/>
                  </a:solidFill>
                  <a:latin typeface="Trebuchet MS" panose="020B0603020202020204" pitchFamily="34" charset="0"/>
                  <a:cs typeface="Calibri" panose="020F0502020204030204" pitchFamily="34" charset="0"/>
                </a:rPr>
                <a:t> de </a:t>
              </a:r>
              <a:r>
                <a:rPr lang="en-US" sz="1200" b="1" dirty="0" err="1" smtClean="0">
                  <a:solidFill>
                    <a:srgbClr val="000000"/>
                  </a:solidFill>
                  <a:latin typeface="Trebuchet MS" panose="020B0603020202020204" pitchFamily="34" charset="0"/>
                  <a:cs typeface="Calibri" panose="020F0502020204030204" pitchFamily="34" charset="0"/>
                </a:rPr>
                <a:t>siguranta</a:t>
              </a:r>
              <a:r>
                <a:rPr lang="en-US" sz="1200" b="1" dirty="0" smtClean="0">
                  <a:solidFill>
                    <a:srgbClr val="000000"/>
                  </a:solidFill>
                  <a:latin typeface="Trebuchet MS" panose="020B0603020202020204" pitchFamily="34" charset="0"/>
                  <a:cs typeface="Calibri" panose="020F0502020204030204" pitchFamily="34" charset="0"/>
                </a:rPr>
                <a:t> </a:t>
              </a:r>
              <a:r>
                <a:rPr lang="en-US" sz="1200" b="1" dirty="0" err="1" smtClean="0">
                  <a:solidFill>
                    <a:srgbClr val="000000"/>
                  </a:solidFill>
                  <a:latin typeface="Trebuchet MS" panose="020B0603020202020204" pitchFamily="34" charset="0"/>
                  <a:cs typeface="Calibri" panose="020F0502020204030204" pitchFamily="34" charset="0"/>
                </a:rPr>
                <a:t>pe</a:t>
              </a:r>
              <a:r>
                <a:rPr lang="en-US" sz="1200" b="1" dirty="0" smtClean="0">
                  <a:solidFill>
                    <a:srgbClr val="000000"/>
                  </a:solidFill>
                  <a:latin typeface="Trebuchet MS" panose="020B0603020202020204" pitchFamily="34" charset="0"/>
                  <a:cs typeface="Calibri" panose="020F0502020204030204" pitchFamily="34" charset="0"/>
                </a:rPr>
                <a:t> internet </a:t>
              </a:r>
              <a:r>
                <a:rPr lang="en-US" sz="1200" b="1" dirty="0" err="1" smtClean="0">
                  <a:solidFill>
                    <a:srgbClr val="000000"/>
                  </a:solidFill>
                  <a:latin typeface="Trebuchet MS" panose="020B0603020202020204" pitchFamily="34" charset="0"/>
                  <a:cs typeface="Calibri" panose="020F0502020204030204" pitchFamily="34" charset="0"/>
                </a:rPr>
                <a:t>si</a:t>
              </a:r>
              <a:r>
                <a:rPr lang="en-US" sz="1200" b="1" dirty="0" smtClean="0">
                  <a:solidFill>
                    <a:srgbClr val="000000"/>
                  </a:solidFill>
                  <a:latin typeface="Trebuchet MS" panose="020B0603020202020204" pitchFamily="34" charset="0"/>
                  <a:cs typeface="Calibri" panose="020F0502020204030204" pitchFamily="34" charset="0"/>
                </a:rPr>
                <a:t> Securitate </a:t>
              </a:r>
              <a:r>
                <a:rPr lang="en-US" sz="1200" b="1" dirty="0" err="1" smtClean="0">
                  <a:solidFill>
                    <a:srgbClr val="000000"/>
                  </a:solidFill>
                  <a:latin typeface="Trebuchet MS" panose="020B0603020202020204" pitchFamily="34" charset="0"/>
                  <a:cs typeface="Calibri" panose="020F0502020204030204" pitchFamily="34" charset="0"/>
                </a:rPr>
                <a:t>cibernetica</a:t>
              </a:r>
              <a:endParaRPr lang="en-US" sz="1200" b="1" dirty="0">
                <a:solidFill>
                  <a:srgbClr val="000000"/>
                </a:solidFill>
                <a:latin typeface="Trebuchet MS" panose="020B0603020202020204" pitchFamily="34" charset="0"/>
                <a:cs typeface="Calibri" panose="020F0502020204030204" pitchFamily="34" charset="0"/>
              </a:endParaRPr>
            </a:p>
          </p:txBody>
        </p:sp>
        <p:cxnSp>
          <p:nvCxnSpPr>
            <p:cNvPr id="167" name="Straight Arrow Connector 166">
              <a:extLst>
                <a:ext uri="{FF2B5EF4-FFF2-40B4-BE49-F238E27FC236}">
                  <a16:creationId xmlns:a16="http://schemas.microsoft.com/office/drawing/2014/main" xmlns="" id="{C3E5E024-F365-4D6A-B26F-F9CC3A58F7B1}"/>
                </a:ext>
              </a:extLst>
            </p:cNvPr>
            <p:cNvCxnSpPr>
              <a:cxnSpLocks/>
            </p:cNvCxnSpPr>
            <p:nvPr/>
          </p:nvCxnSpPr>
          <p:spPr bwMode="auto">
            <a:xfrm flipV="1">
              <a:off x="9949195" y="4667892"/>
              <a:ext cx="234950" cy="1588"/>
            </a:xfrm>
            <a:prstGeom prst="straightConnector1">
              <a:avLst/>
            </a:prstGeom>
            <a:grpFill/>
            <a:ln>
              <a:solidFill>
                <a:srgbClr val="03598A"/>
              </a:solidFill>
              <a:headEnd type="none" w="med" len="med"/>
              <a:tailEnd type="triangle"/>
            </a:ln>
          </p:spPr>
          <p:style>
            <a:lnRef idx="3">
              <a:schemeClr val="accent1"/>
            </a:lnRef>
            <a:fillRef idx="0">
              <a:schemeClr val="accent1"/>
            </a:fillRef>
            <a:effectRef idx="2">
              <a:schemeClr val="accent1"/>
            </a:effectRef>
            <a:fontRef idx="minor">
              <a:schemeClr val="tx1"/>
            </a:fontRef>
          </p:style>
        </p:cxnSp>
        <p:sp>
          <p:nvSpPr>
            <p:cNvPr id="171" name="Rectangle: Rounded Corners 61">
              <a:extLst>
                <a:ext uri="{FF2B5EF4-FFF2-40B4-BE49-F238E27FC236}">
                  <a16:creationId xmlns:a16="http://schemas.microsoft.com/office/drawing/2014/main" xmlns="" id="{AB5B5A7C-D438-4A82-92A9-44CBC71534F9}"/>
                </a:ext>
              </a:extLst>
            </p:cNvPr>
            <p:cNvSpPr/>
            <p:nvPr/>
          </p:nvSpPr>
          <p:spPr bwMode="auto">
            <a:xfrm>
              <a:off x="10221741" y="4444533"/>
              <a:ext cx="540000" cy="360000"/>
            </a:xfrm>
            <a:prstGeom prst="roundRect">
              <a:avLst/>
            </a:prstGeom>
            <a:grp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a:solidFill>
                    <a:schemeClr val="tx2"/>
                  </a:solidFill>
                  <a:latin typeface="Trebuchet MS" panose="020B0603020202020204" pitchFamily="34" charset="0"/>
                  <a:cs typeface="Calibri" panose="020F0502020204030204" pitchFamily="34" charset="0"/>
                </a:rPr>
                <a:t>2</a:t>
              </a:r>
            </a:p>
          </p:txBody>
        </p:sp>
      </p:grpSp>
      <p:grpSp>
        <p:nvGrpSpPr>
          <p:cNvPr id="19" name="Group 18"/>
          <p:cNvGrpSpPr/>
          <p:nvPr/>
        </p:nvGrpSpPr>
        <p:grpSpPr>
          <a:xfrm>
            <a:off x="2074551" y="5418143"/>
            <a:ext cx="4533719" cy="493340"/>
            <a:chOff x="7492013" y="5268424"/>
            <a:chExt cx="4533719" cy="400838"/>
          </a:xfrm>
        </p:grpSpPr>
        <p:sp>
          <p:nvSpPr>
            <p:cNvPr id="231" name="Rectangle: Rounded Corners 67">
              <a:extLst>
                <a:ext uri="{FF2B5EF4-FFF2-40B4-BE49-F238E27FC236}">
                  <a16:creationId xmlns:a16="http://schemas.microsoft.com/office/drawing/2014/main" xmlns="" id="{0C84D1FF-4978-4F7B-9485-BA7D6082DB7A}"/>
                </a:ext>
              </a:extLst>
            </p:cNvPr>
            <p:cNvSpPr/>
            <p:nvPr/>
          </p:nvSpPr>
          <p:spPr bwMode="auto">
            <a:xfrm>
              <a:off x="11485732" y="5311823"/>
              <a:ext cx="540000" cy="234000"/>
            </a:xfrm>
            <a:prstGeom prst="roundRect">
              <a:avLst/>
            </a:prstGeom>
            <a:solidFill>
              <a:schemeClr val="accent4">
                <a:lumMod val="60000"/>
                <a:lumOff val="40000"/>
              </a:schemeClr>
            </a:solid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smtClean="0">
                  <a:solidFill>
                    <a:schemeClr val="tx2"/>
                  </a:solidFill>
                  <a:latin typeface="Trebuchet MS" panose="020B0603020202020204" pitchFamily="34" charset="0"/>
                  <a:cs typeface="Calibri" panose="020F0502020204030204" pitchFamily="34" charset="0"/>
                </a:rPr>
                <a:t>50</a:t>
              </a:r>
              <a:endParaRPr lang="en-US" sz="1300" b="1" dirty="0">
                <a:solidFill>
                  <a:schemeClr val="tx2"/>
                </a:solidFill>
                <a:latin typeface="Trebuchet MS" panose="020B0603020202020204" pitchFamily="34" charset="0"/>
                <a:cs typeface="Calibri" panose="020F0502020204030204" pitchFamily="34" charset="0"/>
              </a:endParaRPr>
            </a:p>
          </p:txBody>
        </p:sp>
        <p:sp>
          <p:nvSpPr>
            <p:cNvPr id="226" name="Rectangle: Rounded Corners 20">
              <a:extLst>
                <a:ext uri="{FF2B5EF4-FFF2-40B4-BE49-F238E27FC236}">
                  <a16:creationId xmlns:a16="http://schemas.microsoft.com/office/drawing/2014/main" xmlns="" id="{287828D5-8AE9-4A74-AB48-B6F7030CB6E9}"/>
                </a:ext>
              </a:extLst>
            </p:cNvPr>
            <p:cNvSpPr/>
            <p:nvPr/>
          </p:nvSpPr>
          <p:spPr bwMode="auto">
            <a:xfrm>
              <a:off x="7492013" y="5268424"/>
              <a:ext cx="2880000" cy="400838"/>
            </a:xfrm>
            <a:prstGeom prst="roundRect">
              <a:avLst/>
            </a:prstGeom>
            <a:solidFill>
              <a:schemeClr val="accent4">
                <a:lumMod val="60000"/>
                <a:lumOff val="40000"/>
              </a:schemeClr>
            </a:solidFill>
            <a:ln>
              <a:gradFill>
                <a:gsLst>
                  <a:gs pos="0">
                    <a:srgbClr val="03598A"/>
                  </a:gs>
                  <a:gs pos="50000">
                    <a:schemeClr val="accent1">
                      <a:shade val="67500"/>
                      <a:satMod val="115000"/>
                    </a:schemeClr>
                  </a:gs>
                  <a:gs pos="100000">
                    <a:schemeClr val="accent1">
                      <a:shade val="100000"/>
                      <a:satMod val="115000"/>
                    </a:schemeClr>
                  </a:gs>
                </a:gsLst>
                <a:lin ang="5400000" scaled="0"/>
              </a:gradFill>
            </a:ln>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nchorCtr="0"/>
            <a:lstStyle/>
            <a:p>
              <a:pPr eaLnBrk="1" hangingPunct="1">
                <a:defRPr/>
              </a:pPr>
              <a:r>
                <a:rPr lang="en-US" sz="1400" b="1" dirty="0">
                  <a:solidFill>
                    <a:schemeClr val="tx2"/>
                  </a:solidFill>
                  <a:latin typeface="Trebuchet MS" panose="020B0603020202020204" pitchFamily="34" charset="0"/>
                  <a:cs typeface="Calibri" panose="020F0502020204030204" pitchFamily="34" charset="0"/>
                </a:rPr>
                <a:t>R</a:t>
              </a:r>
              <a:r>
                <a:rPr lang="vi-VN" sz="1400" b="1" dirty="0" smtClean="0">
                  <a:solidFill>
                    <a:schemeClr val="tx2"/>
                  </a:solidFill>
                  <a:latin typeface="Trebuchet MS" panose="020B0603020202020204" pitchFamily="34" charset="0"/>
                  <a:cs typeface="Calibri" panose="020F0502020204030204" pitchFamily="34" charset="0"/>
                </a:rPr>
                <a:t>eferent </a:t>
              </a:r>
              <a:r>
                <a:rPr lang="vi-VN" sz="1400" b="1" dirty="0">
                  <a:solidFill>
                    <a:schemeClr val="tx2"/>
                  </a:solidFill>
                  <a:latin typeface="Trebuchet MS" panose="020B0603020202020204" pitchFamily="34" charset="0"/>
                  <a:cs typeface="Calibri" panose="020F0502020204030204" pitchFamily="34" charset="0"/>
                </a:rPr>
                <a:t>resurse umane</a:t>
              </a:r>
              <a:endParaRPr lang="en-US" sz="1400" b="1" dirty="0">
                <a:solidFill>
                  <a:schemeClr val="tx2"/>
                </a:solidFill>
                <a:latin typeface="Trebuchet MS" panose="020B0603020202020204" pitchFamily="34" charset="0"/>
                <a:cs typeface="Calibri" panose="020F0502020204030204" pitchFamily="34" charset="0"/>
              </a:endParaRPr>
            </a:p>
          </p:txBody>
        </p:sp>
        <p:cxnSp>
          <p:nvCxnSpPr>
            <p:cNvPr id="228" name="Straight Arrow Connector 227">
              <a:extLst>
                <a:ext uri="{FF2B5EF4-FFF2-40B4-BE49-F238E27FC236}">
                  <a16:creationId xmlns:a16="http://schemas.microsoft.com/office/drawing/2014/main" xmlns="" id="{C3E5E024-F365-4D6A-B26F-F9CC3A58F7B1}"/>
                </a:ext>
              </a:extLst>
            </p:cNvPr>
            <p:cNvCxnSpPr>
              <a:cxnSpLocks/>
            </p:cNvCxnSpPr>
            <p:nvPr/>
          </p:nvCxnSpPr>
          <p:spPr bwMode="auto">
            <a:xfrm flipV="1">
              <a:off x="10412317" y="5428605"/>
              <a:ext cx="234950" cy="1588"/>
            </a:xfrm>
            <a:prstGeom prst="straightConnector1">
              <a:avLst/>
            </a:prstGeom>
            <a:ln>
              <a:solidFill>
                <a:srgbClr val="03598A"/>
              </a:solidFill>
              <a:headEnd type="none" w="med" len="med"/>
              <a:tailEnd type="triangle"/>
            </a:ln>
          </p:spPr>
          <p:style>
            <a:lnRef idx="3">
              <a:schemeClr val="accent1"/>
            </a:lnRef>
            <a:fillRef idx="0">
              <a:schemeClr val="accent1"/>
            </a:fillRef>
            <a:effectRef idx="2">
              <a:schemeClr val="accent1"/>
            </a:effectRef>
            <a:fontRef idx="minor">
              <a:schemeClr val="tx1"/>
            </a:fontRef>
          </p:style>
        </p:cxnSp>
        <p:sp>
          <p:nvSpPr>
            <p:cNvPr id="232" name="Rectangle: Rounded Corners 61">
              <a:extLst>
                <a:ext uri="{FF2B5EF4-FFF2-40B4-BE49-F238E27FC236}">
                  <a16:creationId xmlns:a16="http://schemas.microsoft.com/office/drawing/2014/main" xmlns="" id="{AB5B5A7C-D438-4A82-92A9-44CBC71534F9}"/>
                </a:ext>
              </a:extLst>
            </p:cNvPr>
            <p:cNvSpPr/>
            <p:nvPr/>
          </p:nvSpPr>
          <p:spPr bwMode="auto">
            <a:xfrm>
              <a:off x="10720491" y="5316365"/>
              <a:ext cx="540000" cy="234000"/>
            </a:xfrm>
            <a:prstGeom prst="roundRect">
              <a:avLst/>
            </a:prstGeom>
            <a:solidFill>
              <a:schemeClr val="accent4">
                <a:lumMod val="60000"/>
                <a:lumOff val="40000"/>
              </a:schemeClr>
            </a:solid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a:solidFill>
                    <a:schemeClr val="tx2"/>
                  </a:solidFill>
                  <a:latin typeface="Trebuchet MS" panose="020B0603020202020204" pitchFamily="34" charset="0"/>
                  <a:cs typeface="Calibri" panose="020F0502020204030204" pitchFamily="34" charset="0"/>
                </a:rPr>
                <a:t>2</a:t>
              </a:r>
            </a:p>
          </p:txBody>
        </p:sp>
      </p:grpSp>
      <p:graphicFrame>
        <p:nvGraphicFramePr>
          <p:cNvPr id="7" name="Diagram 6"/>
          <p:cNvGraphicFramePr/>
          <p:nvPr>
            <p:extLst>
              <p:ext uri="{D42A27DB-BD31-4B8C-83A1-F6EECF244321}">
                <p14:modId xmlns:p14="http://schemas.microsoft.com/office/powerpoint/2010/main" val="3820375830"/>
              </p:ext>
            </p:extLst>
          </p:nvPr>
        </p:nvGraphicFramePr>
        <p:xfrm>
          <a:off x="184150" y="2008678"/>
          <a:ext cx="3174752" cy="4499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7" name="Callout: Down Arrow 5">
            <a:extLst>
              <a:ext uri="{FF2B5EF4-FFF2-40B4-BE49-F238E27FC236}">
                <a16:creationId xmlns:a16="http://schemas.microsoft.com/office/drawing/2014/main" xmlns="" id="{0A817916-9AE5-4DD0-8EB7-5ECA9DA3F8E6}"/>
              </a:ext>
            </a:extLst>
          </p:cNvPr>
          <p:cNvSpPr/>
          <p:nvPr/>
        </p:nvSpPr>
        <p:spPr bwMode="auto">
          <a:xfrm>
            <a:off x="179999" y="72000"/>
            <a:ext cx="3420000" cy="1332000"/>
          </a:xfrm>
          <a:prstGeom prst="downArrowCallout">
            <a:avLst>
              <a:gd name="adj1" fmla="val 28669"/>
              <a:gd name="adj2" fmla="val 23165"/>
              <a:gd name="adj3" fmla="val 17660"/>
              <a:gd name="adj4" fmla="val 65894"/>
            </a:avLst>
          </a:prstGeom>
          <a:solidFill>
            <a:srgbClr val="4076AC"/>
          </a:solidFill>
          <a:ln/>
        </p:spPr>
        <p:style>
          <a:lnRef idx="0">
            <a:schemeClr val="dk1"/>
          </a:lnRef>
          <a:fillRef idx="3">
            <a:schemeClr val="dk1"/>
          </a:fillRef>
          <a:effectRef idx="3">
            <a:schemeClr val="dk1"/>
          </a:effectRef>
          <a:fontRef idx="minor">
            <a:schemeClr val="lt1"/>
          </a:fontRef>
        </p:style>
        <p:txBody>
          <a:bodyPr lIns="72000" tIns="36000" rIns="72000" bIns="36000" anchor="ctr" anchorCtr="0"/>
          <a:lstStyle/>
          <a:p>
            <a:pPr algn="ctr">
              <a:defRPr/>
            </a:pPr>
            <a:r>
              <a:rPr lang="vi-VN" b="1" dirty="0">
                <a:latin typeface="Trebuchet MS" panose="020B0603020202020204" pitchFamily="34" charset="0"/>
              </a:rPr>
              <a:t>Măsuri în sprijinul șomerilor</a:t>
            </a:r>
          </a:p>
        </p:txBody>
      </p:sp>
      <p:grpSp>
        <p:nvGrpSpPr>
          <p:cNvPr id="98" name="Group 97"/>
          <p:cNvGrpSpPr/>
          <p:nvPr/>
        </p:nvGrpSpPr>
        <p:grpSpPr>
          <a:xfrm>
            <a:off x="3718942" y="49213"/>
            <a:ext cx="8471471" cy="1090612"/>
            <a:chOff x="3718942" y="49213"/>
            <a:chExt cx="8471471" cy="1090612"/>
          </a:xfrm>
        </p:grpSpPr>
        <p:pic>
          <p:nvPicPr>
            <p:cNvPr id="103" name="Picture 6">
              <a:extLst>
                <a:ext uri="{FF2B5EF4-FFF2-40B4-BE49-F238E27FC236}">
                  <a16:creationId xmlns:a16="http://schemas.microsoft.com/office/drawing/2014/main" xmlns="" id="{F65761E0-41E1-4557-A583-9249154EC40F}"/>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718942" y="49213"/>
              <a:ext cx="1023938"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 name="Picture 5" descr="omuleti">
              <a:extLst>
                <a:ext uri="{FF2B5EF4-FFF2-40B4-BE49-F238E27FC236}">
                  <a16:creationId xmlns:a16="http://schemas.microsoft.com/office/drawing/2014/main" xmlns="" id="{3C3EAED9-C71F-4F03-8017-4C5DE5744E85}"/>
                </a:ext>
              </a:extLst>
            </p:cNvPr>
            <p:cNvPicPr>
              <a:picLocks noChangeAspect="1" noChangeArrowheads="1"/>
            </p:cNvPicPr>
            <p:nvPr/>
          </p:nvPicPr>
          <p:blipFill>
            <a:blip r:embed="rId8"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625138" y="115888"/>
              <a:ext cx="1565275"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7" name="TextBox 7">
              <a:extLst>
                <a:ext uri="{FF2B5EF4-FFF2-40B4-BE49-F238E27FC236}">
                  <a16:creationId xmlns:a16="http://schemas.microsoft.com/office/drawing/2014/main" xmlns="" id="{D460A125-A922-47C1-937A-02774B615374}"/>
                </a:ext>
              </a:extLst>
            </p:cNvPr>
            <p:cNvSpPr txBox="1">
              <a:spLocks noChangeArrowheads="1"/>
            </p:cNvSpPr>
            <p:nvPr/>
          </p:nvSpPr>
          <p:spPr bwMode="auto">
            <a:xfrm>
              <a:off x="4689165" y="106363"/>
              <a:ext cx="619125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ro-RO" altLang="en-US" sz="2000" dirty="0">
                  <a:solidFill>
                    <a:srgbClr val="03598A"/>
                  </a:solidFill>
                </a:rPr>
                <a:t>MINISTERUL MUNCII ȘI </a:t>
              </a:r>
              <a:r>
                <a:rPr lang="en-US" altLang="en-US" sz="2000" dirty="0">
                  <a:solidFill>
                    <a:srgbClr val="03598A"/>
                  </a:solidFill>
                </a:rPr>
                <a:t>SOLIDARITĂŢII </a:t>
              </a:r>
              <a:r>
                <a:rPr lang="ro-RO" altLang="en-US" sz="2000" dirty="0">
                  <a:solidFill>
                    <a:srgbClr val="03598A"/>
                  </a:solidFill>
                </a:rPr>
                <a:t>SOCIALE</a:t>
              </a:r>
            </a:p>
            <a:p>
              <a:pPr algn="ctr" eaLnBrk="1" hangingPunct="1"/>
              <a:r>
                <a:rPr lang="ro-RO" altLang="en-US" sz="1600" dirty="0" smtClean="0">
                  <a:solidFill>
                    <a:srgbClr val="03598A"/>
                  </a:solidFill>
                </a:rPr>
                <a:t>AGENȚIA </a:t>
              </a:r>
              <a:r>
                <a:rPr lang="ro-RO" altLang="en-US" sz="1600" dirty="0">
                  <a:solidFill>
                    <a:srgbClr val="03598A"/>
                  </a:solidFill>
                </a:rPr>
                <a:t>JUDEȚEANĂ PENTRU OCUPAREA FORȚEI DE MUNCA </a:t>
              </a:r>
            </a:p>
            <a:p>
              <a:pPr algn="ctr" eaLnBrk="1" hangingPunct="1"/>
              <a:r>
                <a:rPr lang="ro-RO" altLang="en-US" sz="1600" dirty="0">
                  <a:solidFill>
                    <a:srgbClr val="03598A"/>
                  </a:solidFill>
                </a:rPr>
                <a:t>SATU MARE</a:t>
              </a:r>
              <a:endParaRPr lang="en-US" altLang="en-US" sz="1600" dirty="0">
                <a:solidFill>
                  <a:srgbClr val="03598A"/>
                </a:solidFill>
              </a:endParaRPr>
            </a:p>
          </p:txBody>
        </p:sp>
      </p:grpSp>
      <p:cxnSp>
        <p:nvCxnSpPr>
          <p:cNvPr id="60" name="Straight Arrow Connector 108">
            <a:extLst>
              <a:ext uri="{FF2B5EF4-FFF2-40B4-BE49-F238E27FC236}">
                <a16:creationId xmlns:a16="http://schemas.microsoft.com/office/drawing/2014/main" xmlns="" id="{C3E5E024-F365-4D6A-B26F-F9CC3A58F7B1}"/>
              </a:ext>
            </a:extLst>
          </p:cNvPr>
          <p:cNvCxnSpPr>
            <a:cxnSpLocks/>
          </p:cNvCxnSpPr>
          <p:nvPr/>
        </p:nvCxnSpPr>
        <p:spPr bwMode="auto">
          <a:xfrm flipV="1">
            <a:off x="5021062" y="3799876"/>
            <a:ext cx="234950" cy="877"/>
          </a:xfrm>
          <a:prstGeom prst="straightConnector1">
            <a:avLst/>
          </a:prstGeom>
          <a:ln>
            <a:solidFill>
              <a:srgbClr val="03598A"/>
            </a:solidFill>
            <a:headEnd type="none" w="med" len="med"/>
            <a:tailEnd type="triangle"/>
          </a:ln>
        </p:spPr>
        <p:style>
          <a:lnRef idx="3">
            <a:schemeClr val="accent1"/>
          </a:lnRef>
          <a:fillRef idx="0">
            <a:schemeClr val="accent1"/>
          </a:fillRef>
          <a:effectRef idx="2">
            <a:schemeClr val="accent1"/>
          </a:effectRef>
          <a:fontRef idx="minor">
            <a:schemeClr val="tx1"/>
          </a:fontRef>
        </p:style>
      </p:cxnSp>
      <p:sp>
        <p:nvSpPr>
          <p:cNvPr id="61" name="Rectangle: Rounded Corners 61">
            <a:extLst>
              <a:ext uri="{FF2B5EF4-FFF2-40B4-BE49-F238E27FC236}">
                <a16:creationId xmlns:a16="http://schemas.microsoft.com/office/drawing/2014/main" xmlns="" id="{AB5B5A7C-D438-4A82-92A9-44CBC71534F9}"/>
              </a:ext>
            </a:extLst>
          </p:cNvPr>
          <p:cNvSpPr/>
          <p:nvPr/>
        </p:nvSpPr>
        <p:spPr bwMode="auto">
          <a:xfrm rot="10800000" flipV="1">
            <a:off x="5305847" y="3621495"/>
            <a:ext cx="581062" cy="354915"/>
          </a:xfrm>
          <a:prstGeom prst="roundRect">
            <a:avLst/>
          </a:prstGeom>
          <a:solidFill>
            <a:schemeClr val="accent6">
              <a:lumMod val="40000"/>
              <a:lumOff val="60000"/>
            </a:schemeClr>
          </a:solid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a:solidFill>
                  <a:schemeClr val="tx2"/>
                </a:solidFill>
                <a:latin typeface="Trebuchet MS" panose="020B0603020202020204" pitchFamily="34" charset="0"/>
                <a:cs typeface="Calibri" panose="020F0502020204030204" pitchFamily="34" charset="0"/>
              </a:rPr>
              <a:t>2</a:t>
            </a:r>
          </a:p>
        </p:txBody>
      </p:sp>
      <p:sp>
        <p:nvSpPr>
          <p:cNvPr id="67" name="Rectangle: Rounded Corners 67">
            <a:extLst>
              <a:ext uri="{FF2B5EF4-FFF2-40B4-BE49-F238E27FC236}">
                <a16:creationId xmlns:a16="http://schemas.microsoft.com/office/drawing/2014/main" xmlns="" id="{0C84D1FF-4978-4F7B-9485-BA7D6082DB7A}"/>
              </a:ext>
            </a:extLst>
          </p:cNvPr>
          <p:cNvSpPr/>
          <p:nvPr/>
        </p:nvSpPr>
        <p:spPr bwMode="auto">
          <a:xfrm>
            <a:off x="6110087" y="3611934"/>
            <a:ext cx="569536" cy="370276"/>
          </a:xfrm>
          <a:prstGeom prst="roundRect">
            <a:avLst/>
          </a:prstGeom>
          <a:solidFill>
            <a:schemeClr val="accent6">
              <a:lumMod val="40000"/>
              <a:lumOff val="60000"/>
            </a:schemeClr>
          </a:solid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smtClean="0">
                <a:solidFill>
                  <a:schemeClr val="tx2"/>
                </a:solidFill>
                <a:latin typeface="Trebuchet MS" panose="020B0603020202020204" pitchFamily="34" charset="0"/>
                <a:cs typeface="Calibri" panose="020F0502020204030204" pitchFamily="34" charset="0"/>
              </a:rPr>
              <a:t>42</a:t>
            </a:r>
            <a:endParaRPr lang="en-US" sz="1300" b="1" dirty="0">
              <a:solidFill>
                <a:schemeClr val="tx2"/>
              </a:solidFill>
              <a:latin typeface="Trebuchet MS" panose="020B0603020202020204" pitchFamily="34" charset="0"/>
              <a:cs typeface="Calibri" panose="020F0502020204030204" pitchFamily="34" charset="0"/>
            </a:endParaRPr>
          </a:p>
        </p:txBody>
      </p:sp>
      <p:sp>
        <p:nvSpPr>
          <p:cNvPr id="74" name="Rectangle: Rounded Corners 20">
            <a:extLst>
              <a:ext uri="{FF2B5EF4-FFF2-40B4-BE49-F238E27FC236}">
                <a16:creationId xmlns:a16="http://schemas.microsoft.com/office/drawing/2014/main" xmlns="" id="{287828D5-8AE9-4A74-AB48-B6F7030CB6E9}"/>
              </a:ext>
            </a:extLst>
          </p:cNvPr>
          <p:cNvSpPr/>
          <p:nvPr/>
        </p:nvSpPr>
        <p:spPr bwMode="auto">
          <a:xfrm>
            <a:off x="2142778" y="3550068"/>
            <a:ext cx="2880000" cy="416582"/>
          </a:xfrm>
          <a:prstGeom prst="roundRect">
            <a:avLst/>
          </a:prstGeom>
          <a:solidFill>
            <a:schemeClr val="accent6">
              <a:lumMod val="40000"/>
              <a:lumOff val="60000"/>
            </a:schemeClr>
          </a:solidFill>
          <a:ln>
            <a:gradFill>
              <a:gsLst>
                <a:gs pos="0">
                  <a:srgbClr val="03598A"/>
                </a:gs>
                <a:gs pos="50000">
                  <a:schemeClr val="accent1">
                    <a:shade val="67500"/>
                    <a:satMod val="115000"/>
                  </a:schemeClr>
                </a:gs>
                <a:gs pos="100000">
                  <a:schemeClr val="accent1">
                    <a:shade val="100000"/>
                    <a:satMod val="115000"/>
                  </a:schemeClr>
                </a:gs>
              </a:gsLst>
              <a:lin ang="5400000" scaled="0"/>
            </a:gradFill>
          </a:ln>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nchorCtr="0"/>
          <a:lstStyle/>
          <a:p>
            <a:pPr lvl="0">
              <a:defRPr/>
            </a:pPr>
            <a:r>
              <a:rPr lang="en-US" sz="1400" b="1" dirty="0" err="1" smtClean="0">
                <a:solidFill>
                  <a:srgbClr val="000000"/>
                </a:solidFill>
                <a:latin typeface="Trebuchet MS" panose="020B0603020202020204" pitchFamily="34" charset="0"/>
                <a:cs typeface="Calibri" panose="020F0502020204030204" pitchFamily="34" charset="0"/>
              </a:rPr>
              <a:t>Competente</a:t>
            </a:r>
            <a:r>
              <a:rPr lang="en-US" sz="1400" b="1" dirty="0" smtClean="0">
                <a:solidFill>
                  <a:srgbClr val="000000"/>
                </a:solidFill>
                <a:latin typeface="Trebuchet MS" panose="020B0603020202020204" pitchFamily="34" charset="0"/>
                <a:cs typeface="Calibri" panose="020F0502020204030204" pitchFamily="34" charset="0"/>
              </a:rPr>
              <a:t> </a:t>
            </a:r>
            <a:r>
              <a:rPr lang="en-US" sz="1400" b="1" dirty="0" err="1" smtClean="0">
                <a:solidFill>
                  <a:srgbClr val="000000"/>
                </a:solidFill>
                <a:latin typeface="Trebuchet MS" panose="020B0603020202020204" pitchFamily="34" charset="0"/>
                <a:cs typeface="Calibri" panose="020F0502020204030204" pitchFamily="34" charset="0"/>
              </a:rPr>
              <a:t>anteprenoriale</a:t>
            </a:r>
            <a:r>
              <a:rPr lang="en-US" sz="1400" b="1" dirty="0" smtClean="0">
                <a:solidFill>
                  <a:srgbClr val="000000"/>
                </a:solidFill>
                <a:latin typeface="Trebuchet MS" panose="020B0603020202020204" pitchFamily="34" charset="0"/>
                <a:cs typeface="Calibri" panose="020F0502020204030204" pitchFamily="34" charset="0"/>
              </a:rPr>
              <a:t> </a:t>
            </a:r>
            <a:endParaRPr lang="en-US" sz="1400" b="1" dirty="0">
              <a:solidFill>
                <a:srgbClr val="000000"/>
              </a:solidFill>
              <a:latin typeface="Trebuchet MS" panose="020B0603020202020204" pitchFamily="34" charset="0"/>
              <a:cs typeface="Calibri" panose="020F0502020204030204" pitchFamily="34" charset="0"/>
            </a:endParaRPr>
          </a:p>
        </p:txBody>
      </p:sp>
      <p:grpSp>
        <p:nvGrpSpPr>
          <p:cNvPr id="77" name="Group 19"/>
          <p:cNvGrpSpPr/>
          <p:nvPr/>
        </p:nvGrpSpPr>
        <p:grpSpPr>
          <a:xfrm>
            <a:off x="2101130" y="4858038"/>
            <a:ext cx="4578493" cy="368640"/>
            <a:chOff x="2513398" y="2977640"/>
            <a:chExt cx="4578493" cy="720000"/>
          </a:xfrm>
        </p:grpSpPr>
        <p:sp>
          <p:nvSpPr>
            <p:cNvPr id="78" name="Rectangle: Rounded Corners 67">
              <a:extLst>
                <a:ext uri="{FF2B5EF4-FFF2-40B4-BE49-F238E27FC236}">
                  <a16:creationId xmlns:a16="http://schemas.microsoft.com/office/drawing/2014/main" xmlns="" id="{0C84D1FF-4978-4F7B-9485-BA7D6082DB7A}"/>
                </a:ext>
              </a:extLst>
            </p:cNvPr>
            <p:cNvSpPr/>
            <p:nvPr/>
          </p:nvSpPr>
          <p:spPr bwMode="auto">
            <a:xfrm>
              <a:off x="6551891" y="3188484"/>
              <a:ext cx="540000" cy="360000"/>
            </a:xfrm>
            <a:prstGeom prst="roundRect">
              <a:avLst/>
            </a:prstGeom>
            <a:solidFill>
              <a:schemeClr val="accent4">
                <a:lumMod val="60000"/>
                <a:lumOff val="40000"/>
              </a:schemeClr>
            </a:solid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smtClean="0">
                  <a:solidFill>
                    <a:schemeClr val="tx2"/>
                  </a:solidFill>
                  <a:latin typeface="Trebuchet MS" panose="020B0603020202020204" pitchFamily="34" charset="0"/>
                  <a:cs typeface="Calibri" panose="020F0502020204030204" pitchFamily="34" charset="0"/>
                </a:rPr>
                <a:t>16</a:t>
              </a:r>
              <a:endParaRPr lang="en-US" sz="1300" b="1" dirty="0">
                <a:solidFill>
                  <a:schemeClr val="tx2"/>
                </a:solidFill>
                <a:latin typeface="Trebuchet MS" panose="020B0603020202020204" pitchFamily="34" charset="0"/>
                <a:cs typeface="Calibri" panose="020F0502020204030204" pitchFamily="34" charset="0"/>
              </a:endParaRPr>
            </a:p>
          </p:txBody>
        </p:sp>
        <p:sp>
          <p:nvSpPr>
            <p:cNvPr id="79" name="Rectangle: Rounded Corners 20">
              <a:extLst>
                <a:ext uri="{FF2B5EF4-FFF2-40B4-BE49-F238E27FC236}">
                  <a16:creationId xmlns:a16="http://schemas.microsoft.com/office/drawing/2014/main" xmlns="" id="{287828D5-8AE9-4A74-AB48-B6F7030CB6E9}"/>
                </a:ext>
              </a:extLst>
            </p:cNvPr>
            <p:cNvSpPr/>
            <p:nvPr/>
          </p:nvSpPr>
          <p:spPr bwMode="auto">
            <a:xfrm>
              <a:off x="2513398" y="2977640"/>
              <a:ext cx="2880000" cy="720000"/>
            </a:xfrm>
            <a:prstGeom prst="roundRect">
              <a:avLst/>
            </a:prstGeom>
            <a:solidFill>
              <a:schemeClr val="accent4">
                <a:lumMod val="60000"/>
                <a:lumOff val="40000"/>
              </a:schemeClr>
            </a:solidFill>
            <a:ln>
              <a:gradFill>
                <a:gsLst>
                  <a:gs pos="0">
                    <a:srgbClr val="03598A"/>
                  </a:gs>
                  <a:gs pos="50000">
                    <a:schemeClr val="accent1">
                      <a:shade val="67500"/>
                      <a:satMod val="115000"/>
                    </a:schemeClr>
                  </a:gs>
                  <a:gs pos="100000">
                    <a:schemeClr val="accent1">
                      <a:shade val="100000"/>
                      <a:satMod val="115000"/>
                    </a:schemeClr>
                  </a:gs>
                </a:gsLst>
                <a:lin ang="5400000" scaled="0"/>
              </a:gradFill>
            </a:ln>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nchorCtr="0"/>
            <a:lstStyle/>
            <a:p>
              <a:pPr lvl="0">
                <a:defRPr/>
              </a:pPr>
              <a:r>
                <a:rPr lang="en-US" sz="1400" b="1" dirty="0" err="1" smtClean="0">
                  <a:solidFill>
                    <a:srgbClr val="000000"/>
                  </a:solidFill>
                  <a:latin typeface="Trebuchet MS" panose="020B0603020202020204" pitchFamily="34" charset="0"/>
                  <a:cs typeface="Calibri" panose="020F0502020204030204" pitchFamily="34" charset="0"/>
                </a:rPr>
                <a:t>Programator</a:t>
              </a:r>
              <a:r>
                <a:rPr lang="en-US" sz="1400" b="1" dirty="0" smtClean="0">
                  <a:solidFill>
                    <a:srgbClr val="000000"/>
                  </a:solidFill>
                  <a:latin typeface="Trebuchet MS" panose="020B0603020202020204" pitchFamily="34" charset="0"/>
                  <a:cs typeface="Calibri" panose="020F0502020204030204" pitchFamily="34" charset="0"/>
                </a:rPr>
                <a:t> </a:t>
              </a:r>
              <a:r>
                <a:rPr lang="en-US" sz="1400" b="1" dirty="0" err="1" smtClean="0">
                  <a:solidFill>
                    <a:srgbClr val="000000"/>
                  </a:solidFill>
                  <a:latin typeface="Trebuchet MS" panose="020B0603020202020204" pitchFamily="34" charset="0"/>
                  <a:cs typeface="Calibri" panose="020F0502020204030204" pitchFamily="34" charset="0"/>
                </a:rPr>
                <a:t>ajutor</a:t>
              </a:r>
              <a:endParaRPr lang="en-US" sz="1400" b="1" dirty="0">
                <a:solidFill>
                  <a:srgbClr val="000000"/>
                </a:solidFill>
                <a:latin typeface="Trebuchet MS" panose="020B0603020202020204" pitchFamily="34" charset="0"/>
                <a:cs typeface="Calibri" panose="020F0502020204030204" pitchFamily="34" charset="0"/>
              </a:endParaRPr>
            </a:p>
          </p:txBody>
        </p:sp>
        <p:cxnSp>
          <p:nvCxnSpPr>
            <p:cNvPr id="80" name="Straight Arrow Connector 95">
              <a:extLst>
                <a:ext uri="{FF2B5EF4-FFF2-40B4-BE49-F238E27FC236}">
                  <a16:creationId xmlns:a16="http://schemas.microsoft.com/office/drawing/2014/main" xmlns="" id="{C3E5E024-F365-4D6A-B26F-F9CC3A58F7B1}"/>
                </a:ext>
              </a:extLst>
            </p:cNvPr>
            <p:cNvCxnSpPr>
              <a:cxnSpLocks/>
            </p:cNvCxnSpPr>
            <p:nvPr/>
          </p:nvCxnSpPr>
          <p:spPr bwMode="auto">
            <a:xfrm flipV="1">
              <a:off x="5507891" y="3368484"/>
              <a:ext cx="234950" cy="1588"/>
            </a:xfrm>
            <a:prstGeom prst="straightConnector1">
              <a:avLst/>
            </a:prstGeom>
            <a:ln>
              <a:solidFill>
                <a:srgbClr val="03598A"/>
              </a:solidFill>
              <a:headEnd type="none" w="med" len="med"/>
              <a:tailEnd type="triangle"/>
            </a:ln>
          </p:spPr>
          <p:style>
            <a:lnRef idx="3">
              <a:schemeClr val="accent1"/>
            </a:lnRef>
            <a:fillRef idx="0">
              <a:schemeClr val="accent1"/>
            </a:fillRef>
            <a:effectRef idx="2">
              <a:schemeClr val="accent1"/>
            </a:effectRef>
            <a:fontRef idx="minor">
              <a:schemeClr val="tx1"/>
            </a:fontRef>
          </p:style>
        </p:cxnSp>
        <p:sp>
          <p:nvSpPr>
            <p:cNvPr id="82" name="Rectangle: Rounded Corners 61">
              <a:extLst>
                <a:ext uri="{FF2B5EF4-FFF2-40B4-BE49-F238E27FC236}">
                  <a16:creationId xmlns:a16="http://schemas.microsoft.com/office/drawing/2014/main" xmlns="" id="{AB5B5A7C-D438-4A82-92A9-44CBC71534F9}"/>
                </a:ext>
              </a:extLst>
            </p:cNvPr>
            <p:cNvSpPr/>
            <p:nvPr/>
          </p:nvSpPr>
          <p:spPr bwMode="auto">
            <a:xfrm>
              <a:off x="5759891" y="3188484"/>
              <a:ext cx="540000" cy="360000"/>
            </a:xfrm>
            <a:prstGeom prst="roundRect">
              <a:avLst/>
            </a:prstGeom>
            <a:solidFill>
              <a:schemeClr val="accent4">
                <a:lumMod val="60000"/>
                <a:lumOff val="40000"/>
              </a:schemeClr>
            </a:solidFill>
            <a:ln w="19050" cap="rnd">
              <a:noFill/>
            </a:ln>
            <a:effectLst>
              <a:innerShdw blurRad="114300">
                <a:srgbClr val="03598A"/>
              </a:innerShdw>
            </a:effectLst>
          </p:spPr>
          <p:style>
            <a:lnRef idx="2">
              <a:schemeClr val="accent4"/>
            </a:lnRef>
            <a:fillRef idx="1">
              <a:schemeClr val="lt1"/>
            </a:fillRef>
            <a:effectRef idx="0">
              <a:schemeClr val="accent4"/>
            </a:effectRef>
            <a:fontRef idx="minor">
              <a:schemeClr val="dk1"/>
            </a:fontRef>
          </p:style>
          <p:txBody>
            <a:bodyPr anchor="ctr" anchorCtr="0"/>
            <a:lstStyle/>
            <a:p>
              <a:pPr algn="ctr" eaLnBrk="1" hangingPunct="1">
                <a:lnSpc>
                  <a:spcPct val="150000"/>
                </a:lnSpc>
                <a:defRPr/>
              </a:pPr>
              <a:r>
                <a:rPr lang="en-US" sz="1300" b="1" dirty="0" smtClean="0">
                  <a:solidFill>
                    <a:schemeClr val="tx2"/>
                  </a:solidFill>
                  <a:latin typeface="Trebuchet MS" panose="020B0603020202020204" pitchFamily="34" charset="0"/>
                  <a:cs typeface="Calibri" panose="020F0502020204030204" pitchFamily="34" charset="0"/>
                </a:rPr>
                <a:t>1</a:t>
              </a:r>
              <a:endParaRPr lang="en-US" sz="1300" b="1" dirty="0">
                <a:solidFill>
                  <a:schemeClr val="tx2"/>
                </a:solidFill>
                <a:latin typeface="Trebuchet MS" panose="020B0603020202020204" pitchFamily="34" charset="0"/>
                <a:cs typeface="Calibri" panose="020F0502020204030204" pitchFamily="34" charset="0"/>
              </a:endParaRPr>
            </a:p>
          </p:txBody>
        </p:sp>
      </p:grpSp>
      <p:graphicFrame>
        <p:nvGraphicFramePr>
          <p:cNvPr id="83" name="Tabel 82"/>
          <p:cNvGraphicFramePr>
            <a:graphicFrameLocks noGrp="1"/>
          </p:cNvGraphicFramePr>
          <p:nvPr>
            <p:extLst>
              <p:ext uri="{D42A27DB-BD31-4B8C-83A1-F6EECF244321}">
                <p14:modId xmlns:p14="http://schemas.microsoft.com/office/powerpoint/2010/main" val="226441406"/>
              </p:ext>
            </p:extLst>
          </p:nvPr>
        </p:nvGraphicFramePr>
        <p:xfrm>
          <a:off x="2031735" y="6082068"/>
          <a:ext cx="8848680" cy="579120"/>
        </p:xfrm>
        <a:graphic>
          <a:graphicData uri="http://schemas.openxmlformats.org/drawingml/2006/table">
            <a:tbl>
              <a:tblPr firstRow="1" bandRow="1">
                <a:tableStyleId>{5C22544A-7EE6-4342-B048-85BDC9FD1C3A}</a:tableStyleId>
              </a:tblPr>
              <a:tblGrid>
                <a:gridCol w="8848680"/>
              </a:tblGrid>
              <a:tr h="541429">
                <a:tc>
                  <a:txBody>
                    <a:bodyPr/>
                    <a:lstStyle/>
                    <a:p>
                      <a:r>
                        <a:rPr lang="en-US" sz="1600" dirty="0" smtClean="0">
                          <a:solidFill>
                            <a:schemeClr val="tx1"/>
                          </a:solidFill>
                        </a:rPr>
                        <a:t>Persoane</a:t>
                      </a:r>
                      <a:r>
                        <a:rPr lang="en-US" sz="1600" baseline="0" dirty="0" smtClean="0">
                          <a:solidFill>
                            <a:schemeClr val="tx1"/>
                          </a:solidFill>
                        </a:rPr>
                        <a:t> angajate dupa absolvirea unui curs de formare profesionala pana la data de 3</a:t>
                      </a:r>
                      <a:r>
                        <a:rPr lang="ro-RO" sz="1600" baseline="0" dirty="0" smtClean="0">
                          <a:solidFill>
                            <a:schemeClr val="tx1"/>
                          </a:solidFill>
                        </a:rPr>
                        <a:t>0</a:t>
                      </a:r>
                      <a:r>
                        <a:rPr lang="en-US" sz="1600" baseline="0" dirty="0" smtClean="0">
                          <a:solidFill>
                            <a:schemeClr val="tx1"/>
                          </a:solidFill>
                        </a:rPr>
                        <a:t> </a:t>
                      </a:r>
                      <a:r>
                        <a:rPr lang="ro-RO" sz="1600" baseline="0" dirty="0" smtClean="0">
                          <a:solidFill>
                            <a:schemeClr val="tx1"/>
                          </a:solidFill>
                        </a:rPr>
                        <a:t>Iunie</a:t>
                      </a:r>
                      <a:r>
                        <a:rPr lang="en-US" sz="1600" baseline="0" dirty="0" smtClean="0">
                          <a:solidFill>
                            <a:schemeClr val="tx1"/>
                          </a:solidFill>
                        </a:rPr>
                        <a:t> 2024</a:t>
                      </a:r>
                    </a:p>
                    <a:p>
                      <a:r>
                        <a:rPr lang="en-US" sz="1600" dirty="0" smtClean="0">
                          <a:solidFill>
                            <a:schemeClr val="tx1"/>
                          </a:solidFill>
                        </a:rPr>
                        <a:t>                                                                </a:t>
                      </a:r>
                      <a:r>
                        <a:rPr lang="en-US" sz="1600" u="sng" dirty="0" smtClean="0">
                          <a:solidFill>
                            <a:schemeClr val="tx1"/>
                          </a:solidFill>
                        </a:rPr>
                        <a:t>1</a:t>
                      </a:r>
                      <a:r>
                        <a:rPr lang="ro-RO" sz="1600" u="sng" dirty="0" smtClean="0">
                          <a:solidFill>
                            <a:schemeClr val="tx1"/>
                          </a:solidFill>
                        </a:rPr>
                        <a:t>21</a:t>
                      </a:r>
                      <a:r>
                        <a:rPr lang="en-US" sz="1600" u="sng" dirty="0" smtClean="0">
                          <a:solidFill>
                            <a:schemeClr val="tx1"/>
                          </a:solidFill>
                        </a:rPr>
                        <a:t> persoane angajate</a:t>
                      </a:r>
                      <a:endParaRPr lang="en-US" sz="1600" u="sng" dirty="0">
                        <a:solidFill>
                          <a:schemeClr val="tx1"/>
                        </a:solidFill>
                      </a:endParaRPr>
                    </a:p>
                  </a:txBody>
                  <a:tcPr/>
                </a:tc>
              </a:tr>
            </a:tbl>
          </a:graphicData>
        </a:graphic>
      </p:graphicFrame>
      <p:pic>
        <p:nvPicPr>
          <p:cNvPr id="11" name="Imagine 10"/>
          <p:cNvPicPr>
            <a:picLocks noChangeAspect="1"/>
          </p:cNvPicPr>
          <p:nvPr/>
        </p:nvPicPr>
        <p:blipFill>
          <a:blip r:embed="rId9"/>
          <a:stretch>
            <a:fillRect/>
          </a:stretch>
        </p:blipFill>
        <p:spPr>
          <a:xfrm>
            <a:off x="6956747" y="4797141"/>
            <a:ext cx="4791871" cy="652329"/>
          </a:xfrm>
          <a:prstGeom prst="rect">
            <a:avLst/>
          </a:prstGeom>
        </p:spPr>
      </p:pic>
      <p:pic>
        <p:nvPicPr>
          <p:cNvPr id="12" name="Imagine 11"/>
          <p:cNvPicPr>
            <a:picLocks noChangeAspect="1"/>
          </p:cNvPicPr>
          <p:nvPr/>
        </p:nvPicPr>
        <p:blipFill>
          <a:blip r:embed="rId10"/>
          <a:stretch>
            <a:fillRect/>
          </a:stretch>
        </p:blipFill>
        <p:spPr>
          <a:xfrm>
            <a:off x="6906033" y="3519879"/>
            <a:ext cx="4791871" cy="652329"/>
          </a:xfrm>
          <a:prstGeom prst="rect">
            <a:avLst/>
          </a:prstGeom>
        </p:spPr>
      </p:pic>
      <p:pic>
        <p:nvPicPr>
          <p:cNvPr id="13" name="Imagine 12"/>
          <p:cNvPicPr>
            <a:picLocks noChangeAspect="1"/>
          </p:cNvPicPr>
          <p:nvPr/>
        </p:nvPicPr>
        <p:blipFill>
          <a:blip r:embed="rId11"/>
          <a:stretch>
            <a:fillRect/>
          </a:stretch>
        </p:blipFill>
        <p:spPr>
          <a:xfrm>
            <a:off x="6956748" y="5429739"/>
            <a:ext cx="4791871" cy="652329"/>
          </a:xfrm>
          <a:prstGeom prst="rect">
            <a:avLst/>
          </a:prstGeom>
        </p:spPr>
      </p:pic>
    </p:spTree>
    <p:extLst>
      <p:ext uri="{BB962C8B-B14F-4D97-AF65-F5344CB8AC3E}">
        <p14:creationId xmlns:p14="http://schemas.microsoft.com/office/powerpoint/2010/main" val="274830333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3">
            <a:extLst>
              <a:ext uri="{FF2B5EF4-FFF2-40B4-BE49-F238E27FC236}">
                <a16:creationId xmlns:a16="http://schemas.microsoft.com/office/drawing/2014/main" xmlns="" id="{3984A26A-1A5B-46D0-89E4-C5A7E9F339C8}"/>
              </a:ext>
            </a:extLst>
          </p:cNvPr>
          <p:cNvSpPr>
            <a:spLocks noChangeArrowheads="1"/>
          </p:cNvSpPr>
          <p:nvPr/>
        </p:nvSpPr>
        <p:spPr bwMode="auto">
          <a:xfrm>
            <a:off x="0" y="2730500"/>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p>
        </p:txBody>
      </p:sp>
      <p:sp>
        <p:nvSpPr>
          <p:cNvPr id="10" name="Rounded Rectangle 9">
            <a:extLst>
              <a:ext uri="{FF2B5EF4-FFF2-40B4-BE49-F238E27FC236}">
                <a16:creationId xmlns:a16="http://schemas.microsoft.com/office/drawing/2014/main" xmlns="" id="{89829F3A-30A3-48EE-8920-A0F920D60B5B}"/>
              </a:ext>
            </a:extLst>
          </p:cNvPr>
          <p:cNvSpPr/>
          <p:nvPr/>
        </p:nvSpPr>
        <p:spPr>
          <a:xfrm>
            <a:off x="180000" y="1403999"/>
            <a:ext cx="11880000" cy="468000"/>
          </a:xfrm>
          <a:prstGeom prst="roundRect">
            <a:avLst/>
          </a:prstGeom>
          <a:solidFill>
            <a:srgbClr val="4076AC"/>
          </a:solidFill>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lgn="ctr">
              <a:defRPr/>
            </a:pPr>
            <a:r>
              <a:rPr lang="it-IT" altLang="ro-RO" b="1" dirty="0" smtClean="0">
                <a:solidFill>
                  <a:schemeClr val="bg1"/>
                </a:solidFill>
                <a:latin typeface="Trebuchet MS" pitchFamily="34" charset="0"/>
                <a:cs typeface="Arial" charset="0"/>
              </a:rPr>
              <a:t>Bursa locurilor de munca</a:t>
            </a:r>
            <a:endParaRPr lang="it-IT" altLang="ro-RO" b="1" dirty="0">
              <a:solidFill>
                <a:schemeClr val="bg1"/>
              </a:solidFill>
              <a:latin typeface="Trebuchet MS" pitchFamily="34" charset="0"/>
              <a:cs typeface="Arial" charset="0"/>
            </a:endParaRPr>
          </a:p>
        </p:txBody>
      </p:sp>
      <p:sp>
        <p:nvSpPr>
          <p:cNvPr id="12" name="Callout: Down Arrow 5">
            <a:extLst>
              <a:ext uri="{FF2B5EF4-FFF2-40B4-BE49-F238E27FC236}">
                <a16:creationId xmlns:a16="http://schemas.microsoft.com/office/drawing/2014/main" xmlns="" id="{0A817916-9AE5-4DD0-8EB7-5ECA9DA3F8E6}"/>
              </a:ext>
            </a:extLst>
          </p:cNvPr>
          <p:cNvSpPr/>
          <p:nvPr/>
        </p:nvSpPr>
        <p:spPr bwMode="auto">
          <a:xfrm>
            <a:off x="179999" y="72000"/>
            <a:ext cx="3420000" cy="1332000"/>
          </a:xfrm>
          <a:prstGeom prst="downArrowCallout">
            <a:avLst>
              <a:gd name="adj1" fmla="val 28669"/>
              <a:gd name="adj2" fmla="val 23165"/>
              <a:gd name="adj3" fmla="val 17660"/>
              <a:gd name="adj4" fmla="val 65894"/>
            </a:avLst>
          </a:prstGeom>
          <a:solidFill>
            <a:srgbClr val="4076AC"/>
          </a:solidFill>
          <a:ln/>
        </p:spPr>
        <p:style>
          <a:lnRef idx="0">
            <a:schemeClr val="dk1"/>
          </a:lnRef>
          <a:fillRef idx="3">
            <a:schemeClr val="dk1"/>
          </a:fillRef>
          <a:effectRef idx="3">
            <a:schemeClr val="dk1"/>
          </a:effectRef>
          <a:fontRef idx="minor">
            <a:schemeClr val="lt1"/>
          </a:fontRef>
        </p:style>
        <p:txBody>
          <a:bodyPr lIns="72000" tIns="36000" rIns="72000" bIns="36000" anchor="ctr" anchorCtr="0"/>
          <a:lstStyle/>
          <a:p>
            <a:pPr algn="ctr">
              <a:defRPr/>
            </a:pPr>
            <a:r>
              <a:rPr lang="en-US" b="1" dirty="0" smtClean="0">
                <a:latin typeface="Trebuchet MS" panose="020B0603020202020204" pitchFamily="34" charset="0"/>
              </a:rPr>
              <a:t>Bursa </a:t>
            </a:r>
            <a:r>
              <a:rPr lang="en-US" b="1" dirty="0" err="1" smtClean="0">
                <a:latin typeface="Trebuchet MS" panose="020B0603020202020204" pitchFamily="34" charset="0"/>
              </a:rPr>
              <a:t>locurilor</a:t>
            </a:r>
            <a:r>
              <a:rPr lang="en-US" b="1" dirty="0" smtClean="0">
                <a:latin typeface="Trebuchet MS" panose="020B0603020202020204" pitchFamily="34" charset="0"/>
              </a:rPr>
              <a:t> de </a:t>
            </a:r>
            <a:r>
              <a:rPr lang="en-US" b="1" dirty="0" err="1" smtClean="0">
                <a:latin typeface="Trebuchet MS" panose="020B0603020202020204" pitchFamily="34" charset="0"/>
              </a:rPr>
              <a:t>munca</a:t>
            </a:r>
            <a:r>
              <a:rPr lang="en-US" b="1" dirty="0" smtClean="0">
                <a:latin typeface="Trebuchet MS" panose="020B0603020202020204" pitchFamily="34" charset="0"/>
              </a:rPr>
              <a:t> </a:t>
            </a:r>
            <a:endParaRPr lang="vi-VN" b="1" dirty="0">
              <a:latin typeface="Trebuchet MS" panose="020B0603020202020204" pitchFamily="34" charset="0"/>
            </a:endParaRPr>
          </a:p>
        </p:txBody>
      </p:sp>
      <p:grpSp>
        <p:nvGrpSpPr>
          <p:cNvPr id="13" name="Group 12"/>
          <p:cNvGrpSpPr/>
          <p:nvPr/>
        </p:nvGrpSpPr>
        <p:grpSpPr>
          <a:xfrm>
            <a:off x="3718942" y="49213"/>
            <a:ext cx="8471471" cy="1090612"/>
            <a:chOff x="3718942" y="49213"/>
            <a:chExt cx="8471471" cy="1090612"/>
          </a:xfrm>
        </p:grpSpPr>
        <p:pic>
          <p:nvPicPr>
            <p:cNvPr id="14" name="Picture 6">
              <a:extLst>
                <a:ext uri="{FF2B5EF4-FFF2-40B4-BE49-F238E27FC236}">
                  <a16:creationId xmlns:a16="http://schemas.microsoft.com/office/drawing/2014/main" xmlns="" id="{F65761E0-41E1-4557-A583-9249154EC40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18942" y="49213"/>
              <a:ext cx="1023938"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5" descr="omuleti">
              <a:extLst>
                <a:ext uri="{FF2B5EF4-FFF2-40B4-BE49-F238E27FC236}">
                  <a16:creationId xmlns:a16="http://schemas.microsoft.com/office/drawing/2014/main" xmlns="" id="{3C3EAED9-C71F-4F03-8017-4C5DE5744E85}"/>
                </a:ext>
              </a:extLst>
            </p:cNvPr>
            <p:cNvPicPr>
              <a:picLocks noChangeAspect="1" noChangeArrowheads="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625138" y="115888"/>
              <a:ext cx="1565275"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7">
              <a:extLst>
                <a:ext uri="{FF2B5EF4-FFF2-40B4-BE49-F238E27FC236}">
                  <a16:creationId xmlns:a16="http://schemas.microsoft.com/office/drawing/2014/main" xmlns="" id="{D460A125-A922-47C1-937A-02774B615374}"/>
                </a:ext>
              </a:extLst>
            </p:cNvPr>
            <p:cNvSpPr txBox="1">
              <a:spLocks noChangeArrowheads="1"/>
            </p:cNvSpPr>
            <p:nvPr/>
          </p:nvSpPr>
          <p:spPr bwMode="auto">
            <a:xfrm>
              <a:off x="4689165" y="106363"/>
              <a:ext cx="619125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ro-RO" altLang="en-US" sz="2000" dirty="0">
                  <a:solidFill>
                    <a:srgbClr val="03598A"/>
                  </a:solidFill>
                </a:rPr>
                <a:t>MINISTERUL MUNCII ȘI </a:t>
              </a:r>
              <a:r>
                <a:rPr lang="en-US" altLang="en-US" sz="2000" dirty="0">
                  <a:solidFill>
                    <a:srgbClr val="03598A"/>
                  </a:solidFill>
                </a:rPr>
                <a:t>SOLIDARITĂŢII </a:t>
              </a:r>
              <a:r>
                <a:rPr lang="ro-RO" altLang="en-US" sz="2000" dirty="0">
                  <a:solidFill>
                    <a:srgbClr val="03598A"/>
                  </a:solidFill>
                </a:rPr>
                <a:t>SOCIALE</a:t>
              </a:r>
            </a:p>
            <a:p>
              <a:pPr algn="ctr" eaLnBrk="1" hangingPunct="1"/>
              <a:r>
                <a:rPr lang="ro-RO" altLang="en-US" sz="1600" dirty="0" smtClean="0">
                  <a:solidFill>
                    <a:srgbClr val="03598A"/>
                  </a:solidFill>
                </a:rPr>
                <a:t>AGENȚIA </a:t>
              </a:r>
              <a:r>
                <a:rPr lang="ro-RO" altLang="en-US" sz="1600" dirty="0">
                  <a:solidFill>
                    <a:srgbClr val="03598A"/>
                  </a:solidFill>
                </a:rPr>
                <a:t>JUDEȚEANĂ PENTRU OCUPAREA FORȚEI DE MUNCA </a:t>
              </a:r>
            </a:p>
            <a:p>
              <a:pPr algn="ctr" eaLnBrk="1" hangingPunct="1"/>
              <a:r>
                <a:rPr lang="ro-RO" altLang="en-US" sz="1600" dirty="0">
                  <a:solidFill>
                    <a:srgbClr val="03598A"/>
                  </a:solidFill>
                </a:rPr>
                <a:t>SATU MARE</a:t>
              </a:r>
              <a:endParaRPr lang="en-US" altLang="en-US" sz="1600" dirty="0">
                <a:solidFill>
                  <a:srgbClr val="03598A"/>
                </a:solidFill>
              </a:endParaRPr>
            </a:p>
          </p:txBody>
        </p:sp>
      </p:grpSp>
      <p:pic>
        <p:nvPicPr>
          <p:cNvPr id="2" name="Imagin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43278" y="1890994"/>
            <a:ext cx="4896544" cy="3264363"/>
          </a:xfrm>
          <a:prstGeom prst="rect">
            <a:avLst/>
          </a:prstGeom>
        </p:spPr>
      </p:pic>
      <p:pic>
        <p:nvPicPr>
          <p:cNvPr id="7" name="Imagin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8582" y="1890994"/>
            <a:ext cx="5472608" cy="2555024"/>
          </a:xfrm>
          <a:prstGeom prst="rect">
            <a:avLst/>
          </a:prstGeom>
        </p:spPr>
      </p:pic>
      <p:pic>
        <p:nvPicPr>
          <p:cNvPr id="8" name="Imagin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91406" y="4446018"/>
            <a:ext cx="4608512" cy="2592289"/>
          </a:xfrm>
          <a:prstGeom prst="rect">
            <a:avLst/>
          </a:prstGeom>
        </p:spPr>
      </p:pic>
      <p:pic>
        <p:nvPicPr>
          <p:cNvPr id="9" name="Imagine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447134" y="4490368"/>
            <a:ext cx="4423294" cy="2494799"/>
          </a:xfrm>
          <a:prstGeom prst="rect">
            <a:avLst/>
          </a:prstGeom>
        </p:spPr>
      </p:pic>
    </p:spTree>
    <p:extLst>
      <p:ext uri="{BB962C8B-B14F-4D97-AF65-F5344CB8AC3E}">
        <p14:creationId xmlns:p14="http://schemas.microsoft.com/office/powerpoint/2010/main" val="39311038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3">
            <a:extLst>
              <a:ext uri="{FF2B5EF4-FFF2-40B4-BE49-F238E27FC236}">
                <a16:creationId xmlns:a16="http://schemas.microsoft.com/office/drawing/2014/main" xmlns="" id="{3984A26A-1A5B-46D0-89E4-C5A7E9F339C8}"/>
              </a:ext>
            </a:extLst>
          </p:cNvPr>
          <p:cNvSpPr>
            <a:spLocks noChangeArrowheads="1"/>
          </p:cNvSpPr>
          <p:nvPr/>
        </p:nvSpPr>
        <p:spPr bwMode="auto">
          <a:xfrm>
            <a:off x="0" y="2730500"/>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p>
        </p:txBody>
      </p:sp>
      <p:sp>
        <p:nvSpPr>
          <p:cNvPr id="10" name="Rounded Rectangle 9">
            <a:extLst>
              <a:ext uri="{FF2B5EF4-FFF2-40B4-BE49-F238E27FC236}">
                <a16:creationId xmlns:a16="http://schemas.microsoft.com/office/drawing/2014/main" xmlns="" id="{89829F3A-30A3-48EE-8920-A0F920D60B5B}"/>
              </a:ext>
            </a:extLst>
          </p:cNvPr>
          <p:cNvSpPr/>
          <p:nvPr/>
        </p:nvSpPr>
        <p:spPr>
          <a:xfrm>
            <a:off x="180000" y="1403999"/>
            <a:ext cx="11880000" cy="468000"/>
          </a:xfrm>
          <a:prstGeom prst="roundRect">
            <a:avLst/>
          </a:prstGeom>
          <a:solidFill>
            <a:srgbClr val="4076AC"/>
          </a:solidFill>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lgn="ctr">
              <a:defRPr/>
            </a:pPr>
            <a:r>
              <a:rPr lang="it-IT" altLang="ro-RO" b="1" dirty="0" smtClean="0">
                <a:solidFill>
                  <a:schemeClr val="bg1"/>
                </a:solidFill>
                <a:latin typeface="Trebuchet MS" pitchFamily="34" charset="0"/>
                <a:cs typeface="Arial" charset="0"/>
              </a:rPr>
              <a:t>Bursa generala a locurilor de munca</a:t>
            </a:r>
            <a:endParaRPr lang="it-IT" altLang="ro-RO" b="1" dirty="0">
              <a:solidFill>
                <a:schemeClr val="bg1"/>
              </a:solidFill>
              <a:latin typeface="Trebuchet MS" pitchFamily="34" charset="0"/>
              <a:cs typeface="Arial" charset="0"/>
            </a:endParaRPr>
          </a:p>
        </p:txBody>
      </p:sp>
      <p:sp>
        <p:nvSpPr>
          <p:cNvPr id="12" name="Callout: Down Arrow 5">
            <a:extLst>
              <a:ext uri="{FF2B5EF4-FFF2-40B4-BE49-F238E27FC236}">
                <a16:creationId xmlns:a16="http://schemas.microsoft.com/office/drawing/2014/main" xmlns="" id="{0A817916-9AE5-4DD0-8EB7-5ECA9DA3F8E6}"/>
              </a:ext>
            </a:extLst>
          </p:cNvPr>
          <p:cNvSpPr/>
          <p:nvPr/>
        </p:nvSpPr>
        <p:spPr bwMode="auto">
          <a:xfrm>
            <a:off x="179999" y="72000"/>
            <a:ext cx="3420000" cy="1332000"/>
          </a:xfrm>
          <a:prstGeom prst="downArrowCallout">
            <a:avLst>
              <a:gd name="adj1" fmla="val 28669"/>
              <a:gd name="adj2" fmla="val 23165"/>
              <a:gd name="adj3" fmla="val 17660"/>
              <a:gd name="adj4" fmla="val 65894"/>
            </a:avLst>
          </a:prstGeom>
          <a:solidFill>
            <a:srgbClr val="4076AC"/>
          </a:solidFill>
          <a:ln/>
        </p:spPr>
        <p:style>
          <a:lnRef idx="0">
            <a:schemeClr val="dk1"/>
          </a:lnRef>
          <a:fillRef idx="3">
            <a:schemeClr val="dk1"/>
          </a:fillRef>
          <a:effectRef idx="3">
            <a:schemeClr val="dk1"/>
          </a:effectRef>
          <a:fontRef idx="minor">
            <a:schemeClr val="lt1"/>
          </a:fontRef>
        </p:style>
        <p:txBody>
          <a:bodyPr lIns="72000" tIns="36000" rIns="72000" bIns="36000" anchor="ctr" anchorCtr="0"/>
          <a:lstStyle/>
          <a:p>
            <a:pPr algn="ctr">
              <a:defRPr/>
            </a:pPr>
            <a:r>
              <a:rPr lang="en-US" b="1" dirty="0" smtClean="0">
                <a:latin typeface="Trebuchet MS" panose="020B0603020202020204" pitchFamily="34" charset="0"/>
              </a:rPr>
              <a:t>Bursa </a:t>
            </a:r>
            <a:r>
              <a:rPr lang="en-US" b="1" dirty="0" err="1" smtClean="0">
                <a:latin typeface="Trebuchet MS" panose="020B0603020202020204" pitchFamily="34" charset="0"/>
              </a:rPr>
              <a:t>locurilor</a:t>
            </a:r>
            <a:r>
              <a:rPr lang="en-US" b="1" dirty="0" smtClean="0">
                <a:latin typeface="Trebuchet MS" panose="020B0603020202020204" pitchFamily="34" charset="0"/>
              </a:rPr>
              <a:t> de </a:t>
            </a:r>
            <a:r>
              <a:rPr lang="en-US" b="1" dirty="0" err="1" smtClean="0">
                <a:latin typeface="Trebuchet MS" panose="020B0603020202020204" pitchFamily="34" charset="0"/>
              </a:rPr>
              <a:t>munca</a:t>
            </a:r>
            <a:r>
              <a:rPr lang="en-US" b="1" dirty="0" smtClean="0">
                <a:latin typeface="Trebuchet MS" panose="020B0603020202020204" pitchFamily="34" charset="0"/>
              </a:rPr>
              <a:t> </a:t>
            </a:r>
            <a:endParaRPr lang="vi-VN" b="1" dirty="0">
              <a:latin typeface="Trebuchet MS" panose="020B0603020202020204" pitchFamily="34" charset="0"/>
            </a:endParaRPr>
          </a:p>
        </p:txBody>
      </p:sp>
      <p:grpSp>
        <p:nvGrpSpPr>
          <p:cNvPr id="13" name="Group 12"/>
          <p:cNvGrpSpPr/>
          <p:nvPr/>
        </p:nvGrpSpPr>
        <p:grpSpPr>
          <a:xfrm>
            <a:off x="3718942" y="49213"/>
            <a:ext cx="8471471" cy="1090612"/>
            <a:chOff x="3718942" y="49213"/>
            <a:chExt cx="8471471" cy="1090612"/>
          </a:xfrm>
        </p:grpSpPr>
        <p:pic>
          <p:nvPicPr>
            <p:cNvPr id="14" name="Picture 6">
              <a:extLst>
                <a:ext uri="{FF2B5EF4-FFF2-40B4-BE49-F238E27FC236}">
                  <a16:creationId xmlns:a16="http://schemas.microsoft.com/office/drawing/2014/main" xmlns="" id="{F65761E0-41E1-4557-A583-9249154EC40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18942" y="49213"/>
              <a:ext cx="1023938"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5" descr="omuleti">
              <a:extLst>
                <a:ext uri="{FF2B5EF4-FFF2-40B4-BE49-F238E27FC236}">
                  <a16:creationId xmlns:a16="http://schemas.microsoft.com/office/drawing/2014/main" xmlns="" id="{3C3EAED9-C71F-4F03-8017-4C5DE5744E85}"/>
                </a:ext>
              </a:extLst>
            </p:cNvPr>
            <p:cNvPicPr>
              <a:picLocks noChangeAspect="1" noChangeArrowheads="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625138" y="115888"/>
              <a:ext cx="1565275"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7">
              <a:extLst>
                <a:ext uri="{FF2B5EF4-FFF2-40B4-BE49-F238E27FC236}">
                  <a16:creationId xmlns:a16="http://schemas.microsoft.com/office/drawing/2014/main" xmlns="" id="{D460A125-A922-47C1-937A-02774B615374}"/>
                </a:ext>
              </a:extLst>
            </p:cNvPr>
            <p:cNvSpPr txBox="1">
              <a:spLocks noChangeArrowheads="1"/>
            </p:cNvSpPr>
            <p:nvPr/>
          </p:nvSpPr>
          <p:spPr bwMode="auto">
            <a:xfrm>
              <a:off x="4689165" y="106363"/>
              <a:ext cx="619125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ro-RO" altLang="en-US" sz="2000" dirty="0">
                  <a:solidFill>
                    <a:srgbClr val="03598A"/>
                  </a:solidFill>
                </a:rPr>
                <a:t>MINISTERUL MUNCII ȘI </a:t>
              </a:r>
              <a:r>
                <a:rPr lang="en-US" altLang="en-US" sz="2000" dirty="0">
                  <a:solidFill>
                    <a:srgbClr val="03598A"/>
                  </a:solidFill>
                </a:rPr>
                <a:t>SOLIDARITĂŢII </a:t>
              </a:r>
              <a:r>
                <a:rPr lang="ro-RO" altLang="en-US" sz="2000" dirty="0">
                  <a:solidFill>
                    <a:srgbClr val="03598A"/>
                  </a:solidFill>
                </a:rPr>
                <a:t>SOCIALE</a:t>
              </a:r>
            </a:p>
            <a:p>
              <a:pPr algn="ctr" eaLnBrk="1" hangingPunct="1"/>
              <a:r>
                <a:rPr lang="ro-RO" altLang="en-US" sz="1600" dirty="0" smtClean="0">
                  <a:solidFill>
                    <a:srgbClr val="03598A"/>
                  </a:solidFill>
                </a:rPr>
                <a:t>AGENȚIA </a:t>
              </a:r>
              <a:r>
                <a:rPr lang="ro-RO" altLang="en-US" sz="1600" dirty="0">
                  <a:solidFill>
                    <a:srgbClr val="03598A"/>
                  </a:solidFill>
                </a:rPr>
                <a:t>JUDEȚEANĂ PENTRU OCUPAREA FORȚEI DE MUNCA </a:t>
              </a:r>
            </a:p>
            <a:p>
              <a:pPr algn="ctr" eaLnBrk="1" hangingPunct="1"/>
              <a:r>
                <a:rPr lang="ro-RO" altLang="en-US" sz="1600" dirty="0">
                  <a:solidFill>
                    <a:srgbClr val="03598A"/>
                  </a:solidFill>
                </a:rPr>
                <a:t>SATU MARE</a:t>
              </a:r>
              <a:endParaRPr lang="en-US" altLang="en-US" sz="1600" dirty="0">
                <a:solidFill>
                  <a:srgbClr val="03598A"/>
                </a:solidFill>
              </a:endParaRPr>
            </a:p>
          </p:txBody>
        </p:sp>
      </p:grpSp>
      <p:graphicFrame>
        <p:nvGraphicFramePr>
          <p:cNvPr id="2" name="Tabel 1"/>
          <p:cNvGraphicFramePr>
            <a:graphicFrameLocks noGrp="1"/>
          </p:cNvGraphicFramePr>
          <p:nvPr>
            <p:extLst>
              <p:ext uri="{D42A27DB-BD31-4B8C-83A1-F6EECF244321}">
                <p14:modId xmlns:p14="http://schemas.microsoft.com/office/powerpoint/2010/main" val="1132340087"/>
              </p:ext>
            </p:extLst>
          </p:nvPr>
        </p:nvGraphicFramePr>
        <p:xfrm>
          <a:off x="179998" y="1872000"/>
          <a:ext cx="11819864" cy="3087323"/>
        </p:xfrm>
        <a:graphic>
          <a:graphicData uri="http://schemas.openxmlformats.org/drawingml/2006/table">
            <a:tbl>
              <a:tblPr firstRow="1" bandRow="1">
                <a:tableStyleId>{5C22544A-7EE6-4342-B048-85BDC9FD1C3A}</a:tableStyleId>
              </a:tblPr>
              <a:tblGrid>
                <a:gridCol w="4230353"/>
                <a:gridCol w="1972887"/>
                <a:gridCol w="4104456"/>
                <a:gridCol w="1512168"/>
              </a:tblGrid>
              <a:tr h="736748">
                <a:tc gridSpan="2">
                  <a:txBody>
                    <a:bodyPr/>
                    <a:lstStyle/>
                    <a:p>
                      <a:r>
                        <a:rPr lang="en-US" dirty="0" smtClean="0">
                          <a:solidFill>
                            <a:schemeClr val="tx1">
                              <a:lumMod val="65000"/>
                              <a:lumOff val="35000"/>
                            </a:schemeClr>
                          </a:solidFill>
                        </a:rPr>
                        <a:t>Bursa</a:t>
                      </a:r>
                      <a:r>
                        <a:rPr lang="en-US" baseline="0" dirty="0" smtClean="0">
                          <a:solidFill>
                            <a:schemeClr val="tx1">
                              <a:lumMod val="65000"/>
                              <a:lumOff val="35000"/>
                            </a:schemeClr>
                          </a:solidFill>
                        </a:rPr>
                        <a:t> </a:t>
                      </a:r>
                      <a:r>
                        <a:rPr lang="en-US" baseline="0" dirty="0" err="1" smtClean="0">
                          <a:solidFill>
                            <a:schemeClr val="tx1">
                              <a:lumMod val="65000"/>
                              <a:lumOff val="35000"/>
                            </a:schemeClr>
                          </a:solidFill>
                        </a:rPr>
                        <a:t>generala</a:t>
                      </a:r>
                      <a:r>
                        <a:rPr lang="en-US" baseline="0" dirty="0" smtClean="0">
                          <a:solidFill>
                            <a:schemeClr val="tx1">
                              <a:lumMod val="65000"/>
                              <a:lumOff val="35000"/>
                            </a:schemeClr>
                          </a:solidFill>
                        </a:rPr>
                        <a:t> a </a:t>
                      </a:r>
                      <a:r>
                        <a:rPr lang="en-US" baseline="0" dirty="0" err="1" smtClean="0">
                          <a:solidFill>
                            <a:schemeClr val="tx1">
                              <a:lumMod val="65000"/>
                              <a:lumOff val="35000"/>
                            </a:schemeClr>
                          </a:solidFill>
                        </a:rPr>
                        <a:t>locurilor</a:t>
                      </a:r>
                      <a:r>
                        <a:rPr lang="en-US" baseline="0" dirty="0" smtClean="0">
                          <a:solidFill>
                            <a:schemeClr val="tx1">
                              <a:lumMod val="65000"/>
                              <a:lumOff val="35000"/>
                            </a:schemeClr>
                          </a:solidFill>
                        </a:rPr>
                        <a:t> de </a:t>
                      </a:r>
                      <a:r>
                        <a:rPr lang="en-US" baseline="0" dirty="0" err="1" smtClean="0">
                          <a:solidFill>
                            <a:schemeClr val="tx1">
                              <a:lumMod val="65000"/>
                              <a:lumOff val="35000"/>
                            </a:schemeClr>
                          </a:solidFill>
                        </a:rPr>
                        <a:t>munca</a:t>
                      </a:r>
                      <a:endParaRPr lang="en-US" dirty="0">
                        <a:solidFill>
                          <a:schemeClr val="tx1">
                            <a:lumMod val="65000"/>
                            <a:lumOff val="35000"/>
                          </a:schemeClr>
                        </a:solidFill>
                      </a:endParaRPr>
                    </a:p>
                    <a:p>
                      <a:r>
                        <a:rPr lang="en-US" dirty="0" smtClean="0">
                          <a:solidFill>
                            <a:schemeClr val="tx1">
                              <a:lumMod val="65000"/>
                              <a:lumOff val="35000"/>
                            </a:schemeClr>
                          </a:solidFill>
                        </a:rPr>
                        <a:t>                                                        </a:t>
                      </a:r>
                      <a:r>
                        <a:rPr lang="en-US" dirty="0" err="1" smtClean="0">
                          <a:solidFill>
                            <a:schemeClr val="tx1">
                              <a:lumMod val="65000"/>
                              <a:lumOff val="35000"/>
                            </a:schemeClr>
                          </a:solidFill>
                        </a:rPr>
                        <a:t>Anul</a:t>
                      </a:r>
                      <a:r>
                        <a:rPr lang="en-US" baseline="0" dirty="0" smtClean="0">
                          <a:solidFill>
                            <a:schemeClr val="tx1">
                              <a:lumMod val="65000"/>
                              <a:lumOff val="35000"/>
                            </a:schemeClr>
                          </a:solidFill>
                        </a:rPr>
                        <a:t> 2023</a:t>
                      </a:r>
                      <a:endParaRPr lang="en-US" dirty="0">
                        <a:solidFill>
                          <a:schemeClr val="tx1">
                            <a:lumMod val="65000"/>
                            <a:lumOff val="35000"/>
                          </a:schemeClr>
                        </a:solidFill>
                      </a:endParaRPr>
                    </a:p>
                  </a:txBody>
                  <a:tcPr/>
                </a:tc>
                <a:tc hMerge="1">
                  <a:txBody>
                    <a:bodyPr/>
                    <a:lstStyle/>
                    <a:p>
                      <a:endParaRPr lang="en-US" dirty="0">
                        <a:solidFill>
                          <a:schemeClr val="tx1">
                            <a:lumMod val="65000"/>
                            <a:lumOff val="35000"/>
                          </a:schemeClr>
                        </a:solidFill>
                      </a:endParaRP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lumMod val="65000"/>
                              <a:lumOff val="35000"/>
                            </a:schemeClr>
                          </a:solidFill>
                        </a:rPr>
                        <a:t>Bursa</a:t>
                      </a:r>
                      <a:r>
                        <a:rPr lang="en-US" baseline="0" dirty="0" smtClean="0">
                          <a:solidFill>
                            <a:schemeClr val="tx1">
                              <a:lumMod val="65000"/>
                              <a:lumOff val="35000"/>
                            </a:schemeClr>
                          </a:solidFill>
                        </a:rPr>
                        <a:t> </a:t>
                      </a:r>
                      <a:r>
                        <a:rPr lang="en-US" baseline="0" dirty="0" err="1" smtClean="0">
                          <a:solidFill>
                            <a:schemeClr val="tx1">
                              <a:lumMod val="65000"/>
                              <a:lumOff val="35000"/>
                            </a:schemeClr>
                          </a:solidFill>
                        </a:rPr>
                        <a:t>generala</a:t>
                      </a:r>
                      <a:r>
                        <a:rPr lang="en-US" baseline="0" dirty="0" smtClean="0">
                          <a:solidFill>
                            <a:schemeClr val="tx1">
                              <a:lumMod val="65000"/>
                              <a:lumOff val="35000"/>
                            </a:schemeClr>
                          </a:solidFill>
                        </a:rPr>
                        <a:t> a </a:t>
                      </a:r>
                      <a:r>
                        <a:rPr lang="en-US" baseline="0" dirty="0" err="1" smtClean="0">
                          <a:solidFill>
                            <a:schemeClr val="tx1">
                              <a:lumMod val="65000"/>
                              <a:lumOff val="35000"/>
                            </a:schemeClr>
                          </a:solidFill>
                        </a:rPr>
                        <a:t>locurilor</a:t>
                      </a:r>
                      <a:r>
                        <a:rPr lang="en-US" baseline="0" dirty="0" smtClean="0">
                          <a:solidFill>
                            <a:schemeClr val="tx1">
                              <a:lumMod val="65000"/>
                              <a:lumOff val="35000"/>
                            </a:schemeClr>
                          </a:solidFill>
                        </a:rPr>
                        <a:t> de </a:t>
                      </a:r>
                      <a:r>
                        <a:rPr lang="en-US" baseline="0" dirty="0" err="1" smtClean="0">
                          <a:solidFill>
                            <a:schemeClr val="tx1">
                              <a:lumMod val="65000"/>
                              <a:lumOff val="35000"/>
                            </a:schemeClr>
                          </a:solidFill>
                        </a:rPr>
                        <a:t>munca</a:t>
                      </a:r>
                      <a:endParaRPr lang="en-US" dirty="0" smtClean="0">
                        <a:solidFill>
                          <a:schemeClr val="tx1">
                            <a:lumMod val="65000"/>
                            <a:lumOff val="35000"/>
                          </a:schemeClr>
                        </a:solidFill>
                      </a:endParaRPr>
                    </a:p>
                    <a:p>
                      <a:r>
                        <a:rPr lang="en-US" dirty="0" smtClean="0">
                          <a:solidFill>
                            <a:schemeClr val="tx1">
                              <a:lumMod val="65000"/>
                              <a:lumOff val="35000"/>
                            </a:schemeClr>
                          </a:solidFill>
                        </a:rPr>
                        <a:t>                                                               Mai 2024</a:t>
                      </a:r>
                      <a:endParaRPr lang="en-US" dirty="0">
                        <a:solidFill>
                          <a:schemeClr val="tx1">
                            <a:lumMod val="65000"/>
                            <a:lumOff val="35000"/>
                          </a:schemeClr>
                        </a:solidFill>
                      </a:endParaRPr>
                    </a:p>
                  </a:txBody>
                  <a:tcPr/>
                </a:tc>
                <a:tc hMerge="1">
                  <a:txBody>
                    <a:bodyPr/>
                    <a:lstStyle/>
                    <a:p>
                      <a:endParaRPr lang="en-US" dirty="0">
                        <a:solidFill>
                          <a:schemeClr val="tx1">
                            <a:lumMod val="65000"/>
                            <a:lumOff val="35000"/>
                          </a:schemeClr>
                        </a:solidFill>
                      </a:endParaRPr>
                    </a:p>
                  </a:txBody>
                  <a:tcPr/>
                </a:tc>
              </a:tr>
              <a:tr h="350832">
                <a:tc>
                  <a:txBody>
                    <a:bodyPr/>
                    <a:lstStyle/>
                    <a:p>
                      <a:r>
                        <a:rPr lang="en-US" sz="1400" dirty="0" err="1" smtClean="0"/>
                        <a:t>Agenti</a:t>
                      </a:r>
                      <a:r>
                        <a:rPr lang="en-US" sz="1400" baseline="0" dirty="0" smtClean="0"/>
                        <a:t> </a:t>
                      </a:r>
                      <a:r>
                        <a:rPr lang="en-US" sz="1400" baseline="0" dirty="0" err="1" smtClean="0"/>
                        <a:t>economici</a:t>
                      </a:r>
                      <a:r>
                        <a:rPr lang="en-US" sz="1400" baseline="0" dirty="0" smtClean="0"/>
                        <a:t> </a:t>
                      </a:r>
                      <a:r>
                        <a:rPr lang="en-US" sz="1400" baseline="0" dirty="0" err="1" smtClean="0"/>
                        <a:t>contactati</a:t>
                      </a:r>
                      <a:endParaRPr lang="en-US" sz="1400" dirty="0"/>
                    </a:p>
                  </a:txBody>
                  <a:tcPr/>
                </a:tc>
                <a:tc>
                  <a:txBody>
                    <a:bodyPr/>
                    <a:lstStyle/>
                    <a:p>
                      <a:pPr marL="0" algn="l" defTabSz="914309" rtl="0" eaLnBrk="1" latinLnBrk="0" hangingPunct="1"/>
                      <a:r>
                        <a:rPr lang="en-US" sz="1400" kern="1200" dirty="0" smtClean="0">
                          <a:solidFill>
                            <a:schemeClr val="dk1"/>
                          </a:solidFill>
                          <a:latin typeface="+mn-lt"/>
                          <a:ea typeface="+mn-ea"/>
                          <a:cs typeface="+mn-cs"/>
                        </a:rPr>
                        <a:t>412</a:t>
                      </a:r>
                      <a:endParaRPr lang="en-US" sz="1400" kern="1200" dirty="0">
                        <a:solidFill>
                          <a:schemeClr val="dk1"/>
                        </a:solidFill>
                        <a:latin typeface="+mn-lt"/>
                        <a:ea typeface="+mn-ea"/>
                        <a:cs typeface="+mn-cs"/>
                      </a:endParaRPr>
                    </a:p>
                  </a:txBody>
                  <a:tcPr/>
                </a:tc>
                <a:tc>
                  <a:txBody>
                    <a:bodyPr/>
                    <a:lstStyle/>
                    <a:p>
                      <a:r>
                        <a:rPr lang="en-US" sz="1400" dirty="0" err="1" smtClean="0"/>
                        <a:t>Agenti</a:t>
                      </a:r>
                      <a:r>
                        <a:rPr lang="en-US" sz="1400" baseline="0" dirty="0" smtClean="0"/>
                        <a:t> </a:t>
                      </a:r>
                      <a:r>
                        <a:rPr lang="en-US" sz="1400" baseline="0" dirty="0" err="1" smtClean="0"/>
                        <a:t>economici</a:t>
                      </a:r>
                      <a:r>
                        <a:rPr lang="en-US" sz="1400" baseline="0" dirty="0" smtClean="0"/>
                        <a:t> </a:t>
                      </a:r>
                      <a:r>
                        <a:rPr lang="en-US" sz="1400" baseline="0" dirty="0" err="1" smtClean="0"/>
                        <a:t>contactati</a:t>
                      </a:r>
                      <a:endParaRPr lang="en-US" sz="1400" dirty="0"/>
                    </a:p>
                  </a:txBody>
                  <a:tcPr/>
                </a:tc>
                <a:tc>
                  <a:txBody>
                    <a:bodyPr/>
                    <a:lstStyle/>
                    <a:p>
                      <a:pPr marL="0" algn="l" defTabSz="914309" rtl="0" eaLnBrk="1" latinLnBrk="0" hangingPunct="1"/>
                      <a:r>
                        <a:rPr lang="en-US" sz="1400" kern="1200" dirty="0" smtClean="0">
                          <a:solidFill>
                            <a:schemeClr val="dk1"/>
                          </a:solidFill>
                          <a:latin typeface="+mn-lt"/>
                          <a:ea typeface="+mn-ea"/>
                          <a:cs typeface="+mn-cs"/>
                        </a:rPr>
                        <a:t>350</a:t>
                      </a:r>
                      <a:endParaRPr lang="en-US" sz="1400" kern="1200" dirty="0">
                        <a:solidFill>
                          <a:schemeClr val="dk1"/>
                        </a:solidFill>
                        <a:latin typeface="+mn-lt"/>
                        <a:ea typeface="+mn-ea"/>
                        <a:cs typeface="+mn-cs"/>
                      </a:endParaRPr>
                    </a:p>
                  </a:txBody>
                  <a:tcPr/>
                </a:tc>
              </a:tr>
              <a:tr h="350832">
                <a:tc>
                  <a:txBody>
                    <a:bodyPr/>
                    <a:lstStyle/>
                    <a:p>
                      <a:pPr marL="0" algn="l" defTabSz="457154" rtl="0" eaLnBrk="1" latinLnBrk="0" hangingPunct="1"/>
                      <a:r>
                        <a:rPr lang="en-US" sz="1400" kern="1200" dirty="0" err="1" smtClean="0">
                          <a:solidFill>
                            <a:schemeClr val="dk1"/>
                          </a:solidFill>
                          <a:latin typeface="+mn-lt"/>
                          <a:ea typeface="+mn-ea"/>
                          <a:cs typeface="+mn-cs"/>
                        </a:rPr>
                        <a:t>Agenti</a:t>
                      </a:r>
                      <a:r>
                        <a:rPr lang="en-US" sz="1400" kern="1200" dirty="0" smtClean="0">
                          <a:solidFill>
                            <a:schemeClr val="dk1"/>
                          </a:solidFill>
                          <a:latin typeface="+mn-lt"/>
                          <a:ea typeface="+mn-ea"/>
                          <a:cs typeface="+mn-cs"/>
                        </a:rPr>
                        <a:t> </a:t>
                      </a:r>
                      <a:r>
                        <a:rPr lang="en-US" sz="1400" kern="1200" dirty="0" err="1" smtClean="0">
                          <a:solidFill>
                            <a:schemeClr val="dk1"/>
                          </a:solidFill>
                          <a:latin typeface="+mn-lt"/>
                          <a:ea typeface="+mn-ea"/>
                          <a:cs typeface="+mn-cs"/>
                        </a:rPr>
                        <a:t>economici</a:t>
                      </a:r>
                      <a:r>
                        <a:rPr lang="en-US" sz="1400" kern="1200" dirty="0" smtClean="0">
                          <a:solidFill>
                            <a:schemeClr val="dk1"/>
                          </a:solidFill>
                          <a:latin typeface="+mn-lt"/>
                          <a:ea typeface="+mn-ea"/>
                          <a:cs typeface="+mn-cs"/>
                        </a:rPr>
                        <a:t> </a:t>
                      </a:r>
                      <a:r>
                        <a:rPr lang="en-US" sz="1400" kern="1200" dirty="0" err="1" smtClean="0">
                          <a:solidFill>
                            <a:schemeClr val="dk1"/>
                          </a:solidFill>
                          <a:latin typeface="+mn-lt"/>
                          <a:ea typeface="+mn-ea"/>
                          <a:cs typeface="+mn-cs"/>
                        </a:rPr>
                        <a:t>participanti</a:t>
                      </a:r>
                      <a:endParaRPr lang="en-US" sz="1400" kern="1200" dirty="0">
                        <a:solidFill>
                          <a:schemeClr val="dk1"/>
                        </a:solidFill>
                        <a:latin typeface="+mn-lt"/>
                        <a:ea typeface="+mn-ea"/>
                        <a:cs typeface="+mn-cs"/>
                      </a:endParaRPr>
                    </a:p>
                  </a:txBody>
                  <a:tcPr/>
                </a:tc>
                <a:tc>
                  <a:txBody>
                    <a:bodyPr/>
                    <a:lstStyle/>
                    <a:p>
                      <a:pPr marL="0" algn="l" defTabSz="914309" rtl="0" eaLnBrk="1" latinLnBrk="0" hangingPunct="1"/>
                      <a:r>
                        <a:rPr lang="en-US" sz="1400" kern="1200" dirty="0" smtClean="0">
                          <a:solidFill>
                            <a:schemeClr val="dk1"/>
                          </a:solidFill>
                          <a:latin typeface="+mn-lt"/>
                          <a:ea typeface="+mn-ea"/>
                          <a:cs typeface="+mn-cs"/>
                        </a:rPr>
                        <a:t>45</a:t>
                      </a:r>
                      <a:endParaRPr lang="en-US" sz="1400" kern="1200" dirty="0">
                        <a:solidFill>
                          <a:schemeClr val="dk1"/>
                        </a:solidFill>
                        <a:latin typeface="+mn-lt"/>
                        <a:ea typeface="+mn-ea"/>
                        <a:cs typeface="+mn-cs"/>
                      </a:endParaRPr>
                    </a:p>
                  </a:txBody>
                  <a:tcPr/>
                </a:tc>
                <a:tc>
                  <a:txBody>
                    <a:bodyPr/>
                    <a:lstStyle/>
                    <a:p>
                      <a:pPr marL="0" algn="l" defTabSz="457154" rtl="0" eaLnBrk="1" latinLnBrk="0" hangingPunct="1"/>
                      <a:r>
                        <a:rPr lang="en-US" sz="1400" kern="1200" dirty="0" err="1" smtClean="0">
                          <a:solidFill>
                            <a:schemeClr val="dk1"/>
                          </a:solidFill>
                          <a:latin typeface="+mn-lt"/>
                          <a:ea typeface="+mn-ea"/>
                          <a:cs typeface="+mn-cs"/>
                        </a:rPr>
                        <a:t>Agenti</a:t>
                      </a:r>
                      <a:r>
                        <a:rPr lang="en-US" sz="1400" kern="1200" dirty="0" smtClean="0">
                          <a:solidFill>
                            <a:schemeClr val="dk1"/>
                          </a:solidFill>
                          <a:latin typeface="+mn-lt"/>
                          <a:ea typeface="+mn-ea"/>
                          <a:cs typeface="+mn-cs"/>
                        </a:rPr>
                        <a:t> </a:t>
                      </a:r>
                      <a:r>
                        <a:rPr lang="en-US" sz="1400" kern="1200" dirty="0" err="1" smtClean="0">
                          <a:solidFill>
                            <a:schemeClr val="dk1"/>
                          </a:solidFill>
                          <a:latin typeface="+mn-lt"/>
                          <a:ea typeface="+mn-ea"/>
                          <a:cs typeface="+mn-cs"/>
                        </a:rPr>
                        <a:t>economici</a:t>
                      </a:r>
                      <a:r>
                        <a:rPr lang="en-US" sz="1400" kern="1200" dirty="0" smtClean="0">
                          <a:solidFill>
                            <a:schemeClr val="dk1"/>
                          </a:solidFill>
                          <a:latin typeface="+mn-lt"/>
                          <a:ea typeface="+mn-ea"/>
                          <a:cs typeface="+mn-cs"/>
                        </a:rPr>
                        <a:t> </a:t>
                      </a:r>
                      <a:r>
                        <a:rPr lang="en-US" sz="1400" kern="1200" dirty="0" err="1" smtClean="0">
                          <a:solidFill>
                            <a:schemeClr val="dk1"/>
                          </a:solidFill>
                          <a:latin typeface="+mn-lt"/>
                          <a:ea typeface="+mn-ea"/>
                          <a:cs typeface="+mn-cs"/>
                        </a:rPr>
                        <a:t>participanti</a:t>
                      </a:r>
                      <a:endParaRPr lang="en-US" sz="1400" kern="1200" dirty="0">
                        <a:solidFill>
                          <a:schemeClr val="dk1"/>
                        </a:solidFill>
                        <a:latin typeface="+mn-lt"/>
                        <a:ea typeface="+mn-ea"/>
                        <a:cs typeface="+mn-cs"/>
                      </a:endParaRPr>
                    </a:p>
                  </a:txBody>
                  <a:tcPr/>
                </a:tc>
                <a:tc>
                  <a:txBody>
                    <a:bodyPr/>
                    <a:lstStyle/>
                    <a:p>
                      <a:pPr marL="0" algn="l" defTabSz="914309" rtl="0" eaLnBrk="1" latinLnBrk="0" hangingPunct="1"/>
                      <a:r>
                        <a:rPr lang="en-US" sz="1400" kern="1200" dirty="0" smtClean="0">
                          <a:solidFill>
                            <a:schemeClr val="dk1"/>
                          </a:solidFill>
                          <a:latin typeface="+mn-lt"/>
                          <a:ea typeface="+mn-ea"/>
                          <a:cs typeface="+mn-cs"/>
                        </a:rPr>
                        <a:t>42</a:t>
                      </a:r>
                      <a:endParaRPr lang="en-US" sz="1400" kern="1200" dirty="0">
                        <a:solidFill>
                          <a:schemeClr val="dk1"/>
                        </a:solidFill>
                        <a:latin typeface="+mn-lt"/>
                        <a:ea typeface="+mn-ea"/>
                        <a:cs typeface="+mn-cs"/>
                      </a:endParaRPr>
                    </a:p>
                  </a:txBody>
                  <a:tcPr/>
                </a:tc>
              </a:tr>
              <a:tr h="350832">
                <a:tc>
                  <a:txBody>
                    <a:bodyPr/>
                    <a:lstStyle/>
                    <a:p>
                      <a:r>
                        <a:rPr lang="en-US" sz="1400" kern="1200" dirty="0" err="1" smtClean="0">
                          <a:solidFill>
                            <a:schemeClr val="dk1"/>
                          </a:solidFill>
                          <a:latin typeface="+mn-lt"/>
                          <a:ea typeface="+mn-ea"/>
                          <a:cs typeface="+mn-cs"/>
                        </a:rPr>
                        <a:t>Oferte</a:t>
                      </a:r>
                      <a:r>
                        <a:rPr lang="en-US" sz="1400" kern="1200" dirty="0" smtClean="0">
                          <a:solidFill>
                            <a:schemeClr val="dk1"/>
                          </a:solidFill>
                          <a:latin typeface="+mn-lt"/>
                          <a:ea typeface="+mn-ea"/>
                          <a:cs typeface="+mn-cs"/>
                        </a:rPr>
                        <a:t> </a:t>
                      </a:r>
                      <a:r>
                        <a:rPr lang="en-US" sz="1400" kern="1200" dirty="0" err="1" smtClean="0">
                          <a:solidFill>
                            <a:schemeClr val="dk1"/>
                          </a:solidFill>
                          <a:latin typeface="+mn-lt"/>
                          <a:ea typeface="+mn-ea"/>
                          <a:cs typeface="+mn-cs"/>
                        </a:rPr>
                        <a:t>locuri</a:t>
                      </a:r>
                      <a:r>
                        <a:rPr lang="en-US" sz="1400" kern="1200" dirty="0" smtClean="0">
                          <a:solidFill>
                            <a:schemeClr val="dk1"/>
                          </a:solidFill>
                          <a:latin typeface="+mn-lt"/>
                          <a:ea typeface="+mn-ea"/>
                          <a:cs typeface="+mn-cs"/>
                        </a:rPr>
                        <a:t> de </a:t>
                      </a:r>
                      <a:r>
                        <a:rPr lang="en-US" sz="1400" kern="1200" dirty="0" err="1" smtClean="0">
                          <a:solidFill>
                            <a:schemeClr val="dk1"/>
                          </a:solidFill>
                          <a:latin typeface="+mn-lt"/>
                          <a:ea typeface="+mn-ea"/>
                          <a:cs typeface="+mn-cs"/>
                        </a:rPr>
                        <a:t>munca</a:t>
                      </a:r>
                      <a:endParaRPr lang="en-US" sz="1400" kern="1200" dirty="0">
                        <a:solidFill>
                          <a:schemeClr val="dk1"/>
                        </a:solidFill>
                        <a:latin typeface="+mn-lt"/>
                        <a:ea typeface="+mn-ea"/>
                        <a:cs typeface="+mn-cs"/>
                      </a:endParaRPr>
                    </a:p>
                  </a:txBody>
                  <a:tcPr/>
                </a:tc>
                <a:tc>
                  <a:txBody>
                    <a:bodyPr/>
                    <a:lstStyle/>
                    <a:p>
                      <a:pPr marL="0" algn="l" defTabSz="914309" rtl="0" eaLnBrk="1" latinLnBrk="0" hangingPunct="1"/>
                      <a:r>
                        <a:rPr lang="en-US" sz="1400" kern="1200" dirty="0" smtClean="0">
                          <a:solidFill>
                            <a:schemeClr val="dk1"/>
                          </a:solidFill>
                          <a:latin typeface="+mn-lt"/>
                          <a:ea typeface="+mn-ea"/>
                          <a:cs typeface="+mn-cs"/>
                        </a:rPr>
                        <a:t>780</a:t>
                      </a:r>
                      <a:endParaRPr lang="en-US" sz="1400" kern="1200" dirty="0">
                        <a:solidFill>
                          <a:schemeClr val="dk1"/>
                        </a:solidFill>
                        <a:latin typeface="+mn-lt"/>
                        <a:ea typeface="+mn-ea"/>
                        <a:cs typeface="+mn-cs"/>
                      </a:endParaRPr>
                    </a:p>
                  </a:txBody>
                  <a:tcPr/>
                </a:tc>
                <a:tc>
                  <a:txBody>
                    <a:bodyPr/>
                    <a:lstStyle/>
                    <a:p>
                      <a:r>
                        <a:rPr lang="en-US" sz="1400" kern="1200" dirty="0" err="1" smtClean="0">
                          <a:solidFill>
                            <a:schemeClr val="dk1"/>
                          </a:solidFill>
                          <a:latin typeface="+mn-lt"/>
                          <a:ea typeface="+mn-ea"/>
                          <a:cs typeface="+mn-cs"/>
                        </a:rPr>
                        <a:t>Oferte</a:t>
                      </a:r>
                      <a:r>
                        <a:rPr lang="en-US" sz="1400" kern="1200" dirty="0" smtClean="0">
                          <a:solidFill>
                            <a:schemeClr val="dk1"/>
                          </a:solidFill>
                          <a:latin typeface="+mn-lt"/>
                          <a:ea typeface="+mn-ea"/>
                          <a:cs typeface="+mn-cs"/>
                        </a:rPr>
                        <a:t> </a:t>
                      </a:r>
                      <a:r>
                        <a:rPr lang="en-US" sz="1400" kern="1200" dirty="0" err="1" smtClean="0">
                          <a:solidFill>
                            <a:schemeClr val="dk1"/>
                          </a:solidFill>
                          <a:latin typeface="+mn-lt"/>
                          <a:ea typeface="+mn-ea"/>
                          <a:cs typeface="+mn-cs"/>
                        </a:rPr>
                        <a:t>locuri</a:t>
                      </a:r>
                      <a:r>
                        <a:rPr lang="en-US" sz="1400" kern="1200" dirty="0" smtClean="0">
                          <a:solidFill>
                            <a:schemeClr val="dk1"/>
                          </a:solidFill>
                          <a:latin typeface="+mn-lt"/>
                          <a:ea typeface="+mn-ea"/>
                          <a:cs typeface="+mn-cs"/>
                        </a:rPr>
                        <a:t> de </a:t>
                      </a:r>
                      <a:r>
                        <a:rPr lang="en-US" sz="1400" kern="1200" dirty="0" err="1" smtClean="0">
                          <a:solidFill>
                            <a:schemeClr val="dk1"/>
                          </a:solidFill>
                          <a:latin typeface="+mn-lt"/>
                          <a:ea typeface="+mn-ea"/>
                          <a:cs typeface="+mn-cs"/>
                        </a:rPr>
                        <a:t>munca</a:t>
                      </a:r>
                      <a:endParaRPr lang="en-US" sz="1400" kern="1200" dirty="0">
                        <a:solidFill>
                          <a:schemeClr val="dk1"/>
                        </a:solidFill>
                        <a:latin typeface="+mn-lt"/>
                        <a:ea typeface="+mn-ea"/>
                        <a:cs typeface="+mn-cs"/>
                      </a:endParaRPr>
                    </a:p>
                  </a:txBody>
                  <a:tcPr/>
                </a:tc>
                <a:tc>
                  <a:txBody>
                    <a:bodyPr/>
                    <a:lstStyle/>
                    <a:p>
                      <a:pPr marL="0" algn="l" defTabSz="914309" rtl="0" eaLnBrk="1" latinLnBrk="0" hangingPunct="1"/>
                      <a:r>
                        <a:rPr lang="en-US" sz="1400" kern="1200" dirty="0" smtClean="0">
                          <a:solidFill>
                            <a:schemeClr val="dk1"/>
                          </a:solidFill>
                          <a:latin typeface="+mn-lt"/>
                          <a:ea typeface="+mn-ea"/>
                          <a:cs typeface="+mn-cs"/>
                        </a:rPr>
                        <a:t>445</a:t>
                      </a:r>
                      <a:endParaRPr lang="en-US" sz="1400" kern="1200" dirty="0">
                        <a:solidFill>
                          <a:schemeClr val="dk1"/>
                        </a:solidFill>
                        <a:latin typeface="+mn-lt"/>
                        <a:ea typeface="+mn-ea"/>
                        <a:cs typeface="+mn-cs"/>
                      </a:endParaRPr>
                    </a:p>
                  </a:txBody>
                  <a:tcPr/>
                </a:tc>
              </a:tr>
              <a:tr h="350832">
                <a:tc>
                  <a:txBody>
                    <a:bodyPr/>
                    <a:lstStyle/>
                    <a:p>
                      <a:r>
                        <a:rPr lang="en-US" sz="1400" kern="1200" dirty="0" smtClean="0">
                          <a:solidFill>
                            <a:schemeClr val="dk1"/>
                          </a:solidFill>
                          <a:latin typeface="+mn-lt"/>
                          <a:ea typeface="+mn-ea"/>
                          <a:cs typeface="+mn-cs"/>
                        </a:rPr>
                        <a:t>Total </a:t>
                      </a:r>
                      <a:r>
                        <a:rPr lang="en-US" sz="1400" kern="1200" dirty="0" err="1" smtClean="0">
                          <a:solidFill>
                            <a:schemeClr val="dk1"/>
                          </a:solidFill>
                          <a:latin typeface="+mn-lt"/>
                          <a:ea typeface="+mn-ea"/>
                          <a:cs typeface="+mn-cs"/>
                        </a:rPr>
                        <a:t>persoane</a:t>
                      </a:r>
                      <a:r>
                        <a:rPr lang="en-US" sz="1400" kern="1200" dirty="0" smtClean="0">
                          <a:solidFill>
                            <a:schemeClr val="dk1"/>
                          </a:solidFill>
                          <a:latin typeface="+mn-lt"/>
                          <a:ea typeface="+mn-ea"/>
                          <a:cs typeface="+mn-cs"/>
                        </a:rPr>
                        <a:t> </a:t>
                      </a:r>
                      <a:r>
                        <a:rPr lang="en-US" sz="1400" kern="1200" dirty="0" err="1" smtClean="0">
                          <a:solidFill>
                            <a:schemeClr val="dk1"/>
                          </a:solidFill>
                          <a:latin typeface="+mn-lt"/>
                          <a:ea typeface="+mn-ea"/>
                          <a:cs typeface="+mn-cs"/>
                        </a:rPr>
                        <a:t>participante</a:t>
                      </a:r>
                      <a:endParaRPr lang="en-US" sz="1400" kern="1200" dirty="0">
                        <a:solidFill>
                          <a:schemeClr val="dk1"/>
                        </a:solidFill>
                        <a:latin typeface="+mn-lt"/>
                        <a:ea typeface="+mn-ea"/>
                        <a:cs typeface="+mn-cs"/>
                      </a:endParaRPr>
                    </a:p>
                  </a:txBody>
                  <a:tcPr/>
                </a:tc>
                <a:tc>
                  <a:txBody>
                    <a:bodyPr/>
                    <a:lstStyle/>
                    <a:p>
                      <a:pPr marL="0" algn="l" defTabSz="914309" rtl="0" eaLnBrk="1" latinLnBrk="0" hangingPunct="1"/>
                      <a:r>
                        <a:rPr lang="en-US" sz="1400" kern="1200" dirty="0" smtClean="0">
                          <a:solidFill>
                            <a:schemeClr val="dk1"/>
                          </a:solidFill>
                          <a:latin typeface="+mn-lt"/>
                          <a:ea typeface="+mn-ea"/>
                          <a:cs typeface="+mn-cs"/>
                        </a:rPr>
                        <a:t>890</a:t>
                      </a:r>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Total </a:t>
                      </a:r>
                      <a:r>
                        <a:rPr lang="en-US" sz="1400" kern="1200" dirty="0" err="1" smtClean="0">
                          <a:solidFill>
                            <a:schemeClr val="dk1"/>
                          </a:solidFill>
                          <a:latin typeface="+mn-lt"/>
                          <a:ea typeface="+mn-ea"/>
                          <a:cs typeface="+mn-cs"/>
                        </a:rPr>
                        <a:t>persoane</a:t>
                      </a:r>
                      <a:r>
                        <a:rPr lang="en-US" sz="1400" kern="1200" dirty="0" smtClean="0">
                          <a:solidFill>
                            <a:schemeClr val="dk1"/>
                          </a:solidFill>
                          <a:latin typeface="+mn-lt"/>
                          <a:ea typeface="+mn-ea"/>
                          <a:cs typeface="+mn-cs"/>
                        </a:rPr>
                        <a:t> </a:t>
                      </a:r>
                      <a:r>
                        <a:rPr lang="en-US" sz="1400" kern="1200" dirty="0" err="1" smtClean="0">
                          <a:solidFill>
                            <a:schemeClr val="dk1"/>
                          </a:solidFill>
                          <a:latin typeface="+mn-lt"/>
                          <a:ea typeface="+mn-ea"/>
                          <a:cs typeface="+mn-cs"/>
                        </a:rPr>
                        <a:t>participante</a:t>
                      </a:r>
                      <a:endParaRPr lang="en-US" sz="1400" kern="1200" dirty="0">
                        <a:solidFill>
                          <a:schemeClr val="dk1"/>
                        </a:solidFill>
                        <a:latin typeface="+mn-lt"/>
                        <a:ea typeface="+mn-ea"/>
                        <a:cs typeface="+mn-cs"/>
                      </a:endParaRPr>
                    </a:p>
                  </a:txBody>
                  <a:tcPr/>
                </a:tc>
                <a:tc>
                  <a:txBody>
                    <a:bodyPr/>
                    <a:lstStyle/>
                    <a:p>
                      <a:pPr marL="0" algn="l" defTabSz="914309" rtl="0" eaLnBrk="1" latinLnBrk="0" hangingPunct="1"/>
                      <a:r>
                        <a:rPr lang="en-US" sz="1400" kern="1200" dirty="0" smtClean="0">
                          <a:solidFill>
                            <a:schemeClr val="dk1"/>
                          </a:solidFill>
                          <a:latin typeface="+mn-lt"/>
                          <a:ea typeface="+mn-ea"/>
                          <a:cs typeface="+mn-cs"/>
                        </a:rPr>
                        <a:t>1100</a:t>
                      </a:r>
                      <a:endParaRPr lang="en-US" sz="1400" kern="1200" dirty="0">
                        <a:solidFill>
                          <a:schemeClr val="dk1"/>
                        </a:solidFill>
                        <a:latin typeface="+mn-lt"/>
                        <a:ea typeface="+mn-ea"/>
                        <a:cs typeface="+mn-cs"/>
                      </a:endParaRPr>
                    </a:p>
                  </a:txBody>
                  <a:tcPr/>
                </a:tc>
              </a:tr>
              <a:tr h="350832">
                <a:tc>
                  <a:txBody>
                    <a:bodyPr/>
                    <a:lstStyle/>
                    <a:p>
                      <a:r>
                        <a:rPr lang="en-US" sz="1400" kern="1200" dirty="0" err="1" smtClean="0">
                          <a:solidFill>
                            <a:schemeClr val="dk1"/>
                          </a:solidFill>
                          <a:latin typeface="+mn-lt"/>
                          <a:ea typeface="+mn-ea"/>
                          <a:cs typeface="+mn-cs"/>
                        </a:rPr>
                        <a:t>Persoane</a:t>
                      </a:r>
                      <a:r>
                        <a:rPr lang="en-US" sz="1400" kern="1200" dirty="0" smtClean="0">
                          <a:solidFill>
                            <a:schemeClr val="dk1"/>
                          </a:solidFill>
                          <a:latin typeface="+mn-lt"/>
                          <a:ea typeface="+mn-ea"/>
                          <a:cs typeface="+mn-cs"/>
                        </a:rPr>
                        <a:t> </a:t>
                      </a:r>
                      <a:r>
                        <a:rPr lang="en-US" sz="1400" kern="1200" dirty="0" err="1" smtClean="0">
                          <a:solidFill>
                            <a:schemeClr val="dk1"/>
                          </a:solidFill>
                          <a:latin typeface="+mn-lt"/>
                          <a:ea typeface="+mn-ea"/>
                          <a:cs typeface="+mn-cs"/>
                        </a:rPr>
                        <a:t>selectate</a:t>
                      </a:r>
                      <a:r>
                        <a:rPr lang="en-US" sz="1400" kern="1200" dirty="0" smtClean="0">
                          <a:solidFill>
                            <a:schemeClr val="dk1"/>
                          </a:solidFill>
                          <a:latin typeface="+mn-lt"/>
                          <a:ea typeface="+mn-ea"/>
                          <a:cs typeface="+mn-cs"/>
                        </a:rPr>
                        <a:t> </a:t>
                      </a:r>
                      <a:r>
                        <a:rPr lang="en-US" sz="1400" kern="1200" dirty="0" err="1" smtClean="0">
                          <a:solidFill>
                            <a:schemeClr val="dk1"/>
                          </a:solidFill>
                          <a:latin typeface="+mn-lt"/>
                          <a:ea typeface="+mn-ea"/>
                          <a:cs typeface="+mn-cs"/>
                        </a:rPr>
                        <a:t>pt</a:t>
                      </a:r>
                      <a:r>
                        <a:rPr lang="en-US" sz="1400" kern="1200" dirty="0" smtClean="0">
                          <a:solidFill>
                            <a:schemeClr val="dk1"/>
                          </a:solidFill>
                          <a:latin typeface="+mn-lt"/>
                          <a:ea typeface="+mn-ea"/>
                          <a:cs typeface="+mn-cs"/>
                        </a:rPr>
                        <a:t> </a:t>
                      </a:r>
                      <a:r>
                        <a:rPr lang="en-US" sz="1400" kern="1200" dirty="0" err="1" smtClean="0">
                          <a:solidFill>
                            <a:schemeClr val="dk1"/>
                          </a:solidFill>
                          <a:latin typeface="+mn-lt"/>
                          <a:ea typeface="+mn-ea"/>
                          <a:cs typeface="+mn-cs"/>
                        </a:rPr>
                        <a:t>incadrare</a:t>
                      </a:r>
                      <a:endParaRPr lang="en-US" sz="1400" kern="1200" dirty="0">
                        <a:solidFill>
                          <a:schemeClr val="dk1"/>
                        </a:solidFill>
                        <a:latin typeface="+mn-lt"/>
                        <a:ea typeface="+mn-ea"/>
                        <a:cs typeface="+mn-cs"/>
                      </a:endParaRPr>
                    </a:p>
                  </a:txBody>
                  <a:tcPr/>
                </a:tc>
                <a:tc>
                  <a:txBody>
                    <a:bodyPr/>
                    <a:lstStyle/>
                    <a:p>
                      <a:pPr marL="0" algn="l" defTabSz="914309" rtl="0" eaLnBrk="1" latinLnBrk="0" hangingPunct="1"/>
                      <a:r>
                        <a:rPr lang="en-US" sz="1400" kern="1200" dirty="0" smtClean="0">
                          <a:solidFill>
                            <a:schemeClr val="dk1"/>
                          </a:solidFill>
                          <a:latin typeface="+mn-lt"/>
                          <a:ea typeface="+mn-ea"/>
                          <a:cs typeface="+mn-cs"/>
                        </a:rPr>
                        <a:t>358</a:t>
                      </a:r>
                      <a:endParaRPr lang="en-US" sz="1400" kern="1200" dirty="0">
                        <a:solidFill>
                          <a:schemeClr val="dk1"/>
                        </a:solidFill>
                        <a:latin typeface="+mn-lt"/>
                        <a:ea typeface="+mn-ea"/>
                        <a:cs typeface="+mn-cs"/>
                      </a:endParaRPr>
                    </a:p>
                  </a:txBody>
                  <a:tcPr/>
                </a:tc>
                <a:tc>
                  <a:txBody>
                    <a:bodyPr/>
                    <a:lstStyle/>
                    <a:p>
                      <a:r>
                        <a:rPr lang="en-US" sz="1400" kern="1200" dirty="0" err="1" smtClean="0">
                          <a:solidFill>
                            <a:schemeClr val="dk1"/>
                          </a:solidFill>
                          <a:latin typeface="+mn-lt"/>
                          <a:ea typeface="+mn-ea"/>
                          <a:cs typeface="+mn-cs"/>
                        </a:rPr>
                        <a:t>Persoane</a:t>
                      </a:r>
                      <a:r>
                        <a:rPr lang="en-US" sz="1400" kern="1200" dirty="0" smtClean="0">
                          <a:solidFill>
                            <a:schemeClr val="dk1"/>
                          </a:solidFill>
                          <a:latin typeface="+mn-lt"/>
                          <a:ea typeface="+mn-ea"/>
                          <a:cs typeface="+mn-cs"/>
                        </a:rPr>
                        <a:t> </a:t>
                      </a:r>
                      <a:r>
                        <a:rPr lang="en-US" sz="1400" kern="1200" dirty="0" err="1" smtClean="0">
                          <a:solidFill>
                            <a:schemeClr val="dk1"/>
                          </a:solidFill>
                          <a:latin typeface="+mn-lt"/>
                          <a:ea typeface="+mn-ea"/>
                          <a:cs typeface="+mn-cs"/>
                        </a:rPr>
                        <a:t>selectate</a:t>
                      </a:r>
                      <a:r>
                        <a:rPr lang="en-US" sz="1400" kern="1200" dirty="0" smtClean="0">
                          <a:solidFill>
                            <a:schemeClr val="dk1"/>
                          </a:solidFill>
                          <a:latin typeface="+mn-lt"/>
                          <a:ea typeface="+mn-ea"/>
                          <a:cs typeface="+mn-cs"/>
                        </a:rPr>
                        <a:t> </a:t>
                      </a:r>
                      <a:r>
                        <a:rPr lang="en-US" sz="1400" kern="1200" dirty="0" err="1" smtClean="0">
                          <a:solidFill>
                            <a:schemeClr val="dk1"/>
                          </a:solidFill>
                          <a:latin typeface="+mn-lt"/>
                          <a:ea typeface="+mn-ea"/>
                          <a:cs typeface="+mn-cs"/>
                        </a:rPr>
                        <a:t>pt</a:t>
                      </a:r>
                      <a:r>
                        <a:rPr lang="en-US" sz="1400" kern="1200" dirty="0" smtClean="0">
                          <a:solidFill>
                            <a:schemeClr val="dk1"/>
                          </a:solidFill>
                          <a:latin typeface="+mn-lt"/>
                          <a:ea typeface="+mn-ea"/>
                          <a:cs typeface="+mn-cs"/>
                        </a:rPr>
                        <a:t> </a:t>
                      </a:r>
                      <a:r>
                        <a:rPr lang="en-US" sz="1400" kern="1200" dirty="0" err="1" smtClean="0">
                          <a:solidFill>
                            <a:schemeClr val="dk1"/>
                          </a:solidFill>
                          <a:latin typeface="+mn-lt"/>
                          <a:ea typeface="+mn-ea"/>
                          <a:cs typeface="+mn-cs"/>
                        </a:rPr>
                        <a:t>incadrare</a:t>
                      </a:r>
                      <a:endParaRPr lang="en-US" sz="1400" kern="1200" dirty="0">
                        <a:solidFill>
                          <a:schemeClr val="dk1"/>
                        </a:solidFill>
                        <a:latin typeface="+mn-lt"/>
                        <a:ea typeface="+mn-ea"/>
                        <a:cs typeface="+mn-cs"/>
                      </a:endParaRPr>
                    </a:p>
                  </a:txBody>
                  <a:tcPr/>
                </a:tc>
                <a:tc>
                  <a:txBody>
                    <a:bodyPr/>
                    <a:lstStyle/>
                    <a:p>
                      <a:pPr marL="0" algn="l" defTabSz="914309" rtl="0" eaLnBrk="1" latinLnBrk="0" hangingPunct="1"/>
                      <a:r>
                        <a:rPr lang="en-US" sz="1400" kern="1200" dirty="0" smtClean="0">
                          <a:solidFill>
                            <a:schemeClr val="dk1"/>
                          </a:solidFill>
                          <a:latin typeface="+mn-lt"/>
                          <a:ea typeface="+mn-ea"/>
                          <a:cs typeface="+mn-cs"/>
                        </a:rPr>
                        <a:t>360</a:t>
                      </a:r>
                      <a:endParaRPr lang="en-US" sz="1400" kern="1200" dirty="0">
                        <a:solidFill>
                          <a:schemeClr val="dk1"/>
                        </a:solidFill>
                        <a:latin typeface="+mn-lt"/>
                        <a:ea typeface="+mn-ea"/>
                        <a:cs typeface="+mn-cs"/>
                      </a:endParaRPr>
                    </a:p>
                  </a:txBody>
                  <a:tcPr/>
                </a:tc>
              </a:tr>
              <a:tr h="596415">
                <a:tc>
                  <a:txBody>
                    <a:bodyPr/>
                    <a:lstStyle/>
                    <a:p>
                      <a:r>
                        <a:rPr lang="en-US" sz="1400" kern="1200" dirty="0" err="1" smtClean="0">
                          <a:solidFill>
                            <a:schemeClr val="dk1"/>
                          </a:solidFill>
                          <a:latin typeface="+mn-lt"/>
                          <a:ea typeface="+mn-ea"/>
                          <a:cs typeface="+mn-cs"/>
                        </a:rPr>
                        <a:t>Persoane</a:t>
                      </a:r>
                      <a:r>
                        <a:rPr lang="en-US" sz="1400" kern="1200" dirty="0" smtClean="0">
                          <a:solidFill>
                            <a:schemeClr val="dk1"/>
                          </a:solidFill>
                          <a:latin typeface="+mn-lt"/>
                          <a:ea typeface="+mn-ea"/>
                          <a:cs typeface="+mn-cs"/>
                        </a:rPr>
                        <a:t> </a:t>
                      </a:r>
                      <a:r>
                        <a:rPr lang="en-US" sz="1400" kern="1200" dirty="0" err="1" smtClean="0">
                          <a:solidFill>
                            <a:schemeClr val="dk1"/>
                          </a:solidFill>
                          <a:latin typeface="+mn-lt"/>
                          <a:ea typeface="+mn-ea"/>
                          <a:cs typeface="+mn-cs"/>
                        </a:rPr>
                        <a:t>incadrate</a:t>
                      </a:r>
                      <a:r>
                        <a:rPr lang="en-US" sz="1400" kern="1200" dirty="0" smtClean="0">
                          <a:solidFill>
                            <a:schemeClr val="dk1"/>
                          </a:solidFill>
                          <a:latin typeface="+mn-lt"/>
                          <a:ea typeface="+mn-ea"/>
                          <a:cs typeface="+mn-cs"/>
                        </a:rPr>
                        <a:t> din </a:t>
                      </a:r>
                      <a:r>
                        <a:rPr lang="en-US" sz="1400" kern="1200" dirty="0" err="1" smtClean="0">
                          <a:solidFill>
                            <a:schemeClr val="dk1"/>
                          </a:solidFill>
                          <a:latin typeface="+mn-lt"/>
                          <a:ea typeface="+mn-ea"/>
                          <a:cs typeface="+mn-cs"/>
                        </a:rPr>
                        <a:t>cadrul</a:t>
                      </a:r>
                      <a:r>
                        <a:rPr lang="en-US" sz="1400" kern="1200" dirty="0" smtClean="0">
                          <a:solidFill>
                            <a:schemeClr val="dk1"/>
                          </a:solidFill>
                          <a:latin typeface="+mn-lt"/>
                          <a:ea typeface="+mn-ea"/>
                          <a:cs typeface="+mn-cs"/>
                        </a:rPr>
                        <a:t> </a:t>
                      </a:r>
                      <a:r>
                        <a:rPr lang="en-US" sz="1400" kern="1200" dirty="0" err="1" smtClean="0">
                          <a:solidFill>
                            <a:schemeClr val="dk1"/>
                          </a:solidFill>
                          <a:latin typeface="+mn-lt"/>
                          <a:ea typeface="+mn-ea"/>
                          <a:cs typeface="+mn-cs"/>
                        </a:rPr>
                        <a:t>celor</a:t>
                      </a:r>
                      <a:r>
                        <a:rPr lang="en-US" sz="1400" kern="1200" dirty="0" smtClean="0">
                          <a:solidFill>
                            <a:schemeClr val="dk1"/>
                          </a:solidFill>
                          <a:latin typeface="+mn-lt"/>
                          <a:ea typeface="+mn-ea"/>
                          <a:cs typeface="+mn-cs"/>
                        </a:rPr>
                        <a:t> </a:t>
                      </a:r>
                      <a:r>
                        <a:rPr lang="en-US" sz="1400" kern="1200" dirty="0" err="1" smtClean="0">
                          <a:solidFill>
                            <a:schemeClr val="dk1"/>
                          </a:solidFill>
                          <a:latin typeface="+mn-lt"/>
                          <a:ea typeface="+mn-ea"/>
                          <a:cs typeface="+mn-cs"/>
                        </a:rPr>
                        <a:t>intervievate</a:t>
                      </a:r>
                      <a:r>
                        <a:rPr lang="en-US" sz="1400" kern="1200" dirty="0" smtClean="0">
                          <a:solidFill>
                            <a:schemeClr val="dk1"/>
                          </a:solidFill>
                          <a:latin typeface="+mn-lt"/>
                          <a:ea typeface="+mn-ea"/>
                          <a:cs typeface="+mn-cs"/>
                        </a:rPr>
                        <a:t>, </a:t>
                      </a:r>
                      <a:r>
                        <a:rPr lang="en-US" sz="1400" kern="1200" dirty="0" err="1" smtClean="0">
                          <a:solidFill>
                            <a:schemeClr val="dk1"/>
                          </a:solidFill>
                          <a:latin typeface="+mn-lt"/>
                          <a:ea typeface="+mn-ea"/>
                          <a:cs typeface="+mn-cs"/>
                        </a:rPr>
                        <a:t>situatia</a:t>
                      </a:r>
                      <a:r>
                        <a:rPr lang="en-US" sz="1400" kern="1200" dirty="0" smtClean="0">
                          <a:solidFill>
                            <a:schemeClr val="dk1"/>
                          </a:solidFill>
                          <a:latin typeface="+mn-lt"/>
                          <a:ea typeface="+mn-ea"/>
                          <a:cs typeface="+mn-cs"/>
                        </a:rPr>
                        <a:t> la o</a:t>
                      </a:r>
                      <a:r>
                        <a:rPr lang="en-US" sz="1400" kern="1200" baseline="0" dirty="0" smtClean="0">
                          <a:solidFill>
                            <a:schemeClr val="dk1"/>
                          </a:solidFill>
                          <a:latin typeface="+mn-lt"/>
                          <a:ea typeface="+mn-ea"/>
                          <a:cs typeface="+mn-cs"/>
                        </a:rPr>
                        <a:t> </a:t>
                      </a:r>
                      <a:r>
                        <a:rPr lang="en-US" sz="1400" kern="1200" baseline="0" dirty="0" err="1" smtClean="0">
                          <a:solidFill>
                            <a:schemeClr val="dk1"/>
                          </a:solidFill>
                          <a:latin typeface="+mn-lt"/>
                          <a:ea typeface="+mn-ea"/>
                          <a:cs typeface="+mn-cs"/>
                        </a:rPr>
                        <a:t>luna</a:t>
                      </a:r>
                      <a:r>
                        <a:rPr lang="en-US" sz="1400" kern="1200" baseline="0" dirty="0" smtClean="0">
                          <a:solidFill>
                            <a:schemeClr val="dk1"/>
                          </a:solidFill>
                          <a:latin typeface="+mn-lt"/>
                          <a:ea typeface="+mn-ea"/>
                          <a:cs typeface="+mn-cs"/>
                        </a:rPr>
                        <a:t> de la data </a:t>
                      </a:r>
                      <a:r>
                        <a:rPr lang="en-US" sz="1400" kern="1200" baseline="0" dirty="0" err="1" smtClean="0">
                          <a:solidFill>
                            <a:schemeClr val="dk1"/>
                          </a:solidFill>
                          <a:latin typeface="+mn-lt"/>
                          <a:ea typeface="+mn-ea"/>
                          <a:cs typeface="+mn-cs"/>
                        </a:rPr>
                        <a:t>desfasurarii</a:t>
                      </a:r>
                      <a:endParaRPr lang="en-US" sz="1400" kern="1200" dirty="0" smtClean="0">
                        <a:solidFill>
                          <a:schemeClr val="dk1"/>
                        </a:solidFill>
                        <a:latin typeface="+mn-lt"/>
                        <a:ea typeface="+mn-ea"/>
                        <a:cs typeface="+mn-cs"/>
                      </a:endParaRPr>
                    </a:p>
                  </a:txBody>
                  <a:tcPr/>
                </a:tc>
                <a:tc>
                  <a:txBody>
                    <a:bodyPr/>
                    <a:lstStyle/>
                    <a:p>
                      <a:pPr marL="0" algn="l" defTabSz="914309" rtl="0" eaLnBrk="1" latinLnBrk="0" hangingPunct="1"/>
                      <a:r>
                        <a:rPr lang="en-US" sz="1400" kern="1200" dirty="0" smtClean="0">
                          <a:solidFill>
                            <a:schemeClr val="dk1"/>
                          </a:solidFill>
                          <a:latin typeface="+mn-lt"/>
                          <a:ea typeface="+mn-ea"/>
                          <a:cs typeface="+mn-cs"/>
                        </a:rPr>
                        <a:t>222</a:t>
                      </a:r>
                      <a:endParaRPr lang="en-US" sz="1400" kern="1200" dirty="0">
                        <a:solidFill>
                          <a:schemeClr val="dk1"/>
                        </a:solidFill>
                        <a:latin typeface="+mn-lt"/>
                        <a:ea typeface="+mn-ea"/>
                        <a:cs typeface="+mn-cs"/>
                      </a:endParaRPr>
                    </a:p>
                  </a:txBody>
                  <a:tcPr/>
                </a:tc>
                <a:tc>
                  <a:txBody>
                    <a:bodyPr/>
                    <a:lstStyle/>
                    <a:p>
                      <a:r>
                        <a:rPr lang="en-US" sz="1400" kern="1200" dirty="0" err="1" smtClean="0">
                          <a:solidFill>
                            <a:schemeClr val="dk1"/>
                          </a:solidFill>
                          <a:latin typeface="+mn-lt"/>
                          <a:ea typeface="+mn-ea"/>
                          <a:cs typeface="+mn-cs"/>
                        </a:rPr>
                        <a:t>Persoane</a:t>
                      </a:r>
                      <a:r>
                        <a:rPr lang="en-US" sz="1400" kern="1200" dirty="0" smtClean="0">
                          <a:solidFill>
                            <a:schemeClr val="dk1"/>
                          </a:solidFill>
                          <a:latin typeface="+mn-lt"/>
                          <a:ea typeface="+mn-ea"/>
                          <a:cs typeface="+mn-cs"/>
                        </a:rPr>
                        <a:t> </a:t>
                      </a:r>
                      <a:r>
                        <a:rPr lang="en-US" sz="1400" kern="1200" dirty="0" err="1" smtClean="0">
                          <a:solidFill>
                            <a:schemeClr val="dk1"/>
                          </a:solidFill>
                          <a:latin typeface="+mn-lt"/>
                          <a:ea typeface="+mn-ea"/>
                          <a:cs typeface="+mn-cs"/>
                        </a:rPr>
                        <a:t>incadrate</a:t>
                      </a:r>
                      <a:r>
                        <a:rPr lang="en-US" sz="1400" kern="1200" dirty="0" smtClean="0">
                          <a:solidFill>
                            <a:schemeClr val="dk1"/>
                          </a:solidFill>
                          <a:latin typeface="+mn-lt"/>
                          <a:ea typeface="+mn-ea"/>
                          <a:cs typeface="+mn-cs"/>
                        </a:rPr>
                        <a:t> din </a:t>
                      </a:r>
                      <a:r>
                        <a:rPr lang="en-US" sz="1400" kern="1200" dirty="0" err="1" smtClean="0">
                          <a:solidFill>
                            <a:schemeClr val="dk1"/>
                          </a:solidFill>
                          <a:latin typeface="+mn-lt"/>
                          <a:ea typeface="+mn-ea"/>
                          <a:cs typeface="+mn-cs"/>
                        </a:rPr>
                        <a:t>cadrul</a:t>
                      </a:r>
                      <a:r>
                        <a:rPr lang="en-US" sz="1400" kern="1200" dirty="0" smtClean="0">
                          <a:solidFill>
                            <a:schemeClr val="dk1"/>
                          </a:solidFill>
                          <a:latin typeface="+mn-lt"/>
                          <a:ea typeface="+mn-ea"/>
                          <a:cs typeface="+mn-cs"/>
                        </a:rPr>
                        <a:t> </a:t>
                      </a:r>
                      <a:r>
                        <a:rPr lang="en-US" sz="1400" kern="1200" dirty="0" err="1" smtClean="0">
                          <a:solidFill>
                            <a:schemeClr val="dk1"/>
                          </a:solidFill>
                          <a:latin typeface="+mn-lt"/>
                          <a:ea typeface="+mn-ea"/>
                          <a:cs typeface="+mn-cs"/>
                        </a:rPr>
                        <a:t>celor</a:t>
                      </a:r>
                      <a:r>
                        <a:rPr lang="en-US" sz="1400" kern="1200" dirty="0" smtClean="0">
                          <a:solidFill>
                            <a:schemeClr val="dk1"/>
                          </a:solidFill>
                          <a:latin typeface="+mn-lt"/>
                          <a:ea typeface="+mn-ea"/>
                          <a:cs typeface="+mn-cs"/>
                        </a:rPr>
                        <a:t> </a:t>
                      </a:r>
                      <a:r>
                        <a:rPr lang="en-US" sz="1400" kern="1200" dirty="0" err="1" smtClean="0">
                          <a:solidFill>
                            <a:schemeClr val="dk1"/>
                          </a:solidFill>
                          <a:latin typeface="+mn-lt"/>
                          <a:ea typeface="+mn-ea"/>
                          <a:cs typeface="+mn-cs"/>
                        </a:rPr>
                        <a:t>intervievate</a:t>
                      </a:r>
                      <a:r>
                        <a:rPr lang="en-US" sz="1400" kern="1200" dirty="0" smtClean="0">
                          <a:solidFill>
                            <a:schemeClr val="dk1"/>
                          </a:solidFill>
                          <a:latin typeface="+mn-lt"/>
                          <a:ea typeface="+mn-ea"/>
                          <a:cs typeface="+mn-cs"/>
                        </a:rPr>
                        <a:t>, </a:t>
                      </a:r>
                      <a:r>
                        <a:rPr lang="en-US" sz="1400" kern="1200" dirty="0" err="1" smtClean="0">
                          <a:solidFill>
                            <a:schemeClr val="dk1"/>
                          </a:solidFill>
                          <a:latin typeface="+mn-lt"/>
                          <a:ea typeface="+mn-ea"/>
                          <a:cs typeface="+mn-cs"/>
                        </a:rPr>
                        <a:t>situatia</a:t>
                      </a:r>
                      <a:r>
                        <a:rPr lang="en-US" sz="1400" kern="1200" dirty="0" smtClean="0">
                          <a:solidFill>
                            <a:schemeClr val="dk1"/>
                          </a:solidFill>
                          <a:latin typeface="+mn-lt"/>
                          <a:ea typeface="+mn-ea"/>
                          <a:cs typeface="+mn-cs"/>
                        </a:rPr>
                        <a:t> la o</a:t>
                      </a:r>
                      <a:r>
                        <a:rPr lang="en-US" sz="1400" kern="1200" baseline="0" dirty="0" smtClean="0">
                          <a:solidFill>
                            <a:schemeClr val="dk1"/>
                          </a:solidFill>
                          <a:latin typeface="+mn-lt"/>
                          <a:ea typeface="+mn-ea"/>
                          <a:cs typeface="+mn-cs"/>
                        </a:rPr>
                        <a:t> </a:t>
                      </a:r>
                      <a:r>
                        <a:rPr lang="en-US" sz="1400" kern="1200" baseline="0" dirty="0" err="1" smtClean="0">
                          <a:solidFill>
                            <a:schemeClr val="dk1"/>
                          </a:solidFill>
                          <a:latin typeface="+mn-lt"/>
                          <a:ea typeface="+mn-ea"/>
                          <a:cs typeface="+mn-cs"/>
                        </a:rPr>
                        <a:t>luna</a:t>
                      </a:r>
                      <a:r>
                        <a:rPr lang="en-US" sz="1400" kern="1200" baseline="0" dirty="0" smtClean="0">
                          <a:solidFill>
                            <a:schemeClr val="dk1"/>
                          </a:solidFill>
                          <a:latin typeface="+mn-lt"/>
                          <a:ea typeface="+mn-ea"/>
                          <a:cs typeface="+mn-cs"/>
                        </a:rPr>
                        <a:t> de la data </a:t>
                      </a:r>
                      <a:r>
                        <a:rPr lang="en-US" sz="1400" kern="1200" baseline="0" dirty="0" err="1" smtClean="0">
                          <a:solidFill>
                            <a:schemeClr val="dk1"/>
                          </a:solidFill>
                          <a:latin typeface="+mn-lt"/>
                          <a:ea typeface="+mn-ea"/>
                          <a:cs typeface="+mn-cs"/>
                        </a:rPr>
                        <a:t>desfasurarii</a:t>
                      </a:r>
                      <a:endParaRPr lang="en-US" sz="1400" kern="1200" dirty="0" smtClean="0">
                        <a:solidFill>
                          <a:schemeClr val="dk1"/>
                        </a:solidFill>
                        <a:latin typeface="+mn-lt"/>
                        <a:ea typeface="+mn-ea"/>
                        <a:cs typeface="+mn-cs"/>
                      </a:endParaRPr>
                    </a:p>
                  </a:txBody>
                  <a:tcPr/>
                </a:tc>
                <a:tc>
                  <a:txBody>
                    <a:bodyPr/>
                    <a:lstStyle/>
                    <a:p>
                      <a:pPr marL="0" algn="l" defTabSz="914309" rtl="0" eaLnBrk="1" latinLnBrk="0" hangingPunct="1"/>
                      <a:r>
                        <a:rPr lang="en-US" sz="1400" kern="1200" dirty="0" smtClean="0">
                          <a:solidFill>
                            <a:schemeClr val="dk1"/>
                          </a:solidFill>
                          <a:latin typeface="+mn-lt"/>
                          <a:ea typeface="+mn-ea"/>
                          <a:cs typeface="+mn-cs"/>
                        </a:rPr>
                        <a:t>256</a:t>
                      </a:r>
                      <a:endParaRPr lang="en-US" sz="1400" kern="1200" dirty="0">
                        <a:solidFill>
                          <a:schemeClr val="dk1"/>
                        </a:solidFill>
                        <a:latin typeface="+mn-lt"/>
                        <a:ea typeface="+mn-ea"/>
                        <a:cs typeface="+mn-cs"/>
                      </a:endParaRPr>
                    </a:p>
                  </a:txBody>
                  <a:tcPr/>
                </a:tc>
              </a:tr>
            </a:tbl>
          </a:graphicData>
        </a:graphic>
      </p:graphicFrame>
      <p:pic>
        <p:nvPicPr>
          <p:cNvPr id="7" name="Imagine 6"/>
          <p:cNvPicPr>
            <a:picLocks noChangeAspect="1"/>
          </p:cNvPicPr>
          <p:nvPr/>
        </p:nvPicPr>
        <p:blipFill>
          <a:blip r:embed="rId4"/>
          <a:stretch>
            <a:fillRect/>
          </a:stretch>
        </p:blipFill>
        <p:spPr>
          <a:xfrm>
            <a:off x="198560" y="4959323"/>
            <a:ext cx="5541631" cy="817639"/>
          </a:xfrm>
          <a:prstGeom prst="rect">
            <a:avLst/>
          </a:prstGeom>
        </p:spPr>
      </p:pic>
      <p:pic>
        <p:nvPicPr>
          <p:cNvPr id="3" name="Imagine 2"/>
          <p:cNvPicPr>
            <a:picLocks noChangeAspect="1"/>
          </p:cNvPicPr>
          <p:nvPr/>
        </p:nvPicPr>
        <p:blipFill>
          <a:blip r:embed="rId5"/>
          <a:stretch>
            <a:fillRect/>
          </a:stretch>
        </p:blipFill>
        <p:spPr>
          <a:xfrm>
            <a:off x="280128" y="5776962"/>
            <a:ext cx="10333616" cy="804742"/>
          </a:xfrm>
          <a:prstGeom prst="rect">
            <a:avLst/>
          </a:prstGeom>
        </p:spPr>
      </p:pic>
    </p:spTree>
    <p:extLst>
      <p:ext uri="{BB962C8B-B14F-4D97-AF65-F5344CB8AC3E}">
        <p14:creationId xmlns:p14="http://schemas.microsoft.com/office/powerpoint/2010/main" val="198897758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3">
            <a:extLst>
              <a:ext uri="{FF2B5EF4-FFF2-40B4-BE49-F238E27FC236}">
                <a16:creationId xmlns:a16="http://schemas.microsoft.com/office/drawing/2014/main" xmlns="" id="{3984A26A-1A5B-46D0-89E4-C5A7E9F339C8}"/>
              </a:ext>
            </a:extLst>
          </p:cNvPr>
          <p:cNvSpPr>
            <a:spLocks noChangeArrowheads="1"/>
          </p:cNvSpPr>
          <p:nvPr/>
        </p:nvSpPr>
        <p:spPr bwMode="auto">
          <a:xfrm>
            <a:off x="0" y="2730500"/>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p>
        </p:txBody>
      </p:sp>
      <p:sp>
        <p:nvSpPr>
          <p:cNvPr id="10" name="Rounded Rectangle 9">
            <a:extLst>
              <a:ext uri="{FF2B5EF4-FFF2-40B4-BE49-F238E27FC236}">
                <a16:creationId xmlns:a16="http://schemas.microsoft.com/office/drawing/2014/main" xmlns="" id="{89829F3A-30A3-48EE-8920-A0F920D60B5B}"/>
              </a:ext>
            </a:extLst>
          </p:cNvPr>
          <p:cNvSpPr/>
          <p:nvPr/>
        </p:nvSpPr>
        <p:spPr>
          <a:xfrm>
            <a:off x="180000" y="1403999"/>
            <a:ext cx="11880000" cy="468000"/>
          </a:xfrm>
          <a:prstGeom prst="roundRect">
            <a:avLst/>
          </a:prstGeom>
          <a:solidFill>
            <a:srgbClr val="4076AC"/>
          </a:solidFill>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lgn="ctr">
              <a:defRPr/>
            </a:pPr>
            <a:r>
              <a:rPr lang="it-IT" altLang="ro-RO" b="1" dirty="0">
                <a:solidFill>
                  <a:schemeClr val="bg1"/>
                </a:solidFill>
                <a:latin typeface="Trebuchet MS" pitchFamily="34" charset="0"/>
                <a:cs typeface="Arial" charset="0"/>
              </a:rPr>
              <a:t>Completarea veniturilor salariale ale </a:t>
            </a:r>
            <a:r>
              <a:rPr lang="it-IT" altLang="ro-RO" b="1" dirty="0" smtClean="0">
                <a:solidFill>
                  <a:schemeClr val="bg1"/>
                </a:solidFill>
                <a:latin typeface="Trebuchet MS" pitchFamily="34" charset="0"/>
                <a:cs typeface="Arial" charset="0"/>
              </a:rPr>
              <a:t>angajaţilor</a:t>
            </a:r>
            <a:endParaRPr lang="it-IT" altLang="ro-RO" b="1" dirty="0">
              <a:solidFill>
                <a:schemeClr val="bg1"/>
              </a:solidFill>
              <a:latin typeface="Trebuchet MS" pitchFamily="34" charset="0"/>
              <a:cs typeface="Arial" charset="0"/>
            </a:endParaRPr>
          </a:p>
        </p:txBody>
      </p:sp>
      <p:sp>
        <p:nvSpPr>
          <p:cNvPr id="11" name="Rectangle 10"/>
          <p:cNvSpPr/>
          <p:nvPr/>
        </p:nvSpPr>
        <p:spPr>
          <a:xfrm>
            <a:off x="360000" y="2132856"/>
            <a:ext cx="11531822" cy="4239104"/>
          </a:xfrm>
          <a:prstGeom prst="rect">
            <a:avLst/>
          </a:prstGeom>
          <a:solidFill>
            <a:srgbClr val="C8EFFD"/>
          </a:solidFill>
          <a:ln>
            <a:noFill/>
          </a:ln>
          <a:effectLst>
            <a:glow rad="63500">
              <a:srgbClr val="03598A">
                <a:alpha val="40000"/>
              </a:srgbClr>
            </a:glow>
            <a:innerShdw blurRad="114300">
              <a:srgbClr val="03598A"/>
            </a:innerShdw>
          </a:effectLst>
          <a:scene3d>
            <a:camera prst="orthographicFront"/>
            <a:lightRig rig="threePt" dir="t"/>
          </a:scene3d>
          <a:sp3d z="12700"/>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nchorCtr="0"/>
          <a:lstStyle/>
          <a:p>
            <a:pPr marL="274320" lvl="0" indent="-274320" algn="just" fontAlgn="auto">
              <a:spcBef>
                <a:spcPct val="20000"/>
              </a:spcBef>
              <a:spcAft>
                <a:spcPts val="0"/>
              </a:spcAft>
              <a:buClr>
                <a:srgbClr val="0BD0D9"/>
              </a:buClr>
              <a:buSzPct val="95000"/>
              <a:buFont typeface="Wingdings" pitchFamily="2" charset="2"/>
              <a:buChar char="ü"/>
              <a:defRPr/>
            </a:pPr>
            <a:r>
              <a:rPr lang="ro-RO" b="1" dirty="0" smtClean="0">
                <a:solidFill>
                  <a:prstClr val="black"/>
                </a:solidFill>
                <a:latin typeface="Calibri" pitchFamily="34" charset="0"/>
              </a:rPr>
              <a:t>P</a:t>
            </a:r>
            <a:r>
              <a:rPr lang="vi-VN" b="1" dirty="0" smtClean="0">
                <a:solidFill>
                  <a:prstClr val="black"/>
                </a:solidFill>
                <a:latin typeface="Calibri" pitchFamily="34" charset="0"/>
              </a:rPr>
              <a:t>ersoanelor </a:t>
            </a:r>
            <a:r>
              <a:rPr lang="vi-VN" b="1" dirty="0">
                <a:solidFill>
                  <a:prstClr val="black"/>
                </a:solidFill>
                <a:latin typeface="Calibri" pitchFamily="34" charset="0"/>
              </a:rPr>
              <a:t>cărora li s-a stabilit dreptul la indemnizaţia de şomaj şi care se angajează cu</a:t>
            </a:r>
            <a:r>
              <a:rPr lang="ro-RO" b="1" dirty="0">
                <a:solidFill>
                  <a:prstClr val="black"/>
                </a:solidFill>
                <a:latin typeface="Calibri" pitchFamily="34" charset="0"/>
              </a:rPr>
              <a:t> </a:t>
            </a:r>
            <a:r>
              <a:rPr lang="vi-VN" b="1" dirty="0">
                <a:solidFill>
                  <a:prstClr val="black"/>
                </a:solidFill>
                <a:latin typeface="Calibri" pitchFamily="34" charset="0"/>
              </a:rPr>
              <a:t>normă întreagă </a:t>
            </a:r>
            <a:r>
              <a:rPr lang="vi-VN" dirty="0">
                <a:solidFill>
                  <a:prstClr val="black"/>
                </a:solidFill>
                <a:latin typeface="Calibri" pitchFamily="34" charset="0"/>
              </a:rPr>
              <a:t>şi, ca urmare a angajării, le încetează plata indemnizaţiei de şomaj, </a:t>
            </a:r>
            <a:r>
              <a:rPr lang="vi-VN" b="1" dirty="0">
                <a:solidFill>
                  <a:prstClr val="black"/>
                </a:solidFill>
                <a:latin typeface="Calibri" pitchFamily="34" charset="0"/>
              </a:rPr>
              <a:t>beneficiază, din momentul angajării până la sfârşitul perioadei pentru care erau îndreptăţite să primească indemnizaţia de şomaj, de o sumă lunară, acordată din bugetul asigurărilor pentru şomaj, reprezentând 30%</a:t>
            </a:r>
            <a:r>
              <a:rPr lang="vi-VN" dirty="0">
                <a:solidFill>
                  <a:prstClr val="black"/>
                </a:solidFill>
                <a:latin typeface="Calibri" pitchFamily="34" charset="0"/>
              </a:rPr>
              <a:t> </a:t>
            </a:r>
            <a:r>
              <a:rPr lang="vi-VN" b="1" dirty="0">
                <a:solidFill>
                  <a:prstClr val="black"/>
                </a:solidFill>
                <a:latin typeface="Calibri" pitchFamily="34" charset="0"/>
              </a:rPr>
              <a:t>din cuantumul indemnizaţiei de şomaj</a:t>
            </a:r>
            <a:r>
              <a:rPr lang="vi-VN" dirty="0">
                <a:solidFill>
                  <a:prstClr val="black"/>
                </a:solidFill>
                <a:latin typeface="Calibri" pitchFamily="34" charset="0"/>
              </a:rPr>
              <a:t>; </a:t>
            </a:r>
          </a:p>
          <a:p>
            <a:pPr marL="274320" lvl="0" indent="-274320" algn="just" fontAlgn="auto">
              <a:spcBef>
                <a:spcPct val="20000"/>
              </a:spcBef>
              <a:spcAft>
                <a:spcPts val="0"/>
              </a:spcAft>
              <a:buClr>
                <a:srgbClr val="0BD0D9"/>
              </a:buClr>
              <a:buSzPct val="95000"/>
              <a:buFont typeface="Wingdings" pitchFamily="2" charset="2"/>
              <a:buChar char="ü"/>
              <a:defRPr/>
            </a:pPr>
            <a:r>
              <a:rPr lang="ro-RO" dirty="0" smtClean="0">
                <a:solidFill>
                  <a:prstClr val="black"/>
                </a:solidFill>
                <a:latin typeface="Calibri" pitchFamily="34" charset="0"/>
              </a:rPr>
              <a:t>A</a:t>
            </a:r>
            <a:r>
              <a:rPr lang="vi-VN" dirty="0" smtClean="0">
                <a:solidFill>
                  <a:prstClr val="black"/>
                </a:solidFill>
                <a:latin typeface="Calibri" pitchFamily="34" charset="0"/>
              </a:rPr>
              <a:t>bsolvenții </a:t>
            </a:r>
            <a:r>
              <a:rPr lang="vi-VN" dirty="0">
                <a:solidFill>
                  <a:prstClr val="black"/>
                </a:solidFill>
                <a:latin typeface="Calibri" pitchFamily="34" charset="0"/>
              </a:rPr>
              <a:t>instituțiilor de învățământ și absolvenții școlilor speciale, în vârstă de minimum 16 ani, care în termen de 60 de zile de la absolvire se angajează cu normă întreagă pentru o perioadă mai mare de 12 luni beneficiază, din bugetul asigurărilor pentru șomaj, de o </a:t>
            </a:r>
            <a:r>
              <a:rPr lang="vi-VN" b="1" u="sng" dirty="0">
                <a:solidFill>
                  <a:srgbClr val="FF0000"/>
                </a:solidFill>
                <a:latin typeface="Calibri" pitchFamily="34" charset="0"/>
              </a:rPr>
              <a:t>PRIMĂ DE INSERȚIE</a:t>
            </a:r>
            <a:r>
              <a:rPr lang="vi-VN" dirty="0">
                <a:solidFill>
                  <a:srgbClr val="FF0000"/>
                </a:solidFill>
                <a:latin typeface="Calibri" pitchFamily="34" charset="0"/>
              </a:rPr>
              <a:t> </a:t>
            </a:r>
            <a:r>
              <a:rPr lang="vi-VN" dirty="0">
                <a:solidFill>
                  <a:prstClr val="black"/>
                </a:solidFill>
                <a:latin typeface="Calibri" pitchFamily="34" charset="0"/>
              </a:rPr>
              <a:t>egală </a:t>
            </a:r>
            <a:r>
              <a:rPr lang="vi-VN" u="sng" dirty="0">
                <a:solidFill>
                  <a:prstClr val="black"/>
                </a:solidFill>
                <a:latin typeface="Calibri" pitchFamily="34" charset="0"/>
              </a:rPr>
              <a:t>cu </a:t>
            </a:r>
            <a:r>
              <a:rPr lang="vi-VN" b="1" u="sng" dirty="0">
                <a:solidFill>
                  <a:prstClr val="black"/>
                </a:solidFill>
                <a:latin typeface="Calibri" pitchFamily="34" charset="0"/>
              </a:rPr>
              <a:t>de trei ori valoarea indicatorului social de </a:t>
            </a:r>
            <a:r>
              <a:rPr lang="vi-VN" b="1" u="sng" dirty="0" smtClean="0">
                <a:solidFill>
                  <a:prstClr val="black"/>
                </a:solidFill>
                <a:latin typeface="Calibri" pitchFamily="34" charset="0"/>
              </a:rPr>
              <a:t>referință</a:t>
            </a:r>
            <a:r>
              <a:rPr lang="en-US" b="1" u="sng" dirty="0" smtClean="0">
                <a:solidFill>
                  <a:prstClr val="black"/>
                </a:solidFill>
                <a:latin typeface="Calibri" pitchFamily="34" charset="0"/>
              </a:rPr>
              <a:t>,</a:t>
            </a:r>
            <a:r>
              <a:rPr lang="vi-VN" b="1" u="sng" dirty="0" smtClean="0">
                <a:solidFill>
                  <a:prstClr val="black"/>
                </a:solidFill>
                <a:latin typeface="Calibri" pitchFamily="34" charset="0"/>
              </a:rPr>
              <a:t> sumă </a:t>
            </a:r>
            <a:r>
              <a:rPr lang="vi-VN" b="1" u="sng" dirty="0">
                <a:solidFill>
                  <a:prstClr val="black"/>
                </a:solidFill>
                <a:latin typeface="Calibri" pitchFamily="34" charset="0"/>
              </a:rPr>
              <a:t>acordată în două tranșe.</a:t>
            </a:r>
            <a:endParaRPr lang="vi-VN" dirty="0">
              <a:solidFill>
                <a:prstClr val="black"/>
              </a:solidFill>
              <a:latin typeface="Calibri" pitchFamily="34" charset="0"/>
            </a:endParaRPr>
          </a:p>
          <a:p>
            <a:pPr marL="274320" lvl="0" indent="-274320" algn="just" fontAlgn="auto">
              <a:spcBef>
                <a:spcPct val="20000"/>
              </a:spcBef>
              <a:spcAft>
                <a:spcPts val="0"/>
              </a:spcAft>
              <a:buClr>
                <a:srgbClr val="0BD0D9"/>
              </a:buClr>
              <a:buSzPct val="95000"/>
              <a:buFont typeface="Wingdings" pitchFamily="2" charset="2"/>
              <a:buChar char="ü"/>
              <a:defRPr/>
            </a:pPr>
            <a:r>
              <a:rPr lang="ro-RO" b="1" u="sng" dirty="0">
                <a:solidFill>
                  <a:prstClr val="black"/>
                </a:solidFill>
                <a:latin typeface="Calibri" pitchFamily="34" charset="0"/>
              </a:rPr>
              <a:t>Ș</a:t>
            </a:r>
            <a:r>
              <a:rPr lang="vi-VN" b="1" u="sng" dirty="0" smtClean="0">
                <a:solidFill>
                  <a:prstClr val="black"/>
                </a:solidFill>
                <a:latin typeface="Calibri" pitchFamily="34" charset="0"/>
              </a:rPr>
              <a:t>omerii </a:t>
            </a:r>
            <a:r>
              <a:rPr lang="vi-VN" b="1" u="sng" dirty="0">
                <a:solidFill>
                  <a:prstClr val="black"/>
                </a:solidFill>
                <a:latin typeface="Calibri" pitchFamily="34" charset="0"/>
              </a:rPr>
              <a:t>înregistraţi</a:t>
            </a:r>
            <a:r>
              <a:rPr lang="vi-VN" b="1" dirty="0">
                <a:solidFill>
                  <a:prstClr val="black"/>
                </a:solidFill>
                <a:latin typeface="Calibri" pitchFamily="34" charset="0"/>
              </a:rPr>
              <a:t> </a:t>
            </a:r>
            <a:r>
              <a:rPr lang="vi-VN" dirty="0">
                <a:solidFill>
                  <a:prstClr val="black"/>
                </a:solidFill>
                <a:latin typeface="Calibri" pitchFamily="34" charset="0"/>
              </a:rPr>
              <a:t>la agenţiile pentru ocuparea forţei de muncă, </a:t>
            </a:r>
            <a:r>
              <a:rPr lang="vi-VN" b="1" u="sng" dirty="0">
                <a:solidFill>
                  <a:prstClr val="black"/>
                </a:solidFill>
                <a:latin typeface="Calibri" pitchFamily="34" charset="0"/>
              </a:rPr>
              <a:t>de cel puțin 30 de zile,  care nu beneficiază de indemnizaţie de </a:t>
            </a:r>
            <a:r>
              <a:rPr lang="vi-VN" b="1" u="sng" dirty="0" smtClean="0">
                <a:solidFill>
                  <a:prstClr val="black"/>
                </a:solidFill>
                <a:latin typeface="Calibri" pitchFamily="34" charset="0"/>
              </a:rPr>
              <a:t>şomaj</a:t>
            </a:r>
            <a:r>
              <a:rPr lang="en-US" b="1" dirty="0" smtClean="0">
                <a:solidFill>
                  <a:prstClr val="black"/>
                </a:solidFill>
                <a:latin typeface="Calibri" pitchFamily="34" charset="0"/>
              </a:rPr>
              <a:t>, </a:t>
            </a:r>
            <a:r>
              <a:rPr lang="vi-VN" dirty="0" smtClean="0">
                <a:solidFill>
                  <a:prstClr val="black"/>
                </a:solidFill>
                <a:latin typeface="Calibri" pitchFamily="34" charset="0"/>
              </a:rPr>
              <a:t>în </a:t>
            </a:r>
            <a:r>
              <a:rPr lang="vi-VN" dirty="0">
                <a:solidFill>
                  <a:prstClr val="black"/>
                </a:solidFill>
                <a:latin typeface="Calibri" pitchFamily="34" charset="0"/>
              </a:rPr>
              <a:t>situaţia în care se angajează cu normă întreagă, pentru o perioadă mai mare de 3 luni, ulterior datei înregistrării la agenţiile pentru ocuparea forţei de muncă, </a:t>
            </a:r>
            <a:r>
              <a:rPr lang="vi-VN" b="1" dirty="0">
                <a:solidFill>
                  <a:prstClr val="black"/>
                </a:solidFill>
                <a:latin typeface="Calibri" pitchFamily="34" charset="0"/>
              </a:rPr>
              <a:t>beneficiază de o </a:t>
            </a:r>
            <a:r>
              <a:rPr lang="vi-VN" b="1" u="sng" dirty="0">
                <a:solidFill>
                  <a:srgbClr val="FF0000"/>
                </a:solidFill>
                <a:latin typeface="Calibri" pitchFamily="34" charset="0"/>
              </a:rPr>
              <a:t>PRIMĂ DE ACTIVARE </a:t>
            </a:r>
            <a:r>
              <a:rPr lang="vi-VN" b="1" dirty="0">
                <a:solidFill>
                  <a:prstClr val="black"/>
                </a:solidFill>
                <a:latin typeface="Calibri" pitchFamily="34" charset="0"/>
              </a:rPr>
              <a:t>în valoare </a:t>
            </a:r>
            <a:r>
              <a:rPr lang="vi-VN" b="1" dirty="0" smtClean="0">
                <a:solidFill>
                  <a:prstClr val="black"/>
                </a:solidFill>
                <a:latin typeface="Calibri" pitchFamily="34" charset="0"/>
              </a:rPr>
              <a:t>de</a:t>
            </a:r>
            <a:r>
              <a:rPr lang="en-US" b="1" dirty="0" smtClean="0">
                <a:solidFill>
                  <a:prstClr val="black"/>
                </a:solidFill>
                <a:latin typeface="Calibri" pitchFamily="34" charset="0"/>
              </a:rPr>
              <a:t> 1.000 </a:t>
            </a:r>
            <a:r>
              <a:rPr lang="vi-VN" b="1" dirty="0" smtClean="0">
                <a:solidFill>
                  <a:prstClr val="black"/>
                </a:solidFill>
                <a:latin typeface="Calibri" pitchFamily="34" charset="0"/>
              </a:rPr>
              <a:t>lei</a:t>
            </a:r>
            <a:r>
              <a:rPr lang="vi-VN" b="1" dirty="0">
                <a:solidFill>
                  <a:prstClr val="black"/>
                </a:solidFill>
                <a:latin typeface="Calibri" pitchFamily="34" charset="0"/>
              </a:rPr>
              <a:t>, </a:t>
            </a:r>
            <a:r>
              <a:rPr lang="vi-VN" b="1" dirty="0" smtClean="0">
                <a:solidFill>
                  <a:prstClr val="black"/>
                </a:solidFill>
                <a:latin typeface="Calibri" pitchFamily="34" charset="0"/>
              </a:rPr>
              <a:t>neimpozabilă</a:t>
            </a:r>
            <a:r>
              <a:rPr lang="en-US" b="1" dirty="0" smtClean="0">
                <a:solidFill>
                  <a:prstClr val="black"/>
                </a:solidFill>
                <a:latin typeface="Calibri" pitchFamily="34" charset="0"/>
              </a:rPr>
              <a:t>, </a:t>
            </a:r>
            <a:r>
              <a:rPr lang="vi-VN" b="1" u="sng" dirty="0">
                <a:solidFill>
                  <a:prstClr val="black"/>
                </a:solidFill>
                <a:latin typeface="Calibri" pitchFamily="34" charset="0"/>
              </a:rPr>
              <a:t>sumă acordată în două tranșe</a:t>
            </a:r>
            <a:r>
              <a:rPr lang="vi-VN" b="1" dirty="0" smtClean="0">
                <a:solidFill>
                  <a:prstClr val="black"/>
                </a:solidFill>
                <a:latin typeface="Calibri" pitchFamily="34" charset="0"/>
              </a:rPr>
              <a:t>.</a:t>
            </a:r>
            <a:r>
              <a:rPr lang="vi-VN" i="1" dirty="0" smtClean="0">
                <a:solidFill>
                  <a:prstClr val="black"/>
                </a:solidFill>
                <a:latin typeface="Calibri" pitchFamily="34" charset="0"/>
              </a:rPr>
              <a:t> </a:t>
            </a:r>
            <a:endParaRPr lang="vi-VN" dirty="0">
              <a:solidFill>
                <a:prstClr val="black"/>
              </a:solidFill>
              <a:latin typeface="Calibri" pitchFamily="34" charset="0"/>
            </a:endParaRPr>
          </a:p>
          <a:p>
            <a:pPr algn="just"/>
            <a:endParaRPr lang="en-US" sz="1100" dirty="0">
              <a:solidFill>
                <a:schemeClr val="tx1"/>
              </a:solidFill>
            </a:endParaRPr>
          </a:p>
        </p:txBody>
      </p:sp>
      <p:sp>
        <p:nvSpPr>
          <p:cNvPr id="12" name="Callout: Down Arrow 5">
            <a:extLst>
              <a:ext uri="{FF2B5EF4-FFF2-40B4-BE49-F238E27FC236}">
                <a16:creationId xmlns:a16="http://schemas.microsoft.com/office/drawing/2014/main" xmlns="" id="{0A817916-9AE5-4DD0-8EB7-5ECA9DA3F8E6}"/>
              </a:ext>
            </a:extLst>
          </p:cNvPr>
          <p:cNvSpPr/>
          <p:nvPr/>
        </p:nvSpPr>
        <p:spPr bwMode="auto">
          <a:xfrm>
            <a:off x="179999" y="72000"/>
            <a:ext cx="3420000" cy="1332000"/>
          </a:xfrm>
          <a:prstGeom prst="downArrowCallout">
            <a:avLst>
              <a:gd name="adj1" fmla="val 28669"/>
              <a:gd name="adj2" fmla="val 23165"/>
              <a:gd name="adj3" fmla="val 17660"/>
              <a:gd name="adj4" fmla="val 65894"/>
            </a:avLst>
          </a:prstGeom>
          <a:solidFill>
            <a:srgbClr val="4076AC"/>
          </a:solidFill>
          <a:ln/>
        </p:spPr>
        <p:style>
          <a:lnRef idx="0">
            <a:schemeClr val="dk1"/>
          </a:lnRef>
          <a:fillRef idx="3">
            <a:schemeClr val="dk1"/>
          </a:fillRef>
          <a:effectRef idx="3">
            <a:schemeClr val="dk1"/>
          </a:effectRef>
          <a:fontRef idx="minor">
            <a:schemeClr val="lt1"/>
          </a:fontRef>
        </p:style>
        <p:txBody>
          <a:bodyPr lIns="72000" tIns="36000" rIns="72000" bIns="36000" anchor="ctr" anchorCtr="0"/>
          <a:lstStyle/>
          <a:p>
            <a:pPr algn="ctr">
              <a:defRPr/>
            </a:pPr>
            <a:r>
              <a:rPr lang="vi-VN" b="1" dirty="0">
                <a:latin typeface="Trebuchet MS" panose="020B0603020202020204" pitchFamily="34" charset="0"/>
              </a:rPr>
              <a:t>Creşterea şanselor de ocupare a persoanelor în căutarea unui loc de muncă</a:t>
            </a:r>
          </a:p>
        </p:txBody>
      </p:sp>
      <p:grpSp>
        <p:nvGrpSpPr>
          <p:cNvPr id="13" name="Group 12"/>
          <p:cNvGrpSpPr/>
          <p:nvPr/>
        </p:nvGrpSpPr>
        <p:grpSpPr>
          <a:xfrm>
            <a:off x="3718942" y="49213"/>
            <a:ext cx="8471471" cy="1090612"/>
            <a:chOff x="3718942" y="49213"/>
            <a:chExt cx="8471471" cy="1090612"/>
          </a:xfrm>
        </p:grpSpPr>
        <p:pic>
          <p:nvPicPr>
            <p:cNvPr id="14" name="Picture 6">
              <a:extLst>
                <a:ext uri="{FF2B5EF4-FFF2-40B4-BE49-F238E27FC236}">
                  <a16:creationId xmlns:a16="http://schemas.microsoft.com/office/drawing/2014/main" xmlns="" id="{F65761E0-41E1-4557-A583-9249154EC40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18942" y="49213"/>
              <a:ext cx="1023938"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5" descr="omuleti">
              <a:extLst>
                <a:ext uri="{FF2B5EF4-FFF2-40B4-BE49-F238E27FC236}">
                  <a16:creationId xmlns:a16="http://schemas.microsoft.com/office/drawing/2014/main" xmlns="" id="{3C3EAED9-C71F-4F03-8017-4C5DE5744E85}"/>
                </a:ext>
              </a:extLst>
            </p:cNvPr>
            <p:cNvPicPr>
              <a:picLocks noChangeAspect="1" noChangeArrowheads="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625138" y="115888"/>
              <a:ext cx="1565275"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7">
              <a:extLst>
                <a:ext uri="{FF2B5EF4-FFF2-40B4-BE49-F238E27FC236}">
                  <a16:creationId xmlns:a16="http://schemas.microsoft.com/office/drawing/2014/main" xmlns="" id="{D460A125-A922-47C1-937A-02774B615374}"/>
                </a:ext>
              </a:extLst>
            </p:cNvPr>
            <p:cNvSpPr txBox="1">
              <a:spLocks noChangeArrowheads="1"/>
            </p:cNvSpPr>
            <p:nvPr/>
          </p:nvSpPr>
          <p:spPr bwMode="auto">
            <a:xfrm>
              <a:off x="4689165" y="106363"/>
              <a:ext cx="619125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ro-RO" altLang="en-US" sz="2000" dirty="0">
                  <a:solidFill>
                    <a:srgbClr val="03598A"/>
                  </a:solidFill>
                </a:rPr>
                <a:t>MINISTERUL MUNCII ȘI </a:t>
              </a:r>
              <a:r>
                <a:rPr lang="en-US" altLang="en-US" sz="2000" dirty="0">
                  <a:solidFill>
                    <a:srgbClr val="03598A"/>
                  </a:solidFill>
                </a:rPr>
                <a:t>SOLIDARITĂŢII </a:t>
              </a:r>
              <a:r>
                <a:rPr lang="ro-RO" altLang="en-US" sz="2000" dirty="0">
                  <a:solidFill>
                    <a:srgbClr val="03598A"/>
                  </a:solidFill>
                </a:rPr>
                <a:t>SOCIALE</a:t>
              </a:r>
            </a:p>
            <a:p>
              <a:pPr algn="ctr" eaLnBrk="1" hangingPunct="1"/>
              <a:r>
                <a:rPr lang="ro-RO" altLang="en-US" sz="1600" dirty="0" smtClean="0">
                  <a:solidFill>
                    <a:srgbClr val="03598A"/>
                  </a:solidFill>
                </a:rPr>
                <a:t>AGENȚIA </a:t>
              </a:r>
              <a:r>
                <a:rPr lang="ro-RO" altLang="en-US" sz="1600" dirty="0">
                  <a:solidFill>
                    <a:srgbClr val="03598A"/>
                  </a:solidFill>
                </a:rPr>
                <a:t>JUDEȚEANĂ PENTRU OCUPAREA FORȚEI DE MUNCA </a:t>
              </a:r>
            </a:p>
            <a:p>
              <a:pPr algn="ctr" eaLnBrk="1" hangingPunct="1"/>
              <a:r>
                <a:rPr lang="ro-RO" altLang="en-US" sz="1600" dirty="0">
                  <a:solidFill>
                    <a:srgbClr val="03598A"/>
                  </a:solidFill>
                </a:rPr>
                <a:t>SATU MARE</a:t>
              </a:r>
              <a:endParaRPr lang="en-US" altLang="en-US" sz="1600" dirty="0">
                <a:solidFill>
                  <a:srgbClr val="03598A"/>
                </a:solidFill>
              </a:endParaRPr>
            </a:p>
          </p:txBody>
        </p:sp>
      </p:grpSp>
    </p:spTree>
    <p:extLst>
      <p:ext uri="{BB962C8B-B14F-4D97-AF65-F5344CB8AC3E}">
        <p14:creationId xmlns:p14="http://schemas.microsoft.com/office/powerpoint/2010/main" val="90988069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3">
            <a:extLst>
              <a:ext uri="{FF2B5EF4-FFF2-40B4-BE49-F238E27FC236}">
                <a16:creationId xmlns:a16="http://schemas.microsoft.com/office/drawing/2014/main" xmlns="" id="{3984A26A-1A5B-46D0-89E4-C5A7E9F339C8}"/>
              </a:ext>
            </a:extLst>
          </p:cNvPr>
          <p:cNvSpPr>
            <a:spLocks noChangeArrowheads="1"/>
          </p:cNvSpPr>
          <p:nvPr/>
        </p:nvSpPr>
        <p:spPr bwMode="auto">
          <a:xfrm>
            <a:off x="0" y="2730500"/>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p>
        </p:txBody>
      </p:sp>
      <p:sp>
        <p:nvSpPr>
          <p:cNvPr id="10" name="Rounded Rectangle 9">
            <a:extLst>
              <a:ext uri="{FF2B5EF4-FFF2-40B4-BE49-F238E27FC236}">
                <a16:creationId xmlns:a16="http://schemas.microsoft.com/office/drawing/2014/main" xmlns="" id="{89829F3A-30A3-48EE-8920-A0F920D60B5B}"/>
              </a:ext>
            </a:extLst>
          </p:cNvPr>
          <p:cNvSpPr/>
          <p:nvPr/>
        </p:nvSpPr>
        <p:spPr>
          <a:xfrm>
            <a:off x="179999" y="1403999"/>
            <a:ext cx="11880000" cy="468000"/>
          </a:xfrm>
          <a:prstGeom prst="roundRect">
            <a:avLst/>
          </a:prstGeom>
          <a:solidFill>
            <a:srgbClr val="4076AC"/>
          </a:solidFill>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lgn="ctr">
              <a:defRPr/>
            </a:pPr>
            <a:r>
              <a:rPr lang="vi-VN" altLang="ro-RO" b="1" dirty="0">
                <a:solidFill>
                  <a:schemeClr val="bg1"/>
                </a:solidFill>
                <a:latin typeface="Trebuchet MS" pitchFamily="34" charset="0"/>
                <a:cs typeface="Arial" charset="0"/>
              </a:rPr>
              <a:t>Stimularea mobilității forței de muncă - Primă de relocare  -  Programul “PRIMA CHIRIE“</a:t>
            </a:r>
            <a:endParaRPr lang="it-IT" altLang="ro-RO" b="1" dirty="0">
              <a:solidFill>
                <a:schemeClr val="bg1"/>
              </a:solidFill>
              <a:latin typeface="Trebuchet MS" pitchFamily="34" charset="0"/>
              <a:cs typeface="Arial" charset="0"/>
            </a:endParaRPr>
          </a:p>
        </p:txBody>
      </p:sp>
      <p:sp>
        <p:nvSpPr>
          <p:cNvPr id="11" name="Rounded Rectangle 10"/>
          <p:cNvSpPr/>
          <p:nvPr/>
        </p:nvSpPr>
        <p:spPr>
          <a:xfrm>
            <a:off x="354510" y="1989522"/>
            <a:ext cx="6604792" cy="4823853"/>
          </a:xfrm>
          <a:prstGeom prst="roundRect">
            <a:avLst>
              <a:gd name="adj" fmla="val 4030"/>
            </a:avLst>
          </a:prstGeom>
          <a:solidFill>
            <a:srgbClr val="C8EFFD"/>
          </a:solidFill>
          <a:ln>
            <a:noFill/>
          </a:ln>
          <a:effectLst>
            <a:innerShdw blurRad="114300">
              <a:srgbClr val="03598A"/>
            </a:innerShdw>
          </a:effectLst>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lstStyle/>
          <a:p>
            <a:pPr marL="273050" lvl="0" indent="-273050" algn="ctr">
              <a:lnSpc>
                <a:spcPct val="80000"/>
              </a:lnSpc>
              <a:spcAft>
                <a:spcPts val="600"/>
              </a:spcAft>
              <a:buClr>
                <a:srgbClr val="0BD0D9"/>
              </a:buClr>
              <a:buSzPct val="95000"/>
            </a:pPr>
            <a:r>
              <a:rPr lang="ro-RO" altLang="en-US" sz="1600" dirty="0">
                <a:solidFill>
                  <a:prstClr val="black"/>
                </a:solidFill>
                <a:latin typeface="Calibri" pitchFamily="34" charset="0"/>
                <a:cs typeface="Times New Roman" pitchFamily="18" charset="0"/>
              </a:rPr>
              <a:t>Prevăzută în cadrul </a:t>
            </a:r>
            <a:r>
              <a:rPr lang="vi-VN" altLang="ro-RO" sz="1600" b="1" i="1" dirty="0">
                <a:solidFill>
                  <a:prstClr val="black"/>
                </a:solidFill>
                <a:latin typeface="Calibri" pitchFamily="34" charset="0"/>
              </a:rPr>
              <a:t>Programului de Guvernare 2017-2020</a:t>
            </a:r>
            <a:r>
              <a:rPr lang="ro-RO" altLang="ro-RO" sz="1600" b="1" i="1" dirty="0">
                <a:solidFill>
                  <a:prstClr val="black"/>
                </a:solidFill>
                <a:latin typeface="Calibri" pitchFamily="34" charset="0"/>
              </a:rPr>
              <a:t> </a:t>
            </a:r>
            <a:r>
              <a:rPr lang="ro-RO" altLang="ro-RO" sz="1600" b="1" i="1" dirty="0" smtClean="0">
                <a:solidFill>
                  <a:prstClr val="black"/>
                </a:solidFill>
                <a:latin typeface="Calibri" pitchFamily="34" charset="0"/>
              </a:rPr>
              <a:t>  </a:t>
            </a:r>
            <a:r>
              <a:rPr lang="vi-VN" altLang="ro-RO" sz="1600" b="1" dirty="0" smtClean="0">
                <a:solidFill>
                  <a:prstClr val="black"/>
                </a:solidFill>
                <a:latin typeface="Calibri" pitchFamily="34" charset="0"/>
              </a:rPr>
              <a:t> </a:t>
            </a:r>
            <a:endParaRPr lang="ro-RO" altLang="ro-RO" sz="1600" b="1" dirty="0" smtClean="0">
              <a:solidFill>
                <a:prstClr val="black"/>
              </a:solidFill>
              <a:latin typeface="Calibri" pitchFamily="34" charset="0"/>
            </a:endParaRPr>
          </a:p>
          <a:p>
            <a:pPr marL="273050" lvl="0" indent="-273050" algn="ctr">
              <a:lnSpc>
                <a:spcPct val="80000"/>
              </a:lnSpc>
              <a:spcAft>
                <a:spcPts val="600"/>
              </a:spcAft>
              <a:buClr>
                <a:srgbClr val="0BD0D9"/>
              </a:buClr>
              <a:buSzPct val="95000"/>
            </a:pPr>
            <a:r>
              <a:rPr lang="vi-VN" altLang="ro-RO" sz="1600" b="1" dirty="0" smtClean="0">
                <a:solidFill>
                  <a:prstClr val="black"/>
                </a:solidFill>
                <a:latin typeface="Calibri" pitchFamily="34" charset="0"/>
              </a:rPr>
              <a:t>Programul </a:t>
            </a:r>
            <a:r>
              <a:rPr lang="vi-VN" altLang="ro-RO" sz="1600" b="1" dirty="0">
                <a:solidFill>
                  <a:prstClr val="black"/>
                </a:solidFill>
                <a:latin typeface="Calibri" pitchFamily="34" charset="0"/>
              </a:rPr>
              <a:t>„Prima </a:t>
            </a:r>
            <a:r>
              <a:rPr lang="vi-VN" altLang="ro-RO" sz="1600" b="1" dirty="0" smtClean="0">
                <a:solidFill>
                  <a:prstClr val="black"/>
                </a:solidFill>
                <a:latin typeface="Calibri" pitchFamily="34" charset="0"/>
              </a:rPr>
              <a:t>chirie”</a:t>
            </a:r>
            <a:endParaRPr lang="ro-RO" altLang="ro-RO" sz="1600" b="1" dirty="0">
              <a:solidFill>
                <a:prstClr val="black"/>
              </a:solidFill>
              <a:latin typeface="Calibri" pitchFamily="34" charset="0"/>
            </a:endParaRPr>
          </a:p>
          <a:p>
            <a:pPr lvl="0" indent="180975" algn="just">
              <a:lnSpc>
                <a:spcPct val="80000"/>
              </a:lnSpc>
              <a:spcAft>
                <a:spcPts val="600"/>
              </a:spcAft>
              <a:buClr>
                <a:srgbClr val="0BD0D9"/>
              </a:buClr>
              <a:buSzPct val="95000"/>
            </a:pPr>
            <a:r>
              <a:rPr lang="ro-RO" altLang="en-US" sz="1600" dirty="0" smtClean="0">
                <a:solidFill>
                  <a:prstClr val="black"/>
                </a:solidFill>
                <a:latin typeface="Calibri" pitchFamily="34" charset="0"/>
                <a:cs typeface="Times New Roman" pitchFamily="18" charset="0"/>
              </a:rPr>
              <a:t>Se </a:t>
            </a:r>
            <a:r>
              <a:rPr lang="ro-RO" altLang="en-US" sz="1600" dirty="0">
                <a:solidFill>
                  <a:prstClr val="black"/>
                </a:solidFill>
                <a:latin typeface="Calibri" pitchFamily="34" charset="0"/>
                <a:cs typeface="Times New Roman" pitchFamily="18" charset="0"/>
              </a:rPr>
              <a:t>acordă șomerilor înregistrați care se încadrează în muncă într-o altă localitate situată la </a:t>
            </a:r>
            <a:r>
              <a:rPr lang="ro-RO" altLang="en-US" sz="1600" b="1" dirty="0">
                <a:solidFill>
                  <a:prstClr val="black"/>
                </a:solidFill>
                <a:latin typeface="Calibri" pitchFamily="34" charset="0"/>
                <a:cs typeface="Times New Roman" pitchFamily="18" charset="0"/>
              </a:rPr>
              <a:t>o distanţă mai mare de 50 km faţă de localitatea în care îşi au domiciliul sau reşedinţa </a:t>
            </a:r>
            <a:r>
              <a:rPr lang="ro-RO" altLang="en-US" sz="1600" dirty="0">
                <a:solidFill>
                  <a:prstClr val="black"/>
                </a:solidFill>
                <a:latin typeface="Calibri" pitchFamily="34" charset="0"/>
                <a:cs typeface="Times New Roman" pitchFamily="18" charset="0"/>
              </a:rPr>
              <a:t>şi, ca urmare a acestui fapt, îşi schimbă domiciliul sau îşi stabilesc reşedinţa în localitatea respectivă sau în localităţile învecinate </a:t>
            </a:r>
            <a:r>
              <a:rPr lang="ro-RO" altLang="en-US" sz="1600" dirty="0" smtClean="0">
                <a:solidFill>
                  <a:prstClr val="black"/>
                </a:solidFill>
                <a:latin typeface="Calibri" pitchFamily="34" charset="0"/>
                <a:cs typeface="Times New Roman" pitchFamily="18" charset="0"/>
              </a:rPr>
              <a:t>acesteia.</a:t>
            </a:r>
          </a:p>
          <a:p>
            <a:pPr lvl="0" indent="180975" algn="just">
              <a:lnSpc>
                <a:spcPct val="80000"/>
              </a:lnSpc>
              <a:spcAft>
                <a:spcPts val="600"/>
              </a:spcAft>
              <a:buClr>
                <a:srgbClr val="0BD0D9"/>
              </a:buClr>
              <a:buSzPct val="95000"/>
            </a:pPr>
            <a:r>
              <a:rPr lang="ro-RO" altLang="en-US" sz="1600" b="1" dirty="0" smtClean="0">
                <a:solidFill>
                  <a:prstClr val="black"/>
                </a:solidFill>
                <a:latin typeface="Calibri" pitchFamily="34" charset="0"/>
                <a:cs typeface="Times New Roman" pitchFamily="18" charset="0"/>
              </a:rPr>
              <a:t>Este </a:t>
            </a:r>
            <a:r>
              <a:rPr lang="ro-RO" altLang="en-US" sz="1600" b="1" dirty="0">
                <a:solidFill>
                  <a:prstClr val="black"/>
                </a:solidFill>
                <a:latin typeface="Calibri" pitchFamily="34" charset="0"/>
                <a:cs typeface="Times New Roman" pitchFamily="18" charset="0"/>
              </a:rPr>
              <a:t>neimpozabilă</a:t>
            </a:r>
            <a:r>
              <a:rPr lang="ro-RO" altLang="en-US" sz="1600" dirty="0">
                <a:solidFill>
                  <a:prstClr val="black"/>
                </a:solidFill>
                <a:latin typeface="Calibri" pitchFamily="34" charset="0"/>
                <a:cs typeface="Times New Roman" pitchFamily="18" charset="0"/>
              </a:rPr>
              <a:t>, se acordă din bugetul asigurărilor pentru şomaj, și  </a:t>
            </a:r>
            <a:r>
              <a:rPr lang="ro-RO" altLang="en-US" sz="1600" b="1" dirty="0" smtClean="0">
                <a:solidFill>
                  <a:prstClr val="black"/>
                </a:solidFill>
                <a:latin typeface="Calibri" pitchFamily="34" charset="0"/>
                <a:cs typeface="Times New Roman" pitchFamily="18" charset="0"/>
              </a:rPr>
              <a:t>este</a:t>
            </a:r>
            <a:r>
              <a:rPr lang="ro-RO" altLang="en-US" sz="1600" dirty="0">
                <a:solidFill>
                  <a:prstClr val="black"/>
                </a:solidFill>
                <a:latin typeface="Calibri" pitchFamily="34" charset="0"/>
                <a:cs typeface="Times New Roman" pitchFamily="18" charset="0"/>
              </a:rPr>
              <a:t> </a:t>
            </a:r>
            <a:r>
              <a:rPr lang="ro-RO" altLang="en-US" sz="1600" b="1" dirty="0" smtClean="0">
                <a:solidFill>
                  <a:prstClr val="black"/>
                </a:solidFill>
                <a:latin typeface="Calibri" pitchFamily="34" charset="0"/>
                <a:cs typeface="Times New Roman" pitchFamily="18" charset="0"/>
              </a:rPr>
              <a:t>egală </a:t>
            </a:r>
            <a:r>
              <a:rPr lang="ro-RO" altLang="en-US" sz="1600" b="1" dirty="0">
                <a:solidFill>
                  <a:prstClr val="black"/>
                </a:solidFill>
                <a:latin typeface="Calibri" pitchFamily="34" charset="0"/>
                <a:cs typeface="Times New Roman" pitchFamily="18" charset="0"/>
              </a:rPr>
              <a:t>cu 75% din suma destinată asigurării cheltuielilor pentru locuire în noul domiciliu sau noua reşedinţă</a:t>
            </a:r>
            <a:r>
              <a:rPr lang="ro-RO" altLang="en-US" sz="1600" dirty="0">
                <a:solidFill>
                  <a:prstClr val="black"/>
                </a:solidFill>
                <a:latin typeface="Calibri" pitchFamily="34" charset="0"/>
                <a:cs typeface="Times New Roman" pitchFamily="18" charset="0"/>
              </a:rPr>
              <a:t>, dar </a:t>
            </a:r>
            <a:r>
              <a:rPr lang="ro-RO" altLang="en-US" sz="1600" b="1" u="sng" dirty="0">
                <a:solidFill>
                  <a:prstClr val="black"/>
                </a:solidFill>
                <a:latin typeface="Calibri" pitchFamily="34" charset="0"/>
                <a:cs typeface="Times New Roman" pitchFamily="18" charset="0"/>
              </a:rPr>
              <a:t>nu mai mult de 900 de lei. </a:t>
            </a:r>
            <a:endParaRPr lang="en-US" altLang="en-US" sz="1600" b="1" u="sng" dirty="0">
              <a:solidFill>
                <a:prstClr val="black"/>
              </a:solidFill>
              <a:latin typeface="Calibri" pitchFamily="34" charset="0"/>
              <a:cs typeface="Times New Roman" pitchFamily="18" charset="0"/>
            </a:endParaRPr>
          </a:p>
          <a:p>
            <a:pPr marL="273050" lvl="0" indent="-273050" algn="just">
              <a:lnSpc>
                <a:spcPct val="80000"/>
              </a:lnSpc>
              <a:spcAft>
                <a:spcPts val="600"/>
              </a:spcAft>
              <a:buClr>
                <a:srgbClr val="0BD0D9"/>
              </a:buClr>
              <a:buSzPct val="95000"/>
              <a:buFont typeface="Wingdings 2" pitchFamily="18" charset="2"/>
              <a:buChar char=""/>
            </a:pPr>
            <a:r>
              <a:rPr lang="ro-RO" altLang="ro-RO" sz="1600" b="1" dirty="0">
                <a:solidFill>
                  <a:prstClr val="black"/>
                </a:solidFill>
                <a:latin typeface="Calibri" pitchFamily="34" charset="0"/>
              </a:rPr>
              <a:t>S</a:t>
            </a:r>
            <a:r>
              <a:rPr lang="vi-VN" altLang="ro-RO" sz="1600" b="1" dirty="0">
                <a:solidFill>
                  <a:prstClr val="black"/>
                </a:solidFill>
                <a:latin typeface="Calibri" pitchFamily="34" charset="0"/>
              </a:rPr>
              <a:t>e acordă persoanelor ale căror venituri nete lunare</a:t>
            </a:r>
            <a:r>
              <a:rPr lang="vi-VN" altLang="ro-RO" sz="1600" dirty="0">
                <a:solidFill>
                  <a:prstClr val="black"/>
                </a:solidFill>
                <a:latin typeface="Calibri" pitchFamily="34" charset="0"/>
              </a:rPr>
              <a:t> realizate de către acestea, în situaţia în care sunt persoane singure, sau împreună cu familiile acestora, </a:t>
            </a:r>
            <a:r>
              <a:rPr lang="vi-VN" altLang="ro-RO" sz="1600" b="1" u="sng" dirty="0">
                <a:solidFill>
                  <a:prstClr val="black"/>
                </a:solidFill>
                <a:latin typeface="Calibri" pitchFamily="34" charset="0"/>
              </a:rPr>
              <a:t>nu depăşesc suma de 5.000 lei/lună</a:t>
            </a:r>
            <a:r>
              <a:rPr lang="vi-VN" altLang="ro-RO" sz="1600" b="1" i="1" u="sng" dirty="0">
                <a:solidFill>
                  <a:prstClr val="black"/>
                </a:solidFill>
                <a:latin typeface="Calibri" pitchFamily="34" charset="0"/>
              </a:rPr>
              <a:t>.</a:t>
            </a:r>
            <a:r>
              <a:rPr lang="vi-VN" altLang="ro-RO" sz="1600" i="1" dirty="0">
                <a:solidFill>
                  <a:prstClr val="black"/>
                </a:solidFill>
                <a:latin typeface="Calibri" pitchFamily="34" charset="0"/>
              </a:rPr>
              <a:t> </a:t>
            </a:r>
            <a:endParaRPr lang="vi-VN" altLang="ro-RO" sz="1600" dirty="0">
              <a:solidFill>
                <a:prstClr val="black"/>
              </a:solidFill>
              <a:latin typeface="Calibri" pitchFamily="34" charset="0"/>
            </a:endParaRPr>
          </a:p>
          <a:p>
            <a:pPr marL="273050" lvl="0" indent="-273050" algn="just">
              <a:lnSpc>
                <a:spcPct val="80000"/>
              </a:lnSpc>
              <a:spcAft>
                <a:spcPts val="600"/>
              </a:spcAft>
              <a:buClr>
                <a:srgbClr val="0BD0D9"/>
              </a:buClr>
              <a:buSzPct val="95000"/>
              <a:buFont typeface="Wingdings 2" pitchFamily="18" charset="2"/>
              <a:buChar char=""/>
            </a:pPr>
            <a:r>
              <a:rPr lang="vi-VN" altLang="ro-RO" sz="1600" i="1" dirty="0">
                <a:solidFill>
                  <a:prstClr val="black"/>
                </a:solidFill>
                <a:latin typeface="Calibri" pitchFamily="34" charset="0"/>
              </a:rPr>
              <a:t>În situaţia în care angajatorul sau autorităţile administraţiei publice locale sau centrale asigură locuinţă de serviciu sau suportarea cheltuielilor aferente chiriei din fonduri ale angajatorului sau fonduri publice, prima de relocare nu se acordă.</a:t>
            </a:r>
          </a:p>
          <a:p>
            <a:pPr lvl="0" algn="just">
              <a:lnSpc>
                <a:spcPct val="80000"/>
              </a:lnSpc>
              <a:spcAft>
                <a:spcPts val="600"/>
              </a:spcAft>
              <a:buClr>
                <a:srgbClr val="0BD0D9"/>
              </a:buClr>
              <a:buSzPct val="95000"/>
            </a:pPr>
            <a:r>
              <a:rPr lang="ro-RO" altLang="ro-RO" sz="1600" b="1" dirty="0">
                <a:solidFill>
                  <a:prstClr val="black"/>
                </a:solidFill>
                <a:latin typeface="Calibri" pitchFamily="34" charset="0"/>
              </a:rPr>
              <a:t>      </a:t>
            </a:r>
            <a:r>
              <a:rPr lang="vi-VN" altLang="ro-RO" sz="1600" b="1" u="sng" dirty="0">
                <a:solidFill>
                  <a:prstClr val="black"/>
                </a:solidFill>
                <a:latin typeface="Calibri" pitchFamily="34" charset="0"/>
              </a:rPr>
              <a:t>Beneficiază de prima de relocare persoanele care se încadrează în muncă, cu normă întreagă, pentru o perioadă de cel puţin 12 luni. </a:t>
            </a:r>
            <a:r>
              <a:rPr lang="vi-VN" altLang="ro-RO" sz="1600" b="1" dirty="0">
                <a:solidFill>
                  <a:prstClr val="black"/>
                </a:solidFill>
                <a:latin typeface="Calibri" pitchFamily="34" charset="0"/>
              </a:rPr>
              <a:t>Prima de relocare</a:t>
            </a:r>
            <a:r>
              <a:rPr lang="vi-VN" altLang="ro-RO" sz="1600" dirty="0">
                <a:solidFill>
                  <a:prstClr val="black"/>
                </a:solidFill>
                <a:latin typeface="Calibri" pitchFamily="34" charset="0"/>
              </a:rPr>
              <a:t> se acordă lunar, </a:t>
            </a:r>
            <a:r>
              <a:rPr lang="vi-VN" altLang="ro-RO" sz="1600" b="1" u="sng" dirty="0">
                <a:solidFill>
                  <a:prstClr val="black"/>
                </a:solidFill>
                <a:latin typeface="Calibri" pitchFamily="34" charset="0"/>
              </a:rPr>
              <a:t>pe o perioadă de cel mult 36 de luni</a:t>
            </a:r>
            <a:r>
              <a:rPr lang="ro-RO" altLang="ro-RO" sz="1600" dirty="0">
                <a:solidFill>
                  <a:prstClr val="black"/>
                </a:solidFill>
                <a:latin typeface="Calibri" pitchFamily="34" charset="0"/>
              </a:rPr>
              <a:t>.</a:t>
            </a:r>
            <a:r>
              <a:rPr lang="vi-VN" altLang="ro-RO" sz="1200" dirty="0">
                <a:solidFill>
                  <a:prstClr val="black"/>
                </a:solidFill>
                <a:latin typeface="Times New Roman"/>
              </a:rPr>
              <a:t> </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69532" y="2420888"/>
            <a:ext cx="4996361" cy="3651476"/>
          </a:xfrm>
          <a:prstGeom prst="rect">
            <a:avLst/>
          </a:prstGeom>
          <a:ln>
            <a:noFill/>
          </a:ln>
          <a:effectLst>
            <a:innerShdw blurRad="63500" dist="50800" dir="2700000">
              <a:srgbClr val="03598A">
                <a:alpha val="50000"/>
              </a:srgbClr>
            </a:innerShdw>
          </a:effectLst>
        </p:spPr>
      </p:pic>
      <p:sp>
        <p:nvSpPr>
          <p:cNvPr id="12" name="Callout: Down Arrow 5">
            <a:extLst>
              <a:ext uri="{FF2B5EF4-FFF2-40B4-BE49-F238E27FC236}">
                <a16:creationId xmlns:a16="http://schemas.microsoft.com/office/drawing/2014/main" xmlns="" id="{0A817916-9AE5-4DD0-8EB7-5ECA9DA3F8E6}"/>
              </a:ext>
            </a:extLst>
          </p:cNvPr>
          <p:cNvSpPr/>
          <p:nvPr/>
        </p:nvSpPr>
        <p:spPr bwMode="auto">
          <a:xfrm>
            <a:off x="179999" y="72000"/>
            <a:ext cx="3420000" cy="1332000"/>
          </a:xfrm>
          <a:prstGeom prst="downArrowCallout">
            <a:avLst>
              <a:gd name="adj1" fmla="val 28669"/>
              <a:gd name="adj2" fmla="val 23165"/>
              <a:gd name="adj3" fmla="val 17660"/>
              <a:gd name="adj4" fmla="val 65894"/>
            </a:avLst>
          </a:prstGeom>
          <a:solidFill>
            <a:srgbClr val="4076AC"/>
          </a:solidFill>
          <a:ln/>
        </p:spPr>
        <p:style>
          <a:lnRef idx="0">
            <a:schemeClr val="dk1"/>
          </a:lnRef>
          <a:fillRef idx="3">
            <a:schemeClr val="dk1"/>
          </a:fillRef>
          <a:effectRef idx="3">
            <a:schemeClr val="dk1"/>
          </a:effectRef>
          <a:fontRef idx="minor">
            <a:schemeClr val="lt1"/>
          </a:fontRef>
        </p:style>
        <p:txBody>
          <a:bodyPr lIns="72000" tIns="36000" rIns="72000" bIns="36000" anchor="ctr" anchorCtr="0"/>
          <a:lstStyle/>
          <a:p>
            <a:pPr algn="ctr">
              <a:defRPr/>
            </a:pPr>
            <a:r>
              <a:rPr lang="vi-VN" b="1" dirty="0">
                <a:latin typeface="Trebuchet MS" panose="020B0603020202020204" pitchFamily="34" charset="0"/>
              </a:rPr>
              <a:t>Creşterea şanselor de ocupare a persoanelor în căutarea unui loc de muncă</a:t>
            </a:r>
          </a:p>
        </p:txBody>
      </p:sp>
      <p:grpSp>
        <p:nvGrpSpPr>
          <p:cNvPr id="13" name="Group 12"/>
          <p:cNvGrpSpPr/>
          <p:nvPr/>
        </p:nvGrpSpPr>
        <p:grpSpPr>
          <a:xfrm>
            <a:off x="3718942" y="49213"/>
            <a:ext cx="8471471" cy="1090612"/>
            <a:chOff x="3718942" y="49213"/>
            <a:chExt cx="8471471" cy="1090612"/>
          </a:xfrm>
        </p:grpSpPr>
        <p:pic>
          <p:nvPicPr>
            <p:cNvPr id="14" name="Picture 6">
              <a:extLst>
                <a:ext uri="{FF2B5EF4-FFF2-40B4-BE49-F238E27FC236}">
                  <a16:creationId xmlns:a16="http://schemas.microsoft.com/office/drawing/2014/main" xmlns="" id="{F65761E0-41E1-4557-A583-9249154EC40F}"/>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18942" y="49213"/>
              <a:ext cx="1023938"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5" descr="omuleti">
              <a:extLst>
                <a:ext uri="{FF2B5EF4-FFF2-40B4-BE49-F238E27FC236}">
                  <a16:creationId xmlns:a16="http://schemas.microsoft.com/office/drawing/2014/main" xmlns="" id="{3C3EAED9-C71F-4F03-8017-4C5DE5744E85}"/>
                </a:ext>
              </a:extLst>
            </p:cNvPr>
            <p:cNvPicPr>
              <a:picLocks noChangeAspect="1" noChangeArrowheads="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625138" y="115888"/>
              <a:ext cx="1565275"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7">
              <a:extLst>
                <a:ext uri="{FF2B5EF4-FFF2-40B4-BE49-F238E27FC236}">
                  <a16:creationId xmlns:a16="http://schemas.microsoft.com/office/drawing/2014/main" xmlns="" id="{D460A125-A922-47C1-937A-02774B615374}"/>
                </a:ext>
              </a:extLst>
            </p:cNvPr>
            <p:cNvSpPr txBox="1">
              <a:spLocks noChangeArrowheads="1"/>
            </p:cNvSpPr>
            <p:nvPr/>
          </p:nvSpPr>
          <p:spPr bwMode="auto">
            <a:xfrm>
              <a:off x="4689165" y="106363"/>
              <a:ext cx="619125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ro-RO" altLang="en-US" sz="2000" dirty="0">
                  <a:solidFill>
                    <a:srgbClr val="03598A"/>
                  </a:solidFill>
                </a:rPr>
                <a:t>MINISTERUL MUNCII ȘI </a:t>
              </a:r>
              <a:r>
                <a:rPr lang="en-US" altLang="en-US" sz="2000" dirty="0">
                  <a:solidFill>
                    <a:srgbClr val="03598A"/>
                  </a:solidFill>
                </a:rPr>
                <a:t>SOLIDARITĂŢII </a:t>
              </a:r>
              <a:r>
                <a:rPr lang="ro-RO" altLang="en-US" sz="2000" dirty="0">
                  <a:solidFill>
                    <a:srgbClr val="03598A"/>
                  </a:solidFill>
                </a:rPr>
                <a:t>SOCIALE</a:t>
              </a:r>
            </a:p>
            <a:p>
              <a:pPr algn="ctr" eaLnBrk="1" hangingPunct="1"/>
              <a:r>
                <a:rPr lang="ro-RO" altLang="en-US" sz="1600" dirty="0" smtClean="0">
                  <a:solidFill>
                    <a:srgbClr val="03598A"/>
                  </a:solidFill>
                </a:rPr>
                <a:t>AGENȚIA </a:t>
              </a:r>
              <a:r>
                <a:rPr lang="ro-RO" altLang="en-US" sz="1600" dirty="0">
                  <a:solidFill>
                    <a:srgbClr val="03598A"/>
                  </a:solidFill>
                </a:rPr>
                <a:t>JUDEȚEANĂ PENTRU OCUPAREA FORȚEI DE MUNCA </a:t>
              </a:r>
            </a:p>
            <a:p>
              <a:pPr algn="ctr" eaLnBrk="1" hangingPunct="1"/>
              <a:r>
                <a:rPr lang="ro-RO" altLang="en-US" sz="1600" dirty="0">
                  <a:solidFill>
                    <a:srgbClr val="03598A"/>
                  </a:solidFill>
                </a:rPr>
                <a:t>SATU MARE</a:t>
              </a:r>
              <a:endParaRPr lang="en-US" altLang="en-US" sz="1600" dirty="0">
                <a:solidFill>
                  <a:srgbClr val="03598A"/>
                </a:solidFill>
              </a:endParaRPr>
            </a:p>
          </p:txBody>
        </p:sp>
      </p:grpSp>
    </p:spTree>
    <p:extLst>
      <p:ext uri="{BB962C8B-B14F-4D97-AF65-F5344CB8AC3E}">
        <p14:creationId xmlns:p14="http://schemas.microsoft.com/office/powerpoint/2010/main" val="27660097"/>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3">
            <a:extLst>
              <a:ext uri="{FF2B5EF4-FFF2-40B4-BE49-F238E27FC236}">
                <a16:creationId xmlns:a16="http://schemas.microsoft.com/office/drawing/2014/main" xmlns="" id="{3984A26A-1A5B-46D0-89E4-C5A7E9F339C8}"/>
              </a:ext>
            </a:extLst>
          </p:cNvPr>
          <p:cNvSpPr>
            <a:spLocks noChangeArrowheads="1"/>
          </p:cNvSpPr>
          <p:nvPr/>
        </p:nvSpPr>
        <p:spPr bwMode="auto">
          <a:xfrm>
            <a:off x="0" y="2730500"/>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p>
        </p:txBody>
      </p:sp>
      <p:sp>
        <p:nvSpPr>
          <p:cNvPr id="10" name="Rounded Rectangle 9">
            <a:extLst>
              <a:ext uri="{FF2B5EF4-FFF2-40B4-BE49-F238E27FC236}">
                <a16:creationId xmlns:a16="http://schemas.microsoft.com/office/drawing/2014/main" xmlns="" id="{89829F3A-30A3-48EE-8920-A0F920D60B5B}"/>
              </a:ext>
            </a:extLst>
          </p:cNvPr>
          <p:cNvSpPr/>
          <p:nvPr/>
        </p:nvSpPr>
        <p:spPr>
          <a:xfrm>
            <a:off x="179999" y="1403999"/>
            <a:ext cx="11881162" cy="468000"/>
          </a:xfrm>
          <a:prstGeom prst="roundRect">
            <a:avLst/>
          </a:prstGeom>
          <a:solidFill>
            <a:srgbClr val="4076AC"/>
          </a:solidFill>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lgn="ctr">
              <a:defRPr/>
            </a:pPr>
            <a:r>
              <a:rPr lang="vi-VN" altLang="ro-RO" b="1" dirty="0">
                <a:solidFill>
                  <a:schemeClr val="bg1"/>
                </a:solidFill>
                <a:latin typeface="Trebuchet MS" pitchFamily="34" charset="0"/>
                <a:cs typeface="Arial" charset="0"/>
              </a:rPr>
              <a:t>Stimularea mobilității forței de muncă - Prima de instalare</a:t>
            </a:r>
            <a:endParaRPr lang="it-IT" altLang="ro-RO" b="1" dirty="0">
              <a:solidFill>
                <a:schemeClr val="bg1"/>
              </a:solidFill>
              <a:latin typeface="Trebuchet MS" pitchFamily="34" charset="0"/>
              <a:cs typeface="Arial" charset="0"/>
            </a:endParaRPr>
          </a:p>
        </p:txBody>
      </p:sp>
      <p:sp>
        <p:nvSpPr>
          <p:cNvPr id="11" name="Rounded Rectangle 10"/>
          <p:cNvSpPr/>
          <p:nvPr/>
        </p:nvSpPr>
        <p:spPr>
          <a:xfrm>
            <a:off x="5461101" y="1989522"/>
            <a:ext cx="6604792" cy="4823853"/>
          </a:xfrm>
          <a:prstGeom prst="roundRect">
            <a:avLst>
              <a:gd name="adj" fmla="val 4425"/>
            </a:avLst>
          </a:prstGeom>
          <a:solidFill>
            <a:srgbClr val="C8EFFD"/>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lIns="108000" tIns="36000" rIns="108000" bIns="108000" rtlCol="0" anchor="t"/>
          <a:lstStyle/>
          <a:p>
            <a:pPr algn="just" eaLnBrk="1" hangingPunct="1"/>
            <a:r>
              <a:rPr lang="ro-RO" altLang="ro-RO" sz="1400" dirty="0">
                <a:solidFill>
                  <a:schemeClr val="tx1"/>
                </a:solidFill>
                <a:latin typeface="Calibri" pitchFamily="34" charset="0"/>
                <a:cs typeface="Times New Roman" pitchFamily="18" charset="0"/>
              </a:rPr>
              <a:t>Se acordă </a:t>
            </a:r>
            <a:r>
              <a:rPr lang="ro-RO" altLang="ro-RO" sz="1400" b="1" dirty="0">
                <a:solidFill>
                  <a:schemeClr val="tx1"/>
                </a:solidFill>
                <a:latin typeface="Calibri" pitchFamily="34" charset="0"/>
                <a:cs typeface="Times New Roman" pitchFamily="18" charset="0"/>
              </a:rPr>
              <a:t>persoanelor înregistrate ca șomeri care se încadrează </a:t>
            </a:r>
            <a:r>
              <a:rPr lang="ro-RO" altLang="ro-RO" sz="1400" b="1" i="1" dirty="0">
                <a:solidFill>
                  <a:schemeClr val="tx1"/>
                </a:solidFill>
                <a:latin typeface="Calibri" pitchFamily="34" charset="0"/>
                <a:cs typeface="Times New Roman" pitchFamily="18" charset="0"/>
              </a:rPr>
              <a:t>într-o altă localitate situată la o distanță mai mare de 50 km față de localitatea în care îşi au domiciliul sau reședința</a:t>
            </a:r>
            <a:r>
              <a:rPr lang="ro-RO" altLang="ro-RO" sz="1400" b="1" dirty="0">
                <a:solidFill>
                  <a:schemeClr val="tx1"/>
                </a:solidFill>
                <a:latin typeface="Calibri" pitchFamily="34" charset="0"/>
                <a:cs typeface="Times New Roman" pitchFamily="18" charset="0"/>
              </a:rPr>
              <a:t> </a:t>
            </a:r>
            <a:r>
              <a:rPr lang="ro-RO" altLang="ro-RO" sz="1400" dirty="0">
                <a:solidFill>
                  <a:schemeClr val="tx1"/>
                </a:solidFill>
                <a:latin typeface="Calibri" pitchFamily="34" charset="0"/>
                <a:cs typeface="Times New Roman" pitchFamily="18" charset="0"/>
              </a:rPr>
              <a:t>şi, ca urmare a acestui fapt, îşi schimbă domiciliul sau își stabilesc reședința în localitatea respectivă sau în localitățile învecinate acesteia.</a:t>
            </a:r>
            <a:endParaRPr lang="en-US" altLang="ro-RO" sz="1400" dirty="0">
              <a:solidFill>
                <a:schemeClr val="tx1"/>
              </a:solidFill>
              <a:latin typeface="Calibri" pitchFamily="34" charset="0"/>
              <a:cs typeface="Times New Roman" pitchFamily="18" charset="0"/>
            </a:endParaRPr>
          </a:p>
          <a:p>
            <a:pPr algn="just" eaLnBrk="1" hangingPunct="1"/>
            <a:r>
              <a:rPr lang="ro-RO" altLang="ro-RO" sz="1400" dirty="0">
                <a:solidFill>
                  <a:schemeClr val="tx1"/>
                </a:solidFill>
                <a:latin typeface="Calibri" pitchFamily="34" charset="0"/>
                <a:cs typeface="Times New Roman" pitchFamily="18" charset="0"/>
              </a:rPr>
              <a:t> Prima de instalare se acordă în cuantum diferențiat:</a:t>
            </a:r>
            <a:endParaRPr lang="en-US" altLang="ro-RO" sz="1400" dirty="0">
              <a:solidFill>
                <a:schemeClr val="tx1"/>
              </a:solidFill>
              <a:latin typeface="Calibri" pitchFamily="34" charset="0"/>
              <a:cs typeface="Times New Roman" pitchFamily="18" charset="0"/>
            </a:endParaRPr>
          </a:p>
          <a:p>
            <a:pPr algn="just" eaLnBrk="1" hangingPunct="1">
              <a:buFont typeface="Calibri" pitchFamily="34" charset="0"/>
              <a:buAutoNum type="alphaLcParenR"/>
            </a:pPr>
            <a:r>
              <a:rPr lang="ro-RO" altLang="ro-RO" sz="1400" b="1" i="1" dirty="0">
                <a:solidFill>
                  <a:schemeClr val="tx1"/>
                </a:solidFill>
                <a:latin typeface="Calibri" pitchFamily="34" charset="0"/>
                <a:cs typeface="Times New Roman" pitchFamily="18" charset="0"/>
              </a:rPr>
              <a:t>12.500 lei </a:t>
            </a:r>
            <a:r>
              <a:rPr lang="ro-RO" altLang="ro-RO" sz="1400" i="1" dirty="0">
                <a:solidFill>
                  <a:schemeClr val="tx1"/>
                </a:solidFill>
                <a:latin typeface="Calibri" pitchFamily="34" charset="0"/>
                <a:cs typeface="Times New Roman" pitchFamily="18" charset="0"/>
              </a:rPr>
              <a:t>pentru șomerii</a:t>
            </a:r>
            <a:r>
              <a:rPr lang="ro-RO" altLang="ro-RO" sz="1400" dirty="0">
                <a:solidFill>
                  <a:schemeClr val="tx1"/>
                </a:solidFill>
                <a:latin typeface="Calibri" pitchFamily="34" charset="0"/>
                <a:cs typeface="Times New Roman" pitchFamily="18" charset="0"/>
              </a:rPr>
              <a:t> care se încadrează în muncă într-o altă localitate şi îşi schimbă domiciliul sau reședința;</a:t>
            </a:r>
          </a:p>
          <a:p>
            <a:pPr algn="just" eaLnBrk="1" hangingPunct="1">
              <a:buFont typeface="Calibri" pitchFamily="34" charset="0"/>
              <a:buAutoNum type="alphaLcParenR"/>
            </a:pPr>
            <a:r>
              <a:rPr lang="ro-RO" altLang="ro-RO" sz="1400" b="1" i="1" dirty="0">
                <a:solidFill>
                  <a:schemeClr val="tx1"/>
                </a:solidFill>
                <a:latin typeface="Calibri" pitchFamily="34" charset="0"/>
                <a:cs typeface="Times New Roman" pitchFamily="18" charset="0"/>
              </a:rPr>
              <a:t>15.500 lei </a:t>
            </a:r>
            <a:r>
              <a:rPr lang="ro-RO" altLang="ro-RO" sz="1400" i="1" dirty="0">
                <a:solidFill>
                  <a:schemeClr val="tx1"/>
                </a:solidFill>
                <a:latin typeface="Calibri" pitchFamily="34" charset="0"/>
                <a:cs typeface="Times New Roman" pitchFamily="18" charset="0"/>
              </a:rPr>
              <a:t>pentru șomerii </a:t>
            </a:r>
            <a:r>
              <a:rPr lang="ro-RO" altLang="ro-RO" sz="1400" dirty="0">
                <a:solidFill>
                  <a:schemeClr val="tx1"/>
                </a:solidFill>
                <a:latin typeface="Calibri" pitchFamily="34" charset="0"/>
                <a:cs typeface="Times New Roman" pitchFamily="18" charset="0"/>
              </a:rPr>
              <a:t>care sunt </a:t>
            </a:r>
            <a:r>
              <a:rPr lang="ro-RO" altLang="ro-RO" sz="1400" b="1" dirty="0">
                <a:solidFill>
                  <a:schemeClr val="tx1"/>
                </a:solidFill>
                <a:latin typeface="Calibri" pitchFamily="34" charset="0"/>
                <a:cs typeface="Times New Roman" pitchFamily="18" charset="0"/>
              </a:rPr>
              <a:t>însoțiți de membrii familiei</a:t>
            </a:r>
            <a:r>
              <a:rPr lang="ro-RO" altLang="ro-RO" sz="1400" dirty="0">
                <a:solidFill>
                  <a:schemeClr val="tx1"/>
                </a:solidFill>
                <a:latin typeface="Calibri" pitchFamily="34" charset="0"/>
                <a:cs typeface="Times New Roman" pitchFamily="18" charset="0"/>
              </a:rPr>
              <a:t> care își schimbă domiciliul;</a:t>
            </a:r>
          </a:p>
          <a:p>
            <a:pPr algn="just" eaLnBrk="1" hangingPunct="1">
              <a:buFont typeface="Calibri" pitchFamily="34" charset="0"/>
              <a:buAutoNum type="alphaLcParenR"/>
            </a:pPr>
            <a:r>
              <a:rPr lang="ro-RO" altLang="ro-RO" sz="1400" dirty="0">
                <a:solidFill>
                  <a:schemeClr val="tx1"/>
                </a:solidFill>
                <a:latin typeface="Calibri" pitchFamily="34" charset="0"/>
                <a:cs typeface="Times New Roman" pitchFamily="18" charset="0"/>
              </a:rPr>
              <a:t>în cazul în care </a:t>
            </a:r>
            <a:r>
              <a:rPr lang="ro-RO" altLang="ro-RO" sz="1400" b="1" dirty="0">
                <a:solidFill>
                  <a:schemeClr val="tx1"/>
                </a:solidFill>
                <a:latin typeface="Calibri" pitchFamily="34" charset="0"/>
                <a:cs typeface="Times New Roman" pitchFamily="18" charset="0"/>
              </a:rPr>
              <a:t>ambii soți</a:t>
            </a:r>
            <a:r>
              <a:rPr lang="ro-RO" altLang="ro-RO" sz="1400" dirty="0">
                <a:solidFill>
                  <a:schemeClr val="tx1"/>
                </a:solidFill>
                <a:latin typeface="Calibri" pitchFamily="34" charset="0"/>
                <a:cs typeface="Times New Roman" pitchFamily="18" charset="0"/>
              </a:rPr>
              <a:t> îndeplinesc condițiile de acordare a primei de instalare, </a:t>
            </a:r>
            <a:r>
              <a:rPr lang="ro-RO" altLang="ro-RO" sz="1400" i="1" dirty="0">
                <a:solidFill>
                  <a:schemeClr val="tx1"/>
                </a:solidFill>
                <a:latin typeface="Calibri" pitchFamily="34" charset="0"/>
                <a:cs typeface="Times New Roman" pitchFamily="18" charset="0"/>
              </a:rPr>
              <a:t>unul va primi </a:t>
            </a:r>
            <a:r>
              <a:rPr lang="ro-RO" altLang="ro-RO" sz="1400" b="1" i="1" dirty="0">
                <a:solidFill>
                  <a:schemeClr val="tx1"/>
                </a:solidFill>
                <a:latin typeface="Calibri" pitchFamily="34" charset="0"/>
                <a:cs typeface="Times New Roman" pitchFamily="18" charset="0"/>
              </a:rPr>
              <a:t>12.500 lei</a:t>
            </a:r>
            <a:r>
              <a:rPr lang="ro-RO" altLang="ro-RO" sz="1400" dirty="0">
                <a:solidFill>
                  <a:schemeClr val="tx1"/>
                </a:solidFill>
                <a:latin typeface="Calibri" pitchFamily="34" charset="0"/>
                <a:cs typeface="Times New Roman" pitchFamily="18" charset="0"/>
              </a:rPr>
              <a:t>, iar </a:t>
            </a:r>
            <a:r>
              <a:rPr lang="ro-RO" altLang="ro-RO" sz="1400" i="1" dirty="0">
                <a:solidFill>
                  <a:schemeClr val="tx1"/>
                </a:solidFill>
                <a:latin typeface="Calibri" pitchFamily="34" charset="0"/>
                <a:cs typeface="Times New Roman" pitchFamily="18" charset="0"/>
              </a:rPr>
              <a:t>celălalt va primi </a:t>
            </a:r>
            <a:r>
              <a:rPr lang="ro-RO" altLang="ro-RO" sz="1400" b="1" i="1" dirty="0">
                <a:solidFill>
                  <a:schemeClr val="tx1"/>
                </a:solidFill>
                <a:latin typeface="Calibri" pitchFamily="34" charset="0"/>
                <a:cs typeface="Times New Roman" pitchFamily="18" charset="0"/>
              </a:rPr>
              <a:t>3.500 l</a:t>
            </a:r>
            <a:r>
              <a:rPr lang="ro-RO" altLang="ro-RO" sz="1400" i="1" dirty="0">
                <a:solidFill>
                  <a:schemeClr val="tx1"/>
                </a:solidFill>
                <a:latin typeface="Calibri" pitchFamily="34" charset="0"/>
                <a:cs typeface="Times New Roman" pitchFamily="18" charset="0"/>
              </a:rPr>
              <a:t>ei</a:t>
            </a:r>
            <a:r>
              <a:rPr lang="ro-RO" altLang="ro-RO" sz="1400" dirty="0">
                <a:solidFill>
                  <a:schemeClr val="tx1"/>
                </a:solidFill>
                <a:latin typeface="Calibri" pitchFamily="34" charset="0"/>
                <a:cs typeface="Times New Roman" pitchFamily="18" charset="0"/>
              </a:rPr>
              <a:t>;</a:t>
            </a:r>
            <a:endParaRPr lang="en-US" altLang="ro-RO" sz="1400" dirty="0">
              <a:solidFill>
                <a:schemeClr val="tx1"/>
              </a:solidFill>
              <a:latin typeface="Calibri" pitchFamily="34" charset="0"/>
              <a:cs typeface="Times New Roman" pitchFamily="18" charset="0"/>
            </a:endParaRPr>
          </a:p>
          <a:p>
            <a:pPr algn="just" eaLnBrk="1" hangingPunct="1"/>
            <a:r>
              <a:rPr lang="ro-RO" altLang="ro-RO" sz="1400" dirty="0">
                <a:solidFill>
                  <a:schemeClr val="tx1"/>
                </a:solidFill>
                <a:latin typeface="Calibri" pitchFamily="34" charset="0"/>
                <a:cs typeface="Times New Roman" pitchFamily="18" charset="0"/>
              </a:rPr>
              <a:t>Dacă angajatorul sau autoritățile publice locale sau centrale asigură locuință de serviciu sau suportă cheltuielile aferente din fonduri proprii sau fonduri publice, șomerii care se încadrează primesc o primă de instalare de:</a:t>
            </a:r>
            <a:endParaRPr lang="en-US" altLang="ro-RO" sz="1400" dirty="0">
              <a:solidFill>
                <a:schemeClr val="tx1"/>
              </a:solidFill>
              <a:latin typeface="Calibri" pitchFamily="34" charset="0"/>
              <a:cs typeface="Times New Roman" pitchFamily="18" charset="0"/>
            </a:endParaRPr>
          </a:p>
          <a:p>
            <a:pPr lvl="1" algn="just" eaLnBrk="1" hangingPunct="1">
              <a:buFont typeface="Wingdings" pitchFamily="2" charset="2"/>
              <a:buChar char="ü"/>
            </a:pPr>
            <a:r>
              <a:rPr lang="ro-RO" altLang="ro-RO" sz="1400" dirty="0">
                <a:solidFill>
                  <a:schemeClr val="tx1"/>
                </a:solidFill>
                <a:latin typeface="Calibri" pitchFamily="34" charset="0"/>
                <a:cs typeface="Times New Roman" pitchFamily="18" charset="0"/>
              </a:rPr>
              <a:t>3.500 lei pentru situațiile prevăzute la punctele a) și c);</a:t>
            </a:r>
            <a:endParaRPr lang="en-US" altLang="ro-RO" sz="1400" dirty="0">
              <a:solidFill>
                <a:schemeClr val="tx1"/>
              </a:solidFill>
              <a:latin typeface="Calibri" pitchFamily="34" charset="0"/>
              <a:cs typeface="Times New Roman" pitchFamily="18" charset="0"/>
            </a:endParaRPr>
          </a:p>
          <a:p>
            <a:pPr lvl="1" algn="just" eaLnBrk="1" hangingPunct="1">
              <a:buFont typeface="Wingdings" pitchFamily="2" charset="2"/>
              <a:buChar char="ü"/>
            </a:pPr>
            <a:r>
              <a:rPr lang="ro-RO" altLang="ro-RO" sz="1400" dirty="0">
                <a:solidFill>
                  <a:schemeClr val="tx1"/>
                </a:solidFill>
                <a:latin typeface="Calibri" pitchFamily="34" charset="0"/>
                <a:cs typeface="Times New Roman" pitchFamily="18" charset="0"/>
              </a:rPr>
              <a:t>6.500 lei pentru situația prevăzută la punctul b).</a:t>
            </a:r>
            <a:endParaRPr lang="en-US" altLang="ro-RO" sz="1400" dirty="0">
              <a:solidFill>
                <a:schemeClr val="tx1"/>
              </a:solidFill>
              <a:latin typeface="Calibri" pitchFamily="34" charset="0"/>
              <a:cs typeface="Times New Roman" pitchFamily="18" charset="0"/>
            </a:endParaRPr>
          </a:p>
          <a:p>
            <a:pPr algn="just" eaLnBrk="1" hangingPunct="1"/>
            <a:r>
              <a:rPr lang="ro-RO" altLang="ro-RO" sz="1400" dirty="0">
                <a:solidFill>
                  <a:schemeClr val="tx1"/>
                </a:solidFill>
                <a:latin typeface="Calibri" pitchFamily="34" charset="0"/>
                <a:cs typeface="Times New Roman" pitchFamily="18" charset="0"/>
              </a:rPr>
              <a:t>Prima de instalare se acordă în două tranșe:</a:t>
            </a:r>
          </a:p>
          <a:p>
            <a:pPr algn="just" eaLnBrk="1" hangingPunct="1">
              <a:buFont typeface="Wingdings" pitchFamily="2" charset="2"/>
              <a:buChar char="Ø"/>
            </a:pPr>
            <a:r>
              <a:rPr lang="ro-RO" altLang="ro-RO" sz="1400" dirty="0" smtClean="0">
                <a:solidFill>
                  <a:schemeClr val="tx1"/>
                </a:solidFill>
                <a:latin typeface="Calibri" pitchFamily="34" charset="0"/>
                <a:cs typeface="Times New Roman" pitchFamily="18" charset="0"/>
              </a:rPr>
              <a:t> 50</a:t>
            </a:r>
            <a:r>
              <a:rPr lang="ro-RO" altLang="ro-RO" sz="1400" dirty="0">
                <a:solidFill>
                  <a:schemeClr val="tx1"/>
                </a:solidFill>
                <a:latin typeface="Calibri" pitchFamily="34" charset="0"/>
                <a:cs typeface="Times New Roman" pitchFamily="18" charset="0"/>
              </a:rPr>
              <a:t>% din cuantumul stabilit la </a:t>
            </a:r>
            <a:r>
              <a:rPr lang="ro-RO" altLang="ro-RO" sz="1400" b="1" dirty="0">
                <a:solidFill>
                  <a:schemeClr val="tx1"/>
                </a:solidFill>
                <a:latin typeface="Calibri" pitchFamily="34" charset="0"/>
                <a:cs typeface="Times New Roman" pitchFamily="18" charset="0"/>
              </a:rPr>
              <a:t>data instalării;</a:t>
            </a:r>
          </a:p>
          <a:p>
            <a:pPr algn="just" eaLnBrk="1" hangingPunct="1">
              <a:buFont typeface="Wingdings" pitchFamily="2" charset="2"/>
              <a:buChar char="Ø"/>
            </a:pPr>
            <a:r>
              <a:rPr lang="ro-RO" altLang="ro-RO" sz="1400" dirty="0" smtClean="0">
                <a:solidFill>
                  <a:schemeClr val="tx1"/>
                </a:solidFill>
                <a:latin typeface="Calibri" pitchFamily="34" charset="0"/>
                <a:cs typeface="Times New Roman" pitchFamily="18" charset="0"/>
              </a:rPr>
              <a:t> 50</a:t>
            </a:r>
            <a:r>
              <a:rPr lang="ro-RO" altLang="ro-RO" sz="1400" dirty="0">
                <a:solidFill>
                  <a:schemeClr val="tx1"/>
                </a:solidFill>
                <a:latin typeface="Calibri" pitchFamily="34" charset="0"/>
                <a:cs typeface="Times New Roman" pitchFamily="18" charset="0"/>
              </a:rPr>
              <a:t>% după </a:t>
            </a:r>
            <a:r>
              <a:rPr lang="ro-RO" altLang="ro-RO" sz="1400" b="1" dirty="0">
                <a:solidFill>
                  <a:schemeClr val="tx1"/>
                </a:solidFill>
                <a:latin typeface="Calibri" pitchFamily="34" charset="0"/>
                <a:cs typeface="Times New Roman" pitchFamily="18" charset="0"/>
              </a:rPr>
              <a:t>expirarea perioadei de 12 luni de la angajare.</a:t>
            </a:r>
            <a:endParaRPr lang="en-US" altLang="ro-RO" sz="1400" dirty="0">
              <a:solidFill>
                <a:schemeClr val="tx1"/>
              </a:solidFill>
              <a:latin typeface="Calibri" pitchFamily="34" charset="0"/>
              <a:cs typeface="Times New Roman" pitchFamily="18" charset="0"/>
            </a:endParaRPr>
          </a:p>
          <a:p>
            <a:pPr algn="just" eaLnBrk="1" hangingPunct="1"/>
            <a:endParaRPr lang="ro-RO" altLang="ro-RO" sz="900" dirty="0" smtClean="0">
              <a:solidFill>
                <a:schemeClr val="tx1"/>
              </a:solidFill>
              <a:latin typeface="Calibri" pitchFamily="34" charset="0"/>
              <a:cs typeface="Times New Roman" pitchFamily="18" charset="0"/>
            </a:endParaRPr>
          </a:p>
          <a:p>
            <a:pPr algn="just" eaLnBrk="1" hangingPunct="1"/>
            <a:r>
              <a:rPr lang="ro-RO" altLang="ro-RO" sz="1400" dirty="0" smtClean="0">
                <a:solidFill>
                  <a:schemeClr val="tx1"/>
                </a:solidFill>
                <a:latin typeface="Calibri" pitchFamily="34" charset="0"/>
                <a:cs typeface="Times New Roman" pitchFamily="18" charset="0"/>
              </a:rPr>
              <a:t>Cei </a:t>
            </a:r>
            <a:r>
              <a:rPr lang="ro-RO" altLang="ro-RO" sz="1400" dirty="0">
                <a:solidFill>
                  <a:schemeClr val="tx1"/>
                </a:solidFill>
                <a:latin typeface="Calibri" pitchFamily="34" charset="0"/>
                <a:cs typeface="Times New Roman" pitchFamily="18" charset="0"/>
              </a:rPr>
              <a:t>care au locuința asigurată sau cheltuielile de cazare sunt suportate de angajator primesc </a:t>
            </a:r>
            <a:r>
              <a:rPr lang="ro-RO" altLang="ro-RO" sz="1400" i="1" dirty="0">
                <a:solidFill>
                  <a:schemeClr val="tx1"/>
                </a:solidFill>
                <a:latin typeface="Calibri" pitchFamily="34" charset="0"/>
                <a:cs typeface="Times New Roman" pitchFamily="18" charset="0"/>
              </a:rPr>
              <a:t>prima de instalare într-o singură tranșă </a:t>
            </a:r>
            <a:r>
              <a:rPr lang="ro-RO" altLang="ro-RO" sz="1400" dirty="0">
                <a:solidFill>
                  <a:schemeClr val="tx1"/>
                </a:solidFill>
                <a:latin typeface="Calibri" pitchFamily="34" charset="0"/>
                <a:cs typeface="Times New Roman" pitchFamily="18" charset="0"/>
              </a:rPr>
              <a:t>la data instalării.</a:t>
            </a:r>
            <a:endParaRPr lang="en-US" altLang="ro-RO" sz="1400" dirty="0">
              <a:solidFill>
                <a:schemeClr val="tx1"/>
              </a:solidFill>
              <a:latin typeface="Calibri" pitchFamily="34" charset="0"/>
              <a:cs typeface="Times New Roman"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590" y="2151448"/>
            <a:ext cx="4348384" cy="4500000"/>
          </a:xfrm>
          <a:prstGeom prst="rect">
            <a:avLst/>
          </a:prstGeom>
        </p:spPr>
      </p:pic>
      <p:sp>
        <p:nvSpPr>
          <p:cNvPr id="12" name="Callout: Down Arrow 5">
            <a:extLst>
              <a:ext uri="{FF2B5EF4-FFF2-40B4-BE49-F238E27FC236}">
                <a16:creationId xmlns:a16="http://schemas.microsoft.com/office/drawing/2014/main" xmlns="" id="{0A817916-9AE5-4DD0-8EB7-5ECA9DA3F8E6}"/>
              </a:ext>
            </a:extLst>
          </p:cNvPr>
          <p:cNvSpPr/>
          <p:nvPr/>
        </p:nvSpPr>
        <p:spPr bwMode="auto">
          <a:xfrm>
            <a:off x="179999" y="72000"/>
            <a:ext cx="3420000" cy="1332000"/>
          </a:xfrm>
          <a:prstGeom prst="downArrowCallout">
            <a:avLst>
              <a:gd name="adj1" fmla="val 28669"/>
              <a:gd name="adj2" fmla="val 23165"/>
              <a:gd name="adj3" fmla="val 17660"/>
              <a:gd name="adj4" fmla="val 65894"/>
            </a:avLst>
          </a:prstGeom>
          <a:solidFill>
            <a:srgbClr val="4076AC"/>
          </a:solidFill>
          <a:ln/>
        </p:spPr>
        <p:style>
          <a:lnRef idx="0">
            <a:schemeClr val="dk1"/>
          </a:lnRef>
          <a:fillRef idx="3">
            <a:schemeClr val="dk1"/>
          </a:fillRef>
          <a:effectRef idx="3">
            <a:schemeClr val="dk1"/>
          </a:effectRef>
          <a:fontRef idx="minor">
            <a:schemeClr val="lt1"/>
          </a:fontRef>
        </p:style>
        <p:txBody>
          <a:bodyPr lIns="72000" tIns="36000" rIns="72000" bIns="36000" anchor="ctr" anchorCtr="0"/>
          <a:lstStyle/>
          <a:p>
            <a:pPr algn="ctr">
              <a:defRPr/>
            </a:pPr>
            <a:r>
              <a:rPr lang="vi-VN" b="1" dirty="0">
                <a:latin typeface="Trebuchet MS" panose="020B0603020202020204" pitchFamily="34" charset="0"/>
              </a:rPr>
              <a:t>Creşterea şanselor de ocupare a persoanelor în căutarea unui loc de muncă</a:t>
            </a:r>
          </a:p>
        </p:txBody>
      </p:sp>
      <p:grpSp>
        <p:nvGrpSpPr>
          <p:cNvPr id="13" name="Group 12"/>
          <p:cNvGrpSpPr/>
          <p:nvPr/>
        </p:nvGrpSpPr>
        <p:grpSpPr>
          <a:xfrm>
            <a:off x="3718942" y="49213"/>
            <a:ext cx="8471471" cy="1090612"/>
            <a:chOff x="3718942" y="49213"/>
            <a:chExt cx="8471471" cy="1090612"/>
          </a:xfrm>
        </p:grpSpPr>
        <p:pic>
          <p:nvPicPr>
            <p:cNvPr id="14" name="Picture 6">
              <a:extLst>
                <a:ext uri="{FF2B5EF4-FFF2-40B4-BE49-F238E27FC236}">
                  <a16:creationId xmlns:a16="http://schemas.microsoft.com/office/drawing/2014/main" xmlns="" id="{F65761E0-41E1-4557-A583-9249154EC40F}"/>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18942" y="49213"/>
              <a:ext cx="1023938"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5" descr="omuleti">
              <a:extLst>
                <a:ext uri="{FF2B5EF4-FFF2-40B4-BE49-F238E27FC236}">
                  <a16:creationId xmlns:a16="http://schemas.microsoft.com/office/drawing/2014/main" xmlns="" id="{3C3EAED9-C71F-4F03-8017-4C5DE5744E85}"/>
                </a:ext>
              </a:extLst>
            </p:cNvPr>
            <p:cNvPicPr>
              <a:picLocks noChangeAspect="1" noChangeArrowheads="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625138" y="115888"/>
              <a:ext cx="1565275"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7">
              <a:extLst>
                <a:ext uri="{FF2B5EF4-FFF2-40B4-BE49-F238E27FC236}">
                  <a16:creationId xmlns:a16="http://schemas.microsoft.com/office/drawing/2014/main" xmlns="" id="{D460A125-A922-47C1-937A-02774B615374}"/>
                </a:ext>
              </a:extLst>
            </p:cNvPr>
            <p:cNvSpPr txBox="1">
              <a:spLocks noChangeArrowheads="1"/>
            </p:cNvSpPr>
            <p:nvPr/>
          </p:nvSpPr>
          <p:spPr bwMode="auto">
            <a:xfrm>
              <a:off x="4689165" y="106363"/>
              <a:ext cx="619125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ro-RO" altLang="en-US" sz="2000" dirty="0">
                  <a:solidFill>
                    <a:srgbClr val="03598A"/>
                  </a:solidFill>
                </a:rPr>
                <a:t>MINISTERUL MUNCII ȘI </a:t>
              </a:r>
              <a:r>
                <a:rPr lang="en-US" altLang="en-US" sz="2000" dirty="0">
                  <a:solidFill>
                    <a:srgbClr val="03598A"/>
                  </a:solidFill>
                </a:rPr>
                <a:t>SOLIDARITĂŢII </a:t>
              </a:r>
              <a:r>
                <a:rPr lang="ro-RO" altLang="en-US" sz="2000" dirty="0">
                  <a:solidFill>
                    <a:srgbClr val="03598A"/>
                  </a:solidFill>
                </a:rPr>
                <a:t>SOCIALE</a:t>
              </a:r>
            </a:p>
            <a:p>
              <a:pPr algn="ctr" eaLnBrk="1" hangingPunct="1"/>
              <a:r>
                <a:rPr lang="ro-RO" altLang="en-US" sz="1600" dirty="0" smtClean="0">
                  <a:solidFill>
                    <a:srgbClr val="03598A"/>
                  </a:solidFill>
                </a:rPr>
                <a:t>AGENȚIA </a:t>
              </a:r>
              <a:r>
                <a:rPr lang="ro-RO" altLang="en-US" sz="1600" dirty="0">
                  <a:solidFill>
                    <a:srgbClr val="03598A"/>
                  </a:solidFill>
                </a:rPr>
                <a:t>JUDEȚEANĂ PENTRU OCUPAREA FORȚEI DE MUNCA </a:t>
              </a:r>
            </a:p>
            <a:p>
              <a:pPr algn="ctr" eaLnBrk="1" hangingPunct="1"/>
              <a:r>
                <a:rPr lang="ro-RO" altLang="en-US" sz="1600" dirty="0">
                  <a:solidFill>
                    <a:srgbClr val="03598A"/>
                  </a:solidFill>
                </a:rPr>
                <a:t>SATU MARE</a:t>
              </a:r>
              <a:endParaRPr lang="en-US" altLang="en-US" sz="1600" dirty="0">
                <a:solidFill>
                  <a:srgbClr val="03598A"/>
                </a:solidFill>
              </a:endParaRPr>
            </a:p>
          </p:txBody>
        </p:sp>
      </p:grpSp>
    </p:spTree>
    <p:extLst>
      <p:ext uri="{BB962C8B-B14F-4D97-AF65-F5344CB8AC3E}">
        <p14:creationId xmlns:p14="http://schemas.microsoft.com/office/powerpoint/2010/main" val="2485083925"/>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 Same Side Corner Rectangle 2"/>
          <p:cNvSpPr/>
          <p:nvPr/>
        </p:nvSpPr>
        <p:spPr>
          <a:xfrm>
            <a:off x="180000" y="3276000"/>
            <a:ext cx="7524000" cy="729064"/>
          </a:xfrm>
          <a:prstGeom prst="round2SameRect">
            <a:avLst/>
          </a:prstGeom>
          <a:solidFill>
            <a:srgbClr val="00B0F0"/>
          </a:solidFill>
          <a:ln>
            <a:noFill/>
          </a:ln>
          <a:effectLst>
            <a:innerShdw blurRad="114300">
              <a:srgbClr val="03598A"/>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Grupuri țintă eligibile pentru primele de mobilitate </a:t>
            </a:r>
            <a:br>
              <a:rPr lang="vi-VN" dirty="0"/>
            </a:br>
            <a:r>
              <a:rPr lang="vi-VN" dirty="0"/>
              <a:t>(prima de încadrare și prima de instalare)</a:t>
            </a:r>
          </a:p>
        </p:txBody>
      </p:sp>
      <p:sp>
        <p:nvSpPr>
          <p:cNvPr id="8194" name="Rectangle 13">
            <a:extLst>
              <a:ext uri="{FF2B5EF4-FFF2-40B4-BE49-F238E27FC236}">
                <a16:creationId xmlns:a16="http://schemas.microsoft.com/office/drawing/2014/main" xmlns="" id="{3984A26A-1A5B-46D0-89E4-C5A7E9F339C8}"/>
              </a:ext>
            </a:extLst>
          </p:cNvPr>
          <p:cNvSpPr>
            <a:spLocks noChangeArrowheads="1"/>
          </p:cNvSpPr>
          <p:nvPr/>
        </p:nvSpPr>
        <p:spPr bwMode="auto">
          <a:xfrm>
            <a:off x="0" y="2730500"/>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p>
        </p:txBody>
      </p:sp>
      <p:sp>
        <p:nvSpPr>
          <p:cNvPr id="10" name="Rounded Rectangle 9">
            <a:extLst>
              <a:ext uri="{FF2B5EF4-FFF2-40B4-BE49-F238E27FC236}">
                <a16:creationId xmlns:a16="http://schemas.microsoft.com/office/drawing/2014/main" xmlns="" id="{89829F3A-30A3-48EE-8920-A0F920D60B5B}"/>
              </a:ext>
            </a:extLst>
          </p:cNvPr>
          <p:cNvSpPr/>
          <p:nvPr/>
        </p:nvSpPr>
        <p:spPr>
          <a:xfrm>
            <a:off x="180000" y="1403999"/>
            <a:ext cx="11880000" cy="468000"/>
          </a:xfrm>
          <a:prstGeom prst="roundRect">
            <a:avLst/>
          </a:prstGeom>
          <a:solidFill>
            <a:srgbClr val="4076AC"/>
          </a:solidFill>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lgn="ctr">
              <a:defRPr/>
            </a:pPr>
            <a:r>
              <a:rPr lang="vi-VN" altLang="ro-RO" b="1" dirty="0">
                <a:solidFill>
                  <a:schemeClr val="bg1"/>
                </a:solidFill>
                <a:latin typeface="Trebuchet MS" pitchFamily="34" charset="0"/>
                <a:cs typeface="Arial" charset="0"/>
              </a:rPr>
              <a:t>Stimularea mobilității forței de muncă - Prima de încadrare</a:t>
            </a:r>
            <a:endParaRPr lang="it-IT" altLang="ro-RO" b="1" dirty="0">
              <a:solidFill>
                <a:schemeClr val="bg1"/>
              </a:solidFill>
              <a:latin typeface="Trebuchet MS" pitchFamily="34" charset="0"/>
              <a:cs typeface="Arial" charset="0"/>
            </a:endParaRPr>
          </a:p>
        </p:txBody>
      </p:sp>
      <p:sp>
        <p:nvSpPr>
          <p:cNvPr id="11" name="Rounded Rectangle 10"/>
          <p:cNvSpPr/>
          <p:nvPr/>
        </p:nvSpPr>
        <p:spPr>
          <a:xfrm>
            <a:off x="180000" y="2016000"/>
            <a:ext cx="7511438" cy="1190799"/>
          </a:xfrm>
          <a:prstGeom prst="roundRect">
            <a:avLst>
              <a:gd name="adj" fmla="val 9468"/>
            </a:avLst>
          </a:prstGeom>
          <a:solidFill>
            <a:srgbClr val="C8EFFD"/>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lIns="108000" tIns="72000" rIns="72000" bIns="0" rtlCol="0" anchor="t"/>
          <a:lstStyle/>
          <a:p>
            <a:pPr algn="just" eaLnBrk="1" hangingPunct="1"/>
            <a:r>
              <a:rPr lang="ro-RO" altLang="en-US" sz="1400" dirty="0">
                <a:solidFill>
                  <a:schemeClr val="tx1"/>
                </a:solidFill>
                <a:latin typeface="Calibri" pitchFamily="34" charset="0"/>
                <a:cs typeface="Times New Roman" pitchFamily="18" charset="0"/>
              </a:rPr>
              <a:t>Această primă se acordă, </a:t>
            </a:r>
            <a:r>
              <a:rPr lang="ro-RO" altLang="en-US" sz="1400" b="1" dirty="0">
                <a:solidFill>
                  <a:schemeClr val="tx1"/>
                </a:solidFill>
                <a:latin typeface="Calibri" pitchFamily="34" charset="0"/>
                <a:cs typeface="Times New Roman" pitchFamily="18" charset="0"/>
              </a:rPr>
              <a:t>lunar, pentru o </a:t>
            </a:r>
            <a:r>
              <a:rPr lang="ro-RO" altLang="en-US" sz="1400" b="1" i="1" dirty="0">
                <a:solidFill>
                  <a:schemeClr val="tx1"/>
                </a:solidFill>
                <a:latin typeface="Calibri" pitchFamily="34" charset="0"/>
                <a:cs typeface="Times New Roman" pitchFamily="18" charset="0"/>
              </a:rPr>
              <a:t>perioadă de 12 luni</a:t>
            </a:r>
            <a:r>
              <a:rPr lang="ro-RO" altLang="en-US" sz="1400" b="1" dirty="0">
                <a:solidFill>
                  <a:schemeClr val="tx1"/>
                </a:solidFill>
                <a:latin typeface="Calibri" pitchFamily="34" charset="0"/>
                <a:cs typeface="Times New Roman" pitchFamily="18" charset="0"/>
              </a:rPr>
              <a:t>,</a:t>
            </a:r>
            <a:r>
              <a:rPr lang="ro-RO" altLang="en-US" sz="1400" dirty="0">
                <a:solidFill>
                  <a:schemeClr val="tx1"/>
                </a:solidFill>
                <a:latin typeface="Calibri" pitchFamily="34" charset="0"/>
                <a:cs typeface="Times New Roman" pitchFamily="18" charset="0"/>
              </a:rPr>
              <a:t> șomerilor înregistrați care se încadrează într-o localitate situată </a:t>
            </a:r>
            <a:r>
              <a:rPr lang="ro-RO" altLang="en-US" sz="1400" b="1" i="1" dirty="0">
                <a:solidFill>
                  <a:schemeClr val="tx1"/>
                </a:solidFill>
                <a:latin typeface="Calibri" pitchFamily="34" charset="0"/>
                <a:cs typeface="Times New Roman" pitchFamily="18" charset="0"/>
              </a:rPr>
              <a:t>la o distanţă mai mare de 15 km de localitatea în care îşi au domiciliul stabil sau reședința;</a:t>
            </a:r>
          </a:p>
          <a:p>
            <a:pPr algn="just" eaLnBrk="1" hangingPunct="1"/>
            <a:r>
              <a:rPr lang="ro-RO" altLang="en-US" sz="1400" dirty="0" smtClean="0">
                <a:solidFill>
                  <a:schemeClr val="tx1"/>
                </a:solidFill>
                <a:latin typeface="Calibri" pitchFamily="34" charset="0"/>
                <a:cs typeface="Times New Roman" pitchFamily="18" charset="0"/>
              </a:rPr>
              <a:t>Cuantumul </a:t>
            </a:r>
            <a:r>
              <a:rPr lang="ro-RO" altLang="en-US" sz="1400" dirty="0">
                <a:solidFill>
                  <a:schemeClr val="tx1"/>
                </a:solidFill>
                <a:latin typeface="Calibri" pitchFamily="34" charset="0"/>
                <a:cs typeface="Times New Roman" pitchFamily="18" charset="0"/>
              </a:rPr>
              <a:t>primei se calculează la </a:t>
            </a:r>
            <a:r>
              <a:rPr lang="ro-RO" altLang="en-US" sz="1400" b="1" i="1" dirty="0">
                <a:solidFill>
                  <a:schemeClr val="tx1"/>
                </a:solidFill>
                <a:latin typeface="Calibri" pitchFamily="34" charset="0"/>
                <a:cs typeface="Times New Roman" pitchFamily="18" charset="0"/>
              </a:rPr>
              <a:t>0,5 lei/km dar nu mai mult de 55 lei/zi</a:t>
            </a:r>
            <a:r>
              <a:rPr lang="ro-RO" altLang="en-US" sz="1400" b="1" dirty="0">
                <a:solidFill>
                  <a:schemeClr val="tx1"/>
                </a:solidFill>
                <a:latin typeface="Calibri" pitchFamily="34" charset="0"/>
                <a:cs typeface="Times New Roman" pitchFamily="18" charset="0"/>
              </a:rPr>
              <a:t>,</a:t>
            </a:r>
            <a:r>
              <a:rPr lang="ro-RO" altLang="en-US" sz="1400" dirty="0">
                <a:solidFill>
                  <a:schemeClr val="tx1"/>
                </a:solidFill>
                <a:latin typeface="Calibri" pitchFamily="34" charset="0"/>
                <a:cs typeface="Times New Roman" pitchFamily="18" charset="0"/>
              </a:rPr>
              <a:t> proporțional cu numărul de zile în care persoana ocupată își desfășoară efectiv activitatea la angajator. </a:t>
            </a:r>
            <a:endParaRPr lang="en-US" altLang="en-US" sz="1400" dirty="0">
              <a:solidFill>
                <a:schemeClr val="tx1"/>
              </a:solidFill>
              <a:latin typeface="Calibri"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12294" y="2187750"/>
            <a:ext cx="4524258" cy="4500000"/>
          </a:xfrm>
          <a:prstGeom prst="rect">
            <a:avLst/>
          </a:prstGeom>
        </p:spPr>
      </p:pic>
      <p:sp>
        <p:nvSpPr>
          <p:cNvPr id="14" name="Round Same Side Corner Rectangle 13"/>
          <p:cNvSpPr/>
          <p:nvPr/>
        </p:nvSpPr>
        <p:spPr>
          <a:xfrm>
            <a:off x="180000" y="4005064"/>
            <a:ext cx="7524000" cy="2762936"/>
          </a:xfrm>
          <a:prstGeom prst="round2SameRect">
            <a:avLst>
              <a:gd name="adj1" fmla="val 0"/>
              <a:gd name="adj2" fmla="val 3545"/>
            </a:avLst>
          </a:prstGeom>
          <a:solidFill>
            <a:srgbClr val="C8EFFD"/>
          </a:solidFill>
          <a:ln>
            <a:noFill/>
          </a:ln>
          <a:effectLst>
            <a:innerShdw blurRad="114300">
              <a:srgbClr val="03598A"/>
            </a:innerShdw>
          </a:effectLst>
        </p:spPr>
        <p:style>
          <a:lnRef idx="2">
            <a:schemeClr val="accent1">
              <a:shade val="50000"/>
            </a:schemeClr>
          </a:lnRef>
          <a:fillRef idx="1">
            <a:schemeClr val="accent1"/>
          </a:fillRef>
          <a:effectRef idx="0">
            <a:schemeClr val="accent1"/>
          </a:effectRef>
          <a:fontRef idx="minor">
            <a:schemeClr val="lt1"/>
          </a:fontRef>
        </p:style>
        <p:txBody>
          <a:bodyPr lIns="72000" tIns="108000" rIns="72000" bIns="72000" rtlCol="0" anchor="ctr"/>
          <a:lstStyle/>
          <a:p>
            <a:pPr lvl="0" algn="just"/>
            <a:r>
              <a:rPr lang="ro-RO" altLang="en-US" sz="1400" dirty="0">
                <a:solidFill>
                  <a:srgbClr val="000000"/>
                </a:solidFill>
                <a:latin typeface="Calibri" pitchFamily="34" charset="0"/>
                <a:cs typeface="Times New Roman" pitchFamily="18" charset="0"/>
              </a:rPr>
              <a:t>Prima de instalare se acordă și persoanelor de cetățenie română care și-au exercitat dreptul la liberă circulație a lucrătorilor în spațiul Uniunii Europene și Spațiul Economic European pe o perioadă de cel puțin 36 luni, în cuantumurile și cu respectarea condițiilor prevăzute de lege.</a:t>
            </a:r>
          </a:p>
          <a:p>
            <a:pPr lvl="0" algn="just"/>
            <a:r>
              <a:rPr lang="ro-RO" altLang="en-US" sz="1400" dirty="0">
                <a:solidFill>
                  <a:srgbClr val="000000"/>
                </a:solidFill>
                <a:latin typeface="Calibri" pitchFamily="34" charset="0"/>
                <a:cs typeface="Times New Roman" pitchFamily="18" charset="0"/>
              </a:rPr>
              <a:t>    Prima de încadrare și prima de instalare se acordă doar persoanelor șomere înregistrate la agențiile pentru ocuparea forței de muncă care au domiciliul /reședința sau își stabilesc noul domiciliu/reședința în zonele prevăzute în </a:t>
            </a:r>
            <a:r>
              <a:rPr lang="ro-RO" altLang="en-US" sz="1400" u="sng" dirty="0">
                <a:solidFill>
                  <a:srgbClr val="000000"/>
                </a:solidFill>
                <a:latin typeface="Calibri" pitchFamily="34" charset="0"/>
                <a:cs typeface="Times New Roman" pitchFamily="18" charset="0"/>
              </a:rPr>
              <a:t>Planul Național de Mobilitate</a:t>
            </a:r>
            <a:r>
              <a:rPr lang="ro-RO" altLang="en-US" sz="1400" dirty="0">
                <a:solidFill>
                  <a:srgbClr val="000000"/>
                </a:solidFill>
                <a:latin typeface="Calibri" pitchFamily="34" charset="0"/>
                <a:cs typeface="Times New Roman" pitchFamily="18" charset="0"/>
              </a:rPr>
              <a:t> aprobat și actualizat prin Hotărâre de Guvern.</a:t>
            </a:r>
          </a:p>
          <a:p>
            <a:pPr lvl="0" algn="just"/>
            <a:r>
              <a:rPr lang="ro-RO" altLang="en-US" sz="1400" dirty="0">
                <a:solidFill>
                  <a:srgbClr val="000000"/>
                </a:solidFill>
                <a:latin typeface="Calibri" pitchFamily="34" charset="0"/>
                <a:cs typeface="Times New Roman" pitchFamily="18" charset="0"/>
              </a:rPr>
              <a:t>    Criteriile utilizate pentru selectarea unităților administrativ-teritoriale incluse în plan:</a:t>
            </a:r>
          </a:p>
          <a:p>
            <a:pPr marL="285750" lvl="0" indent="-285750" algn="just">
              <a:buFont typeface="Wingdings" panose="05000000000000000000" pitchFamily="2" charset="2"/>
              <a:buChar char="Ø"/>
            </a:pPr>
            <a:r>
              <a:rPr lang="ro-RO" altLang="en-US" sz="1400" dirty="0">
                <a:solidFill>
                  <a:srgbClr val="000000"/>
                </a:solidFill>
                <a:latin typeface="Calibri" pitchFamily="34" charset="0"/>
                <a:cs typeface="Times New Roman" pitchFamily="18" charset="0"/>
              </a:rPr>
              <a:t>au un grad de marginalizare peste medie și un grad de marginalizare severă</a:t>
            </a:r>
            <a:r>
              <a:rPr lang="ro-RO" altLang="en-US" sz="1400" i="1" dirty="0">
                <a:solidFill>
                  <a:srgbClr val="000000"/>
                </a:solidFill>
                <a:latin typeface="Calibri" pitchFamily="34" charset="0"/>
                <a:cs typeface="Times New Roman" pitchFamily="18" charset="0"/>
              </a:rPr>
              <a:t>;</a:t>
            </a:r>
            <a:endParaRPr lang="ro-RO" altLang="en-US" sz="1400" dirty="0">
              <a:solidFill>
                <a:srgbClr val="000000"/>
              </a:solidFill>
              <a:latin typeface="Calibri" pitchFamily="34" charset="0"/>
              <a:cs typeface="Times New Roman" pitchFamily="18" charset="0"/>
            </a:endParaRPr>
          </a:p>
          <a:p>
            <a:pPr marL="285750" lvl="0" indent="-285750" algn="just">
              <a:buFont typeface="Wingdings" panose="05000000000000000000" pitchFamily="2" charset="2"/>
              <a:buChar char="Ø"/>
            </a:pPr>
            <a:r>
              <a:rPr lang="ro-RO" altLang="en-US" sz="1400" dirty="0">
                <a:solidFill>
                  <a:srgbClr val="000000"/>
                </a:solidFill>
                <a:latin typeface="Calibri" pitchFamily="34" charset="0"/>
                <a:cs typeface="Times New Roman" pitchFamily="18" charset="0"/>
              </a:rPr>
              <a:t>sunt considerate cu grad redus de dezvoltare conform valorilor indicelui dezvoltării umane locale; </a:t>
            </a:r>
          </a:p>
          <a:p>
            <a:pPr marL="285750" lvl="0" indent="-285750" algn="just">
              <a:buFont typeface="Wingdings" panose="05000000000000000000" pitchFamily="2" charset="2"/>
              <a:buChar char="Ø"/>
            </a:pPr>
            <a:r>
              <a:rPr lang="ro-RO" altLang="en-US" sz="1400" dirty="0">
                <a:solidFill>
                  <a:srgbClr val="000000"/>
                </a:solidFill>
                <a:latin typeface="Calibri" pitchFamily="34" charset="0"/>
                <a:cs typeface="Times New Roman" pitchFamily="18" charset="0"/>
              </a:rPr>
              <a:t>au ponderea șomerilor înregistrați sau a persoanelor beneficiare de venit minim garantat și alocație pentru susținerea familiei în populaţia totală după domiciliu (18-62 ani) de peste 10%.</a:t>
            </a:r>
          </a:p>
        </p:txBody>
      </p:sp>
      <p:sp>
        <p:nvSpPr>
          <p:cNvPr id="12" name="Callout: Down Arrow 5">
            <a:extLst>
              <a:ext uri="{FF2B5EF4-FFF2-40B4-BE49-F238E27FC236}">
                <a16:creationId xmlns:a16="http://schemas.microsoft.com/office/drawing/2014/main" xmlns="" id="{0A817916-9AE5-4DD0-8EB7-5ECA9DA3F8E6}"/>
              </a:ext>
            </a:extLst>
          </p:cNvPr>
          <p:cNvSpPr/>
          <p:nvPr/>
        </p:nvSpPr>
        <p:spPr bwMode="auto">
          <a:xfrm>
            <a:off x="179999" y="72000"/>
            <a:ext cx="3420000" cy="1332000"/>
          </a:xfrm>
          <a:prstGeom prst="downArrowCallout">
            <a:avLst>
              <a:gd name="adj1" fmla="val 28669"/>
              <a:gd name="adj2" fmla="val 23165"/>
              <a:gd name="adj3" fmla="val 17660"/>
              <a:gd name="adj4" fmla="val 65894"/>
            </a:avLst>
          </a:prstGeom>
          <a:solidFill>
            <a:srgbClr val="4076AC"/>
          </a:solidFill>
          <a:ln/>
        </p:spPr>
        <p:style>
          <a:lnRef idx="0">
            <a:schemeClr val="dk1"/>
          </a:lnRef>
          <a:fillRef idx="3">
            <a:schemeClr val="dk1"/>
          </a:fillRef>
          <a:effectRef idx="3">
            <a:schemeClr val="dk1"/>
          </a:effectRef>
          <a:fontRef idx="minor">
            <a:schemeClr val="lt1"/>
          </a:fontRef>
        </p:style>
        <p:txBody>
          <a:bodyPr lIns="72000" tIns="36000" rIns="72000" bIns="36000" anchor="ctr" anchorCtr="0"/>
          <a:lstStyle/>
          <a:p>
            <a:pPr algn="ctr">
              <a:defRPr/>
            </a:pPr>
            <a:r>
              <a:rPr lang="vi-VN" b="1" dirty="0">
                <a:latin typeface="Trebuchet MS" panose="020B0603020202020204" pitchFamily="34" charset="0"/>
              </a:rPr>
              <a:t>Creşterea şanselor de ocupare a persoanelor în căutarea unui loc de muncă</a:t>
            </a:r>
          </a:p>
        </p:txBody>
      </p:sp>
      <p:grpSp>
        <p:nvGrpSpPr>
          <p:cNvPr id="13" name="Group 12"/>
          <p:cNvGrpSpPr/>
          <p:nvPr/>
        </p:nvGrpSpPr>
        <p:grpSpPr>
          <a:xfrm>
            <a:off x="3718942" y="49213"/>
            <a:ext cx="8471471" cy="1090612"/>
            <a:chOff x="3718942" y="49213"/>
            <a:chExt cx="8471471" cy="1090612"/>
          </a:xfrm>
        </p:grpSpPr>
        <p:pic>
          <p:nvPicPr>
            <p:cNvPr id="15" name="Picture 6">
              <a:extLst>
                <a:ext uri="{FF2B5EF4-FFF2-40B4-BE49-F238E27FC236}">
                  <a16:creationId xmlns:a16="http://schemas.microsoft.com/office/drawing/2014/main" xmlns="" id="{F65761E0-41E1-4557-A583-9249154EC40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18942" y="49213"/>
              <a:ext cx="1023938"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5" descr="omuleti">
              <a:extLst>
                <a:ext uri="{FF2B5EF4-FFF2-40B4-BE49-F238E27FC236}">
                  <a16:creationId xmlns:a16="http://schemas.microsoft.com/office/drawing/2014/main" xmlns="" id="{3C3EAED9-C71F-4F03-8017-4C5DE5744E85}"/>
                </a:ext>
              </a:extLst>
            </p:cNvPr>
            <p:cNvPicPr>
              <a:picLocks noChangeAspect="1" noChangeArrowheads="1"/>
            </p:cNvPicPr>
            <p:nvPr/>
          </p:nvPicPr>
          <p:blipFill>
            <a:blip r:embed="rId5"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625138" y="115888"/>
              <a:ext cx="1565275"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Box 7">
              <a:extLst>
                <a:ext uri="{FF2B5EF4-FFF2-40B4-BE49-F238E27FC236}">
                  <a16:creationId xmlns:a16="http://schemas.microsoft.com/office/drawing/2014/main" xmlns="" id="{D460A125-A922-47C1-937A-02774B615374}"/>
                </a:ext>
              </a:extLst>
            </p:cNvPr>
            <p:cNvSpPr txBox="1">
              <a:spLocks noChangeArrowheads="1"/>
            </p:cNvSpPr>
            <p:nvPr/>
          </p:nvSpPr>
          <p:spPr bwMode="auto">
            <a:xfrm>
              <a:off x="4689165" y="106363"/>
              <a:ext cx="619125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ro-RO" altLang="en-US" sz="2000" dirty="0">
                  <a:solidFill>
                    <a:srgbClr val="03598A"/>
                  </a:solidFill>
                </a:rPr>
                <a:t>MINISTERUL MUNCII ȘI </a:t>
              </a:r>
              <a:r>
                <a:rPr lang="en-US" altLang="en-US" sz="2000" dirty="0">
                  <a:solidFill>
                    <a:srgbClr val="03598A"/>
                  </a:solidFill>
                </a:rPr>
                <a:t>SOLIDARITĂŢII </a:t>
              </a:r>
              <a:r>
                <a:rPr lang="ro-RO" altLang="en-US" sz="2000" dirty="0">
                  <a:solidFill>
                    <a:srgbClr val="03598A"/>
                  </a:solidFill>
                </a:rPr>
                <a:t>SOCIALE</a:t>
              </a:r>
            </a:p>
            <a:p>
              <a:pPr algn="ctr" eaLnBrk="1" hangingPunct="1"/>
              <a:r>
                <a:rPr lang="ro-RO" altLang="en-US" sz="1600" dirty="0" smtClean="0">
                  <a:solidFill>
                    <a:srgbClr val="03598A"/>
                  </a:solidFill>
                </a:rPr>
                <a:t>AGENȚIA </a:t>
              </a:r>
              <a:r>
                <a:rPr lang="ro-RO" altLang="en-US" sz="1600" dirty="0">
                  <a:solidFill>
                    <a:srgbClr val="03598A"/>
                  </a:solidFill>
                </a:rPr>
                <a:t>JUDEȚEANĂ PENTRU OCUPAREA FORȚEI DE MUNCA </a:t>
              </a:r>
            </a:p>
            <a:p>
              <a:pPr algn="ctr" eaLnBrk="1" hangingPunct="1"/>
              <a:r>
                <a:rPr lang="ro-RO" altLang="en-US" sz="1600" dirty="0">
                  <a:solidFill>
                    <a:srgbClr val="03598A"/>
                  </a:solidFill>
                </a:rPr>
                <a:t>SATU MARE</a:t>
              </a:r>
              <a:endParaRPr lang="en-US" altLang="en-US" sz="1600" dirty="0">
                <a:solidFill>
                  <a:srgbClr val="03598A"/>
                </a:solidFill>
              </a:endParaRPr>
            </a:p>
          </p:txBody>
        </p:sp>
      </p:grpSp>
    </p:spTree>
    <p:extLst>
      <p:ext uri="{BB962C8B-B14F-4D97-AF65-F5344CB8AC3E}">
        <p14:creationId xmlns:p14="http://schemas.microsoft.com/office/powerpoint/2010/main" val="397032726"/>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3">
            <a:extLst>
              <a:ext uri="{FF2B5EF4-FFF2-40B4-BE49-F238E27FC236}">
                <a16:creationId xmlns:a16="http://schemas.microsoft.com/office/drawing/2014/main" xmlns="" id="{3984A26A-1A5B-46D0-89E4-C5A7E9F339C8}"/>
              </a:ext>
            </a:extLst>
          </p:cNvPr>
          <p:cNvSpPr>
            <a:spLocks noChangeArrowheads="1"/>
          </p:cNvSpPr>
          <p:nvPr/>
        </p:nvSpPr>
        <p:spPr bwMode="auto">
          <a:xfrm>
            <a:off x="0" y="2730500"/>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p>
        </p:txBody>
      </p:sp>
      <p:sp>
        <p:nvSpPr>
          <p:cNvPr id="10" name="Rounded Rectangle 9">
            <a:extLst>
              <a:ext uri="{FF2B5EF4-FFF2-40B4-BE49-F238E27FC236}">
                <a16:creationId xmlns:a16="http://schemas.microsoft.com/office/drawing/2014/main" xmlns="" id="{89829F3A-30A3-48EE-8920-A0F920D60B5B}"/>
              </a:ext>
            </a:extLst>
          </p:cNvPr>
          <p:cNvSpPr/>
          <p:nvPr/>
        </p:nvSpPr>
        <p:spPr>
          <a:xfrm>
            <a:off x="180000" y="1404000"/>
            <a:ext cx="11880000" cy="468000"/>
          </a:xfrm>
          <a:prstGeom prst="roundRect">
            <a:avLst/>
          </a:prstGeom>
          <a:solidFill>
            <a:srgbClr val="4076AC"/>
          </a:solidFill>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lgn="ctr">
              <a:defRPr/>
            </a:pPr>
            <a:r>
              <a:rPr lang="vi-VN" altLang="ro-RO" b="1" dirty="0">
                <a:solidFill>
                  <a:schemeClr val="bg1"/>
                </a:solidFill>
                <a:latin typeface="Trebuchet MS" pitchFamily="34" charset="0"/>
                <a:cs typeface="Arial" charset="0"/>
              </a:rPr>
              <a:t>Subvenționarea locurilor de muncă…</a:t>
            </a:r>
            <a:endParaRPr lang="vi-VN" b="1" dirty="0">
              <a:solidFill>
                <a:schemeClr val="bg1"/>
              </a:solidFill>
            </a:endParaRPr>
          </a:p>
        </p:txBody>
      </p:sp>
      <p:sp>
        <p:nvSpPr>
          <p:cNvPr id="11" name="Rounded Rectangle 10"/>
          <p:cNvSpPr/>
          <p:nvPr/>
        </p:nvSpPr>
        <p:spPr>
          <a:xfrm>
            <a:off x="3727386" y="1912772"/>
            <a:ext cx="8311964" cy="4860000"/>
          </a:xfrm>
          <a:prstGeom prst="roundRect">
            <a:avLst>
              <a:gd name="adj" fmla="val 4712"/>
            </a:avLst>
          </a:prstGeom>
          <a:solidFill>
            <a:srgbClr val="C8EFFD"/>
          </a:solidFill>
          <a:ln>
            <a:noFill/>
          </a:ln>
          <a:effectLst>
            <a:innerShdw blurRad="114300">
              <a:srgbClr val="03598A"/>
            </a:innerShdw>
          </a:effectLst>
        </p:spPr>
        <p:style>
          <a:lnRef idx="2">
            <a:schemeClr val="accent1">
              <a:shade val="50000"/>
            </a:schemeClr>
          </a:lnRef>
          <a:fillRef idx="1">
            <a:schemeClr val="accent1"/>
          </a:fillRef>
          <a:effectRef idx="0">
            <a:schemeClr val="accent1"/>
          </a:effectRef>
          <a:fontRef idx="minor">
            <a:schemeClr val="lt1"/>
          </a:fontRef>
        </p:style>
        <p:txBody>
          <a:bodyPr lIns="108000" tIns="72000" rIns="72000" bIns="0" rtlCol="0" anchor="t"/>
          <a:lstStyle/>
          <a:p>
            <a:pPr marL="285750" lvl="0" indent="-285750" algn="just" fontAlgn="auto">
              <a:spcBef>
                <a:spcPct val="20000"/>
              </a:spcBef>
              <a:spcAft>
                <a:spcPts val="0"/>
              </a:spcAft>
              <a:buClr>
                <a:srgbClr val="0BD0D9"/>
              </a:buClr>
              <a:buSzPct val="95000"/>
              <a:buFont typeface="Wingdings" panose="05000000000000000000" pitchFamily="2" charset="2"/>
              <a:buChar char="q"/>
              <a:defRPr/>
            </a:pPr>
            <a:r>
              <a:rPr lang="vi-VN" sz="1600" b="1" dirty="0" smtClean="0">
                <a:solidFill>
                  <a:prstClr val="black"/>
                </a:solidFill>
                <a:latin typeface="Calibri" pitchFamily="34" charset="0"/>
                <a:cs typeface="Calibri" panose="020F0502020204030204" pitchFamily="34" charset="0"/>
              </a:rPr>
              <a:t>Subvenție </a:t>
            </a:r>
            <a:r>
              <a:rPr lang="vi-VN" sz="1600" b="1" dirty="0">
                <a:solidFill>
                  <a:prstClr val="black"/>
                </a:solidFill>
                <a:latin typeface="Calibri" pitchFamily="34" charset="0"/>
                <a:cs typeface="Calibri" panose="020F0502020204030204" pitchFamily="34" charset="0"/>
              </a:rPr>
              <a:t>lunară de </a:t>
            </a:r>
            <a:r>
              <a:rPr lang="ro-RO" sz="1600" b="1" dirty="0" smtClean="0">
                <a:solidFill>
                  <a:prstClr val="black"/>
                </a:solidFill>
                <a:latin typeface="Calibri" pitchFamily="34" charset="0"/>
                <a:cs typeface="Calibri" panose="020F0502020204030204" pitchFamily="34" charset="0"/>
              </a:rPr>
              <a:t>2250</a:t>
            </a:r>
            <a:r>
              <a:rPr lang="vi-VN" sz="1600" b="1" dirty="0" smtClean="0">
                <a:solidFill>
                  <a:prstClr val="black"/>
                </a:solidFill>
                <a:latin typeface="Calibri" pitchFamily="34" charset="0"/>
                <a:cs typeface="Calibri" panose="020F0502020204030204" pitchFamily="34" charset="0"/>
              </a:rPr>
              <a:t> </a:t>
            </a:r>
            <a:r>
              <a:rPr lang="vi-VN" sz="1600" b="1" dirty="0">
                <a:solidFill>
                  <a:prstClr val="black"/>
                </a:solidFill>
                <a:latin typeface="Calibri" pitchFamily="34" charset="0"/>
                <a:cs typeface="Calibri" panose="020F0502020204030204" pitchFamily="34" charset="0"/>
              </a:rPr>
              <a:t>lei </a:t>
            </a:r>
            <a:r>
              <a:rPr lang="vi-VN" sz="1600" dirty="0">
                <a:solidFill>
                  <a:prstClr val="black"/>
                </a:solidFill>
                <a:latin typeface="Calibri" pitchFamily="34" charset="0"/>
                <a:cs typeface="Calibri" panose="020F0502020204030204" pitchFamily="34" charset="0"/>
              </a:rPr>
              <a:t>pe o perioadă de </a:t>
            </a:r>
            <a:r>
              <a:rPr lang="vi-VN" sz="1600" b="1" dirty="0">
                <a:solidFill>
                  <a:prstClr val="black"/>
                </a:solidFill>
                <a:latin typeface="Calibri" pitchFamily="34" charset="0"/>
                <a:cs typeface="Calibri" panose="020F0502020204030204" pitchFamily="34" charset="0"/>
              </a:rPr>
              <a:t>12 luni </a:t>
            </a:r>
            <a:r>
              <a:rPr lang="vi-VN" sz="1600" dirty="0">
                <a:solidFill>
                  <a:prstClr val="black"/>
                </a:solidFill>
                <a:latin typeface="Calibri" pitchFamily="34" charset="0"/>
                <a:cs typeface="Calibri" panose="020F0502020204030204" pitchFamily="34" charset="0"/>
              </a:rPr>
              <a:t>pentru fiecare persoană angajată,</a:t>
            </a:r>
            <a:r>
              <a:rPr lang="ro-RO" sz="1600" dirty="0">
                <a:solidFill>
                  <a:prstClr val="black"/>
                </a:solidFill>
                <a:latin typeface="Calibri" pitchFamily="34" charset="0"/>
                <a:cs typeface="Calibri" panose="020F0502020204030204" pitchFamily="34" charset="0"/>
              </a:rPr>
              <a:t> </a:t>
            </a:r>
            <a:r>
              <a:rPr lang="vi-VN" sz="1600" dirty="0">
                <a:solidFill>
                  <a:prstClr val="black"/>
                </a:solidFill>
                <a:latin typeface="Calibri" pitchFamily="34" charset="0"/>
                <a:cs typeface="Calibri" panose="020F0502020204030204" pitchFamily="34" charset="0"/>
              </a:rPr>
              <a:t>pe perioadă nedeterminată, din </a:t>
            </a:r>
            <a:r>
              <a:rPr lang="vi-VN" sz="1600" b="1" dirty="0">
                <a:solidFill>
                  <a:prstClr val="black"/>
                </a:solidFill>
                <a:latin typeface="Calibri" pitchFamily="34" charset="0"/>
                <a:cs typeface="Calibri" panose="020F0502020204030204" pitchFamily="34" charset="0"/>
              </a:rPr>
              <a:t>următoarele categorii:</a:t>
            </a:r>
          </a:p>
          <a:p>
            <a:pPr marL="731520" lvl="1" indent="-274320" algn="just" fontAlgn="auto">
              <a:spcBef>
                <a:spcPct val="20000"/>
              </a:spcBef>
              <a:spcAft>
                <a:spcPts val="0"/>
              </a:spcAft>
              <a:buClr>
                <a:srgbClr val="0BD0D9"/>
              </a:buClr>
              <a:buSzPct val="95000"/>
              <a:buFont typeface="Wingdings" pitchFamily="2" charset="2"/>
              <a:buChar char="Ø"/>
              <a:defRPr/>
            </a:pPr>
            <a:r>
              <a:rPr lang="vi-VN" sz="1600" b="1" dirty="0">
                <a:solidFill>
                  <a:prstClr val="black"/>
                </a:solidFill>
                <a:latin typeface="Calibri" pitchFamily="34" charset="0"/>
                <a:cs typeface="Calibri" panose="020F0502020204030204" pitchFamily="34" charset="0"/>
              </a:rPr>
              <a:t>absolvenții instituțiilor de învățământ indiferent de nivelul acestora;</a:t>
            </a:r>
            <a:endParaRPr lang="vi-VN" sz="1600" dirty="0">
              <a:solidFill>
                <a:prstClr val="black"/>
              </a:solidFill>
              <a:latin typeface="Calibri" pitchFamily="34" charset="0"/>
              <a:cs typeface="Calibri" panose="020F0502020204030204" pitchFamily="34" charset="0"/>
            </a:endParaRPr>
          </a:p>
          <a:p>
            <a:pPr marL="731520" lvl="1" indent="-274320" algn="just" fontAlgn="auto">
              <a:spcBef>
                <a:spcPct val="20000"/>
              </a:spcBef>
              <a:spcAft>
                <a:spcPts val="0"/>
              </a:spcAft>
              <a:buClr>
                <a:srgbClr val="0BD0D9"/>
              </a:buClr>
              <a:buSzPct val="95000"/>
              <a:buFont typeface="Wingdings" pitchFamily="2" charset="2"/>
              <a:buChar char="Ø"/>
              <a:defRPr/>
            </a:pPr>
            <a:r>
              <a:rPr lang="vi-VN" sz="1600" b="1" dirty="0">
                <a:solidFill>
                  <a:prstClr val="black"/>
                </a:solidFill>
                <a:latin typeface="Calibri" pitchFamily="34" charset="0"/>
                <a:cs typeface="Calibri" panose="020F0502020204030204" pitchFamily="34" charset="0"/>
              </a:rPr>
              <a:t>şomerii în vârstă de peste 45 de ani;</a:t>
            </a:r>
          </a:p>
          <a:p>
            <a:pPr marL="731520" lvl="1" indent="-274320" algn="just" fontAlgn="auto">
              <a:spcBef>
                <a:spcPct val="20000"/>
              </a:spcBef>
              <a:spcAft>
                <a:spcPts val="0"/>
              </a:spcAft>
              <a:buClr>
                <a:srgbClr val="0BD0D9"/>
              </a:buClr>
              <a:buSzPct val="95000"/>
              <a:buFont typeface="Wingdings" pitchFamily="2" charset="2"/>
              <a:buChar char="Ø"/>
              <a:defRPr/>
            </a:pPr>
            <a:r>
              <a:rPr lang="vi-VN" sz="1600" b="1" dirty="0">
                <a:solidFill>
                  <a:prstClr val="black"/>
                </a:solidFill>
                <a:latin typeface="Calibri" pitchFamily="34" charset="0"/>
                <a:cs typeface="Calibri" panose="020F0502020204030204" pitchFamily="34" charset="0"/>
              </a:rPr>
              <a:t>şomerii de lungă durată;</a:t>
            </a:r>
          </a:p>
          <a:p>
            <a:pPr marL="731520" lvl="1" indent="-274320" algn="just" fontAlgn="auto">
              <a:spcBef>
                <a:spcPct val="20000"/>
              </a:spcBef>
              <a:spcAft>
                <a:spcPts val="0"/>
              </a:spcAft>
              <a:buClr>
                <a:srgbClr val="0BD0D9"/>
              </a:buClr>
              <a:buSzPct val="95000"/>
              <a:buFont typeface="Wingdings" pitchFamily="2" charset="2"/>
              <a:buChar char="Ø"/>
              <a:defRPr/>
            </a:pPr>
            <a:r>
              <a:rPr lang="vi-VN" sz="1600" b="1" dirty="0">
                <a:solidFill>
                  <a:prstClr val="black"/>
                </a:solidFill>
                <a:latin typeface="Calibri" pitchFamily="34" charset="0"/>
                <a:cs typeface="Calibri" panose="020F0502020204030204" pitchFamily="34" charset="0"/>
              </a:rPr>
              <a:t>tinerii NEETs;</a:t>
            </a:r>
          </a:p>
          <a:p>
            <a:pPr marL="731520" lvl="1" indent="-274320" algn="just" fontAlgn="auto">
              <a:spcBef>
                <a:spcPct val="20000"/>
              </a:spcBef>
              <a:spcAft>
                <a:spcPts val="0"/>
              </a:spcAft>
              <a:buClr>
                <a:srgbClr val="0BD0D9"/>
              </a:buClr>
              <a:buSzPct val="95000"/>
              <a:buFont typeface="Wingdings" pitchFamily="2" charset="2"/>
              <a:buChar char="Ø"/>
              <a:defRPr/>
            </a:pPr>
            <a:r>
              <a:rPr lang="vi-VN" sz="1600" b="1" dirty="0">
                <a:solidFill>
                  <a:prstClr val="black"/>
                </a:solidFill>
                <a:latin typeface="Calibri" pitchFamily="34" charset="0"/>
                <a:cs typeface="Calibri" panose="020F0502020204030204" pitchFamily="34" charset="0"/>
              </a:rPr>
              <a:t>persoanele cu dizabilități;</a:t>
            </a:r>
          </a:p>
          <a:p>
            <a:pPr marL="731520" lvl="1" indent="-274320" algn="just" fontAlgn="auto">
              <a:spcBef>
                <a:spcPct val="20000"/>
              </a:spcBef>
              <a:spcAft>
                <a:spcPts val="0"/>
              </a:spcAft>
              <a:buClr>
                <a:srgbClr val="0BD0D9"/>
              </a:buClr>
              <a:buSzPct val="95000"/>
              <a:buFont typeface="Wingdings" pitchFamily="2" charset="2"/>
              <a:buChar char="Ø"/>
              <a:defRPr/>
            </a:pPr>
            <a:r>
              <a:rPr lang="vi-VN" sz="1600" b="1" dirty="0">
                <a:solidFill>
                  <a:prstClr val="black"/>
                </a:solidFill>
                <a:latin typeface="Calibri" pitchFamily="34" charset="0"/>
                <a:cs typeface="Calibri" panose="020F0502020204030204" pitchFamily="34" charset="0"/>
              </a:rPr>
              <a:t>şomerii care sunt părinţi unici susţinători ai familiilor monoparentale </a:t>
            </a:r>
          </a:p>
          <a:p>
            <a:pPr marL="274320" lvl="0" indent="-274320" algn="just" fontAlgn="auto">
              <a:spcBef>
                <a:spcPct val="20000"/>
              </a:spcBef>
              <a:spcAft>
                <a:spcPts val="0"/>
              </a:spcAft>
              <a:buClr>
                <a:srgbClr val="0BD0D9"/>
              </a:buClr>
              <a:buSzPct val="95000"/>
              <a:defRPr/>
            </a:pPr>
            <a:r>
              <a:rPr lang="ro-RO" sz="1600" b="1" i="1" dirty="0" smtClean="0">
                <a:solidFill>
                  <a:srgbClr val="FF0000"/>
                </a:solidFill>
                <a:latin typeface="Calibri" pitchFamily="34" charset="0"/>
                <a:cs typeface="Calibri" panose="020F0502020204030204" pitchFamily="34" charset="0"/>
              </a:rPr>
              <a:t>    </a:t>
            </a:r>
            <a:r>
              <a:rPr lang="vi-VN" sz="1600" b="1" i="1" dirty="0" smtClean="0">
                <a:solidFill>
                  <a:srgbClr val="FF0000"/>
                </a:solidFill>
                <a:latin typeface="Calibri" pitchFamily="34" charset="0"/>
                <a:cs typeface="Calibri" panose="020F0502020204030204" pitchFamily="34" charset="0"/>
              </a:rPr>
              <a:t>Obligație </a:t>
            </a:r>
            <a:r>
              <a:rPr lang="vi-VN" sz="1600" b="1" i="1" dirty="0">
                <a:solidFill>
                  <a:srgbClr val="FF0000"/>
                </a:solidFill>
                <a:latin typeface="Calibri" pitchFamily="34" charset="0"/>
                <a:cs typeface="Calibri" panose="020F0502020204030204" pitchFamily="34" charset="0"/>
              </a:rPr>
              <a:t>angajatori</a:t>
            </a:r>
            <a:r>
              <a:rPr lang="vi-VN" sz="1600" b="1" dirty="0">
                <a:solidFill>
                  <a:srgbClr val="FF0000"/>
                </a:solidFill>
                <a:latin typeface="Calibri" pitchFamily="34" charset="0"/>
                <a:cs typeface="Calibri" panose="020F0502020204030204" pitchFamily="34" charset="0"/>
              </a:rPr>
              <a:t> </a:t>
            </a:r>
            <a:r>
              <a:rPr lang="vi-VN" sz="1600" dirty="0">
                <a:solidFill>
                  <a:prstClr val="black"/>
                </a:solidFill>
                <a:latin typeface="Calibri" pitchFamily="34" charset="0"/>
                <a:cs typeface="Calibri" panose="020F0502020204030204" pitchFamily="34" charset="0"/>
              </a:rPr>
              <a:t>- </a:t>
            </a:r>
            <a:r>
              <a:rPr lang="vi-VN" sz="1600" b="1" dirty="0">
                <a:solidFill>
                  <a:srgbClr val="03598A"/>
                </a:solidFill>
                <a:latin typeface="Calibri" pitchFamily="34" charset="0"/>
                <a:cs typeface="Calibri" panose="020F0502020204030204" pitchFamily="34" charset="0"/>
              </a:rPr>
              <a:t>menținerea  relației contractuale cu persoana angajată prin această schemă </a:t>
            </a:r>
            <a:r>
              <a:rPr lang="it-IT" sz="1600" b="1" dirty="0">
                <a:solidFill>
                  <a:srgbClr val="03598A"/>
                </a:solidFill>
                <a:latin typeface="Calibri" pitchFamily="34" charset="0"/>
                <a:cs typeface="Calibri" panose="020F0502020204030204" pitchFamily="34" charset="0"/>
              </a:rPr>
              <a:t>cel puţin 18 luni de la data </a:t>
            </a:r>
            <a:r>
              <a:rPr lang="it-IT" sz="1600" b="1" dirty="0" smtClean="0">
                <a:solidFill>
                  <a:srgbClr val="03598A"/>
                </a:solidFill>
                <a:latin typeface="Calibri" pitchFamily="34" charset="0"/>
                <a:cs typeface="Calibri" panose="020F0502020204030204" pitchFamily="34" charset="0"/>
              </a:rPr>
              <a:t>încheierii </a:t>
            </a:r>
            <a:r>
              <a:rPr lang="ro-RO" sz="1600" b="1" dirty="0" smtClean="0">
                <a:solidFill>
                  <a:srgbClr val="03598A"/>
                </a:solidFill>
                <a:latin typeface="Calibri" pitchFamily="34" charset="0"/>
                <a:cs typeface="Calibri" panose="020F0502020204030204" pitchFamily="34" charset="0"/>
              </a:rPr>
              <a:t>convenției</a:t>
            </a:r>
            <a:r>
              <a:rPr lang="vi-VN" sz="1600" dirty="0" smtClean="0">
                <a:solidFill>
                  <a:prstClr val="black"/>
                </a:solidFill>
                <a:latin typeface="Calibri" pitchFamily="34" charset="0"/>
                <a:cs typeface="Calibri" panose="020F0502020204030204" pitchFamily="34" charset="0"/>
              </a:rPr>
              <a:t>.</a:t>
            </a:r>
            <a:endParaRPr lang="vi-VN" sz="1600" dirty="0">
              <a:solidFill>
                <a:prstClr val="black"/>
              </a:solidFill>
              <a:latin typeface="Calibri" pitchFamily="34" charset="0"/>
              <a:cs typeface="Calibri" panose="020F0502020204030204" pitchFamily="34" charset="0"/>
            </a:endParaRPr>
          </a:p>
          <a:p>
            <a:pPr marL="273050" lvl="0" indent="-273050" algn="just">
              <a:spcBef>
                <a:spcPct val="20000"/>
              </a:spcBef>
              <a:buClr>
                <a:srgbClr val="0BD0D9"/>
              </a:buClr>
              <a:buSzPct val="95000"/>
              <a:buFont typeface="Wingdings" pitchFamily="2" charset="2"/>
              <a:buChar char="q"/>
            </a:pPr>
            <a:r>
              <a:rPr lang="vi-VN" altLang="en-US" sz="1600" b="1" dirty="0">
                <a:solidFill>
                  <a:prstClr val="black"/>
                </a:solidFill>
                <a:latin typeface="Calibri" pitchFamily="34" charset="0"/>
                <a:cs typeface="Calibri" panose="020F0502020204030204" pitchFamily="34" charset="0"/>
              </a:rPr>
              <a:t>Subvenție lunară de</a:t>
            </a:r>
            <a:r>
              <a:rPr lang="vi-VN" altLang="en-US" sz="1600" dirty="0">
                <a:solidFill>
                  <a:prstClr val="black"/>
                </a:solidFill>
                <a:latin typeface="Calibri" pitchFamily="34" charset="0"/>
                <a:cs typeface="Calibri" panose="020F0502020204030204" pitchFamily="34" charset="0"/>
              </a:rPr>
              <a:t> </a:t>
            </a:r>
            <a:r>
              <a:rPr lang="ro-RO" altLang="en-US" sz="1600" b="1" dirty="0" smtClean="0">
                <a:solidFill>
                  <a:prstClr val="black"/>
                </a:solidFill>
                <a:latin typeface="Calibri" pitchFamily="34" charset="0"/>
                <a:cs typeface="Calibri" panose="020F0502020204030204" pitchFamily="34" charset="0"/>
              </a:rPr>
              <a:t>2250</a:t>
            </a:r>
            <a:r>
              <a:rPr lang="vi-VN" altLang="en-US" sz="1600" b="1" dirty="0" smtClean="0">
                <a:solidFill>
                  <a:prstClr val="black"/>
                </a:solidFill>
                <a:latin typeface="Calibri" pitchFamily="34" charset="0"/>
                <a:cs typeface="Calibri" panose="020F0502020204030204" pitchFamily="34" charset="0"/>
              </a:rPr>
              <a:t> </a:t>
            </a:r>
            <a:r>
              <a:rPr lang="vi-VN" altLang="en-US" sz="1600" b="1" dirty="0">
                <a:solidFill>
                  <a:prstClr val="black"/>
                </a:solidFill>
                <a:latin typeface="Calibri" pitchFamily="34" charset="0"/>
                <a:cs typeface="Calibri" panose="020F0502020204030204" pitchFamily="34" charset="0"/>
              </a:rPr>
              <a:t>lei </a:t>
            </a:r>
            <a:r>
              <a:rPr lang="vi-VN" altLang="en-US" sz="1600" dirty="0">
                <a:solidFill>
                  <a:prstClr val="black"/>
                </a:solidFill>
                <a:latin typeface="Calibri" pitchFamily="34" charset="0"/>
                <a:cs typeface="Calibri" panose="020F0502020204030204" pitchFamily="34" charset="0"/>
              </a:rPr>
              <a:t>pe o perioadă de </a:t>
            </a:r>
            <a:r>
              <a:rPr lang="vi-VN" altLang="en-US" sz="1600" b="1" dirty="0">
                <a:solidFill>
                  <a:prstClr val="black"/>
                </a:solidFill>
                <a:latin typeface="Calibri" pitchFamily="34" charset="0"/>
                <a:cs typeface="Calibri" panose="020F0502020204030204" pitchFamily="34" charset="0"/>
              </a:rPr>
              <a:t>18 luni</a:t>
            </a:r>
            <a:r>
              <a:rPr lang="vi-VN" altLang="en-US" sz="1600" dirty="0">
                <a:solidFill>
                  <a:prstClr val="black"/>
                </a:solidFill>
                <a:latin typeface="Calibri" pitchFamily="34" charset="0"/>
                <a:cs typeface="Calibri" panose="020F0502020204030204" pitchFamily="34" charset="0"/>
              </a:rPr>
              <a:t>, pentru fiecare </a:t>
            </a:r>
            <a:r>
              <a:rPr lang="vi-VN" altLang="en-US" sz="1600" b="1" i="1" dirty="0">
                <a:solidFill>
                  <a:prstClr val="black"/>
                </a:solidFill>
                <a:latin typeface="Calibri" pitchFamily="34" charset="0"/>
                <a:cs typeface="Calibri" panose="020F0502020204030204" pitchFamily="34" charset="0"/>
              </a:rPr>
              <a:t>absolvent cu dizabilități </a:t>
            </a:r>
            <a:r>
              <a:rPr lang="vi-VN" altLang="en-US" sz="1600" dirty="0">
                <a:solidFill>
                  <a:prstClr val="black"/>
                </a:solidFill>
                <a:latin typeface="Calibri" pitchFamily="34" charset="0"/>
                <a:cs typeface="Calibri" panose="020F0502020204030204" pitchFamily="34" charset="0"/>
              </a:rPr>
              <a:t>angajat pe durată nedeterminată.</a:t>
            </a:r>
          </a:p>
          <a:p>
            <a:pPr marL="273050" lvl="0" indent="-273050" algn="just">
              <a:spcBef>
                <a:spcPct val="20000"/>
              </a:spcBef>
              <a:buClr>
                <a:srgbClr val="0BD0D9"/>
              </a:buClr>
              <a:buSzPct val="95000"/>
              <a:buFont typeface="Wingdings" pitchFamily="2" charset="2"/>
              <a:buChar char="q"/>
            </a:pPr>
            <a:r>
              <a:rPr lang="vi-VN" altLang="en-US" sz="1600" b="1" dirty="0">
                <a:solidFill>
                  <a:prstClr val="black"/>
                </a:solidFill>
                <a:latin typeface="Calibri" pitchFamily="34" charset="0"/>
                <a:cs typeface="Calibri" panose="020F0502020204030204" pitchFamily="34" charset="0"/>
              </a:rPr>
              <a:t>Subvenție lunară de</a:t>
            </a:r>
            <a:r>
              <a:rPr lang="en-US" altLang="en-US" sz="1600" b="1" dirty="0">
                <a:solidFill>
                  <a:prstClr val="black"/>
                </a:solidFill>
                <a:latin typeface="Calibri" pitchFamily="34" charset="0"/>
                <a:cs typeface="Calibri" panose="020F0502020204030204" pitchFamily="34" charset="0"/>
              </a:rPr>
              <a:t> </a:t>
            </a:r>
            <a:r>
              <a:rPr lang="ro-RO" altLang="en-US" sz="1600" b="1" dirty="0" smtClean="0">
                <a:solidFill>
                  <a:prstClr val="black"/>
                </a:solidFill>
                <a:latin typeface="Calibri" pitchFamily="34" charset="0"/>
                <a:cs typeface="Calibri" panose="020F0502020204030204" pitchFamily="34" charset="0"/>
              </a:rPr>
              <a:t>2250</a:t>
            </a:r>
            <a:r>
              <a:rPr lang="vi-VN" altLang="en-US" sz="1600" b="1" dirty="0" smtClean="0">
                <a:solidFill>
                  <a:prstClr val="black"/>
                </a:solidFill>
                <a:latin typeface="Calibri" pitchFamily="34" charset="0"/>
                <a:cs typeface="Calibri" panose="020F0502020204030204" pitchFamily="34" charset="0"/>
              </a:rPr>
              <a:t> </a:t>
            </a:r>
            <a:r>
              <a:rPr lang="vi-VN" altLang="en-US" sz="1600" b="1" dirty="0">
                <a:solidFill>
                  <a:prstClr val="black"/>
                </a:solidFill>
                <a:latin typeface="Calibri" pitchFamily="34" charset="0"/>
                <a:cs typeface="Calibri" panose="020F0502020204030204" pitchFamily="34" charset="0"/>
              </a:rPr>
              <a:t>lei </a:t>
            </a:r>
            <a:r>
              <a:rPr lang="vi-VN" altLang="en-US" sz="1600" dirty="0">
                <a:solidFill>
                  <a:prstClr val="black"/>
                </a:solidFill>
                <a:latin typeface="Calibri" pitchFamily="34" charset="0"/>
                <a:cs typeface="Calibri" panose="020F0502020204030204" pitchFamily="34" charset="0"/>
              </a:rPr>
              <a:t>pentru </a:t>
            </a:r>
            <a:r>
              <a:rPr lang="vi-VN" altLang="en-US" sz="1600" b="1" dirty="0">
                <a:solidFill>
                  <a:prstClr val="black"/>
                </a:solidFill>
                <a:latin typeface="Calibri" pitchFamily="34" charset="0"/>
                <a:cs typeface="Calibri" panose="020F0502020204030204" pitchFamily="34" charset="0"/>
              </a:rPr>
              <a:t>fiecare </a:t>
            </a:r>
            <a:r>
              <a:rPr lang="vi-VN" altLang="en-US" sz="1600" b="1" i="1" dirty="0">
                <a:solidFill>
                  <a:prstClr val="black"/>
                </a:solidFill>
                <a:latin typeface="Calibri" pitchFamily="34" charset="0"/>
                <a:cs typeface="Calibri" panose="020F0502020204030204" pitchFamily="34" charset="0"/>
              </a:rPr>
              <a:t>şomer care mai are 5 ani până îndeplinește condițiile de pensionare</a:t>
            </a:r>
            <a:r>
              <a:rPr lang="vi-VN" altLang="en-US" sz="1600" b="1" dirty="0">
                <a:solidFill>
                  <a:prstClr val="black"/>
                </a:solidFill>
                <a:latin typeface="Calibri" pitchFamily="34" charset="0"/>
                <a:cs typeface="Calibri" panose="020F0502020204030204" pitchFamily="34" charset="0"/>
              </a:rPr>
              <a:t>/</a:t>
            </a:r>
            <a:r>
              <a:rPr lang="vi-VN" altLang="en-US" sz="1600" b="1" i="1" dirty="0">
                <a:solidFill>
                  <a:prstClr val="black"/>
                </a:solidFill>
                <a:latin typeface="Calibri" pitchFamily="34" charset="0"/>
                <a:cs typeface="Calibri" panose="020F0502020204030204" pitchFamily="34" charset="0"/>
              </a:rPr>
              <a:t>pensionare anticipată parțială</a:t>
            </a:r>
            <a:r>
              <a:rPr lang="vi-VN" altLang="en-US" sz="1600" i="1" dirty="0">
                <a:solidFill>
                  <a:prstClr val="black"/>
                </a:solidFill>
                <a:latin typeface="Calibri" pitchFamily="34" charset="0"/>
                <a:cs typeface="Calibri" panose="020F0502020204030204" pitchFamily="34" charset="0"/>
              </a:rPr>
              <a:t>,</a:t>
            </a:r>
            <a:r>
              <a:rPr lang="vi-VN" altLang="en-US" sz="1600" dirty="0">
                <a:solidFill>
                  <a:prstClr val="black"/>
                </a:solidFill>
                <a:latin typeface="Calibri" pitchFamily="34" charset="0"/>
                <a:cs typeface="Calibri" panose="020F0502020204030204" pitchFamily="34" charset="0"/>
              </a:rPr>
              <a:t> pe o perioadă de </a:t>
            </a:r>
            <a:r>
              <a:rPr lang="vi-VN" altLang="en-US" sz="1600" b="1" dirty="0">
                <a:solidFill>
                  <a:prstClr val="black"/>
                </a:solidFill>
                <a:latin typeface="Calibri" pitchFamily="34" charset="0"/>
                <a:cs typeface="Calibri" panose="020F0502020204030204" pitchFamily="34" charset="0"/>
              </a:rPr>
              <a:t>maxim 5 ani</a:t>
            </a:r>
            <a:r>
              <a:rPr lang="vi-VN" altLang="en-US" sz="1600" dirty="0" smtClean="0">
                <a:solidFill>
                  <a:prstClr val="black"/>
                </a:solidFill>
                <a:latin typeface="Calibri" pitchFamily="34" charset="0"/>
                <a:cs typeface="Calibri" panose="020F0502020204030204" pitchFamily="34" charset="0"/>
              </a:rPr>
              <a:t>.</a:t>
            </a:r>
            <a:endParaRPr lang="ro-RO" altLang="en-US" sz="900" dirty="0" smtClean="0">
              <a:solidFill>
                <a:prstClr val="black"/>
              </a:solidFill>
              <a:latin typeface="Calibri" pitchFamily="34" charset="0"/>
              <a:cs typeface="Calibri" panose="020F0502020204030204" pitchFamily="34" charset="0"/>
            </a:endParaRPr>
          </a:p>
          <a:p>
            <a:pPr lvl="0" algn="just">
              <a:spcBef>
                <a:spcPct val="20000"/>
              </a:spcBef>
              <a:buClr>
                <a:srgbClr val="0BD0D9"/>
              </a:buClr>
              <a:buSzPct val="95000"/>
            </a:pPr>
            <a:endParaRPr lang="ro-RO" altLang="en-US" sz="1600" b="1" i="1" dirty="0" smtClean="0">
              <a:solidFill>
                <a:srgbClr val="FF0000"/>
              </a:solidFill>
              <a:latin typeface="Calibri" pitchFamily="34" charset="0"/>
              <a:cs typeface="Calibri" panose="020F0502020204030204" pitchFamily="34" charset="0"/>
            </a:endParaRPr>
          </a:p>
          <a:p>
            <a:pPr algn="just" fontAlgn="auto">
              <a:spcBef>
                <a:spcPct val="20000"/>
              </a:spcBef>
              <a:spcAft>
                <a:spcPts val="0"/>
              </a:spcAft>
              <a:buClr>
                <a:srgbClr val="0BD0D9"/>
              </a:buClr>
              <a:buSzPct val="95000"/>
              <a:defRPr/>
            </a:pPr>
            <a:r>
              <a:rPr lang="ro-RO" altLang="en-US" sz="1600" b="1" i="1" dirty="0" smtClean="0">
                <a:solidFill>
                  <a:srgbClr val="FF0000"/>
                </a:solidFill>
                <a:latin typeface="Calibri" pitchFamily="34" charset="0"/>
                <a:cs typeface="Calibri" panose="020F0502020204030204" pitchFamily="34" charset="0"/>
              </a:rPr>
              <a:t>    </a:t>
            </a:r>
            <a:r>
              <a:rPr lang="vi-VN" altLang="en-US" sz="1600" b="1" i="1" dirty="0" smtClean="0">
                <a:solidFill>
                  <a:srgbClr val="FF0000"/>
                </a:solidFill>
                <a:latin typeface="Calibri" pitchFamily="34" charset="0"/>
                <a:cs typeface="Calibri" panose="020F0502020204030204" pitchFamily="34" charset="0"/>
              </a:rPr>
              <a:t>Aceste </a:t>
            </a:r>
            <a:r>
              <a:rPr lang="vi-VN" altLang="en-US" sz="1600" b="1" i="1" dirty="0">
                <a:solidFill>
                  <a:srgbClr val="FF0000"/>
                </a:solidFill>
                <a:latin typeface="Calibri" pitchFamily="34" charset="0"/>
                <a:cs typeface="Calibri" panose="020F0502020204030204" pitchFamily="34" charset="0"/>
              </a:rPr>
              <a:t>subvenții se acordă din bugetul asigurărilor pentru şomaj și din fonduri </a:t>
            </a:r>
            <a:r>
              <a:rPr lang="vi-VN" altLang="en-US" sz="1600" b="1" i="1" dirty="0" smtClean="0">
                <a:solidFill>
                  <a:srgbClr val="FF0000"/>
                </a:solidFill>
                <a:latin typeface="Calibri" pitchFamily="34" charset="0"/>
                <a:cs typeface="Calibri" panose="020F0502020204030204" pitchFamily="34" charset="0"/>
              </a:rPr>
              <a:t>externe</a:t>
            </a:r>
            <a:r>
              <a:rPr lang="ro-RO" altLang="en-US" sz="1600" b="1" i="1" dirty="0" smtClean="0">
                <a:solidFill>
                  <a:srgbClr val="FF0000"/>
                </a:solidFill>
                <a:latin typeface="Calibri" pitchFamily="34" charset="0"/>
                <a:cs typeface="Calibri" panose="020F0502020204030204" pitchFamily="34" charset="0"/>
              </a:rPr>
              <a:t> </a:t>
            </a:r>
            <a:r>
              <a:rPr lang="vi-VN" altLang="en-US" sz="1600" b="1" i="1" dirty="0" smtClean="0">
                <a:solidFill>
                  <a:srgbClr val="FF0000"/>
                </a:solidFill>
                <a:latin typeface="Calibri" pitchFamily="34" charset="0"/>
                <a:cs typeface="Calibri" panose="020F0502020204030204" pitchFamily="34" charset="0"/>
              </a:rPr>
              <a:t>nerambursabile.</a:t>
            </a:r>
            <a:endParaRPr lang="en-US" altLang="en-US" sz="1600" b="1" i="1" dirty="0">
              <a:solidFill>
                <a:srgbClr val="FF0000"/>
              </a:solidFill>
              <a:latin typeface="Calibri" pitchFamily="34" charset="0"/>
              <a:cs typeface="Calibri" panose="020F0502020204030204" pitchFamily="34"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7562" y="2301547"/>
            <a:ext cx="5500180" cy="4072905"/>
          </a:xfrm>
          <a:prstGeom prst="rect">
            <a:avLst/>
          </a:prstGeom>
        </p:spPr>
      </p:pic>
      <p:sp>
        <p:nvSpPr>
          <p:cNvPr id="12" name="Callout: Down Arrow 5">
            <a:extLst>
              <a:ext uri="{FF2B5EF4-FFF2-40B4-BE49-F238E27FC236}">
                <a16:creationId xmlns:a16="http://schemas.microsoft.com/office/drawing/2014/main" xmlns="" id="{0A817916-9AE5-4DD0-8EB7-5ECA9DA3F8E6}"/>
              </a:ext>
            </a:extLst>
          </p:cNvPr>
          <p:cNvSpPr/>
          <p:nvPr/>
        </p:nvSpPr>
        <p:spPr bwMode="auto">
          <a:xfrm>
            <a:off x="179999" y="72000"/>
            <a:ext cx="3420000" cy="1332000"/>
          </a:xfrm>
          <a:prstGeom prst="downArrowCallout">
            <a:avLst>
              <a:gd name="adj1" fmla="val 28669"/>
              <a:gd name="adj2" fmla="val 23165"/>
              <a:gd name="adj3" fmla="val 17660"/>
              <a:gd name="adj4" fmla="val 65894"/>
            </a:avLst>
          </a:prstGeom>
          <a:solidFill>
            <a:srgbClr val="4076AC"/>
          </a:solidFill>
          <a:ln/>
        </p:spPr>
        <p:style>
          <a:lnRef idx="0">
            <a:schemeClr val="dk1"/>
          </a:lnRef>
          <a:fillRef idx="3">
            <a:schemeClr val="dk1"/>
          </a:fillRef>
          <a:effectRef idx="3">
            <a:schemeClr val="dk1"/>
          </a:effectRef>
          <a:fontRef idx="minor">
            <a:schemeClr val="lt1"/>
          </a:fontRef>
        </p:style>
        <p:txBody>
          <a:bodyPr lIns="72000" tIns="36000" rIns="72000" bIns="36000" anchor="ctr" anchorCtr="1"/>
          <a:lstStyle/>
          <a:p>
            <a:pPr algn="ctr">
              <a:defRPr/>
            </a:pPr>
            <a:r>
              <a:rPr lang="nn-NO" b="1" dirty="0">
                <a:latin typeface="Trebuchet MS" panose="020B0603020202020204" pitchFamily="34" charset="0"/>
              </a:rPr>
              <a:t>Stimularea angajatorilor</a:t>
            </a:r>
          </a:p>
          <a:p>
            <a:pPr algn="ctr">
              <a:defRPr/>
            </a:pPr>
            <a:r>
              <a:rPr lang="nn-NO" b="1" dirty="0">
                <a:latin typeface="Trebuchet MS" panose="020B0603020202020204" pitchFamily="34" charset="0"/>
              </a:rPr>
              <a:t>potrivit Legii nr. 76/2002 </a:t>
            </a:r>
          </a:p>
        </p:txBody>
      </p:sp>
      <p:grpSp>
        <p:nvGrpSpPr>
          <p:cNvPr id="13" name="Group 12"/>
          <p:cNvGrpSpPr/>
          <p:nvPr/>
        </p:nvGrpSpPr>
        <p:grpSpPr>
          <a:xfrm>
            <a:off x="3718942" y="49213"/>
            <a:ext cx="8471471" cy="1090612"/>
            <a:chOff x="3718942" y="49213"/>
            <a:chExt cx="8471471" cy="1090612"/>
          </a:xfrm>
        </p:grpSpPr>
        <p:pic>
          <p:nvPicPr>
            <p:cNvPr id="14" name="Picture 6">
              <a:extLst>
                <a:ext uri="{FF2B5EF4-FFF2-40B4-BE49-F238E27FC236}">
                  <a16:creationId xmlns:a16="http://schemas.microsoft.com/office/drawing/2014/main" xmlns="" id="{F65761E0-41E1-4557-A583-9249154EC40F}"/>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18942" y="49213"/>
              <a:ext cx="1023938"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5" descr="omuleti">
              <a:extLst>
                <a:ext uri="{FF2B5EF4-FFF2-40B4-BE49-F238E27FC236}">
                  <a16:creationId xmlns:a16="http://schemas.microsoft.com/office/drawing/2014/main" xmlns="" id="{3C3EAED9-C71F-4F03-8017-4C5DE5744E85}"/>
                </a:ext>
              </a:extLst>
            </p:cNvPr>
            <p:cNvPicPr>
              <a:picLocks noChangeAspect="1" noChangeArrowheads="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625138" y="115888"/>
              <a:ext cx="1565275"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7">
              <a:extLst>
                <a:ext uri="{FF2B5EF4-FFF2-40B4-BE49-F238E27FC236}">
                  <a16:creationId xmlns:a16="http://schemas.microsoft.com/office/drawing/2014/main" xmlns="" id="{D460A125-A922-47C1-937A-02774B615374}"/>
                </a:ext>
              </a:extLst>
            </p:cNvPr>
            <p:cNvSpPr txBox="1">
              <a:spLocks noChangeArrowheads="1"/>
            </p:cNvSpPr>
            <p:nvPr/>
          </p:nvSpPr>
          <p:spPr bwMode="auto">
            <a:xfrm>
              <a:off x="4689165" y="106363"/>
              <a:ext cx="619125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ro-RO" altLang="en-US" sz="2000" dirty="0">
                  <a:solidFill>
                    <a:srgbClr val="03598A"/>
                  </a:solidFill>
                </a:rPr>
                <a:t>MINISTERUL MUNCII ȘI </a:t>
              </a:r>
              <a:r>
                <a:rPr lang="en-US" altLang="en-US" sz="2000" dirty="0">
                  <a:solidFill>
                    <a:srgbClr val="03598A"/>
                  </a:solidFill>
                </a:rPr>
                <a:t>SOLIDARITĂŢII </a:t>
              </a:r>
              <a:r>
                <a:rPr lang="ro-RO" altLang="en-US" sz="2000" dirty="0">
                  <a:solidFill>
                    <a:srgbClr val="03598A"/>
                  </a:solidFill>
                </a:rPr>
                <a:t>SOCIALE</a:t>
              </a:r>
            </a:p>
            <a:p>
              <a:pPr algn="ctr" eaLnBrk="1" hangingPunct="1"/>
              <a:r>
                <a:rPr lang="ro-RO" altLang="en-US" sz="1600" dirty="0" smtClean="0">
                  <a:solidFill>
                    <a:srgbClr val="03598A"/>
                  </a:solidFill>
                </a:rPr>
                <a:t>AGENȚIA </a:t>
              </a:r>
              <a:r>
                <a:rPr lang="ro-RO" altLang="en-US" sz="1600" dirty="0">
                  <a:solidFill>
                    <a:srgbClr val="03598A"/>
                  </a:solidFill>
                </a:rPr>
                <a:t>JUDEȚEANĂ PENTRU OCUPAREA FORȚEI DE MUNCA </a:t>
              </a:r>
            </a:p>
            <a:p>
              <a:pPr algn="ctr" eaLnBrk="1" hangingPunct="1"/>
              <a:r>
                <a:rPr lang="ro-RO" altLang="en-US" sz="1600" dirty="0">
                  <a:solidFill>
                    <a:srgbClr val="03598A"/>
                  </a:solidFill>
                </a:rPr>
                <a:t>SATU MARE</a:t>
              </a:r>
              <a:endParaRPr lang="en-US" altLang="en-US" sz="1600" dirty="0">
                <a:solidFill>
                  <a:srgbClr val="03598A"/>
                </a:solidFill>
              </a:endParaRPr>
            </a:p>
          </p:txBody>
        </p:sp>
      </p:grpSp>
    </p:spTree>
    <p:extLst>
      <p:ext uri="{BB962C8B-B14F-4D97-AF65-F5344CB8AC3E}">
        <p14:creationId xmlns:p14="http://schemas.microsoft.com/office/powerpoint/2010/main" val="2245893161"/>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3">
            <a:extLst>
              <a:ext uri="{FF2B5EF4-FFF2-40B4-BE49-F238E27FC236}">
                <a16:creationId xmlns:a16="http://schemas.microsoft.com/office/drawing/2014/main" xmlns="" id="{3984A26A-1A5B-46D0-89E4-C5A7E9F339C8}"/>
              </a:ext>
            </a:extLst>
          </p:cNvPr>
          <p:cNvSpPr>
            <a:spLocks noChangeArrowheads="1"/>
          </p:cNvSpPr>
          <p:nvPr/>
        </p:nvSpPr>
        <p:spPr bwMode="auto">
          <a:xfrm>
            <a:off x="0" y="2730500"/>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p>
        </p:txBody>
      </p:sp>
      <p:sp>
        <p:nvSpPr>
          <p:cNvPr id="10" name="Rounded Rectangle 9">
            <a:extLst>
              <a:ext uri="{FF2B5EF4-FFF2-40B4-BE49-F238E27FC236}">
                <a16:creationId xmlns:a16="http://schemas.microsoft.com/office/drawing/2014/main" xmlns="" id="{89829F3A-30A3-48EE-8920-A0F920D60B5B}"/>
              </a:ext>
            </a:extLst>
          </p:cNvPr>
          <p:cNvSpPr/>
          <p:nvPr/>
        </p:nvSpPr>
        <p:spPr>
          <a:xfrm>
            <a:off x="180000" y="1403999"/>
            <a:ext cx="11880000" cy="468000"/>
          </a:xfrm>
          <a:prstGeom prst="roundRect">
            <a:avLst/>
          </a:prstGeom>
          <a:solidFill>
            <a:srgbClr val="4076AC"/>
          </a:solidFill>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lgn="ctr">
              <a:defRPr/>
            </a:pPr>
            <a:r>
              <a:rPr lang="vi-VN" altLang="ro-RO" b="1" dirty="0">
                <a:solidFill>
                  <a:schemeClr val="bg1"/>
                </a:solidFill>
                <a:latin typeface="Trebuchet MS" pitchFamily="34" charset="0"/>
                <a:cs typeface="Arial" charset="0"/>
              </a:rPr>
              <a:t>Subvenționarea locurilor de muncă…</a:t>
            </a:r>
            <a:endParaRPr lang="vi-VN" b="1" dirty="0">
              <a:solidFill>
                <a:schemeClr val="bg1"/>
              </a:solidFill>
            </a:endParaRPr>
          </a:p>
        </p:txBody>
      </p:sp>
      <p:sp>
        <p:nvSpPr>
          <p:cNvPr id="11" name="Rectangle 10"/>
          <p:cNvSpPr/>
          <p:nvPr/>
        </p:nvSpPr>
        <p:spPr>
          <a:xfrm>
            <a:off x="231514" y="1908000"/>
            <a:ext cx="8311964" cy="48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72000" bIns="0" rtlCol="0" anchor="t"/>
          <a:lstStyle/>
          <a:p>
            <a:pPr lvl="0" algn="just" fontAlgn="auto">
              <a:spcBef>
                <a:spcPct val="20000"/>
              </a:spcBef>
              <a:spcAft>
                <a:spcPts val="0"/>
              </a:spcAft>
              <a:buClr>
                <a:srgbClr val="0BD0D9"/>
              </a:buClr>
              <a:buSzPct val="95000"/>
              <a:defRPr/>
            </a:pPr>
            <a:endParaRPr lang="en-US" altLang="en-US" sz="1600" b="1" i="1" dirty="0">
              <a:solidFill>
                <a:srgbClr val="FF0000"/>
              </a:solidFill>
              <a:latin typeface="Calibri" pitchFamily="34" charset="0"/>
              <a:cs typeface="Calibri" panose="020F0502020204030204" pitchFamily="34" charset="0"/>
            </a:endParaRPr>
          </a:p>
        </p:txBody>
      </p:sp>
      <p:sp>
        <p:nvSpPr>
          <p:cNvPr id="4" name="Rounded Rectangle 3"/>
          <p:cNvSpPr/>
          <p:nvPr/>
        </p:nvSpPr>
        <p:spPr>
          <a:xfrm>
            <a:off x="216000" y="1980000"/>
            <a:ext cx="6439756" cy="4824000"/>
          </a:xfrm>
          <a:prstGeom prst="roundRect">
            <a:avLst>
              <a:gd name="adj" fmla="val 2168"/>
            </a:avLst>
          </a:prstGeom>
          <a:solidFill>
            <a:srgbClr val="C8EFFD"/>
          </a:solidFill>
          <a:effectLst>
            <a:innerShdw blurRad="114300">
              <a:srgbClr val="03598A"/>
            </a:innerShdw>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vi-VN" sz="2400" b="1" dirty="0">
                <a:solidFill>
                  <a:srgbClr val="03598A"/>
                </a:solidFill>
                <a:latin typeface="Trebuchet MS" panose="020B0603020202020204" pitchFamily="34" charset="0"/>
              </a:rPr>
              <a:t>Promovarea pe piața muncii a tinerilor cu risc de </a:t>
            </a:r>
            <a:r>
              <a:rPr lang="vi-VN" sz="2400" b="1" dirty="0" smtClean="0">
                <a:solidFill>
                  <a:srgbClr val="03598A"/>
                </a:solidFill>
                <a:latin typeface="Trebuchet MS" panose="020B0603020202020204" pitchFamily="34" charset="0"/>
              </a:rPr>
              <a:t>marginalizare</a:t>
            </a:r>
            <a:endParaRPr lang="ro-RO" sz="800" b="1" dirty="0" smtClean="0">
              <a:solidFill>
                <a:srgbClr val="03598A"/>
              </a:solidFill>
              <a:latin typeface="Trebuchet MS" panose="020B0603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ro-RO" sz="1100" b="1" i="0" u="none" strike="noStrike" kern="0" cap="none" spc="0" normalizeH="0" baseline="0" noProof="0" dirty="0" smtClean="0">
              <a:ln>
                <a:noFill/>
              </a:ln>
              <a:solidFill>
                <a:srgbClr val="0F6FC6">
                  <a:lumMod val="75000"/>
                </a:srgbClr>
              </a:solidFill>
              <a:effectLst/>
              <a:uLnTx/>
              <a:uFillTx/>
              <a:latin typeface="Calibri"/>
              <a:ea typeface="+mj-ea"/>
              <a:cs typeface="Times New Roman" pitchFamily="18" charset="0"/>
            </a:endParaRPr>
          </a:p>
          <a:p>
            <a:pPr algn="just"/>
            <a:r>
              <a:rPr lang="ro-RO" sz="1600" dirty="0" smtClean="0"/>
              <a:t>    </a:t>
            </a:r>
            <a:r>
              <a:rPr lang="vi-VN" sz="1600" dirty="0" smtClean="0"/>
              <a:t>Art.93^4.Angajatorii </a:t>
            </a:r>
            <a:r>
              <a:rPr lang="vi-VN" sz="1600" dirty="0"/>
              <a:t>care încadrează tineri cu risc de marginalizare socială care beneficiază de acompaniament social personalizat în baza unui contract de solidaritate, denumiţi angajatori de inserţie, beneficiază lunar, conform prevederilor legale, pentru fiecare persoană din această categorie, din bugetul asigurărilor pentru şomaj, de o sumă egală cu salariul de bază stabilit la data angajării tinerilor, dar nu mai mult de </a:t>
            </a:r>
            <a:r>
              <a:rPr lang="en-US" sz="1600" dirty="0" smtClean="0"/>
              <a:t>patru</a:t>
            </a:r>
            <a:r>
              <a:rPr lang="vi-VN" sz="1600" dirty="0" smtClean="0"/>
              <a:t> </a:t>
            </a:r>
            <a:r>
              <a:rPr lang="vi-VN" sz="1600" dirty="0"/>
              <a:t>ori valoarea indicatorului social de referinţă, în vigoare la data încadrării în muncă, până la expirarea duratei contractului de solidaritate.</a:t>
            </a:r>
          </a:p>
          <a:p>
            <a:pPr algn="just"/>
            <a:r>
              <a:rPr lang="ro-RO" sz="1600" dirty="0" smtClean="0"/>
              <a:t>    </a:t>
            </a:r>
            <a:r>
              <a:rPr lang="vi-VN" sz="1600" dirty="0" smtClean="0"/>
              <a:t>Dacă </a:t>
            </a:r>
            <a:r>
              <a:rPr lang="vi-VN" sz="1600" dirty="0"/>
              <a:t>la data expirării perioadei pentru care a fost încheiat contractul de solidaritate angajatorul de inserţie menţine raportul de muncă cu tânărul încadrat, beneficiază lunar, conform prevederilor legale, pentru această persoană, din bugetul asigurărilor pentru şomaj, de o sumă în cuantum de 50% din indemnizaţia de şomaj cuvenită conform legii, pe care tânărul ar fi primit-o dacă raporturile de muncă ar fi încetat la acea dată din motive neimputabile </a:t>
            </a:r>
            <a:r>
              <a:rPr lang="vi-VN" sz="1600" dirty="0" smtClean="0"/>
              <a:t>persoanei</a:t>
            </a:r>
            <a:r>
              <a:rPr lang="ro-RO" sz="1600" dirty="0" smtClean="0"/>
              <a:t>.</a:t>
            </a:r>
            <a:endParaRPr kumimoji="0" lang="en-US" sz="1800" b="0" i="0" u="none" strike="noStrike" kern="0" cap="none" spc="0" normalizeH="0" baseline="0" noProof="0" dirty="0" smtClean="0">
              <a:ln>
                <a:noFill/>
              </a:ln>
              <a:solidFill>
                <a:sysClr val="windowText" lastClr="000000"/>
              </a:solidFill>
              <a:effectLst/>
              <a:uLnTx/>
              <a:uFillTx/>
            </a:endParaRPr>
          </a:p>
        </p:txBody>
      </p:sp>
      <p:sp>
        <p:nvSpPr>
          <p:cNvPr id="13" name="Rounded Rectangle 12"/>
          <p:cNvSpPr/>
          <p:nvPr/>
        </p:nvSpPr>
        <p:spPr>
          <a:xfrm>
            <a:off x="6948000" y="1980000"/>
            <a:ext cx="5107775" cy="4824000"/>
          </a:xfrm>
          <a:prstGeom prst="roundRect">
            <a:avLst>
              <a:gd name="adj" fmla="val 1749"/>
            </a:avLst>
          </a:prstGeom>
          <a:solidFill>
            <a:srgbClr val="C8EFFD"/>
          </a:solidFill>
          <a:effectLst>
            <a:innerShdw blurRad="114300">
              <a:srgbClr val="03598A"/>
            </a:innerShdw>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ro-RO" altLang="ro-RO" sz="2400" b="1" dirty="0">
                <a:solidFill>
                  <a:srgbClr val="03598A"/>
                </a:solidFill>
                <a:latin typeface="Calibri"/>
                <a:ea typeface="+mj-ea"/>
                <a:cs typeface="+mj-cs"/>
              </a:rPr>
              <a:t>Stagiul pentru absolvenții de învățământ superior</a:t>
            </a:r>
            <a:r>
              <a:rPr lang="ro-RO" altLang="ro-RO" sz="2400" b="1" dirty="0" smtClean="0">
                <a:solidFill>
                  <a:srgbClr val="03598A"/>
                </a:solidFill>
                <a:latin typeface="Calibri"/>
                <a:ea typeface="+mj-ea"/>
                <a:cs typeface="+mj-cs"/>
              </a:rPr>
              <a:t>*</a:t>
            </a:r>
            <a:endParaRPr kumimoji="0" lang="ro-RO" sz="2400" b="1" i="0" u="none" strike="noStrike" kern="0" cap="none" spc="0" normalizeH="0" baseline="0" noProof="0" dirty="0" smtClean="0">
              <a:ln>
                <a:noFill/>
              </a:ln>
              <a:solidFill>
                <a:srgbClr val="03598A"/>
              </a:solidFill>
              <a:effectLst/>
              <a:uLnTx/>
              <a:uFillTx/>
              <a:latin typeface="Calibri"/>
              <a:ea typeface="+mj-ea"/>
              <a:cs typeface="Times New Roman"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ro-RO" sz="2700" b="1" kern="0" dirty="0">
              <a:solidFill>
                <a:srgbClr val="0F6FC6">
                  <a:lumMod val="75000"/>
                </a:srgbClr>
              </a:solidFill>
              <a:latin typeface="Calibri"/>
              <a:ea typeface="+mj-ea"/>
              <a:cs typeface="Times New Roman"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ro-RO" sz="2700" b="1" i="0" u="none" strike="noStrike" kern="0" cap="none" spc="0" normalizeH="0" baseline="0" noProof="0" dirty="0" smtClean="0">
              <a:ln>
                <a:noFill/>
              </a:ln>
              <a:solidFill>
                <a:srgbClr val="0F6FC6">
                  <a:lumMod val="75000"/>
                </a:srgbClr>
              </a:solidFill>
              <a:effectLst/>
              <a:uLnTx/>
              <a:uFillTx/>
              <a:latin typeface="Calibri"/>
              <a:ea typeface="+mj-ea"/>
              <a:cs typeface="Times New Roman"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ro-RO" sz="2700" b="1" kern="0" dirty="0">
              <a:solidFill>
                <a:srgbClr val="0F6FC6">
                  <a:lumMod val="75000"/>
                </a:srgbClr>
              </a:solidFill>
              <a:latin typeface="Calibri"/>
              <a:ea typeface="+mj-ea"/>
              <a:cs typeface="Times New Roman"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ro-RO" sz="2700" b="1" i="0" u="none" strike="noStrike" kern="0" cap="none" spc="0" normalizeH="0" baseline="0" noProof="0" dirty="0" smtClean="0">
              <a:ln>
                <a:noFill/>
              </a:ln>
              <a:solidFill>
                <a:srgbClr val="0F6FC6">
                  <a:lumMod val="75000"/>
                </a:srgbClr>
              </a:solidFill>
              <a:effectLst/>
              <a:uLnTx/>
              <a:uFillTx/>
              <a:latin typeface="Calibri"/>
              <a:ea typeface="+mj-ea"/>
              <a:cs typeface="Times New Roman"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ro-RO" sz="2700" b="1" i="0" u="none" strike="noStrike" kern="0" cap="none" spc="0" normalizeH="0" baseline="0" noProof="0" dirty="0" smtClean="0">
              <a:ln>
                <a:noFill/>
              </a:ln>
              <a:solidFill>
                <a:srgbClr val="0F6FC6">
                  <a:lumMod val="75000"/>
                </a:srgbClr>
              </a:solidFill>
              <a:effectLst/>
              <a:uLnTx/>
              <a:uFillTx/>
              <a:latin typeface="Calibri"/>
              <a:ea typeface="+mj-ea"/>
              <a:cs typeface="Times New Roman" pitchFamily="18" charset="0"/>
            </a:endParaRPr>
          </a:p>
          <a:p>
            <a:pPr marL="273050" lvl="0" indent="-273050" algn="just">
              <a:lnSpc>
                <a:spcPct val="80000"/>
              </a:lnSpc>
              <a:spcBef>
                <a:spcPct val="20000"/>
              </a:spcBef>
              <a:buClr>
                <a:srgbClr val="0BD0D9"/>
              </a:buClr>
              <a:buSzPct val="95000"/>
              <a:buFont typeface="Wingdings" pitchFamily="2" charset="2"/>
              <a:buChar char="Ø"/>
            </a:pPr>
            <a:endParaRPr lang="ro-RO" altLang="ro-RO" sz="800" b="1" dirty="0" smtClean="0">
              <a:solidFill>
                <a:prstClr val="black"/>
              </a:solidFill>
              <a:latin typeface="Calibri" pitchFamily="34" charset="0"/>
            </a:endParaRPr>
          </a:p>
          <a:p>
            <a:pPr marL="273050" lvl="0" indent="-273050" algn="just">
              <a:lnSpc>
                <a:spcPct val="80000"/>
              </a:lnSpc>
              <a:spcBef>
                <a:spcPct val="20000"/>
              </a:spcBef>
              <a:buClr>
                <a:srgbClr val="0BD0D9"/>
              </a:buClr>
              <a:buSzPct val="95000"/>
              <a:buFont typeface="Wingdings" pitchFamily="2" charset="2"/>
              <a:buChar char="Ø"/>
            </a:pPr>
            <a:r>
              <a:rPr lang="vi-VN" altLang="ro-RO" b="1" dirty="0" smtClean="0">
                <a:solidFill>
                  <a:prstClr val="black"/>
                </a:solidFill>
                <a:latin typeface="Calibri" pitchFamily="34" charset="0"/>
              </a:rPr>
              <a:t>Subvenție</a:t>
            </a:r>
            <a:r>
              <a:rPr lang="ro-RO" altLang="ro-RO" b="1" dirty="0" smtClean="0">
                <a:solidFill>
                  <a:prstClr val="black"/>
                </a:solidFill>
                <a:latin typeface="Calibri" pitchFamily="34" charset="0"/>
              </a:rPr>
              <a:t> </a:t>
            </a:r>
            <a:r>
              <a:rPr lang="vi-VN" altLang="ro-RO" b="1" dirty="0">
                <a:solidFill>
                  <a:prstClr val="black"/>
                </a:solidFill>
                <a:latin typeface="Calibri" pitchFamily="34" charset="0"/>
              </a:rPr>
              <a:t>în</a:t>
            </a:r>
            <a:r>
              <a:rPr lang="vi-VN" altLang="ro-RO" dirty="0">
                <a:solidFill>
                  <a:prstClr val="black"/>
                </a:solidFill>
                <a:latin typeface="Calibri" pitchFamily="34" charset="0"/>
              </a:rPr>
              <a:t> </a:t>
            </a:r>
            <a:r>
              <a:rPr lang="vi-VN" altLang="ro-RO" b="1" dirty="0">
                <a:solidFill>
                  <a:prstClr val="black"/>
                </a:solidFill>
                <a:latin typeface="Calibri" pitchFamily="34" charset="0"/>
              </a:rPr>
              <a:t>cuantum de</a:t>
            </a:r>
            <a:r>
              <a:rPr lang="ro-RO" altLang="ro-RO" b="1" dirty="0">
                <a:solidFill>
                  <a:prstClr val="black"/>
                </a:solidFill>
                <a:latin typeface="Calibri" pitchFamily="34" charset="0"/>
              </a:rPr>
              <a:t> </a:t>
            </a:r>
            <a:r>
              <a:rPr lang="vi-VN" altLang="ro-RO" b="1" dirty="0">
                <a:solidFill>
                  <a:prstClr val="black"/>
                </a:solidFill>
                <a:latin typeface="Calibri" pitchFamily="34" charset="0"/>
              </a:rPr>
              <a:t>1350 lei/ lună,</a:t>
            </a:r>
            <a:r>
              <a:rPr lang="vi-VN" altLang="ro-RO" dirty="0">
                <a:solidFill>
                  <a:prstClr val="black"/>
                </a:solidFill>
                <a:latin typeface="Calibri" pitchFamily="34" charset="0"/>
              </a:rPr>
              <a:t> pe perioada derulării contractului de stagiu de </a:t>
            </a:r>
            <a:r>
              <a:rPr lang="vi-VN" altLang="ro-RO" b="1" dirty="0">
                <a:solidFill>
                  <a:prstClr val="black"/>
                </a:solidFill>
                <a:latin typeface="Calibri" pitchFamily="34" charset="0"/>
              </a:rPr>
              <a:t>6 luni</a:t>
            </a:r>
            <a:r>
              <a:rPr lang="vi-VN" altLang="ro-RO" dirty="0">
                <a:solidFill>
                  <a:prstClr val="black"/>
                </a:solidFill>
                <a:latin typeface="Calibri" pitchFamily="34" charset="0"/>
              </a:rPr>
              <a:t>, acordată la cerere pentru fiecare stagiar încadrat în muncă. </a:t>
            </a:r>
          </a:p>
          <a:p>
            <a:pPr lvl="0" algn="just">
              <a:lnSpc>
                <a:spcPct val="80000"/>
              </a:lnSpc>
              <a:spcBef>
                <a:spcPct val="20000"/>
              </a:spcBef>
              <a:buClr>
                <a:srgbClr val="0BD0D9"/>
              </a:buClr>
              <a:buSzPct val="95000"/>
            </a:pPr>
            <a:r>
              <a:rPr lang="vi-VN" altLang="en-US" sz="1600" b="1" i="1" dirty="0" smtClean="0">
                <a:solidFill>
                  <a:srgbClr val="002060"/>
                </a:solidFill>
                <a:latin typeface="Calibri" pitchFamily="34" charset="0"/>
                <a:cs typeface="Times New Roman" pitchFamily="18" charset="0"/>
              </a:rPr>
              <a:t>*stimularea </a:t>
            </a:r>
            <a:r>
              <a:rPr lang="vi-VN" altLang="en-US" sz="1600" b="1" i="1" dirty="0">
                <a:solidFill>
                  <a:srgbClr val="002060"/>
                </a:solidFill>
                <a:latin typeface="Calibri" pitchFamily="34" charset="0"/>
                <a:cs typeface="Times New Roman" pitchFamily="18" charset="0"/>
              </a:rPr>
              <a:t>angajatorilor în conformitate cu Legea nr. 335/2013 privind efectuarea stagiului pentru absolvenții de învățământ superior, cu modificările și completările </a:t>
            </a:r>
            <a:r>
              <a:rPr lang="vi-VN" altLang="en-US" sz="1600" b="1" i="1" dirty="0" smtClean="0">
                <a:solidFill>
                  <a:srgbClr val="002060"/>
                </a:solidFill>
                <a:latin typeface="Calibri" pitchFamily="34" charset="0"/>
                <a:cs typeface="Times New Roman" pitchFamily="18" charset="0"/>
              </a:rPr>
              <a:t>ulterioare</a:t>
            </a:r>
            <a:endParaRPr lang="vi-VN" altLang="en-US" sz="1600" b="1" i="1" dirty="0">
              <a:solidFill>
                <a:srgbClr val="002060"/>
              </a:solidFill>
              <a:latin typeface="Calibri" pitchFamily="34" charset="0"/>
              <a:cs typeface="Times New Roman"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92000" y="2916000"/>
            <a:ext cx="3283839" cy="1852422"/>
          </a:xfrm>
          <a:prstGeom prst="rect">
            <a:avLst/>
          </a:prstGeom>
        </p:spPr>
      </p:pic>
      <p:sp>
        <p:nvSpPr>
          <p:cNvPr id="12" name="Callout: Down Arrow 5">
            <a:extLst>
              <a:ext uri="{FF2B5EF4-FFF2-40B4-BE49-F238E27FC236}">
                <a16:creationId xmlns:a16="http://schemas.microsoft.com/office/drawing/2014/main" xmlns="" id="{0A817916-9AE5-4DD0-8EB7-5ECA9DA3F8E6}"/>
              </a:ext>
            </a:extLst>
          </p:cNvPr>
          <p:cNvSpPr/>
          <p:nvPr/>
        </p:nvSpPr>
        <p:spPr bwMode="auto">
          <a:xfrm>
            <a:off x="179999" y="72000"/>
            <a:ext cx="3420000" cy="1332000"/>
          </a:xfrm>
          <a:prstGeom prst="downArrowCallout">
            <a:avLst>
              <a:gd name="adj1" fmla="val 28669"/>
              <a:gd name="adj2" fmla="val 23165"/>
              <a:gd name="adj3" fmla="val 17660"/>
              <a:gd name="adj4" fmla="val 65894"/>
            </a:avLst>
          </a:prstGeom>
          <a:solidFill>
            <a:srgbClr val="4076AC"/>
          </a:solidFill>
          <a:ln/>
        </p:spPr>
        <p:style>
          <a:lnRef idx="0">
            <a:schemeClr val="dk1"/>
          </a:lnRef>
          <a:fillRef idx="3">
            <a:schemeClr val="dk1"/>
          </a:fillRef>
          <a:effectRef idx="3">
            <a:schemeClr val="dk1"/>
          </a:effectRef>
          <a:fontRef idx="minor">
            <a:schemeClr val="lt1"/>
          </a:fontRef>
        </p:style>
        <p:txBody>
          <a:bodyPr lIns="72000" tIns="36000" rIns="72000" bIns="36000" anchor="ctr" anchorCtr="1"/>
          <a:lstStyle/>
          <a:p>
            <a:pPr algn="ctr">
              <a:defRPr/>
            </a:pPr>
            <a:r>
              <a:rPr lang="nn-NO" b="1" dirty="0">
                <a:latin typeface="Trebuchet MS" panose="020B0603020202020204" pitchFamily="34" charset="0"/>
              </a:rPr>
              <a:t>Stimularea șomerilor și angajatorilor</a:t>
            </a:r>
          </a:p>
        </p:txBody>
      </p:sp>
      <p:grpSp>
        <p:nvGrpSpPr>
          <p:cNvPr id="14" name="Group 13"/>
          <p:cNvGrpSpPr/>
          <p:nvPr/>
        </p:nvGrpSpPr>
        <p:grpSpPr>
          <a:xfrm>
            <a:off x="3718942" y="49213"/>
            <a:ext cx="8471471" cy="1090612"/>
            <a:chOff x="3718942" y="49213"/>
            <a:chExt cx="8471471" cy="1090612"/>
          </a:xfrm>
        </p:grpSpPr>
        <p:pic>
          <p:nvPicPr>
            <p:cNvPr id="15" name="Picture 6">
              <a:extLst>
                <a:ext uri="{FF2B5EF4-FFF2-40B4-BE49-F238E27FC236}">
                  <a16:creationId xmlns:a16="http://schemas.microsoft.com/office/drawing/2014/main" xmlns="" id="{F65761E0-41E1-4557-A583-9249154EC40F}"/>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18942" y="49213"/>
              <a:ext cx="1023938"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5" descr="omuleti">
              <a:extLst>
                <a:ext uri="{FF2B5EF4-FFF2-40B4-BE49-F238E27FC236}">
                  <a16:creationId xmlns:a16="http://schemas.microsoft.com/office/drawing/2014/main" xmlns="" id="{3C3EAED9-C71F-4F03-8017-4C5DE5744E85}"/>
                </a:ext>
              </a:extLst>
            </p:cNvPr>
            <p:cNvPicPr>
              <a:picLocks noChangeAspect="1" noChangeArrowheads="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625138" y="115888"/>
              <a:ext cx="1565275"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Box 7">
              <a:extLst>
                <a:ext uri="{FF2B5EF4-FFF2-40B4-BE49-F238E27FC236}">
                  <a16:creationId xmlns:a16="http://schemas.microsoft.com/office/drawing/2014/main" xmlns="" id="{D460A125-A922-47C1-937A-02774B615374}"/>
                </a:ext>
              </a:extLst>
            </p:cNvPr>
            <p:cNvSpPr txBox="1">
              <a:spLocks noChangeArrowheads="1"/>
            </p:cNvSpPr>
            <p:nvPr/>
          </p:nvSpPr>
          <p:spPr bwMode="auto">
            <a:xfrm>
              <a:off x="4689165" y="106363"/>
              <a:ext cx="619125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ro-RO" altLang="en-US" sz="2000" dirty="0">
                  <a:solidFill>
                    <a:srgbClr val="03598A"/>
                  </a:solidFill>
                </a:rPr>
                <a:t>MINISTERUL MUNCII ȘI </a:t>
              </a:r>
              <a:r>
                <a:rPr lang="en-US" altLang="en-US" sz="2000" dirty="0">
                  <a:solidFill>
                    <a:srgbClr val="03598A"/>
                  </a:solidFill>
                </a:rPr>
                <a:t>SOLIDARITĂŢII </a:t>
              </a:r>
              <a:r>
                <a:rPr lang="ro-RO" altLang="en-US" sz="2000" dirty="0">
                  <a:solidFill>
                    <a:srgbClr val="03598A"/>
                  </a:solidFill>
                </a:rPr>
                <a:t>SOCIALE</a:t>
              </a:r>
            </a:p>
            <a:p>
              <a:pPr algn="ctr" eaLnBrk="1" hangingPunct="1"/>
              <a:r>
                <a:rPr lang="ro-RO" altLang="en-US" sz="1600" dirty="0" smtClean="0">
                  <a:solidFill>
                    <a:srgbClr val="03598A"/>
                  </a:solidFill>
                </a:rPr>
                <a:t>AGENȚIA </a:t>
              </a:r>
              <a:r>
                <a:rPr lang="ro-RO" altLang="en-US" sz="1600" dirty="0">
                  <a:solidFill>
                    <a:srgbClr val="03598A"/>
                  </a:solidFill>
                </a:rPr>
                <a:t>JUDEȚEANĂ PENTRU OCUPAREA FORȚEI DE MUNCA </a:t>
              </a:r>
            </a:p>
            <a:p>
              <a:pPr algn="ctr" eaLnBrk="1" hangingPunct="1"/>
              <a:r>
                <a:rPr lang="ro-RO" altLang="en-US" sz="1600" dirty="0">
                  <a:solidFill>
                    <a:srgbClr val="03598A"/>
                  </a:solidFill>
                </a:rPr>
                <a:t>SATU MARE</a:t>
              </a:r>
              <a:endParaRPr lang="en-US" altLang="en-US" sz="1600" dirty="0">
                <a:solidFill>
                  <a:srgbClr val="03598A"/>
                </a:solidFill>
              </a:endParaRPr>
            </a:p>
          </p:txBody>
        </p:sp>
      </p:grpSp>
    </p:spTree>
    <p:extLst>
      <p:ext uri="{BB962C8B-B14F-4D97-AF65-F5344CB8AC3E}">
        <p14:creationId xmlns:p14="http://schemas.microsoft.com/office/powerpoint/2010/main" val="3132672999"/>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3">
            <a:extLst>
              <a:ext uri="{FF2B5EF4-FFF2-40B4-BE49-F238E27FC236}">
                <a16:creationId xmlns:a16="http://schemas.microsoft.com/office/drawing/2014/main" xmlns="" id="{DF69ACCD-C619-42CA-9F3A-B213D0D16B9C}"/>
              </a:ext>
            </a:extLst>
          </p:cNvPr>
          <p:cNvSpPr>
            <a:spLocks noChangeArrowheads="1"/>
          </p:cNvSpPr>
          <p:nvPr/>
        </p:nvSpPr>
        <p:spPr bwMode="auto">
          <a:xfrm>
            <a:off x="0" y="2730500"/>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p>
        </p:txBody>
      </p:sp>
      <p:grpSp>
        <p:nvGrpSpPr>
          <p:cNvPr id="2" name="Group 1"/>
          <p:cNvGrpSpPr/>
          <p:nvPr/>
        </p:nvGrpSpPr>
        <p:grpSpPr>
          <a:xfrm>
            <a:off x="334963" y="103188"/>
            <a:ext cx="11474450" cy="1238250"/>
            <a:chOff x="334963" y="103188"/>
            <a:chExt cx="11474450" cy="1238250"/>
          </a:xfrm>
        </p:grpSpPr>
        <p:pic>
          <p:nvPicPr>
            <p:cNvPr id="2051" name="Picture 6">
              <a:extLst>
                <a:ext uri="{FF2B5EF4-FFF2-40B4-BE49-F238E27FC236}">
                  <a16:creationId xmlns:a16="http://schemas.microsoft.com/office/drawing/2014/main" xmlns="" id="{220AB9C6-4914-49FD-B0C5-683495E88EF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4963" y="103188"/>
              <a:ext cx="1247775"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5" descr="omuleti">
              <a:extLst>
                <a:ext uri="{FF2B5EF4-FFF2-40B4-BE49-F238E27FC236}">
                  <a16:creationId xmlns:a16="http://schemas.microsoft.com/office/drawing/2014/main" xmlns="" id="{596ACB3E-84D9-497C-BC9C-3AEA8BEEFA68}"/>
                </a:ext>
              </a:extLst>
            </p:cNvPr>
            <p:cNvPicPr>
              <a:picLocks noChangeAspect="1" noChangeArrowheads="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044113" y="115888"/>
              <a:ext cx="176530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TextBox 7">
              <a:extLst>
                <a:ext uri="{FF2B5EF4-FFF2-40B4-BE49-F238E27FC236}">
                  <a16:creationId xmlns:a16="http://schemas.microsoft.com/office/drawing/2014/main" xmlns="" id="{9EBBA6DC-5281-4171-9F4F-427C31EB969C}"/>
                </a:ext>
              </a:extLst>
            </p:cNvPr>
            <p:cNvSpPr txBox="1">
              <a:spLocks noChangeArrowheads="1"/>
            </p:cNvSpPr>
            <p:nvPr/>
          </p:nvSpPr>
          <p:spPr bwMode="auto">
            <a:xfrm>
              <a:off x="1846263" y="134938"/>
              <a:ext cx="8256587" cy="1016000"/>
            </a:xfrm>
            <a:prstGeom prst="rect">
              <a:avLst/>
            </a:prstGeom>
            <a:noFill/>
            <a:ln>
              <a:noFill/>
            </a:ln>
            <a:scene3d>
              <a:camera prst="orthographicFront"/>
              <a:lightRig rig="threePt" dir="t"/>
            </a:scene3d>
            <a:sp3d prstMaterial="matte"/>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ro-RO" altLang="en-US" sz="2400" dirty="0">
                  <a:solidFill>
                    <a:srgbClr val="03598A"/>
                  </a:solidFill>
                </a:rPr>
                <a:t>MINISTERUL MUNCII ȘI </a:t>
              </a:r>
              <a:r>
                <a:rPr lang="en-US" altLang="en-US" sz="2400" dirty="0" smtClean="0">
                  <a:solidFill>
                    <a:srgbClr val="03598A"/>
                  </a:solidFill>
                </a:rPr>
                <a:t>SOLIDARITĂŢII </a:t>
              </a:r>
              <a:r>
                <a:rPr lang="ro-RO" altLang="en-US" sz="2400" dirty="0" smtClean="0">
                  <a:solidFill>
                    <a:srgbClr val="03598A"/>
                  </a:solidFill>
                </a:rPr>
                <a:t>SOCIALE</a:t>
              </a:r>
              <a:endParaRPr lang="ro-RO" altLang="en-US" sz="2400" dirty="0">
                <a:solidFill>
                  <a:srgbClr val="03598A"/>
                </a:solidFill>
              </a:endParaRPr>
            </a:p>
            <a:p>
              <a:pPr algn="ctr" eaLnBrk="1" hangingPunct="1"/>
              <a:r>
                <a:rPr lang="ro-RO" altLang="en-US" dirty="0">
                  <a:solidFill>
                    <a:srgbClr val="03598A"/>
                  </a:solidFill>
                </a:rPr>
                <a:t>AGENȚIA JUDEȚEANĂ PENTRU OCUPAREA FORȚEI DE MUNCA </a:t>
              </a:r>
            </a:p>
            <a:p>
              <a:pPr algn="ctr" eaLnBrk="1" hangingPunct="1"/>
              <a:r>
                <a:rPr lang="ro-RO" altLang="en-US" dirty="0">
                  <a:solidFill>
                    <a:srgbClr val="03598A"/>
                  </a:solidFill>
                </a:rPr>
                <a:t>SATU MARE</a:t>
              </a:r>
              <a:endParaRPr lang="en-US" altLang="en-US" dirty="0">
                <a:solidFill>
                  <a:srgbClr val="03598A"/>
                </a:solidFill>
              </a:endParaRPr>
            </a:p>
          </p:txBody>
        </p:sp>
      </p:grpSp>
      <p:graphicFrame>
        <p:nvGraphicFramePr>
          <p:cNvPr id="21" name="Diagram 20"/>
          <p:cNvGraphicFramePr/>
          <p:nvPr>
            <p:extLst>
              <p:ext uri="{D42A27DB-BD31-4B8C-83A1-F6EECF244321}">
                <p14:modId xmlns:p14="http://schemas.microsoft.com/office/powerpoint/2010/main" val="3679480587"/>
              </p:ext>
            </p:extLst>
          </p:nvPr>
        </p:nvGraphicFramePr>
        <p:xfrm>
          <a:off x="418374" y="1548000"/>
          <a:ext cx="11371430" cy="497096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258293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ppt_x"/>
                                          </p:val>
                                        </p:tav>
                                        <p:tav tm="100000">
                                          <p:val>
                                            <p:strVal val="#ppt_x"/>
                                          </p:val>
                                        </p:tav>
                                      </p:tavLst>
                                    </p:anim>
                                    <p:anim calcmode="lin" valueType="num">
                                      <p:cBhvr additive="base">
                                        <p:cTn id="8" dur="500" fill="hold"/>
                                        <p:tgtEl>
                                          <p:spTgt spid="2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1" grpId="0">
        <p:bldAsOne/>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3">
            <a:extLst>
              <a:ext uri="{FF2B5EF4-FFF2-40B4-BE49-F238E27FC236}">
                <a16:creationId xmlns:a16="http://schemas.microsoft.com/office/drawing/2014/main" xmlns="" id="{3984A26A-1A5B-46D0-89E4-C5A7E9F339C8}"/>
              </a:ext>
            </a:extLst>
          </p:cNvPr>
          <p:cNvSpPr>
            <a:spLocks noChangeArrowheads="1"/>
          </p:cNvSpPr>
          <p:nvPr/>
        </p:nvSpPr>
        <p:spPr bwMode="auto">
          <a:xfrm>
            <a:off x="0" y="2730500"/>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p>
        </p:txBody>
      </p:sp>
      <p:sp>
        <p:nvSpPr>
          <p:cNvPr id="10" name="Rounded Rectangle 9">
            <a:extLst>
              <a:ext uri="{FF2B5EF4-FFF2-40B4-BE49-F238E27FC236}">
                <a16:creationId xmlns:a16="http://schemas.microsoft.com/office/drawing/2014/main" xmlns="" id="{89829F3A-30A3-48EE-8920-A0F920D60B5B}"/>
              </a:ext>
            </a:extLst>
          </p:cNvPr>
          <p:cNvSpPr/>
          <p:nvPr/>
        </p:nvSpPr>
        <p:spPr>
          <a:xfrm>
            <a:off x="180000" y="1404000"/>
            <a:ext cx="11880000" cy="468000"/>
          </a:xfrm>
          <a:prstGeom prst="roundRect">
            <a:avLst/>
          </a:prstGeom>
          <a:solidFill>
            <a:srgbClr val="4076AC"/>
          </a:solidFill>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lgn="ctr">
              <a:defRPr/>
            </a:pPr>
            <a:r>
              <a:rPr lang="vi-VN" altLang="ro-RO" b="1" dirty="0">
                <a:solidFill>
                  <a:schemeClr val="bg1"/>
                </a:solidFill>
                <a:latin typeface="Trebuchet MS" pitchFamily="34" charset="0"/>
                <a:cs typeface="Arial" charset="0"/>
              </a:rPr>
              <a:t>Subvenționarea locurilor de muncă…</a:t>
            </a:r>
            <a:endParaRPr lang="vi-VN" b="1" dirty="0">
              <a:solidFill>
                <a:schemeClr val="bg1"/>
              </a:solidFill>
            </a:endParaRPr>
          </a:p>
        </p:txBody>
      </p:sp>
      <p:sp>
        <p:nvSpPr>
          <p:cNvPr id="18" name="Round Same Side Corner Rectangle 17"/>
          <p:cNvSpPr/>
          <p:nvPr/>
        </p:nvSpPr>
        <p:spPr>
          <a:xfrm>
            <a:off x="184150" y="2052016"/>
            <a:ext cx="11875850" cy="360000"/>
          </a:xfrm>
          <a:prstGeom prst="round2SameRect">
            <a:avLst/>
          </a:prstGeom>
          <a:solidFill>
            <a:srgbClr val="00B0F0"/>
          </a:solidFill>
          <a:ln>
            <a:noFill/>
          </a:ln>
          <a:effectLst>
            <a:innerShdw blurRad="114300">
              <a:srgbClr val="03598A"/>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defTabSz="622300">
              <a:spcAft>
                <a:spcPct val="35000"/>
              </a:spcAft>
            </a:pPr>
            <a:r>
              <a:rPr lang="vi-VN" sz="1600" b="1" dirty="0">
                <a:solidFill>
                  <a:schemeClr val="bg1"/>
                </a:solidFill>
                <a:latin typeface="Trebuchet MS" panose="020B0603020202020204" pitchFamily="34" charset="0"/>
              </a:rPr>
              <a:t>.... </a:t>
            </a:r>
            <a:r>
              <a:rPr lang="ro-RO" sz="1600" b="1" dirty="0" smtClean="0">
                <a:solidFill>
                  <a:schemeClr val="bg1"/>
                </a:solidFill>
                <a:latin typeface="Trebuchet MS" panose="020B0603020202020204" pitchFamily="34" charset="0"/>
              </a:rPr>
              <a:t>Ucenicia la locul de muncă….</a:t>
            </a:r>
            <a:endParaRPr lang="ro-RO" sz="1600" b="1" dirty="0">
              <a:solidFill>
                <a:schemeClr val="bg1"/>
              </a:solidFill>
              <a:latin typeface="Trebuchet MS" panose="020B0603020202020204" pitchFamily="34" charset="0"/>
            </a:endParaRPr>
          </a:p>
        </p:txBody>
      </p:sp>
      <p:sp>
        <p:nvSpPr>
          <p:cNvPr id="21" name="Rectangle 20"/>
          <p:cNvSpPr/>
          <p:nvPr/>
        </p:nvSpPr>
        <p:spPr>
          <a:xfrm>
            <a:off x="184150" y="2412016"/>
            <a:ext cx="11875850" cy="4392000"/>
          </a:xfrm>
          <a:prstGeom prst="rect">
            <a:avLst/>
          </a:prstGeom>
          <a:solidFill>
            <a:srgbClr val="C8EFFD"/>
          </a:solidFill>
          <a:ln>
            <a:noFill/>
          </a:ln>
          <a:effectLst>
            <a:innerShdw blurRad="114300">
              <a:srgbClr val="03598A"/>
            </a:innerShdw>
          </a:effectLst>
        </p:spPr>
        <p:style>
          <a:lnRef idx="2">
            <a:schemeClr val="accent1">
              <a:shade val="50000"/>
            </a:schemeClr>
          </a:lnRef>
          <a:fillRef idx="1">
            <a:schemeClr val="accent1"/>
          </a:fillRef>
          <a:effectRef idx="0">
            <a:schemeClr val="accent1"/>
          </a:effectRef>
          <a:fontRef idx="minor">
            <a:schemeClr val="lt1"/>
          </a:fontRef>
        </p:style>
        <p:txBody>
          <a:bodyPr lIns="108000" tIns="36000" rIns="72000" bIns="0" rtlCol="0" anchor="t"/>
          <a:lstStyle/>
          <a:p>
            <a:pPr algn="just"/>
            <a:r>
              <a:rPr lang="vi-VN" sz="1500" b="1" dirty="0">
                <a:solidFill>
                  <a:schemeClr val="tx1"/>
                </a:solidFill>
                <a:latin typeface="+mj-lt"/>
              </a:rPr>
              <a:t>Ucenicia</a:t>
            </a:r>
            <a:r>
              <a:rPr lang="vi-VN" sz="1500" dirty="0">
                <a:solidFill>
                  <a:schemeClr val="tx1"/>
                </a:solidFill>
                <a:latin typeface="+mj-lt"/>
              </a:rPr>
              <a:t> reprezintă formarea profesională realizată la locul de muncă în baza unui contract de </a:t>
            </a:r>
            <a:r>
              <a:rPr lang="vi-VN" sz="1500" dirty="0" smtClean="0">
                <a:solidFill>
                  <a:schemeClr val="tx1"/>
                </a:solidFill>
                <a:latin typeface="+mj-lt"/>
              </a:rPr>
              <a:t>ucenicie</a:t>
            </a:r>
            <a:r>
              <a:rPr lang="ro-RO" sz="1500" dirty="0" smtClean="0">
                <a:solidFill>
                  <a:schemeClr val="tx1"/>
                </a:solidFill>
                <a:latin typeface="Trebuchet MS" panose="020B0603020202020204" pitchFamily="34" charset="0"/>
              </a:rPr>
              <a:t>, iar </a:t>
            </a:r>
            <a:r>
              <a:rPr lang="ro-RO" sz="1500" b="1" dirty="0" smtClean="0">
                <a:solidFill>
                  <a:schemeClr val="tx1"/>
                </a:solidFill>
                <a:latin typeface="Trebuchet MS" panose="020B0603020202020204" pitchFamily="34" charset="0"/>
              </a:rPr>
              <a:t>ucenicu</a:t>
            </a:r>
            <a:r>
              <a:rPr lang="ro-RO" sz="1500" dirty="0" smtClean="0">
                <a:solidFill>
                  <a:schemeClr val="tx1"/>
                </a:solidFill>
                <a:latin typeface="Trebuchet MS" panose="020B0603020202020204" pitchFamily="34" charset="0"/>
              </a:rPr>
              <a:t>l este</a:t>
            </a:r>
            <a:r>
              <a:rPr lang="vi-VN" sz="1500" dirty="0" smtClean="0">
                <a:solidFill>
                  <a:schemeClr val="tx1"/>
                </a:solidFill>
                <a:latin typeface="+mj-lt"/>
              </a:rPr>
              <a:t> </a:t>
            </a:r>
            <a:r>
              <a:rPr lang="vi-VN" sz="1500" dirty="0">
                <a:solidFill>
                  <a:schemeClr val="tx1"/>
                </a:solidFill>
                <a:latin typeface="+mj-lt"/>
              </a:rPr>
              <a:t>persoana cu vârsta de peste 16 ani care, din voinţă proprie, încheie un contract de ucenicie cu un angajator, în scopul obţinerii unei </a:t>
            </a:r>
            <a:r>
              <a:rPr lang="vi-VN" sz="1500" dirty="0" smtClean="0">
                <a:solidFill>
                  <a:schemeClr val="tx1"/>
                </a:solidFill>
                <a:latin typeface="+mj-lt"/>
              </a:rPr>
              <a:t>calificări</a:t>
            </a:r>
            <a:r>
              <a:rPr lang="ro-RO" sz="1500" dirty="0" smtClean="0">
                <a:solidFill>
                  <a:schemeClr val="tx1"/>
                </a:solidFill>
                <a:latin typeface="Trebuchet MS" panose="020B0603020202020204" pitchFamily="34" charset="0"/>
              </a:rPr>
              <a:t>.</a:t>
            </a:r>
            <a:endParaRPr lang="vi-VN" sz="1500" dirty="0">
              <a:solidFill>
                <a:schemeClr val="tx1"/>
              </a:solidFill>
              <a:latin typeface="+mj-lt"/>
            </a:endParaRPr>
          </a:p>
          <a:p>
            <a:pPr algn="just"/>
            <a:r>
              <a:rPr lang="vi-VN" sz="1500" b="1" dirty="0">
                <a:solidFill>
                  <a:schemeClr val="tx1"/>
                </a:solidFill>
                <a:latin typeface="+mj-lt"/>
              </a:rPr>
              <a:t>Contractul de ucenicie </a:t>
            </a:r>
            <a:r>
              <a:rPr lang="vi-VN" sz="1500" dirty="0">
                <a:solidFill>
                  <a:schemeClr val="tx1"/>
                </a:solidFill>
                <a:latin typeface="+mj-lt"/>
              </a:rPr>
              <a:t>este un contract individual de muncă de tip particular, încheiat pe durată determinată, în temeiul căruia o persoană fizică, denumită ucenic, se obligă să se pregătească profesional şi să muncească pentru şi sub autoritatea unei persoane juridice sau fizice denumite angajator, care se obligă să îi asigure plata salariului şi toate condiţiile necesare formării profesionale.</a:t>
            </a:r>
          </a:p>
          <a:p>
            <a:pPr algn="just"/>
            <a:r>
              <a:rPr lang="vi-VN" sz="1500" dirty="0">
                <a:solidFill>
                  <a:schemeClr val="tx1"/>
                </a:solidFill>
                <a:latin typeface="+mj-lt"/>
              </a:rPr>
              <a:t> Poate încheia contract de ucenicie persoana care îndeplineşte cumulativ următoarele condiţii:</a:t>
            </a:r>
          </a:p>
          <a:p>
            <a:pPr algn="just"/>
            <a:r>
              <a:rPr lang="vi-VN" sz="1500" dirty="0">
                <a:solidFill>
                  <a:schemeClr val="tx1"/>
                </a:solidFill>
                <a:latin typeface="+mj-lt"/>
              </a:rPr>
              <a:t>  a) face demersuri pentru a-şi găsi un loc de muncă, prin mijloace proprii sau prin înregistrare la agenţia pentru ocuparea forţei de muncă în a cărei rază teritorială îşi are domiciliul sau, după caz, reşedinţa ori la alt furnizor de servicii de ocupare, acreditat în condiţiile legii;</a:t>
            </a:r>
          </a:p>
          <a:p>
            <a:pPr algn="just"/>
            <a:r>
              <a:rPr lang="vi-VN" sz="1500" dirty="0">
                <a:solidFill>
                  <a:schemeClr val="tx1"/>
                </a:solidFill>
                <a:latin typeface="+mj-lt"/>
              </a:rPr>
              <a:t>  b) a împlinit vârsta de 16 ani;</a:t>
            </a:r>
          </a:p>
          <a:p>
            <a:pPr algn="just"/>
            <a:r>
              <a:rPr lang="vi-VN" sz="1500" dirty="0">
                <a:solidFill>
                  <a:schemeClr val="tx1"/>
                </a:solidFill>
                <a:latin typeface="+mj-lt"/>
              </a:rPr>
              <a:t>  c) nu are calificare pentru ocupaţia în care se organizează ucenicia la locul de muncă;</a:t>
            </a:r>
          </a:p>
          <a:p>
            <a:pPr algn="just"/>
            <a:r>
              <a:rPr lang="vi-VN" sz="1500" dirty="0">
                <a:solidFill>
                  <a:schemeClr val="tx1"/>
                </a:solidFill>
                <a:latin typeface="+mj-lt"/>
              </a:rPr>
              <a:t>  d) îndeplineşte condiţiile de acces la formare profesională prin ucenicie la locul de muncă, pe niveluri de calificare, conform Ordinului ministrului educaţiei naţionale şi al ministrului muncii şi justiţiei sociale nr. 5.039/2.126/2018 privind aprobarea corespondenţei dintre nivelurile Cadrului naţional al calificărilor, actele de studii/calificare ce se eliberează, tipul de programe de educaţie şi formare profesională din România prin care pot fi dobândite nivelurile de calificare, nivelurile de referinţă ale Cadrului european al calificărilor, precum şi condiţiile de acces corespunzătoare fiecărui nivel de calificare.</a:t>
            </a:r>
          </a:p>
          <a:p>
            <a:pPr algn="just"/>
            <a:r>
              <a:rPr lang="vi-VN" sz="1500" dirty="0">
                <a:solidFill>
                  <a:schemeClr val="tx1"/>
                </a:solidFill>
                <a:latin typeface="+mj-lt"/>
              </a:rPr>
              <a:t>  a) cetăţenii străini, precum şi apatrizii care au obţinut permis de muncă în România, conform reglementărilor legale în vigoare;</a:t>
            </a:r>
          </a:p>
          <a:p>
            <a:pPr algn="just"/>
            <a:r>
              <a:rPr lang="vi-VN" sz="1500" dirty="0">
                <a:solidFill>
                  <a:schemeClr val="tx1"/>
                </a:solidFill>
                <a:latin typeface="+mj-lt"/>
              </a:rPr>
              <a:t>  b) cetăţenii statelor membre ale Uniunii Europene, ai statelor semnatare ale Acordului privind Spaţiul Economic European şi membrii de familie ai acestora.</a:t>
            </a:r>
          </a:p>
          <a:p>
            <a:pPr algn="just"/>
            <a:endParaRPr lang="en-US" sz="1600" dirty="0">
              <a:solidFill>
                <a:schemeClr val="tx1"/>
              </a:solidFill>
              <a:latin typeface="Trebuchet MS" panose="020B0603020202020204" pitchFamily="34" charset="0"/>
            </a:endParaRPr>
          </a:p>
        </p:txBody>
      </p:sp>
      <p:sp>
        <p:nvSpPr>
          <p:cNvPr id="14" name="Callout: Down Arrow 5">
            <a:extLst>
              <a:ext uri="{FF2B5EF4-FFF2-40B4-BE49-F238E27FC236}">
                <a16:creationId xmlns:a16="http://schemas.microsoft.com/office/drawing/2014/main" xmlns="" id="{0A817916-9AE5-4DD0-8EB7-5ECA9DA3F8E6}"/>
              </a:ext>
            </a:extLst>
          </p:cNvPr>
          <p:cNvSpPr/>
          <p:nvPr/>
        </p:nvSpPr>
        <p:spPr bwMode="auto">
          <a:xfrm>
            <a:off x="179999" y="72000"/>
            <a:ext cx="3420000" cy="1332000"/>
          </a:xfrm>
          <a:prstGeom prst="downArrowCallout">
            <a:avLst>
              <a:gd name="adj1" fmla="val 28669"/>
              <a:gd name="adj2" fmla="val 23165"/>
              <a:gd name="adj3" fmla="val 17660"/>
              <a:gd name="adj4" fmla="val 65894"/>
            </a:avLst>
          </a:prstGeom>
          <a:solidFill>
            <a:srgbClr val="4076AC"/>
          </a:solidFill>
          <a:ln/>
        </p:spPr>
        <p:style>
          <a:lnRef idx="0">
            <a:schemeClr val="dk1"/>
          </a:lnRef>
          <a:fillRef idx="3">
            <a:schemeClr val="dk1"/>
          </a:fillRef>
          <a:effectRef idx="3">
            <a:schemeClr val="dk1"/>
          </a:effectRef>
          <a:fontRef idx="minor">
            <a:schemeClr val="lt1"/>
          </a:fontRef>
        </p:style>
        <p:txBody>
          <a:bodyPr lIns="72000" tIns="36000" rIns="72000" bIns="36000" anchor="ctr" anchorCtr="1"/>
          <a:lstStyle/>
          <a:p>
            <a:pPr algn="ctr">
              <a:defRPr/>
            </a:pPr>
            <a:r>
              <a:rPr lang="nn-NO" b="1" dirty="0">
                <a:latin typeface="Trebuchet MS" panose="020B0603020202020204" pitchFamily="34" charset="0"/>
              </a:rPr>
              <a:t>Stimularea șomerilor și angajatorilor</a:t>
            </a:r>
          </a:p>
        </p:txBody>
      </p:sp>
      <p:grpSp>
        <p:nvGrpSpPr>
          <p:cNvPr id="15" name="Group 14"/>
          <p:cNvGrpSpPr/>
          <p:nvPr/>
        </p:nvGrpSpPr>
        <p:grpSpPr>
          <a:xfrm>
            <a:off x="3718942" y="49213"/>
            <a:ext cx="8471471" cy="1090612"/>
            <a:chOff x="3718942" y="49213"/>
            <a:chExt cx="8471471" cy="1090612"/>
          </a:xfrm>
        </p:grpSpPr>
        <p:pic>
          <p:nvPicPr>
            <p:cNvPr id="16" name="Picture 6">
              <a:extLst>
                <a:ext uri="{FF2B5EF4-FFF2-40B4-BE49-F238E27FC236}">
                  <a16:creationId xmlns:a16="http://schemas.microsoft.com/office/drawing/2014/main" xmlns="" id="{F65761E0-41E1-4557-A583-9249154EC40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18942" y="49213"/>
              <a:ext cx="1023938"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5" descr="omuleti">
              <a:extLst>
                <a:ext uri="{FF2B5EF4-FFF2-40B4-BE49-F238E27FC236}">
                  <a16:creationId xmlns:a16="http://schemas.microsoft.com/office/drawing/2014/main" xmlns="" id="{3C3EAED9-C71F-4F03-8017-4C5DE5744E85}"/>
                </a:ext>
              </a:extLst>
            </p:cNvPr>
            <p:cNvPicPr>
              <a:picLocks noChangeAspect="1" noChangeArrowheads="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625138" y="115888"/>
              <a:ext cx="1565275"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extBox 7">
              <a:extLst>
                <a:ext uri="{FF2B5EF4-FFF2-40B4-BE49-F238E27FC236}">
                  <a16:creationId xmlns:a16="http://schemas.microsoft.com/office/drawing/2014/main" xmlns="" id="{D460A125-A922-47C1-937A-02774B615374}"/>
                </a:ext>
              </a:extLst>
            </p:cNvPr>
            <p:cNvSpPr txBox="1">
              <a:spLocks noChangeArrowheads="1"/>
            </p:cNvSpPr>
            <p:nvPr/>
          </p:nvSpPr>
          <p:spPr bwMode="auto">
            <a:xfrm>
              <a:off x="4689165" y="106363"/>
              <a:ext cx="619125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ro-RO" altLang="en-US" sz="2000" dirty="0">
                  <a:solidFill>
                    <a:srgbClr val="03598A"/>
                  </a:solidFill>
                </a:rPr>
                <a:t>MINISTERUL MUNCII ȘI </a:t>
              </a:r>
              <a:r>
                <a:rPr lang="en-US" altLang="en-US" sz="2000" dirty="0">
                  <a:solidFill>
                    <a:srgbClr val="03598A"/>
                  </a:solidFill>
                </a:rPr>
                <a:t>SOLIDARITĂŢII </a:t>
              </a:r>
              <a:r>
                <a:rPr lang="ro-RO" altLang="en-US" sz="2000" dirty="0">
                  <a:solidFill>
                    <a:srgbClr val="03598A"/>
                  </a:solidFill>
                </a:rPr>
                <a:t>SOCIALE</a:t>
              </a:r>
            </a:p>
            <a:p>
              <a:pPr algn="ctr" eaLnBrk="1" hangingPunct="1"/>
              <a:r>
                <a:rPr lang="ro-RO" altLang="en-US" sz="1600" dirty="0" smtClean="0">
                  <a:solidFill>
                    <a:srgbClr val="03598A"/>
                  </a:solidFill>
                </a:rPr>
                <a:t>AGENȚIA </a:t>
              </a:r>
              <a:r>
                <a:rPr lang="ro-RO" altLang="en-US" sz="1600" dirty="0">
                  <a:solidFill>
                    <a:srgbClr val="03598A"/>
                  </a:solidFill>
                </a:rPr>
                <a:t>JUDEȚEANĂ PENTRU OCUPAREA FORȚEI DE MUNCA </a:t>
              </a:r>
            </a:p>
            <a:p>
              <a:pPr algn="ctr" eaLnBrk="1" hangingPunct="1"/>
              <a:r>
                <a:rPr lang="ro-RO" altLang="en-US" sz="1600" dirty="0">
                  <a:solidFill>
                    <a:srgbClr val="03598A"/>
                  </a:solidFill>
                </a:rPr>
                <a:t>SATU MARE</a:t>
              </a:r>
              <a:endParaRPr lang="en-US" altLang="en-US" sz="1600" dirty="0">
                <a:solidFill>
                  <a:srgbClr val="03598A"/>
                </a:solidFill>
              </a:endParaRPr>
            </a:p>
          </p:txBody>
        </p:sp>
      </p:grpSp>
    </p:spTree>
    <p:extLst>
      <p:ext uri="{BB962C8B-B14F-4D97-AF65-F5344CB8AC3E}">
        <p14:creationId xmlns:p14="http://schemas.microsoft.com/office/powerpoint/2010/main" val="4110593195"/>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3">
            <a:extLst>
              <a:ext uri="{FF2B5EF4-FFF2-40B4-BE49-F238E27FC236}">
                <a16:creationId xmlns:a16="http://schemas.microsoft.com/office/drawing/2014/main" xmlns="" id="{3984A26A-1A5B-46D0-89E4-C5A7E9F339C8}"/>
              </a:ext>
            </a:extLst>
          </p:cNvPr>
          <p:cNvSpPr>
            <a:spLocks noChangeArrowheads="1"/>
          </p:cNvSpPr>
          <p:nvPr/>
        </p:nvSpPr>
        <p:spPr bwMode="auto">
          <a:xfrm>
            <a:off x="0" y="2730500"/>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p>
        </p:txBody>
      </p:sp>
      <p:sp>
        <p:nvSpPr>
          <p:cNvPr id="10" name="Rounded Rectangle 9">
            <a:extLst>
              <a:ext uri="{FF2B5EF4-FFF2-40B4-BE49-F238E27FC236}">
                <a16:creationId xmlns:a16="http://schemas.microsoft.com/office/drawing/2014/main" xmlns="" id="{89829F3A-30A3-48EE-8920-A0F920D60B5B}"/>
              </a:ext>
            </a:extLst>
          </p:cNvPr>
          <p:cNvSpPr/>
          <p:nvPr/>
        </p:nvSpPr>
        <p:spPr>
          <a:xfrm>
            <a:off x="180000" y="1404000"/>
            <a:ext cx="11880000" cy="468000"/>
          </a:xfrm>
          <a:prstGeom prst="roundRect">
            <a:avLst/>
          </a:prstGeom>
          <a:solidFill>
            <a:srgbClr val="4076AC"/>
          </a:solidFill>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lgn="ctr">
              <a:defRPr/>
            </a:pPr>
            <a:r>
              <a:rPr lang="vi-VN" altLang="ro-RO" b="1" dirty="0">
                <a:solidFill>
                  <a:schemeClr val="bg1"/>
                </a:solidFill>
                <a:latin typeface="Trebuchet MS" pitchFamily="34" charset="0"/>
                <a:cs typeface="Arial" charset="0"/>
              </a:rPr>
              <a:t>Subvenționarea locurilor de muncă…</a:t>
            </a:r>
            <a:endParaRPr lang="vi-VN" b="1" dirty="0">
              <a:solidFill>
                <a:schemeClr val="bg1"/>
              </a:solidFill>
            </a:endParaRPr>
          </a:p>
        </p:txBody>
      </p:sp>
      <p:sp>
        <p:nvSpPr>
          <p:cNvPr id="8" name="Round Same Side Corner Rectangle 7"/>
          <p:cNvSpPr/>
          <p:nvPr/>
        </p:nvSpPr>
        <p:spPr>
          <a:xfrm>
            <a:off x="216000" y="1908000"/>
            <a:ext cx="7568790" cy="440880"/>
          </a:xfrm>
          <a:prstGeom prst="round2SameRect">
            <a:avLst/>
          </a:prstGeom>
          <a:solidFill>
            <a:srgbClr val="00B0F0"/>
          </a:solidFill>
          <a:ln>
            <a:noFill/>
          </a:ln>
          <a:effectLst>
            <a:innerShdw blurRad="114300">
              <a:srgbClr val="03598A"/>
            </a:innerShdw>
          </a:effectLst>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lvl="0" algn="ctr" defTabSz="622300">
              <a:spcAft>
                <a:spcPct val="35000"/>
              </a:spcAft>
            </a:pPr>
            <a:r>
              <a:rPr lang="ro-RO" sz="1600" b="1" dirty="0" smtClean="0">
                <a:solidFill>
                  <a:schemeClr val="bg1"/>
                </a:solidFill>
                <a:latin typeface="Trebuchet MS" panose="020B0603020202020204" pitchFamily="34" charset="0"/>
              </a:rPr>
              <a:t>Î</a:t>
            </a:r>
            <a:r>
              <a:rPr lang="vi-VN" sz="1600" b="1" dirty="0" smtClean="0">
                <a:solidFill>
                  <a:schemeClr val="bg1"/>
                </a:solidFill>
                <a:latin typeface="Trebuchet MS" panose="020B0603020202020204" pitchFamily="34" charset="0"/>
              </a:rPr>
              <a:t>ncadrarea </a:t>
            </a:r>
            <a:r>
              <a:rPr lang="vi-VN" sz="1600" b="1" dirty="0">
                <a:solidFill>
                  <a:schemeClr val="bg1"/>
                </a:solidFill>
                <a:latin typeface="Trebuchet MS" panose="020B0603020202020204" pitchFamily="34" charset="0"/>
              </a:rPr>
              <a:t>în muncă a elevilor și studenților (Legea nr.72/2007) </a:t>
            </a:r>
            <a:endParaRPr lang="ro-RO" sz="1600" b="1" i="1" dirty="0" smtClean="0">
              <a:solidFill>
                <a:schemeClr val="bg1"/>
              </a:solidFill>
              <a:latin typeface="Trebuchet MS" panose="020B0603020202020204" pitchFamily="34" charset="0"/>
            </a:endParaRPr>
          </a:p>
        </p:txBody>
      </p:sp>
      <p:sp>
        <p:nvSpPr>
          <p:cNvPr id="19" name="Round Same Side Corner Rectangle 18"/>
          <p:cNvSpPr/>
          <p:nvPr/>
        </p:nvSpPr>
        <p:spPr>
          <a:xfrm>
            <a:off x="7967414" y="1899104"/>
            <a:ext cx="4020826" cy="449776"/>
          </a:xfrm>
          <a:prstGeom prst="round2SameRect">
            <a:avLst/>
          </a:prstGeom>
          <a:solidFill>
            <a:srgbClr val="00B0F0"/>
          </a:solidFill>
          <a:ln>
            <a:noFill/>
          </a:ln>
          <a:effectLst>
            <a:innerShdw blurRad="114300">
              <a:srgbClr val="03598A"/>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defTabSz="622300">
              <a:spcAft>
                <a:spcPct val="35000"/>
              </a:spcAft>
            </a:pPr>
            <a:r>
              <a:rPr lang="ro-RO" sz="1600" b="1" dirty="0" smtClean="0">
                <a:solidFill>
                  <a:schemeClr val="bg1"/>
                </a:solidFill>
                <a:latin typeface="Trebuchet MS" panose="020B0603020202020204" pitchFamily="34" charset="0"/>
              </a:rPr>
              <a:t>E</a:t>
            </a:r>
            <a:r>
              <a:rPr lang="vi-VN" sz="1600" b="1" dirty="0" smtClean="0">
                <a:solidFill>
                  <a:schemeClr val="bg1"/>
                </a:solidFill>
                <a:latin typeface="Trebuchet MS" panose="020B0603020202020204" pitchFamily="34" charset="0"/>
              </a:rPr>
              <a:t>conomia </a:t>
            </a:r>
            <a:r>
              <a:rPr lang="vi-VN" sz="1600" b="1" dirty="0">
                <a:solidFill>
                  <a:schemeClr val="bg1"/>
                </a:solidFill>
                <a:latin typeface="Trebuchet MS" panose="020B0603020202020204" pitchFamily="34" charset="0"/>
              </a:rPr>
              <a:t>socială  (Legea nr.219/2015)</a:t>
            </a:r>
            <a:r>
              <a:rPr lang="vi-VN" sz="1400" b="1" dirty="0">
                <a:solidFill>
                  <a:schemeClr val="bg1"/>
                </a:solidFill>
                <a:latin typeface="Trebuchet MS" panose="020B0603020202020204" pitchFamily="34" charset="0"/>
              </a:rPr>
              <a:t> </a:t>
            </a:r>
            <a:endParaRPr lang="vi-VN" sz="1200" dirty="0">
              <a:solidFill>
                <a:schemeClr val="bg1"/>
              </a:solidFill>
            </a:endParaRPr>
          </a:p>
        </p:txBody>
      </p:sp>
      <p:sp>
        <p:nvSpPr>
          <p:cNvPr id="11" name="Rectangle 10"/>
          <p:cNvSpPr/>
          <p:nvPr/>
        </p:nvSpPr>
        <p:spPr>
          <a:xfrm>
            <a:off x="216001" y="2348878"/>
            <a:ext cx="7568790" cy="4428000"/>
          </a:xfrm>
          <a:prstGeom prst="rect">
            <a:avLst/>
          </a:prstGeom>
          <a:solidFill>
            <a:srgbClr val="C8EFFD"/>
          </a:solidFill>
          <a:ln>
            <a:noFill/>
          </a:ln>
          <a:effectLst>
            <a:innerShdw blurRad="114300">
              <a:srgbClr val="03598A"/>
            </a:innerShdw>
          </a:effectLst>
        </p:spPr>
        <p:style>
          <a:lnRef idx="2">
            <a:schemeClr val="accent1">
              <a:shade val="50000"/>
            </a:schemeClr>
          </a:lnRef>
          <a:fillRef idx="1">
            <a:schemeClr val="accent1"/>
          </a:fillRef>
          <a:effectRef idx="0">
            <a:schemeClr val="accent1"/>
          </a:effectRef>
          <a:fontRef idx="minor">
            <a:schemeClr val="lt1"/>
          </a:fontRef>
        </p:style>
        <p:txBody>
          <a:bodyPr lIns="108000" tIns="72000" rIns="72000" bIns="0" rtlCol="0" anchor="t"/>
          <a:lstStyle/>
          <a:p>
            <a:pPr algn="just"/>
            <a:r>
              <a:rPr lang="ro-RO" sz="1550" dirty="0" smtClean="0">
                <a:solidFill>
                  <a:schemeClr val="tx1"/>
                </a:solidFill>
                <a:latin typeface="Trebuchet MS" panose="020B0603020202020204" pitchFamily="34" charset="0"/>
                <a:cs typeface="Times New Roman" panose="02020603050405020304" pitchFamily="18" charset="0"/>
              </a:rPr>
              <a:t>    </a:t>
            </a:r>
            <a:r>
              <a:rPr lang="vi-VN" sz="1550" dirty="0" smtClean="0">
                <a:solidFill>
                  <a:schemeClr val="tx1"/>
                </a:solidFill>
                <a:latin typeface="Times New Roman" panose="02020603050405020304" pitchFamily="18" charset="0"/>
                <a:cs typeface="Times New Roman" panose="02020603050405020304" pitchFamily="18" charset="0"/>
              </a:rPr>
              <a:t>Angajatorul </a:t>
            </a:r>
            <a:r>
              <a:rPr lang="vi-VN" sz="1550" dirty="0">
                <a:solidFill>
                  <a:schemeClr val="tx1"/>
                </a:solidFill>
                <a:latin typeface="Times New Roman" panose="02020603050405020304" pitchFamily="18" charset="0"/>
                <a:cs typeface="Times New Roman" panose="02020603050405020304" pitchFamily="18" charset="0"/>
              </a:rPr>
              <a:t>care </a:t>
            </a:r>
            <a:r>
              <a:rPr lang="vi-VN" sz="1550" b="1" i="1" dirty="0">
                <a:solidFill>
                  <a:schemeClr val="tx1"/>
                </a:solidFill>
                <a:latin typeface="Times New Roman" panose="02020603050405020304" pitchFamily="18" charset="0"/>
                <a:cs typeface="Times New Roman" panose="02020603050405020304" pitchFamily="18" charset="0"/>
              </a:rPr>
              <a:t>incadreaza in munca elevi si studenti pe perioada vacantelor</a:t>
            </a:r>
            <a:r>
              <a:rPr lang="vi-VN" sz="1550" dirty="0">
                <a:solidFill>
                  <a:schemeClr val="tx1"/>
                </a:solidFill>
                <a:latin typeface="Times New Roman" panose="02020603050405020304" pitchFamily="18" charset="0"/>
                <a:cs typeface="Times New Roman" panose="02020603050405020304" pitchFamily="18" charset="0"/>
              </a:rPr>
              <a:t> beneficiaza, pentru fiecare elev si student, de un stimulent financiar lunar egal cu 50% din valoarea indicatorului social de referinta   al asigurarilor pentru somaj si stimularii ocuparii  fortei  de  munca  in  vigoare ,  prevazut de  Legea  nr. 76/2002 privind sistemul asigurarilor  pentru  somaj  si  stimularea  ocuparii  fortei  de  munca ,  cu  modificarile  si completarile ulterioare.</a:t>
            </a:r>
          </a:p>
          <a:p>
            <a:pPr algn="just"/>
            <a:r>
              <a:rPr lang="ro-RO" sz="1550" b="1" i="1" dirty="0" smtClean="0">
                <a:solidFill>
                  <a:schemeClr val="tx1"/>
                </a:solidFill>
                <a:latin typeface="Trebuchet MS" panose="020B0603020202020204" pitchFamily="34" charset="0"/>
                <a:cs typeface="Times New Roman" panose="02020603050405020304" pitchFamily="18" charset="0"/>
              </a:rPr>
              <a:t>    </a:t>
            </a:r>
            <a:r>
              <a:rPr lang="vi-VN" sz="1550" b="1" i="1" dirty="0" smtClean="0">
                <a:solidFill>
                  <a:schemeClr val="tx1"/>
                </a:solidFill>
                <a:latin typeface="Times New Roman" panose="02020603050405020304" pitchFamily="18" charset="0"/>
                <a:cs typeface="Times New Roman" panose="02020603050405020304" pitchFamily="18" charset="0"/>
              </a:rPr>
              <a:t>Obligatii</a:t>
            </a:r>
            <a:r>
              <a:rPr lang="vi-VN" sz="1550" dirty="0" smtClean="0">
                <a:solidFill>
                  <a:schemeClr val="tx1"/>
                </a:solidFill>
                <a:latin typeface="Times New Roman" panose="02020603050405020304" pitchFamily="18" charset="0"/>
                <a:cs typeface="Times New Roman" panose="02020603050405020304" pitchFamily="18" charset="0"/>
              </a:rPr>
              <a:t>:</a:t>
            </a:r>
            <a:r>
              <a:rPr lang="ro-RO" sz="1550" dirty="0" smtClean="0">
                <a:solidFill>
                  <a:schemeClr val="tx1"/>
                </a:solidFill>
                <a:latin typeface="Trebuchet MS" panose="020B0603020202020204" pitchFamily="34" charset="0"/>
                <a:cs typeface="Times New Roman" panose="02020603050405020304" pitchFamily="18" charset="0"/>
              </a:rPr>
              <a:t> </a:t>
            </a:r>
            <a:r>
              <a:rPr lang="vi-VN" sz="1550" dirty="0" smtClean="0">
                <a:solidFill>
                  <a:schemeClr val="tx1"/>
                </a:solidFill>
                <a:latin typeface="Times New Roman" panose="02020603050405020304" pitchFamily="18" charset="0"/>
                <a:cs typeface="Times New Roman" panose="02020603050405020304" pitchFamily="18" charset="0"/>
              </a:rPr>
              <a:t>Incadrarea </a:t>
            </a:r>
            <a:r>
              <a:rPr lang="vi-VN" sz="1550" dirty="0">
                <a:solidFill>
                  <a:schemeClr val="tx1"/>
                </a:solidFill>
                <a:latin typeface="Times New Roman" panose="02020603050405020304" pitchFamily="18" charset="0"/>
                <a:cs typeface="Times New Roman" panose="02020603050405020304" pitchFamily="18" charset="0"/>
              </a:rPr>
              <a:t>in munca trebuie sa se faca in baza:</a:t>
            </a:r>
          </a:p>
          <a:p>
            <a:pPr marL="228600" indent="-228600" algn="just">
              <a:buFont typeface="+mj-lt"/>
              <a:buAutoNum type="alphaLcParenR"/>
            </a:pPr>
            <a:r>
              <a:rPr lang="vi-VN" sz="1550" dirty="0" smtClean="0">
                <a:solidFill>
                  <a:schemeClr val="tx1"/>
                </a:solidFill>
                <a:latin typeface="Times New Roman" panose="02020603050405020304" pitchFamily="18" charset="0"/>
                <a:cs typeface="Times New Roman" panose="02020603050405020304" pitchFamily="18" charset="0"/>
              </a:rPr>
              <a:t>unui</a:t>
            </a:r>
            <a:r>
              <a:rPr lang="vi-VN" sz="1550" dirty="0">
                <a:solidFill>
                  <a:schemeClr val="tx1"/>
                </a:solidFill>
                <a:latin typeface="Times New Roman" panose="02020603050405020304" pitchFamily="18" charset="0"/>
                <a:cs typeface="Times New Roman" panose="02020603050405020304" pitchFamily="18" charset="0"/>
              </a:rPr>
              <a:t> </a:t>
            </a:r>
            <a:r>
              <a:rPr lang="vi-VN" sz="1550" dirty="0" smtClean="0">
                <a:solidFill>
                  <a:schemeClr val="tx1"/>
                </a:solidFill>
                <a:latin typeface="Times New Roman" panose="02020603050405020304" pitchFamily="18" charset="0"/>
                <a:cs typeface="Times New Roman" panose="02020603050405020304" pitchFamily="18" charset="0"/>
              </a:rPr>
              <a:t> </a:t>
            </a:r>
            <a:r>
              <a:rPr lang="vi-VN" sz="1550" dirty="0">
                <a:solidFill>
                  <a:schemeClr val="tx1"/>
                </a:solidFill>
                <a:latin typeface="Times New Roman" panose="02020603050405020304" pitchFamily="18" charset="0"/>
                <a:cs typeface="Times New Roman" panose="02020603050405020304" pitchFamily="18" charset="0"/>
              </a:rPr>
              <a:t>contract individual de munca pe durata determinata, egala sau mai mica decat durata vacantei,  incheiat  in  conditiile  legii,  cu norma intreaga sau,  dupa caz,  cu timp partial,conform Codului muncii;</a:t>
            </a:r>
          </a:p>
          <a:p>
            <a:pPr marL="228600" indent="-228600" algn="just">
              <a:buFont typeface="+mj-lt"/>
              <a:buAutoNum type="alphaLcParenR"/>
            </a:pPr>
            <a:r>
              <a:rPr lang="vi-VN" sz="1550" dirty="0" smtClean="0">
                <a:solidFill>
                  <a:schemeClr val="tx1"/>
                </a:solidFill>
                <a:latin typeface="Times New Roman" panose="02020603050405020304" pitchFamily="18" charset="0"/>
                <a:cs typeface="Times New Roman" panose="02020603050405020304" pitchFamily="18" charset="0"/>
              </a:rPr>
              <a:t>unui </a:t>
            </a:r>
            <a:r>
              <a:rPr lang="vi-VN" sz="1550" dirty="0">
                <a:solidFill>
                  <a:schemeClr val="tx1"/>
                </a:solidFill>
                <a:latin typeface="Times New Roman" panose="02020603050405020304" pitchFamily="18" charset="0"/>
                <a:cs typeface="Times New Roman" panose="02020603050405020304" pitchFamily="18" charset="0"/>
              </a:rPr>
              <a:t>contract de munca temporara, numai daca durata misiunii de munca temporara este egala sau mai mica decat durata vacantei.</a:t>
            </a:r>
          </a:p>
          <a:p>
            <a:pPr algn="just"/>
            <a:r>
              <a:rPr lang="ro-RO" sz="1550" dirty="0" smtClean="0">
                <a:solidFill>
                  <a:schemeClr val="tx1"/>
                </a:solidFill>
                <a:latin typeface="Trebuchet MS" panose="020B0603020202020204" pitchFamily="34" charset="0"/>
                <a:cs typeface="Times New Roman" panose="02020603050405020304" pitchFamily="18" charset="0"/>
              </a:rPr>
              <a:t>    </a:t>
            </a:r>
            <a:r>
              <a:rPr lang="vi-VN" sz="1550" dirty="0" smtClean="0">
                <a:solidFill>
                  <a:schemeClr val="tx1"/>
                </a:solidFill>
                <a:latin typeface="Times New Roman" panose="02020603050405020304" pitchFamily="18" charset="0"/>
                <a:cs typeface="Times New Roman" panose="02020603050405020304" pitchFamily="18" charset="0"/>
              </a:rPr>
              <a:t>In </a:t>
            </a:r>
            <a:r>
              <a:rPr lang="vi-VN" sz="1550" dirty="0">
                <a:solidFill>
                  <a:schemeClr val="tx1"/>
                </a:solidFill>
                <a:latin typeface="Times New Roman" panose="02020603050405020304" pitchFamily="18" charset="0"/>
                <a:cs typeface="Times New Roman" panose="02020603050405020304" pitchFamily="18" charset="0"/>
              </a:rPr>
              <a:t>cazul tinerilor in varsta de pana la 18 ani, contractul individual de munca incheiat cu durata timpului de munca de 6 ore pe zi si de 30 de ore pe saptamana se considera incheiat cu norma intreaga.</a:t>
            </a:r>
          </a:p>
          <a:p>
            <a:pPr algn="just"/>
            <a:r>
              <a:rPr lang="ro-RO" sz="1550" dirty="0" smtClean="0">
                <a:solidFill>
                  <a:schemeClr val="tx1"/>
                </a:solidFill>
                <a:latin typeface="Trebuchet MS" panose="020B0603020202020204" pitchFamily="34" charset="0"/>
                <a:cs typeface="Times New Roman" panose="02020603050405020304" pitchFamily="18" charset="0"/>
              </a:rPr>
              <a:t>    </a:t>
            </a:r>
            <a:r>
              <a:rPr lang="vi-VN" sz="1550" dirty="0" smtClean="0">
                <a:solidFill>
                  <a:schemeClr val="tx1"/>
                </a:solidFill>
                <a:latin typeface="Times New Roman" panose="02020603050405020304" pitchFamily="18" charset="0"/>
                <a:cs typeface="Times New Roman" panose="02020603050405020304" pitchFamily="18" charset="0"/>
              </a:rPr>
              <a:t>Stimulentul </a:t>
            </a:r>
            <a:r>
              <a:rPr lang="vi-VN" sz="1550" dirty="0">
                <a:solidFill>
                  <a:schemeClr val="tx1"/>
                </a:solidFill>
                <a:latin typeface="Times New Roman" panose="02020603050405020304" pitchFamily="18" charset="0"/>
                <a:cs typeface="Times New Roman" panose="02020603050405020304" pitchFamily="18" charset="0"/>
              </a:rPr>
              <a:t>financiar se acorda lunar, proportional cu timpul efectiv lucrat de catre elevii si studentii in cauza pe perioada de vacanta din luna respectiva, fara a depasi numarul de ore corespunzatoare programului normal de lucru.</a:t>
            </a:r>
            <a:endParaRPr lang="en-US" sz="1550" dirty="0">
              <a:solidFill>
                <a:schemeClr val="tx1"/>
              </a:solidFill>
              <a:latin typeface="Trebuchet MS" panose="020B0603020202020204" pitchFamily="34" charset="0"/>
              <a:cs typeface="Times New Roman" panose="02020603050405020304" pitchFamily="18" charset="0"/>
            </a:endParaRPr>
          </a:p>
        </p:txBody>
      </p:sp>
      <p:sp>
        <p:nvSpPr>
          <p:cNvPr id="22" name="Rectangle 21"/>
          <p:cNvSpPr/>
          <p:nvPr/>
        </p:nvSpPr>
        <p:spPr>
          <a:xfrm>
            <a:off x="7967414" y="2348880"/>
            <a:ext cx="4020826" cy="4428000"/>
          </a:xfrm>
          <a:prstGeom prst="rect">
            <a:avLst/>
          </a:prstGeom>
          <a:solidFill>
            <a:srgbClr val="C8EFFD"/>
          </a:solidFill>
          <a:ln>
            <a:noFill/>
          </a:ln>
          <a:effectLst>
            <a:innerShdw blurRad="114300">
              <a:srgbClr val="03598A"/>
            </a:innerShdw>
          </a:effectLst>
        </p:spPr>
        <p:style>
          <a:lnRef idx="2">
            <a:schemeClr val="accent1">
              <a:shade val="50000"/>
            </a:schemeClr>
          </a:lnRef>
          <a:fillRef idx="1">
            <a:schemeClr val="accent1"/>
          </a:fillRef>
          <a:effectRef idx="0">
            <a:schemeClr val="accent1"/>
          </a:effectRef>
          <a:fontRef idx="minor">
            <a:schemeClr val="lt1"/>
          </a:fontRef>
        </p:style>
        <p:txBody>
          <a:bodyPr lIns="108000" tIns="72000" rIns="72000" bIns="0" rtlCol="0" anchor="t"/>
          <a:lstStyle/>
          <a:p>
            <a:pPr algn="just"/>
            <a:r>
              <a:rPr lang="ro-RO" sz="1400" b="1" i="1" dirty="0" smtClean="0">
                <a:solidFill>
                  <a:schemeClr val="tx1"/>
                </a:solidFill>
                <a:latin typeface="Trebuchet MS" panose="020B0603020202020204" pitchFamily="34" charset="0"/>
                <a:cs typeface="Times New Roman" panose="02020603050405020304" pitchFamily="18" charset="0"/>
              </a:rPr>
              <a:t>Î</a:t>
            </a:r>
            <a:r>
              <a:rPr lang="vi-VN" sz="1400" b="1" i="1" dirty="0" smtClean="0">
                <a:solidFill>
                  <a:schemeClr val="tx1"/>
                </a:solidFill>
                <a:latin typeface="Times New Roman" panose="02020603050405020304" pitchFamily="18" charset="0"/>
                <a:cs typeface="Times New Roman" panose="02020603050405020304" pitchFamily="18" charset="0"/>
              </a:rPr>
              <a:t>ntreprindere </a:t>
            </a:r>
            <a:r>
              <a:rPr lang="vi-VN" sz="1400" b="1" i="1" dirty="0">
                <a:solidFill>
                  <a:schemeClr val="tx1"/>
                </a:solidFill>
                <a:latin typeface="Times New Roman" panose="02020603050405020304" pitchFamily="18" charset="0"/>
                <a:cs typeface="Times New Roman" panose="02020603050405020304" pitchFamily="18" charset="0"/>
              </a:rPr>
              <a:t>socială </a:t>
            </a:r>
            <a:r>
              <a:rPr lang="vi-VN" sz="1400" dirty="0">
                <a:solidFill>
                  <a:schemeClr val="tx1"/>
                </a:solidFill>
                <a:latin typeface="Times New Roman" panose="02020603050405020304" pitchFamily="18" charset="0"/>
                <a:cs typeface="Times New Roman" panose="02020603050405020304" pitchFamily="18" charset="0"/>
              </a:rPr>
              <a:t>- orice persoană juridică de drept privat care desfăşoară activităţi în domeniul economiei sociale, care deţine un atestat de întreprindere socială şi respectă principiile prevăzute de lege.</a:t>
            </a:r>
          </a:p>
          <a:p>
            <a:pPr algn="just"/>
            <a:r>
              <a:rPr lang="vi-VN" sz="1400" dirty="0">
                <a:solidFill>
                  <a:schemeClr val="tx1"/>
                </a:solidFill>
                <a:latin typeface="Times New Roman" panose="02020603050405020304" pitchFamily="18" charset="0"/>
                <a:cs typeface="Times New Roman" panose="02020603050405020304" pitchFamily="18" charset="0"/>
              </a:rPr>
              <a:t>   Întreprinderea socială de inserţie- este întreprinderea socială care:</a:t>
            </a:r>
          </a:p>
          <a:p>
            <a:pPr marL="228600" indent="-228600" algn="just">
              <a:buFont typeface="+mj-lt"/>
              <a:buAutoNum type="alphaLcParenR"/>
            </a:pPr>
            <a:r>
              <a:rPr lang="vi-VN" sz="1400" dirty="0" smtClean="0">
                <a:solidFill>
                  <a:schemeClr val="tx1"/>
                </a:solidFill>
                <a:latin typeface="Times New Roman" panose="02020603050405020304" pitchFamily="18" charset="0"/>
                <a:cs typeface="Times New Roman" panose="02020603050405020304" pitchFamily="18" charset="0"/>
              </a:rPr>
              <a:t>are</a:t>
            </a:r>
            <a:r>
              <a:rPr lang="vi-VN" sz="1400" dirty="0">
                <a:solidFill>
                  <a:schemeClr val="tx1"/>
                </a:solidFill>
                <a:latin typeface="Times New Roman" panose="02020603050405020304" pitchFamily="18" charset="0"/>
                <a:cs typeface="Times New Roman" panose="02020603050405020304" pitchFamily="18" charset="0"/>
              </a:rPr>
              <a:t>, permanent, cel puţin 30% din personalul angajat aparţinând grupului vulnerabil, astfel încât timpul de lucru cumulat al acestor angajaţi să reprezinte cel puţin 30% din totalul timpului de lucru al tuturor angajaţilor;</a:t>
            </a:r>
          </a:p>
          <a:p>
            <a:pPr marL="228600" indent="-228600" algn="just">
              <a:buFont typeface="+mj-lt"/>
              <a:buAutoNum type="alphaLcParenR"/>
            </a:pPr>
            <a:r>
              <a:rPr lang="vi-VN" sz="1400" dirty="0" smtClean="0">
                <a:solidFill>
                  <a:schemeClr val="tx1"/>
                </a:solidFill>
                <a:latin typeface="Times New Roman" panose="02020603050405020304" pitchFamily="18" charset="0"/>
                <a:cs typeface="Times New Roman" panose="02020603050405020304" pitchFamily="18" charset="0"/>
              </a:rPr>
              <a:t>are </a:t>
            </a:r>
            <a:r>
              <a:rPr lang="vi-VN" sz="1400" dirty="0">
                <a:solidFill>
                  <a:schemeClr val="tx1"/>
                </a:solidFill>
                <a:latin typeface="Times New Roman" panose="02020603050405020304" pitchFamily="18" charset="0"/>
                <a:cs typeface="Times New Roman" panose="02020603050405020304" pitchFamily="18" charset="0"/>
              </a:rPr>
              <a:t>ca scop lupta împotriva excluziunii, discriminărilor şi şomajului prin inserţia socioprofesională a persoanelor defavorizate</a:t>
            </a:r>
            <a:r>
              <a:rPr lang="vi-VN" sz="1400" dirty="0" smtClean="0">
                <a:solidFill>
                  <a:schemeClr val="tx1"/>
                </a:solidFill>
                <a:latin typeface="Times New Roman" panose="02020603050405020304" pitchFamily="18" charset="0"/>
                <a:cs typeface="Times New Roman" panose="02020603050405020304" pitchFamily="18" charset="0"/>
              </a:rPr>
              <a:t>.</a:t>
            </a:r>
            <a:endParaRPr lang="en-US" sz="1400" dirty="0" smtClean="0">
              <a:solidFill>
                <a:schemeClr val="tx1"/>
              </a:solidFill>
              <a:latin typeface="Times New Roman" panose="02020603050405020304" pitchFamily="18" charset="0"/>
              <a:cs typeface="Times New Roman" panose="02020603050405020304" pitchFamily="18" charset="0"/>
            </a:endParaRPr>
          </a:p>
          <a:p>
            <a:pPr marL="228600" indent="-228600" algn="just">
              <a:buFont typeface="+mj-lt"/>
              <a:buAutoNum type="alphaLcParenR"/>
            </a:pPr>
            <a:endParaRPr lang="en-US" sz="1400" dirty="0" smtClean="0">
              <a:solidFill>
                <a:schemeClr val="tx1"/>
              </a:solidFill>
              <a:latin typeface="Times New Roman" panose="02020603050405020304" pitchFamily="18" charset="0"/>
              <a:cs typeface="Times New Roman" panose="02020603050405020304" pitchFamily="18" charset="0"/>
            </a:endParaRPr>
          </a:p>
          <a:p>
            <a:pPr algn="just"/>
            <a:r>
              <a:rPr lang="en-US" sz="1200" dirty="0" smtClean="0">
                <a:solidFill>
                  <a:srgbClr val="FF0000"/>
                </a:solidFill>
                <a:latin typeface="Times New Roman" panose="02020603050405020304" pitchFamily="18" charset="0"/>
                <a:cs typeface="Times New Roman" panose="02020603050405020304" pitchFamily="18" charset="0"/>
              </a:rPr>
              <a:t>In </a:t>
            </a:r>
            <a:r>
              <a:rPr lang="en-US" sz="1200" dirty="0" err="1" smtClean="0">
                <a:solidFill>
                  <a:srgbClr val="FF0000"/>
                </a:solidFill>
                <a:latin typeface="Times New Roman" panose="02020603050405020304" pitchFamily="18" charset="0"/>
                <a:cs typeface="Times New Roman" panose="02020603050405020304" pitchFamily="18" charset="0"/>
              </a:rPr>
              <a:t>judetul</a:t>
            </a:r>
            <a:r>
              <a:rPr lang="en-US" sz="1200" dirty="0" smtClean="0">
                <a:solidFill>
                  <a:srgbClr val="FF0000"/>
                </a:solidFill>
                <a:latin typeface="Times New Roman" panose="02020603050405020304" pitchFamily="18" charset="0"/>
                <a:cs typeface="Times New Roman" panose="02020603050405020304" pitchFamily="18" charset="0"/>
              </a:rPr>
              <a:t> </a:t>
            </a:r>
            <a:r>
              <a:rPr lang="en-US" sz="1200" dirty="0" err="1" smtClean="0">
                <a:solidFill>
                  <a:srgbClr val="FF0000"/>
                </a:solidFill>
                <a:latin typeface="Times New Roman" panose="02020603050405020304" pitchFamily="18" charset="0"/>
                <a:cs typeface="Times New Roman" panose="02020603050405020304" pitchFamily="18" charset="0"/>
              </a:rPr>
              <a:t>Satu</a:t>
            </a:r>
            <a:r>
              <a:rPr lang="en-US" sz="1200" dirty="0" smtClean="0">
                <a:solidFill>
                  <a:srgbClr val="FF0000"/>
                </a:solidFill>
                <a:latin typeface="Times New Roman" panose="02020603050405020304" pitchFamily="18" charset="0"/>
                <a:cs typeface="Times New Roman" panose="02020603050405020304" pitchFamily="18" charset="0"/>
              </a:rPr>
              <a:t> Mare </a:t>
            </a:r>
            <a:r>
              <a:rPr lang="en-US" sz="1200" dirty="0" err="1" smtClean="0">
                <a:solidFill>
                  <a:srgbClr val="FF0000"/>
                </a:solidFill>
                <a:latin typeface="Times New Roman" panose="02020603050405020304" pitchFamily="18" charset="0"/>
                <a:cs typeface="Times New Roman" panose="02020603050405020304" pitchFamily="18" charset="0"/>
              </a:rPr>
              <a:t>isi</a:t>
            </a:r>
            <a:r>
              <a:rPr lang="en-US" sz="1200" dirty="0" smtClean="0">
                <a:solidFill>
                  <a:srgbClr val="FF0000"/>
                </a:solidFill>
                <a:latin typeface="Times New Roman" panose="02020603050405020304" pitchFamily="18" charset="0"/>
                <a:cs typeface="Times New Roman" panose="02020603050405020304" pitchFamily="18" charset="0"/>
              </a:rPr>
              <a:t> </a:t>
            </a:r>
            <a:r>
              <a:rPr lang="en-US" sz="1200" dirty="0" err="1" smtClean="0">
                <a:solidFill>
                  <a:srgbClr val="FF0000"/>
                </a:solidFill>
                <a:latin typeface="Times New Roman" panose="02020603050405020304" pitchFamily="18" charset="0"/>
                <a:cs typeface="Times New Roman" panose="02020603050405020304" pitchFamily="18" charset="0"/>
              </a:rPr>
              <a:t>desfasoara</a:t>
            </a:r>
            <a:r>
              <a:rPr lang="en-US" sz="1200" dirty="0" smtClean="0">
                <a:solidFill>
                  <a:srgbClr val="FF0000"/>
                </a:solidFill>
                <a:latin typeface="Times New Roman" panose="02020603050405020304" pitchFamily="18" charset="0"/>
                <a:cs typeface="Times New Roman" panose="02020603050405020304" pitchFamily="18" charset="0"/>
              </a:rPr>
              <a:t> </a:t>
            </a:r>
            <a:r>
              <a:rPr lang="en-US" sz="1200" dirty="0" err="1" smtClean="0">
                <a:solidFill>
                  <a:srgbClr val="FF0000"/>
                </a:solidFill>
                <a:latin typeface="Times New Roman" panose="02020603050405020304" pitchFamily="18" charset="0"/>
                <a:cs typeface="Times New Roman" panose="02020603050405020304" pitchFamily="18" charset="0"/>
              </a:rPr>
              <a:t>activitatea</a:t>
            </a:r>
            <a:r>
              <a:rPr lang="en-US" sz="1200" dirty="0" smtClean="0">
                <a:solidFill>
                  <a:srgbClr val="FF0000"/>
                </a:solidFill>
                <a:latin typeface="Times New Roman" panose="02020603050405020304" pitchFamily="18" charset="0"/>
                <a:cs typeface="Times New Roman" panose="02020603050405020304" pitchFamily="18" charset="0"/>
              </a:rPr>
              <a:t>:</a:t>
            </a:r>
          </a:p>
          <a:p>
            <a:pPr marL="171450" indent="-171450" algn="just">
              <a:buFontTx/>
              <a:buChar char="-"/>
            </a:pPr>
            <a:r>
              <a:rPr lang="en-US" sz="1200" dirty="0" smtClean="0">
                <a:solidFill>
                  <a:srgbClr val="FF0000"/>
                </a:solidFill>
                <a:latin typeface="Times New Roman" panose="02020603050405020304" pitchFamily="18" charset="0"/>
                <a:cs typeface="Times New Roman" panose="02020603050405020304" pitchFamily="18" charset="0"/>
              </a:rPr>
              <a:t>13 </a:t>
            </a:r>
            <a:r>
              <a:rPr lang="en-US" sz="1200" dirty="0" err="1" smtClean="0">
                <a:solidFill>
                  <a:srgbClr val="FF0000"/>
                </a:solidFill>
                <a:latin typeface="Times New Roman" panose="02020603050405020304" pitchFamily="18" charset="0"/>
                <a:cs typeface="Times New Roman" panose="02020603050405020304" pitchFamily="18" charset="0"/>
              </a:rPr>
              <a:t>intreprinderi</a:t>
            </a:r>
            <a:r>
              <a:rPr lang="en-US" sz="1200" dirty="0" smtClean="0">
                <a:solidFill>
                  <a:srgbClr val="FF0000"/>
                </a:solidFill>
                <a:latin typeface="Times New Roman" panose="02020603050405020304" pitchFamily="18" charset="0"/>
                <a:cs typeface="Times New Roman" panose="02020603050405020304" pitchFamily="18" charset="0"/>
              </a:rPr>
              <a:t> </a:t>
            </a:r>
            <a:r>
              <a:rPr lang="en-US" sz="1200" dirty="0" err="1" smtClean="0">
                <a:solidFill>
                  <a:srgbClr val="FF0000"/>
                </a:solidFill>
                <a:latin typeface="Times New Roman" panose="02020603050405020304" pitchFamily="18" charset="0"/>
                <a:cs typeface="Times New Roman" panose="02020603050405020304" pitchFamily="18" charset="0"/>
              </a:rPr>
              <a:t>sociale</a:t>
            </a:r>
            <a:r>
              <a:rPr lang="en-US" sz="1200" dirty="0">
                <a:solidFill>
                  <a:srgbClr val="FF0000"/>
                </a:solidFill>
                <a:latin typeface="Times New Roman" panose="02020603050405020304" pitchFamily="18" charset="0"/>
                <a:cs typeface="Times New Roman" panose="02020603050405020304" pitchFamily="18" charset="0"/>
              </a:rPr>
              <a:t>;</a:t>
            </a:r>
            <a:r>
              <a:rPr lang="en-US" sz="1200" dirty="0" smtClean="0">
                <a:solidFill>
                  <a:srgbClr val="FF0000"/>
                </a:solidFill>
                <a:latin typeface="Times New Roman" panose="02020603050405020304" pitchFamily="18" charset="0"/>
                <a:cs typeface="Times New Roman" panose="02020603050405020304" pitchFamily="18" charset="0"/>
              </a:rPr>
              <a:t> </a:t>
            </a:r>
          </a:p>
          <a:p>
            <a:pPr marL="171450" indent="-171450" algn="just">
              <a:buFontTx/>
              <a:buChar char="-"/>
            </a:pPr>
            <a:r>
              <a:rPr lang="en-US" sz="1200" dirty="0" smtClean="0">
                <a:solidFill>
                  <a:srgbClr val="FF0000"/>
                </a:solidFill>
                <a:latin typeface="Times New Roman" panose="02020603050405020304" pitchFamily="18" charset="0"/>
                <a:cs typeface="Times New Roman" panose="02020603050405020304" pitchFamily="18" charset="0"/>
              </a:rPr>
              <a:t>4 </a:t>
            </a:r>
            <a:r>
              <a:rPr lang="en-US" sz="1200" dirty="0" err="1" smtClean="0">
                <a:solidFill>
                  <a:srgbClr val="FF0000"/>
                </a:solidFill>
                <a:latin typeface="Times New Roman" panose="02020603050405020304" pitchFamily="18" charset="0"/>
                <a:cs typeface="Times New Roman" panose="02020603050405020304" pitchFamily="18" charset="0"/>
              </a:rPr>
              <a:t>intreprinderi</a:t>
            </a:r>
            <a:r>
              <a:rPr lang="en-US" sz="1200" dirty="0" smtClean="0">
                <a:solidFill>
                  <a:srgbClr val="FF0000"/>
                </a:solidFill>
                <a:latin typeface="Times New Roman" panose="02020603050405020304" pitchFamily="18" charset="0"/>
                <a:cs typeface="Times New Roman" panose="02020603050405020304" pitchFamily="18" charset="0"/>
              </a:rPr>
              <a:t> </a:t>
            </a:r>
            <a:r>
              <a:rPr lang="en-US" sz="1200" dirty="0" err="1" smtClean="0">
                <a:solidFill>
                  <a:srgbClr val="FF0000"/>
                </a:solidFill>
                <a:latin typeface="Times New Roman" panose="02020603050405020304" pitchFamily="18" charset="0"/>
                <a:cs typeface="Times New Roman" panose="02020603050405020304" pitchFamily="18" charset="0"/>
              </a:rPr>
              <a:t>sociale</a:t>
            </a:r>
            <a:r>
              <a:rPr lang="en-US" sz="1200" dirty="0" smtClean="0">
                <a:solidFill>
                  <a:srgbClr val="FF0000"/>
                </a:solidFill>
                <a:latin typeface="Times New Roman" panose="02020603050405020304" pitchFamily="18" charset="0"/>
                <a:cs typeface="Times New Roman" panose="02020603050405020304" pitchFamily="18" charset="0"/>
              </a:rPr>
              <a:t> de </a:t>
            </a:r>
            <a:r>
              <a:rPr lang="en-US" sz="1200" dirty="0" err="1" smtClean="0">
                <a:solidFill>
                  <a:srgbClr val="FF0000"/>
                </a:solidFill>
                <a:latin typeface="Times New Roman" panose="02020603050405020304" pitchFamily="18" charset="0"/>
                <a:cs typeface="Times New Roman" panose="02020603050405020304" pitchFamily="18" charset="0"/>
              </a:rPr>
              <a:t>insertie</a:t>
            </a:r>
            <a:r>
              <a:rPr lang="en-US" sz="1200" dirty="0" smtClean="0">
                <a:solidFill>
                  <a:srgbClr val="FF0000"/>
                </a:solidFill>
                <a:latin typeface="Times New Roman" panose="02020603050405020304" pitchFamily="18" charset="0"/>
                <a:cs typeface="Times New Roman" panose="02020603050405020304" pitchFamily="18" charset="0"/>
              </a:rPr>
              <a:t>.</a:t>
            </a:r>
            <a:endParaRPr lang="en-US" sz="1400" dirty="0" smtClean="0">
              <a:solidFill>
                <a:srgbClr val="FF0000"/>
              </a:solidFill>
              <a:latin typeface="Times New Roman" panose="02020603050405020304" pitchFamily="18" charset="0"/>
              <a:cs typeface="Times New Roman" panose="02020603050405020304" pitchFamily="18" charset="0"/>
            </a:endParaRPr>
          </a:p>
          <a:p>
            <a:pPr algn="just"/>
            <a:r>
              <a:rPr lang="en-US" sz="1400" dirty="0" smtClean="0">
                <a:solidFill>
                  <a:schemeClr val="tx1"/>
                </a:solidFill>
                <a:latin typeface="Times New Roman" panose="02020603050405020304" pitchFamily="18" charset="0"/>
                <a:cs typeface="Times New Roman" panose="02020603050405020304" pitchFamily="18" charset="0"/>
              </a:rPr>
              <a:t>                </a:t>
            </a:r>
            <a:endParaRPr lang="vi-VN" sz="1400" dirty="0">
              <a:solidFill>
                <a:schemeClr val="tx1"/>
              </a:solidFill>
              <a:latin typeface="Times New Roman" panose="02020603050405020304" pitchFamily="18" charset="0"/>
              <a:cs typeface="Times New Roman" panose="02020603050405020304" pitchFamily="18" charset="0"/>
            </a:endParaRPr>
          </a:p>
        </p:txBody>
      </p:sp>
      <p:sp>
        <p:nvSpPr>
          <p:cNvPr id="14" name="Callout: Down Arrow 5">
            <a:extLst>
              <a:ext uri="{FF2B5EF4-FFF2-40B4-BE49-F238E27FC236}">
                <a16:creationId xmlns:a16="http://schemas.microsoft.com/office/drawing/2014/main" xmlns="" id="{0A817916-9AE5-4DD0-8EB7-5ECA9DA3F8E6}"/>
              </a:ext>
            </a:extLst>
          </p:cNvPr>
          <p:cNvSpPr/>
          <p:nvPr/>
        </p:nvSpPr>
        <p:spPr bwMode="auto">
          <a:xfrm>
            <a:off x="179999" y="72000"/>
            <a:ext cx="3420000" cy="1332000"/>
          </a:xfrm>
          <a:prstGeom prst="downArrowCallout">
            <a:avLst>
              <a:gd name="adj1" fmla="val 28669"/>
              <a:gd name="adj2" fmla="val 23165"/>
              <a:gd name="adj3" fmla="val 17660"/>
              <a:gd name="adj4" fmla="val 65894"/>
            </a:avLst>
          </a:prstGeom>
          <a:solidFill>
            <a:srgbClr val="4076AC"/>
          </a:solidFill>
          <a:ln/>
        </p:spPr>
        <p:style>
          <a:lnRef idx="0">
            <a:schemeClr val="dk1"/>
          </a:lnRef>
          <a:fillRef idx="3">
            <a:schemeClr val="dk1"/>
          </a:fillRef>
          <a:effectRef idx="3">
            <a:schemeClr val="dk1"/>
          </a:effectRef>
          <a:fontRef idx="minor">
            <a:schemeClr val="lt1"/>
          </a:fontRef>
        </p:style>
        <p:txBody>
          <a:bodyPr lIns="72000" tIns="36000" rIns="72000" bIns="36000" anchor="ctr" anchorCtr="1"/>
          <a:lstStyle/>
          <a:p>
            <a:pPr algn="ctr">
              <a:defRPr/>
            </a:pPr>
            <a:r>
              <a:rPr lang="nn-NO" b="1" dirty="0">
                <a:latin typeface="Trebuchet MS" panose="020B0603020202020204" pitchFamily="34" charset="0"/>
              </a:rPr>
              <a:t>Stimularea șomerilor și angajatorilor</a:t>
            </a:r>
          </a:p>
        </p:txBody>
      </p:sp>
      <p:grpSp>
        <p:nvGrpSpPr>
          <p:cNvPr id="15" name="Group 14"/>
          <p:cNvGrpSpPr/>
          <p:nvPr/>
        </p:nvGrpSpPr>
        <p:grpSpPr>
          <a:xfrm>
            <a:off x="3718942" y="49213"/>
            <a:ext cx="8471471" cy="1090612"/>
            <a:chOff x="3718942" y="49213"/>
            <a:chExt cx="8471471" cy="1090612"/>
          </a:xfrm>
        </p:grpSpPr>
        <p:pic>
          <p:nvPicPr>
            <p:cNvPr id="16" name="Picture 6">
              <a:extLst>
                <a:ext uri="{FF2B5EF4-FFF2-40B4-BE49-F238E27FC236}">
                  <a16:creationId xmlns:a16="http://schemas.microsoft.com/office/drawing/2014/main" xmlns="" id="{F65761E0-41E1-4557-A583-9249154EC40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18942" y="49213"/>
              <a:ext cx="1023938"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5" descr="omuleti">
              <a:extLst>
                <a:ext uri="{FF2B5EF4-FFF2-40B4-BE49-F238E27FC236}">
                  <a16:creationId xmlns:a16="http://schemas.microsoft.com/office/drawing/2014/main" xmlns="" id="{3C3EAED9-C71F-4F03-8017-4C5DE5744E85}"/>
                </a:ext>
              </a:extLst>
            </p:cNvPr>
            <p:cNvPicPr>
              <a:picLocks noChangeAspect="1" noChangeArrowheads="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625138" y="115888"/>
              <a:ext cx="1565275"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extBox 7">
              <a:extLst>
                <a:ext uri="{FF2B5EF4-FFF2-40B4-BE49-F238E27FC236}">
                  <a16:creationId xmlns:a16="http://schemas.microsoft.com/office/drawing/2014/main" xmlns="" id="{D460A125-A922-47C1-937A-02774B615374}"/>
                </a:ext>
              </a:extLst>
            </p:cNvPr>
            <p:cNvSpPr txBox="1">
              <a:spLocks noChangeArrowheads="1"/>
            </p:cNvSpPr>
            <p:nvPr/>
          </p:nvSpPr>
          <p:spPr bwMode="auto">
            <a:xfrm>
              <a:off x="4689165" y="106363"/>
              <a:ext cx="619125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ro-RO" altLang="en-US" sz="2000" dirty="0">
                  <a:solidFill>
                    <a:srgbClr val="03598A"/>
                  </a:solidFill>
                </a:rPr>
                <a:t>MINISTERUL MUNCII ȘI </a:t>
              </a:r>
              <a:r>
                <a:rPr lang="en-US" altLang="en-US" sz="2000" dirty="0">
                  <a:solidFill>
                    <a:srgbClr val="03598A"/>
                  </a:solidFill>
                </a:rPr>
                <a:t>SOLIDARITĂŢII </a:t>
              </a:r>
              <a:r>
                <a:rPr lang="ro-RO" altLang="en-US" sz="2000" dirty="0">
                  <a:solidFill>
                    <a:srgbClr val="03598A"/>
                  </a:solidFill>
                </a:rPr>
                <a:t>SOCIALE</a:t>
              </a:r>
            </a:p>
            <a:p>
              <a:pPr algn="ctr" eaLnBrk="1" hangingPunct="1"/>
              <a:r>
                <a:rPr lang="ro-RO" altLang="en-US" sz="1600" dirty="0" smtClean="0">
                  <a:solidFill>
                    <a:srgbClr val="03598A"/>
                  </a:solidFill>
                </a:rPr>
                <a:t>AGENȚIA </a:t>
              </a:r>
              <a:r>
                <a:rPr lang="ro-RO" altLang="en-US" sz="1600" dirty="0">
                  <a:solidFill>
                    <a:srgbClr val="03598A"/>
                  </a:solidFill>
                </a:rPr>
                <a:t>JUDEȚEANĂ PENTRU OCUPAREA FORȚEI DE MUNCA </a:t>
              </a:r>
            </a:p>
            <a:p>
              <a:pPr algn="ctr" eaLnBrk="1" hangingPunct="1"/>
              <a:r>
                <a:rPr lang="ro-RO" altLang="en-US" sz="1600" dirty="0">
                  <a:solidFill>
                    <a:srgbClr val="03598A"/>
                  </a:solidFill>
                </a:rPr>
                <a:t>SATU MARE</a:t>
              </a:r>
              <a:endParaRPr lang="en-US" altLang="en-US" sz="1600" dirty="0">
                <a:solidFill>
                  <a:srgbClr val="03598A"/>
                </a:solidFill>
              </a:endParaRPr>
            </a:p>
          </p:txBody>
        </p:sp>
      </p:grpSp>
    </p:spTree>
    <p:extLst>
      <p:ext uri="{BB962C8B-B14F-4D97-AF65-F5344CB8AC3E}">
        <p14:creationId xmlns:p14="http://schemas.microsoft.com/office/powerpoint/2010/main" val="3008495988"/>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3">
            <a:extLst>
              <a:ext uri="{FF2B5EF4-FFF2-40B4-BE49-F238E27FC236}">
                <a16:creationId xmlns:a16="http://schemas.microsoft.com/office/drawing/2014/main" xmlns="" id="{AAF315F0-BD34-4248-AD08-892F526A019A}"/>
              </a:ext>
            </a:extLst>
          </p:cNvPr>
          <p:cNvSpPr>
            <a:spLocks noChangeArrowheads="1"/>
          </p:cNvSpPr>
          <p:nvPr/>
        </p:nvSpPr>
        <p:spPr bwMode="auto">
          <a:xfrm>
            <a:off x="0" y="2730500"/>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p>
        </p:txBody>
      </p:sp>
      <p:sp>
        <p:nvSpPr>
          <p:cNvPr id="10" name="Rounded Rectangle 9">
            <a:extLst>
              <a:ext uri="{FF2B5EF4-FFF2-40B4-BE49-F238E27FC236}">
                <a16:creationId xmlns:a16="http://schemas.microsoft.com/office/drawing/2014/main" xmlns="" id="{CB534AA7-1646-4C1D-96EB-E49418440A3B}"/>
              </a:ext>
            </a:extLst>
          </p:cNvPr>
          <p:cNvSpPr/>
          <p:nvPr/>
        </p:nvSpPr>
        <p:spPr>
          <a:xfrm>
            <a:off x="151769" y="923546"/>
            <a:ext cx="12038644" cy="527079"/>
          </a:xfrm>
          <a:prstGeom prst="roundRect">
            <a:avLst/>
          </a:prstGeom>
          <a:solidFill>
            <a:srgbClr val="4076AC"/>
          </a:solidFill>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o-RO" b="1" dirty="0" smtClean="0">
                <a:latin typeface="Trebuchet MS" panose="020B0603020202020204" pitchFamily="34" charset="0"/>
              </a:rPr>
              <a:t>Prime și subvenții acordate in baza angajării șomerilor....</a:t>
            </a:r>
            <a:endParaRPr lang="vi-VN" b="1" dirty="0"/>
          </a:p>
        </p:txBody>
      </p:sp>
      <p:graphicFrame>
        <p:nvGraphicFramePr>
          <p:cNvPr id="12" name="Table 11">
            <a:extLst>
              <a:ext uri="{FF2B5EF4-FFF2-40B4-BE49-F238E27FC236}">
                <a16:creationId xmlns:a16="http://schemas.microsoft.com/office/drawing/2014/main" xmlns="" id="{F79A8CDB-BCD8-4D31-BAD8-53C1725FE331}"/>
              </a:ext>
            </a:extLst>
          </p:cNvPr>
          <p:cNvGraphicFramePr>
            <a:graphicFrameLocks noGrp="1"/>
          </p:cNvGraphicFramePr>
          <p:nvPr>
            <p:extLst>
              <p:ext uri="{D42A27DB-BD31-4B8C-83A1-F6EECF244321}">
                <p14:modId xmlns:p14="http://schemas.microsoft.com/office/powerpoint/2010/main" val="1054162339"/>
              </p:ext>
            </p:extLst>
          </p:nvPr>
        </p:nvGraphicFramePr>
        <p:xfrm>
          <a:off x="151769" y="1404879"/>
          <a:ext cx="12038643" cy="5450865"/>
        </p:xfrm>
        <a:graphic>
          <a:graphicData uri="http://schemas.openxmlformats.org/drawingml/2006/table">
            <a:tbl>
              <a:tblPr firstRow="1" bandRow="1">
                <a:effectLst>
                  <a:innerShdw blurRad="114300">
                    <a:prstClr val="black"/>
                  </a:innerShdw>
                </a:effectLst>
              </a:tblPr>
              <a:tblGrid>
                <a:gridCol w="3351149">
                  <a:extLst>
                    <a:ext uri="{9D8B030D-6E8A-4147-A177-3AD203B41FA5}">
                      <a16:colId xmlns:a16="http://schemas.microsoft.com/office/drawing/2014/main" xmlns="" val="20000"/>
                    </a:ext>
                  </a:extLst>
                </a:gridCol>
                <a:gridCol w="864096">
                  <a:extLst>
                    <a:ext uri="{9D8B030D-6E8A-4147-A177-3AD203B41FA5}">
                      <a16:colId xmlns:a16="http://schemas.microsoft.com/office/drawing/2014/main" xmlns="" val="20003"/>
                    </a:ext>
                  </a:extLst>
                </a:gridCol>
                <a:gridCol w="864096">
                  <a:extLst>
                    <a:ext uri="{9D8B030D-6E8A-4147-A177-3AD203B41FA5}">
                      <a16:colId xmlns:a16="http://schemas.microsoft.com/office/drawing/2014/main" xmlns="" val="20007"/>
                    </a:ext>
                  </a:extLst>
                </a:gridCol>
                <a:gridCol w="864095">
                  <a:extLst>
                    <a:ext uri="{9D8B030D-6E8A-4147-A177-3AD203B41FA5}">
                      <a16:colId xmlns:a16="http://schemas.microsoft.com/office/drawing/2014/main" xmlns="" val="20008"/>
                    </a:ext>
                  </a:extLst>
                </a:gridCol>
                <a:gridCol w="1368152">
                  <a:extLst>
                    <a:ext uri="{9D8B030D-6E8A-4147-A177-3AD203B41FA5}">
                      <a16:colId xmlns:a16="http://schemas.microsoft.com/office/drawing/2014/main" xmlns="" val="20009"/>
                    </a:ext>
                  </a:extLst>
                </a:gridCol>
                <a:gridCol w="1152128"/>
                <a:gridCol w="1224136"/>
                <a:gridCol w="1152128"/>
                <a:gridCol w="1198663"/>
              </a:tblGrid>
              <a:tr h="373194">
                <a:tc rowSpan="2">
                  <a:txBody>
                    <a:bodyPr/>
                    <a:lstStyle>
                      <a:lvl1pPr marL="0" algn="l" defTabSz="914400" rtl="0" eaLnBrk="1" latinLnBrk="0" hangingPunct="1">
                        <a:defRPr sz="1800" b="1" kern="1200">
                          <a:solidFill>
                            <a:schemeClr val="lt1"/>
                          </a:solidFill>
                          <a:latin typeface="Franklin Gothic Book"/>
                        </a:defRPr>
                      </a:lvl1pPr>
                      <a:lvl2pPr marL="457200" algn="l" defTabSz="914400" rtl="0" eaLnBrk="1" latinLnBrk="0" hangingPunct="1">
                        <a:defRPr sz="1800" b="1" kern="1200">
                          <a:solidFill>
                            <a:schemeClr val="lt1"/>
                          </a:solidFill>
                          <a:latin typeface="Franklin Gothic Book"/>
                        </a:defRPr>
                      </a:lvl2pPr>
                      <a:lvl3pPr marL="914400" algn="l" defTabSz="914400" rtl="0" eaLnBrk="1" latinLnBrk="0" hangingPunct="1">
                        <a:defRPr sz="1800" b="1" kern="1200">
                          <a:solidFill>
                            <a:schemeClr val="lt1"/>
                          </a:solidFill>
                          <a:latin typeface="Franklin Gothic Book"/>
                        </a:defRPr>
                      </a:lvl3pPr>
                      <a:lvl4pPr marL="1371600" algn="l" defTabSz="914400" rtl="0" eaLnBrk="1" latinLnBrk="0" hangingPunct="1">
                        <a:defRPr sz="1800" b="1" kern="1200">
                          <a:solidFill>
                            <a:schemeClr val="lt1"/>
                          </a:solidFill>
                          <a:latin typeface="Franklin Gothic Book"/>
                        </a:defRPr>
                      </a:lvl4pPr>
                      <a:lvl5pPr marL="1828800" algn="l" defTabSz="914400" rtl="0" eaLnBrk="1" latinLnBrk="0" hangingPunct="1">
                        <a:defRPr sz="1800" b="1" kern="1200">
                          <a:solidFill>
                            <a:schemeClr val="lt1"/>
                          </a:solidFill>
                          <a:latin typeface="Franklin Gothic Book"/>
                        </a:defRPr>
                      </a:lvl5pPr>
                      <a:lvl6pPr marL="2286000" algn="l" defTabSz="914400" rtl="0" eaLnBrk="1" latinLnBrk="0" hangingPunct="1">
                        <a:defRPr sz="1800" b="1" kern="1200">
                          <a:solidFill>
                            <a:schemeClr val="lt1"/>
                          </a:solidFill>
                          <a:latin typeface="Franklin Gothic Book"/>
                        </a:defRPr>
                      </a:lvl6pPr>
                      <a:lvl7pPr marL="2743200" algn="l" defTabSz="914400" rtl="0" eaLnBrk="1" latinLnBrk="0" hangingPunct="1">
                        <a:defRPr sz="1800" b="1" kern="1200">
                          <a:solidFill>
                            <a:schemeClr val="lt1"/>
                          </a:solidFill>
                          <a:latin typeface="Franklin Gothic Book"/>
                        </a:defRPr>
                      </a:lvl7pPr>
                      <a:lvl8pPr marL="3200400" algn="l" defTabSz="914400" rtl="0" eaLnBrk="1" latinLnBrk="0" hangingPunct="1">
                        <a:defRPr sz="1800" b="1" kern="1200">
                          <a:solidFill>
                            <a:schemeClr val="lt1"/>
                          </a:solidFill>
                          <a:latin typeface="Franklin Gothic Book"/>
                        </a:defRPr>
                      </a:lvl8pPr>
                      <a:lvl9pPr marL="3657600" algn="l" defTabSz="914400" rtl="0" eaLnBrk="1" latinLnBrk="0" hangingPunct="1">
                        <a:defRPr sz="1800" b="1" kern="1200">
                          <a:solidFill>
                            <a:schemeClr val="lt1"/>
                          </a:solidFill>
                          <a:latin typeface="Franklin Gothic Book"/>
                        </a:defRPr>
                      </a:lvl9pPr>
                    </a:lstStyle>
                    <a:p>
                      <a:pPr algn="ctr"/>
                      <a:r>
                        <a:rPr lang="en-US" sz="1200" b="1" i="0" dirty="0">
                          <a:solidFill>
                            <a:schemeClr val="bg1"/>
                          </a:solidFill>
                          <a:latin typeface="Trebuchet MS" panose="020B0603020202020204" pitchFamily="34" charset="0"/>
                        </a:rPr>
                        <a:t>Tip</a:t>
                      </a:r>
                      <a:r>
                        <a:rPr lang="ro-RO" sz="1200" b="1" i="0" dirty="0">
                          <a:solidFill>
                            <a:schemeClr val="bg1"/>
                          </a:solidFill>
                          <a:latin typeface="Trebuchet MS" panose="020B0603020202020204" pitchFamily="34" charset="0"/>
                        </a:rPr>
                        <a:t> măsură</a:t>
                      </a:r>
                    </a:p>
                  </a:txBody>
                  <a:tcPr marL="91448" marR="91448" marT="45716" marB="45716"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gridSpan="3">
                  <a:txBody>
                    <a:bodyPr/>
                    <a:lstStyle>
                      <a:lvl1pPr marL="0" algn="l" defTabSz="914400" rtl="0" eaLnBrk="1" latinLnBrk="0" hangingPunct="1">
                        <a:defRPr sz="1800" b="1" kern="1200">
                          <a:solidFill>
                            <a:schemeClr val="lt1"/>
                          </a:solidFill>
                          <a:latin typeface="Franklin Gothic Book"/>
                        </a:defRPr>
                      </a:lvl1pPr>
                      <a:lvl2pPr marL="457200" algn="l" defTabSz="914400" rtl="0" eaLnBrk="1" latinLnBrk="0" hangingPunct="1">
                        <a:defRPr sz="1800" b="1" kern="1200">
                          <a:solidFill>
                            <a:schemeClr val="lt1"/>
                          </a:solidFill>
                          <a:latin typeface="Franklin Gothic Book"/>
                        </a:defRPr>
                      </a:lvl2pPr>
                      <a:lvl3pPr marL="914400" algn="l" defTabSz="914400" rtl="0" eaLnBrk="1" latinLnBrk="0" hangingPunct="1">
                        <a:defRPr sz="1800" b="1" kern="1200">
                          <a:solidFill>
                            <a:schemeClr val="lt1"/>
                          </a:solidFill>
                          <a:latin typeface="Franklin Gothic Book"/>
                        </a:defRPr>
                      </a:lvl3pPr>
                      <a:lvl4pPr marL="1371600" algn="l" defTabSz="914400" rtl="0" eaLnBrk="1" latinLnBrk="0" hangingPunct="1">
                        <a:defRPr sz="1800" b="1" kern="1200">
                          <a:solidFill>
                            <a:schemeClr val="lt1"/>
                          </a:solidFill>
                          <a:latin typeface="Franklin Gothic Book"/>
                        </a:defRPr>
                      </a:lvl4pPr>
                      <a:lvl5pPr marL="1828800" algn="l" defTabSz="914400" rtl="0" eaLnBrk="1" latinLnBrk="0" hangingPunct="1">
                        <a:defRPr sz="1800" b="1" kern="1200">
                          <a:solidFill>
                            <a:schemeClr val="lt1"/>
                          </a:solidFill>
                          <a:latin typeface="Franklin Gothic Book"/>
                        </a:defRPr>
                      </a:lvl5pPr>
                      <a:lvl6pPr marL="2286000" algn="l" defTabSz="914400" rtl="0" eaLnBrk="1" latinLnBrk="0" hangingPunct="1">
                        <a:defRPr sz="1800" b="1" kern="1200">
                          <a:solidFill>
                            <a:schemeClr val="lt1"/>
                          </a:solidFill>
                          <a:latin typeface="Franklin Gothic Book"/>
                        </a:defRPr>
                      </a:lvl6pPr>
                      <a:lvl7pPr marL="2743200" algn="l" defTabSz="914400" rtl="0" eaLnBrk="1" latinLnBrk="0" hangingPunct="1">
                        <a:defRPr sz="1800" b="1" kern="1200">
                          <a:solidFill>
                            <a:schemeClr val="lt1"/>
                          </a:solidFill>
                          <a:latin typeface="Franklin Gothic Book"/>
                        </a:defRPr>
                      </a:lvl7pPr>
                      <a:lvl8pPr marL="3200400" algn="l" defTabSz="914400" rtl="0" eaLnBrk="1" latinLnBrk="0" hangingPunct="1">
                        <a:defRPr sz="1800" b="1" kern="1200">
                          <a:solidFill>
                            <a:schemeClr val="lt1"/>
                          </a:solidFill>
                          <a:latin typeface="Franklin Gothic Book"/>
                        </a:defRPr>
                      </a:lvl8pPr>
                      <a:lvl9pPr marL="3657600" algn="l" defTabSz="914400" rtl="0" eaLnBrk="1" latinLnBrk="0" hangingPunct="1">
                        <a:defRPr sz="1800" b="1" kern="1200">
                          <a:solidFill>
                            <a:schemeClr val="lt1"/>
                          </a:solidFill>
                          <a:latin typeface="Franklin Gothic Book"/>
                        </a:defRPr>
                      </a:lvl9pPr>
                    </a:lstStyle>
                    <a:p>
                      <a:pPr algn="ctr"/>
                      <a:r>
                        <a:rPr lang="en-US" sz="1600" b="1" i="0" dirty="0" smtClean="0">
                          <a:solidFill>
                            <a:schemeClr val="bg1"/>
                          </a:solidFill>
                          <a:latin typeface="Trebuchet MS" panose="020B0603020202020204" pitchFamily="34" charset="0"/>
                        </a:rPr>
                        <a:t>2023</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hMerge="1">
                  <a:txBody>
                    <a:bodyPr/>
                    <a:lstStyle>
                      <a:lvl1pPr marL="0" algn="l" defTabSz="914400" rtl="0" eaLnBrk="1" latinLnBrk="0" hangingPunct="1">
                        <a:defRPr sz="1800" b="1" kern="1200">
                          <a:solidFill>
                            <a:schemeClr val="lt1"/>
                          </a:solidFill>
                          <a:latin typeface="Franklin Gothic Book"/>
                        </a:defRPr>
                      </a:lvl1pPr>
                      <a:lvl2pPr marL="457200" algn="l" defTabSz="914400" rtl="0" eaLnBrk="1" latinLnBrk="0" hangingPunct="1">
                        <a:defRPr sz="1800" b="1" kern="1200">
                          <a:solidFill>
                            <a:schemeClr val="lt1"/>
                          </a:solidFill>
                          <a:latin typeface="Franklin Gothic Book"/>
                        </a:defRPr>
                      </a:lvl2pPr>
                      <a:lvl3pPr marL="914400" algn="l" defTabSz="914400" rtl="0" eaLnBrk="1" latinLnBrk="0" hangingPunct="1">
                        <a:defRPr sz="1800" b="1" kern="1200">
                          <a:solidFill>
                            <a:schemeClr val="lt1"/>
                          </a:solidFill>
                          <a:latin typeface="Franklin Gothic Book"/>
                        </a:defRPr>
                      </a:lvl3pPr>
                      <a:lvl4pPr marL="1371600" algn="l" defTabSz="914400" rtl="0" eaLnBrk="1" latinLnBrk="0" hangingPunct="1">
                        <a:defRPr sz="1800" b="1" kern="1200">
                          <a:solidFill>
                            <a:schemeClr val="lt1"/>
                          </a:solidFill>
                          <a:latin typeface="Franklin Gothic Book"/>
                        </a:defRPr>
                      </a:lvl4pPr>
                      <a:lvl5pPr marL="1828800" algn="l" defTabSz="914400" rtl="0" eaLnBrk="1" latinLnBrk="0" hangingPunct="1">
                        <a:defRPr sz="1800" b="1" kern="1200">
                          <a:solidFill>
                            <a:schemeClr val="lt1"/>
                          </a:solidFill>
                          <a:latin typeface="Franklin Gothic Book"/>
                        </a:defRPr>
                      </a:lvl5pPr>
                      <a:lvl6pPr marL="2286000" algn="l" defTabSz="914400" rtl="0" eaLnBrk="1" latinLnBrk="0" hangingPunct="1">
                        <a:defRPr sz="1800" b="1" kern="1200">
                          <a:solidFill>
                            <a:schemeClr val="lt1"/>
                          </a:solidFill>
                          <a:latin typeface="Franklin Gothic Book"/>
                        </a:defRPr>
                      </a:lvl6pPr>
                      <a:lvl7pPr marL="2743200" algn="l" defTabSz="914400" rtl="0" eaLnBrk="1" latinLnBrk="0" hangingPunct="1">
                        <a:defRPr sz="1800" b="1" kern="1200">
                          <a:solidFill>
                            <a:schemeClr val="lt1"/>
                          </a:solidFill>
                          <a:latin typeface="Franklin Gothic Book"/>
                        </a:defRPr>
                      </a:lvl7pPr>
                      <a:lvl8pPr marL="3200400" algn="l" defTabSz="914400" rtl="0" eaLnBrk="1" latinLnBrk="0" hangingPunct="1">
                        <a:defRPr sz="1800" b="1" kern="1200">
                          <a:solidFill>
                            <a:schemeClr val="lt1"/>
                          </a:solidFill>
                          <a:latin typeface="Franklin Gothic Book"/>
                        </a:defRPr>
                      </a:lvl8pPr>
                      <a:lvl9pPr marL="3657600" algn="l" defTabSz="914400" rtl="0" eaLnBrk="1" latinLnBrk="0" hangingPunct="1">
                        <a:defRPr sz="1800" b="1" kern="1200">
                          <a:solidFill>
                            <a:schemeClr val="lt1"/>
                          </a:solidFill>
                          <a:latin typeface="Franklin Gothic Book"/>
                        </a:defRPr>
                      </a:lvl9pPr>
                    </a:lstStyle>
                    <a:p>
                      <a:pPr marL="0" marR="0" indent="0" algn="ctr" defTabSz="914400" rtl="0" eaLnBrk="1" fontAlgn="auto" latinLnBrk="0" hangingPunct="1">
                        <a:lnSpc>
                          <a:spcPct val="100000"/>
                        </a:lnSpc>
                        <a:spcBef>
                          <a:spcPts val="0"/>
                        </a:spcBef>
                        <a:spcAft>
                          <a:spcPts val="0"/>
                        </a:spcAft>
                        <a:buClrTx/>
                        <a:buSzTx/>
                        <a:buFontTx/>
                        <a:buNone/>
                        <a:tabLst/>
                        <a:defRPr/>
                      </a:pPr>
                      <a:endParaRPr lang="ro-RO" sz="1100" b="1" i="0" dirty="0">
                        <a:solidFill>
                          <a:schemeClr val="bg1"/>
                        </a:solidFill>
                        <a:latin typeface="+mj-lt"/>
                      </a:endParaRP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03598A"/>
                    </a:solidFill>
                  </a:tcPr>
                </a:tc>
                <a:tc hMerge="1">
                  <a:txBody>
                    <a:bodyPr/>
                    <a:lstStyle/>
                    <a:p>
                      <a:pPr algn="ctr"/>
                      <a:endParaRPr lang="ro-RO" sz="1200" b="1" i="0" dirty="0" smtClean="0">
                        <a:solidFill>
                          <a:schemeClr val="bg1"/>
                        </a:solidFill>
                        <a:latin typeface="Trebuchet MS" panose="020B0603020202020204" pitchFamily="34" charset="0"/>
                      </a:endParaRP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gridSpan="5">
                  <a:txBody>
                    <a:bodyPr/>
                    <a:lstStyle/>
                    <a:p>
                      <a:pPr marL="0" algn="ctr" defTabSz="914400" rtl="0" eaLnBrk="1" latinLnBrk="0" hangingPunct="1">
                        <a:lnSpc>
                          <a:spcPct val="115000"/>
                        </a:lnSpc>
                        <a:spcAft>
                          <a:spcPts val="0"/>
                        </a:spcAft>
                      </a:pPr>
                      <a:r>
                        <a:rPr lang="en-US" sz="1600" b="1" i="0" kern="1200" dirty="0" smtClean="0">
                          <a:solidFill>
                            <a:schemeClr val="bg1"/>
                          </a:solidFill>
                          <a:latin typeface="Trebuchet MS" panose="020B0603020202020204" pitchFamily="34" charset="0"/>
                          <a:ea typeface="+mn-ea"/>
                          <a:cs typeface="+mn-cs"/>
                        </a:rPr>
                        <a:t>3</a:t>
                      </a:r>
                      <a:r>
                        <a:rPr lang="ro-RO" sz="1600" b="1" i="0" kern="1200" dirty="0" smtClean="0">
                          <a:solidFill>
                            <a:schemeClr val="bg1"/>
                          </a:solidFill>
                          <a:latin typeface="Trebuchet MS" panose="020B0603020202020204" pitchFamily="34" charset="0"/>
                          <a:ea typeface="+mn-ea"/>
                          <a:cs typeface="+mn-cs"/>
                        </a:rPr>
                        <a:t>0</a:t>
                      </a:r>
                      <a:r>
                        <a:rPr lang="en-US" sz="1600" b="1" i="0" kern="1200" dirty="0" smtClean="0">
                          <a:solidFill>
                            <a:schemeClr val="bg1"/>
                          </a:solidFill>
                          <a:latin typeface="Trebuchet MS" panose="020B0603020202020204" pitchFamily="34" charset="0"/>
                          <a:ea typeface="+mn-ea"/>
                          <a:cs typeface="+mn-cs"/>
                        </a:rPr>
                        <a:t> </a:t>
                      </a:r>
                      <a:r>
                        <a:rPr lang="ro-RO" sz="1600" b="1" i="0" kern="1200" dirty="0" smtClean="0">
                          <a:solidFill>
                            <a:schemeClr val="bg1"/>
                          </a:solidFill>
                          <a:latin typeface="Trebuchet MS" panose="020B0603020202020204" pitchFamily="34" charset="0"/>
                          <a:ea typeface="+mn-ea"/>
                          <a:cs typeface="+mn-cs"/>
                        </a:rPr>
                        <a:t>Iunie</a:t>
                      </a:r>
                      <a:r>
                        <a:rPr lang="en-US" sz="1600" b="1" i="0" kern="1200" dirty="0" smtClean="0">
                          <a:solidFill>
                            <a:schemeClr val="bg1"/>
                          </a:solidFill>
                          <a:latin typeface="Trebuchet MS" panose="020B0603020202020204" pitchFamily="34" charset="0"/>
                          <a:ea typeface="+mn-ea"/>
                          <a:cs typeface="+mn-cs"/>
                        </a:rPr>
                        <a:t> 2024</a:t>
                      </a:r>
                      <a:endParaRPr lang="en-US" sz="1600" b="1" i="0" kern="1200" dirty="0">
                        <a:solidFill>
                          <a:schemeClr val="bg1"/>
                        </a:solidFill>
                        <a:latin typeface="Trebuchet MS" panose="020B0603020202020204" pitchFamily="34" charset="0"/>
                        <a:ea typeface="+mn-ea"/>
                        <a:cs typeface="+mn-cs"/>
                      </a:endParaRP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hMerge="1">
                  <a:txBody>
                    <a:bodyPr/>
                    <a:lstStyle/>
                    <a:p>
                      <a:pPr>
                        <a:lnSpc>
                          <a:spcPct val="115000"/>
                        </a:lnSpc>
                        <a:spcAft>
                          <a:spcPts val="0"/>
                        </a:spcAft>
                        <a:tabLst>
                          <a:tab pos="627380" algn="l"/>
                        </a:tabLst>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hMerge="1">
                  <a:txBody>
                    <a:bodyPr/>
                    <a:lstStyle/>
                    <a:p>
                      <a:pPr algn="ctr">
                        <a:lnSpc>
                          <a:spcPct val="115000"/>
                        </a:lnSpc>
                        <a:spcAft>
                          <a:spcPts val="0"/>
                        </a:spcAft>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hMerge="1">
                  <a:txBody>
                    <a:bodyPr/>
                    <a:lstStyle/>
                    <a:p>
                      <a:pPr marL="0" algn="ctr" defTabSz="914400" rtl="0" eaLnBrk="1" latinLnBrk="0" hangingPunct="1">
                        <a:lnSpc>
                          <a:spcPct val="115000"/>
                        </a:lnSpc>
                        <a:spcAft>
                          <a:spcPts val="0"/>
                        </a:spcAft>
                      </a:pPr>
                      <a:endParaRPr lang="en-US" sz="1600" b="1" i="0" kern="1200" dirty="0">
                        <a:solidFill>
                          <a:schemeClr val="bg1"/>
                        </a:solidFill>
                        <a:latin typeface="Trebuchet MS" panose="020B0603020202020204" pitchFamily="34" charset="0"/>
                        <a:ea typeface="+mn-ea"/>
                        <a:cs typeface="+mn-cs"/>
                      </a:endParaRP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hMerge="1">
                  <a:txBody>
                    <a:bodyPr/>
                    <a:lstStyle/>
                    <a:p>
                      <a:pPr algn="ctr">
                        <a:lnSpc>
                          <a:spcPct val="115000"/>
                        </a:lnSpc>
                        <a:spcAft>
                          <a:spcPts val="0"/>
                        </a:spcAft>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00B0F0"/>
                    </a:solidFill>
                  </a:tcPr>
                </a:tc>
                <a:extLst>
                  <a:ext uri="{0D108BD9-81ED-4DB2-BD59-A6C34878D82A}">
                    <a16:rowId xmlns:a16="http://schemas.microsoft.com/office/drawing/2014/main" xmlns="" val="10000"/>
                  </a:ext>
                </a:extLst>
              </a:tr>
              <a:tr h="1009472">
                <a:tc vMerge="1">
                  <a:txBody>
                    <a:bodyPr/>
                    <a:lstStyle/>
                    <a:p>
                      <a:endParaRPr lang="ro-RO" sz="1000" dirty="0">
                        <a:latin typeface="Trebuchet MS" panose="020B0603020202020204" pitchFamily="34" charset="0"/>
                      </a:endParaRPr>
                    </a:p>
                  </a:txBody>
                  <a:tcPr>
                    <a:lnL w="12700" cmpd="sng">
                      <a:solidFill>
                        <a:srgbClr val="FFFFFF"/>
                      </a:solidFill>
                    </a:lnL>
                    <a:lnR w="12700" cap="flat" cmpd="sng" algn="ctr">
                      <a:solidFill>
                        <a:srgbClr val="FFFFFF"/>
                      </a:solidFill>
                      <a:prstDash val="solid"/>
                      <a:round/>
                      <a:headEnd type="none" w="med" len="med"/>
                      <a:tailEnd type="none" w="med" len="med"/>
                    </a:lnR>
                    <a:lnT w="381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797B7E">
                        <a:tint val="40000"/>
                      </a:srgbClr>
                    </a:solidFill>
                  </a:tcPr>
                </a:tc>
                <a:tc>
                  <a:txBody>
                    <a:bodyPr/>
                    <a:lstStyle/>
                    <a:p>
                      <a:pPr algn="ctr"/>
                      <a:r>
                        <a:rPr lang="ro-RO" sz="1200" b="1" i="0" dirty="0" smtClean="0">
                          <a:solidFill>
                            <a:schemeClr val="bg1"/>
                          </a:solidFill>
                          <a:latin typeface="Trebuchet MS" panose="020B0603020202020204" pitchFamily="34" charset="0"/>
                        </a:rPr>
                        <a:t>Număr </a:t>
                      </a:r>
                      <a:r>
                        <a:rPr lang="ro-RO" sz="1200" b="1" i="0" dirty="0" err="1" smtClean="0">
                          <a:solidFill>
                            <a:schemeClr val="bg1"/>
                          </a:solidFill>
                          <a:latin typeface="Trebuchet MS" panose="020B0603020202020204" pitchFamily="34" charset="0"/>
                        </a:rPr>
                        <a:t>someri</a:t>
                      </a:r>
                      <a:r>
                        <a:rPr lang="en-US" sz="1200" b="1" i="0" baseline="0" dirty="0" smtClean="0">
                          <a:solidFill>
                            <a:schemeClr val="bg1"/>
                          </a:solidFill>
                          <a:latin typeface="Trebuchet MS" panose="020B0603020202020204" pitchFamily="34" charset="0"/>
                        </a:rPr>
                        <a:t> in </a:t>
                      </a:r>
                      <a:r>
                        <a:rPr lang="en-US" sz="1200" b="1" i="0" baseline="0" dirty="0" err="1" smtClean="0">
                          <a:solidFill>
                            <a:schemeClr val="bg1"/>
                          </a:solidFill>
                          <a:latin typeface="Trebuchet MS" panose="020B0603020202020204" pitchFamily="34" charset="0"/>
                        </a:rPr>
                        <a:t>asteptare</a:t>
                      </a:r>
                      <a:endParaRPr lang="en-US" sz="1200" b="1" i="0" baseline="0" dirty="0" smtClean="0">
                        <a:solidFill>
                          <a:schemeClr val="bg1"/>
                        </a:solidFill>
                        <a:latin typeface="Trebuchet MS" panose="020B0603020202020204" pitchFamily="34" charset="0"/>
                      </a:endParaRPr>
                    </a:p>
                    <a:p>
                      <a:pPr algn="ctr"/>
                      <a:endParaRPr lang="en-US" sz="1200" b="1" i="0" baseline="0" dirty="0" smtClean="0">
                        <a:solidFill>
                          <a:schemeClr val="bg1"/>
                        </a:solidFill>
                        <a:latin typeface="Trebuchet MS" panose="020B0603020202020204" pitchFamily="34" charset="0"/>
                      </a:endParaRPr>
                    </a:p>
                    <a:p>
                      <a:pPr algn="ctr"/>
                      <a:r>
                        <a:rPr lang="en-US" sz="1200" b="1" i="0" baseline="0" dirty="0" smtClean="0">
                          <a:solidFill>
                            <a:schemeClr val="bg1"/>
                          </a:solidFill>
                          <a:latin typeface="Trebuchet MS" panose="020B0603020202020204" pitchFamily="34" charset="0"/>
                        </a:rPr>
                        <a:t>2023</a:t>
                      </a:r>
                      <a:endParaRPr lang="ro-RO" sz="1200" b="1" i="0" dirty="0">
                        <a:solidFill>
                          <a:schemeClr val="bg1"/>
                        </a:solidFill>
                        <a:latin typeface="Trebuchet MS" panose="020B0603020202020204" pitchFamily="34" charset="0"/>
                      </a:endParaRP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r>
                        <a:rPr lang="ro-RO" sz="1200" b="1" i="0" dirty="0" smtClean="0">
                          <a:solidFill>
                            <a:schemeClr val="bg1"/>
                          </a:solidFill>
                          <a:latin typeface="Trebuchet MS" panose="020B0603020202020204" pitchFamily="34" charset="0"/>
                        </a:rPr>
                        <a:t>Suma</a:t>
                      </a:r>
                      <a:r>
                        <a:rPr lang="ro-RO" sz="1200" b="1" i="0" baseline="0" dirty="0" smtClean="0">
                          <a:solidFill>
                            <a:schemeClr val="bg1"/>
                          </a:solidFill>
                          <a:latin typeface="Trebuchet MS" panose="020B0603020202020204" pitchFamily="34" charset="0"/>
                        </a:rPr>
                        <a:t> </a:t>
                      </a:r>
                      <a:r>
                        <a:rPr lang="en-US" sz="1200" b="1" i="0" baseline="0" dirty="0" smtClean="0">
                          <a:solidFill>
                            <a:schemeClr val="bg1"/>
                          </a:solidFill>
                          <a:latin typeface="Trebuchet MS" panose="020B0603020202020204" pitchFamily="34" charset="0"/>
                        </a:rPr>
                        <a:t>de </a:t>
                      </a:r>
                      <a:r>
                        <a:rPr lang="ro-RO" sz="1200" b="1" i="0" baseline="0" dirty="0" smtClean="0">
                          <a:solidFill>
                            <a:schemeClr val="bg1"/>
                          </a:solidFill>
                          <a:latin typeface="Trebuchet MS" panose="020B0603020202020204" pitchFamily="34" charset="0"/>
                        </a:rPr>
                        <a:t>angajat</a:t>
                      </a:r>
                      <a:endParaRPr lang="en-US" sz="1200" b="1" i="0" baseline="0" dirty="0" smtClean="0">
                        <a:solidFill>
                          <a:schemeClr val="bg1"/>
                        </a:solidFill>
                        <a:latin typeface="Trebuchet MS" panose="020B0603020202020204" pitchFamily="34" charset="0"/>
                      </a:endParaRPr>
                    </a:p>
                    <a:p>
                      <a:pPr algn="ctr"/>
                      <a:endParaRPr lang="en-US" sz="1200" b="1" i="0" baseline="0" dirty="0" smtClean="0">
                        <a:solidFill>
                          <a:schemeClr val="bg1"/>
                        </a:solidFill>
                        <a:latin typeface="Trebuchet MS" panose="020B0603020202020204" pitchFamily="34" charset="0"/>
                      </a:endParaRPr>
                    </a:p>
                    <a:p>
                      <a:pPr algn="ctr"/>
                      <a:endParaRPr lang="en-US" sz="1200" b="1" i="0" baseline="0" dirty="0" smtClean="0">
                        <a:solidFill>
                          <a:schemeClr val="bg1"/>
                        </a:solidFill>
                        <a:latin typeface="Trebuchet MS" panose="020B0603020202020204" pitchFamily="34" charset="0"/>
                      </a:endParaRPr>
                    </a:p>
                    <a:p>
                      <a:pPr algn="ctr"/>
                      <a:r>
                        <a:rPr lang="en-US" sz="1200" b="1" i="0" baseline="0" dirty="0" smtClean="0">
                          <a:solidFill>
                            <a:schemeClr val="bg1"/>
                          </a:solidFill>
                          <a:latin typeface="Trebuchet MS" panose="020B0603020202020204" pitchFamily="34" charset="0"/>
                        </a:rPr>
                        <a:t>2023</a:t>
                      </a:r>
                      <a:endParaRPr lang="ro-RO" sz="1200" b="1" i="0" dirty="0">
                        <a:solidFill>
                          <a:schemeClr val="bg1"/>
                        </a:solidFill>
                        <a:latin typeface="Trebuchet MS" panose="020B0603020202020204" pitchFamily="34" charset="0"/>
                      </a:endParaRP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r>
                        <a:rPr lang="ro-RO" sz="1200" b="1" i="0" dirty="0" smtClean="0">
                          <a:solidFill>
                            <a:schemeClr val="bg1"/>
                          </a:solidFill>
                          <a:latin typeface="Trebuchet MS" panose="020B0603020202020204" pitchFamily="34" charset="0"/>
                        </a:rPr>
                        <a:t>Număr </a:t>
                      </a:r>
                      <a:r>
                        <a:rPr lang="ro-RO" sz="1200" b="1" i="0" dirty="0" err="1" smtClean="0">
                          <a:solidFill>
                            <a:schemeClr val="bg1"/>
                          </a:solidFill>
                          <a:latin typeface="Trebuchet MS" panose="020B0603020202020204" pitchFamily="34" charset="0"/>
                        </a:rPr>
                        <a:t>someri</a:t>
                      </a:r>
                      <a:r>
                        <a:rPr lang="en-US" sz="1200" b="1" i="0" dirty="0" smtClean="0">
                          <a:solidFill>
                            <a:schemeClr val="bg1"/>
                          </a:solidFill>
                          <a:latin typeface="Trebuchet MS" panose="020B0603020202020204" pitchFamily="34" charset="0"/>
                        </a:rPr>
                        <a:t> </a:t>
                      </a:r>
                      <a:r>
                        <a:rPr lang="en-US" sz="1200" b="1" i="0" dirty="0" err="1" smtClean="0">
                          <a:solidFill>
                            <a:schemeClr val="bg1"/>
                          </a:solidFill>
                          <a:latin typeface="Trebuchet MS" panose="020B0603020202020204" pitchFamily="34" charset="0"/>
                        </a:rPr>
                        <a:t>aprobati</a:t>
                      </a:r>
                      <a:endParaRPr lang="en-US" sz="1200" b="1" i="0" dirty="0" smtClean="0">
                        <a:solidFill>
                          <a:schemeClr val="bg1"/>
                        </a:solidFill>
                        <a:latin typeface="Trebuchet MS" panose="020B0603020202020204" pitchFamily="34" charset="0"/>
                      </a:endParaRPr>
                    </a:p>
                    <a:p>
                      <a:pPr algn="ctr"/>
                      <a:endParaRPr lang="en-US" sz="1200" b="1" i="0" dirty="0" smtClean="0">
                        <a:solidFill>
                          <a:schemeClr val="bg1"/>
                        </a:solidFill>
                        <a:latin typeface="Trebuchet MS" panose="020B0603020202020204" pitchFamily="34" charset="0"/>
                      </a:endParaRPr>
                    </a:p>
                    <a:p>
                      <a:pPr algn="ctr"/>
                      <a:r>
                        <a:rPr lang="en-US" sz="1200" b="1" i="0" dirty="0" smtClean="0">
                          <a:solidFill>
                            <a:schemeClr val="bg1"/>
                          </a:solidFill>
                          <a:latin typeface="Trebuchet MS" panose="020B0603020202020204" pitchFamily="34" charset="0"/>
                        </a:rPr>
                        <a:t>2023</a:t>
                      </a:r>
                      <a:endParaRPr lang="ro-RO" sz="1200" b="1" i="0" dirty="0">
                        <a:solidFill>
                          <a:schemeClr val="bg1"/>
                        </a:solidFill>
                        <a:latin typeface="Trebuchet MS" panose="020B0603020202020204" pitchFamily="34" charset="0"/>
                      </a:endParaRP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r>
                        <a:rPr lang="ro-RO" sz="1200" b="1" i="0" dirty="0" smtClean="0">
                          <a:solidFill>
                            <a:schemeClr val="bg1"/>
                          </a:solidFill>
                          <a:latin typeface="Trebuchet MS" panose="020B0603020202020204" pitchFamily="34" charset="0"/>
                        </a:rPr>
                        <a:t>Număr </a:t>
                      </a:r>
                      <a:r>
                        <a:rPr lang="en-US" sz="1200" b="1" i="0" dirty="0" err="1" smtClean="0">
                          <a:solidFill>
                            <a:schemeClr val="bg1"/>
                          </a:solidFill>
                          <a:latin typeface="Trebuchet MS" panose="020B0603020202020204" pitchFamily="34" charset="0"/>
                        </a:rPr>
                        <a:t>solicitari</a:t>
                      </a:r>
                      <a:r>
                        <a:rPr lang="en-US" sz="1200" b="1" i="0" dirty="0" smtClean="0">
                          <a:solidFill>
                            <a:schemeClr val="bg1"/>
                          </a:solidFill>
                          <a:latin typeface="Trebuchet MS" panose="020B0603020202020204" pitchFamily="34" charset="0"/>
                        </a:rPr>
                        <a:t> (</a:t>
                      </a:r>
                      <a:r>
                        <a:rPr lang="ro-RO" sz="1200" b="1" i="0" dirty="0" err="1" smtClean="0">
                          <a:solidFill>
                            <a:schemeClr val="bg1"/>
                          </a:solidFill>
                          <a:latin typeface="Trebuchet MS" panose="020B0603020202020204" pitchFamily="34" charset="0"/>
                        </a:rPr>
                        <a:t>someri</a:t>
                      </a:r>
                      <a:r>
                        <a:rPr lang="en-US" sz="1200" b="1" i="0" dirty="0" smtClean="0">
                          <a:solidFill>
                            <a:schemeClr val="bg1"/>
                          </a:solidFill>
                          <a:latin typeface="Trebuchet MS" panose="020B0603020202020204" pitchFamily="34" charset="0"/>
                        </a:rPr>
                        <a:t>) </a:t>
                      </a:r>
                      <a:r>
                        <a:rPr lang="en-US" sz="1200" b="1" i="0" dirty="0" err="1" smtClean="0">
                          <a:solidFill>
                            <a:schemeClr val="bg1"/>
                          </a:solidFill>
                          <a:latin typeface="Trebuchet MS" panose="020B0603020202020204" pitchFamily="34" charset="0"/>
                        </a:rPr>
                        <a:t>aprobate</a:t>
                      </a:r>
                      <a:r>
                        <a:rPr lang="en-US" sz="1200" b="1" i="0" dirty="0" smtClean="0">
                          <a:solidFill>
                            <a:schemeClr val="bg1"/>
                          </a:solidFill>
                          <a:latin typeface="Trebuchet MS" panose="020B0603020202020204" pitchFamily="34" charset="0"/>
                        </a:rPr>
                        <a:t> in 2024 </a:t>
                      </a:r>
                    </a:p>
                    <a:p>
                      <a:pPr algn="ctr"/>
                      <a:r>
                        <a:rPr lang="en-US" sz="1200" b="1" i="0" dirty="0" err="1" smtClean="0">
                          <a:solidFill>
                            <a:schemeClr val="bg1"/>
                          </a:solidFill>
                          <a:latin typeface="Trebuchet MS" panose="020B0603020202020204" pitchFamily="34" charset="0"/>
                        </a:rPr>
                        <a:t>aferent</a:t>
                      </a:r>
                      <a:r>
                        <a:rPr lang="en-US" sz="1200" b="1" i="0" baseline="0" dirty="0" smtClean="0">
                          <a:solidFill>
                            <a:schemeClr val="bg1"/>
                          </a:solidFill>
                          <a:latin typeface="Trebuchet MS" panose="020B0603020202020204" pitchFamily="34" charset="0"/>
                        </a:rPr>
                        <a:t> 2023</a:t>
                      </a:r>
                      <a:endParaRPr lang="ro-RO" sz="1200" b="1" i="0" dirty="0">
                        <a:solidFill>
                          <a:schemeClr val="bg1"/>
                        </a:solidFill>
                        <a:latin typeface="Trebuchet MS" panose="020B0603020202020204" pitchFamily="34" charset="0"/>
                      </a:endParaRP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r>
                        <a:rPr lang="ro-RO" sz="1200" b="1" i="0" dirty="0" smtClean="0">
                          <a:solidFill>
                            <a:schemeClr val="bg1"/>
                          </a:solidFill>
                          <a:latin typeface="Trebuchet MS" panose="020B0603020202020204" pitchFamily="34" charset="0"/>
                        </a:rPr>
                        <a:t>Număr </a:t>
                      </a:r>
                      <a:r>
                        <a:rPr lang="en-US" sz="1200" b="1" i="0" dirty="0" err="1" smtClean="0">
                          <a:solidFill>
                            <a:schemeClr val="bg1"/>
                          </a:solidFill>
                          <a:latin typeface="Trebuchet MS" panose="020B0603020202020204" pitchFamily="34" charset="0"/>
                        </a:rPr>
                        <a:t>solicitari</a:t>
                      </a:r>
                      <a:r>
                        <a:rPr lang="en-US" sz="1200" b="1" i="0" baseline="0" dirty="0" smtClean="0">
                          <a:solidFill>
                            <a:schemeClr val="bg1"/>
                          </a:solidFill>
                          <a:latin typeface="Trebuchet MS" panose="020B0603020202020204" pitchFamily="34" charset="0"/>
                        </a:rPr>
                        <a:t> (</a:t>
                      </a:r>
                      <a:r>
                        <a:rPr lang="ro-RO" sz="1200" b="1" i="0" dirty="0" err="1" smtClean="0">
                          <a:solidFill>
                            <a:schemeClr val="bg1"/>
                          </a:solidFill>
                          <a:latin typeface="Trebuchet MS" panose="020B0603020202020204" pitchFamily="34" charset="0"/>
                        </a:rPr>
                        <a:t>someri</a:t>
                      </a:r>
                      <a:r>
                        <a:rPr lang="en-US" sz="1200" b="1" i="0" dirty="0" smtClean="0">
                          <a:solidFill>
                            <a:schemeClr val="bg1"/>
                          </a:solidFill>
                          <a:latin typeface="Trebuchet MS" panose="020B0603020202020204" pitchFamily="34" charset="0"/>
                        </a:rPr>
                        <a:t> ) </a:t>
                      </a:r>
                      <a:r>
                        <a:rPr lang="en-US" sz="1200" b="1" i="0" dirty="0" err="1" smtClean="0">
                          <a:solidFill>
                            <a:schemeClr val="bg1"/>
                          </a:solidFill>
                          <a:latin typeface="Trebuchet MS" panose="020B0603020202020204" pitchFamily="34" charset="0"/>
                        </a:rPr>
                        <a:t>depuse</a:t>
                      </a:r>
                      <a:r>
                        <a:rPr lang="en-US" sz="1200" b="1" i="0" dirty="0" smtClean="0">
                          <a:solidFill>
                            <a:schemeClr val="bg1"/>
                          </a:solidFill>
                          <a:latin typeface="Trebuchet MS" panose="020B0603020202020204" pitchFamily="34" charset="0"/>
                        </a:rPr>
                        <a:t> in 2024</a:t>
                      </a:r>
                      <a:endParaRPr lang="ro-RO" sz="1200" b="1" i="0" dirty="0">
                        <a:solidFill>
                          <a:schemeClr val="bg1"/>
                        </a:solidFill>
                        <a:latin typeface="Trebuchet MS" panose="020B0603020202020204" pitchFamily="34" charset="0"/>
                      </a:endParaRP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r>
                        <a:rPr lang="ro-RO" sz="1200" b="1" i="0" dirty="0" smtClean="0">
                          <a:solidFill>
                            <a:schemeClr val="bg1"/>
                          </a:solidFill>
                          <a:latin typeface="Trebuchet MS" panose="020B0603020202020204" pitchFamily="34" charset="0"/>
                        </a:rPr>
                        <a:t>Număr </a:t>
                      </a:r>
                      <a:r>
                        <a:rPr lang="en-US" sz="1200" b="1" i="0" dirty="0" err="1" smtClean="0">
                          <a:solidFill>
                            <a:schemeClr val="bg1"/>
                          </a:solidFill>
                          <a:latin typeface="Trebuchet MS" panose="020B0603020202020204" pitchFamily="34" charset="0"/>
                        </a:rPr>
                        <a:t>solicitari</a:t>
                      </a:r>
                      <a:r>
                        <a:rPr lang="en-US" sz="1200" b="1" i="0" dirty="0" smtClean="0">
                          <a:solidFill>
                            <a:schemeClr val="bg1"/>
                          </a:solidFill>
                          <a:latin typeface="Trebuchet MS" panose="020B0603020202020204" pitchFamily="34" charset="0"/>
                        </a:rPr>
                        <a:t> (</a:t>
                      </a:r>
                      <a:r>
                        <a:rPr lang="ro-RO" sz="1200" b="1" i="0" dirty="0" err="1" smtClean="0">
                          <a:solidFill>
                            <a:schemeClr val="bg1"/>
                          </a:solidFill>
                          <a:latin typeface="Trebuchet MS" panose="020B0603020202020204" pitchFamily="34" charset="0"/>
                        </a:rPr>
                        <a:t>someri</a:t>
                      </a:r>
                      <a:r>
                        <a:rPr lang="en-US" sz="1200" b="1" i="0" dirty="0" smtClean="0">
                          <a:solidFill>
                            <a:schemeClr val="bg1"/>
                          </a:solidFill>
                          <a:latin typeface="Trebuchet MS" panose="020B0603020202020204" pitchFamily="34" charset="0"/>
                        </a:rPr>
                        <a:t>) </a:t>
                      </a:r>
                      <a:r>
                        <a:rPr lang="en-US" sz="1200" b="1" i="0" dirty="0" err="1" smtClean="0">
                          <a:solidFill>
                            <a:schemeClr val="bg1"/>
                          </a:solidFill>
                          <a:latin typeface="Trebuchet MS" panose="020B0603020202020204" pitchFamily="34" charset="0"/>
                        </a:rPr>
                        <a:t>aprobate</a:t>
                      </a:r>
                      <a:r>
                        <a:rPr lang="en-US" sz="1200" b="1" i="0" dirty="0" smtClean="0">
                          <a:solidFill>
                            <a:schemeClr val="bg1"/>
                          </a:solidFill>
                          <a:latin typeface="Trebuchet MS" panose="020B0603020202020204" pitchFamily="34" charset="0"/>
                        </a:rPr>
                        <a:t> in 2024</a:t>
                      </a:r>
                      <a:endParaRPr lang="ro-RO" sz="1200" b="1" i="0" dirty="0">
                        <a:solidFill>
                          <a:schemeClr val="bg1"/>
                        </a:solidFill>
                        <a:latin typeface="Trebuchet MS" panose="020B0603020202020204" pitchFamily="34" charset="0"/>
                      </a:endParaRP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marL="0" algn="ctr" defTabSz="914400" rtl="0" eaLnBrk="1" fontAlgn="b" latinLnBrk="0" hangingPunct="1"/>
                      <a:endParaRPr lang="en-US" sz="1200" b="1" kern="1200" dirty="0" smtClean="0">
                        <a:solidFill>
                          <a:schemeClr val="tx1"/>
                        </a:solidFill>
                        <a:latin typeface="Trebuchet MS" panose="020B0603020202020204" pitchFamily="34" charset="0"/>
                        <a:ea typeface="+mn-ea"/>
                        <a:cs typeface="+mn-cs"/>
                      </a:endParaRPr>
                    </a:p>
                    <a:p>
                      <a:pPr marL="0" algn="ctr" defTabSz="914400" rtl="0" eaLnBrk="1" fontAlgn="b" latinLnBrk="0" hangingPunct="1"/>
                      <a:r>
                        <a:rPr lang="en-US" sz="1200" b="1" kern="1200" dirty="0" smtClean="0">
                          <a:solidFill>
                            <a:schemeClr val="tx1"/>
                          </a:solidFill>
                          <a:latin typeface="Trebuchet MS" panose="020B0603020202020204" pitchFamily="34" charset="0"/>
                          <a:ea typeface="+mn-ea"/>
                          <a:cs typeface="+mn-cs"/>
                        </a:rPr>
                        <a:t>Total solicitari aprobate la 3</a:t>
                      </a:r>
                      <a:r>
                        <a:rPr lang="ro-RO" sz="1200" b="1" kern="1200" dirty="0" smtClean="0">
                          <a:solidFill>
                            <a:schemeClr val="tx1"/>
                          </a:solidFill>
                          <a:latin typeface="Trebuchet MS" panose="020B0603020202020204" pitchFamily="34" charset="0"/>
                          <a:ea typeface="+mn-ea"/>
                          <a:cs typeface="+mn-cs"/>
                        </a:rPr>
                        <a:t>0.06.</a:t>
                      </a:r>
                      <a:r>
                        <a:rPr lang="en-US" sz="1200" b="1" kern="1200" dirty="0" smtClean="0">
                          <a:solidFill>
                            <a:schemeClr val="tx1"/>
                          </a:solidFill>
                          <a:latin typeface="Trebuchet MS" panose="020B0603020202020204" pitchFamily="34" charset="0"/>
                          <a:ea typeface="+mn-ea"/>
                          <a:cs typeface="+mn-cs"/>
                        </a:rPr>
                        <a:t>2024</a:t>
                      </a:r>
                      <a:endParaRPr lang="en-US" sz="1200" b="1" kern="1200" dirty="0">
                        <a:solidFill>
                          <a:schemeClr val="tx1"/>
                        </a:solidFill>
                        <a:latin typeface="Trebuchet MS" panose="020B0603020202020204" pitchFamily="34" charset="0"/>
                        <a:ea typeface="+mn-ea"/>
                        <a:cs typeface="+mn-cs"/>
                      </a:endParaRP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solidFill>
                      <a:srgbClr val="00B0F0"/>
                    </a:solidFill>
                  </a:tcPr>
                </a:tc>
                <a:tc>
                  <a:txBody>
                    <a:bodyPr/>
                    <a:lstStyle/>
                    <a:p>
                      <a:pPr marL="0" algn="ctr" defTabSz="914400" rtl="0" eaLnBrk="1" fontAlgn="b" latinLnBrk="0" hangingPunct="1"/>
                      <a:endParaRPr lang="en-US" sz="1200" b="1" kern="1200" dirty="0" smtClean="0">
                        <a:solidFill>
                          <a:schemeClr val="tx1"/>
                        </a:solidFill>
                        <a:latin typeface="Trebuchet MS" panose="020B0603020202020204" pitchFamily="34" charset="0"/>
                        <a:ea typeface="+mn-ea"/>
                        <a:cs typeface="+mn-cs"/>
                      </a:endParaRPr>
                    </a:p>
                    <a:p>
                      <a:pPr marL="0" algn="ctr" defTabSz="914400" rtl="0" eaLnBrk="1" fontAlgn="b" latinLnBrk="0" hangingPunct="1"/>
                      <a:r>
                        <a:rPr lang="en-US" sz="1200" b="1" kern="1200" dirty="0" err="1" smtClean="0">
                          <a:solidFill>
                            <a:schemeClr val="tx1"/>
                          </a:solidFill>
                          <a:latin typeface="Trebuchet MS" panose="020B0603020202020204" pitchFamily="34" charset="0"/>
                          <a:ea typeface="+mn-ea"/>
                          <a:cs typeface="+mn-cs"/>
                        </a:rPr>
                        <a:t>Sume</a:t>
                      </a:r>
                      <a:r>
                        <a:rPr lang="en-US" sz="1200" b="1" kern="1200" baseline="0" dirty="0" smtClean="0">
                          <a:solidFill>
                            <a:schemeClr val="tx1"/>
                          </a:solidFill>
                          <a:latin typeface="Trebuchet MS" panose="020B0603020202020204" pitchFamily="34" charset="0"/>
                          <a:ea typeface="+mn-ea"/>
                          <a:cs typeface="+mn-cs"/>
                        </a:rPr>
                        <a:t> </a:t>
                      </a:r>
                      <a:r>
                        <a:rPr lang="en-US" sz="1200" b="1" kern="1200" baseline="0" dirty="0" err="1" smtClean="0">
                          <a:solidFill>
                            <a:schemeClr val="tx1"/>
                          </a:solidFill>
                          <a:latin typeface="Trebuchet MS" panose="020B0603020202020204" pitchFamily="34" charset="0"/>
                          <a:ea typeface="+mn-ea"/>
                          <a:cs typeface="+mn-cs"/>
                        </a:rPr>
                        <a:t>angajate</a:t>
                      </a:r>
                      <a:r>
                        <a:rPr lang="en-US" sz="1200" b="1" kern="1200" baseline="0" dirty="0" smtClean="0">
                          <a:solidFill>
                            <a:schemeClr val="tx1"/>
                          </a:solidFill>
                          <a:latin typeface="Trebuchet MS" panose="020B0603020202020204" pitchFamily="34" charset="0"/>
                          <a:ea typeface="+mn-ea"/>
                          <a:cs typeface="+mn-cs"/>
                        </a:rPr>
                        <a:t> </a:t>
                      </a:r>
                    </a:p>
                    <a:p>
                      <a:pPr marL="0" algn="ctr" defTabSz="914400" rtl="0" eaLnBrk="1" fontAlgn="b" latinLnBrk="0" hangingPunct="1"/>
                      <a:r>
                        <a:rPr lang="en-US" sz="1200" b="1" kern="1200" baseline="0" dirty="0" smtClean="0">
                          <a:solidFill>
                            <a:schemeClr val="tx1"/>
                          </a:solidFill>
                          <a:latin typeface="Trebuchet MS" panose="020B0603020202020204" pitchFamily="34" charset="0"/>
                          <a:ea typeface="+mn-ea"/>
                          <a:cs typeface="+mn-cs"/>
                        </a:rPr>
                        <a:t>in </a:t>
                      </a:r>
                      <a:r>
                        <a:rPr lang="en-US" sz="1200" b="1" kern="1200" baseline="0" dirty="0" err="1" smtClean="0">
                          <a:solidFill>
                            <a:schemeClr val="tx1"/>
                          </a:solidFill>
                          <a:latin typeface="Trebuchet MS" panose="020B0603020202020204" pitchFamily="34" charset="0"/>
                          <a:ea typeface="+mn-ea"/>
                          <a:cs typeface="+mn-cs"/>
                        </a:rPr>
                        <a:t>anul</a:t>
                      </a:r>
                      <a:r>
                        <a:rPr lang="en-US" sz="1200" b="1" kern="1200" baseline="0" dirty="0" smtClean="0">
                          <a:solidFill>
                            <a:schemeClr val="tx1"/>
                          </a:solidFill>
                          <a:latin typeface="Trebuchet MS" panose="020B0603020202020204" pitchFamily="34" charset="0"/>
                          <a:ea typeface="+mn-ea"/>
                          <a:cs typeface="+mn-cs"/>
                        </a:rPr>
                        <a:t> </a:t>
                      </a:r>
                    </a:p>
                    <a:p>
                      <a:pPr marL="0" algn="ctr" defTabSz="914400" rtl="0" eaLnBrk="1" fontAlgn="b" latinLnBrk="0" hangingPunct="1"/>
                      <a:r>
                        <a:rPr lang="en-US" sz="1200" b="1" kern="1200" baseline="0" dirty="0" smtClean="0">
                          <a:solidFill>
                            <a:schemeClr val="tx1"/>
                          </a:solidFill>
                          <a:latin typeface="Trebuchet MS" panose="020B0603020202020204" pitchFamily="34" charset="0"/>
                          <a:ea typeface="+mn-ea"/>
                          <a:cs typeface="+mn-cs"/>
                        </a:rPr>
                        <a:t>2024</a:t>
                      </a:r>
                      <a:endParaRPr lang="en-US" sz="1200" b="1" kern="1200" dirty="0">
                        <a:solidFill>
                          <a:schemeClr val="tx1"/>
                        </a:solidFill>
                        <a:latin typeface="Trebuchet MS" panose="020B0603020202020204" pitchFamily="34" charset="0"/>
                        <a:ea typeface="+mn-ea"/>
                        <a:cs typeface="+mn-cs"/>
                      </a:endParaRPr>
                    </a:p>
                  </a:txBody>
                  <a:tcPr marL="91448" marR="91448" marT="45716" marB="45716">
                    <a:lnL w="12700" cap="flat" cmpd="sng" algn="ctr">
                      <a:solidFill>
                        <a:schemeClr val="accent1">
                          <a:lumMod val="10000"/>
                        </a:schemeClr>
                      </a:solidFill>
                      <a:prstDash val="solid"/>
                      <a:round/>
                      <a:headEnd type="none" w="med" len="med"/>
                      <a:tailEnd type="none" w="med" len="med"/>
                    </a:lnL>
                    <a:lnT w="12700" cap="flat" cmpd="sng" algn="ctr">
                      <a:solidFill>
                        <a:schemeClr val="accent1">
                          <a:lumMod val="10000"/>
                        </a:schemeClr>
                      </a:solidFill>
                      <a:prstDash val="solid"/>
                      <a:round/>
                      <a:headEnd type="none" w="med" len="med"/>
                      <a:tailEnd type="none" w="med" len="med"/>
                    </a:lnT>
                    <a:solidFill>
                      <a:srgbClr val="00B0F0"/>
                    </a:solidFill>
                  </a:tcPr>
                </a:tc>
                <a:extLst>
                  <a:ext uri="{0D108BD9-81ED-4DB2-BD59-A6C34878D82A}">
                    <a16:rowId xmlns:a16="http://schemas.microsoft.com/office/drawing/2014/main" xmlns="" val="10001"/>
                  </a:ext>
                </a:extLst>
              </a:tr>
              <a:tr h="425431">
                <a:tc>
                  <a:txBody>
                    <a:bodyPr/>
                    <a:lstStyle>
                      <a:lvl1pPr marL="0" algn="l" defTabSz="914400" rtl="0" eaLnBrk="1" latinLnBrk="0" hangingPunct="1">
                        <a:defRPr sz="1800" kern="1200">
                          <a:solidFill>
                            <a:schemeClr val="dk1"/>
                          </a:solidFill>
                          <a:latin typeface="Franklin Gothic Book"/>
                        </a:defRPr>
                      </a:lvl1pPr>
                      <a:lvl2pPr marL="457200" algn="l" defTabSz="914400" rtl="0" eaLnBrk="1" latinLnBrk="0" hangingPunct="1">
                        <a:defRPr sz="1800" kern="1200">
                          <a:solidFill>
                            <a:schemeClr val="dk1"/>
                          </a:solidFill>
                          <a:latin typeface="Franklin Gothic Book"/>
                        </a:defRPr>
                      </a:lvl2pPr>
                      <a:lvl3pPr marL="914400" algn="l" defTabSz="914400" rtl="0" eaLnBrk="1" latinLnBrk="0" hangingPunct="1">
                        <a:defRPr sz="1800" kern="1200">
                          <a:solidFill>
                            <a:schemeClr val="dk1"/>
                          </a:solidFill>
                          <a:latin typeface="Franklin Gothic Book"/>
                        </a:defRPr>
                      </a:lvl3pPr>
                      <a:lvl4pPr marL="1371600" algn="l" defTabSz="914400" rtl="0" eaLnBrk="1" latinLnBrk="0" hangingPunct="1">
                        <a:defRPr sz="1800" kern="1200">
                          <a:solidFill>
                            <a:schemeClr val="dk1"/>
                          </a:solidFill>
                          <a:latin typeface="Franklin Gothic Book"/>
                        </a:defRPr>
                      </a:lvl4pPr>
                      <a:lvl5pPr marL="1828800" algn="l" defTabSz="914400" rtl="0" eaLnBrk="1" latinLnBrk="0" hangingPunct="1">
                        <a:defRPr sz="1800" kern="1200">
                          <a:solidFill>
                            <a:schemeClr val="dk1"/>
                          </a:solidFill>
                          <a:latin typeface="Franklin Gothic Book"/>
                        </a:defRPr>
                      </a:lvl5pPr>
                      <a:lvl6pPr marL="2286000" algn="l" defTabSz="914400" rtl="0" eaLnBrk="1" latinLnBrk="0" hangingPunct="1">
                        <a:defRPr sz="1800" kern="1200">
                          <a:solidFill>
                            <a:schemeClr val="dk1"/>
                          </a:solidFill>
                          <a:latin typeface="Franklin Gothic Book"/>
                        </a:defRPr>
                      </a:lvl6pPr>
                      <a:lvl7pPr marL="2743200" algn="l" defTabSz="914400" rtl="0" eaLnBrk="1" latinLnBrk="0" hangingPunct="1">
                        <a:defRPr sz="1800" kern="1200">
                          <a:solidFill>
                            <a:schemeClr val="dk1"/>
                          </a:solidFill>
                          <a:latin typeface="Franklin Gothic Book"/>
                        </a:defRPr>
                      </a:lvl7pPr>
                      <a:lvl8pPr marL="3200400" algn="l" defTabSz="914400" rtl="0" eaLnBrk="1" latinLnBrk="0" hangingPunct="1">
                        <a:defRPr sz="1800" kern="1200">
                          <a:solidFill>
                            <a:schemeClr val="dk1"/>
                          </a:solidFill>
                          <a:latin typeface="Franklin Gothic Book"/>
                        </a:defRPr>
                      </a:lvl8pPr>
                      <a:lvl9pPr marL="3657600" algn="l" defTabSz="914400" rtl="0" eaLnBrk="1" latinLnBrk="0" hangingPunct="1">
                        <a:defRPr sz="1800" kern="1200">
                          <a:solidFill>
                            <a:schemeClr val="dk1"/>
                          </a:solidFill>
                          <a:latin typeface="Franklin Gothic Book"/>
                        </a:defRPr>
                      </a:lvl9pPr>
                    </a:lstStyle>
                    <a:p>
                      <a:r>
                        <a:rPr lang="ro-RO" sz="1100" dirty="0" smtClean="0">
                          <a:solidFill>
                            <a:srgbClr val="0070C0"/>
                          </a:solidFill>
                          <a:latin typeface="Trebuchet MS" panose="020B0603020202020204" pitchFamily="34" charset="0"/>
                        </a:rPr>
                        <a:t>Angajarea </a:t>
                      </a:r>
                      <a:r>
                        <a:rPr lang="it-IT" sz="1100" dirty="0" smtClean="0">
                          <a:solidFill>
                            <a:srgbClr val="0070C0"/>
                          </a:solidFill>
                          <a:latin typeface="Trebuchet MS" panose="020B0603020202020204" pitchFamily="34" charset="0"/>
                        </a:rPr>
                        <a:t>şomeri</a:t>
                      </a:r>
                      <a:r>
                        <a:rPr lang="ro-RO" sz="1100" dirty="0" smtClean="0">
                          <a:solidFill>
                            <a:srgbClr val="0070C0"/>
                          </a:solidFill>
                          <a:latin typeface="Trebuchet MS" panose="020B0603020202020204" pitchFamily="34" charset="0"/>
                        </a:rPr>
                        <a:t>lor</a:t>
                      </a:r>
                      <a:r>
                        <a:rPr lang="it-IT" sz="1100" dirty="0" smtClean="0">
                          <a:solidFill>
                            <a:srgbClr val="0070C0"/>
                          </a:solidFill>
                          <a:latin typeface="Trebuchet MS" panose="020B0603020202020204" pitchFamily="34" charset="0"/>
                        </a:rPr>
                        <a:t> peste 45 de ani sau şomeri unici susţinători ai familiilor monoparentale </a:t>
                      </a:r>
                      <a:endParaRPr lang="ro-RO" sz="1100" dirty="0">
                        <a:solidFill>
                          <a:srgbClr val="0070C0"/>
                        </a:solidFill>
                        <a:latin typeface="Trebuchet MS" panose="020B0603020202020204" pitchFamily="34" charset="0"/>
                      </a:endParaRP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100" kern="1200" dirty="0" smtClean="0">
                          <a:solidFill>
                            <a:srgbClr val="0070C0"/>
                          </a:solidFill>
                          <a:latin typeface="Trebuchet MS" panose="020B0603020202020204" pitchFamily="34" charset="0"/>
                          <a:ea typeface="+mn-ea"/>
                          <a:cs typeface="+mn-cs"/>
                        </a:rPr>
                        <a:t>1.361</a:t>
                      </a:r>
                      <a:endParaRPr lang="en-US" sz="1100" kern="1200" dirty="0">
                        <a:solidFill>
                          <a:srgbClr val="0070C0"/>
                        </a:solidFill>
                        <a:latin typeface="Trebuchet MS" panose="020B0603020202020204" pitchFamily="34" charset="0"/>
                        <a:ea typeface="+mn-ea"/>
                        <a:cs typeface="+mn-cs"/>
                      </a:endParaRPr>
                    </a:p>
                  </a:txBody>
                  <a:tcPr marL="9525" marR="10800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100" kern="1200" dirty="0" smtClean="0">
                          <a:solidFill>
                            <a:srgbClr val="0070C0"/>
                          </a:solidFill>
                          <a:latin typeface="Trebuchet MS" panose="020B0603020202020204" pitchFamily="34" charset="0"/>
                          <a:ea typeface="+mn-ea"/>
                          <a:cs typeface="+mn-cs"/>
                        </a:rPr>
                        <a:t>36.747.000</a:t>
                      </a:r>
                      <a:endParaRPr lang="en-US" sz="1100" kern="1200" dirty="0">
                        <a:solidFill>
                          <a:srgbClr val="0070C0"/>
                        </a:solidFill>
                        <a:latin typeface="Trebuchet MS" panose="020B0603020202020204" pitchFamily="34" charset="0"/>
                        <a:ea typeface="+mn-ea"/>
                        <a:cs typeface="+mn-cs"/>
                      </a:endParaRPr>
                    </a:p>
                  </a:txBody>
                  <a:tcPr marL="9525" marR="10800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lnSpc>
                          <a:spcPct val="115000"/>
                        </a:lnSpc>
                        <a:spcAft>
                          <a:spcPts val="0"/>
                        </a:spcAft>
                      </a:pPr>
                      <a:r>
                        <a:rPr lang="en-US" sz="1100" kern="1200" dirty="0" smtClean="0">
                          <a:solidFill>
                            <a:srgbClr val="0070C0"/>
                          </a:solidFill>
                          <a:latin typeface="Trebuchet MS" panose="020B0603020202020204" pitchFamily="34" charset="0"/>
                          <a:ea typeface="+mn-ea"/>
                          <a:cs typeface="+mn-cs"/>
                        </a:rPr>
                        <a:t>0</a:t>
                      </a:r>
                      <a:endParaRPr lang="en-US" sz="1100" kern="1200" dirty="0">
                        <a:solidFill>
                          <a:srgbClr val="0070C0"/>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latinLnBrk="0" hangingPunct="1">
                        <a:lnSpc>
                          <a:spcPct val="115000"/>
                        </a:lnSpc>
                        <a:spcAft>
                          <a:spcPts val="0"/>
                        </a:spcAft>
                      </a:pPr>
                      <a:r>
                        <a:rPr lang="en-US" sz="1100" kern="1200" dirty="0" smtClean="0">
                          <a:solidFill>
                            <a:srgbClr val="0070C0"/>
                          </a:solidFill>
                          <a:latin typeface="Trebuchet MS" panose="020B0603020202020204" pitchFamily="34" charset="0"/>
                          <a:ea typeface="+mn-ea"/>
                          <a:cs typeface="+mn-cs"/>
                        </a:rPr>
                        <a:t>740</a:t>
                      </a:r>
                      <a:endParaRPr lang="en-US" sz="1100" kern="1200" dirty="0">
                        <a:solidFill>
                          <a:srgbClr val="0070C0"/>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latinLnBrk="0" hangingPunct="1">
                        <a:lnSpc>
                          <a:spcPct val="115000"/>
                        </a:lnSpc>
                        <a:spcAft>
                          <a:spcPts val="0"/>
                        </a:spcAft>
                      </a:pPr>
                      <a:r>
                        <a:rPr lang="ro-RO" sz="1100" kern="1200" dirty="0" smtClean="0">
                          <a:solidFill>
                            <a:srgbClr val="0070C0"/>
                          </a:solidFill>
                          <a:latin typeface="Trebuchet MS" panose="020B0603020202020204" pitchFamily="34" charset="0"/>
                          <a:ea typeface="+mn-ea"/>
                          <a:cs typeface="+mn-cs"/>
                        </a:rPr>
                        <a:t>663</a:t>
                      </a:r>
                      <a:endParaRPr lang="en-US" sz="1100" kern="1200" dirty="0">
                        <a:solidFill>
                          <a:srgbClr val="0070C0"/>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latinLnBrk="0" hangingPunct="1">
                        <a:lnSpc>
                          <a:spcPct val="115000"/>
                        </a:lnSpc>
                        <a:spcAft>
                          <a:spcPts val="0"/>
                        </a:spcAft>
                      </a:pPr>
                      <a:r>
                        <a:rPr lang="ro-RO" sz="1100" kern="1200" dirty="0" smtClean="0">
                          <a:solidFill>
                            <a:srgbClr val="0070C0"/>
                          </a:solidFill>
                          <a:latin typeface="Trebuchet MS" panose="020B0603020202020204" pitchFamily="34" charset="0"/>
                          <a:ea typeface="+mn-ea"/>
                          <a:cs typeface="+mn-cs"/>
                        </a:rPr>
                        <a:t>343</a:t>
                      </a:r>
                      <a:endParaRPr lang="en-US" sz="1100" kern="1200" dirty="0">
                        <a:solidFill>
                          <a:srgbClr val="0070C0"/>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ro-RO" sz="1200" b="1" kern="1200" dirty="0" smtClean="0">
                          <a:solidFill>
                            <a:schemeClr val="tx1"/>
                          </a:solidFill>
                          <a:latin typeface="Trebuchet MS" panose="020B0603020202020204" pitchFamily="34" charset="0"/>
                          <a:ea typeface="+mn-ea"/>
                          <a:cs typeface="+mn-cs"/>
                        </a:rPr>
                        <a:t>1083</a:t>
                      </a:r>
                      <a:endParaRPr lang="en-US" sz="1200" b="1" kern="1200" dirty="0">
                        <a:solidFill>
                          <a:schemeClr val="tx1"/>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solidFill>
                      <a:srgbClr val="C8EFFD"/>
                    </a:solidFill>
                  </a:tcPr>
                </a:tc>
                <a:tc>
                  <a:txBody>
                    <a:bodyPr/>
                    <a:lstStyle/>
                    <a:p>
                      <a:pPr marL="0" algn="ctr" defTabSz="914400" rtl="0" eaLnBrk="1" fontAlgn="b" latinLnBrk="0" hangingPunct="1"/>
                      <a:r>
                        <a:rPr lang="en-US" sz="1200" b="1" kern="1200" dirty="0" smtClean="0">
                          <a:solidFill>
                            <a:schemeClr val="tx1"/>
                          </a:solidFill>
                          <a:latin typeface="Trebuchet MS" panose="020B0603020202020204" pitchFamily="34" charset="0"/>
                          <a:ea typeface="+mn-ea"/>
                          <a:cs typeface="+mn-cs"/>
                        </a:rPr>
                        <a:t>2</a:t>
                      </a:r>
                      <a:r>
                        <a:rPr lang="ro-RO" sz="1200" b="1" kern="1200" dirty="0" smtClean="0">
                          <a:solidFill>
                            <a:schemeClr val="tx1"/>
                          </a:solidFill>
                          <a:latin typeface="Trebuchet MS" panose="020B0603020202020204" pitchFamily="34" charset="0"/>
                          <a:ea typeface="+mn-ea"/>
                          <a:cs typeface="+mn-cs"/>
                        </a:rPr>
                        <a:t>9</a:t>
                      </a:r>
                      <a:r>
                        <a:rPr lang="en-US" sz="1200" b="1" kern="1200" dirty="0" smtClean="0">
                          <a:solidFill>
                            <a:schemeClr val="tx1"/>
                          </a:solidFill>
                          <a:latin typeface="Trebuchet MS" panose="020B0603020202020204" pitchFamily="34" charset="0"/>
                          <a:ea typeface="+mn-ea"/>
                          <a:cs typeface="+mn-cs"/>
                        </a:rPr>
                        <a:t>.</a:t>
                      </a:r>
                      <a:r>
                        <a:rPr lang="ro-RO" sz="1200" b="1" kern="1200" dirty="0" smtClean="0">
                          <a:solidFill>
                            <a:schemeClr val="tx1"/>
                          </a:solidFill>
                          <a:latin typeface="Trebuchet MS" panose="020B0603020202020204" pitchFamily="34" charset="0"/>
                          <a:ea typeface="+mn-ea"/>
                          <a:cs typeface="+mn-cs"/>
                        </a:rPr>
                        <a:t>2</a:t>
                      </a:r>
                      <a:r>
                        <a:rPr lang="en-US" sz="1200" b="1" kern="1200" dirty="0" smtClean="0">
                          <a:solidFill>
                            <a:schemeClr val="tx1"/>
                          </a:solidFill>
                          <a:latin typeface="Trebuchet MS" panose="020B0603020202020204" pitchFamily="34" charset="0"/>
                          <a:ea typeface="+mn-ea"/>
                          <a:cs typeface="+mn-cs"/>
                        </a:rPr>
                        <a:t>41.000</a:t>
                      </a:r>
                      <a:endParaRPr lang="en-US" sz="1200" b="1" kern="1200" dirty="0">
                        <a:solidFill>
                          <a:schemeClr val="tx1"/>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solidFill>
                      <a:srgbClr val="C8EFFD"/>
                    </a:solidFill>
                  </a:tcPr>
                </a:tc>
                <a:extLst>
                  <a:ext uri="{0D108BD9-81ED-4DB2-BD59-A6C34878D82A}">
                    <a16:rowId xmlns:a16="http://schemas.microsoft.com/office/drawing/2014/main" xmlns="" val="10002"/>
                  </a:ext>
                </a:extLst>
              </a:tr>
              <a:tr h="260010">
                <a:tc>
                  <a:txBody>
                    <a:bodyPr/>
                    <a:lstStyle>
                      <a:lvl1pPr marL="0" algn="l" defTabSz="914400" rtl="0" eaLnBrk="1" latinLnBrk="0" hangingPunct="1">
                        <a:defRPr sz="1800" kern="1200">
                          <a:solidFill>
                            <a:schemeClr val="dk1"/>
                          </a:solidFill>
                          <a:latin typeface="Franklin Gothic Book"/>
                        </a:defRPr>
                      </a:lvl1pPr>
                      <a:lvl2pPr marL="457200" algn="l" defTabSz="914400" rtl="0" eaLnBrk="1" latinLnBrk="0" hangingPunct="1">
                        <a:defRPr sz="1800" kern="1200">
                          <a:solidFill>
                            <a:schemeClr val="dk1"/>
                          </a:solidFill>
                          <a:latin typeface="Franklin Gothic Book"/>
                        </a:defRPr>
                      </a:lvl2pPr>
                      <a:lvl3pPr marL="914400" algn="l" defTabSz="914400" rtl="0" eaLnBrk="1" latinLnBrk="0" hangingPunct="1">
                        <a:defRPr sz="1800" kern="1200">
                          <a:solidFill>
                            <a:schemeClr val="dk1"/>
                          </a:solidFill>
                          <a:latin typeface="Franklin Gothic Book"/>
                        </a:defRPr>
                      </a:lvl3pPr>
                      <a:lvl4pPr marL="1371600" algn="l" defTabSz="914400" rtl="0" eaLnBrk="1" latinLnBrk="0" hangingPunct="1">
                        <a:defRPr sz="1800" kern="1200">
                          <a:solidFill>
                            <a:schemeClr val="dk1"/>
                          </a:solidFill>
                          <a:latin typeface="Franklin Gothic Book"/>
                        </a:defRPr>
                      </a:lvl4pPr>
                      <a:lvl5pPr marL="1828800" algn="l" defTabSz="914400" rtl="0" eaLnBrk="1" latinLnBrk="0" hangingPunct="1">
                        <a:defRPr sz="1800" kern="1200">
                          <a:solidFill>
                            <a:schemeClr val="dk1"/>
                          </a:solidFill>
                          <a:latin typeface="Franklin Gothic Book"/>
                        </a:defRPr>
                      </a:lvl5pPr>
                      <a:lvl6pPr marL="2286000" algn="l" defTabSz="914400" rtl="0" eaLnBrk="1" latinLnBrk="0" hangingPunct="1">
                        <a:defRPr sz="1800" kern="1200">
                          <a:solidFill>
                            <a:schemeClr val="dk1"/>
                          </a:solidFill>
                          <a:latin typeface="Franklin Gothic Book"/>
                        </a:defRPr>
                      </a:lvl6pPr>
                      <a:lvl7pPr marL="2743200" algn="l" defTabSz="914400" rtl="0" eaLnBrk="1" latinLnBrk="0" hangingPunct="1">
                        <a:defRPr sz="1800" kern="1200">
                          <a:solidFill>
                            <a:schemeClr val="dk1"/>
                          </a:solidFill>
                          <a:latin typeface="Franklin Gothic Book"/>
                        </a:defRPr>
                      </a:lvl7pPr>
                      <a:lvl8pPr marL="3200400" algn="l" defTabSz="914400" rtl="0" eaLnBrk="1" latinLnBrk="0" hangingPunct="1">
                        <a:defRPr sz="1800" kern="1200">
                          <a:solidFill>
                            <a:schemeClr val="dk1"/>
                          </a:solidFill>
                          <a:latin typeface="Franklin Gothic Book"/>
                        </a:defRPr>
                      </a:lvl8pPr>
                      <a:lvl9pPr marL="3657600" algn="l" defTabSz="914400" rtl="0" eaLnBrk="1" latinLnBrk="0" hangingPunct="1">
                        <a:defRPr sz="1800" kern="1200">
                          <a:solidFill>
                            <a:schemeClr val="dk1"/>
                          </a:solidFill>
                          <a:latin typeface="Franklin Gothic Book"/>
                        </a:defRPr>
                      </a:lvl9pPr>
                    </a:lstStyle>
                    <a:p>
                      <a:r>
                        <a:rPr lang="ro-RO" sz="1100" dirty="0" smtClean="0">
                          <a:solidFill>
                            <a:srgbClr val="0070C0"/>
                          </a:solidFill>
                          <a:latin typeface="Trebuchet MS" panose="020B0603020202020204" pitchFamily="34" charset="0"/>
                        </a:rPr>
                        <a:t>Angajarea tinerilor NEETs </a:t>
                      </a:r>
                      <a:endParaRPr lang="ro-RO" sz="1100" dirty="0">
                        <a:solidFill>
                          <a:srgbClr val="0070C0"/>
                        </a:solidFill>
                        <a:latin typeface="Trebuchet MS" panose="020B0603020202020204" pitchFamily="34" charset="0"/>
                      </a:endParaRP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100" kern="1200" dirty="0" smtClean="0">
                          <a:solidFill>
                            <a:srgbClr val="0070C0"/>
                          </a:solidFill>
                          <a:latin typeface="Trebuchet MS" panose="020B0603020202020204" pitchFamily="34" charset="0"/>
                          <a:ea typeface="+mn-ea"/>
                          <a:cs typeface="+mn-cs"/>
                        </a:rPr>
                        <a:t>748</a:t>
                      </a:r>
                      <a:endParaRPr lang="en-US" sz="1100" kern="1200" dirty="0">
                        <a:solidFill>
                          <a:srgbClr val="0070C0"/>
                        </a:solidFill>
                        <a:latin typeface="Trebuchet MS" panose="020B0603020202020204" pitchFamily="34" charset="0"/>
                        <a:ea typeface="+mn-ea"/>
                        <a:cs typeface="+mn-cs"/>
                      </a:endParaRPr>
                    </a:p>
                  </a:txBody>
                  <a:tcPr marL="9525" marR="10800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100" kern="1200" dirty="0" smtClean="0">
                          <a:solidFill>
                            <a:srgbClr val="0070C0"/>
                          </a:solidFill>
                          <a:latin typeface="Trebuchet MS" panose="020B0603020202020204" pitchFamily="34" charset="0"/>
                          <a:ea typeface="+mn-ea"/>
                          <a:cs typeface="+mn-cs"/>
                        </a:rPr>
                        <a:t>20.196.000</a:t>
                      </a:r>
                      <a:endParaRPr lang="en-US" sz="1100" kern="1200" dirty="0">
                        <a:solidFill>
                          <a:srgbClr val="0070C0"/>
                        </a:solidFill>
                        <a:latin typeface="Trebuchet MS" panose="020B0603020202020204" pitchFamily="34" charset="0"/>
                        <a:ea typeface="+mn-ea"/>
                        <a:cs typeface="+mn-cs"/>
                      </a:endParaRPr>
                    </a:p>
                  </a:txBody>
                  <a:tcPr marL="9525" marR="10800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lnSpc>
                          <a:spcPct val="115000"/>
                        </a:lnSpc>
                        <a:spcAft>
                          <a:spcPts val="0"/>
                        </a:spcAft>
                      </a:pPr>
                      <a:r>
                        <a:rPr lang="en-US" sz="1100" kern="1200" dirty="0" smtClean="0">
                          <a:solidFill>
                            <a:srgbClr val="0070C0"/>
                          </a:solidFill>
                          <a:latin typeface="Trebuchet MS" panose="020B0603020202020204" pitchFamily="34" charset="0"/>
                          <a:ea typeface="+mn-ea"/>
                          <a:cs typeface="+mn-cs"/>
                        </a:rPr>
                        <a:t>0</a:t>
                      </a:r>
                      <a:endParaRPr lang="en-US" sz="1100" kern="1200" dirty="0">
                        <a:solidFill>
                          <a:srgbClr val="0070C0"/>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latinLnBrk="0" hangingPunct="1">
                        <a:lnSpc>
                          <a:spcPct val="115000"/>
                        </a:lnSpc>
                        <a:spcAft>
                          <a:spcPts val="0"/>
                        </a:spcAft>
                      </a:pPr>
                      <a:r>
                        <a:rPr lang="en-US" sz="1100" kern="1200" dirty="0" smtClean="0">
                          <a:solidFill>
                            <a:srgbClr val="0070C0"/>
                          </a:solidFill>
                          <a:latin typeface="Trebuchet MS" panose="020B0603020202020204" pitchFamily="34" charset="0"/>
                          <a:ea typeface="+mn-ea"/>
                          <a:cs typeface="+mn-cs"/>
                        </a:rPr>
                        <a:t>340</a:t>
                      </a:r>
                      <a:endParaRPr lang="en-US" sz="1100" kern="1200" dirty="0">
                        <a:solidFill>
                          <a:srgbClr val="0070C0"/>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latinLnBrk="0" hangingPunct="1">
                        <a:lnSpc>
                          <a:spcPct val="115000"/>
                        </a:lnSpc>
                        <a:spcAft>
                          <a:spcPts val="0"/>
                        </a:spcAft>
                      </a:pPr>
                      <a:r>
                        <a:rPr lang="ro-RO" sz="1100" kern="1200" dirty="0" smtClean="0">
                          <a:solidFill>
                            <a:srgbClr val="0070C0"/>
                          </a:solidFill>
                          <a:latin typeface="Trebuchet MS" panose="020B0603020202020204" pitchFamily="34" charset="0"/>
                          <a:ea typeface="+mn-ea"/>
                          <a:cs typeface="+mn-cs"/>
                        </a:rPr>
                        <a:t>304</a:t>
                      </a:r>
                      <a:endParaRPr lang="en-US" sz="1100" kern="1200" dirty="0">
                        <a:solidFill>
                          <a:srgbClr val="0070C0"/>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latinLnBrk="0" hangingPunct="1">
                        <a:lnSpc>
                          <a:spcPct val="115000"/>
                        </a:lnSpc>
                        <a:spcAft>
                          <a:spcPts val="0"/>
                        </a:spcAft>
                      </a:pPr>
                      <a:r>
                        <a:rPr lang="en-US" sz="1100" kern="1200" dirty="0" smtClean="0">
                          <a:solidFill>
                            <a:srgbClr val="0070C0"/>
                          </a:solidFill>
                          <a:latin typeface="Trebuchet MS" panose="020B0603020202020204" pitchFamily="34" charset="0"/>
                          <a:ea typeface="+mn-ea"/>
                          <a:cs typeface="+mn-cs"/>
                        </a:rPr>
                        <a:t>1</a:t>
                      </a:r>
                      <a:r>
                        <a:rPr lang="ro-RO" sz="1100" kern="1200" dirty="0" smtClean="0">
                          <a:solidFill>
                            <a:srgbClr val="0070C0"/>
                          </a:solidFill>
                          <a:latin typeface="Trebuchet MS" panose="020B0603020202020204" pitchFamily="34" charset="0"/>
                          <a:ea typeface="+mn-ea"/>
                          <a:cs typeface="+mn-cs"/>
                        </a:rPr>
                        <a:t>50</a:t>
                      </a:r>
                      <a:endParaRPr lang="en-US" sz="1100" kern="1200" dirty="0">
                        <a:solidFill>
                          <a:srgbClr val="0070C0"/>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200" b="1" kern="1200" dirty="0" smtClean="0">
                          <a:solidFill>
                            <a:schemeClr val="tx1"/>
                          </a:solidFill>
                          <a:latin typeface="Trebuchet MS" panose="020B0603020202020204" pitchFamily="34" charset="0"/>
                          <a:ea typeface="+mn-ea"/>
                          <a:cs typeface="+mn-cs"/>
                        </a:rPr>
                        <a:t>4</a:t>
                      </a:r>
                      <a:r>
                        <a:rPr lang="ro-RO" sz="1200" b="1" kern="1200" dirty="0" smtClean="0">
                          <a:solidFill>
                            <a:schemeClr val="tx1"/>
                          </a:solidFill>
                          <a:latin typeface="Trebuchet MS" panose="020B0603020202020204" pitchFamily="34" charset="0"/>
                          <a:ea typeface="+mn-ea"/>
                          <a:cs typeface="+mn-cs"/>
                        </a:rPr>
                        <a:t>90</a:t>
                      </a:r>
                      <a:endParaRPr lang="en-US" sz="1200" b="1" kern="1200" dirty="0">
                        <a:solidFill>
                          <a:schemeClr val="tx1"/>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solidFill>
                      <a:srgbClr val="C8EFFD"/>
                    </a:solidFill>
                  </a:tcPr>
                </a:tc>
                <a:tc>
                  <a:txBody>
                    <a:bodyPr/>
                    <a:lstStyle/>
                    <a:p>
                      <a:pPr marL="0" algn="ctr" defTabSz="914400" rtl="0" eaLnBrk="1" fontAlgn="b" latinLnBrk="0" hangingPunct="1"/>
                      <a:r>
                        <a:rPr lang="en-US" sz="1200" b="1" kern="1200" dirty="0" smtClean="0">
                          <a:solidFill>
                            <a:schemeClr val="tx1"/>
                          </a:solidFill>
                          <a:latin typeface="Trebuchet MS" panose="020B0603020202020204" pitchFamily="34" charset="0"/>
                          <a:ea typeface="+mn-ea"/>
                          <a:cs typeface="+mn-cs"/>
                        </a:rPr>
                        <a:t>1</a:t>
                      </a:r>
                      <a:r>
                        <a:rPr lang="ro-RO" sz="1200" b="1" kern="1200" dirty="0" smtClean="0">
                          <a:solidFill>
                            <a:schemeClr val="tx1"/>
                          </a:solidFill>
                          <a:latin typeface="Trebuchet MS" panose="020B0603020202020204" pitchFamily="34" charset="0"/>
                          <a:ea typeface="+mn-ea"/>
                          <a:cs typeface="+mn-cs"/>
                        </a:rPr>
                        <a:t>3</a:t>
                      </a:r>
                      <a:r>
                        <a:rPr lang="en-US" sz="1200" b="1" kern="1200" dirty="0" smtClean="0">
                          <a:solidFill>
                            <a:schemeClr val="tx1"/>
                          </a:solidFill>
                          <a:latin typeface="Trebuchet MS" panose="020B0603020202020204" pitchFamily="34" charset="0"/>
                          <a:ea typeface="+mn-ea"/>
                          <a:cs typeface="+mn-cs"/>
                        </a:rPr>
                        <a:t>.</a:t>
                      </a:r>
                      <a:r>
                        <a:rPr lang="ro-RO" sz="1200" b="1" kern="1200" dirty="0" smtClean="0">
                          <a:solidFill>
                            <a:schemeClr val="tx1"/>
                          </a:solidFill>
                          <a:latin typeface="Trebuchet MS" panose="020B0603020202020204" pitchFamily="34" charset="0"/>
                          <a:ea typeface="+mn-ea"/>
                          <a:cs typeface="+mn-cs"/>
                        </a:rPr>
                        <a:t>23</a:t>
                      </a:r>
                      <a:r>
                        <a:rPr lang="en-US" sz="1200" b="1" kern="1200" dirty="0" smtClean="0">
                          <a:solidFill>
                            <a:schemeClr val="tx1"/>
                          </a:solidFill>
                          <a:latin typeface="Trebuchet MS" panose="020B0603020202020204" pitchFamily="34" charset="0"/>
                          <a:ea typeface="+mn-ea"/>
                          <a:cs typeface="+mn-cs"/>
                        </a:rPr>
                        <a:t>0.000</a:t>
                      </a:r>
                      <a:endParaRPr lang="en-US" sz="1200" b="1" kern="1200" dirty="0">
                        <a:solidFill>
                          <a:schemeClr val="tx1"/>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solidFill>
                      <a:srgbClr val="C8EFFD"/>
                    </a:solidFill>
                  </a:tcPr>
                </a:tc>
                <a:extLst>
                  <a:ext uri="{0D108BD9-81ED-4DB2-BD59-A6C34878D82A}">
                    <a16:rowId xmlns:a16="http://schemas.microsoft.com/office/drawing/2014/main" xmlns="" val="10003"/>
                  </a:ext>
                </a:extLst>
              </a:tr>
              <a:tr h="569134">
                <a:tc>
                  <a:txBody>
                    <a:bodyPr/>
                    <a:lstStyle>
                      <a:lvl1pPr marL="0" algn="l" defTabSz="914400" rtl="0" eaLnBrk="1" latinLnBrk="0" hangingPunct="1">
                        <a:defRPr sz="1800" kern="1200">
                          <a:solidFill>
                            <a:schemeClr val="dk1"/>
                          </a:solidFill>
                          <a:latin typeface="Franklin Gothic Book"/>
                        </a:defRPr>
                      </a:lvl1pPr>
                      <a:lvl2pPr marL="457200" algn="l" defTabSz="914400" rtl="0" eaLnBrk="1" latinLnBrk="0" hangingPunct="1">
                        <a:defRPr sz="1800" kern="1200">
                          <a:solidFill>
                            <a:schemeClr val="dk1"/>
                          </a:solidFill>
                          <a:latin typeface="Franklin Gothic Book"/>
                        </a:defRPr>
                      </a:lvl2pPr>
                      <a:lvl3pPr marL="914400" algn="l" defTabSz="914400" rtl="0" eaLnBrk="1" latinLnBrk="0" hangingPunct="1">
                        <a:defRPr sz="1800" kern="1200">
                          <a:solidFill>
                            <a:schemeClr val="dk1"/>
                          </a:solidFill>
                          <a:latin typeface="Franklin Gothic Book"/>
                        </a:defRPr>
                      </a:lvl3pPr>
                      <a:lvl4pPr marL="1371600" algn="l" defTabSz="914400" rtl="0" eaLnBrk="1" latinLnBrk="0" hangingPunct="1">
                        <a:defRPr sz="1800" kern="1200">
                          <a:solidFill>
                            <a:schemeClr val="dk1"/>
                          </a:solidFill>
                          <a:latin typeface="Franklin Gothic Book"/>
                        </a:defRPr>
                      </a:lvl4pPr>
                      <a:lvl5pPr marL="1828800" algn="l" defTabSz="914400" rtl="0" eaLnBrk="1" latinLnBrk="0" hangingPunct="1">
                        <a:defRPr sz="1800" kern="1200">
                          <a:solidFill>
                            <a:schemeClr val="dk1"/>
                          </a:solidFill>
                          <a:latin typeface="Franklin Gothic Book"/>
                        </a:defRPr>
                      </a:lvl5pPr>
                      <a:lvl6pPr marL="2286000" algn="l" defTabSz="914400" rtl="0" eaLnBrk="1" latinLnBrk="0" hangingPunct="1">
                        <a:defRPr sz="1800" kern="1200">
                          <a:solidFill>
                            <a:schemeClr val="dk1"/>
                          </a:solidFill>
                          <a:latin typeface="Franklin Gothic Book"/>
                        </a:defRPr>
                      </a:lvl6pPr>
                      <a:lvl7pPr marL="2743200" algn="l" defTabSz="914400" rtl="0" eaLnBrk="1" latinLnBrk="0" hangingPunct="1">
                        <a:defRPr sz="1800" kern="1200">
                          <a:solidFill>
                            <a:schemeClr val="dk1"/>
                          </a:solidFill>
                          <a:latin typeface="Franklin Gothic Book"/>
                        </a:defRPr>
                      </a:lvl7pPr>
                      <a:lvl8pPr marL="3200400" algn="l" defTabSz="914400" rtl="0" eaLnBrk="1" latinLnBrk="0" hangingPunct="1">
                        <a:defRPr sz="1800" kern="1200">
                          <a:solidFill>
                            <a:schemeClr val="dk1"/>
                          </a:solidFill>
                          <a:latin typeface="Franklin Gothic Book"/>
                        </a:defRPr>
                      </a:lvl8pPr>
                      <a:lvl9pPr marL="3657600" algn="l" defTabSz="914400" rtl="0" eaLnBrk="1" latinLnBrk="0" hangingPunct="1">
                        <a:defRPr sz="1800" kern="1200">
                          <a:solidFill>
                            <a:schemeClr val="dk1"/>
                          </a:solidFill>
                          <a:latin typeface="Franklin Gothic Book"/>
                        </a:defRPr>
                      </a:lvl9pPr>
                    </a:lstStyle>
                    <a:p>
                      <a:r>
                        <a:rPr lang="ro-RO" sz="1100" dirty="0" smtClean="0">
                          <a:solidFill>
                            <a:srgbClr val="0070C0"/>
                          </a:solidFill>
                          <a:latin typeface="Trebuchet MS" panose="020B0603020202020204" pitchFamily="34" charset="0"/>
                        </a:rPr>
                        <a:t>Angajarea </a:t>
                      </a:r>
                      <a:r>
                        <a:rPr lang="vi-VN" sz="1100" dirty="0" smtClean="0">
                          <a:solidFill>
                            <a:srgbClr val="0070C0"/>
                          </a:solidFill>
                          <a:latin typeface="Trebuchet MS" panose="020B0603020202020204" pitchFamily="34" charset="0"/>
                        </a:rPr>
                        <a:t>şomeri</a:t>
                      </a:r>
                      <a:r>
                        <a:rPr lang="ro-RO" sz="1100" dirty="0" smtClean="0">
                          <a:solidFill>
                            <a:srgbClr val="0070C0"/>
                          </a:solidFill>
                          <a:latin typeface="Trebuchet MS" panose="020B0603020202020204" pitchFamily="34" charset="0"/>
                        </a:rPr>
                        <a:t>lor</a:t>
                      </a:r>
                      <a:r>
                        <a:rPr lang="vi-VN" sz="1100" dirty="0" smtClean="0">
                          <a:solidFill>
                            <a:srgbClr val="0070C0"/>
                          </a:solidFill>
                          <a:latin typeface="Trebuchet MS" panose="020B0603020202020204" pitchFamily="34" charset="0"/>
                        </a:rPr>
                        <a:t> care, în termen de 5 ani de la data angajării, îndeplinesc condiţiile pentru a solicita pensia anticipată </a:t>
                      </a:r>
                      <a:endParaRPr lang="ro-RO" sz="1100" dirty="0">
                        <a:solidFill>
                          <a:srgbClr val="0070C0"/>
                        </a:solidFill>
                        <a:latin typeface="Trebuchet MS" panose="020B0603020202020204" pitchFamily="34" charset="0"/>
                      </a:endParaRP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100" kern="1200" dirty="0" smtClean="0">
                          <a:solidFill>
                            <a:srgbClr val="0070C0"/>
                          </a:solidFill>
                          <a:latin typeface="Trebuchet MS" panose="020B0603020202020204" pitchFamily="34" charset="0"/>
                          <a:ea typeface="+mn-ea"/>
                          <a:cs typeface="+mn-cs"/>
                        </a:rPr>
                        <a:t>6</a:t>
                      </a:r>
                      <a:endParaRPr lang="en-US" sz="1100" kern="1200" dirty="0">
                        <a:solidFill>
                          <a:srgbClr val="0070C0"/>
                        </a:solidFill>
                        <a:latin typeface="Trebuchet MS" panose="020B0603020202020204" pitchFamily="34" charset="0"/>
                        <a:ea typeface="+mn-ea"/>
                        <a:cs typeface="+mn-cs"/>
                      </a:endParaRPr>
                    </a:p>
                  </a:txBody>
                  <a:tcPr marL="9525" marR="10800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100" kern="1200" dirty="0" smtClean="0">
                          <a:solidFill>
                            <a:srgbClr val="0070C0"/>
                          </a:solidFill>
                          <a:latin typeface="Trebuchet MS" panose="020B0603020202020204" pitchFamily="34" charset="0"/>
                          <a:ea typeface="+mn-ea"/>
                          <a:cs typeface="+mn-cs"/>
                        </a:rPr>
                        <a:t>162.000</a:t>
                      </a:r>
                      <a:endParaRPr lang="en-US" sz="1100" kern="1200" dirty="0">
                        <a:solidFill>
                          <a:srgbClr val="0070C0"/>
                        </a:solidFill>
                        <a:latin typeface="Trebuchet MS" panose="020B0603020202020204" pitchFamily="34" charset="0"/>
                        <a:ea typeface="+mn-ea"/>
                        <a:cs typeface="+mn-cs"/>
                      </a:endParaRPr>
                    </a:p>
                  </a:txBody>
                  <a:tcPr marL="9525" marR="10800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lnSpc>
                          <a:spcPct val="115000"/>
                        </a:lnSpc>
                        <a:spcAft>
                          <a:spcPts val="0"/>
                        </a:spcAft>
                      </a:pPr>
                      <a:r>
                        <a:rPr lang="en-US" sz="1100" kern="1200" dirty="0" smtClean="0">
                          <a:solidFill>
                            <a:srgbClr val="0070C0"/>
                          </a:solidFill>
                          <a:latin typeface="Trebuchet MS" panose="020B0603020202020204" pitchFamily="34" charset="0"/>
                          <a:ea typeface="+mn-ea"/>
                          <a:cs typeface="+mn-cs"/>
                        </a:rPr>
                        <a:t>0</a:t>
                      </a:r>
                      <a:endParaRPr lang="en-US" sz="1100" kern="1200" dirty="0">
                        <a:solidFill>
                          <a:srgbClr val="0070C0"/>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latinLnBrk="0" hangingPunct="1"/>
                      <a:r>
                        <a:rPr lang="en-US" sz="1100" kern="1200" dirty="0" smtClean="0">
                          <a:solidFill>
                            <a:srgbClr val="0070C0"/>
                          </a:solidFill>
                          <a:latin typeface="Trebuchet MS" panose="020B0603020202020204" pitchFamily="34" charset="0"/>
                          <a:ea typeface="+mn-ea"/>
                          <a:cs typeface="+mn-cs"/>
                        </a:rPr>
                        <a:t>2</a:t>
                      </a:r>
                      <a:endParaRPr lang="en-US" sz="1100" kern="1200" dirty="0">
                        <a:solidFill>
                          <a:srgbClr val="0070C0"/>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latinLnBrk="0" hangingPunct="1"/>
                      <a:r>
                        <a:rPr lang="en-US" sz="1100" kern="1200" dirty="0" smtClean="0">
                          <a:solidFill>
                            <a:srgbClr val="0070C0"/>
                          </a:solidFill>
                          <a:latin typeface="Trebuchet MS" panose="020B0603020202020204" pitchFamily="34" charset="0"/>
                          <a:ea typeface="+mn-ea"/>
                          <a:cs typeface="+mn-cs"/>
                        </a:rPr>
                        <a:t>1</a:t>
                      </a:r>
                      <a:endParaRPr lang="en-US" sz="1100" kern="1200" dirty="0">
                        <a:solidFill>
                          <a:srgbClr val="0070C0"/>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latinLnBrk="0" hangingPunct="1"/>
                      <a:r>
                        <a:rPr lang="ro-RO" sz="1100" kern="1200" dirty="0" smtClean="0">
                          <a:solidFill>
                            <a:srgbClr val="0070C0"/>
                          </a:solidFill>
                          <a:latin typeface="Trebuchet MS" panose="020B0603020202020204" pitchFamily="34" charset="0"/>
                          <a:ea typeface="+mn-ea"/>
                          <a:cs typeface="+mn-cs"/>
                        </a:rPr>
                        <a:t>1</a:t>
                      </a:r>
                      <a:endParaRPr lang="en-US" sz="1100" kern="1200" dirty="0">
                        <a:solidFill>
                          <a:srgbClr val="0070C0"/>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ro-RO" sz="1200" b="1" kern="1200" dirty="0" smtClean="0">
                          <a:solidFill>
                            <a:schemeClr val="tx1"/>
                          </a:solidFill>
                          <a:latin typeface="Trebuchet MS" panose="020B0603020202020204" pitchFamily="34" charset="0"/>
                          <a:ea typeface="+mn-ea"/>
                          <a:cs typeface="+mn-cs"/>
                        </a:rPr>
                        <a:t>3</a:t>
                      </a:r>
                      <a:endParaRPr lang="en-US" sz="1200" b="1" kern="1200" dirty="0">
                        <a:solidFill>
                          <a:schemeClr val="tx1"/>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solidFill>
                      <a:srgbClr val="C8EFFD"/>
                    </a:solidFill>
                  </a:tcPr>
                </a:tc>
                <a:tc>
                  <a:txBody>
                    <a:bodyPr/>
                    <a:lstStyle/>
                    <a:p>
                      <a:pPr marL="0" algn="ctr" defTabSz="914400" rtl="0" eaLnBrk="1" fontAlgn="b" latinLnBrk="0" hangingPunct="1"/>
                      <a:r>
                        <a:rPr lang="ro-RO" sz="1200" b="1" kern="1200" dirty="0" smtClean="0">
                          <a:solidFill>
                            <a:schemeClr val="tx1"/>
                          </a:solidFill>
                          <a:latin typeface="Trebuchet MS" panose="020B0603020202020204" pitchFamily="34" charset="0"/>
                          <a:ea typeface="+mn-ea"/>
                          <a:cs typeface="+mn-cs"/>
                        </a:rPr>
                        <a:t>81</a:t>
                      </a:r>
                      <a:r>
                        <a:rPr lang="en-US" sz="1200" b="1" kern="1200" dirty="0" smtClean="0">
                          <a:solidFill>
                            <a:schemeClr val="tx1"/>
                          </a:solidFill>
                          <a:latin typeface="Trebuchet MS" panose="020B0603020202020204" pitchFamily="34" charset="0"/>
                          <a:ea typeface="+mn-ea"/>
                          <a:cs typeface="+mn-cs"/>
                        </a:rPr>
                        <a:t>.000</a:t>
                      </a:r>
                      <a:endParaRPr lang="en-US" sz="1200" b="1" kern="1200" dirty="0">
                        <a:solidFill>
                          <a:schemeClr val="tx1"/>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solidFill>
                      <a:srgbClr val="C8EFFD"/>
                    </a:solidFill>
                  </a:tcPr>
                </a:tc>
                <a:extLst>
                  <a:ext uri="{0D108BD9-81ED-4DB2-BD59-A6C34878D82A}">
                    <a16:rowId xmlns:a16="http://schemas.microsoft.com/office/drawing/2014/main" xmlns="" val="10004"/>
                  </a:ext>
                </a:extLst>
              </a:tr>
              <a:tr h="260010">
                <a:tc>
                  <a:txBody>
                    <a:bodyPr/>
                    <a:lstStyle>
                      <a:lvl1pPr marL="0" algn="l" defTabSz="914400" rtl="0" eaLnBrk="1" latinLnBrk="0" hangingPunct="1">
                        <a:defRPr sz="1800" kern="1200">
                          <a:solidFill>
                            <a:schemeClr val="dk1"/>
                          </a:solidFill>
                          <a:latin typeface="Franklin Gothic Book"/>
                        </a:defRPr>
                      </a:lvl1pPr>
                      <a:lvl2pPr marL="457200" algn="l" defTabSz="914400" rtl="0" eaLnBrk="1" latinLnBrk="0" hangingPunct="1">
                        <a:defRPr sz="1800" kern="1200">
                          <a:solidFill>
                            <a:schemeClr val="dk1"/>
                          </a:solidFill>
                          <a:latin typeface="Franklin Gothic Book"/>
                        </a:defRPr>
                      </a:lvl2pPr>
                      <a:lvl3pPr marL="914400" algn="l" defTabSz="914400" rtl="0" eaLnBrk="1" latinLnBrk="0" hangingPunct="1">
                        <a:defRPr sz="1800" kern="1200">
                          <a:solidFill>
                            <a:schemeClr val="dk1"/>
                          </a:solidFill>
                          <a:latin typeface="Franklin Gothic Book"/>
                        </a:defRPr>
                      </a:lvl3pPr>
                      <a:lvl4pPr marL="1371600" algn="l" defTabSz="914400" rtl="0" eaLnBrk="1" latinLnBrk="0" hangingPunct="1">
                        <a:defRPr sz="1800" kern="1200">
                          <a:solidFill>
                            <a:schemeClr val="dk1"/>
                          </a:solidFill>
                          <a:latin typeface="Franklin Gothic Book"/>
                        </a:defRPr>
                      </a:lvl4pPr>
                      <a:lvl5pPr marL="1828800" algn="l" defTabSz="914400" rtl="0" eaLnBrk="1" latinLnBrk="0" hangingPunct="1">
                        <a:defRPr sz="1800" kern="1200">
                          <a:solidFill>
                            <a:schemeClr val="dk1"/>
                          </a:solidFill>
                          <a:latin typeface="Franklin Gothic Book"/>
                        </a:defRPr>
                      </a:lvl5pPr>
                      <a:lvl6pPr marL="2286000" algn="l" defTabSz="914400" rtl="0" eaLnBrk="1" latinLnBrk="0" hangingPunct="1">
                        <a:defRPr sz="1800" kern="1200">
                          <a:solidFill>
                            <a:schemeClr val="dk1"/>
                          </a:solidFill>
                          <a:latin typeface="Franklin Gothic Book"/>
                        </a:defRPr>
                      </a:lvl6pPr>
                      <a:lvl7pPr marL="2743200" algn="l" defTabSz="914400" rtl="0" eaLnBrk="1" latinLnBrk="0" hangingPunct="1">
                        <a:defRPr sz="1800" kern="1200">
                          <a:solidFill>
                            <a:schemeClr val="dk1"/>
                          </a:solidFill>
                          <a:latin typeface="Franklin Gothic Book"/>
                        </a:defRPr>
                      </a:lvl7pPr>
                      <a:lvl8pPr marL="3200400" algn="l" defTabSz="914400" rtl="0" eaLnBrk="1" latinLnBrk="0" hangingPunct="1">
                        <a:defRPr sz="1800" kern="1200">
                          <a:solidFill>
                            <a:schemeClr val="dk1"/>
                          </a:solidFill>
                          <a:latin typeface="Franklin Gothic Book"/>
                        </a:defRPr>
                      </a:lvl8pPr>
                      <a:lvl9pPr marL="3657600" algn="l" defTabSz="914400" rtl="0" eaLnBrk="1" latinLnBrk="0" hangingPunct="1">
                        <a:defRPr sz="1800" kern="1200">
                          <a:solidFill>
                            <a:schemeClr val="dk1"/>
                          </a:solidFill>
                          <a:latin typeface="Franklin Gothic Book"/>
                        </a:defRPr>
                      </a:lvl9pPr>
                    </a:lstStyle>
                    <a:p>
                      <a:r>
                        <a:rPr lang="ro-RO" sz="1100" dirty="0" smtClean="0">
                          <a:solidFill>
                            <a:srgbClr val="0070C0"/>
                          </a:solidFill>
                          <a:latin typeface="Trebuchet MS" panose="020B0603020202020204" pitchFamily="34" charset="0"/>
                        </a:rPr>
                        <a:t>Angajarea </a:t>
                      </a:r>
                      <a:r>
                        <a:rPr lang="vi-VN" sz="1100" dirty="0" smtClean="0">
                          <a:solidFill>
                            <a:srgbClr val="0070C0"/>
                          </a:solidFill>
                          <a:latin typeface="Trebuchet MS" panose="020B0603020202020204" pitchFamily="34" charset="0"/>
                        </a:rPr>
                        <a:t>absolvenţi</a:t>
                      </a:r>
                      <a:r>
                        <a:rPr lang="ro-RO" sz="1100" dirty="0" smtClean="0">
                          <a:solidFill>
                            <a:srgbClr val="0070C0"/>
                          </a:solidFill>
                          <a:latin typeface="Trebuchet MS" panose="020B0603020202020204" pitchFamily="34" charset="0"/>
                        </a:rPr>
                        <a:t>lor</a:t>
                      </a:r>
                      <a:r>
                        <a:rPr lang="vi-VN" sz="1100" dirty="0" smtClean="0">
                          <a:solidFill>
                            <a:srgbClr val="0070C0"/>
                          </a:solidFill>
                          <a:latin typeface="Trebuchet MS" panose="020B0603020202020204" pitchFamily="34" charset="0"/>
                        </a:rPr>
                        <a:t> de învătământ</a:t>
                      </a:r>
                      <a:endParaRPr lang="vi-VN" sz="1100" dirty="0">
                        <a:solidFill>
                          <a:srgbClr val="0070C0"/>
                        </a:solidFill>
                        <a:latin typeface="Trebuchet MS" panose="020B0603020202020204" pitchFamily="34" charset="0"/>
                      </a:endParaRP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100" kern="1200" dirty="0" smtClean="0">
                          <a:solidFill>
                            <a:srgbClr val="0070C0"/>
                          </a:solidFill>
                          <a:latin typeface="Trebuchet MS" panose="020B0603020202020204" pitchFamily="34" charset="0"/>
                          <a:ea typeface="+mn-ea"/>
                          <a:cs typeface="+mn-cs"/>
                        </a:rPr>
                        <a:t>45</a:t>
                      </a:r>
                      <a:endParaRPr lang="en-US" sz="1100" kern="1200" dirty="0">
                        <a:solidFill>
                          <a:srgbClr val="0070C0"/>
                        </a:solidFill>
                        <a:latin typeface="Trebuchet MS" panose="020B0603020202020204" pitchFamily="34" charset="0"/>
                        <a:ea typeface="+mn-ea"/>
                        <a:cs typeface="+mn-cs"/>
                      </a:endParaRPr>
                    </a:p>
                  </a:txBody>
                  <a:tcPr marL="9525" marR="10800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100" kern="1200" dirty="0" smtClean="0">
                          <a:solidFill>
                            <a:srgbClr val="0070C0"/>
                          </a:solidFill>
                          <a:latin typeface="Trebuchet MS" panose="020B0603020202020204" pitchFamily="34" charset="0"/>
                          <a:ea typeface="+mn-ea"/>
                          <a:cs typeface="+mn-cs"/>
                        </a:rPr>
                        <a:t>1.215.000</a:t>
                      </a:r>
                      <a:endParaRPr lang="en-US" sz="1100" kern="1200" dirty="0">
                        <a:solidFill>
                          <a:srgbClr val="0070C0"/>
                        </a:solidFill>
                        <a:latin typeface="Trebuchet MS" panose="020B0603020202020204" pitchFamily="34" charset="0"/>
                        <a:ea typeface="+mn-ea"/>
                        <a:cs typeface="+mn-cs"/>
                      </a:endParaRPr>
                    </a:p>
                  </a:txBody>
                  <a:tcPr marL="9525" marR="10800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lnSpc>
                          <a:spcPct val="115000"/>
                        </a:lnSpc>
                        <a:spcAft>
                          <a:spcPts val="0"/>
                        </a:spcAft>
                      </a:pPr>
                      <a:r>
                        <a:rPr lang="en-US" sz="1100" kern="1200" dirty="0" smtClean="0">
                          <a:solidFill>
                            <a:srgbClr val="0070C0"/>
                          </a:solidFill>
                          <a:latin typeface="Trebuchet MS" panose="020B0603020202020204" pitchFamily="34" charset="0"/>
                          <a:ea typeface="+mn-ea"/>
                          <a:cs typeface="+mn-cs"/>
                        </a:rPr>
                        <a:t>9</a:t>
                      </a:r>
                      <a:endParaRPr lang="en-US" sz="1100" kern="1200" dirty="0">
                        <a:solidFill>
                          <a:srgbClr val="0070C0"/>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latinLnBrk="0" hangingPunct="1">
                        <a:lnSpc>
                          <a:spcPct val="115000"/>
                        </a:lnSpc>
                        <a:spcAft>
                          <a:spcPts val="0"/>
                        </a:spcAft>
                      </a:pPr>
                      <a:r>
                        <a:rPr lang="en-US" sz="1100" kern="1200" dirty="0" smtClean="0">
                          <a:solidFill>
                            <a:srgbClr val="0070C0"/>
                          </a:solidFill>
                          <a:latin typeface="Trebuchet MS" panose="020B0603020202020204" pitchFamily="34" charset="0"/>
                          <a:ea typeface="+mn-ea"/>
                          <a:cs typeface="+mn-cs"/>
                        </a:rPr>
                        <a:t>30</a:t>
                      </a:r>
                      <a:endParaRPr lang="en-US" sz="1100" kern="1200" dirty="0">
                        <a:solidFill>
                          <a:srgbClr val="0070C0"/>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latinLnBrk="0" hangingPunct="1">
                        <a:lnSpc>
                          <a:spcPct val="115000"/>
                        </a:lnSpc>
                        <a:spcAft>
                          <a:spcPts val="0"/>
                        </a:spcAft>
                      </a:pPr>
                      <a:r>
                        <a:rPr lang="ro-RO" sz="1100" kern="1200" dirty="0" smtClean="0">
                          <a:solidFill>
                            <a:srgbClr val="0070C0"/>
                          </a:solidFill>
                          <a:latin typeface="Trebuchet MS" panose="020B0603020202020204" pitchFamily="34" charset="0"/>
                          <a:ea typeface="+mn-ea"/>
                          <a:cs typeface="+mn-cs"/>
                        </a:rPr>
                        <a:t>10</a:t>
                      </a:r>
                      <a:endParaRPr lang="en-US" sz="1100" kern="1200" dirty="0">
                        <a:solidFill>
                          <a:srgbClr val="0070C0"/>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latinLnBrk="0" hangingPunct="1">
                        <a:lnSpc>
                          <a:spcPct val="115000"/>
                        </a:lnSpc>
                        <a:spcAft>
                          <a:spcPts val="0"/>
                        </a:spcAft>
                      </a:pPr>
                      <a:r>
                        <a:rPr lang="ro-RO" sz="1100" kern="1200" dirty="0" smtClean="0">
                          <a:solidFill>
                            <a:srgbClr val="0070C0"/>
                          </a:solidFill>
                          <a:latin typeface="Trebuchet MS" panose="020B0603020202020204" pitchFamily="34" charset="0"/>
                          <a:ea typeface="+mn-ea"/>
                          <a:cs typeface="+mn-cs"/>
                        </a:rPr>
                        <a:t>8</a:t>
                      </a:r>
                      <a:endParaRPr lang="en-US" sz="1100" kern="1200" dirty="0">
                        <a:solidFill>
                          <a:srgbClr val="0070C0"/>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200" b="1" kern="1200" dirty="0" smtClean="0">
                          <a:solidFill>
                            <a:schemeClr val="tx1"/>
                          </a:solidFill>
                          <a:latin typeface="Trebuchet MS" panose="020B0603020202020204" pitchFamily="34" charset="0"/>
                          <a:ea typeface="+mn-ea"/>
                          <a:cs typeface="+mn-cs"/>
                        </a:rPr>
                        <a:t>3</a:t>
                      </a:r>
                      <a:r>
                        <a:rPr lang="ro-RO" sz="1200" b="1" kern="1200" dirty="0" smtClean="0">
                          <a:solidFill>
                            <a:schemeClr val="tx1"/>
                          </a:solidFill>
                          <a:latin typeface="Trebuchet MS" panose="020B0603020202020204" pitchFamily="34" charset="0"/>
                          <a:ea typeface="+mn-ea"/>
                          <a:cs typeface="+mn-cs"/>
                        </a:rPr>
                        <a:t>8</a:t>
                      </a:r>
                      <a:endParaRPr lang="en-US" sz="1200" b="1" kern="1200" dirty="0">
                        <a:solidFill>
                          <a:schemeClr val="tx1"/>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solidFill>
                      <a:srgbClr val="C8EFFD"/>
                    </a:solidFill>
                  </a:tcPr>
                </a:tc>
                <a:tc>
                  <a:txBody>
                    <a:bodyPr/>
                    <a:lstStyle/>
                    <a:p>
                      <a:pPr marL="0" algn="ctr" defTabSz="914400" rtl="0" eaLnBrk="1" fontAlgn="b" latinLnBrk="0" hangingPunct="1"/>
                      <a:r>
                        <a:rPr lang="ro-RO" sz="1200" b="1" kern="1200" dirty="0" smtClean="0">
                          <a:solidFill>
                            <a:schemeClr val="tx1"/>
                          </a:solidFill>
                          <a:latin typeface="Trebuchet MS" panose="020B0603020202020204" pitchFamily="34" charset="0"/>
                          <a:ea typeface="+mn-ea"/>
                          <a:cs typeface="+mn-cs"/>
                        </a:rPr>
                        <a:t>1.026</a:t>
                      </a:r>
                      <a:r>
                        <a:rPr lang="en-US" sz="1200" b="1" kern="1200" dirty="0" smtClean="0">
                          <a:solidFill>
                            <a:schemeClr val="tx1"/>
                          </a:solidFill>
                          <a:latin typeface="Trebuchet MS" panose="020B0603020202020204" pitchFamily="34" charset="0"/>
                          <a:ea typeface="+mn-ea"/>
                          <a:cs typeface="+mn-cs"/>
                        </a:rPr>
                        <a:t>.000</a:t>
                      </a:r>
                      <a:endParaRPr lang="en-US" sz="1200" b="1" kern="1200" dirty="0">
                        <a:solidFill>
                          <a:schemeClr val="tx1"/>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solidFill>
                      <a:srgbClr val="C8EFFD"/>
                    </a:solidFill>
                  </a:tcPr>
                </a:tc>
                <a:extLst>
                  <a:ext uri="{0D108BD9-81ED-4DB2-BD59-A6C34878D82A}">
                    <a16:rowId xmlns:a16="http://schemas.microsoft.com/office/drawing/2014/main" xmlns="" val="10007"/>
                  </a:ext>
                </a:extLst>
              </a:tr>
              <a:tr h="260010">
                <a:tc>
                  <a:txBody>
                    <a:bodyPr/>
                    <a:lstStyle>
                      <a:lvl1pPr marL="0" algn="l" defTabSz="914400" rtl="0" eaLnBrk="1" latinLnBrk="0" hangingPunct="1">
                        <a:defRPr sz="1800" kern="1200">
                          <a:solidFill>
                            <a:schemeClr val="dk1"/>
                          </a:solidFill>
                          <a:latin typeface="Franklin Gothic Book"/>
                        </a:defRPr>
                      </a:lvl1pPr>
                      <a:lvl2pPr marL="457200" algn="l" defTabSz="914400" rtl="0" eaLnBrk="1" latinLnBrk="0" hangingPunct="1">
                        <a:defRPr sz="1800" kern="1200">
                          <a:solidFill>
                            <a:schemeClr val="dk1"/>
                          </a:solidFill>
                          <a:latin typeface="Franklin Gothic Book"/>
                        </a:defRPr>
                      </a:lvl2pPr>
                      <a:lvl3pPr marL="914400" algn="l" defTabSz="914400" rtl="0" eaLnBrk="1" latinLnBrk="0" hangingPunct="1">
                        <a:defRPr sz="1800" kern="1200">
                          <a:solidFill>
                            <a:schemeClr val="dk1"/>
                          </a:solidFill>
                          <a:latin typeface="Franklin Gothic Book"/>
                        </a:defRPr>
                      </a:lvl3pPr>
                      <a:lvl4pPr marL="1371600" algn="l" defTabSz="914400" rtl="0" eaLnBrk="1" latinLnBrk="0" hangingPunct="1">
                        <a:defRPr sz="1800" kern="1200">
                          <a:solidFill>
                            <a:schemeClr val="dk1"/>
                          </a:solidFill>
                          <a:latin typeface="Franklin Gothic Book"/>
                        </a:defRPr>
                      </a:lvl4pPr>
                      <a:lvl5pPr marL="1828800" algn="l" defTabSz="914400" rtl="0" eaLnBrk="1" latinLnBrk="0" hangingPunct="1">
                        <a:defRPr sz="1800" kern="1200">
                          <a:solidFill>
                            <a:schemeClr val="dk1"/>
                          </a:solidFill>
                          <a:latin typeface="Franklin Gothic Book"/>
                        </a:defRPr>
                      </a:lvl5pPr>
                      <a:lvl6pPr marL="2286000" algn="l" defTabSz="914400" rtl="0" eaLnBrk="1" latinLnBrk="0" hangingPunct="1">
                        <a:defRPr sz="1800" kern="1200">
                          <a:solidFill>
                            <a:schemeClr val="dk1"/>
                          </a:solidFill>
                          <a:latin typeface="Franklin Gothic Book"/>
                        </a:defRPr>
                      </a:lvl6pPr>
                      <a:lvl7pPr marL="2743200" algn="l" defTabSz="914400" rtl="0" eaLnBrk="1" latinLnBrk="0" hangingPunct="1">
                        <a:defRPr sz="1800" kern="1200">
                          <a:solidFill>
                            <a:schemeClr val="dk1"/>
                          </a:solidFill>
                          <a:latin typeface="Franklin Gothic Book"/>
                        </a:defRPr>
                      </a:lvl7pPr>
                      <a:lvl8pPr marL="3200400" algn="l" defTabSz="914400" rtl="0" eaLnBrk="1" latinLnBrk="0" hangingPunct="1">
                        <a:defRPr sz="1800" kern="1200">
                          <a:solidFill>
                            <a:schemeClr val="dk1"/>
                          </a:solidFill>
                          <a:latin typeface="Franklin Gothic Book"/>
                        </a:defRPr>
                      </a:lvl8pPr>
                      <a:lvl9pPr marL="3657600" algn="l" defTabSz="914400" rtl="0" eaLnBrk="1" latinLnBrk="0" hangingPunct="1">
                        <a:defRPr sz="1800" kern="1200">
                          <a:solidFill>
                            <a:schemeClr val="dk1"/>
                          </a:solidFill>
                          <a:latin typeface="Franklin Gothic Book"/>
                        </a:defRPr>
                      </a:lvl9pPr>
                    </a:lstStyle>
                    <a:p>
                      <a:r>
                        <a:rPr lang="ro-RO" sz="1100" dirty="0" smtClean="0">
                          <a:solidFill>
                            <a:srgbClr val="0070C0"/>
                          </a:solidFill>
                          <a:latin typeface="Trebuchet MS" panose="020B0603020202020204" pitchFamily="34" charset="0"/>
                        </a:rPr>
                        <a:t>Angajarea persoanelor cu handicap</a:t>
                      </a:r>
                      <a:endParaRPr lang="ro-RO" sz="1100" dirty="0">
                        <a:solidFill>
                          <a:srgbClr val="0070C0"/>
                        </a:solidFill>
                        <a:latin typeface="Trebuchet MS" panose="020B0603020202020204" pitchFamily="34" charset="0"/>
                      </a:endParaRP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100" kern="1200" dirty="0">
                          <a:solidFill>
                            <a:srgbClr val="0070C0"/>
                          </a:solidFill>
                          <a:latin typeface="Trebuchet MS" panose="020B0603020202020204" pitchFamily="34" charset="0"/>
                          <a:ea typeface="+mn-ea"/>
                          <a:cs typeface="+mn-cs"/>
                        </a:rPr>
                        <a:t>6</a:t>
                      </a:r>
                    </a:p>
                  </a:txBody>
                  <a:tcPr marL="9525" marR="10800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100" kern="1200" dirty="0" smtClean="0">
                          <a:solidFill>
                            <a:srgbClr val="0070C0"/>
                          </a:solidFill>
                          <a:latin typeface="Trebuchet MS" panose="020B0603020202020204" pitchFamily="34" charset="0"/>
                          <a:ea typeface="+mn-ea"/>
                          <a:cs typeface="+mn-cs"/>
                        </a:rPr>
                        <a:t>162.000</a:t>
                      </a:r>
                      <a:endParaRPr lang="en-US" sz="1100" kern="1200" dirty="0">
                        <a:solidFill>
                          <a:srgbClr val="0070C0"/>
                        </a:solidFill>
                        <a:latin typeface="Trebuchet MS" panose="020B0603020202020204" pitchFamily="34" charset="0"/>
                        <a:ea typeface="+mn-ea"/>
                        <a:cs typeface="+mn-cs"/>
                      </a:endParaRPr>
                    </a:p>
                  </a:txBody>
                  <a:tcPr marL="9525" marR="10800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lnSpc>
                          <a:spcPct val="115000"/>
                        </a:lnSpc>
                        <a:spcAft>
                          <a:spcPts val="0"/>
                        </a:spcAft>
                      </a:pPr>
                      <a:r>
                        <a:rPr lang="en-US" sz="1100" kern="1200" dirty="0" smtClean="0">
                          <a:solidFill>
                            <a:srgbClr val="0070C0"/>
                          </a:solidFill>
                          <a:latin typeface="Trebuchet MS" panose="020B0603020202020204" pitchFamily="34" charset="0"/>
                          <a:ea typeface="+mn-ea"/>
                          <a:cs typeface="+mn-cs"/>
                        </a:rPr>
                        <a:t>0</a:t>
                      </a:r>
                      <a:endParaRPr lang="en-US" sz="1100" kern="1200" dirty="0">
                        <a:solidFill>
                          <a:srgbClr val="0070C0"/>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latinLnBrk="0" hangingPunct="1"/>
                      <a:r>
                        <a:rPr lang="en-US" sz="1100" kern="1200" dirty="0" smtClean="0">
                          <a:solidFill>
                            <a:srgbClr val="0070C0"/>
                          </a:solidFill>
                          <a:latin typeface="Trebuchet MS" panose="020B0603020202020204" pitchFamily="34" charset="0"/>
                          <a:ea typeface="+mn-ea"/>
                          <a:cs typeface="+mn-cs"/>
                        </a:rPr>
                        <a:t>4</a:t>
                      </a:r>
                      <a:endParaRPr lang="en-US" sz="1100" kern="1200" dirty="0">
                        <a:solidFill>
                          <a:srgbClr val="0070C0"/>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latinLnBrk="0" hangingPunct="1"/>
                      <a:r>
                        <a:rPr lang="en-US" sz="1100" kern="1200" dirty="0" smtClean="0">
                          <a:solidFill>
                            <a:srgbClr val="0070C0"/>
                          </a:solidFill>
                          <a:latin typeface="Trebuchet MS" panose="020B0603020202020204" pitchFamily="34" charset="0"/>
                          <a:ea typeface="+mn-ea"/>
                          <a:cs typeface="+mn-cs"/>
                        </a:rPr>
                        <a:t>9</a:t>
                      </a:r>
                      <a:endParaRPr lang="en-US" sz="1100" kern="1200" dirty="0">
                        <a:solidFill>
                          <a:srgbClr val="0070C0"/>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latinLnBrk="0" hangingPunct="1"/>
                      <a:r>
                        <a:rPr lang="ro-RO" sz="1100" kern="1200" dirty="0" smtClean="0">
                          <a:solidFill>
                            <a:srgbClr val="0070C0"/>
                          </a:solidFill>
                          <a:latin typeface="Trebuchet MS" panose="020B0603020202020204" pitchFamily="34" charset="0"/>
                          <a:ea typeface="+mn-ea"/>
                          <a:cs typeface="+mn-cs"/>
                        </a:rPr>
                        <a:t>7</a:t>
                      </a:r>
                      <a:endParaRPr lang="en-US" sz="1100" kern="1200" dirty="0">
                        <a:solidFill>
                          <a:srgbClr val="0070C0"/>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200" b="1" kern="1200" dirty="0" smtClean="0">
                          <a:solidFill>
                            <a:schemeClr val="tx1"/>
                          </a:solidFill>
                          <a:latin typeface="Trebuchet MS" panose="020B0603020202020204" pitchFamily="34" charset="0"/>
                          <a:ea typeface="+mn-ea"/>
                          <a:cs typeface="+mn-cs"/>
                        </a:rPr>
                        <a:t>1</a:t>
                      </a:r>
                      <a:r>
                        <a:rPr lang="ro-RO" sz="1200" b="1" kern="1200" dirty="0" smtClean="0">
                          <a:solidFill>
                            <a:schemeClr val="tx1"/>
                          </a:solidFill>
                          <a:latin typeface="Trebuchet MS" panose="020B0603020202020204" pitchFamily="34" charset="0"/>
                          <a:ea typeface="+mn-ea"/>
                          <a:cs typeface="+mn-cs"/>
                        </a:rPr>
                        <a:t>1</a:t>
                      </a:r>
                      <a:endParaRPr lang="en-US" sz="1200" b="1" kern="1200" dirty="0">
                        <a:solidFill>
                          <a:schemeClr val="tx1"/>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solidFill>
                      <a:srgbClr val="C8EFFD"/>
                    </a:solidFill>
                  </a:tcPr>
                </a:tc>
                <a:tc>
                  <a:txBody>
                    <a:bodyPr/>
                    <a:lstStyle/>
                    <a:p>
                      <a:pPr marL="0" algn="ctr" defTabSz="914400" rtl="0" eaLnBrk="1" fontAlgn="b" latinLnBrk="0" hangingPunct="1"/>
                      <a:r>
                        <a:rPr lang="en-US" sz="1200" b="1" kern="1200" dirty="0" smtClean="0">
                          <a:solidFill>
                            <a:schemeClr val="tx1"/>
                          </a:solidFill>
                          <a:latin typeface="Trebuchet MS" panose="020B0603020202020204" pitchFamily="34" charset="0"/>
                          <a:ea typeface="+mn-ea"/>
                          <a:cs typeface="+mn-cs"/>
                        </a:rPr>
                        <a:t>2</a:t>
                      </a:r>
                      <a:r>
                        <a:rPr lang="ro-RO" sz="1200" b="1" kern="1200" dirty="0" smtClean="0">
                          <a:solidFill>
                            <a:schemeClr val="tx1"/>
                          </a:solidFill>
                          <a:latin typeface="Trebuchet MS" panose="020B0603020202020204" pitchFamily="34" charset="0"/>
                          <a:ea typeface="+mn-ea"/>
                          <a:cs typeface="+mn-cs"/>
                        </a:rPr>
                        <a:t>97</a:t>
                      </a:r>
                      <a:r>
                        <a:rPr lang="en-US" sz="1200" b="1" kern="1200" dirty="0" smtClean="0">
                          <a:solidFill>
                            <a:schemeClr val="tx1"/>
                          </a:solidFill>
                          <a:latin typeface="Trebuchet MS" panose="020B0603020202020204" pitchFamily="34" charset="0"/>
                          <a:ea typeface="+mn-ea"/>
                          <a:cs typeface="+mn-cs"/>
                        </a:rPr>
                        <a:t>.000</a:t>
                      </a:r>
                      <a:endParaRPr lang="en-US" sz="1200" b="1" kern="1200" dirty="0">
                        <a:solidFill>
                          <a:schemeClr val="tx1"/>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solidFill>
                      <a:srgbClr val="C8EFFD"/>
                    </a:solidFill>
                  </a:tcPr>
                </a:tc>
                <a:extLst>
                  <a:ext uri="{0D108BD9-81ED-4DB2-BD59-A6C34878D82A}">
                    <a16:rowId xmlns:a16="http://schemas.microsoft.com/office/drawing/2014/main" xmlns="" val="10008"/>
                  </a:ext>
                </a:extLst>
              </a:tr>
              <a:tr h="606890">
                <a:tc>
                  <a:txBody>
                    <a:bodyPr/>
                    <a:lstStyle>
                      <a:lvl1pPr marL="0" algn="l" defTabSz="914400" rtl="0" eaLnBrk="1" latinLnBrk="0" hangingPunct="1">
                        <a:defRPr sz="1800" kern="1200">
                          <a:solidFill>
                            <a:schemeClr val="dk1"/>
                          </a:solidFill>
                          <a:latin typeface="Franklin Gothic Book"/>
                        </a:defRPr>
                      </a:lvl1pPr>
                      <a:lvl2pPr marL="457200" algn="l" defTabSz="914400" rtl="0" eaLnBrk="1" latinLnBrk="0" hangingPunct="1">
                        <a:defRPr sz="1800" kern="1200">
                          <a:solidFill>
                            <a:schemeClr val="dk1"/>
                          </a:solidFill>
                          <a:latin typeface="Franklin Gothic Book"/>
                        </a:defRPr>
                      </a:lvl2pPr>
                      <a:lvl3pPr marL="914400" algn="l" defTabSz="914400" rtl="0" eaLnBrk="1" latinLnBrk="0" hangingPunct="1">
                        <a:defRPr sz="1800" kern="1200">
                          <a:solidFill>
                            <a:schemeClr val="dk1"/>
                          </a:solidFill>
                          <a:latin typeface="Franklin Gothic Book"/>
                        </a:defRPr>
                      </a:lvl3pPr>
                      <a:lvl4pPr marL="1371600" algn="l" defTabSz="914400" rtl="0" eaLnBrk="1" latinLnBrk="0" hangingPunct="1">
                        <a:defRPr sz="1800" kern="1200">
                          <a:solidFill>
                            <a:schemeClr val="dk1"/>
                          </a:solidFill>
                          <a:latin typeface="Franklin Gothic Book"/>
                        </a:defRPr>
                      </a:lvl4pPr>
                      <a:lvl5pPr marL="1828800" algn="l" defTabSz="914400" rtl="0" eaLnBrk="1" latinLnBrk="0" hangingPunct="1">
                        <a:defRPr sz="1800" kern="1200">
                          <a:solidFill>
                            <a:schemeClr val="dk1"/>
                          </a:solidFill>
                          <a:latin typeface="Franklin Gothic Book"/>
                        </a:defRPr>
                      </a:lvl5pPr>
                      <a:lvl6pPr marL="2286000" algn="l" defTabSz="914400" rtl="0" eaLnBrk="1" latinLnBrk="0" hangingPunct="1">
                        <a:defRPr sz="1800" kern="1200">
                          <a:solidFill>
                            <a:schemeClr val="dk1"/>
                          </a:solidFill>
                          <a:latin typeface="Franklin Gothic Book"/>
                        </a:defRPr>
                      </a:lvl6pPr>
                      <a:lvl7pPr marL="2743200" algn="l" defTabSz="914400" rtl="0" eaLnBrk="1" latinLnBrk="0" hangingPunct="1">
                        <a:defRPr sz="1800" kern="1200">
                          <a:solidFill>
                            <a:schemeClr val="dk1"/>
                          </a:solidFill>
                          <a:latin typeface="Franklin Gothic Book"/>
                        </a:defRPr>
                      </a:lvl7pPr>
                      <a:lvl8pPr marL="3200400" algn="l" defTabSz="914400" rtl="0" eaLnBrk="1" latinLnBrk="0" hangingPunct="1">
                        <a:defRPr sz="1800" kern="1200">
                          <a:solidFill>
                            <a:schemeClr val="dk1"/>
                          </a:solidFill>
                          <a:latin typeface="Franklin Gothic Book"/>
                        </a:defRPr>
                      </a:lvl8pPr>
                      <a:lvl9pPr marL="3657600" algn="l" defTabSz="914400" rtl="0" eaLnBrk="1" latinLnBrk="0" hangingPunct="1">
                        <a:defRPr sz="1800" kern="1200">
                          <a:solidFill>
                            <a:schemeClr val="dk1"/>
                          </a:solidFill>
                          <a:latin typeface="Franklin Gothic Book"/>
                        </a:defRPr>
                      </a:lvl9pPr>
                    </a:lstStyle>
                    <a:p>
                      <a:r>
                        <a:rPr lang="ro-RO" sz="1100" dirty="0" smtClean="0">
                          <a:solidFill>
                            <a:srgbClr val="0070C0"/>
                          </a:solidFill>
                          <a:latin typeface="Trebuchet MS" panose="020B0603020202020204" pitchFamily="34" charset="0"/>
                        </a:rPr>
                        <a:t>Angajarea tinerilor marginalizați,</a:t>
                      </a:r>
                      <a:r>
                        <a:rPr lang="ro-RO" sz="1100" baseline="0" dirty="0" smtClean="0">
                          <a:solidFill>
                            <a:srgbClr val="0070C0"/>
                          </a:solidFill>
                          <a:latin typeface="Trebuchet MS" panose="020B0603020202020204" pitchFamily="34" charset="0"/>
                        </a:rPr>
                        <a:t> a</a:t>
                      </a:r>
                      <a:r>
                        <a:rPr lang="ro-RO" sz="1100" dirty="0" smtClean="0">
                          <a:solidFill>
                            <a:srgbClr val="0070C0"/>
                          </a:solidFill>
                          <a:latin typeface="Trebuchet MS" panose="020B0603020202020204" pitchFamily="34" charset="0"/>
                        </a:rPr>
                        <a:t>cordarea de subvenţii la angajatorii de inserţie, pe baza contractelor de solidaritate</a:t>
                      </a: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100" kern="1200" dirty="0" smtClean="0">
                          <a:solidFill>
                            <a:srgbClr val="0070C0"/>
                          </a:solidFill>
                          <a:latin typeface="Trebuchet MS" panose="020B0603020202020204" pitchFamily="34" charset="0"/>
                          <a:ea typeface="+mn-ea"/>
                          <a:cs typeface="+mn-cs"/>
                        </a:rPr>
                        <a:t>0</a:t>
                      </a:r>
                      <a:endParaRPr lang="en-US" sz="1100" kern="1200" dirty="0">
                        <a:solidFill>
                          <a:srgbClr val="0070C0"/>
                        </a:solidFill>
                        <a:latin typeface="Trebuchet MS" panose="020B0603020202020204" pitchFamily="34" charset="0"/>
                        <a:ea typeface="+mn-ea"/>
                        <a:cs typeface="+mn-cs"/>
                      </a:endParaRPr>
                    </a:p>
                  </a:txBody>
                  <a:tcPr marL="9525" marR="10800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100" kern="1200" dirty="0" smtClean="0">
                          <a:solidFill>
                            <a:srgbClr val="0070C0"/>
                          </a:solidFill>
                          <a:latin typeface="Trebuchet MS" panose="020B0603020202020204" pitchFamily="34" charset="0"/>
                          <a:ea typeface="+mn-ea"/>
                          <a:cs typeface="+mn-cs"/>
                        </a:rPr>
                        <a:t>0</a:t>
                      </a:r>
                      <a:endParaRPr lang="en-US" sz="1100" kern="1200" dirty="0">
                        <a:solidFill>
                          <a:srgbClr val="0070C0"/>
                        </a:solidFill>
                        <a:latin typeface="Trebuchet MS" panose="020B0603020202020204" pitchFamily="34" charset="0"/>
                        <a:ea typeface="+mn-ea"/>
                        <a:cs typeface="+mn-cs"/>
                      </a:endParaRPr>
                    </a:p>
                  </a:txBody>
                  <a:tcPr marL="9525" marR="10800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lnSpc>
                          <a:spcPct val="115000"/>
                        </a:lnSpc>
                        <a:spcAft>
                          <a:spcPts val="0"/>
                        </a:spcAft>
                      </a:pPr>
                      <a:r>
                        <a:rPr lang="en-US" sz="1100" kern="1200" dirty="0" smtClean="0">
                          <a:solidFill>
                            <a:srgbClr val="0070C0"/>
                          </a:solidFill>
                          <a:latin typeface="Trebuchet MS" panose="020B0603020202020204" pitchFamily="34" charset="0"/>
                          <a:ea typeface="+mn-ea"/>
                          <a:cs typeface="+mn-cs"/>
                        </a:rPr>
                        <a:t>0</a:t>
                      </a:r>
                      <a:endParaRPr lang="en-US" sz="1100" kern="1200" dirty="0">
                        <a:solidFill>
                          <a:srgbClr val="0070C0"/>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latinLnBrk="0" hangingPunct="1"/>
                      <a:r>
                        <a:rPr lang="en-US" sz="1100" kern="1200" dirty="0" smtClean="0">
                          <a:solidFill>
                            <a:srgbClr val="0070C0"/>
                          </a:solidFill>
                          <a:latin typeface="Trebuchet MS" panose="020B0603020202020204" pitchFamily="34" charset="0"/>
                          <a:ea typeface="+mn-ea"/>
                          <a:cs typeface="+mn-cs"/>
                        </a:rPr>
                        <a:t>0</a:t>
                      </a:r>
                      <a:endParaRPr lang="en-US" sz="1100" kern="1200" dirty="0">
                        <a:solidFill>
                          <a:srgbClr val="0070C0"/>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latinLnBrk="0" hangingPunct="1"/>
                      <a:r>
                        <a:rPr lang="en-US" sz="1100" kern="1200" dirty="0" smtClean="0">
                          <a:solidFill>
                            <a:srgbClr val="0070C0"/>
                          </a:solidFill>
                          <a:latin typeface="Trebuchet MS" panose="020B0603020202020204" pitchFamily="34" charset="0"/>
                          <a:ea typeface="+mn-ea"/>
                          <a:cs typeface="+mn-cs"/>
                        </a:rPr>
                        <a:t>4</a:t>
                      </a:r>
                      <a:endParaRPr lang="en-US" sz="1100" kern="1200" dirty="0">
                        <a:solidFill>
                          <a:srgbClr val="0070C0"/>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latinLnBrk="0" hangingPunct="1"/>
                      <a:r>
                        <a:rPr lang="en-US" sz="1100" kern="1200" dirty="0" smtClean="0">
                          <a:solidFill>
                            <a:srgbClr val="0070C0"/>
                          </a:solidFill>
                          <a:latin typeface="Trebuchet MS" panose="020B0603020202020204" pitchFamily="34" charset="0"/>
                          <a:ea typeface="+mn-ea"/>
                          <a:cs typeface="+mn-cs"/>
                        </a:rPr>
                        <a:t>4</a:t>
                      </a:r>
                      <a:endParaRPr lang="en-US" sz="1100" kern="1200" dirty="0">
                        <a:solidFill>
                          <a:srgbClr val="0070C0"/>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200" b="1" kern="1200" dirty="0" smtClean="0">
                          <a:solidFill>
                            <a:schemeClr val="tx1"/>
                          </a:solidFill>
                          <a:latin typeface="Trebuchet MS" panose="020B0603020202020204" pitchFamily="34" charset="0"/>
                          <a:ea typeface="+mn-ea"/>
                          <a:cs typeface="+mn-cs"/>
                        </a:rPr>
                        <a:t>4</a:t>
                      </a:r>
                      <a:endParaRPr lang="en-US" sz="1200" b="1" kern="1200" dirty="0">
                        <a:solidFill>
                          <a:schemeClr val="tx1"/>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B w="12700" cap="flat" cmpd="sng" algn="ctr">
                      <a:solidFill>
                        <a:schemeClr val="accent1">
                          <a:lumMod val="10000"/>
                        </a:schemeClr>
                      </a:solidFill>
                      <a:prstDash val="solid"/>
                      <a:round/>
                      <a:headEnd type="none" w="med" len="med"/>
                      <a:tailEnd type="none" w="med" len="med"/>
                    </a:lnB>
                    <a:solidFill>
                      <a:srgbClr val="C8EFFD"/>
                    </a:solidFill>
                  </a:tcPr>
                </a:tc>
                <a:tc>
                  <a:txBody>
                    <a:bodyPr/>
                    <a:lstStyle/>
                    <a:p>
                      <a:pPr marL="0" algn="ctr" defTabSz="914400" rtl="0" eaLnBrk="1" fontAlgn="b" latinLnBrk="0" hangingPunct="1"/>
                      <a:r>
                        <a:rPr lang="en-US" sz="1200" b="1" kern="1200" dirty="0" smtClean="0">
                          <a:solidFill>
                            <a:schemeClr val="tx1"/>
                          </a:solidFill>
                          <a:latin typeface="Trebuchet MS" panose="020B0603020202020204" pitchFamily="34" charset="0"/>
                          <a:ea typeface="+mn-ea"/>
                          <a:cs typeface="+mn-cs"/>
                        </a:rPr>
                        <a:t>126.720</a:t>
                      </a:r>
                      <a:endParaRPr lang="en-US" sz="1200" b="1" kern="1200" dirty="0">
                        <a:solidFill>
                          <a:schemeClr val="tx1"/>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B w="12700" cap="flat" cmpd="sng" algn="ctr">
                      <a:solidFill>
                        <a:schemeClr val="accent1">
                          <a:lumMod val="10000"/>
                        </a:schemeClr>
                      </a:solidFill>
                      <a:prstDash val="solid"/>
                      <a:round/>
                      <a:headEnd type="none" w="med" len="med"/>
                      <a:tailEnd type="none" w="med" len="med"/>
                    </a:lnB>
                    <a:solidFill>
                      <a:srgbClr val="C8EFFD"/>
                    </a:solidFill>
                  </a:tcPr>
                </a:tc>
                <a:extLst>
                  <a:ext uri="{0D108BD9-81ED-4DB2-BD59-A6C34878D82A}">
                    <a16:rowId xmlns:a16="http://schemas.microsoft.com/office/drawing/2014/main" xmlns="" val="10009"/>
                  </a:ext>
                </a:extLst>
              </a:tr>
              <a:tr h="249695">
                <a:tc>
                  <a:txBody>
                    <a:bodyPr/>
                    <a:lstStyle>
                      <a:lvl1pPr marL="0" algn="l" defTabSz="914400" rtl="0" eaLnBrk="1" latinLnBrk="0" hangingPunct="1">
                        <a:defRPr sz="1800" kern="1200">
                          <a:solidFill>
                            <a:schemeClr val="dk1"/>
                          </a:solidFill>
                          <a:latin typeface="Franklin Gothic Book"/>
                        </a:defRPr>
                      </a:lvl1pPr>
                      <a:lvl2pPr marL="457200" algn="l" defTabSz="914400" rtl="0" eaLnBrk="1" latinLnBrk="0" hangingPunct="1">
                        <a:defRPr sz="1800" kern="1200">
                          <a:solidFill>
                            <a:schemeClr val="dk1"/>
                          </a:solidFill>
                          <a:latin typeface="Franklin Gothic Book"/>
                        </a:defRPr>
                      </a:lvl2pPr>
                      <a:lvl3pPr marL="914400" algn="l" defTabSz="914400" rtl="0" eaLnBrk="1" latinLnBrk="0" hangingPunct="1">
                        <a:defRPr sz="1800" kern="1200">
                          <a:solidFill>
                            <a:schemeClr val="dk1"/>
                          </a:solidFill>
                          <a:latin typeface="Franklin Gothic Book"/>
                        </a:defRPr>
                      </a:lvl3pPr>
                      <a:lvl4pPr marL="1371600" algn="l" defTabSz="914400" rtl="0" eaLnBrk="1" latinLnBrk="0" hangingPunct="1">
                        <a:defRPr sz="1800" kern="1200">
                          <a:solidFill>
                            <a:schemeClr val="dk1"/>
                          </a:solidFill>
                          <a:latin typeface="Franklin Gothic Book"/>
                        </a:defRPr>
                      </a:lvl4pPr>
                      <a:lvl5pPr marL="1828800" algn="l" defTabSz="914400" rtl="0" eaLnBrk="1" latinLnBrk="0" hangingPunct="1">
                        <a:defRPr sz="1800" kern="1200">
                          <a:solidFill>
                            <a:schemeClr val="dk1"/>
                          </a:solidFill>
                          <a:latin typeface="Franklin Gothic Book"/>
                        </a:defRPr>
                      </a:lvl5pPr>
                      <a:lvl6pPr marL="2286000" algn="l" defTabSz="914400" rtl="0" eaLnBrk="1" latinLnBrk="0" hangingPunct="1">
                        <a:defRPr sz="1800" kern="1200">
                          <a:solidFill>
                            <a:schemeClr val="dk1"/>
                          </a:solidFill>
                          <a:latin typeface="Franklin Gothic Book"/>
                        </a:defRPr>
                      </a:lvl6pPr>
                      <a:lvl7pPr marL="2743200" algn="l" defTabSz="914400" rtl="0" eaLnBrk="1" latinLnBrk="0" hangingPunct="1">
                        <a:defRPr sz="1800" kern="1200">
                          <a:solidFill>
                            <a:schemeClr val="dk1"/>
                          </a:solidFill>
                          <a:latin typeface="Franklin Gothic Book"/>
                        </a:defRPr>
                      </a:lvl7pPr>
                      <a:lvl8pPr marL="3200400" algn="l" defTabSz="914400" rtl="0" eaLnBrk="1" latinLnBrk="0" hangingPunct="1">
                        <a:defRPr sz="1800" kern="1200">
                          <a:solidFill>
                            <a:schemeClr val="dk1"/>
                          </a:solidFill>
                          <a:latin typeface="Franklin Gothic Book"/>
                        </a:defRPr>
                      </a:lvl8pPr>
                      <a:lvl9pPr marL="3657600" algn="l" defTabSz="914400" rtl="0" eaLnBrk="1" latinLnBrk="0" hangingPunct="1">
                        <a:defRPr sz="1800" kern="1200">
                          <a:solidFill>
                            <a:schemeClr val="dk1"/>
                          </a:solidFill>
                          <a:latin typeface="Franklin Gothic Book"/>
                        </a:defRPr>
                      </a:lvl9pPr>
                    </a:lstStyle>
                    <a:p>
                      <a:r>
                        <a:rPr lang="it-IT" sz="1100" dirty="0" smtClean="0">
                          <a:latin typeface="Trebuchet MS" panose="020B0603020202020204" pitchFamily="34" charset="0"/>
                        </a:rPr>
                        <a:t>Prima de instalare</a:t>
                      </a:r>
                      <a:endParaRPr lang="ro-RO" sz="1100" dirty="0">
                        <a:latin typeface="Trebuchet MS" panose="020B0603020202020204" pitchFamily="34" charset="0"/>
                      </a:endParaRP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100" kern="1200" dirty="0" smtClean="0">
                          <a:solidFill>
                            <a:schemeClr val="tx1"/>
                          </a:solidFill>
                          <a:latin typeface="Trebuchet MS" panose="020B0603020202020204" pitchFamily="34" charset="0"/>
                          <a:ea typeface="+mn-ea"/>
                          <a:cs typeface="+mn-cs"/>
                        </a:rPr>
                        <a:t>0</a:t>
                      </a:r>
                      <a:endParaRPr lang="en-US" sz="1100" kern="1200" dirty="0">
                        <a:solidFill>
                          <a:schemeClr val="tx1"/>
                        </a:solidFill>
                        <a:latin typeface="Trebuchet MS" panose="020B0603020202020204" pitchFamily="34" charset="0"/>
                        <a:ea typeface="+mn-ea"/>
                        <a:cs typeface="+mn-cs"/>
                      </a:endParaRPr>
                    </a:p>
                  </a:txBody>
                  <a:tcPr marL="9525" marR="10800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100" kern="1200" dirty="0" smtClean="0">
                          <a:solidFill>
                            <a:schemeClr val="tx1"/>
                          </a:solidFill>
                          <a:latin typeface="Trebuchet MS" panose="020B0603020202020204" pitchFamily="34" charset="0"/>
                          <a:ea typeface="+mn-ea"/>
                          <a:cs typeface="+mn-cs"/>
                        </a:rPr>
                        <a:t>0</a:t>
                      </a:r>
                      <a:endParaRPr lang="en-US" sz="1100" kern="1200" dirty="0">
                        <a:solidFill>
                          <a:schemeClr val="tx1"/>
                        </a:solidFill>
                        <a:latin typeface="Trebuchet MS" panose="020B0603020202020204" pitchFamily="34" charset="0"/>
                        <a:ea typeface="+mn-ea"/>
                        <a:cs typeface="+mn-cs"/>
                      </a:endParaRPr>
                    </a:p>
                  </a:txBody>
                  <a:tcPr marL="9525" marR="10800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100" kern="1200" dirty="0" smtClean="0">
                          <a:solidFill>
                            <a:schemeClr val="tx1"/>
                          </a:solidFill>
                          <a:latin typeface="Trebuchet MS" panose="020B0603020202020204" pitchFamily="34" charset="0"/>
                          <a:ea typeface="+mn-ea"/>
                          <a:cs typeface="+mn-cs"/>
                        </a:rPr>
                        <a:t>0</a:t>
                      </a:r>
                      <a:endParaRPr lang="en-US" sz="1100" kern="1200" dirty="0">
                        <a:solidFill>
                          <a:schemeClr val="tx1"/>
                        </a:solidFill>
                        <a:latin typeface="Trebuchet MS" panose="020B0603020202020204" pitchFamily="34" charset="0"/>
                        <a:ea typeface="+mn-ea"/>
                        <a:cs typeface="+mn-cs"/>
                      </a:endParaRPr>
                    </a:p>
                  </a:txBody>
                  <a:tcPr marL="9525" marR="10800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lnSpc>
                          <a:spcPct val="115000"/>
                        </a:lnSpc>
                        <a:spcAft>
                          <a:spcPts val="0"/>
                        </a:spcAft>
                      </a:pPr>
                      <a:r>
                        <a:rPr lang="en-US" sz="1100" kern="1200" dirty="0" smtClean="0">
                          <a:solidFill>
                            <a:schemeClr val="tx1"/>
                          </a:solidFill>
                          <a:latin typeface="Trebuchet MS" panose="020B0603020202020204" pitchFamily="34" charset="0"/>
                          <a:ea typeface="+mn-ea"/>
                          <a:cs typeface="+mn-cs"/>
                        </a:rPr>
                        <a:t>0</a:t>
                      </a:r>
                      <a:endParaRPr lang="en-US" sz="1100" kern="1200" dirty="0">
                        <a:solidFill>
                          <a:schemeClr val="tx1"/>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lnSpc>
                          <a:spcPct val="115000"/>
                        </a:lnSpc>
                        <a:spcAft>
                          <a:spcPts val="0"/>
                        </a:spcAft>
                      </a:pPr>
                      <a:r>
                        <a:rPr lang="en-US" sz="1100" kern="1200" dirty="0" smtClean="0">
                          <a:solidFill>
                            <a:schemeClr val="tx1"/>
                          </a:solidFill>
                          <a:latin typeface="Trebuchet MS" panose="020B0603020202020204" pitchFamily="34" charset="0"/>
                          <a:ea typeface="+mn-ea"/>
                          <a:cs typeface="+mn-cs"/>
                        </a:rPr>
                        <a:t>0</a:t>
                      </a:r>
                      <a:endParaRPr lang="en-US" sz="1100" kern="1200" dirty="0">
                        <a:solidFill>
                          <a:schemeClr val="tx1"/>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lnSpc>
                          <a:spcPct val="115000"/>
                        </a:lnSpc>
                        <a:spcAft>
                          <a:spcPts val="0"/>
                        </a:spcAft>
                      </a:pPr>
                      <a:r>
                        <a:rPr lang="en-US" sz="1100" kern="1200" dirty="0" smtClean="0">
                          <a:solidFill>
                            <a:schemeClr val="tx1"/>
                          </a:solidFill>
                          <a:latin typeface="Trebuchet MS" panose="020B0603020202020204" pitchFamily="34" charset="0"/>
                          <a:ea typeface="+mn-ea"/>
                          <a:cs typeface="+mn-cs"/>
                        </a:rPr>
                        <a:t>0</a:t>
                      </a:r>
                      <a:endParaRPr lang="en-US" sz="1100" kern="1200" dirty="0">
                        <a:solidFill>
                          <a:schemeClr val="tx1"/>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200" b="1" kern="1200" dirty="0" smtClean="0">
                          <a:solidFill>
                            <a:schemeClr val="tx1"/>
                          </a:solidFill>
                          <a:latin typeface="Trebuchet MS" panose="020B0603020202020204" pitchFamily="34" charset="0"/>
                          <a:ea typeface="+mn-ea"/>
                          <a:cs typeface="+mn-cs"/>
                        </a:rPr>
                        <a:t>0</a:t>
                      </a:r>
                      <a:endParaRPr lang="en-US" sz="1200" b="1" kern="1200" dirty="0">
                        <a:solidFill>
                          <a:schemeClr val="tx1"/>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200" b="1" kern="1200" dirty="0" smtClean="0">
                          <a:solidFill>
                            <a:schemeClr val="tx1"/>
                          </a:solidFill>
                          <a:latin typeface="Trebuchet MS" panose="020B0603020202020204" pitchFamily="34" charset="0"/>
                          <a:ea typeface="+mn-ea"/>
                          <a:cs typeface="+mn-cs"/>
                        </a:rPr>
                        <a:t>0</a:t>
                      </a:r>
                      <a:endParaRPr lang="en-US" sz="1200" b="1" kern="1200" dirty="0">
                        <a:solidFill>
                          <a:schemeClr val="tx1"/>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extLst>
                  <a:ext uri="{0D108BD9-81ED-4DB2-BD59-A6C34878D82A}">
                    <a16:rowId xmlns:a16="http://schemas.microsoft.com/office/drawing/2014/main" xmlns="" val="10012"/>
                  </a:ext>
                </a:extLst>
              </a:tr>
              <a:tr h="268340">
                <a:tc>
                  <a:txBody>
                    <a:bodyPr/>
                    <a:lstStyle/>
                    <a:p>
                      <a:r>
                        <a:rPr lang="ro-RO" sz="1100" dirty="0" smtClean="0">
                          <a:latin typeface="Trebuchet MS" panose="020B0603020202020204" pitchFamily="34" charset="0"/>
                        </a:rPr>
                        <a:t>Prima de relocare </a:t>
                      </a:r>
                      <a:endParaRPr lang="ro-RO" sz="1100" dirty="0">
                        <a:latin typeface="Trebuchet MS" panose="020B0603020202020204" pitchFamily="34" charset="0"/>
                      </a:endParaRP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100" kern="1200" dirty="0" smtClean="0">
                          <a:solidFill>
                            <a:schemeClr val="tx1"/>
                          </a:solidFill>
                          <a:latin typeface="Trebuchet MS" panose="020B0603020202020204" pitchFamily="34" charset="0"/>
                          <a:ea typeface="+mn-ea"/>
                          <a:cs typeface="+mn-cs"/>
                        </a:rPr>
                        <a:t>4</a:t>
                      </a:r>
                      <a:endParaRPr lang="en-US" sz="1100" kern="1200" dirty="0">
                        <a:solidFill>
                          <a:schemeClr val="tx1"/>
                        </a:solidFill>
                        <a:latin typeface="Trebuchet MS" panose="020B0603020202020204" pitchFamily="34" charset="0"/>
                        <a:ea typeface="+mn-ea"/>
                        <a:cs typeface="+mn-cs"/>
                      </a:endParaRPr>
                    </a:p>
                  </a:txBody>
                  <a:tcPr marL="9525" marR="10800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100" kern="1200" dirty="0" smtClean="0">
                          <a:solidFill>
                            <a:schemeClr val="tx1"/>
                          </a:solidFill>
                          <a:latin typeface="Trebuchet MS" panose="020B0603020202020204" pitchFamily="34" charset="0"/>
                          <a:ea typeface="+mn-ea"/>
                          <a:cs typeface="+mn-cs"/>
                        </a:rPr>
                        <a:t>3.600</a:t>
                      </a:r>
                      <a:endParaRPr lang="en-US" sz="1100" kern="1200" dirty="0">
                        <a:solidFill>
                          <a:schemeClr val="tx1"/>
                        </a:solidFill>
                        <a:latin typeface="Trebuchet MS" panose="020B0603020202020204" pitchFamily="34" charset="0"/>
                        <a:ea typeface="+mn-ea"/>
                        <a:cs typeface="+mn-cs"/>
                      </a:endParaRPr>
                    </a:p>
                  </a:txBody>
                  <a:tcPr marL="9525" marR="10800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100" kern="1200" dirty="0" smtClean="0">
                          <a:solidFill>
                            <a:schemeClr val="tx1"/>
                          </a:solidFill>
                          <a:latin typeface="Trebuchet MS" panose="020B0603020202020204" pitchFamily="34" charset="0"/>
                          <a:ea typeface="+mn-ea"/>
                          <a:cs typeface="+mn-cs"/>
                        </a:rPr>
                        <a:t>4</a:t>
                      </a:r>
                      <a:endParaRPr lang="en-US" sz="1100" kern="1200" dirty="0">
                        <a:solidFill>
                          <a:schemeClr val="tx1"/>
                        </a:solidFill>
                        <a:latin typeface="Trebuchet MS" panose="020B0603020202020204" pitchFamily="34" charset="0"/>
                        <a:ea typeface="+mn-ea"/>
                        <a:cs typeface="+mn-cs"/>
                      </a:endParaRPr>
                    </a:p>
                  </a:txBody>
                  <a:tcPr marL="9525" marR="10800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lnSpc>
                          <a:spcPct val="115000"/>
                        </a:lnSpc>
                        <a:spcAft>
                          <a:spcPts val="0"/>
                        </a:spcAft>
                      </a:pPr>
                      <a:r>
                        <a:rPr lang="en-US" sz="1100" kern="1200" dirty="0" smtClean="0">
                          <a:solidFill>
                            <a:schemeClr val="tx1"/>
                          </a:solidFill>
                          <a:latin typeface="Trebuchet MS" panose="020B0603020202020204" pitchFamily="34" charset="0"/>
                          <a:ea typeface="+mn-ea"/>
                          <a:cs typeface="+mn-cs"/>
                        </a:rPr>
                        <a:t>0</a:t>
                      </a:r>
                      <a:endParaRPr lang="en-US" sz="1100" kern="1200" dirty="0">
                        <a:solidFill>
                          <a:schemeClr val="tx1"/>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lnSpc>
                          <a:spcPct val="115000"/>
                        </a:lnSpc>
                        <a:spcAft>
                          <a:spcPts val="0"/>
                        </a:spcAft>
                      </a:pPr>
                      <a:r>
                        <a:rPr lang="en-US" sz="1100" kern="1200" dirty="0" smtClean="0">
                          <a:solidFill>
                            <a:schemeClr val="tx1"/>
                          </a:solidFill>
                          <a:latin typeface="Trebuchet MS" panose="020B0603020202020204" pitchFamily="34" charset="0"/>
                          <a:ea typeface="+mn-ea"/>
                          <a:cs typeface="+mn-cs"/>
                        </a:rPr>
                        <a:t>1</a:t>
                      </a:r>
                      <a:endParaRPr lang="en-US" sz="1100" kern="1200" dirty="0">
                        <a:solidFill>
                          <a:schemeClr val="tx1"/>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lnSpc>
                          <a:spcPct val="115000"/>
                        </a:lnSpc>
                        <a:spcAft>
                          <a:spcPts val="0"/>
                        </a:spcAft>
                      </a:pPr>
                      <a:r>
                        <a:rPr lang="en-US" sz="1100" kern="1200" dirty="0" smtClean="0">
                          <a:solidFill>
                            <a:schemeClr val="tx1"/>
                          </a:solidFill>
                          <a:latin typeface="Trebuchet MS" panose="020B0603020202020204" pitchFamily="34" charset="0"/>
                          <a:ea typeface="+mn-ea"/>
                          <a:cs typeface="+mn-cs"/>
                        </a:rPr>
                        <a:t>1</a:t>
                      </a:r>
                      <a:endParaRPr lang="en-US" sz="1100" kern="1200" dirty="0">
                        <a:solidFill>
                          <a:schemeClr val="tx1"/>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lnSpc>
                          <a:spcPct val="115000"/>
                        </a:lnSpc>
                        <a:spcAft>
                          <a:spcPts val="0"/>
                        </a:spcAft>
                      </a:pPr>
                      <a:r>
                        <a:rPr lang="en-US" sz="1200" b="1" kern="1200" dirty="0" smtClean="0">
                          <a:solidFill>
                            <a:schemeClr val="tx1"/>
                          </a:solidFill>
                          <a:latin typeface="Trebuchet MS" panose="020B0603020202020204" pitchFamily="34" charset="0"/>
                          <a:ea typeface="+mn-ea"/>
                          <a:cs typeface="+mn-cs"/>
                        </a:rPr>
                        <a:t>1</a:t>
                      </a:r>
                      <a:endParaRPr lang="en-US" sz="1200" b="1" kern="1200" dirty="0">
                        <a:solidFill>
                          <a:schemeClr val="tx1"/>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lnSpc>
                          <a:spcPct val="115000"/>
                        </a:lnSpc>
                        <a:spcAft>
                          <a:spcPts val="0"/>
                        </a:spcAft>
                      </a:pPr>
                      <a:r>
                        <a:rPr lang="en-US" sz="1200" b="1" kern="1200" dirty="0" smtClean="0">
                          <a:solidFill>
                            <a:schemeClr val="tx1"/>
                          </a:solidFill>
                          <a:latin typeface="Trebuchet MS" panose="020B0603020202020204" pitchFamily="34" charset="0"/>
                          <a:ea typeface="+mn-ea"/>
                          <a:cs typeface="+mn-cs"/>
                        </a:rPr>
                        <a:t>900</a:t>
                      </a:r>
                      <a:endParaRPr lang="en-US" sz="1200" b="1" kern="1200" dirty="0">
                        <a:solidFill>
                          <a:schemeClr val="tx1"/>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r>
              <a:tr h="282109">
                <a:tc>
                  <a:txBody>
                    <a:bodyPr/>
                    <a:lstStyle/>
                    <a:p>
                      <a:r>
                        <a:rPr lang="ro-RO" sz="1100" dirty="0" smtClean="0">
                          <a:latin typeface="Trebuchet MS" panose="020B0603020202020204" pitchFamily="34" charset="0"/>
                        </a:rPr>
                        <a:t>Prima de inserţie </a:t>
                      </a:r>
                      <a:endParaRPr lang="ro-RO" sz="1100" dirty="0">
                        <a:latin typeface="Trebuchet MS" panose="020B0603020202020204" pitchFamily="34" charset="0"/>
                      </a:endParaRP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100" kern="1200" dirty="0" smtClean="0">
                          <a:solidFill>
                            <a:schemeClr val="tx1"/>
                          </a:solidFill>
                          <a:latin typeface="Trebuchet MS" panose="020B0603020202020204" pitchFamily="34" charset="0"/>
                          <a:ea typeface="+mn-ea"/>
                          <a:cs typeface="+mn-cs"/>
                        </a:rPr>
                        <a:t>5</a:t>
                      </a:r>
                      <a:endParaRPr lang="en-US" sz="1100" kern="1200" dirty="0">
                        <a:solidFill>
                          <a:schemeClr val="tx1"/>
                        </a:solidFill>
                        <a:latin typeface="Trebuchet MS" panose="020B0603020202020204" pitchFamily="34" charset="0"/>
                        <a:ea typeface="+mn-ea"/>
                        <a:cs typeface="+mn-cs"/>
                      </a:endParaRPr>
                    </a:p>
                  </a:txBody>
                  <a:tcPr marL="9525" marR="10800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100" kern="1200" dirty="0" smtClean="0">
                          <a:solidFill>
                            <a:schemeClr val="tx1"/>
                          </a:solidFill>
                          <a:latin typeface="Trebuchet MS" panose="020B0603020202020204" pitchFamily="34" charset="0"/>
                          <a:ea typeface="+mn-ea"/>
                          <a:cs typeface="+mn-cs"/>
                        </a:rPr>
                        <a:t>8.835</a:t>
                      </a:r>
                      <a:endParaRPr lang="en-US" sz="1100" kern="1200" dirty="0">
                        <a:solidFill>
                          <a:schemeClr val="tx1"/>
                        </a:solidFill>
                        <a:latin typeface="Trebuchet MS" panose="020B0603020202020204" pitchFamily="34" charset="0"/>
                        <a:ea typeface="+mn-ea"/>
                        <a:cs typeface="+mn-cs"/>
                      </a:endParaRPr>
                    </a:p>
                  </a:txBody>
                  <a:tcPr marL="9525" marR="10800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100" kern="1200" dirty="0" smtClean="0">
                          <a:solidFill>
                            <a:schemeClr val="tx1"/>
                          </a:solidFill>
                          <a:latin typeface="Trebuchet MS" panose="020B0603020202020204" pitchFamily="34" charset="0"/>
                          <a:ea typeface="+mn-ea"/>
                          <a:cs typeface="+mn-cs"/>
                        </a:rPr>
                        <a:t>5</a:t>
                      </a:r>
                      <a:endParaRPr lang="en-US" sz="1100" kern="1200" dirty="0">
                        <a:solidFill>
                          <a:schemeClr val="tx1"/>
                        </a:solidFill>
                        <a:latin typeface="Trebuchet MS" panose="020B0603020202020204" pitchFamily="34" charset="0"/>
                        <a:ea typeface="+mn-ea"/>
                        <a:cs typeface="+mn-cs"/>
                      </a:endParaRPr>
                    </a:p>
                  </a:txBody>
                  <a:tcPr marL="9525" marR="10800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lnSpc>
                          <a:spcPct val="115000"/>
                        </a:lnSpc>
                        <a:spcAft>
                          <a:spcPts val="0"/>
                        </a:spcAft>
                      </a:pPr>
                      <a:r>
                        <a:rPr lang="en-US" sz="1100" kern="1200" dirty="0" smtClean="0">
                          <a:solidFill>
                            <a:schemeClr val="tx1"/>
                          </a:solidFill>
                          <a:latin typeface="Trebuchet MS" panose="020B0603020202020204" pitchFamily="34" charset="0"/>
                          <a:ea typeface="+mn-ea"/>
                          <a:cs typeface="+mn-cs"/>
                        </a:rPr>
                        <a:t>0</a:t>
                      </a:r>
                      <a:endParaRPr lang="en-US" sz="1100" kern="1200" dirty="0">
                        <a:solidFill>
                          <a:schemeClr val="tx1"/>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lnSpc>
                          <a:spcPct val="115000"/>
                        </a:lnSpc>
                        <a:spcAft>
                          <a:spcPts val="0"/>
                        </a:spcAft>
                      </a:pPr>
                      <a:r>
                        <a:rPr lang="en-US" sz="1100" kern="1200" dirty="0" smtClean="0">
                          <a:solidFill>
                            <a:schemeClr val="tx1"/>
                          </a:solidFill>
                          <a:latin typeface="Trebuchet MS" panose="020B0603020202020204" pitchFamily="34" charset="0"/>
                          <a:ea typeface="+mn-ea"/>
                          <a:cs typeface="+mn-cs"/>
                        </a:rPr>
                        <a:t>0</a:t>
                      </a:r>
                      <a:endParaRPr lang="en-US" sz="1100" kern="1200" dirty="0">
                        <a:solidFill>
                          <a:schemeClr val="tx1"/>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lnSpc>
                          <a:spcPct val="115000"/>
                        </a:lnSpc>
                        <a:spcAft>
                          <a:spcPts val="0"/>
                        </a:spcAft>
                      </a:pPr>
                      <a:r>
                        <a:rPr lang="en-US" sz="1100" kern="1200" dirty="0" smtClean="0">
                          <a:solidFill>
                            <a:schemeClr val="tx1"/>
                          </a:solidFill>
                          <a:latin typeface="Trebuchet MS" panose="020B0603020202020204" pitchFamily="34" charset="0"/>
                          <a:ea typeface="+mn-ea"/>
                          <a:cs typeface="+mn-cs"/>
                        </a:rPr>
                        <a:t>0</a:t>
                      </a:r>
                      <a:endParaRPr lang="en-US" sz="1100" kern="1200" dirty="0">
                        <a:solidFill>
                          <a:schemeClr val="tx1"/>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lnSpc>
                          <a:spcPct val="115000"/>
                        </a:lnSpc>
                        <a:spcAft>
                          <a:spcPts val="0"/>
                        </a:spcAft>
                      </a:pPr>
                      <a:r>
                        <a:rPr lang="en-US" sz="1200" b="1" kern="1200" dirty="0" smtClean="0">
                          <a:solidFill>
                            <a:schemeClr val="tx1"/>
                          </a:solidFill>
                          <a:latin typeface="Trebuchet MS" panose="020B0603020202020204" pitchFamily="34" charset="0"/>
                          <a:ea typeface="+mn-ea"/>
                          <a:cs typeface="+mn-cs"/>
                        </a:rPr>
                        <a:t>0</a:t>
                      </a:r>
                      <a:endParaRPr lang="en-US" sz="1200" b="1" kern="1200" dirty="0">
                        <a:solidFill>
                          <a:schemeClr val="tx1"/>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lnSpc>
                          <a:spcPct val="115000"/>
                        </a:lnSpc>
                        <a:spcAft>
                          <a:spcPts val="0"/>
                        </a:spcAft>
                      </a:pPr>
                      <a:r>
                        <a:rPr lang="en-US" sz="1200" b="1" kern="1200" dirty="0" smtClean="0">
                          <a:solidFill>
                            <a:schemeClr val="tx1"/>
                          </a:solidFill>
                          <a:latin typeface="Trebuchet MS" panose="020B0603020202020204" pitchFamily="34" charset="0"/>
                          <a:ea typeface="+mn-ea"/>
                          <a:cs typeface="+mn-cs"/>
                        </a:rPr>
                        <a:t>0</a:t>
                      </a:r>
                      <a:endParaRPr lang="en-US" sz="1200" b="1" kern="1200" dirty="0">
                        <a:solidFill>
                          <a:schemeClr val="tx1"/>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r>
              <a:tr h="306750">
                <a:tc>
                  <a:txBody>
                    <a:bodyPr/>
                    <a:lstStyle>
                      <a:lvl1pPr marL="0" algn="l" defTabSz="914400" rtl="0" eaLnBrk="1" latinLnBrk="0" hangingPunct="1">
                        <a:defRPr sz="1800" kern="1200">
                          <a:solidFill>
                            <a:schemeClr val="dk1"/>
                          </a:solidFill>
                          <a:latin typeface="Franklin Gothic Book"/>
                        </a:defRPr>
                      </a:lvl1pPr>
                      <a:lvl2pPr marL="457200" algn="l" defTabSz="914400" rtl="0" eaLnBrk="1" latinLnBrk="0" hangingPunct="1">
                        <a:defRPr sz="1800" kern="1200">
                          <a:solidFill>
                            <a:schemeClr val="dk1"/>
                          </a:solidFill>
                          <a:latin typeface="Franklin Gothic Book"/>
                        </a:defRPr>
                      </a:lvl2pPr>
                      <a:lvl3pPr marL="914400" algn="l" defTabSz="914400" rtl="0" eaLnBrk="1" latinLnBrk="0" hangingPunct="1">
                        <a:defRPr sz="1800" kern="1200">
                          <a:solidFill>
                            <a:schemeClr val="dk1"/>
                          </a:solidFill>
                          <a:latin typeface="Franklin Gothic Book"/>
                        </a:defRPr>
                      </a:lvl3pPr>
                      <a:lvl4pPr marL="1371600" algn="l" defTabSz="914400" rtl="0" eaLnBrk="1" latinLnBrk="0" hangingPunct="1">
                        <a:defRPr sz="1800" kern="1200">
                          <a:solidFill>
                            <a:schemeClr val="dk1"/>
                          </a:solidFill>
                          <a:latin typeface="Franklin Gothic Book"/>
                        </a:defRPr>
                      </a:lvl4pPr>
                      <a:lvl5pPr marL="1828800" algn="l" defTabSz="914400" rtl="0" eaLnBrk="1" latinLnBrk="0" hangingPunct="1">
                        <a:defRPr sz="1800" kern="1200">
                          <a:solidFill>
                            <a:schemeClr val="dk1"/>
                          </a:solidFill>
                          <a:latin typeface="Franklin Gothic Book"/>
                        </a:defRPr>
                      </a:lvl5pPr>
                      <a:lvl6pPr marL="2286000" algn="l" defTabSz="914400" rtl="0" eaLnBrk="1" latinLnBrk="0" hangingPunct="1">
                        <a:defRPr sz="1800" kern="1200">
                          <a:solidFill>
                            <a:schemeClr val="dk1"/>
                          </a:solidFill>
                          <a:latin typeface="Franklin Gothic Book"/>
                        </a:defRPr>
                      </a:lvl6pPr>
                      <a:lvl7pPr marL="2743200" algn="l" defTabSz="914400" rtl="0" eaLnBrk="1" latinLnBrk="0" hangingPunct="1">
                        <a:defRPr sz="1800" kern="1200">
                          <a:solidFill>
                            <a:schemeClr val="dk1"/>
                          </a:solidFill>
                          <a:latin typeface="Franklin Gothic Book"/>
                        </a:defRPr>
                      </a:lvl7pPr>
                      <a:lvl8pPr marL="3200400" algn="l" defTabSz="914400" rtl="0" eaLnBrk="1" latinLnBrk="0" hangingPunct="1">
                        <a:defRPr sz="1800" kern="1200">
                          <a:solidFill>
                            <a:schemeClr val="dk1"/>
                          </a:solidFill>
                          <a:latin typeface="Franklin Gothic Book"/>
                        </a:defRPr>
                      </a:lvl8pPr>
                      <a:lvl9pPr marL="3657600" algn="l" defTabSz="914400" rtl="0" eaLnBrk="1" latinLnBrk="0" hangingPunct="1">
                        <a:defRPr sz="1800" kern="1200">
                          <a:solidFill>
                            <a:schemeClr val="dk1"/>
                          </a:solidFill>
                          <a:latin typeface="Franklin Gothic Book"/>
                        </a:defRPr>
                      </a:lvl9pPr>
                    </a:lstStyle>
                    <a:p>
                      <a:r>
                        <a:rPr lang="ro-RO" sz="1100" dirty="0" smtClean="0">
                          <a:latin typeface="Trebuchet MS" panose="020B0603020202020204" pitchFamily="34" charset="0"/>
                        </a:rPr>
                        <a:t>Prime de activare </a:t>
                      </a:r>
                      <a:endParaRPr lang="ro-RO" sz="1100" dirty="0">
                        <a:latin typeface="Trebuchet MS" panose="020B0603020202020204" pitchFamily="34" charset="0"/>
                      </a:endParaRP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100" kern="1200" dirty="0" smtClean="0">
                          <a:solidFill>
                            <a:schemeClr val="tx1"/>
                          </a:solidFill>
                          <a:latin typeface="Trebuchet MS" panose="020B0603020202020204" pitchFamily="34" charset="0"/>
                          <a:ea typeface="+mn-ea"/>
                          <a:cs typeface="+mn-cs"/>
                        </a:rPr>
                        <a:t>2</a:t>
                      </a:r>
                      <a:endParaRPr lang="en-US" sz="1100" kern="1200" dirty="0">
                        <a:solidFill>
                          <a:schemeClr val="tx1"/>
                        </a:solidFill>
                        <a:latin typeface="Trebuchet MS" panose="020B0603020202020204" pitchFamily="34" charset="0"/>
                        <a:ea typeface="+mn-ea"/>
                        <a:cs typeface="+mn-cs"/>
                      </a:endParaRPr>
                    </a:p>
                  </a:txBody>
                  <a:tcPr marL="9525" marR="10800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100" kern="1200" dirty="0" smtClean="0">
                          <a:solidFill>
                            <a:schemeClr val="tx1"/>
                          </a:solidFill>
                          <a:latin typeface="Trebuchet MS" panose="020B0603020202020204" pitchFamily="34" charset="0"/>
                          <a:ea typeface="+mn-ea"/>
                          <a:cs typeface="+mn-cs"/>
                        </a:rPr>
                        <a:t>2.000</a:t>
                      </a:r>
                      <a:endParaRPr lang="en-US" sz="1100" kern="1200" dirty="0">
                        <a:solidFill>
                          <a:schemeClr val="tx1"/>
                        </a:solidFill>
                        <a:latin typeface="Trebuchet MS" panose="020B0603020202020204" pitchFamily="34" charset="0"/>
                        <a:ea typeface="+mn-ea"/>
                        <a:cs typeface="+mn-cs"/>
                      </a:endParaRPr>
                    </a:p>
                  </a:txBody>
                  <a:tcPr marL="9525" marR="10800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100" kern="1200" dirty="0" smtClean="0">
                          <a:solidFill>
                            <a:schemeClr val="tx1"/>
                          </a:solidFill>
                          <a:latin typeface="Trebuchet MS" panose="020B0603020202020204" pitchFamily="34" charset="0"/>
                          <a:ea typeface="+mn-ea"/>
                          <a:cs typeface="+mn-cs"/>
                        </a:rPr>
                        <a:t>2</a:t>
                      </a:r>
                      <a:endParaRPr lang="en-US" sz="1100" kern="1200" dirty="0">
                        <a:solidFill>
                          <a:schemeClr val="tx1"/>
                        </a:solidFill>
                        <a:latin typeface="Trebuchet MS" panose="020B0603020202020204" pitchFamily="34" charset="0"/>
                        <a:ea typeface="+mn-ea"/>
                        <a:cs typeface="+mn-cs"/>
                      </a:endParaRPr>
                    </a:p>
                  </a:txBody>
                  <a:tcPr marL="9525" marR="10800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lnSpc>
                          <a:spcPct val="115000"/>
                        </a:lnSpc>
                        <a:spcAft>
                          <a:spcPts val="0"/>
                        </a:spcAft>
                      </a:pPr>
                      <a:r>
                        <a:rPr lang="en-US" sz="1100" kern="1200" dirty="0" smtClean="0">
                          <a:solidFill>
                            <a:schemeClr val="tx1"/>
                          </a:solidFill>
                          <a:latin typeface="Trebuchet MS" panose="020B0603020202020204" pitchFamily="34" charset="0"/>
                          <a:ea typeface="+mn-ea"/>
                          <a:cs typeface="+mn-cs"/>
                        </a:rPr>
                        <a:t>0</a:t>
                      </a:r>
                      <a:endParaRPr lang="en-US" sz="1100" kern="1200" dirty="0">
                        <a:solidFill>
                          <a:schemeClr val="tx1"/>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lnSpc>
                          <a:spcPct val="115000"/>
                        </a:lnSpc>
                        <a:spcAft>
                          <a:spcPts val="0"/>
                        </a:spcAft>
                      </a:pPr>
                      <a:r>
                        <a:rPr lang="en-US" sz="1100" kern="1200" dirty="0" smtClean="0">
                          <a:solidFill>
                            <a:schemeClr val="tx1"/>
                          </a:solidFill>
                          <a:latin typeface="Trebuchet MS" panose="020B0603020202020204" pitchFamily="34" charset="0"/>
                          <a:ea typeface="+mn-ea"/>
                          <a:cs typeface="+mn-cs"/>
                        </a:rPr>
                        <a:t>2</a:t>
                      </a:r>
                      <a:endParaRPr lang="en-US" sz="1100" kern="1200" dirty="0">
                        <a:solidFill>
                          <a:schemeClr val="tx1"/>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lnSpc>
                          <a:spcPct val="115000"/>
                        </a:lnSpc>
                        <a:spcAft>
                          <a:spcPts val="0"/>
                        </a:spcAft>
                      </a:pPr>
                      <a:r>
                        <a:rPr lang="en-US" sz="1100" kern="1200" dirty="0" smtClean="0">
                          <a:solidFill>
                            <a:schemeClr val="tx1"/>
                          </a:solidFill>
                          <a:latin typeface="Trebuchet MS" panose="020B0603020202020204" pitchFamily="34" charset="0"/>
                          <a:ea typeface="+mn-ea"/>
                          <a:cs typeface="+mn-cs"/>
                        </a:rPr>
                        <a:t>2</a:t>
                      </a:r>
                      <a:endParaRPr lang="en-US" sz="1100" kern="1200" dirty="0">
                        <a:solidFill>
                          <a:schemeClr val="tx1"/>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lnSpc>
                          <a:spcPct val="115000"/>
                        </a:lnSpc>
                        <a:spcAft>
                          <a:spcPts val="0"/>
                        </a:spcAft>
                      </a:pPr>
                      <a:r>
                        <a:rPr lang="en-US" sz="1200" b="1" kern="1200" dirty="0" smtClean="0">
                          <a:solidFill>
                            <a:schemeClr val="tx1"/>
                          </a:solidFill>
                          <a:latin typeface="Trebuchet MS" panose="020B0603020202020204" pitchFamily="34" charset="0"/>
                          <a:ea typeface="+mn-ea"/>
                          <a:cs typeface="+mn-cs"/>
                        </a:rPr>
                        <a:t>2</a:t>
                      </a:r>
                      <a:endParaRPr lang="en-US" sz="1200" b="1" kern="1200" dirty="0">
                        <a:solidFill>
                          <a:schemeClr val="tx1"/>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lnSpc>
                          <a:spcPct val="115000"/>
                        </a:lnSpc>
                        <a:spcAft>
                          <a:spcPts val="0"/>
                        </a:spcAft>
                      </a:pPr>
                      <a:r>
                        <a:rPr lang="en-US" sz="1200" b="1" kern="1200" dirty="0" smtClean="0">
                          <a:solidFill>
                            <a:schemeClr val="tx1"/>
                          </a:solidFill>
                          <a:latin typeface="Trebuchet MS" panose="020B0603020202020204" pitchFamily="34" charset="0"/>
                          <a:ea typeface="+mn-ea"/>
                          <a:cs typeface="+mn-cs"/>
                        </a:rPr>
                        <a:t>2.000</a:t>
                      </a:r>
                      <a:endParaRPr lang="en-US" sz="1200" b="1" kern="1200" dirty="0">
                        <a:solidFill>
                          <a:schemeClr val="tx1"/>
                        </a:solidFill>
                        <a:latin typeface="Trebuchet MS" panose="020B0603020202020204" pitchFamily="34" charset="0"/>
                        <a:ea typeface="+mn-ea"/>
                        <a:cs typeface="+mn-cs"/>
                      </a:endParaRPr>
                    </a:p>
                  </a:txBody>
                  <a:tcPr marL="9525" marR="10795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extLst>
                  <a:ext uri="{0D108BD9-81ED-4DB2-BD59-A6C34878D82A}">
                    <a16:rowId xmlns:a16="http://schemas.microsoft.com/office/drawing/2014/main" xmlns="" val="10013"/>
                  </a:ext>
                </a:extLst>
              </a:tr>
              <a:tr h="1658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100" dirty="0" smtClean="0">
                          <a:latin typeface="Trebuchet MS" panose="020B0603020202020204" pitchFamily="34" charset="0"/>
                        </a:rPr>
                        <a:t>Prima de încadrare</a:t>
                      </a:r>
                      <a:endParaRPr lang="ro-RO" sz="1100" dirty="0" smtClean="0">
                        <a:latin typeface="Trebuchet MS" panose="020B0603020202020204" pitchFamily="34" charset="0"/>
                      </a:endParaRP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100" kern="1200" dirty="0" smtClean="0">
                          <a:solidFill>
                            <a:schemeClr val="tx1"/>
                          </a:solidFill>
                          <a:latin typeface="Trebuchet MS" panose="020B0603020202020204" pitchFamily="34" charset="0"/>
                          <a:ea typeface="+mn-ea"/>
                          <a:cs typeface="+mn-cs"/>
                        </a:rPr>
                        <a:t>0</a:t>
                      </a:r>
                      <a:endParaRPr lang="en-US" sz="1100" kern="1200" dirty="0">
                        <a:solidFill>
                          <a:schemeClr val="tx1"/>
                        </a:solidFill>
                        <a:latin typeface="Trebuchet MS" panose="020B0603020202020204" pitchFamily="34" charset="0"/>
                        <a:ea typeface="+mn-ea"/>
                        <a:cs typeface="+mn-cs"/>
                      </a:endParaRPr>
                    </a:p>
                  </a:txBody>
                  <a:tcPr marL="9525" marR="10800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100" kern="1200" dirty="0" smtClean="0">
                          <a:solidFill>
                            <a:schemeClr val="tx1"/>
                          </a:solidFill>
                          <a:latin typeface="Trebuchet MS" panose="020B0603020202020204" pitchFamily="34" charset="0"/>
                          <a:ea typeface="+mn-ea"/>
                          <a:cs typeface="+mn-cs"/>
                        </a:rPr>
                        <a:t>0</a:t>
                      </a:r>
                      <a:endParaRPr lang="en-US" sz="1100" kern="1200" dirty="0">
                        <a:solidFill>
                          <a:schemeClr val="tx1"/>
                        </a:solidFill>
                        <a:latin typeface="Trebuchet MS" panose="020B0603020202020204" pitchFamily="34" charset="0"/>
                        <a:ea typeface="+mn-ea"/>
                        <a:cs typeface="+mn-cs"/>
                      </a:endParaRPr>
                    </a:p>
                  </a:txBody>
                  <a:tcPr marL="9525" marR="10800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100" kern="1200" dirty="0" smtClean="0">
                          <a:solidFill>
                            <a:schemeClr val="tx1"/>
                          </a:solidFill>
                          <a:latin typeface="Trebuchet MS" panose="020B0603020202020204" pitchFamily="34" charset="0"/>
                          <a:ea typeface="+mn-ea"/>
                          <a:cs typeface="+mn-cs"/>
                        </a:rPr>
                        <a:t>0</a:t>
                      </a:r>
                      <a:endParaRPr lang="en-US" sz="1100" kern="1200" dirty="0">
                        <a:solidFill>
                          <a:schemeClr val="tx1"/>
                        </a:solidFill>
                        <a:latin typeface="Trebuchet MS" panose="020B0603020202020204" pitchFamily="34" charset="0"/>
                        <a:ea typeface="+mn-ea"/>
                        <a:cs typeface="+mn-cs"/>
                      </a:endParaRPr>
                    </a:p>
                  </a:txBody>
                  <a:tcPr marL="9525" marR="10800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100" kern="1200" dirty="0" smtClean="0">
                          <a:solidFill>
                            <a:schemeClr val="tx1"/>
                          </a:solidFill>
                          <a:latin typeface="Trebuchet MS" panose="020B0603020202020204" pitchFamily="34" charset="0"/>
                          <a:ea typeface="+mn-ea"/>
                          <a:cs typeface="+mn-cs"/>
                        </a:rPr>
                        <a:t>0</a:t>
                      </a:r>
                      <a:endParaRPr lang="en-US" sz="1100" kern="1200" dirty="0">
                        <a:solidFill>
                          <a:schemeClr val="tx1"/>
                        </a:solidFill>
                        <a:latin typeface="Trebuchet MS" panose="020B0603020202020204" pitchFamily="34" charset="0"/>
                        <a:ea typeface="+mn-ea"/>
                        <a:cs typeface="+mn-cs"/>
                      </a:endParaRPr>
                    </a:p>
                  </a:txBody>
                  <a:tcPr marL="9525" marR="10800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lnSpc>
                          <a:spcPct val="115000"/>
                        </a:lnSpc>
                        <a:spcAft>
                          <a:spcPts val="0"/>
                        </a:spcAft>
                      </a:pPr>
                      <a:r>
                        <a:rPr lang="en-US" sz="1100" kern="1200" dirty="0" smtClean="0">
                          <a:solidFill>
                            <a:schemeClr val="tx1"/>
                          </a:solidFill>
                          <a:latin typeface="Trebuchet MS" panose="020B0603020202020204" pitchFamily="34" charset="0"/>
                          <a:ea typeface="+mn-ea"/>
                          <a:cs typeface="+mn-cs"/>
                        </a:rPr>
                        <a:t>0</a:t>
                      </a:r>
                      <a:endParaRPr lang="en-US" sz="1100" kern="1200" dirty="0">
                        <a:solidFill>
                          <a:schemeClr val="tx1"/>
                        </a:solidFill>
                        <a:latin typeface="Trebuchet MS" panose="020B0603020202020204" pitchFamily="34" charset="0"/>
                        <a:ea typeface="+mn-ea"/>
                        <a:cs typeface="+mn-cs"/>
                      </a:endParaRPr>
                    </a:p>
                  </a:txBody>
                  <a:tcPr marL="9525" marR="10800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lnSpc>
                          <a:spcPct val="115000"/>
                        </a:lnSpc>
                        <a:spcAft>
                          <a:spcPts val="0"/>
                        </a:spcAft>
                      </a:pPr>
                      <a:r>
                        <a:rPr lang="en-US" sz="1100" kern="1200" dirty="0" smtClean="0">
                          <a:solidFill>
                            <a:schemeClr val="tx1"/>
                          </a:solidFill>
                          <a:latin typeface="Trebuchet MS" panose="020B0603020202020204" pitchFamily="34" charset="0"/>
                          <a:ea typeface="+mn-ea"/>
                          <a:cs typeface="+mn-cs"/>
                        </a:rPr>
                        <a:t>0</a:t>
                      </a:r>
                      <a:endParaRPr lang="en-US" sz="1100" kern="1200" dirty="0">
                        <a:solidFill>
                          <a:schemeClr val="tx1"/>
                        </a:solidFill>
                        <a:latin typeface="Trebuchet MS" panose="020B0603020202020204" pitchFamily="34" charset="0"/>
                        <a:ea typeface="+mn-ea"/>
                        <a:cs typeface="+mn-cs"/>
                      </a:endParaRPr>
                    </a:p>
                  </a:txBody>
                  <a:tcPr marL="9525" marR="10800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200" b="1" kern="1200" dirty="0" smtClean="0">
                          <a:solidFill>
                            <a:schemeClr val="tx1"/>
                          </a:solidFill>
                          <a:latin typeface="Trebuchet MS" panose="020B0603020202020204" pitchFamily="34" charset="0"/>
                          <a:ea typeface="+mn-ea"/>
                          <a:cs typeface="+mn-cs"/>
                        </a:rPr>
                        <a:t>0</a:t>
                      </a:r>
                      <a:endParaRPr lang="en-US" sz="1200" b="1" kern="1200" dirty="0">
                        <a:solidFill>
                          <a:schemeClr val="tx1"/>
                        </a:solidFill>
                        <a:latin typeface="Trebuchet MS" panose="020B0603020202020204" pitchFamily="34" charset="0"/>
                        <a:ea typeface="+mn-ea"/>
                        <a:cs typeface="+mn-cs"/>
                      </a:endParaRPr>
                    </a:p>
                  </a:txBody>
                  <a:tcPr marL="9525" marR="10800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200" b="1" kern="1200" dirty="0" smtClean="0">
                          <a:solidFill>
                            <a:schemeClr val="tx1"/>
                          </a:solidFill>
                          <a:latin typeface="Trebuchet MS" panose="020B0603020202020204" pitchFamily="34" charset="0"/>
                          <a:ea typeface="+mn-ea"/>
                          <a:cs typeface="+mn-cs"/>
                        </a:rPr>
                        <a:t>0</a:t>
                      </a:r>
                      <a:endParaRPr lang="en-US" sz="1200" b="1" kern="1200" dirty="0">
                        <a:solidFill>
                          <a:schemeClr val="tx1"/>
                        </a:solidFill>
                        <a:latin typeface="Trebuchet MS" panose="020B0603020202020204" pitchFamily="34" charset="0"/>
                        <a:ea typeface="+mn-ea"/>
                        <a:cs typeface="+mn-cs"/>
                      </a:endParaRPr>
                    </a:p>
                  </a:txBody>
                  <a:tcPr marL="9525" marR="108000" marT="9525" marB="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r>
              <a:tr h="2848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latin typeface="Trebuchet MS" panose="020B0603020202020204" pitchFamily="34" charset="0"/>
                        </a:rPr>
                        <a:t>TOTAL</a:t>
                      </a: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100" b="1" kern="1200" dirty="0" smtClean="0">
                          <a:solidFill>
                            <a:schemeClr val="tx1">
                              <a:lumMod val="85000"/>
                              <a:lumOff val="15000"/>
                            </a:schemeClr>
                          </a:solidFill>
                          <a:latin typeface="Trebuchet MS" panose="020B0603020202020204" pitchFamily="34" charset="0"/>
                          <a:ea typeface="+mn-ea"/>
                          <a:cs typeface="+mn-cs"/>
                        </a:rPr>
                        <a:t>2.177</a:t>
                      </a:r>
                      <a:endParaRPr lang="en-US" sz="1100" b="1" kern="1200" dirty="0">
                        <a:solidFill>
                          <a:schemeClr val="tx1">
                            <a:lumMod val="85000"/>
                            <a:lumOff val="15000"/>
                          </a:schemeClr>
                        </a:solidFill>
                        <a:latin typeface="Trebuchet MS" panose="020B0603020202020204" pitchFamily="34" charset="0"/>
                        <a:ea typeface="+mn-ea"/>
                        <a:cs typeface="+mn-cs"/>
                      </a:endParaRPr>
                    </a:p>
                  </a:txBody>
                  <a:tcPr marL="9525" marR="9525" marT="9525" marB="0" anchor="b">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100" b="1" kern="1200" dirty="0" smtClean="0">
                          <a:solidFill>
                            <a:schemeClr val="tx1">
                              <a:lumMod val="85000"/>
                              <a:lumOff val="15000"/>
                            </a:schemeClr>
                          </a:solidFill>
                          <a:latin typeface="Trebuchet MS" panose="020B0603020202020204" pitchFamily="34" charset="0"/>
                          <a:ea typeface="+mn-ea"/>
                          <a:cs typeface="+mn-cs"/>
                        </a:rPr>
                        <a:t>58.496.435</a:t>
                      </a:r>
                      <a:endParaRPr lang="en-US" sz="1100" b="1" kern="1200" dirty="0">
                        <a:solidFill>
                          <a:schemeClr val="tx1">
                            <a:lumMod val="85000"/>
                            <a:lumOff val="15000"/>
                          </a:schemeClr>
                        </a:solidFill>
                        <a:latin typeface="Trebuchet MS" panose="020B0603020202020204" pitchFamily="34" charset="0"/>
                        <a:ea typeface="+mn-ea"/>
                        <a:cs typeface="+mn-cs"/>
                      </a:endParaRPr>
                    </a:p>
                  </a:txBody>
                  <a:tcPr marL="9525" marR="9525" marT="9525" marB="0" anchor="b">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100" b="1" kern="1200" dirty="0" smtClean="0">
                          <a:solidFill>
                            <a:schemeClr val="tx1">
                              <a:lumMod val="85000"/>
                              <a:lumOff val="15000"/>
                            </a:schemeClr>
                          </a:solidFill>
                          <a:latin typeface="Trebuchet MS" panose="020B0603020202020204" pitchFamily="34" charset="0"/>
                          <a:ea typeface="+mn-ea"/>
                          <a:cs typeface="+mn-cs"/>
                        </a:rPr>
                        <a:t>20</a:t>
                      </a:r>
                      <a:endParaRPr lang="en-US" sz="1100" b="1" kern="1200" dirty="0">
                        <a:solidFill>
                          <a:schemeClr val="tx1">
                            <a:lumMod val="85000"/>
                            <a:lumOff val="15000"/>
                          </a:schemeClr>
                        </a:solidFill>
                        <a:latin typeface="Trebuchet MS" panose="020B0603020202020204" pitchFamily="34" charset="0"/>
                        <a:ea typeface="+mn-ea"/>
                        <a:cs typeface="+mn-cs"/>
                      </a:endParaRPr>
                    </a:p>
                  </a:txBody>
                  <a:tcPr marL="9525" marR="9525" marT="9525" marB="0" anchor="b">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100" b="1" kern="1200" dirty="0" smtClean="0">
                          <a:solidFill>
                            <a:schemeClr val="tx1">
                              <a:lumMod val="85000"/>
                              <a:lumOff val="15000"/>
                            </a:schemeClr>
                          </a:solidFill>
                          <a:latin typeface="Trebuchet MS" panose="020B0603020202020204" pitchFamily="34" charset="0"/>
                          <a:ea typeface="+mn-ea"/>
                          <a:cs typeface="+mn-cs"/>
                        </a:rPr>
                        <a:t>1.116</a:t>
                      </a:r>
                      <a:endParaRPr lang="en-US" sz="1100" b="1" kern="1200" dirty="0">
                        <a:solidFill>
                          <a:schemeClr val="tx1">
                            <a:lumMod val="85000"/>
                            <a:lumOff val="15000"/>
                          </a:schemeClr>
                        </a:solidFill>
                        <a:latin typeface="Trebuchet MS" panose="020B0603020202020204" pitchFamily="34" charset="0"/>
                        <a:ea typeface="+mn-ea"/>
                        <a:cs typeface="+mn-cs"/>
                      </a:endParaRPr>
                    </a:p>
                  </a:txBody>
                  <a:tcPr marL="9525" marR="9525" marT="9525" marB="0" anchor="b">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ro-RO" sz="1100" b="1" kern="1200" dirty="0" smtClean="0">
                          <a:solidFill>
                            <a:schemeClr val="tx1">
                              <a:lumMod val="85000"/>
                              <a:lumOff val="15000"/>
                            </a:schemeClr>
                          </a:solidFill>
                          <a:latin typeface="Trebuchet MS" panose="020B0603020202020204" pitchFamily="34" charset="0"/>
                          <a:ea typeface="+mn-ea"/>
                          <a:cs typeface="+mn-cs"/>
                        </a:rPr>
                        <a:t>994</a:t>
                      </a:r>
                      <a:endParaRPr lang="en-US" sz="1100" b="1" kern="1200" dirty="0">
                        <a:solidFill>
                          <a:schemeClr val="tx1">
                            <a:lumMod val="85000"/>
                            <a:lumOff val="15000"/>
                          </a:schemeClr>
                        </a:solidFill>
                        <a:latin typeface="Trebuchet MS" panose="020B0603020202020204" pitchFamily="34" charset="0"/>
                        <a:ea typeface="+mn-ea"/>
                        <a:cs typeface="+mn-cs"/>
                      </a:endParaRPr>
                    </a:p>
                  </a:txBody>
                  <a:tcPr marL="9525" marR="9525" marT="9525" marB="0" anchor="b">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ro-RO" sz="1100" b="1" kern="1200" dirty="0" smtClean="0">
                          <a:solidFill>
                            <a:schemeClr val="tx1">
                              <a:lumMod val="85000"/>
                              <a:lumOff val="15000"/>
                            </a:schemeClr>
                          </a:solidFill>
                          <a:latin typeface="Trebuchet MS" panose="020B0603020202020204" pitchFamily="34" charset="0"/>
                          <a:ea typeface="+mn-ea"/>
                          <a:cs typeface="+mn-cs"/>
                        </a:rPr>
                        <a:t>516</a:t>
                      </a:r>
                      <a:endParaRPr lang="en-US" sz="1100" b="1" kern="1200" dirty="0">
                        <a:solidFill>
                          <a:schemeClr val="tx1">
                            <a:lumMod val="85000"/>
                            <a:lumOff val="15000"/>
                          </a:schemeClr>
                        </a:solidFill>
                        <a:latin typeface="Trebuchet MS" panose="020B0603020202020204" pitchFamily="34" charset="0"/>
                        <a:ea typeface="+mn-ea"/>
                        <a:cs typeface="+mn-cs"/>
                      </a:endParaRPr>
                    </a:p>
                  </a:txBody>
                  <a:tcPr marL="9525" marR="9525" marT="9525" marB="0" anchor="b">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200" b="1" kern="1200" dirty="0" smtClean="0">
                          <a:solidFill>
                            <a:schemeClr val="tx1"/>
                          </a:solidFill>
                          <a:latin typeface="Trebuchet MS" panose="020B0603020202020204" pitchFamily="34" charset="0"/>
                          <a:ea typeface="+mn-ea"/>
                          <a:cs typeface="+mn-cs"/>
                        </a:rPr>
                        <a:t>1.</a:t>
                      </a:r>
                      <a:r>
                        <a:rPr lang="ro-RO" sz="1200" b="1" kern="1200" dirty="0" smtClean="0">
                          <a:solidFill>
                            <a:schemeClr val="tx1"/>
                          </a:solidFill>
                          <a:latin typeface="Trebuchet MS" panose="020B0603020202020204" pitchFamily="34" charset="0"/>
                          <a:ea typeface="+mn-ea"/>
                          <a:cs typeface="+mn-cs"/>
                        </a:rPr>
                        <a:t>632</a:t>
                      </a:r>
                      <a:endParaRPr lang="en-US" sz="1200" b="1" kern="1200" dirty="0">
                        <a:solidFill>
                          <a:schemeClr val="tx1"/>
                        </a:solidFill>
                        <a:latin typeface="Trebuchet MS" panose="020B0603020202020204" pitchFamily="34" charset="0"/>
                        <a:ea typeface="+mn-ea"/>
                        <a:cs typeface="+mn-cs"/>
                      </a:endParaRPr>
                    </a:p>
                  </a:txBody>
                  <a:tcPr marL="9525" marR="9525" marT="9525" marB="0" anchor="b">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c>
                  <a:txBody>
                    <a:bodyPr/>
                    <a:lstStyle/>
                    <a:p>
                      <a:pPr marL="0" algn="ctr" defTabSz="914400" rtl="0" eaLnBrk="1" fontAlgn="b" latinLnBrk="0" hangingPunct="1"/>
                      <a:r>
                        <a:rPr lang="en-US" sz="1200" b="1" kern="1200" dirty="0" smtClean="0">
                          <a:solidFill>
                            <a:schemeClr val="tx1"/>
                          </a:solidFill>
                          <a:latin typeface="Trebuchet MS" panose="020B0603020202020204" pitchFamily="34" charset="0"/>
                          <a:ea typeface="+mn-ea"/>
                          <a:cs typeface="+mn-cs"/>
                        </a:rPr>
                        <a:t>4</a:t>
                      </a:r>
                      <a:r>
                        <a:rPr lang="ro-RO" sz="1200" b="1" kern="1200" dirty="0" smtClean="0">
                          <a:solidFill>
                            <a:schemeClr val="tx1"/>
                          </a:solidFill>
                          <a:latin typeface="Trebuchet MS" panose="020B0603020202020204" pitchFamily="34" charset="0"/>
                          <a:ea typeface="+mn-ea"/>
                          <a:cs typeface="+mn-cs"/>
                        </a:rPr>
                        <a:t>4.004.620</a:t>
                      </a:r>
                      <a:endParaRPr lang="en-US" sz="1200" b="1" kern="1200" dirty="0">
                        <a:solidFill>
                          <a:schemeClr val="tx1"/>
                        </a:solidFill>
                        <a:latin typeface="Trebuchet MS" panose="020B0603020202020204" pitchFamily="34" charset="0"/>
                        <a:ea typeface="+mn-ea"/>
                        <a:cs typeface="+mn-cs"/>
                      </a:endParaRPr>
                    </a:p>
                  </a:txBody>
                  <a:tcPr marL="9525" marR="9525" marT="9525" marB="0" anchor="b">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8EFFD"/>
                    </a:solidFill>
                  </a:tcPr>
                </a:tc>
              </a:tr>
            </a:tbl>
          </a:graphicData>
        </a:graphic>
      </p:graphicFrame>
      <p:sp>
        <p:nvSpPr>
          <p:cNvPr id="11" name="Callout: Down Arrow 5">
            <a:extLst>
              <a:ext uri="{FF2B5EF4-FFF2-40B4-BE49-F238E27FC236}">
                <a16:creationId xmlns:a16="http://schemas.microsoft.com/office/drawing/2014/main" xmlns="" id="{0A817916-9AE5-4DD0-8EB7-5ECA9DA3F8E6}"/>
              </a:ext>
            </a:extLst>
          </p:cNvPr>
          <p:cNvSpPr/>
          <p:nvPr/>
        </p:nvSpPr>
        <p:spPr bwMode="auto">
          <a:xfrm>
            <a:off x="151769" y="75434"/>
            <a:ext cx="3420000" cy="1332000"/>
          </a:xfrm>
          <a:prstGeom prst="downArrowCallout">
            <a:avLst>
              <a:gd name="adj1" fmla="val 28669"/>
              <a:gd name="adj2" fmla="val 23165"/>
              <a:gd name="adj3" fmla="val 17660"/>
              <a:gd name="adj4" fmla="val 65894"/>
            </a:avLst>
          </a:prstGeom>
          <a:solidFill>
            <a:srgbClr val="4076AC"/>
          </a:solidFill>
          <a:ln/>
        </p:spPr>
        <p:style>
          <a:lnRef idx="0">
            <a:schemeClr val="dk1"/>
          </a:lnRef>
          <a:fillRef idx="3">
            <a:schemeClr val="dk1"/>
          </a:fillRef>
          <a:effectRef idx="3">
            <a:schemeClr val="dk1"/>
          </a:effectRef>
          <a:fontRef idx="minor">
            <a:schemeClr val="lt1"/>
          </a:fontRef>
        </p:style>
        <p:txBody>
          <a:bodyPr lIns="72000" tIns="36000" rIns="72000" bIns="36000" anchor="ctr" anchorCtr="1"/>
          <a:lstStyle/>
          <a:p>
            <a:pPr algn="ctr">
              <a:defRPr/>
            </a:pPr>
            <a:r>
              <a:rPr lang="pt-BR" b="1" dirty="0">
                <a:latin typeface="Trebuchet MS" panose="020B0603020202020204" pitchFamily="34" charset="0"/>
              </a:rPr>
              <a:t>Program de ocupare</a:t>
            </a:r>
          </a:p>
          <a:p>
            <a:pPr algn="ctr">
              <a:defRPr/>
            </a:pPr>
            <a:r>
              <a:rPr lang="pt-BR" b="1" dirty="0">
                <a:latin typeface="Trebuchet MS" panose="020B0603020202020204" pitchFamily="34" charset="0"/>
              </a:rPr>
              <a:t>Perioada </a:t>
            </a:r>
            <a:r>
              <a:rPr lang="pt-BR" sz="1600" b="1" dirty="0" smtClean="0">
                <a:latin typeface="Trebuchet MS" panose="020B0603020202020204" pitchFamily="34" charset="0"/>
              </a:rPr>
              <a:t>31.1</a:t>
            </a:r>
            <a:r>
              <a:rPr lang="ro-RO" sz="1600" b="1" dirty="0" smtClean="0">
                <a:latin typeface="Trebuchet MS" panose="020B0603020202020204" pitchFamily="34" charset="0"/>
              </a:rPr>
              <a:t>2</a:t>
            </a:r>
            <a:r>
              <a:rPr lang="pt-BR" sz="1600" b="1" dirty="0" smtClean="0">
                <a:latin typeface="Trebuchet MS" panose="020B0603020202020204" pitchFamily="34" charset="0"/>
              </a:rPr>
              <a:t>.2023</a:t>
            </a:r>
            <a:r>
              <a:rPr lang="ro-RO" sz="1600" b="1" dirty="0" smtClean="0">
                <a:latin typeface="Trebuchet MS" panose="020B0603020202020204" pitchFamily="34" charset="0"/>
              </a:rPr>
              <a:t> – 30.06.2024</a:t>
            </a:r>
            <a:endParaRPr lang="pt-BR" sz="1600" b="1" dirty="0">
              <a:latin typeface="Trebuchet MS" panose="020B0603020202020204" pitchFamily="34" charset="0"/>
            </a:endParaRPr>
          </a:p>
        </p:txBody>
      </p:sp>
      <p:grpSp>
        <p:nvGrpSpPr>
          <p:cNvPr id="13" name="Group 12"/>
          <p:cNvGrpSpPr/>
          <p:nvPr/>
        </p:nvGrpSpPr>
        <p:grpSpPr>
          <a:xfrm>
            <a:off x="3718941" y="-27801"/>
            <a:ext cx="8471471" cy="1090612"/>
            <a:chOff x="3718942" y="49213"/>
            <a:chExt cx="8471471" cy="1090612"/>
          </a:xfrm>
        </p:grpSpPr>
        <p:pic>
          <p:nvPicPr>
            <p:cNvPr id="14" name="Picture 6">
              <a:extLst>
                <a:ext uri="{FF2B5EF4-FFF2-40B4-BE49-F238E27FC236}">
                  <a16:creationId xmlns:a16="http://schemas.microsoft.com/office/drawing/2014/main" xmlns="" id="{F65761E0-41E1-4557-A583-9249154EC40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18942" y="49213"/>
              <a:ext cx="1023938"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5" descr="omuleti">
              <a:extLst>
                <a:ext uri="{FF2B5EF4-FFF2-40B4-BE49-F238E27FC236}">
                  <a16:creationId xmlns:a16="http://schemas.microsoft.com/office/drawing/2014/main" xmlns="" id="{3C3EAED9-C71F-4F03-8017-4C5DE5744E85}"/>
                </a:ext>
              </a:extLst>
            </p:cNvPr>
            <p:cNvPicPr>
              <a:picLocks noChangeAspect="1" noChangeArrowheads="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625138" y="115888"/>
              <a:ext cx="1565275"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7">
              <a:extLst>
                <a:ext uri="{FF2B5EF4-FFF2-40B4-BE49-F238E27FC236}">
                  <a16:creationId xmlns:a16="http://schemas.microsoft.com/office/drawing/2014/main" xmlns="" id="{D460A125-A922-47C1-937A-02774B615374}"/>
                </a:ext>
              </a:extLst>
            </p:cNvPr>
            <p:cNvSpPr txBox="1">
              <a:spLocks noChangeArrowheads="1"/>
            </p:cNvSpPr>
            <p:nvPr/>
          </p:nvSpPr>
          <p:spPr bwMode="auto">
            <a:xfrm>
              <a:off x="4689165" y="106363"/>
              <a:ext cx="619125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ro-RO" altLang="en-US" sz="2000" dirty="0">
                  <a:solidFill>
                    <a:srgbClr val="03598A"/>
                  </a:solidFill>
                </a:rPr>
                <a:t>MINISTERUL MUNCII ȘI </a:t>
              </a:r>
              <a:r>
                <a:rPr lang="en-US" altLang="en-US" sz="2000" dirty="0">
                  <a:solidFill>
                    <a:srgbClr val="03598A"/>
                  </a:solidFill>
                </a:rPr>
                <a:t>SOLIDARITĂŢII </a:t>
              </a:r>
              <a:r>
                <a:rPr lang="ro-RO" altLang="en-US" sz="2000" dirty="0">
                  <a:solidFill>
                    <a:srgbClr val="03598A"/>
                  </a:solidFill>
                </a:rPr>
                <a:t>SOCIALE</a:t>
              </a:r>
            </a:p>
            <a:p>
              <a:pPr algn="ctr" eaLnBrk="1" hangingPunct="1"/>
              <a:r>
                <a:rPr lang="ro-RO" altLang="en-US" sz="1600" dirty="0" smtClean="0">
                  <a:solidFill>
                    <a:srgbClr val="03598A"/>
                  </a:solidFill>
                </a:rPr>
                <a:t>AGENȚIA </a:t>
              </a:r>
              <a:r>
                <a:rPr lang="ro-RO" altLang="en-US" sz="1600" dirty="0">
                  <a:solidFill>
                    <a:srgbClr val="03598A"/>
                  </a:solidFill>
                </a:rPr>
                <a:t>JUDEȚEANĂ PENTRU OCUPAREA FORȚEI DE MUNCA </a:t>
              </a:r>
            </a:p>
            <a:p>
              <a:pPr algn="ctr" eaLnBrk="1" hangingPunct="1"/>
              <a:r>
                <a:rPr lang="ro-RO" altLang="en-US" sz="1600" dirty="0">
                  <a:solidFill>
                    <a:srgbClr val="03598A"/>
                  </a:solidFill>
                </a:rPr>
                <a:t>SATU MARE</a:t>
              </a:r>
              <a:endParaRPr lang="en-US" altLang="en-US" sz="1600" dirty="0">
                <a:solidFill>
                  <a:srgbClr val="03598A"/>
                </a:solidFill>
              </a:endParaRPr>
            </a:p>
          </p:txBody>
        </p:sp>
      </p:grpSp>
    </p:spTree>
    <p:extLst>
      <p:ext uri="{BB962C8B-B14F-4D97-AF65-F5344CB8AC3E}">
        <p14:creationId xmlns:p14="http://schemas.microsoft.com/office/powerpoint/2010/main" val="14750534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3">
            <a:extLst>
              <a:ext uri="{FF2B5EF4-FFF2-40B4-BE49-F238E27FC236}">
                <a16:creationId xmlns:a16="http://schemas.microsoft.com/office/drawing/2014/main" xmlns="" id="{5D8BB0C1-ADF8-4C3E-81DA-5F43D2FB180A}"/>
              </a:ext>
            </a:extLst>
          </p:cNvPr>
          <p:cNvSpPr>
            <a:spLocks noChangeArrowheads="1"/>
          </p:cNvSpPr>
          <p:nvPr/>
        </p:nvSpPr>
        <p:spPr bwMode="auto">
          <a:xfrm>
            <a:off x="0" y="2730500"/>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p>
        </p:txBody>
      </p:sp>
      <p:sp>
        <p:nvSpPr>
          <p:cNvPr id="10" name="Rounded Rectangle 9">
            <a:extLst>
              <a:ext uri="{FF2B5EF4-FFF2-40B4-BE49-F238E27FC236}">
                <a16:creationId xmlns:a16="http://schemas.microsoft.com/office/drawing/2014/main" xmlns="" id="{2E11B6A9-7C6A-4BC9-A8A8-3612E9794FB6}"/>
              </a:ext>
            </a:extLst>
          </p:cNvPr>
          <p:cNvSpPr/>
          <p:nvPr/>
        </p:nvSpPr>
        <p:spPr>
          <a:xfrm>
            <a:off x="-32858" y="115889"/>
            <a:ext cx="3247744" cy="576808"/>
          </a:xfrm>
          <a:prstGeom prst="roundRect">
            <a:avLst/>
          </a:prstGeom>
          <a:solidFill>
            <a:srgbClr val="4076AC"/>
          </a:solidFill>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lgn="ctr">
              <a:defRPr/>
            </a:pPr>
            <a:r>
              <a:rPr lang="it-IT" altLang="ro-RO" b="1" dirty="0" smtClean="0">
                <a:solidFill>
                  <a:schemeClr val="bg1"/>
                </a:solidFill>
                <a:latin typeface="Trebuchet MS" pitchFamily="34" charset="0"/>
                <a:cs typeface="Arial" charset="0"/>
              </a:rPr>
              <a:t>PRESTATORUL CASNIC</a:t>
            </a:r>
            <a:endParaRPr lang="it-IT" altLang="ro-RO" sz="2000" b="1" dirty="0">
              <a:solidFill>
                <a:schemeClr val="bg1"/>
              </a:solidFill>
              <a:latin typeface="Trebuchet MS" pitchFamily="34" charset="0"/>
              <a:cs typeface="Arial" charset="0"/>
            </a:endParaRPr>
          </a:p>
        </p:txBody>
      </p:sp>
      <p:sp>
        <p:nvSpPr>
          <p:cNvPr id="14" name="Round Same Side Corner Rectangle 13"/>
          <p:cNvSpPr/>
          <p:nvPr/>
        </p:nvSpPr>
        <p:spPr>
          <a:xfrm>
            <a:off x="584328" y="1053211"/>
            <a:ext cx="6158950" cy="5688157"/>
          </a:xfrm>
          <a:prstGeom prst="round2SameRect">
            <a:avLst>
              <a:gd name="adj1" fmla="val 0"/>
              <a:gd name="adj2" fmla="val 4075"/>
            </a:avLst>
          </a:prstGeom>
          <a:solidFill>
            <a:srgbClr val="C8EFFD"/>
          </a:solidFill>
          <a:ln>
            <a:noFill/>
          </a:ln>
          <a:effectLst>
            <a:innerShdw blurRad="114300">
              <a:srgbClr val="03598A"/>
            </a:innerShdw>
          </a:effectLst>
        </p:spPr>
        <p:style>
          <a:lnRef idx="2">
            <a:schemeClr val="accent1">
              <a:shade val="50000"/>
            </a:schemeClr>
          </a:lnRef>
          <a:fillRef idx="1">
            <a:schemeClr val="accent1"/>
          </a:fillRef>
          <a:effectRef idx="0">
            <a:schemeClr val="accent1"/>
          </a:effectRef>
          <a:fontRef idx="minor">
            <a:schemeClr val="lt1"/>
          </a:fontRef>
        </p:style>
        <p:txBody>
          <a:bodyPr lIns="72000" tIns="108000" rIns="72000" bIns="72000" rtlCol="0" anchor="t" anchorCtr="0"/>
          <a:lstStyle/>
          <a:p>
            <a:pPr marL="109728" indent="0" algn="just">
              <a:buNone/>
            </a:pPr>
            <a:r>
              <a:rPr lang="en-US" sz="1600" b="1" dirty="0" smtClean="0">
                <a:solidFill>
                  <a:schemeClr val="tx1">
                    <a:lumMod val="65000"/>
                    <a:lumOff val="35000"/>
                  </a:schemeClr>
                </a:solidFill>
              </a:rPr>
              <a:t>LEGE </a:t>
            </a:r>
            <a:r>
              <a:rPr lang="en-US" sz="1600" b="1" dirty="0" err="1" smtClean="0">
                <a:solidFill>
                  <a:schemeClr val="tx1">
                    <a:lumMod val="65000"/>
                    <a:lumOff val="35000"/>
                  </a:schemeClr>
                </a:solidFill>
              </a:rPr>
              <a:t>nr</a:t>
            </a:r>
            <a:r>
              <a:rPr lang="en-US" sz="1600" b="1" dirty="0">
                <a:solidFill>
                  <a:schemeClr val="tx1">
                    <a:lumMod val="65000"/>
                    <a:lumOff val="35000"/>
                  </a:schemeClr>
                </a:solidFill>
              </a:rPr>
              <a:t>. </a:t>
            </a:r>
            <a:r>
              <a:rPr lang="en-US" sz="1600" b="1" dirty="0" smtClean="0">
                <a:solidFill>
                  <a:schemeClr val="tx1">
                    <a:lumMod val="65000"/>
                    <a:lumOff val="35000"/>
                  </a:schemeClr>
                </a:solidFill>
              </a:rPr>
              <a:t>111/2022 </a:t>
            </a:r>
            <a:r>
              <a:rPr lang="en-US" sz="1600" b="1" dirty="0" err="1" smtClean="0">
                <a:solidFill>
                  <a:schemeClr val="tx1">
                    <a:lumMod val="65000"/>
                    <a:lumOff val="35000"/>
                  </a:schemeClr>
                </a:solidFill>
              </a:rPr>
              <a:t>reglementeaza</a:t>
            </a:r>
            <a:r>
              <a:rPr lang="en-US" sz="1600" b="1" dirty="0" smtClean="0">
                <a:solidFill>
                  <a:schemeClr val="tx1">
                    <a:lumMod val="65000"/>
                    <a:lumOff val="35000"/>
                  </a:schemeClr>
                </a:solidFill>
              </a:rPr>
              <a:t> </a:t>
            </a:r>
            <a:r>
              <a:rPr lang="en-US" sz="1600" b="1" dirty="0" err="1" smtClean="0">
                <a:solidFill>
                  <a:schemeClr val="tx1">
                    <a:lumMod val="65000"/>
                    <a:lumOff val="35000"/>
                  </a:schemeClr>
                </a:solidFill>
              </a:rPr>
              <a:t>activitatea</a:t>
            </a:r>
            <a:r>
              <a:rPr lang="en-US" sz="1600" b="1" dirty="0" smtClean="0">
                <a:solidFill>
                  <a:schemeClr val="tx1">
                    <a:lumMod val="65000"/>
                    <a:lumOff val="35000"/>
                  </a:schemeClr>
                </a:solidFill>
              </a:rPr>
              <a:t> </a:t>
            </a:r>
            <a:r>
              <a:rPr lang="en-US" sz="1600" b="1" dirty="0" err="1" smtClean="0">
                <a:solidFill>
                  <a:schemeClr val="tx1">
                    <a:lumMod val="65000"/>
                    <a:lumOff val="35000"/>
                  </a:schemeClr>
                </a:solidFill>
              </a:rPr>
              <a:t>prestatorului</a:t>
            </a:r>
            <a:r>
              <a:rPr lang="en-US" sz="1600" b="1" dirty="0" smtClean="0">
                <a:solidFill>
                  <a:schemeClr val="tx1">
                    <a:lumMod val="65000"/>
                    <a:lumOff val="35000"/>
                  </a:schemeClr>
                </a:solidFill>
              </a:rPr>
              <a:t> </a:t>
            </a:r>
            <a:r>
              <a:rPr lang="en-US" sz="1600" b="1" dirty="0" err="1" smtClean="0">
                <a:solidFill>
                  <a:schemeClr val="tx1">
                    <a:lumMod val="65000"/>
                    <a:lumOff val="35000"/>
                  </a:schemeClr>
                </a:solidFill>
              </a:rPr>
              <a:t>casnic</a:t>
            </a:r>
            <a:r>
              <a:rPr lang="en-US" sz="1600" b="1" dirty="0" smtClean="0">
                <a:solidFill>
                  <a:schemeClr val="tx1">
                    <a:lumMod val="65000"/>
                    <a:lumOff val="35000"/>
                  </a:schemeClr>
                </a:solidFill>
              </a:rPr>
              <a:t>.</a:t>
            </a:r>
          </a:p>
          <a:p>
            <a:pPr marL="109728" indent="0" algn="just">
              <a:buNone/>
            </a:pPr>
            <a:r>
              <a:rPr lang="en-US" sz="1600" b="1" dirty="0">
                <a:solidFill>
                  <a:schemeClr val="tx1">
                    <a:lumMod val="65000"/>
                    <a:lumOff val="35000"/>
                  </a:schemeClr>
                </a:solidFill>
              </a:rPr>
              <a:t>   </a:t>
            </a:r>
            <a:r>
              <a:rPr lang="en-US" sz="1600" b="1" dirty="0" err="1">
                <a:solidFill>
                  <a:schemeClr val="tx1">
                    <a:lumMod val="65000"/>
                    <a:lumOff val="35000"/>
                  </a:schemeClr>
                </a:solidFill>
              </a:rPr>
              <a:t>Tichetul</a:t>
            </a:r>
            <a:r>
              <a:rPr lang="en-US" sz="1600" b="1" dirty="0">
                <a:solidFill>
                  <a:schemeClr val="tx1">
                    <a:lumMod val="65000"/>
                    <a:lumOff val="35000"/>
                  </a:schemeClr>
                </a:solidFill>
              </a:rPr>
              <a:t> de </a:t>
            </a:r>
            <a:r>
              <a:rPr lang="en-US" sz="1600" b="1" dirty="0" err="1">
                <a:solidFill>
                  <a:schemeClr val="tx1">
                    <a:lumMod val="65000"/>
                    <a:lumOff val="35000"/>
                  </a:schemeClr>
                </a:solidFill>
              </a:rPr>
              <a:t>activităţi</a:t>
            </a:r>
            <a:r>
              <a:rPr lang="en-US" sz="1600" b="1" dirty="0">
                <a:solidFill>
                  <a:schemeClr val="tx1">
                    <a:lumMod val="65000"/>
                    <a:lumOff val="35000"/>
                  </a:schemeClr>
                </a:solidFill>
              </a:rPr>
              <a:t> </a:t>
            </a:r>
            <a:r>
              <a:rPr lang="en-US" sz="1600" b="1" dirty="0" err="1">
                <a:solidFill>
                  <a:schemeClr val="tx1">
                    <a:lumMod val="65000"/>
                    <a:lumOff val="35000"/>
                  </a:schemeClr>
                </a:solidFill>
              </a:rPr>
              <a:t>casnice</a:t>
            </a:r>
            <a:r>
              <a:rPr lang="en-US" sz="1600" b="1" dirty="0">
                <a:solidFill>
                  <a:schemeClr val="tx1">
                    <a:lumMod val="65000"/>
                    <a:lumOff val="35000"/>
                  </a:schemeClr>
                </a:solidFill>
              </a:rPr>
              <a:t> se </a:t>
            </a:r>
            <a:r>
              <a:rPr lang="en-US" sz="1600" b="1" dirty="0" err="1">
                <a:solidFill>
                  <a:schemeClr val="tx1">
                    <a:lumMod val="65000"/>
                    <a:lumOff val="35000"/>
                  </a:schemeClr>
                </a:solidFill>
              </a:rPr>
              <a:t>poate</a:t>
            </a:r>
            <a:r>
              <a:rPr lang="en-US" sz="1600" b="1" dirty="0">
                <a:solidFill>
                  <a:schemeClr val="tx1">
                    <a:lumMod val="65000"/>
                    <a:lumOff val="35000"/>
                  </a:schemeClr>
                </a:solidFill>
              </a:rPr>
              <a:t> </a:t>
            </a:r>
            <a:r>
              <a:rPr lang="en-US" sz="1600" b="1" dirty="0" err="1">
                <a:solidFill>
                  <a:schemeClr val="tx1">
                    <a:lumMod val="65000"/>
                    <a:lumOff val="35000"/>
                  </a:schemeClr>
                </a:solidFill>
              </a:rPr>
              <a:t>achiziţiona</a:t>
            </a:r>
            <a:r>
              <a:rPr lang="en-US" sz="1600" b="1" dirty="0">
                <a:solidFill>
                  <a:schemeClr val="tx1">
                    <a:lumMod val="65000"/>
                    <a:lumOff val="35000"/>
                  </a:schemeClr>
                </a:solidFill>
              </a:rPr>
              <a:t> de la </a:t>
            </a:r>
            <a:r>
              <a:rPr lang="en-US" sz="1600" b="1" dirty="0" err="1">
                <a:solidFill>
                  <a:schemeClr val="tx1">
                    <a:lumMod val="65000"/>
                    <a:lumOff val="35000"/>
                  </a:schemeClr>
                </a:solidFill>
              </a:rPr>
              <a:t>oricare</a:t>
            </a:r>
            <a:r>
              <a:rPr lang="en-US" sz="1600" b="1" dirty="0">
                <a:solidFill>
                  <a:schemeClr val="tx1">
                    <a:lumMod val="65000"/>
                    <a:lumOff val="35000"/>
                  </a:schemeClr>
                </a:solidFill>
              </a:rPr>
              <a:t> </a:t>
            </a:r>
            <a:r>
              <a:rPr lang="en-US" sz="1600" b="1" dirty="0" err="1">
                <a:solidFill>
                  <a:schemeClr val="tx1">
                    <a:lumMod val="65000"/>
                    <a:lumOff val="35000"/>
                  </a:schemeClr>
                </a:solidFill>
              </a:rPr>
              <a:t>dintre</a:t>
            </a:r>
            <a:r>
              <a:rPr lang="en-US" sz="1600" b="1" dirty="0">
                <a:solidFill>
                  <a:schemeClr val="tx1">
                    <a:lumMod val="65000"/>
                    <a:lumOff val="35000"/>
                  </a:schemeClr>
                </a:solidFill>
              </a:rPr>
              <a:t> </a:t>
            </a:r>
            <a:r>
              <a:rPr lang="en-US" sz="1600" b="1" dirty="0" err="1">
                <a:solidFill>
                  <a:schemeClr val="tx1">
                    <a:lumMod val="65000"/>
                    <a:lumOff val="35000"/>
                  </a:schemeClr>
                </a:solidFill>
              </a:rPr>
              <a:t>agenţiile</a:t>
            </a:r>
            <a:r>
              <a:rPr lang="en-US" sz="1600" b="1" dirty="0">
                <a:solidFill>
                  <a:schemeClr val="tx1">
                    <a:lumMod val="65000"/>
                    <a:lumOff val="35000"/>
                  </a:schemeClr>
                </a:solidFill>
              </a:rPr>
              <a:t> </a:t>
            </a:r>
            <a:r>
              <a:rPr lang="en-US" sz="1600" b="1" dirty="0" err="1">
                <a:solidFill>
                  <a:schemeClr val="tx1">
                    <a:lumMod val="65000"/>
                    <a:lumOff val="35000"/>
                  </a:schemeClr>
                </a:solidFill>
              </a:rPr>
              <a:t>pentru</a:t>
            </a:r>
            <a:r>
              <a:rPr lang="en-US" sz="1600" b="1" dirty="0">
                <a:solidFill>
                  <a:schemeClr val="tx1">
                    <a:lumMod val="65000"/>
                    <a:lumOff val="35000"/>
                  </a:schemeClr>
                </a:solidFill>
              </a:rPr>
              <a:t> </a:t>
            </a:r>
            <a:r>
              <a:rPr lang="en-US" sz="1600" b="1" dirty="0" err="1">
                <a:solidFill>
                  <a:schemeClr val="tx1">
                    <a:lumMod val="65000"/>
                    <a:lumOff val="35000"/>
                  </a:schemeClr>
                </a:solidFill>
              </a:rPr>
              <a:t>ocuparea</a:t>
            </a:r>
            <a:r>
              <a:rPr lang="en-US" sz="1600" b="1" dirty="0">
                <a:solidFill>
                  <a:schemeClr val="tx1">
                    <a:lumMod val="65000"/>
                    <a:lumOff val="35000"/>
                  </a:schemeClr>
                </a:solidFill>
              </a:rPr>
              <a:t> </a:t>
            </a:r>
            <a:r>
              <a:rPr lang="en-US" sz="1600" b="1" dirty="0" err="1">
                <a:solidFill>
                  <a:schemeClr val="tx1">
                    <a:lumMod val="65000"/>
                    <a:lumOff val="35000"/>
                  </a:schemeClr>
                </a:solidFill>
              </a:rPr>
              <a:t>forţei</a:t>
            </a:r>
            <a:r>
              <a:rPr lang="en-US" sz="1600" b="1" dirty="0">
                <a:solidFill>
                  <a:schemeClr val="tx1">
                    <a:lumMod val="65000"/>
                    <a:lumOff val="35000"/>
                  </a:schemeClr>
                </a:solidFill>
              </a:rPr>
              <a:t> de </a:t>
            </a:r>
            <a:r>
              <a:rPr lang="en-US" sz="1600" b="1" dirty="0" err="1">
                <a:solidFill>
                  <a:schemeClr val="tx1">
                    <a:lumMod val="65000"/>
                    <a:lumOff val="35000"/>
                  </a:schemeClr>
                </a:solidFill>
              </a:rPr>
              <a:t>muncă</a:t>
            </a:r>
            <a:r>
              <a:rPr lang="en-US" sz="1600" b="1" dirty="0">
                <a:solidFill>
                  <a:schemeClr val="tx1">
                    <a:lumMod val="65000"/>
                    <a:lumOff val="35000"/>
                  </a:schemeClr>
                </a:solidFill>
              </a:rPr>
              <a:t> </a:t>
            </a:r>
            <a:r>
              <a:rPr lang="en-US" sz="1600" b="1" dirty="0" err="1">
                <a:solidFill>
                  <a:schemeClr val="tx1">
                    <a:lumMod val="65000"/>
                    <a:lumOff val="35000"/>
                  </a:schemeClr>
                </a:solidFill>
              </a:rPr>
              <a:t>judeţene</a:t>
            </a:r>
            <a:r>
              <a:rPr lang="en-US" sz="1600" b="1" dirty="0">
                <a:solidFill>
                  <a:schemeClr val="tx1">
                    <a:lumMod val="65000"/>
                    <a:lumOff val="35000"/>
                  </a:schemeClr>
                </a:solidFill>
              </a:rPr>
              <a:t> </a:t>
            </a:r>
            <a:r>
              <a:rPr lang="en-US" sz="1600" b="1" dirty="0" err="1">
                <a:solidFill>
                  <a:schemeClr val="tx1">
                    <a:lumMod val="65000"/>
                    <a:lumOff val="35000"/>
                  </a:schemeClr>
                </a:solidFill>
              </a:rPr>
              <a:t>şi</a:t>
            </a:r>
            <a:r>
              <a:rPr lang="en-US" sz="1600" b="1" dirty="0">
                <a:solidFill>
                  <a:schemeClr val="tx1">
                    <a:lumMod val="65000"/>
                    <a:lumOff val="35000"/>
                  </a:schemeClr>
                </a:solidFill>
              </a:rPr>
              <a:t> a </a:t>
            </a:r>
            <a:r>
              <a:rPr lang="en-US" sz="1600" b="1" dirty="0" err="1">
                <a:solidFill>
                  <a:schemeClr val="tx1">
                    <a:lumMod val="65000"/>
                    <a:lumOff val="35000"/>
                  </a:schemeClr>
                </a:solidFill>
              </a:rPr>
              <a:t>municipiului</a:t>
            </a:r>
            <a:r>
              <a:rPr lang="en-US" sz="1600" b="1" dirty="0">
                <a:solidFill>
                  <a:schemeClr val="tx1">
                    <a:lumMod val="65000"/>
                    <a:lumOff val="35000"/>
                  </a:schemeClr>
                </a:solidFill>
              </a:rPr>
              <a:t> </a:t>
            </a:r>
            <a:r>
              <a:rPr lang="en-US" sz="1600" b="1" dirty="0" err="1">
                <a:solidFill>
                  <a:schemeClr val="tx1">
                    <a:lumMod val="65000"/>
                    <a:lumOff val="35000"/>
                  </a:schemeClr>
                </a:solidFill>
              </a:rPr>
              <a:t>Bucureşti</a:t>
            </a:r>
            <a:r>
              <a:rPr lang="en-US" sz="1600" b="1" dirty="0">
                <a:solidFill>
                  <a:schemeClr val="tx1">
                    <a:lumMod val="65000"/>
                    <a:lumOff val="35000"/>
                  </a:schemeClr>
                </a:solidFill>
              </a:rPr>
              <a:t>, </a:t>
            </a:r>
            <a:r>
              <a:rPr lang="en-US" sz="1600" b="1" dirty="0" err="1">
                <a:solidFill>
                  <a:schemeClr val="tx1">
                    <a:lumMod val="65000"/>
                    <a:lumOff val="35000"/>
                  </a:schemeClr>
                </a:solidFill>
              </a:rPr>
              <a:t>denumite</a:t>
            </a:r>
            <a:r>
              <a:rPr lang="en-US" sz="1600" b="1" dirty="0">
                <a:solidFill>
                  <a:schemeClr val="tx1">
                    <a:lumMod val="65000"/>
                    <a:lumOff val="35000"/>
                  </a:schemeClr>
                </a:solidFill>
              </a:rPr>
              <a:t> </a:t>
            </a:r>
            <a:r>
              <a:rPr lang="en-US" sz="1600" b="1" dirty="0" err="1">
                <a:solidFill>
                  <a:schemeClr val="tx1">
                    <a:lumMod val="65000"/>
                    <a:lumOff val="35000"/>
                  </a:schemeClr>
                </a:solidFill>
              </a:rPr>
              <a:t>în</a:t>
            </a:r>
            <a:r>
              <a:rPr lang="en-US" sz="1600" b="1" dirty="0">
                <a:solidFill>
                  <a:schemeClr val="tx1">
                    <a:lumMod val="65000"/>
                    <a:lumOff val="35000"/>
                  </a:schemeClr>
                </a:solidFill>
              </a:rPr>
              <a:t> </a:t>
            </a:r>
            <a:r>
              <a:rPr lang="en-US" sz="1600" b="1" dirty="0" err="1">
                <a:solidFill>
                  <a:schemeClr val="tx1">
                    <a:lumMod val="65000"/>
                    <a:lumOff val="35000"/>
                  </a:schemeClr>
                </a:solidFill>
              </a:rPr>
              <a:t>continuare</a:t>
            </a:r>
            <a:r>
              <a:rPr lang="en-US" sz="1600" b="1" dirty="0">
                <a:solidFill>
                  <a:schemeClr val="tx1">
                    <a:lumMod val="65000"/>
                    <a:lumOff val="35000"/>
                  </a:schemeClr>
                </a:solidFill>
              </a:rPr>
              <a:t> </a:t>
            </a:r>
            <a:r>
              <a:rPr lang="en-US" sz="1600" b="1" dirty="0" err="1">
                <a:solidFill>
                  <a:schemeClr val="tx1">
                    <a:lumMod val="65000"/>
                    <a:lumOff val="35000"/>
                  </a:schemeClr>
                </a:solidFill>
              </a:rPr>
              <a:t>agenţii</a:t>
            </a:r>
            <a:r>
              <a:rPr lang="en-US" sz="1600" b="1" dirty="0">
                <a:solidFill>
                  <a:schemeClr val="tx1">
                    <a:lumMod val="65000"/>
                    <a:lumOff val="35000"/>
                  </a:schemeClr>
                </a:solidFill>
              </a:rPr>
              <a:t> </a:t>
            </a:r>
            <a:r>
              <a:rPr lang="en-US" sz="1600" b="1" dirty="0" err="1">
                <a:solidFill>
                  <a:schemeClr val="tx1">
                    <a:lumMod val="65000"/>
                    <a:lumOff val="35000"/>
                  </a:schemeClr>
                </a:solidFill>
              </a:rPr>
              <a:t>pentru</a:t>
            </a:r>
            <a:r>
              <a:rPr lang="en-US" sz="1600" b="1" dirty="0">
                <a:solidFill>
                  <a:schemeClr val="tx1">
                    <a:lumMod val="65000"/>
                    <a:lumOff val="35000"/>
                  </a:schemeClr>
                </a:solidFill>
              </a:rPr>
              <a:t> </a:t>
            </a:r>
            <a:r>
              <a:rPr lang="en-US" sz="1600" b="1" dirty="0" err="1">
                <a:solidFill>
                  <a:schemeClr val="tx1">
                    <a:lumMod val="65000"/>
                    <a:lumOff val="35000"/>
                  </a:schemeClr>
                </a:solidFill>
              </a:rPr>
              <a:t>ocuparea</a:t>
            </a:r>
            <a:r>
              <a:rPr lang="en-US" sz="1600" b="1" dirty="0">
                <a:solidFill>
                  <a:schemeClr val="tx1">
                    <a:lumMod val="65000"/>
                    <a:lumOff val="35000"/>
                  </a:schemeClr>
                </a:solidFill>
              </a:rPr>
              <a:t> </a:t>
            </a:r>
            <a:r>
              <a:rPr lang="en-US" sz="1600" b="1" dirty="0" err="1">
                <a:solidFill>
                  <a:schemeClr val="tx1">
                    <a:lumMod val="65000"/>
                    <a:lumOff val="35000"/>
                  </a:schemeClr>
                </a:solidFill>
              </a:rPr>
              <a:t>forţei</a:t>
            </a:r>
            <a:r>
              <a:rPr lang="en-US" sz="1600" b="1" dirty="0">
                <a:solidFill>
                  <a:schemeClr val="tx1">
                    <a:lumMod val="65000"/>
                    <a:lumOff val="35000"/>
                  </a:schemeClr>
                </a:solidFill>
              </a:rPr>
              <a:t> de </a:t>
            </a:r>
            <a:r>
              <a:rPr lang="en-US" sz="1600" b="1" dirty="0" err="1">
                <a:solidFill>
                  <a:schemeClr val="tx1">
                    <a:lumMod val="65000"/>
                    <a:lumOff val="35000"/>
                  </a:schemeClr>
                </a:solidFill>
              </a:rPr>
              <a:t>muncă</a:t>
            </a:r>
            <a:r>
              <a:rPr lang="en-US" sz="1600" b="1" dirty="0">
                <a:solidFill>
                  <a:schemeClr val="tx1">
                    <a:lumMod val="65000"/>
                    <a:lumOff val="35000"/>
                  </a:schemeClr>
                </a:solidFill>
              </a:rPr>
              <a:t>, de la </a:t>
            </a:r>
            <a:r>
              <a:rPr lang="en-US" sz="1600" b="1" dirty="0" err="1">
                <a:solidFill>
                  <a:schemeClr val="tx1">
                    <a:lumMod val="65000"/>
                    <a:lumOff val="35000"/>
                  </a:schemeClr>
                </a:solidFill>
              </a:rPr>
              <a:t>furnizorul</a:t>
            </a:r>
            <a:r>
              <a:rPr lang="en-US" sz="1600" b="1" dirty="0">
                <a:solidFill>
                  <a:schemeClr val="tx1">
                    <a:lumMod val="65000"/>
                    <a:lumOff val="35000"/>
                  </a:schemeClr>
                </a:solidFill>
              </a:rPr>
              <a:t> de </a:t>
            </a:r>
            <a:r>
              <a:rPr lang="en-US" sz="1600" b="1" dirty="0" err="1">
                <a:solidFill>
                  <a:schemeClr val="tx1">
                    <a:lumMod val="65000"/>
                    <a:lumOff val="35000"/>
                  </a:schemeClr>
                </a:solidFill>
              </a:rPr>
              <a:t>serviciu</a:t>
            </a:r>
            <a:r>
              <a:rPr lang="en-US" sz="1600" b="1" dirty="0">
                <a:solidFill>
                  <a:schemeClr val="tx1">
                    <a:lumMod val="65000"/>
                    <a:lumOff val="35000"/>
                  </a:schemeClr>
                </a:solidFill>
              </a:rPr>
              <a:t> universal, </a:t>
            </a:r>
            <a:r>
              <a:rPr lang="en-US" sz="1600" b="1" dirty="0" err="1">
                <a:solidFill>
                  <a:schemeClr val="tx1">
                    <a:lumMod val="65000"/>
                    <a:lumOff val="35000"/>
                  </a:schemeClr>
                </a:solidFill>
              </a:rPr>
              <a:t>astfel</a:t>
            </a:r>
            <a:r>
              <a:rPr lang="en-US" sz="1600" b="1" dirty="0">
                <a:solidFill>
                  <a:schemeClr val="tx1">
                    <a:lumMod val="65000"/>
                    <a:lumOff val="35000"/>
                  </a:schemeClr>
                </a:solidFill>
              </a:rPr>
              <a:t> cum </a:t>
            </a:r>
            <a:r>
              <a:rPr lang="en-US" sz="1600" b="1" dirty="0" err="1">
                <a:solidFill>
                  <a:schemeClr val="tx1">
                    <a:lumMod val="65000"/>
                    <a:lumOff val="35000"/>
                  </a:schemeClr>
                </a:solidFill>
              </a:rPr>
              <a:t>este</a:t>
            </a:r>
            <a:r>
              <a:rPr lang="en-US" sz="1600" b="1" dirty="0">
                <a:solidFill>
                  <a:schemeClr val="tx1">
                    <a:lumMod val="65000"/>
                    <a:lumOff val="35000"/>
                  </a:schemeClr>
                </a:solidFill>
              </a:rPr>
              <a:t> </a:t>
            </a:r>
            <a:r>
              <a:rPr lang="en-US" sz="1600" b="1" dirty="0" err="1">
                <a:solidFill>
                  <a:schemeClr val="tx1">
                    <a:lumMod val="65000"/>
                    <a:lumOff val="35000"/>
                  </a:schemeClr>
                </a:solidFill>
              </a:rPr>
              <a:t>definit</a:t>
            </a:r>
            <a:r>
              <a:rPr lang="en-US" sz="1600" b="1" dirty="0">
                <a:solidFill>
                  <a:schemeClr val="tx1">
                    <a:lumMod val="65000"/>
                    <a:lumOff val="35000"/>
                  </a:schemeClr>
                </a:solidFill>
              </a:rPr>
              <a:t> la art. 2 pct. 24 din </a:t>
            </a:r>
            <a:r>
              <a:rPr lang="en-US" sz="1600" b="1" dirty="0" err="1">
                <a:solidFill>
                  <a:schemeClr val="tx1">
                    <a:lumMod val="65000"/>
                    <a:lumOff val="35000"/>
                  </a:schemeClr>
                </a:solidFill>
              </a:rPr>
              <a:t>Ordonanţa</a:t>
            </a:r>
            <a:r>
              <a:rPr lang="en-US" sz="1600" b="1" dirty="0">
                <a:solidFill>
                  <a:schemeClr val="tx1">
                    <a:lumMod val="65000"/>
                    <a:lumOff val="35000"/>
                  </a:schemeClr>
                </a:solidFill>
              </a:rPr>
              <a:t> de </a:t>
            </a:r>
            <a:r>
              <a:rPr lang="en-US" sz="1600" b="1" dirty="0" err="1">
                <a:solidFill>
                  <a:schemeClr val="tx1">
                    <a:lumMod val="65000"/>
                    <a:lumOff val="35000"/>
                  </a:schemeClr>
                </a:solidFill>
              </a:rPr>
              <a:t>urgenţă</a:t>
            </a:r>
            <a:r>
              <a:rPr lang="en-US" sz="1600" b="1" dirty="0">
                <a:solidFill>
                  <a:schemeClr val="tx1">
                    <a:lumMod val="65000"/>
                    <a:lumOff val="35000"/>
                  </a:schemeClr>
                </a:solidFill>
              </a:rPr>
              <a:t> a </a:t>
            </a:r>
            <a:r>
              <a:rPr lang="en-US" sz="1600" b="1" dirty="0" err="1">
                <a:solidFill>
                  <a:schemeClr val="tx1">
                    <a:lumMod val="65000"/>
                    <a:lumOff val="35000"/>
                  </a:schemeClr>
                </a:solidFill>
              </a:rPr>
              <a:t>Guvernului</a:t>
            </a:r>
            <a:r>
              <a:rPr lang="en-US" sz="1600" b="1" dirty="0">
                <a:solidFill>
                  <a:schemeClr val="tx1">
                    <a:lumMod val="65000"/>
                    <a:lumOff val="35000"/>
                  </a:schemeClr>
                </a:solidFill>
              </a:rPr>
              <a:t> </a:t>
            </a:r>
            <a:r>
              <a:rPr lang="en-US" sz="1600" b="1" dirty="0" err="1">
                <a:solidFill>
                  <a:schemeClr val="tx1">
                    <a:lumMod val="65000"/>
                    <a:lumOff val="35000"/>
                  </a:schemeClr>
                </a:solidFill>
              </a:rPr>
              <a:t>nr</a:t>
            </a:r>
            <a:r>
              <a:rPr lang="en-US" sz="1600" b="1" dirty="0">
                <a:solidFill>
                  <a:schemeClr val="tx1">
                    <a:lumMod val="65000"/>
                    <a:lumOff val="35000"/>
                  </a:schemeClr>
                </a:solidFill>
              </a:rPr>
              <a:t>. 13/2013 </a:t>
            </a:r>
            <a:r>
              <a:rPr lang="en-US" sz="1600" b="1" dirty="0" err="1">
                <a:solidFill>
                  <a:schemeClr val="tx1">
                    <a:lumMod val="65000"/>
                    <a:lumOff val="35000"/>
                  </a:schemeClr>
                </a:solidFill>
              </a:rPr>
              <a:t>privind</a:t>
            </a:r>
            <a:r>
              <a:rPr lang="en-US" sz="1600" b="1" dirty="0">
                <a:solidFill>
                  <a:schemeClr val="tx1">
                    <a:lumMod val="65000"/>
                    <a:lumOff val="35000"/>
                  </a:schemeClr>
                </a:solidFill>
              </a:rPr>
              <a:t> </a:t>
            </a:r>
            <a:r>
              <a:rPr lang="en-US" sz="1600" b="1" dirty="0" err="1">
                <a:solidFill>
                  <a:schemeClr val="tx1">
                    <a:lumMod val="65000"/>
                    <a:lumOff val="35000"/>
                  </a:schemeClr>
                </a:solidFill>
              </a:rPr>
              <a:t>serviciile</a:t>
            </a:r>
            <a:r>
              <a:rPr lang="en-US" sz="1600" b="1" dirty="0">
                <a:solidFill>
                  <a:schemeClr val="tx1">
                    <a:lumMod val="65000"/>
                    <a:lumOff val="35000"/>
                  </a:schemeClr>
                </a:solidFill>
              </a:rPr>
              <a:t> </a:t>
            </a:r>
            <a:r>
              <a:rPr lang="en-US" sz="1600" b="1" dirty="0" err="1">
                <a:solidFill>
                  <a:schemeClr val="tx1">
                    <a:lumMod val="65000"/>
                    <a:lumOff val="35000"/>
                  </a:schemeClr>
                </a:solidFill>
              </a:rPr>
              <a:t>poştale</a:t>
            </a:r>
            <a:r>
              <a:rPr lang="en-US" sz="1600" b="1" dirty="0">
                <a:solidFill>
                  <a:schemeClr val="tx1">
                    <a:lumMod val="65000"/>
                    <a:lumOff val="35000"/>
                  </a:schemeClr>
                </a:solidFill>
              </a:rPr>
              <a:t>, </a:t>
            </a:r>
            <a:r>
              <a:rPr lang="en-US" sz="1600" b="1" dirty="0" err="1">
                <a:solidFill>
                  <a:schemeClr val="tx1">
                    <a:lumMod val="65000"/>
                    <a:lumOff val="35000"/>
                  </a:schemeClr>
                </a:solidFill>
              </a:rPr>
              <a:t>aprobată</a:t>
            </a:r>
            <a:r>
              <a:rPr lang="en-US" sz="1600" b="1" dirty="0">
                <a:solidFill>
                  <a:schemeClr val="tx1">
                    <a:lumMod val="65000"/>
                    <a:lumOff val="35000"/>
                  </a:schemeClr>
                </a:solidFill>
              </a:rPr>
              <a:t> cu </a:t>
            </a:r>
            <a:r>
              <a:rPr lang="en-US" sz="1600" b="1" dirty="0" err="1">
                <a:solidFill>
                  <a:schemeClr val="tx1">
                    <a:lumMod val="65000"/>
                    <a:lumOff val="35000"/>
                  </a:schemeClr>
                </a:solidFill>
              </a:rPr>
              <a:t>modificări</a:t>
            </a:r>
            <a:r>
              <a:rPr lang="en-US" sz="1600" b="1" dirty="0">
                <a:solidFill>
                  <a:schemeClr val="tx1">
                    <a:lumMod val="65000"/>
                    <a:lumOff val="35000"/>
                  </a:schemeClr>
                </a:solidFill>
              </a:rPr>
              <a:t> </a:t>
            </a:r>
            <a:r>
              <a:rPr lang="en-US" sz="1600" b="1" dirty="0" err="1">
                <a:solidFill>
                  <a:schemeClr val="tx1">
                    <a:lumMod val="65000"/>
                    <a:lumOff val="35000"/>
                  </a:schemeClr>
                </a:solidFill>
              </a:rPr>
              <a:t>şi</a:t>
            </a:r>
            <a:r>
              <a:rPr lang="en-US" sz="1600" b="1" dirty="0">
                <a:solidFill>
                  <a:schemeClr val="tx1">
                    <a:lumMod val="65000"/>
                    <a:lumOff val="35000"/>
                  </a:schemeClr>
                </a:solidFill>
              </a:rPr>
              <a:t> </a:t>
            </a:r>
            <a:r>
              <a:rPr lang="en-US" sz="1600" b="1" dirty="0" err="1">
                <a:solidFill>
                  <a:schemeClr val="tx1">
                    <a:lumMod val="65000"/>
                    <a:lumOff val="35000"/>
                  </a:schemeClr>
                </a:solidFill>
              </a:rPr>
              <a:t>completări</a:t>
            </a:r>
            <a:r>
              <a:rPr lang="en-US" sz="1600" b="1" dirty="0">
                <a:solidFill>
                  <a:schemeClr val="tx1">
                    <a:lumMod val="65000"/>
                    <a:lumOff val="35000"/>
                  </a:schemeClr>
                </a:solidFill>
              </a:rPr>
              <a:t> </a:t>
            </a:r>
            <a:r>
              <a:rPr lang="en-US" sz="1600" b="1" dirty="0" err="1">
                <a:solidFill>
                  <a:schemeClr val="tx1">
                    <a:lumMod val="65000"/>
                    <a:lumOff val="35000"/>
                  </a:schemeClr>
                </a:solidFill>
              </a:rPr>
              <a:t>prin</a:t>
            </a:r>
            <a:r>
              <a:rPr lang="en-US" sz="1600" b="1" dirty="0">
                <a:solidFill>
                  <a:schemeClr val="tx1">
                    <a:lumMod val="65000"/>
                    <a:lumOff val="35000"/>
                  </a:schemeClr>
                </a:solidFill>
              </a:rPr>
              <a:t> </a:t>
            </a:r>
            <a:r>
              <a:rPr lang="en-US" sz="1600" b="1" dirty="0" err="1">
                <a:solidFill>
                  <a:schemeClr val="tx1">
                    <a:lumMod val="65000"/>
                    <a:lumOff val="35000"/>
                  </a:schemeClr>
                </a:solidFill>
              </a:rPr>
              <a:t>Legea</a:t>
            </a:r>
            <a:r>
              <a:rPr lang="en-US" sz="1600" b="1" dirty="0">
                <a:solidFill>
                  <a:schemeClr val="tx1">
                    <a:lumMod val="65000"/>
                    <a:lumOff val="35000"/>
                  </a:schemeClr>
                </a:solidFill>
              </a:rPr>
              <a:t> </a:t>
            </a:r>
            <a:r>
              <a:rPr lang="en-US" sz="1600" b="1" dirty="0" err="1">
                <a:solidFill>
                  <a:schemeClr val="tx1">
                    <a:lumMod val="65000"/>
                    <a:lumOff val="35000"/>
                  </a:schemeClr>
                </a:solidFill>
              </a:rPr>
              <a:t>nr</a:t>
            </a:r>
            <a:r>
              <a:rPr lang="en-US" sz="1600" b="1" dirty="0">
                <a:solidFill>
                  <a:schemeClr val="tx1">
                    <a:lumMod val="65000"/>
                    <a:lumOff val="35000"/>
                  </a:schemeClr>
                </a:solidFill>
              </a:rPr>
              <a:t>. 187/2013, cu </a:t>
            </a:r>
            <a:r>
              <a:rPr lang="en-US" sz="1600" b="1" dirty="0" err="1">
                <a:solidFill>
                  <a:schemeClr val="tx1">
                    <a:lumMod val="65000"/>
                    <a:lumOff val="35000"/>
                  </a:schemeClr>
                </a:solidFill>
              </a:rPr>
              <a:t>modificările</a:t>
            </a:r>
            <a:r>
              <a:rPr lang="en-US" sz="1600" b="1" dirty="0">
                <a:solidFill>
                  <a:schemeClr val="tx1">
                    <a:lumMod val="65000"/>
                    <a:lumOff val="35000"/>
                  </a:schemeClr>
                </a:solidFill>
              </a:rPr>
              <a:t> </a:t>
            </a:r>
            <a:r>
              <a:rPr lang="en-US" sz="1600" b="1" dirty="0" err="1">
                <a:solidFill>
                  <a:schemeClr val="tx1">
                    <a:lumMod val="65000"/>
                    <a:lumOff val="35000"/>
                  </a:schemeClr>
                </a:solidFill>
              </a:rPr>
              <a:t>şi</a:t>
            </a:r>
            <a:r>
              <a:rPr lang="en-US" sz="1600" b="1" dirty="0">
                <a:solidFill>
                  <a:schemeClr val="tx1">
                    <a:lumMod val="65000"/>
                    <a:lumOff val="35000"/>
                  </a:schemeClr>
                </a:solidFill>
              </a:rPr>
              <a:t> </a:t>
            </a:r>
            <a:r>
              <a:rPr lang="en-US" sz="1600" b="1" dirty="0" err="1">
                <a:solidFill>
                  <a:schemeClr val="tx1">
                    <a:lumMod val="65000"/>
                    <a:lumOff val="35000"/>
                  </a:schemeClr>
                </a:solidFill>
              </a:rPr>
              <a:t>completările</a:t>
            </a:r>
            <a:r>
              <a:rPr lang="en-US" sz="1600" b="1" dirty="0">
                <a:solidFill>
                  <a:schemeClr val="tx1">
                    <a:lumMod val="65000"/>
                    <a:lumOff val="35000"/>
                  </a:schemeClr>
                </a:solidFill>
              </a:rPr>
              <a:t> </a:t>
            </a:r>
            <a:r>
              <a:rPr lang="en-US" sz="1600" b="1" dirty="0" err="1">
                <a:solidFill>
                  <a:schemeClr val="tx1">
                    <a:lumMod val="65000"/>
                    <a:lumOff val="35000"/>
                  </a:schemeClr>
                </a:solidFill>
              </a:rPr>
              <a:t>ulterioare</a:t>
            </a:r>
            <a:r>
              <a:rPr lang="en-US" sz="1600" b="1" dirty="0">
                <a:solidFill>
                  <a:schemeClr val="tx1">
                    <a:lumMod val="65000"/>
                    <a:lumOff val="35000"/>
                  </a:schemeClr>
                </a:solidFill>
              </a:rPr>
              <a:t>, </a:t>
            </a:r>
            <a:r>
              <a:rPr lang="en-US" sz="1600" b="1" dirty="0" err="1">
                <a:solidFill>
                  <a:schemeClr val="tx1">
                    <a:lumMod val="65000"/>
                    <a:lumOff val="35000"/>
                  </a:schemeClr>
                </a:solidFill>
              </a:rPr>
              <a:t>sau</a:t>
            </a:r>
            <a:r>
              <a:rPr lang="en-US" sz="1600" b="1" dirty="0">
                <a:solidFill>
                  <a:schemeClr val="tx1">
                    <a:lumMod val="65000"/>
                    <a:lumOff val="35000"/>
                  </a:schemeClr>
                </a:solidFill>
              </a:rPr>
              <a:t> de </a:t>
            </a:r>
            <a:r>
              <a:rPr lang="en-US" sz="1600" b="1" dirty="0" err="1">
                <a:solidFill>
                  <a:schemeClr val="tx1">
                    <a:lumMod val="65000"/>
                    <a:lumOff val="35000"/>
                  </a:schemeClr>
                </a:solidFill>
              </a:rPr>
              <a:t>pe</a:t>
            </a:r>
            <a:r>
              <a:rPr lang="en-US" sz="1600" b="1" dirty="0">
                <a:solidFill>
                  <a:schemeClr val="tx1">
                    <a:lumMod val="65000"/>
                    <a:lumOff val="35000"/>
                  </a:schemeClr>
                </a:solidFill>
              </a:rPr>
              <a:t> </a:t>
            </a:r>
            <a:r>
              <a:rPr lang="en-US" sz="1600" b="1" dirty="0" err="1">
                <a:solidFill>
                  <a:schemeClr val="tx1">
                    <a:lumMod val="65000"/>
                    <a:lumOff val="35000"/>
                  </a:schemeClr>
                </a:solidFill>
              </a:rPr>
              <a:t>Platforma</a:t>
            </a:r>
            <a:r>
              <a:rPr lang="en-US" sz="1600" b="1" dirty="0">
                <a:solidFill>
                  <a:schemeClr val="tx1">
                    <a:lumMod val="65000"/>
                    <a:lumOff val="35000"/>
                  </a:schemeClr>
                </a:solidFill>
              </a:rPr>
              <a:t> </a:t>
            </a:r>
            <a:r>
              <a:rPr lang="en-US" sz="1600" b="1" dirty="0" err="1">
                <a:solidFill>
                  <a:schemeClr val="tx1">
                    <a:lumMod val="65000"/>
                    <a:lumOff val="35000"/>
                  </a:schemeClr>
                </a:solidFill>
              </a:rPr>
              <a:t>electronică</a:t>
            </a:r>
            <a:r>
              <a:rPr lang="en-US" sz="1600" b="1" dirty="0">
                <a:solidFill>
                  <a:schemeClr val="tx1">
                    <a:lumMod val="65000"/>
                    <a:lumOff val="35000"/>
                  </a:schemeClr>
                </a:solidFill>
              </a:rPr>
              <a:t> de </a:t>
            </a:r>
            <a:r>
              <a:rPr lang="en-US" sz="1600" b="1" dirty="0" err="1">
                <a:solidFill>
                  <a:schemeClr val="tx1">
                    <a:lumMod val="65000"/>
                    <a:lumOff val="35000"/>
                  </a:schemeClr>
                </a:solidFill>
              </a:rPr>
              <a:t>evidenţă</a:t>
            </a:r>
            <a:r>
              <a:rPr lang="en-US" sz="1600" b="1" dirty="0">
                <a:solidFill>
                  <a:schemeClr val="tx1">
                    <a:lumMod val="65000"/>
                    <a:lumOff val="35000"/>
                  </a:schemeClr>
                </a:solidFill>
              </a:rPr>
              <a:t> a </a:t>
            </a:r>
            <a:r>
              <a:rPr lang="en-US" sz="1600" b="1" dirty="0" err="1">
                <a:solidFill>
                  <a:schemeClr val="tx1">
                    <a:lumMod val="65000"/>
                    <a:lumOff val="35000"/>
                  </a:schemeClr>
                </a:solidFill>
              </a:rPr>
              <a:t>desfăşurării</a:t>
            </a:r>
            <a:r>
              <a:rPr lang="en-US" sz="1600" b="1" dirty="0">
                <a:solidFill>
                  <a:schemeClr val="tx1">
                    <a:lumMod val="65000"/>
                    <a:lumOff val="35000"/>
                  </a:schemeClr>
                </a:solidFill>
              </a:rPr>
              <a:t> </a:t>
            </a:r>
            <a:r>
              <a:rPr lang="en-US" sz="1600" b="1" dirty="0" err="1">
                <a:solidFill>
                  <a:schemeClr val="tx1">
                    <a:lumMod val="65000"/>
                    <a:lumOff val="35000"/>
                  </a:schemeClr>
                </a:solidFill>
              </a:rPr>
              <a:t>activităţilor</a:t>
            </a:r>
            <a:r>
              <a:rPr lang="en-US" sz="1600" b="1" dirty="0">
                <a:solidFill>
                  <a:schemeClr val="tx1">
                    <a:lumMod val="65000"/>
                    <a:lumOff val="35000"/>
                  </a:schemeClr>
                </a:solidFill>
              </a:rPr>
              <a:t> </a:t>
            </a:r>
            <a:r>
              <a:rPr lang="en-US" sz="1600" b="1" dirty="0" err="1">
                <a:solidFill>
                  <a:schemeClr val="tx1">
                    <a:lumMod val="65000"/>
                    <a:lumOff val="35000"/>
                  </a:schemeClr>
                </a:solidFill>
              </a:rPr>
              <a:t>casnice</a:t>
            </a:r>
            <a:r>
              <a:rPr lang="en-US" sz="1600" b="1" dirty="0">
                <a:solidFill>
                  <a:schemeClr val="tx1">
                    <a:lumMod val="65000"/>
                    <a:lumOff val="35000"/>
                  </a:schemeClr>
                </a:solidFill>
              </a:rPr>
              <a:t>.</a:t>
            </a:r>
          </a:p>
          <a:p>
            <a:pPr marL="109728" indent="0" algn="just">
              <a:buNone/>
            </a:pPr>
            <a:r>
              <a:rPr lang="en-US" sz="1600" b="1" dirty="0">
                <a:solidFill>
                  <a:schemeClr val="tx1">
                    <a:lumMod val="65000"/>
                    <a:lumOff val="35000"/>
                  </a:schemeClr>
                </a:solidFill>
              </a:rPr>
              <a:t> </a:t>
            </a:r>
            <a:r>
              <a:rPr lang="en-US" sz="1600" b="1" dirty="0" smtClean="0">
                <a:solidFill>
                  <a:schemeClr val="tx1">
                    <a:lumMod val="65000"/>
                    <a:lumOff val="35000"/>
                  </a:schemeClr>
                </a:solidFill>
              </a:rPr>
              <a:t>  </a:t>
            </a:r>
            <a:r>
              <a:rPr lang="en-US" sz="1600" b="1" dirty="0" err="1" smtClean="0">
                <a:solidFill>
                  <a:schemeClr val="tx1">
                    <a:lumMod val="65000"/>
                    <a:lumOff val="35000"/>
                  </a:schemeClr>
                </a:solidFill>
              </a:rPr>
              <a:t>Platforma</a:t>
            </a:r>
            <a:r>
              <a:rPr lang="en-US" sz="1600" b="1" dirty="0" smtClean="0">
                <a:solidFill>
                  <a:schemeClr val="tx1">
                    <a:lumMod val="65000"/>
                    <a:lumOff val="35000"/>
                  </a:schemeClr>
                </a:solidFill>
              </a:rPr>
              <a:t> </a:t>
            </a:r>
            <a:r>
              <a:rPr lang="en-US" sz="1600" b="1" dirty="0" err="1">
                <a:solidFill>
                  <a:schemeClr val="tx1">
                    <a:lumMod val="65000"/>
                    <a:lumOff val="35000"/>
                  </a:schemeClr>
                </a:solidFill>
              </a:rPr>
              <a:t>electronică</a:t>
            </a:r>
            <a:r>
              <a:rPr lang="en-US" sz="1600" b="1" dirty="0">
                <a:solidFill>
                  <a:schemeClr val="tx1">
                    <a:lumMod val="65000"/>
                    <a:lumOff val="35000"/>
                  </a:schemeClr>
                </a:solidFill>
              </a:rPr>
              <a:t> de </a:t>
            </a:r>
            <a:r>
              <a:rPr lang="en-US" sz="1600" b="1" dirty="0" err="1">
                <a:solidFill>
                  <a:schemeClr val="tx1">
                    <a:lumMod val="65000"/>
                    <a:lumOff val="35000"/>
                  </a:schemeClr>
                </a:solidFill>
              </a:rPr>
              <a:t>evidenţă</a:t>
            </a:r>
            <a:r>
              <a:rPr lang="en-US" sz="1600" b="1" dirty="0">
                <a:solidFill>
                  <a:schemeClr val="tx1">
                    <a:lumMod val="65000"/>
                    <a:lumOff val="35000"/>
                  </a:schemeClr>
                </a:solidFill>
              </a:rPr>
              <a:t> a </a:t>
            </a:r>
            <a:r>
              <a:rPr lang="en-US" sz="1600" b="1" dirty="0" err="1">
                <a:solidFill>
                  <a:schemeClr val="tx1">
                    <a:lumMod val="65000"/>
                    <a:lumOff val="35000"/>
                  </a:schemeClr>
                </a:solidFill>
              </a:rPr>
              <a:t>desfăşurării</a:t>
            </a:r>
            <a:r>
              <a:rPr lang="en-US" sz="1600" b="1" dirty="0">
                <a:solidFill>
                  <a:schemeClr val="tx1">
                    <a:lumMod val="65000"/>
                    <a:lumOff val="35000"/>
                  </a:schemeClr>
                </a:solidFill>
              </a:rPr>
              <a:t> </a:t>
            </a:r>
            <a:r>
              <a:rPr lang="en-US" sz="1600" b="1" dirty="0" err="1">
                <a:solidFill>
                  <a:schemeClr val="tx1">
                    <a:lumMod val="65000"/>
                    <a:lumOff val="35000"/>
                  </a:schemeClr>
                </a:solidFill>
              </a:rPr>
              <a:t>activităţilor</a:t>
            </a:r>
            <a:r>
              <a:rPr lang="en-US" sz="1600" b="1" dirty="0">
                <a:solidFill>
                  <a:schemeClr val="tx1">
                    <a:lumMod val="65000"/>
                    <a:lumOff val="35000"/>
                  </a:schemeClr>
                </a:solidFill>
              </a:rPr>
              <a:t> </a:t>
            </a:r>
            <a:r>
              <a:rPr lang="en-US" sz="1600" b="1" dirty="0" err="1">
                <a:solidFill>
                  <a:schemeClr val="tx1">
                    <a:lumMod val="65000"/>
                    <a:lumOff val="35000"/>
                  </a:schemeClr>
                </a:solidFill>
              </a:rPr>
              <a:t>casnice</a:t>
            </a:r>
            <a:r>
              <a:rPr lang="en-US" sz="1600" b="1" dirty="0">
                <a:solidFill>
                  <a:schemeClr val="tx1">
                    <a:lumMod val="65000"/>
                    <a:lumOff val="35000"/>
                  </a:schemeClr>
                </a:solidFill>
              </a:rPr>
              <a:t>, </a:t>
            </a:r>
            <a:r>
              <a:rPr lang="en-US" sz="1600" b="1" dirty="0" err="1" smtClean="0">
                <a:solidFill>
                  <a:schemeClr val="tx1">
                    <a:lumMod val="65000"/>
                    <a:lumOff val="35000"/>
                  </a:schemeClr>
                </a:solidFill>
              </a:rPr>
              <a:t>este</a:t>
            </a:r>
            <a:r>
              <a:rPr lang="en-US" sz="1600" b="1" dirty="0" smtClean="0">
                <a:solidFill>
                  <a:schemeClr val="tx1">
                    <a:lumMod val="65000"/>
                    <a:lumOff val="35000"/>
                  </a:schemeClr>
                </a:solidFill>
              </a:rPr>
              <a:t> </a:t>
            </a:r>
            <a:r>
              <a:rPr lang="en-US" sz="1600" b="1" dirty="0" err="1">
                <a:solidFill>
                  <a:schemeClr val="tx1">
                    <a:lumMod val="65000"/>
                    <a:lumOff val="35000"/>
                  </a:schemeClr>
                </a:solidFill>
              </a:rPr>
              <a:t>accesibilă</a:t>
            </a:r>
            <a:r>
              <a:rPr lang="en-US" sz="1600" b="1" dirty="0">
                <a:solidFill>
                  <a:schemeClr val="tx1">
                    <a:lumMod val="65000"/>
                    <a:lumOff val="35000"/>
                  </a:schemeClr>
                </a:solidFill>
              </a:rPr>
              <a:t> online </a:t>
            </a:r>
            <a:r>
              <a:rPr lang="en-US" sz="1600" b="1" dirty="0" err="1">
                <a:solidFill>
                  <a:schemeClr val="tx1">
                    <a:lumMod val="65000"/>
                    <a:lumOff val="35000"/>
                  </a:schemeClr>
                </a:solidFill>
              </a:rPr>
              <a:t>şi</a:t>
            </a:r>
            <a:r>
              <a:rPr lang="en-US" sz="1600" b="1" dirty="0">
                <a:solidFill>
                  <a:schemeClr val="tx1">
                    <a:lumMod val="65000"/>
                    <a:lumOff val="35000"/>
                  </a:schemeClr>
                </a:solidFill>
              </a:rPr>
              <a:t>/</a:t>
            </a:r>
            <a:r>
              <a:rPr lang="en-US" sz="1600" b="1" dirty="0" err="1">
                <a:solidFill>
                  <a:schemeClr val="tx1">
                    <a:lumMod val="65000"/>
                    <a:lumOff val="35000"/>
                  </a:schemeClr>
                </a:solidFill>
              </a:rPr>
              <a:t>sau</a:t>
            </a:r>
            <a:r>
              <a:rPr lang="en-US" sz="1600" b="1" dirty="0">
                <a:solidFill>
                  <a:schemeClr val="tx1">
                    <a:lumMod val="65000"/>
                    <a:lumOff val="35000"/>
                  </a:schemeClr>
                </a:solidFill>
              </a:rPr>
              <a:t> </a:t>
            </a:r>
            <a:r>
              <a:rPr lang="en-US" sz="1600" b="1" dirty="0" err="1">
                <a:solidFill>
                  <a:schemeClr val="tx1">
                    <a:lumMod val="65000"/>
                    <a:lumOff val="35000"/>
                  </a:schemeClr>
                </a:solidFill>
              </a:rPr>
              <a:t>prin</a:t>
            </a:r>
            <a:r>
              <a:rPr lang="en-US" sz="1600" b="1" dirty="0">
                <a:solidFill>
                  <a:schemeClr val="tx1">
                    <a:lumMod val="65000"/>
                    <a:lumOff val="35000"/>
                  </a:schemeClr>
                </a:solidFill>
              </a:rPr>
              <a:t> </a:t>
            </a:r>
            <a:r>
              <a:rPr lang="en-US" sz="1600" b="1" dirty="0" err="1">
                <a:solidFill>
                  <a:schemeClr val="tx1">
                    <a:lumMod val="65000"/>
                    <a:lumOff val="35000"/>
                  </a:schemeClr>
                </a:solidFill>
              </a:rPr>
              <a:t>intermediul</a:t>
            </a:r>
            <a:r>
              <a:rPr lang="en-US" sz="1600" b="1" dirty="0">
                <a:solidFill>
                  <a:schemeClr val="tx1">
                    <a:lumMod val="65000"/>
                    <a:lumOff val="35000"/>
                  </a:schemeClr>
                </a:solidFill>
              </a:rPr>
              <a:t> </a:t>
            </a:r>
            <a:r>
              <a:rPr lang="en-US" sz="1600" b="1" dirty="0" err="1">
                <a:solidFill>
                  <a:schemeClr val="tx1">
                    <a:lumMod val="65000"/>
                    <a:lumOff val="35000"/>
                  </a:schemeClr>
                </a:solidFill>
              </a:rPr>
              <a:t>unei</a:t>
            </a:r>
            <a:r>
              <a:rPr lang="en-US" sz="1600" b="1" dirty="0">
                <a:solidFill>
                  <a:schemeClr val="tx1">
                    <a:lumMod val="65000"/>
                    <a:lumOff val="35000"/>
                  </a:schemeClr>
                </a:solidFill>
              </a:rPr>
              <a:t> </a:t>
            </a:r>
            <a:r>
              <a:rPr lang="en-US" sz="1600" b="1" dirty="0" err="1">
                <a:solidFill>
                  <a:schemeClr val="tx1">
                    <a:lumMod val="65000"/>
                    <a:lumOff val="35000"/>
                  </a:schemeClr>
                </a:solidFill>
              </a:rPr>
              <a:t>aplicaţii</a:t>
            </a:r>
            <a:r>
              <a:rPr lang="en-US" sz="1600" b="1" dirty="0">
                <a:solidFill>
                  <a:schemeClr val="tx1">
                    <a:lumMod val="65000"/>
                    <a:lumOff val="35000"/>
                  </a:schemeClr>
                </a:solidFill>
              </a:rPr>
              <a:t> mobile, de </a:t>
            </a:r>
            <a:r>
              <a:rPr lang="en-US" sz="1600" b="1" dirty="0" err="1">
                <a:solidFill>
                  <a:schemeClr val="tx1">
                    <a:lumMod val="65000"/>
                    <a:lumOff val="35000"/>
                  </a:schemeClr>
                </a:solidFill>
              </a:rPr>
              <a:t>pe</a:t>
            </a:r>
            <a:r>
              <a:rPr lang="en-US" sz="1600" b="1" dirty="0">
                <a:solidFill>
                  <a:schemeClr val="tx1">
                    <a:lumMod val="65000"/>
                    <a:lumOff val="35000"/>
                  </a:schemeClr>
                </a:solidFill>
              </a:rPr>
              <a:t> </a:t>
            </a:r>
            <a:r>
              <a:rPr lang="en-US" sz="1600" b="1" dirty="0" err="1">
                <a:solidFill>
                  <a:schemeClr val="tx1">
                    <a:lumMod val="65000"/>
                    <a:lumOff val="35000"/>
                  </a:schemeClr>
                </a:solidFill>
              </a:rPr>
              <a:t>orice</a:t>
            </a:r>
            <a:r>
              <a:rPr lang="en-US" sz="1600" b="1" dirty="0">
                <a:solidFill>
                  <a:schemeClr val="tx1">
                    <a:lumMod val="65000"/>
                    <a:lumOff val="35000"/>
                  </a:schemeClr>
                </a:solidFill>
              </a:rPr>
              <a:t> </a:t>
            </a:r>
            <a:r>
              <a:rPr lang="en-US" sz="1600" b="1" dirty="0" err="1">
                <a:solidFill>
                  <a:schemeClr val="tx1">
                    <a:lumMod val="65000"/>
                    <a:lumOff val="35000"/>
                  </a:schemeClr>
                </a:solidFill>
              </a:rPr>
              <a:t>dispozitiv</a:t>
            </a:r>
            <a:r>
              <a:rPr lang="en-US" sz="1600" b="1" dirty="0">
                <a:solidFill>
                  <a:schemeClr val="tx1">
                    <a:lumMod val="65000"/>
                    <a:lumOff val="35000"/>
                  </a:schemeClr>
                </a:solidFill>
              </a:rPr>
              <a:t> electronic.</a:t>
            </a:r>
          </a:p>
          <a:p>
            <a:pPr marL="109728" indent="0" algn="just">
              <a:buNone/>
            </a:pPr>
            <a:r>
              <a:rPr lang="en-US" sz="1600" b="1" dirty="0">
                <a:solidFill>
                  <a:schemeClr val="tx1">
                    <a:lumMod val="65000"/>
                    <a:lumOff val="35000"/>
                  </a:schemeClr>
                </a:solidFill>
              </a:rPr>
              <a:t> </a:t>
            </a:r>
            <a:r>
              <a:rPr lang="en-US" sz="1600" b="1" dirty="0" err="1" smtClean="0">
                <a:solidFill>
                  <a:schemeClr val="tx1">
                    <a:lumMod val="65000"/>
                    <a:lumOff val="35000"/>
                  </a:schemeClr>
                </a:solidFill>
              </a:rPr>
              <a:t>Modelul</a:t>
            </a:r>
            <a:r>
              <a:rPr lang="en-US" sz="1600" b="1" dirty="0" smtClean="0">
                <a:solidFill>
                  <a:schemeClr val="tx1">
                    <a:lumMod val="65000"/>
                    <a:lumOff val="35000"/>
                  </a:schemeClr>
                </a:solidFill>
              </a:rPr>
              <a:t> </a:t>
            </a:r>
            <a:r>
              <a:rPr lang="en-US" sz="1600" b="1" dirty="0" err="1">
                <a:solidFill>
                  <a:schemeClr val="tx1">
                    <a:lumMod val="65000"/>
                    <a:lumOff val="35000"/>
                  </a:schemeClr>
                </a:solidFill>
              </a:rPr>
              <a:t>tichetului</a:t>
            </a:r>
            <a:r>
              <a:rPr lang="en-US" sz="1600" b="1" dirty="0">
                <a:solidFill>
                  <a:schemeClr val="tx1">
                    <a:lumMod val="65000"/>
                    <a:lumOff val="35000"/>
                  </a:schemeClr>
                </a:solidFill>
              </a:rPr>
              <a:t> de </a:t>
            </a:r>
            <a:r>
              <a:rPr lang="en-US" sz="1600" b="1" dirty="0" err="1">
                <a:solidFill>
                  <a:schemeClr val="tx1">
                    <a:lumMod val="65000"/>
                    <a:lumOff val="35000"/>
                  </a:schemeClr>
                </a:solidFill>
              </a:rPr>
              <a:t>activităţi</a:t>
            </a:r>
            <a:r>
              <a:rPr lang="en-US" sz="1600" b="1" dirty="0">
                <a:solidFill>
                  <a:schemeClr val="tx1">
                    <a:lumMod val="65000"/>
                    <a:lumOff val="35000"/>
                  </a:schemeClr>
                </a:solidFill>
              </a:rPr>
              <a:t> </a:t>
            </a:r>
            <a:r>
              <a:rPr lang="en-US" sz="1600" b="1" dirty="0" err="1">
                <a:solidFill>
                  <a:schemeClr val="tx1">
                    <a:lumMod val="65000"/>
                    <a:lumOff val="35000"/>
                  </a:schemeClr>
                </a:solidFill>
              </a:rPr>
              <a:t>casnice</a:t>
            </a:r>
            <a:r>
              <a:rPr lang="en-US" sz="1600" b="1" dirty="0">
                <a:solidFill>
                  <a:schemeClr val="tx1">
                    <a:lumMod val="65000"/>
                    <a:lumOff val="35000"/>
                  </a:schemeClr>
                </a:solidFill>
              </a:rPr>
              <a:t> se </a:t>
            </a:r>
            <a:r>
              <a:rPr lang="en-US" sz="1600" b="1" dirty="0" err="1">
                <a:solidFill>
                  <a:schemeClr val="tx1">
                    <a:lumMod val="65000"/>
                    <a:lumOff val="35000"/>
                  </a:schemeClr>
                </a:solidFill>
              </a:rPr>
              <a:t>stabileşte</a:t>
            </a:r>
            <a:r>
              <a:rPr lang="en-US" sz="1600" b="1" dirty="0">
                <a:solidFill>
                  <a:schemeClr val="tx1">
                    <a:lumMod val="65000"/>
                    <a:lumOff val="35000"/>
                  </a:schemeClr>
                </a:solidFill>
              </a:rPr>
              <a:t> </a:t>
            </a:r>
            <a:r>
              <a:rPr lang="en-US" sz="1600" b="1" dirty="0" err="1">
                <a:solidFill>
                  <a:schemeClr val="tx1">
                    <a:lumMod val="65000"/>
                    <a:lumOff val="35000"/>
                  </a:schemeClr>
                </a:solidFill>
              </a:rPr>
              <a:t>prin</a:t>
            </a:r>
            <a:r>
              <a:rPr lang="en-US" sz="1600" b="1" dirty="0">
                <a:solidFill>
                  <a:schemeClr val="tx1">
                    <a:lumMod val="65000"/>
                    <a:lumOff val="35000"/>
                  </a:schemeClr>
                </a:solidFill>
              </a:rPr>
              <a:t> </a:t>
            </a:r>
            <a:r>
              <a:rPr lang="en-US" sz="1600" b="1" dirty="0" err="1">
                <a:solidFill>
                  <a:schemeClr val="tx1">
                    <a:lumMod val="65000"/>
                    <a:lumOff val="35000"/>
                  </a:schemeClr>
                </a:solidFill>
              </a:rPr>
              <a:t>normele</a:t>
            </a:r>
            <a:r>
              <a:rPr lang="en-US" sz="1600" b="1" dirty="0">
                <a:solidFill>
                  <a:schemeClr val="tx1">
                    <a:lumMod val="65000"/>
                    <a:lumOff val="35000"/>
                  </a:schemeClr>
                </a:solidFill>
              </a:rPr>
              <a:t> </a:t>
            </a:r>
            <a:r>
              <a:rPr lang="en-US" sz="1600" b="1" dirty="0" err="1">
                <a:solidFill>
                  <a:schemeClr val="tx1">
                    <a:lumMod val="65000"/>
                    <a:lumOff val="35000"/>
                  </a:schemeClr>
                </a:solidFill>
              </a:rPr>
              <a:t>metodologice</a:t>
            </a:r>
            <a:r>
              <a:rPr lang="en-US" sz="1600" b="1" dirty="0">
                <a:solidFill>
                  <a:schemeClr val="tx1">
                    <a:lumMod val="65000"/>
                    <a:lumOff val="35000"/>
                  </a:schemeClr>
                </a:solidFill>
              </a:rPr>
              <a:t> de </a:t>
            </a:r>
            <a:r>
              <a:rPr lang="en-US" sz="1600" b="1" dirty="0" err="1">
                <a:solidFill>
                  <a:schemeClr val="tx1">
                    <a:lumMod val="65000"/>
                    <a:lumOff val="35000"/>
                  </a:schemeClr>
                </a:solidFill>
              </a:rPr>
              <a:t>aplicare</a:t>
            </a:r>
            <a:r>
              <a:rPr lang="en-US" sz="1600" b="1" dirty="0">
                <a:solidFill>
                  <a:schemeClr val="tx1">
                    <a:lumMod val="65000"/>
                    <a:lumOff val="35000"/>
                  </a:schemeClr>
                </a:solidFill>
              </a:rPr>
              <a:t> a </a:t>
            </a:r>
            <a:r>
              <a:rPr lang="en-US" sz="1600" b="1" dirty="0" err="1">
                <a:solidFill>
                  <a:schemeClr val="tx1">
                    <a:lumMod val="65000"/>
                    <a:lumOff val="35000"/>
                  </a:schemeClr>
                </a:solidFill>
              </a:rPr>
              <a:t>prezentei</a:t>
            </a:r>
            <a:r>
              <a:rPr lang="en-US" sz="1600" b="1" dirty="0">
                <a:solidFill>
                  <a:schemeClr val="tx1">
                    <a:lumMod val="65000"/>
                    <a:lumOff val="35000"/>
                  </a:schemeClr>
                </a:solidFill>
              </a:rPr>
              <a:t> </a:t>
            </a:r>
            <a:r>
              <a:rPr lang="en-US" sz="1600" b="1" dirty="0" err="1">
                <a:solidFill>
                  <a:schemeClr val="tx1">
                    <a:lumMod val="65000"/>
                    <a:lumOff val="35000"/>
                  </a:schemeClr>
                </a:solidFill>
              </a:rPr>
              <a:t>legi</a:t>
            </a:r>
            <a:r>
              <a:rPr lang="en-US" sz="1600" b="1" dirty="0">
                <a:solidFill>
                  <a:schemeClr val="tx1">
                    <a:lumMod val="65000"/>
                    <a:lumOff val="35000"/>
                  </a:schemeClr>
                </a:solidFill>
              </a:rPr>
              <a:t>.                                 </a:t>
            </a:r>
            <a:endParaRPr lang="vi-VN" sz="1600" dirty="0">
              <a:solidFill>
                <a:schemeClr val="tx1"/>
              </a:solidFill>
            </a:endParaRPr>
          </a:p>
        </p:txBody>
      </p:sp>
      <p:grpSp>
        <p:nvGrpSpPr>
          <p:cNvPr id="18" name="Group 17"/>
          <p:cNvGrpSpPr/>
          <p:nvPr/>
        </p:nvGrpSpPr>
        <p:grpSpPr>
          <a:xfrm>
            <a:off x="3718942" y="49213"/>
            <a:ext cx="8471471" cy="1090612"/>
            <a:chOff x="3718942" y="49213"/>
            <a:chExt cx="8471471" cy="1090612"/>
          </a:xfrm>
        </p:grpSpPr>
        <p:pic>
          <p:nvPicPr>
            <p:cNvPr id="19" name="Picture 6">
              <a:extLst>
                <a:ext uri="{FF2B5EF4-FFF2-40B4-BE49-F238E27FC236}">
                  <a16:creationId xmlns:a16="http://schemas.microsoft.com/office/drawing/2014/main" xmlns="" id="{F65761E0-41E1-4557-A583-9249154EC40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18942" y="49213"/>
              <a:ext cx="1023938"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5" descr="omuleti">
              <a:extLst>
                <a:ext uri="{FF2B5EF4-FFF2-40B4-BE49-F238E27FC236}">
                  <a16:creationId xmlns:a16="http://schemas.microsoft.com/office/drawing/2014/main" xmlns="" id="{3C3EAED9-C71F-4F03-8017-4C5DE5744E85}"/>
                </a:ext>
              </a:extLst>
            </p:cNvPr>
            <p:cNvPicPr>
              <a:picLocks noChangeAspect="1" noChangeArrowheads="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625138" y="115888"/>
              <a:ext cx="1565275"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extBox 7">
              <a:extLst>
                <a:ext uri="{FF2B5EF4-FFF2-40B4-BE49-F238E27FC236}">
                  <a16:creationId xmlns:a16="http://schemas.microsoft.com/office/drawing/2014/main" xmlns="" id="{D460A125-A922-47C1-937A-02774B615374}"/>
                </a:ext>
              </a:extLst>
            </p:cNvPr>
            <p:cNvSpPr txBox="1">
              <a:spLocks noChangeArrowheads="1"/>
            </p:cNvSpPr>
            <p:nvPr/>
          </p:nvSpPr>
          <p:spPr bwMode="auto">
            <a:xfrm>
              <a:off x="4689165" y="106363"/>
              <a:ext cx="619125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ro-RO" altLang="en-US" sz="2000" dirty="0">
                  <a:solidFill>
                    <a:srgbClr val="03598A"/>
                  </a:solidFill>
                </a:rPr>
                <a:t>MINISTERUL MUNCII ȘI </a:t>
              </a:r>
              <a:r>
                <a:rPr lang="en-US" altLang="en-US" sz="2000" dirty="0">
                  <a:solidFill>
                    <a:srgbClr val="03598A"/>
                  </a:solidFill>
                </a:rPr>
                <a:t>SOLIDARITĂŢII </a:t>
              </a:r>
              <a:r>
                <a:rPr lang="ro-RO" altLang="en-US" sz="2000" dirty="0">
                  <a:solidFill>
                    <a:srgbClr val="03598A"/>
                  </a:solidFill>
                </a:rPr>
                <a:t>SOCIALE</a:t>
              </a:r>
            </a:p>
            <a:p>
              <a:pPr algn="ctr" eaLnBrk="1" hangingPunct="1"/>
              <a:r>
                <a:rPr lang="ro-RO" altLang="en-US" sz="1600" dirty="0" smtClean="0">
                  <a:solidFill>
                    <a:srgbClr val="03598A"/>
                  </a:solidFill>
                </a:rPr>
                <a:t>AGENȚIA </a:t>
              </a:r>
              <a:r>
                <a:rPr lang="ro-RO" altLang="en-US" sz="1600" dirty="0">
                  <a:solidFill>
                    <a:srgbClr val="03598A"/>
                  </a:solidFill>
                </a:rPr>
                <a:t>JUDEȚEANĂ PENTRU OCUPAREA FORȚEI DE MUNCA </a:t>
              </a:r>
            </a:p>
            <a:p>
              <a:pPr algn="ctr" eaLnBrk="1" hangingPunct="1"/>
              <a:r>
                <a:rPr lang="ro-RO" altLang="en-US" sz="1600" dirty="0">
                  <a:solidFill>
                    <a:srgbClr val="03598A"/>
                  </a:solidFill>
                </a:rPr>
                <a:t>SATU MARE</a:t>
              </a:r>
              <a:endParaRPr lang="en-US" altLang="en-US" sz="1600" dirty="0">
                <a:solidFill>
                  <a:srgbClr val="03598A"/>
                </a:solidFill>
              </a:endParaRPr>
            </a:p>
          </p:txBody>
        </p:sp>
      </p:grpSp>
      <p:pic>
        <p:nvPicPr>
          <p:cNvPr id="3" name="Imagine 2"/>
          <p:cNvPicPr>
            <a:picLocks noChangeAspect="1"/>
          </p:cNvPicPr>
          <p:nvPr/>
        </p:nvPicPr>
        <p:blipFill>
          <a:blip r:embed="rId4"/>
          <a:stretch>
            <a:fillRect/>
          </a:stretch>
        </p:blipFill>
        <p:spPr>
          <a:xfrm>
            <a:off x="6814818" y="1053211"/>
            <a:ext cx="4588506" cy="5421482"/>
          </a:xfrm>
          <a:prstGeom prst="rect">
            <a:avLst/>
          </a:prstGeom>
        </p:spPr>
      </p:pic>
      <p:pic>
        <p:nvPicPr>
          <p:cNvPr id="4" name="Imagine 3"/>
          <p:cNvPicPr>
            <a:picLocks noChangeAspect="1"/>
          </p:cNvPicPr>
          <p:nvPr/>
        </p:nvPicPr>
        <p:blipFill>
          <a:blip r:embed="rId5"/>
          <a:stretch>
            <a:fillRect/>
          </a:stretch>
        </p:blipFill>
        <p:spPr>
          <a:xfrm>
            <a:off x="1141396" y="4871615"/>
            <a:ext cx="5155092" cy="1869753"/>
          </a:xfrm>
          <a:prstGeom prst="rect">
            <a:avLst/>
          </a:prstGeom>
        </p:spPr>
      </p:pic>
    </p:spTree>
    <p:extLst>
      <p:ext uri="{BB962C8B-B14F-4D97-AF65-F5344CB8AC3E}">
        <p14:creationId xmlns:p14="http://schemas.microsoft.com/office/powerpoint/2010/main" val="381475627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3">
            <a:extLst>
              <a:ext uri="{FF2B5EF4-FFF2-40B4-BE49-F238E27FC236}">
                <a16:creationId xmlns:a16="http://schemas.microsoft.com/office/drawing/2014/main" xmlns="" id="{DF69ACCD-C619-42CA-9F3A-B213D0D16B9C}"/>
              </a:ext>
            </a:extLst>
          </p:cNvPr>
          <p:cNvSpPr>
            <a:spLocks noChangeArrowheads="1"/>
          </p:cNvSpPr>
          <p:nvPr/>
        </p:nvSpPr>
        <p:spPr bwMode="auto">
          <a:xfrm>
            <a:off x="0" y="2730500"/>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p>
        </p:txBody>
      </p:sp>
      <p:grpSp>
        <p:nvGrpSpPr>
          <p:cNvPr id="2" name="Group 1"/>
          <p:cNvGrpSpPr/>
          <p:nvPr/>
        </p:nvGrpSpPr>
        <p:grpSpPr>
          <a:xfrm>
            <a:off x="334963" y="103188"/>
            <a:ext cx="11474450" cy="1238250"/>
            <a:chOff x="334963" y="103188"/>
            <a:chExt cx="11474450" cy="1238250"/>
          </a:xfrm>
        </p:grpSpPr>
        <p:pic>
          <p:nvPicPr>
            <p:cNvPr id="2051" name="Picture 6">
              <a:extLst>
                <a:ext uri="{FF2B5EF4-FFF2-40B4-BE49-F238E27FC236}">
                  <a16:creationId xmlns:a16="http://schemas.microsoft.com/office/drawing/2014/main" xmlns="" id="{220AB9C6-4914-49FD-B0C5-683495E88EF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4963" y="103188"/>
              <a:ext cx="1247775"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5" descr="omuleti">
              <a:extLst>
                <a:ext uri="{FF2B5EF4-FFF2-40B4-BE49-F238E27FC236}">
                  <a16:creationId xmlns:a16="http://schemas.microsoft.com/office/drawing/2014/main" xmlns="" id="{596ACB3E-84D9-497C-BC9C-3AEA8BEEFA68}"/>
                </a:ext>
              </a:extLst>
            </p:cNvPr>
            <p:cNvPicPr>
              <a:picLocks noChangeAspect="1" noChangeArrowheads="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044113" y="115888"/>
              <a:ext cx="176530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TextBox 7">
              <a:extLst>
                <a:ext uri="{FF2B5EF4-FFF2-40B4-BE49-F238E27FC236}">
                  <a16:creationId xmlns:a16="http://schemas.microsoft.com/office/drawing/2014/main" xmlns="" id="{9EBBA6DC-5281-4171-9F4F-427C31EB969C}"/>
                </a:ext>
              </a:extLst>
            </p:cNvPr>
            <p:cNvSpPr txBox="1">
              <a:spLocks noChangeArrowheads="1"/>
            </p:cNvSpPr>
            <p:nvPr/>
          </p:nvSpPr>
          <p:spPr bwMode="auto">
            <a:xfrm>
              <a:off x="1846263" y="134938"/>
              <a:ext cx="8256587"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ro-RO" altLang="en-US" sz="2400" dirty="0">
                  <a:solidFill>
                    <a:srgbClr val="03598A"/>
                  </a:solidFill>
                </a:rPr>
                <a:t>MINISTERUL MUNCII ȘI </a:t>
              </a:r>
              <a:r>
                <a:rPr lang="en-US" altLang="en-US" sz="2400" dirty="0">
                  <a:solidFill>
                    <a:srgbClr val="03598A"/>
                  </a:solidFill>
                </a:rPr>
                <a:t>SOLIDARITĂŢII </a:t>
              </a:r>
              <a:r>
                <a:rPr lang="ro-RO" altLang="en-US" sz="2400" dirty="0">
                  <a:solidFill>
                    <a:srgbClr val="03598A"/>
                  </a:solidFill>
                </a:rPr>
                <a:t>SOCIALE</a:t>
              </a:r>
            </a:p>
            <a:p>
              <a:pPr algn="ctr" eaLnBrk="1" hangingPunct="1"/>
              <a:r>
                <a:rPr lang="ro-RO" altLang="en-US" dirty="0" smtClean="0">
                  <a:solidFill>
                    <a:srgbClr val="03598A"/>
                  </a:solidFill>
                </a:rPr>
                <a:t>AGENȚIA </a:t>
              </a:r>
              <a:r>
                <a:rPr lang="ro-RO" altLang="en-US" dirty="0">
                  <a:solidFill>
                    <a:srgbClr val="03598A"/>
                  </a:solidFill>
                </a:rPr>
                <a:t>JUDEȚEANĂ PENTRU OCUPAREA FORȚEI DE MUNCA </a:t>
              </a:r>
            </a:p>
            <a:p>
              <a:pPr algn="ctr" eaLnBrk="1" hangingPunct="1"/>
              <a:r>
                <a:rPr lang="ro-RO" altLang="en-US" dirty="0">
                  <a:solidFill>
                    <a:srgbClr val="03598A"/>
                  </a:solidFill>
                </a:rPr>
                <a:t>SATU MARE</a:t>
              </a:r>
              <a:endParaRPr lang="en-US" altLang="en-US" dirty="0">
                <a:solidFill>
                  <a:srgbClr val="03598A"/>
                </a:solidFill>
              </a:endParaRPr>
            </a:p>
          </p:txBody>
        </p:sp>
      </p:grpSp>
      <p:sp>
        <p:nvSpPr>
          <p:cNvPr id="2059" name="TextBox 11">
            <a:extLst>
              <a:ext uri="{FF2B5EF4-FFF2-40B4-BE49-F238E27FC236}">
                <a16:creationId xmlns:a16="http://schemas.microsoft.com/office/drawing/2014/main" xmlns="" id="{B8D9E533-C60A-4D46-84CC-7380A5BA38C3}"/>
              </a:ext>
            </a:extLst>
          </p:cNvPr>
          <p:cNvSpPr txBox="1">
            <a:spLocks noChangeArrowheads="1"/>
          </p:cNvSpPr>
          <p:nvPr/>
        </p:nvSpPr>
        <p:spPr bwMode="auto">
          <a:xfrm>
            <a:off x="1270000" y="2730500"/>
            <a:ext cx="95059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vi-VN" altLang="en-US" sz="2800" b="1" i="1" dirty="0" smtClean="0"/>
              <a:t>Vă </a:t>
            </a:r>
            <a:r>
              <a:rPr lang="vi-VN" altLang="en-US" sz="2800" b="1" i="1" dirty="0"/>
              <a:t>mulţumim pentru atenţie!</a:t>
            </a:r>
          </a:p>
        </p:txBody>
      </p:sp>
      <p:sp>
        <p:nvSpPr>
          <p:cNvPr id="10" name="Rectangle: Rounded Corners 10">
            <a:extLst>
              <a:ext uri="{FF2B5EF4-FFF2-40B4-BE49-F238E27FC236}">
                <a16:creationId xmlns:a16="http://schemas.microsoft.com/office/drawing/2014/main" xmlns="" id="{7ECAD56E-A172-4319-8926-608CB52DE71C}"/>
              </a:ext>
            </a:extLst>
          </p:cNvPr>
          <p:cNvSpPr/>
          <p:nvPr/>
        </p:nvSpPr>
        <p:spPr bwMode="auto">
          <a:xfrm>
            <a:off x="20775" y="5373216"/>
            <a:ext cx="12192000" cy="1465312"/>
          </a:xfrm>
          <a:prstGeom prst="roundRect">
            <a:avLst/>
          </a:prstGeom>
          <a:solidFill>
            <a:srgbClr val="94B5C8"/>
          </a:solidFill>
          <a:ln/>
        </p:spPr>
        <p:style>
          <a:lnRef idx="0">
            <a:schemeClr val="accent5"/>
          </a:lnRef>
          <a:fillRef idx="3">
            <a:schemeClr val="accent5"/>
          </a:fillRef>
          <a:effectRef idx="3">
            <a:schemeClr val="accent5"/>
          </a:effectRef>
          <a:fontRef idx="minor">
            <a:schemeClr val="lt1"/>
          </a:fontRef>
        </p:style>
        <p:txBody>
          <a:bodyPr/>
          <a:lstStyle/>
          <a:p>
            <a:pPr algn="ctr">
              <a:defRPr/>
            </a:pPr>
            <a:r>
              <a:rPr lang="en-US" dirty="0" smtClean="0">
                <a:solidFill>
                  <a:schemeClr val="tx1"/>
                </a:solidFill>
              </a:rPr>
              <a:t>Str. </a:t>
            </a:r>
            <a:r>
              <a:rPr lang="ro-RO" dirty="0" smtClean="0">
                <a:solidFill>
                  <a:schemeClr val="tx1"/>
                </a:solidFill>
              </a:rPr>
              <a:t>Ion Ghica</a:t>
            </a:r>
            <a:r>
              <a:rPr lang="en-US" dirty="0" smtClean="0">
                <a:solidFill>
                  <a:schemeClr val="tx1"/>
                </a:solidFill>
              </a:rPr>
              <a:t> </a:t>
            </a:r>
            <a:r>
              <a:rPr lang="en-US" dirty="0" err="1" smtClean="0">
                <a:solidFill>
                  <a:schemeClr val="tx1"/>
                </a:solidFill>
              </a:rPr>
              <a:t>nr</a:t>
            </a:r>
            <a:r>
              <a:rPr lang="en-US" dirty="0" smtClean="0">
                <a:solidFill>
                  <a:schemeClr val="tx1"/>
                </a:solidFill>
              </a:rPr>
              <a:t>. </a:t>
            </a:r>
            <a:r>
              <a:rPr lang="ro-RO" dirty="0" smtClean="0">
                <a:solidFill>
                  <a:schemeClr val="tx1"/>
                </a:solidFill>
              </a:rPr>
              <a:t>36</a:t>
            </a:r>
            <a:r>
              <a:rPr lang="en-US" dirty="0" smtClean="0">
                <a:solidFill>
                  <a:schemeClr val="tx1"/>
                </a:solidFill>
              </a:rPr>
              <a:t>, </a:t>
            </a:r>
            <a:r>
              <a:rPr lang="en-US" dirty="0" err="1" smtClean="0">
                <a:solidFill>
                  <a:schemeClr val="tx1"/>
                </a:solidFill>
              </a:rPr>
              <a:t>Satu</a:t>
            </a:r>
            <a:r>
              <a:rPr lang="en-US" dirty="0" smtClean="0">
                <a:solidFill>
                  <a:schemeClr val="tx1"/>
                </a:solidFill>
              </a:rPr>
              <a:t> Mare, </a:t>
            </a:r>
            <a:r>
              <a:rPr lang="en-US" dirty="0" err="1" smtClean="0">
                <a:solidFill>
                  <a:schemeClr val="tx1"/>
                </a:solidFill>
              </a:rPr>
              <a:t>jud</a:t>
            </a:r>
            <a:r>
              <a:rPr lang="en-US" dirty="0" smtClean="0">
                <a:solidFill>
                  <a:schemeClr val="tx1"/>
                </a:solidFill>
              </a:rPr>
              <a:t>. </a:t>
            </a:r>
            <a:r>
              <a:rPr lang="en-US" dirty="0" err="1" smtClean="0">
                <a:solidFill>
                  <a:schemeClr val="tx1"/>
                </a:solidFill>
              </a:rPr>
              <a:t>Satu</a:t>
            </a:r>
            <a:r>
              <a:rPr lang="en-US" dirty="0" smtClean="0">
                <a:solidFill>
                  <a:schemeClr val="tx1"/>
                </a:solidFill>
              </a:rPr>
              <a:t> Mare</a:t>
            </a:r>
          </a:p>
          <a:p>
            <a:pPr marL="1163638">
              <a:defRPr/>
            </a:pPr>
            <a:r>
              <a:rPr lang="en-US" dirty="0" smtClean="0">
                <a:solidFill>
                  <a:schemeClr val="tx1"/>
                </a:solidFill>
              </a:rPr>
              <a:t>tel. </a:t>
            </a:r>
            <a:r>
              <a:rPr lang="ro-RO" dirty="0" smtClean="0">
                <a:solidFill>
                  <a:schemeClr val="tx1"/>
                </a:solidFill>
              </a:rPr>
              <a:t> </a:t>
            </a:r>
            <a:r>
              <a:rPr lang="en-US" dirty="0" smtClean="0">
                <a:solidFill>
                  <a:schemeClr val="tx1"/>
                </a:solidFill>
              </a:rPr>
              <a:t>0261 7</a:t>
            </a:r>
            <a:r>
              <a:rPr lang="ro-RO" dirty="0" smtClean="0">
                <a:solidFill>
                  <a:schemeClr val="tx1"/>
                </a:solidFill>
              </a:rPr>
              <a:t>70</a:t>
            </a:r>
            <a:r>
              <a:rPr lang="en-US" dirty="0" smtClean="0">
                <a:solidFill>
                  <a:schemeClr val="tx1"/>
                </a:solidFill>
              </a:rPr>
              <a:t> </a:t>
            </a:r>
            <a:r>
              <a:rPr lang="ro-RO" dirty="0" smtClean="0">
                <a:solidFill>
                  <a:schemeClr val="tx1"/>
                </a:solidFill>
              </a:rPr>
              <a:t>237</a:t>
            </a:r>
            <a:r>
              <a:rPr lang="en-US" dirty="0" smtClean="0">
                <a:solidFill>
                  <a:schemeClr val="tx1"/>
                </a:solidFill>
              </a:rPr>
              <a:t>                                                                     e-mail:    </a:t>
            </a:r>
            <a:r>
              <a:rPr lang="ro-RO" dirty="0" smtClean="0">
                <a:solidFill>
                  <a:schemeClr val="tx1"/>
                </a:solidFill>
              </a:rPr>
              <a:t>ajofm.sm</a:t>
            </a:r>
            <a:r>
              <a:rPr lang="en-US" dirty="0" smtClean="0">
                <a:solidFill>
                  <a:schemeClr val="tx1"/>
                </a:solidFill>
              </a:rPr>
              <a:t>@</a:t>
            </a:r>
            <a:r>
              <a:rPr lang="ro-RO" dirty="0" smtClean="0">
                <a:solidFill>
                  <a:schemeClr val="tx1"/>
                </a:solidFill>
              </a:rPr>
              <a:t>anofm.gov</a:t>
            </a:r>
            <a:r>
              <a:rPr lang="en-US" dirty="0" smtClean="0">
                <a:solidFill>
                  <a:schemeClr val="tx1"/>
                </a:solidFill>
              </a:rPr>
              <a:t>.</a:t>
            </a:r>
            <a:r>
              <a:rPr lang="en-US" dirty="0" err="1" smtClean="0">
                <a:solidFill>
                  <a:schemeClr val="tx1"/>
                </a:solidFill>
              </a:rPr>
              <a:t>ro</a:t>
            </a:r>
            <a:r>
              <a:rPr lang="en-US" dirty="0" smtClean="0">
                <a:solidFill>
                  <a:schemeClr val="tx1"/>
                </a:solidFill>
              </a:rPr>
              <a:t>     </a:t>
            </a:r>
          </a:p>
          <a:p>
            <a:pPr marL="1163638">
              <a:defRPr/>
            </a:pPr>
            <a:r>
              <a:rPr lang="en-US" dirty="0" smtClean="0">
                <a:solidFill>
                  <a:schemeClr val="tx1"/>
                </a:solidFill>
              </a:rPr>
              <a:t>fax. 0</a:t>
            </a:r>
            <a:r>
              <a:rPr lang="ro-RO" dirty="0" smtClean="0">
                <a:solidFill>
                  <a:schemeClr val="tx1"/>
                </a:solidFill>
              </a:rPr>
              <a:t>261 770 238 			</a:t>
            </a:r>
            <a:r>
              <a:rPr lang="ro-RO" dirty="0">
                <a:solidFill>
                  <a:schemeClr val="tx1"/>
                </a:solidFill>
              </a:rPr>
              <a:t> </a:t>
            </a:r>
            <a:r>
              <a:rPr lang="en-US" dirty="0" smtClean="0">
                <a:solidFill>
                  <a:schemeClr val="tx1"/>
                </a:solidFill>
              </a:rPr>
              <a:t>			</a:t>
            </a:r>
            <a:r>
              <a:rPr lang="ro-RO" dirty="0">
                <a:solidFill>
                  <a:schemeClr val="tx1"/>
                </a:solidFill>
              </a:rPr>
              <a:t> </a:t>
            </a:r>
            <a:r>
              <a:rPr lang="en-US" dirty="0" err="1" smtClean="0">
                <a:solidFill>
                  <a:schemeClr val="tx1"/>
                </a:solidFill>
              </a:rPr>
              <a:t>satu_mare</a:t>
            </a:r>
            <a:r>
              <a:rPr lang="en-US" dirty="0" smtClean="0">
                <a:solidFill>
                  <a:schemeClr val="tx1"/>
                </a:solidFill>
              </a:rPr>
              <a:t>@</a:t>
            </a:r>
            <a:r>
              <a:rPr lang="ro-RO" dirty="0" smtClean="0">
                <a:solidFill>
                  <a:schemeClr val="tx1"/>
                </a:solidFill>
              </a:rPr>
              <a:t>anofm.gov</a:t>
            </a:r>
            <a:r>
              <a:rPr lang="en-US" dirty="0">
                <a:solidFill>
                  <a:schemeClr val="tx1"/>
                </a:solidFill>
              </a:rPr>
              <a:t>.</a:t>
            </a:r>
            <a:r>
              <a:rPr lang="en-US" dirty="0" err="1">
                <a:solidFill>
                  <a:schemeClr val="tx1"/>
                </a:solidFill>
              </a:rPr>
              <a:t>ro</a:t>
            </a:r>
            <a:r>
              <a:rPr lang="en-US" dirty="0">
                <a:solidFill>
                  <a:schemeClr val="tx1"/>
                </a:solidFill>
              </a:rPr>
              <a:t> </a:t>
            </a:r>
            <a:endParaRPr lang="ro-RO" dirty="0" smtClean="0">
              <a:solidFill>
                <a:schemeClr val="tx1"/>
              </a:solidFill>
            </a:endParaRPr>
          </a:p>
          <a:p>
            <a:pPr marL="1163638">
              <a:defRPr/>
            </a:pPr>
            <a:endParaRPr lang="ro-RO" sz="900" dirty="0" smtClean="0">
              <a:solidFill>
                <a:schemeClr val="tx1"/>
              </a:solidFill>
            </a:endParaRPr>
          </a:p>
          <a:p>
            <a:pPr marL="1163638">
              <a:defRPr/>
            </a:pPr>
            <a:r>
              <a:rPr lang="en-US" dirty="0" smtClean="0">
                <a:solidFill>
                  <a:schemeClr val="tx1"/>
                </a:solidFill>
              </a:rPr>
              <a:t>    		</a:t>
            </a:r>
            <a:r>
              <a:rPr lang="ro-RO" dirty="0" smtClean="0">
                <a:solidFill>
                  <a:schemeClr val="tx1"/>
                </a:solidFill>
              </a:rPr>
              <a:t>https://www.anofm.ro/index.html?agentie=SATU%20MARE&amp;page=0</a:t>
            </a:r>
          </a:p>
          <a:p>
            <a:pPr marL="1163638">
              <a:defRPr/>
            </a:pPr>
            <a:endParaRPr lang="ro-RO" dirty="0" smtClean="0">
              <a:solidFill>
                <a:schemeClr val="tx1"/>
              </a:solidFill>
            </a:endParaRPr>
          </a:p>
          <a:p>
            <a:pPr marL="1163638">
              <a:defRPr/>
            </a:pPr>
            <a:endParaRPr lang="en-US" dirty="0">
              <a:solidFill>
                <a:schemeClr val="tx1"/>
              </a:solidFill>
            </a:endParaRPr>
          </a:p>
        </p:txBody>
      </p:sp>
    </p:spTree>
    <p:extLst>
      <p:ext uri="{BB962C8B-B14F-4D97-AF65-F5344CB8AC3E}">
        <p14:creationId xmlns:p14="http://schemas.microsoft.com/office/powerpoint/2010/main" val="91613502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3">
            <a:extLst>
              <a:ext uri="{FF2B5EF4-FFF2-40B4-BE49-F238E27FC236}">
                <a16:creationId xmlns:a16="http://schemas.microsoft.com/office/drawing/2014/main" xmlns="" id="{3984A26A-1A5B-46D0-89E4-C5A7E9F339C8}"/>
              </a:ext>
            </a:extLst>
          </p:cNvPr>
          <p:cNvSpPr>
            <a:spLocks noChangeArrowheads="1"/>
          </p:cNvSpPr>
          <p:nvPr/>
        </p:nvSpPr>
        <p:spPr bwMode="auto">
          <a:xfrm>
            <a:off x="0" y="2730500"/>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p>
        </p:txBody>
      </p:sp>
      <p:grpSp>
        <p:nvGrpSpPr>
          <p:cNvPr id="17" name="Group 16"/>
          <p:cNvGrpSpPr/>
          <p:nvPr/>
        </p:nvGrpSpPr>
        <p:grpSpPr>
          <a:xfrm>
            <a:off x="334963" y="103188"/>
            <a:ext cx="11474450" cy="1238250"/>
            <a:chOff x="334963" y="103188"/>
            <a:chExt cx="11474450" cy="1238250"/>
          </a:xfrm>
        </p:grpSpPr>
        <p:pic>
          <p:nvPicPr>
            <p:cNvPr id="20" name="Picture 6">
              <a:extLst>
                <a:ext uri="{FF2B5EF4-FFF2-40B4-BE49-F238E27FC236}">
                  <a16:creationId xmlns:a16="http://schemas.microsoft.com/office/drawing/2014/main" xmlns="" id="{220AB9C6-4914-49FD-B0C5-683495E88EF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4963" y="103188"/>
              <a:ext cx="1247775"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5" descr="omuleti">
              <a:extLst>
                <a:ext uri="{FF2B5EF4-FFF2-40B4-BE49-F238E27FC236}">
                  <a16:creationId xmlns:a16="http://schemas.microsoft.com/office/drawing/2014/main" xmlns="" id="{596ACB3E-84D9-497C-BC9C-3AEA8BEEFA68}"/>
                </a:ext>
              </a:extLst>
            </p:cNvPr>
            <p:cNvPicPr>
              <a:picLocks noChangeAspect="1" noChangeArrowheads="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044113" y="115888"/>
              <a:ext cx="176530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TextBox 7">
              <a:extLst>
                <a:ext uri="{FF2B5EF4-FFF2-40B4-BE49-F238E27FC236}">
                  <a16:creationId xmlns:a16="http://schemas.microsoft.com/office/drawing/2014/main" xmlns="" id="{9EBBA6DC-5281-4171-9F4F-427C31EB969C}"/>
                </a:ext>
              </a:extLst>
            </p:cNvPr>
            <p:cNvSpPr txBox="1">
              <a:spLocks noChangeArrowheads="1"/>
            </p:cNvSpPr>
            <p:nvPr/>
          </p:nvSpPr>
          <p:spPr bwMode="auto">
            <a:xfrm>
              <a:off x="1846263" y="134938"/>
              <a:ext cx="8256587"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ro-RO" altLang="en-US" sz="2400" dirty="0">
                  <a:solidFill>
                    <a:srgbClr val="03598A"/>
                  </a:solidFill>
                </a:rPr>
                <a:t>MINISTERUL MUNCII ȘI </a:t>
              </a:r>
              <a:r>
                <a:rPr lang="en-US" altLang="en-US" sz="2400" dirty="0">
                  <a:solidFill>
                    <a:srgbClr val="03598A"/>
                  </a:solidFill>
                </a:rPr>
                <a:t>SOLIDARITĂŢII </a:t>
              </a:r>
              <a:r>
                <a:rPr lang="ro-RO" altLang="en-US" sz="2400" dirty="0">
                  <a:solidFill>
                    <a:srgbClr val="03598A"/>
                  </a:solidFill>
                </a:rPr>
                <a:t>SOCIALE</a:t>
              </a:r>
            </a:p>
            <a:p>
              <a:pPr algn="ctr" eaLnBrk="1" hangingPunct="1"/>
              <a:r>
                <a:rPr lang="ro-RO" altLang="en-US" dirty="0" smtClean="0">
                  <a:solidFill>
                    <a:srgbClr val="03598A"/>
                  </a:solidFill>
                </a:rPr>
                <a:t>AGENȚIA </a:t>
              </a:r>
              <a:r>
                <a:rPr lang="ro-RO" altLang="en-US" dirty="0">
                  <a:solidFill>
                    <a:srgbClr val="03598A"/>
                  </a:solidFill>
                </a:rPr>
                <a:t>JUDEȚEANĂ PENTRU OCUPAREA FORȚEI DE MUNCA </a:t>
              </a:r>
            </a:p>
            <a:p>
              <a:pPr algn="ctr" eaLnBrk="1" hangingPunct="1"/>
              <a:r>
                <a:rPr lang="ro-RO" altLang="en-US" dirty="0">
                  <a:solidFill>
                    <a:srgbClr val="03598A"/>
                  </a:solidFill>
                </a:rPr>
                <a:t>SATU MARE</a:t>
              </a:r>
              <a:endParaRPr lang="en-US" altLang="en-US" dirty="0">
                <a:solidFill>
                  <a:srgbClr val="03598A"/>
                </a:solidFill>
              </a:endParaRPr>
            </a:p>
          </p:txBody>
        </p:sp>
      </p:grpSp>
      <p:pic>
        <p:nvPicPr>
          <p:cNvPr id="3" name="Imagine 2"/>
          <p:cNvPicPr>
            <a:picLocks noChangeAspect="1"/>
          </p:cNvPicPr>
          <p:nvPr/>
        </p:nvPicPr>
        <p:blipFill>
          <a:blip r:embed="rId4"/>
          <a:stretch>
            <a:fillRect/>
          </a:stretch>
        </p:blipFill>
        <p:spPr>
          <a:xfrm>
            <a:off x="29390" y="1491323"/>
            <a:ext cx="6331951" cy="5347352"/>
          </a:xfrm>
          <a:prstGeom prst="rect">
            <a:avLst/>
          </a:prstGeom>
        </p:spPr>
      </p:pic>
      <p:sp>
        <p:nvSpPr>
          <p:cNvPr id="6" name="Dreptunghi 5"/>
          <p:cNvSpPr/>
          <p:nvPr/>
        </p:nvSpPr>
        <p:spPr>
          <a:xfrm>
            <a:off x="6336805" y="1700808"/>
            <a:ext cx="5472608" cy="4680520"/>
          </a:xfrm>
          <a:prstGeom prst="rect">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b="1" dirty="0" err="1" smtClean="0">
                <a:solidFill>
                  <a:schemeClr val="tx1"/>
                </a:solidFill>
              </a:rPr>
              <a:t>Agentia</a:t>
            </a:r>
            <a:r>
              <a:rPr lang="en-US" sz="1400" b="1" dirty="0" smtClean="0">
                <a:solidFill>
                  <a:schemeClr val="tx1"/>
                </a:solidFill>
              </a:rPr>
              <a:t> </a:t>
            </a:r>
            <a:r>
              <a:rPr lang="en-US" sz="1400" b="1" dirty="0" err="1" smtClean="0">
                <a:solidFill>
                  <a:schemeClr val="tx1"/>
                </a:solidFill>
              </a:rPr>
              <a:t>Judeteana</a:t>
            </a:r>
            <a:r>
              <a:rPr lang="en-US" sz="1400" b="1" dirty="0" smtClean="0">
                <a:solidFill>
                  <a:schemeClr val="tx1"/>
                </a:solidFill>
              </a:rPr>
              <a:t> </a:t>
            </a:r>
            <a:r>
              <a:rPr lang="en-US" sz="1400" b="1" dirty="0" err="1" smtClean="0">
                <a:solidFill>
                  <a:schemeClr val="tx1"/>
                </a:solidFill>
              </a:rPr>
              <a:t>pentru</a:t>
            </a:r>
            <a:r>
              <a:rPr lang="en-US" sz="1400" b="1" dirty="0" smtClean="0">
                <a:solidFill>
                  <a:schemeClr val="tx1"/>
                </a:solidFill>
              </a:rPr>
              <a:t> </a:t>
            </a:r>
            <a:r>
              <a:rPr lang="en-US" sz="1400" b="1" dirty="0" err="1" smtClean="0">
                <a:solidFill>
                  <a:schemeClr val="tx1"/>
                </a:solidFill>
              </a:rPr>
              <a:t>Ocuparea</a:t>
            </a:r>
            <a:r>
              <a:rPr lang="en-US" sz="1400" b="1" dirty="0" smtClean="0">
                <a:solidFill>
                  <a:schemeClr val="tx1"/>
                </a:solidFill>
              </a:rPr>
              <a:t> </a:t>
            </a:r>
            <a:r>
              <a:rPr lang="en-US" sz="1400" b="1" dirty="0" err="1" smtClean="0">
                <a:solidFill>
                  <a:schemeClr val="tx1"/>
                </a:solidFill>
              </a:rPr>
              <a:t>Fortei</a:t>
            </a:r>
            <a:r>
              <a:rPr lang="en-US" sz="1400" b="1" dirty="0" smtClean="0">
                <a:solidFill>
                  <a:schemeClr val="tx1"/>
                </a:solidFill>
              </a:rPr>
              <a:t> de </a:t>
            </a:r>
            <a:r>
              <a:rPr lang="en-US" sz="1400" b="1" dirty="0" err="1" smtClean="0">
                <a:solidFill>
                  <a:schemeClr val="tx1"/>
                </a:solidFill>
              </a:rPr>
              <a:t>Munca</a:t>
            </a:r>
            <a:r>
              <a:rPr lang="en-US" sz="1400" b="1" dirty="0" smtClean="0">
                <a:solidFill>
                  <a:schemeClr val="tx1"/>
                </a:solidFill>
              </a:rPr>
              <a:t> </a:t>
            </a:r>
            <a:r>
              <a:rPr lang="en-US" sz="1400" b="1" dirty="0" err="1" smtClean="0">
                <a:solidFill>
                  <a:schemeClr val="tx1"/>
                </a:solidFill>
              </a:rPr>
              <a:t>Satu</a:t>
            </a:r>
            <a:r>
              <a:rPr lang="en-US" sz="1400" b="1" dirty="0" smtClean="0">
                <a:solidFill>
                  <a:schemeClr val="tx1"/>
                </a:solidFill>
              </a:rPr>
              <a:t> Mare </a:t>
            </a:r>
            <a:r>
              <a:rPr lang="en-US" sz="1400" dirty="0" err="1" smtClean="0">
                <a:solidFill>
                  <a:schemeClr val="tx1"/>
                </a:solidFill>
              </a:rPr>
              <a:t>este</a:t>
            </a:r>
            <a:r>
              <a:rPr lang="en-US" sz="1400" dirty="0" smtClean="0">
                <a:solidFill>
                  <a:schemeClr val="tx1"/>
                </a:solidFill>
              </a:rPr>
              <a:t> </a:t>
            </a:r>
            <a:r>
              <a:rPr lang="en-US" sz="1400" dirty="0" err="1" smtClean="0">
                <a:solidFill>
                  <a:schemeClr val="tx1"/>
                </a:solidFill>
              </a:rPr>
              <a:t>organizata</a:t>
            </a:r>
            <a:r>
              <a:rPr lang="en-US" sz="1400" dirty="0" smtClean="0">
                <a:solidFill>
                  <a:schemeClr val="tx1"/>
                </a:solidFill>
              </a:rPr>
              <a:t> </a:t>
            </a:r>
            <a:r>
              <a:rPr lang="en-US" sz="1400" dirty="0" err="1" smtClean="0">
                <a:solidFill>
                  <a:schemeClr val="tx1"/>
                </a:solidFill>
              </a:rPr>
              <a:t>si</a:t>
            </a:r>
            <a:r>
              <a:rPr lang="en-US" sz="1400" dirty="0" smtClean="0">
                <a:solidFill>
                  <a:schemeClr val="tx1"/>
                </a:solidFill>
              </a:rPr>
              <a:t> </a:t>
            </a:r>
            <a:r>
              <a:rPr lang="en-US" sz="1400" dirty="0" err="1" smtClean="0">
                <a:solidFill>
                  <a:schemeClr val="tx1"/>
                </a:solidFill>
              </a:rPr>
              <a:t>functioneaza</a:t>
            </a:r>
            <a:r>
              <a:rPr lang="en-US" sz="1400" dirty="0" smtClean="0">
                <a:solidFill>
                  <a:schemeClr val="tx1"/>
                </a:solidFill>
              </a:rPr>
              <a:t> in </a:t>
            </a:r>
            <a:r>
              <a:rPr lang="en-US" sz="1400" dirty="0" err="1" smtClean="0">
                <a:solidFill>
                  <a:schemeClr val="tx1"/>
                </a:solidFill>
              </a:rPr>
              <a:t>baza</a:t>
            </a:r>
            <a:r>
              <a:rPr lang="en-US" sz="1400" dirty="0" smtClean="0">
                <a:solidFill>
                  <a:schemeClr val="tx1"/>
                </a:solidFill>
              </a:rPr>
              <a:t> </a:t>
            </a:r>
            <a:r>
              <a:rPr lang="en-US" sz="1400" u="sng" dirty="0" err="1" smtClean="0">
                <a:solidFill>
                  <a:schemeClr val="tx1"/>
                </a:solidFill>
              </a:rPr>
              <a:t>Legii</a:t>
            </a:r>
            <a:r>
              <a:rPr lang="en-US" sz="1400" u="sng" dirty="0" smtClean="0">
                <a:solidFill>
                  <a:schemeClr val="tx1"/>
                </a:solidFill>
              </a:rPr>
              <a:t> </a:t>
            </a:r>
            <a:r>
              <a:rPr lang="en-US" sz="1400" u="sng" dirty="0" err="1">
                <a:solidFill>
                  <a:schemeClr val="tx1"/>
                </a:solidFill>
              </a:rPr>
              <a:t>nr</a:t>
            </a:r>
            <a:r>
              <a:rPr lang="en-US" sz="1400" u="sng" dirty="0">
                <a:solidFill>
                  <a:schemeClr val="tx1"/>
                </a:solidFill>
              </a:rPr>
              <a:t>. 202 din 22 </a:t>
            </a:r>
            <a:r>
              <a:rPr lang="en-US" sz="1400" u="sng" dirty="0" err="1">
                <a:solidFill>
                  <a:schemeClr val="tx1"/>
                </a:solidFill>
              </a:rPr>
              <a:t>mai</a:t>
            </a:r>
            <a:r>
              <a:rPr lang="en-US" sz="1400" u="sng" dirty="0">
                <a:solidFill>
                  <a:schemeClr val="tx1"/>
                </a:solidFill>
              </a:rPr>
              <a:t> </a:t>
            </a:r>
            <a:r>
              <a:rPr lang="en-US" sz="1400" u="sng" dirty="0" smtClean="0">
                <a:solidFill>
                  <a:schemeClr val="tx1"/>
                </a:solidFill>
              </a:rPr>
              <a:t>2006 </a:t>
            </a:r>
            <a:r>
              <a:rPr lang="en-US" sz="1400" u="sng" dirty="0" err="1" smtClean="0">
                <a:solidFill>
                  <a:schemeClr val="tx1"/>
                </a:solidFill>
              </a:rPr>
              <a:t>privind</a:t>
            </a:r>
            <a:r>
              <a:rPr lang="en-US" sz="1400" u="sng" dirty="0" smtClean="0">
                <a:solidFill>
                  <a:schemeClr val="tx1"/>
                </a:solidFill>
              </a:rPr>
              <a:t> </a:t>
            </a:r>
            <a:r>
              <a:rPr lang="en-US" sz="1400" u="sng" dirty="0" err="1" smtClean="0">
                <a:solidFill>
                  <a:schemeClr val="tx1"/>
                </a:solidFill>
              </a:rPr>
              <a:t>organizarea</a:t>
            </a:r>
            <a:r>
              <a:rPr lang="en-US" sz="1400" u="sng" dirty="0" smtClean="0">
                <a:solidFill>
                  <a:schemeClr val="tx1"/>
                </a:solidFill>
              </a:rPr>
              <a:t> </a:t>
            </a:r>
            <a:r>
              <a:rPr lang="en-US" sz="1400" u="sng" dirty="0" err="1" smtClean="0">
                <a:solidFill>
                  <a:schemeClr val="tx1"/>
                </a:solidFill>
              </a:rPr>
              <a:t>şi</a:t>
            </a:r>
            <a:r>
              <a:rPr lang="en-US" sz="1400" u="sng" dirty="0" smtClean="0">
                <a:solidFill>
                  <a:schemeClr val="tx1"/>
                </a:solidFill>
              </a:rPr>
              <a:t> </a:t>
            </a:r>
            <a:r>
              <a:rPr lang="en-US" sz="1400" u="sng" dirty="0" err="1" smtClean="0">
                <a:solidFill>
                  <a:schemeClr val="tx1"/>
                </a:solidFill>
              </a:rPr>
              <a:t>funcţionarea</a:t>
            </a:r>
            <a:r>
              <a:rPr lang="en-US" sz="1400" u="sng" dirty="0" smtClean="0">
                <a:solidFill>
                  <a:schemeClr val="tx1"/>
                </a:solidFill>
              </a:rPr>
              <a:t> </a:t>
            </a:r>
            <a:r>
              <a:rPr lang="en-US" sz="1400" u="sng" dirty="0" err="1" smtClean="0">
                <a:solidFill>
                  <a:schemeClr val="tx1"/>
                </a:solidFill>
              </a:rPr>
              <a:t>Agenţiei</a:t>
            </a:r>
            <a:r>
              <a:rPr lang="en-US" sz="1400" u="sng" dirty="0" smtClean="0">
                <a:solidFill>
                  <a:schemeClr val="tx1"/>
                </a:solidFill>
              </a:rPr>
              <a:t> </a:t>
            </a:r>
            <a:r>
              <a:rPr lang="en-US" sz="1400" u="sng" dirty="0" err="1" smtClean="0">
                <a:solidFill>
                  <a:schemeClr val="tx1"/>
                </a:solidFill>
              </a:rPr>
              <a:t>Naţionale</a:t>
            </a:r>
            <a:r>
              <a:rPr lang="en-US" sz="1400" u="sng" dirty="0" smtClean="0">
                <a:solidFill>
                  <a:schemeClr val="tx1"/>
                </a:solidFill>
              </a:rPr>
              <a:t> </a:t>
            </a:r>
            <a:r>
              <a:rPr lang="en-US" sz="1400" u="sng" dirty="0" err="1" smtClean="0">
                <a:solidFill>
                  <a:schemeClr val="tx1"/>
                </a:solidFill>
              </a:rPr>
              <a:t>pentru</a:t>
            </a:r>
            <a:r>
              <a:rPr lang="en-US" sz="1400" u="sng" dirty="0" smtClean="0">
                <a:solidFill>
                  <a:schemeClr val="tx1"/>
                </a:solidFill>
              </a:rPr>
              <a:t> </a:t>
            </a:r>
            <a:r>
              <a:rPr lang="en-US" sz="1400" u="sng" dirty="0" err="1" smtClean="0">
                <a:solidFill>
                  <a:schemeClr val="tx1"/>
                </a:solidFill>
              </a:rPr>
              <a:t>Ocuparea</a:t>
            </a:r>
            <a:r>
              <a:rPr lang="en-US" sz="1400" u="sng" dirty="0" smtClean="0">
                <a:solidFill>
                  <a:schemeClr val="tx1"/>
                </a:solidFill>
              </a:rPr>
              <a:t> </a:t>
            </a:r>
            <a:r>
              <a:rPr lang="en-US" sz="1400" u="sng" dirty="0" err="1" smtClean="0">
                <a:solidFill>
                  <a:schemeClr val="tx1"/>
                </a:solidFill>
              </a:rPr>
              <a:t>Forţei</a:t>
            </a:r>
            <a:r>
              <a:rPr lang="en-US" sz="1400" u="sng" dirty="0" smtClean="0">
                <a:solidFill>
                  <a:schemeClr val="tx1"/>
                </a:solidFill>
              </a:rPr>
              <a:t> de </a:t>
            </a:r>
            <a:r>
              <a:rPr lang="en-US" sz="1400" u="sng" dirty="0" err="1" smtClean="0">
                <a:solidFill>
                  <a:schemeClr val="tx1"/>
                </a:solidFill>
              </a:rPr>
              <a:t>Muncă</a:t>
            </a:r>
            <a:r>
              <a:rPr lang="en-US" sz="1400" dirty="0" smtClean="0">
                <a:solidFill>
                  <a:schemeClr val="tx1"/>
                </a:solidFill>
              </a:rPr>
              <a:t>, </a:t>
            </a:r>
            <a:r>
              <a:rPr lang="en-US" sz="1400" dirty="0" err="1">
                <a:solidFill>
                  <a:schemeClr val="tx1"/>
                </a:solidFill>
              </a:rPr>
              <a:t>si</a:t>
            </a:r>
            <a:r>
              <a:rPr lang="en-US" sz="1400" dirty="0">
                <a:solidFill>
                  <a:schemeClr val="tx1"/>
                </a:solidFill>
              </a:rPr>
              <a:t> </a:t>
            </a:r>
            <a:r>
              <a:rPr lang="en-US" sz="1400" dirty="0" err="1">
                <a:solidFill>
                  <a:schemeClr val="tx1"/>
                </a:solidFill>
              </a:rPr>
              <a:t>este</a:t>
            </a:r>
            <a:r>
              <a:rPr lang="en-US" sz="1400" dirty="0">
                <a:solidFill>
                  <a:schemeClr val="tx1"/>
                </a:solidFill>
              </a:rPr>
              <a:t> </a:t>
            </a:r>
            <a:r>
              <a:rPr lang="en-US" sz="1400" dirty="0" err="1" smtClean="0">
                <a:solidFill>
                  <a:schemeClr val="tx1"/>
                </a:solidFill>
              </a:rPr>
              <a:t>subordonata</a:t>
            </a:r>
            <a:r>
              <a:rPr lang="en-US" sz="1400" dirty="0" smtClean="0">
                <a:solidFill>
                  <a:schemeClr val="tx1"/>
                </a:solidFill>
              </a:rPr>
              <a:t> </a:t>
            </a:r>
            <a:r>
              <a:rPr lang="en-US" sz="1400" b="1" dirty="0" err="1">
                <a:solidFill>
                  <a:schemeClr val="tx1"/>
                </a:solidFill>
              </a:rPr>
              <a:t>Agenţiei</a:t>
            </a:r>
            <a:r>
              <a:rPr lang="en-US" sz="1400" b="1" dirty="0">
                <a:solidFill>
                  <a:schemeClr val="tx1"/>
                </a:solidFill>
              </a:rPr>
              <a:t> </a:t>
            </a:r>
            <a:r>
              <a:rPr lang="en-US" sz="1400" b="1" dirty="0" err="1">
                <a:solidFill>
                  <a:schemeClr val="tx1"/>
                </a:solidFill>
              </a:rPr>
              <a:t>Naţionale</a:t>
            </a:r>
            <a:r>
              <a:rPr lang="en-US" sz="1400" b="1" dirty="0">
                <a:solidFill>
                  <a:schemeClr val="tx1"/>
                </a:solidFill>
              </a:rPr>
              <a:t> </a:t>
            </a:r>
            <a:r>
              <a:rPr lang="en-US" sz="1400" b="1" dirty="0" err="1">
                <a:solidFill>
                  <a:schemeClr val="tx1"/>
                </a:solidFill>
              </a:rPr>
              <a:t>pentru</a:t>
            </a:r>
            <a:r>
              <a:rPr lang="en-US" sz="1400" b="1" dirty="0">
                <a:solidFill>
                  <a:schemeClr val="tx1"/>
                </a:solidFill>
              </a:rPr>
              <a:t> </a:t>
            </a:r>
            <a:r>
              <a:rPr lang="en-US" sz="1400" b="1" dirty="0" err="1">
                <a:solidFill>
                  <a:schemeClr val="tx1"/>
                </a:solidFill>
              </a:rPr>
              <a:t>Ocuparea</a:t>
            </a:r>
            <a:r>
              <a:rPr lang="en-US" sz="1400" b="1" dirty="0">
                <a:solidFill>
                  <a:schemeClr val="tx1"/>
                </a:solidFill>
              </a:rPr>
              <a:t> </a:t>
            </a:r>
            <a:r>
              <a:rPr lang="en-US" sz="1400" b="1" dirty="0" err="1">
                <a:solidFill>
                  <a:schemeClr val="tx1"/>
                </a:solidFill>
              </a:rPr>
              <a:t>Forţei</a:t>
            </a:r>
            <a:r>
              <a:rPr lang="en-US" sz="1400" b="1" dirty="0">
                <a:solidFill>
                  <a:schemeClr val="tx1"/>
                </a:solidFill>
              </a:rPr>
              <a:t> de </a:t>
            </a:r>
            <a:r>
              <a:rPr lang="en-US" sz="1400" b="1" dirty="0" err="1" smtClean="0">
                <a:solidFill>
                  <a:schemeClr val="tx1"/>
                </a:solidFill>
              </a:rPr>
              <a:t>Muncă</a:t>
            </a:r>
            <a:r>
              <a:rPr lang="en-US" sz="1400" b="1" dirty="0" smtClean="0">
                <a:solidFill>
                  <a:schemeClr val="tx1"/>
                </a:solidFill>
              </a:rPr>
              <a:t>.</a:t>
            </a:r>
          </a:p>
          <a:p>
            <a:pPr algn="just"/>
            <a:endParaRPr lang="en-US" sz="1400" dirty="0" smtClean="0">
              <a:solidFill>
                <a:schemeClr val="tx1"/>
              </a:solidFill>
            </a:endParaRPr>
          </a:p>
          <a:p>
            <a:pPr algn="just"/>
            <a:endParaRPr lang="en-US" sz="1400" dirty="0" smtClean="0">
              <a:solidFill>
                <a:schemeClr val="tx1"/>
              </a:solidFill>
            </a:endParaRPr>
          </a:p>
          <a:p>
            <a:pPr algn="just"/>
            <a:r>
              <a:rPr lang="en-US" sz="1400" b="1" dirty="0" err="1">
                <a:solidFill>
                  <a:schemeClr val="tx1"/>
                </a:solidFill>
              </a:rPr>
              <a:t>Agentia</a:t>
            </a:r>
            <a:r>
              <a:rPr lang="en-US" sz="1400" b="1" dirty="0">
                <a:solidFill>
                  <a:schemeClr val="tx1"/>
                </a:solidFill>
              </a:rPr>
              <a:t> </a:t>
            </a:r>
            <a:r>
              <a:rPr lang="en-US" sz="1400" b="1" dirty="0" err="1">
                <a:solidFill>
                  <a:schemeClr val="tx1"/>
                </a:solidFill>
              </a:rPr>
              <a:t>Judeteana</a:t>
            </a:r>
            <a:r>
              <a:rPr lang="en-US" sz="1400" b="1" dirty="0">
                <a:solidFill>
                  <a:schemeClr val="tx1"/>
                </a:solidFill>
              </a:rPr>
              <a:t> </a:t>
            </a:r>
            <a:r>
              <a:rPr lang="en-US" sz="1400" b="1" dirty="0" err="1">
                <a:solidFill>
                  <a:schemeClr val="tx1"/>
                </a:solidFill>
              </a:rPr>
              <a:t>pentru</a:t>
            </a:r>
            <a:r>
              <a:rPr lang="en-US" sz="1400" b="1" dirty="0">
                <a:solidFill>
                  <a:schemeClr val="tx1"/>
                </a:solidFill>
              </a:rPr>
              <a:t> </a:t>
            </a:r>
            <a:r>
              <a:rPr lang="en-US" sz="1400" b="1" dirty="0" err="1">
                <a:solidFill>
                  <a:schemeClr val="tx1"/>
                </a:solidFill>
              </a:rPr>
              <a:t>Ocuparea</a:t>
            </a:r>
            <a:r>
              <a:rPr lang="en-US" sz="1400" b="1" dirty="0">
                <a:solidFill>
                  <a:schemeClr val="tx1"/>
                </a:solidFill>
              </a:rPr>
              <a:t> </a:t>
            </a:r>
            <a:r>
              <a:rPr lang="en-US" sz="1400" b="1" dirty="0" err="1">
                <a:solidFill>
                  <a:schemeClr val="tx1"/>
                </a:solidFill>
              </a:rPr>
              <a:t>Fortei</a:t>
            </a:r>
            <a:r>
              <a:rPr lang="en-US" sz="1400" b="1" dirty="0">
                <a:solidFill>
                  <a:schemeClr val="tx1"/>
                </a:solidFill>
              </a:rPr>
              <a:t> de </a:t>
            </a:r>
            <a:r>
              <a:rPr lang="en-US" sz="1400" b="1" dirty="0" err="1">
                <a:solidFill>
                  <a:schemeClr val="tx1"/>
                </a:solidFill>
              </a:rPr>
              <a:t>Munca</a:t>
            </a:r>
            <a:r>
              <a:rPr lang="en-US" sz="1400" b="1" dirty="0">
                <a:solidFill>
                  <a:schemeClr val="tx1"/>
                </a:solidFill>
              </a:rPr>
              <a:t> </a:t>
            </a:r>
            <a:r>
              <a:rPr lang="en-US" sz="1400" b="1" dirty="0" err="1">
                <a:solidFill>
                  <a:schemeClr val="tx1"/>
                </a:solidFill>
              </a:rPr>
              <a:t>Satu</a:t>
            </a:r>
            <a:r>
              <a:rPr lang="en-US" sz="1400" b="1" dirty="0">
                <a:solidFill>
                  <a:schemeClr val="tx1"/>
                </a:solidFill>
              </a:rPr>
              <a:t> Mare </a:t>
            </a:r>
            <a:r>
              <a:rPr lang="en-US" sz="1400" dirty="0" smtClean="0">
                <a:solidFill>
                  <a:schemeClr val="tx1"/>
                </a:solidFill>
              </a:rPr>
              <a:t>are </a:t>
            </a:r>
            <a:r>
              <a:rPr lang="en-US" sz="1400" dirty="0" err="1" smtClean="0">
                <a:solidFill>
                  <a:schemeClr val="tx1"/>
                </a:solidFill>
              </a:rPr>
              <a:t>sediul</a:t>
            </a:r>
            <a:r>
              <a:rPr lang="en-US" sz="1400" dirty="0" smtClean="0">
                <a:solidFill>
                  <a:schemeClr val="tx1"/>
                </a:solidFill>
              </a:rPr>
              <a:t> central in </a:t>
            </a:r>
            <a:r>
              <a:rPr lang="en-US" sz="1400" dirty="0" err="1" smtClean="0">
                <a:solidFill>
                  <a:schemeClr val="tx1"/>
                </a:solidFill>
              </a:rPr>
              <a:t>localitatea</a:t>
            </a:r>
            <a:r>
              <a:rPr lang="en-US" sz="1400" dirty="0" smtClean="0">
                <a:solidFill>
                  <a:schemeClr val="tx1"/>
                </a:solidFill>
              </a:rPr>
              <a:t> </a:t>
            </a:r>
            <a:r>
              <a:rPr lang="en-US" sz="1400" dirty="0" err="1" smtClean="0">
                <a:solidFill>
                  <a:schemeClr val="tx1"/>
                </a:solidFill>
              </a:rPr>
              <a:t>Satu</a:t>
            </a:r>
            <a:r>
              <a:rPr lang="en-US" sz="1400" dirty="0" smtClean="0">
                <a:solidFill>
                  <a:schemeClr val="tx1"/>
                </a:solidFill>
              </a:rPr>
              <a:t> Mare </a:t>
            </a:r>
            <a:r>
              <a:rPr lang="en-US" sz="1400" dirty="0" err="1" smtClean="0">
                <a:solidFill>
                  <a:schemeClr val="tx1"/>
                </a:solidFill>
              </a:rPr>
              <a:t>si</a:t>
            </a:r>
            <a:r>
              <a:rPr lang="en-US" sz="1400" dirty="0" smtClean="0">
                <a:solidFill>
                  <a:schemeClr val="tx1"/>
                </a:solidFill>
              </a:rPr>
              <a:t> are in </a:t>
            </a:r>
            <a:r>
              <a:rPr lang="en-US" sz="1400" dirty="0" err="1" smtClean="0">
                <a:solidFill>
                  <a:schemeClr val="tx1"/>
                </a:solidFill>
              </a:rPr>
              <a:t>subordine</a:t>
            </a:r>
            <a:r>
              <a:rPr lang="en-US" sz="1400" dirty="0" smtClean="0">
                <a:solidFill>
                  <a:schemeClr val="tx1"/>
                </a:solidFill>
              </a:rPr>
              <a:t> o </a:t>
            </a:r>
            <a:r>
              <a:rPr lang="en-US" sz="1400" dirty="0" err="1" smtClean="0">
                <a:solidFill>
                  <a:schemeClr val="tx1"/>
                </a:solidFill>
              </a:rPr>
              <a:t>Agentie</a:t>
            </a:r>
            <a:r>
              <a:rPr lang="en-US" sz="1400" dirty="0" smtClean="0">
                <a:solidFill>
                  <a:schemeClr val="tx1"/>
                </a:solidFill>
              </a:rPr>
              <a:t> </a:t>
            </a:r>
            <a:r>
              <a:rPr lang="en-US" sz="1400" dirty="0" err="1" smtClean="0">
                <a:solidFill>
                  <a:schemeClr val="tx1"/>
                </a:solidFill>
              </a:rPr>
              <a:t>locala</a:t>
            </a:r>
            <a:r>
              <a:rPr lang="en-US" sz="1400" dirty="0" smtClean="0">
                <a:solidFill>
                  <a:schemeClr val="tx1"/>
                </a:solidFill>
              </a:rPr>
              <a:t> </a:t>
            </a:r>
            <a:r>
              <a:rPr lang="en-US" sz="1400" dirty="0" err="1" smtClean="0">
                <a:solidFill>
                  <a:schemeClr val="tx1"/>
                </a:solidFill>
              </a:rPr>
              <a:t>si</a:t>
            </a:r>
            <a:r>
              <a:rPr lang="en-US" sz="1400" dirty="0" smtClean="0">
                <a:solidFill>
                  <a:schemeClr val="tx1"/>
                </a:solidFill>
              </a:rPr>
              <a:t> 5 </a:t>
            </a:r>
            <a:r>
              <a:rPr lang="en-US" sz="1400" dirty="0" err="1" smtClean="0">
                <a:solidFill>
                  <a:schemeClr val="tx1"/>
                </a:solidFill>
              </a:rPr>
              <a:t>puncte</a:t>
            </a:r>
            <a:r>
              <a:rPr lang="en-US" sz="1400" dirty="0" smtClean="0">
                <a:solidFill>
                  <a:schemeClr val="tx1"/>
                </a:solidFill>
              </a:rPr>
              <a:t> de </a:t>
            </a:r>
            <a:r>
              <a:rPr lang="en-US" sz="1400" dirty="0" err="1" smtClean="0">
                <a:solidFill>
                  <a:schemeClr val="tx1"/>
                </a:solidFill>
              </a:rPr>
              <a:t>lucru</a:t>
            </a:r>
            <a:r>
              <a:rPr lang="en-US" sz="1400" dirty="0" smtClean="0">
                <a:solidFill>
                  <a:schemeClr val="tx1"/>
                </a:solidFill>
              </a:rPr>
              <a:t>:</a:t>
            </a:r>
          </a:p>
          <a:p>
            <a:pPr algn="just"/>
            <a:r>
              <a:rPr lang="en-US" sz="1400" dirty="0" smtClean="0">
                <a:solidFill>
                  <a:schemeClr val="tx1"/>
                </a:solidFill>
              </a:rPr>
              <a:t>-</a:t>
            </a:r>
            <a:r>
              <a:rPr lang="en-US" sz="1400" dirty="0" err="1" smtClean="0">
                <a:solidFill>
                  <a:schemeClr val="tx1"/>
                </a:solidFill>
              </a:rPr>
              <a:t>Agentia</a:t>
            </a:r>
            <a:r>
              <a:rPr lang="en-US" sz="1400" dirty="0" smtClean="0">
                <a:solidFill>
                  <a:schemeClr val="tx1"/>
                </a:solidFill>
              </a:rPr>
              <a:t> </a:t>
            </a:r>
            <a:r>
              <a:rPr lang="en-US" sz="1400" dirty="0" err="1" smtClean="0">
                <a:solidFill>
                  <a:schemeClr val="tx1"/>
                </a:solidFill>
              </a:rPr>
              <a:t>locala</a:t>
            </a:r>
            <a:r>
              <a:rPr lang="en-US" sz="1400" dirty="0" smtClean="0">
                <a:solidFill>
                  <a:schemeClr val="tx1"/>
                </a:solidFill>
              </a:rPr>
              <a:t> </a:t>
            </a:r>
            <a:r>
              <a:rPr lang="en-US" sz="1400" dirty="0" err="1" smtClean="0">
                <a:solidFill>
                  <a:schemeClr val="tx1"/>
                </a:solidFill>
              </a:rPr>
              <a:t>Satu</a:t>
            </a:r>
            <a:r>
              <a:rPr lang="en-US" sz="1400" dirty="0" smtClean="0">
                <a:solidFill>
                  <a:schemeClr val="tx1"/>
                </a:solidFill>
              </a:rPr>
              <a:t> Mare;</a:t>
            </a:r>
          </a:p>
          <a:p>
            <a:pPr algn="just"/>
            <a:r>
              <a:rPr lang="en-US" sz="1400" dirty="0" smtClean="0">
                <a:solidFill>
                  <a:schemeClr val="tx1"/>
                </a:solidFill>
              </a:rPr>
              <a:t>-</a:t>
            </a:r>
            <a:r>
              <a:rPr lang="en-US" sz="1400" dirty="0" err="1" smtClean="0">
                <a:solidFill>
                  <a:schemeClr val="tx1"/>
                </a:solidFill>
              </a:rPr>
              <a:t>Punct</a:t>
            </a:r>
            <a:r>
              <a:rPr lang="en-US" sz="1400" dirty="0" smtClean="0">
                <a:solidFill>
                  <a:schemeClr val="tx1"/>
                </a:solidFill>
              </a:rPr>
              <a:t> de </a:t>
            </a:r>
            <a:r>
              <a:rPr lang="en-US" sz="1400" dirty="0" err="1" smtClean="0">
                <a:solidFill>
                  <a:schemeClr val="tx1"/>
                </a:solidFill>
              </a:rPr>
              <a:t>lucru</a:t>
            </a:r>
            <a:r>
              <a:rPr lang="en-US" sz="1400" dirty="0" smtClean="0">
                <a:solidFill>
                  <a:schemeClr val="tx1"/>
                </a:solidFill>
              </a:rPr>
              <a:t> </a:t>
            </a:r>
            <a:r>
              <a:rPr lang="en-US" sz="1400" dirty="0" err="1" smtClean="0">
                <a:solidFill>
                  <a:schemeClr val="tx1"/>
                </a:solidFill>
              </a:rPr>
              <a:t>Carei</a:t>
            </a:r>
            <a:r>
              <a:rPr lang="en-US" sz="1400" dirty="0" smtClean="0">
                <a:solidFill>
                  <a:schemeClr val="tx1"/>
                </a:solidFill>
              </a:rPr>
              <a:t>;</a:t>
            </a:r>
          </a:p>
          <a:p>
            <a:pPr algn="just"/>
            <a:r>
              <a:rPr lang="en-US" sz="1400" dirty="0" smtClean="0">
                <a:solidFill>
                  <a:schemeClr val="tx1"/>
                </a:solidFill>
              </a:rPr>
              <a:t>-</a:t>
            </a:r>
            <a:r>
              <a:rPr lang="en-US" sz="1400" dirty="0" err="1" smtClean="0">
                <a:solidFill>
                  <a:schemeClr val="tx1"/>
                </a:solidFill>
              </a:rPr>
              <a:t>Punct</a:t>
            </a:r>
            <a:r>
              <a:rPr lang="en-US" sz="1400" dirty="0" smtClean="0">
                <a:solidFill>
                  <a:schemeClr val="tx1"/>
                </a:solidFill>
              </a:rPr>
              <a:t> de </a:t>
            </a:r>
            <a:r>
              <a:rPr lang="en-US" sz="1400" dirty="0" err="1" smtClean="0">
                <a:solidFill>
                  <a:schemeClr val="tx1"/>
                </a:solidFill>
              </a:rPr>
              <a:t>lucru</a:t>
            </a:r>
            <a:r>
              <a:rPr lang="en-US" sz="1400" dirty="0" smtClean="0">
                <a:solidFill>
                  <a:schemeClr val="tx1"/>
                </a:solidFill>
              </a:rPr>
              <a:t> </a:t>
            </a:r>
            <a:r>
              <a:rPr lang="en-US" sz="1400" dirty="0" err="1" smtClean="0">
                <a:solidFill>
                  <a:schemeClr val="tx1"/>
                </a:solidFill>
              </a:rPr>
              <a:t>Tasnad</a:t>
            </a:r>
            <a:r>
              <a:rPr lang="en-US" sz="1400" dirty="0" smtClean="0">
                <a:solidFill>
                  <a:schemeClr val="tx1"/>
                </a:solidFill>
              </a:rPr>
              <a:t>;</a:t>
            </a:r>
          </a:p>
          <a:p>
            <a:pPr algn="just"/>
            <a:r>
              <a:rPr lang="en-US" sz="1400" dirty="0" smtClean="0">
                <a:solidFill>
                  <a:schemeClr val="tx1"/>
                </a:solidFill>
              </a:rPr>
              <a:t>-</a:t>
            </a:r>
            <a:r>
              <a:rPr lang="en-US" sz="1400" dirty="0" err="1" smtClean="0">
                <a:solidFill>
                  <a:schemeClr val="tx1"/>
                </a:solidFill>
              </a:rPr>
              <a:t>Punct</a:t>
            </a:r>
            <a:r>
              <a:rPr lang="en-US" sz="1400" dirty="0" smtClean="0">
                <a:solidFill>
                  <a:schemeClr val="tx1"/>
                </a:solidFill>
              </a:rPr>
              <a:t> de </a:t>
            </a:r>
            <a:r>
              <a:rPr lang="en-US" sz="1400" dirty="0" err="1" smtClean="0">
                <a:solidFill>
                  <a:schemeClr val="tx1"/>
                </a:solidFill>
              </a:rPr>
              <a:t>lucru</a:t>
            </a:r>
            <a:r>
              <a:rPr lang="en-US" sz="1400" dirty="0" smtClean="0">
                <a:solidFill>
                  <a:schemeClr val="tx1"/>
                </a:solidFill>
              </a:rPr>
              <a:t> </a:t>
            </a:r>
            <a:r>
              <a:rPr lang="en-US" sz="1400" dirty="0" err="1" smtClean="0">
                <a:solidFill>
                  <a:schemeClr val="tx1"/>
                </a:solidFill>
              </a:rPr>
              <a:t>Turt</a:t>
            </a:r>
            <a:r>
              <a:rPr lang="en-US" sz="1400" dirty="0" smtClean="0">
                <a:solidFill>
                  <a:schemeClr val="tx1"/>
                </a:solidFill>
              </a:rPr>
              <a:t>;</a:t>
            </a:r>
          </a:p>
          <a:p>
            <a:pPr algn="just"/>
            <a:r>
              <a:rPr lang="en-US" sz="1400" dirty="0" smtClean="0">
                <a:solidFill>
                  <a:schemeClr val="tx1"/>
                </a:solidFill>
              </a:rPr>
              <a:t>-</a:t>
            </a:r>
            <a:r>
              <a:rPr lang="en-US" sz="1400" dirty="0" err="1" smtClean="0">
                <a:solidFill>
                  <a:schemeClr val="tx1"/>
                </a:solidFill>
              </a:rPr>
              <a:t>Punct</a:t>
            </a:r>
            <a:r>
              <a:rPr lang="en-US" sz="1400" dirty="0" smtClean="0">
                <a:solidFill>
                  <a:schemeClr val="tx1"/>
                </a:solidFill>
              </a:rPr>
              <a:t> de </a:t>
            </a:r>
            <a:r>
              <a:rPr lang="en-US" sz="1400" dirty="0" err="1" smtClean="0">
                <a:solidFill>
                  <a:schemeClr val="tx1"/>
                </a:solidFill>
              </a:rPr>
              <a:t>lucru</a:t>
            </a:r>
            <a:r>
              <a:rPr lang="en-US" sz="1400" dirty="0" smtClean="0">
                <a:solidFill>
                  <a:schemeClr val="tx1"/>
                </a:solidFill>
              </a:rPr>
              <a:t> </a:t>
            </a:r>
            <a:r>
              <a:rPr lang="en-US" sz="1400" dirty="0" err="1" smtClean="0">
                <a:solidFill>
                  <a:schemeClr val="tx1"/>
                </a:solidFill>
              </a:rPr>
              <a:t>Negresti</a:t>
            </a:r>
            <a:r>
              <a:rPr lang="en-US" sz="1400" dirty="0" smtClean="0">
                <a:solidFill>
                  <a:schemeClr val="tx1"/>
                </a:solidFill>
              </a:rPr>
              <a:t> </a:t>
            </a:r>
            <a:r>
              <a:rPr lang="en-US" sz="1400" dirty="0" err="1" smtClean="0">
                <a:solidFill>
                  <a:schemeClr val="tx1"/>
                </a:solidFill>
              </a:rPr>
              <a:t>Oas</a:t>
            </a:r>
            <a:r>
              <a:rPr lang="en-US" sz="1400" dirty="0" smtClean="0">
                <a:solidFill>
                  <a:schemeClr val="tx1"/>
                </a:solidFill>
              </a:rPr>
              <a:t>;</a:t>
            </a:r>
          </a:p>
          <a:p>
            <a:pPr algn="just"/>
            <a:r>
              <a:rPr lang="en-US" sz="1400" dirty="0" smtClean="0">
                <a:solidFill>
                  <a:schemeClr val="tx1"/>
                </a:solidFill>
              </a:rPr>
              <a:t>-</a:t>
            </a:r>
            <a:r>
              <a:rPr lang="en-US" sz="1400" dirty="0" err="1" smtClean="0">
                <a:solidFill>
                  <a:schemeClr val="tx1"/>
                </a:solidFill>
              </a:rPr>
              <a:t>Punct</a:t>
            </a:r>
            <a:r>
              <a:rPr lang="en-US" sz="1400" dirty="0" smtClean="0">
                <a:solidFill>
                  <a:schemeClr val="tx1"/>
                </a:solidFill>
              </a:rPr>
              <a:t> de </a:t>
            </a:r>
            <a:r>
              <a:rPr lang="en-US" sz="1400" dirty="0" err="1" smtClean="0">
                <a:solidFill>
                  <a:schemeClr val="tx1"/>
                </a:solidFill>
              </a:rPr>
              <a:t>lucru</a:t>
            </a:r>
            <a:r>
              <a:rPr lang="en-US" sz="1400" dirty="0" smtClean="0">
                <a:solidFill>
                  <a:schemeClr val="tx1"/>
                </a:solidFill>
              </a:rPr>
              <a:t> </a:t>
            </a:r>
            <a:r>
              <a:rPr lang="en-US" sz="1400" dirty="0" err="1" smtClean="0">
                <a:solidFill>
                  <a:schemeClr val="tx1"/>
                </a:solidFill>
              </a:rPr>
              <a:t>Ardud</a:t>
            </a:r>
            <a:r>
              <a:rPr lang="en-US" sz="1400" dirty="0">
                <a:solidFill>
                  <a:schemeClr val="tx1"/>
                </a:solidFill>
              </a:rPr>
              <a:t>.</a:t>
            </a:r>
            <a:endParaRPr lang="en-US" sz="1400" dirty="0" smtClean="0">
              <a:solidFill>
                <a:schemeClr val="tx1"/>
              </a:solidFill>
            </a:endParaRPr>
          </a:p>
          <a:p>
            <a:pPr algn="just"/>
            <a:endParaRPr lang="en-US" sz="1400" b="1" dirty="0" smtClean="0">
              <a:solidFill>
                <a:schemeClr val="tx1"/>
              </a:solidFill>
            </a:endParaRPr>
          </a:p>
          <a:p>
            <a:pPr algn="just"/>
            <a:endParaRPr lang="en-US" sz="1400" dirty="0">
              <a:solidFill>
                <a:schemeClr val="tx1"/>
              </a:solidFill>
            </a:endParaRPr>
          </a:p>
          <a:p>
            <a:pPr algn="just"/>
            <a:endParaRPr lang="en-US" sz="1400" dirty="0">
              <a:solidFill>
                <a:schemeClr val="tx1"/>
              </a:solidFill>
            </a:endParaRPr>
          </a:p>
        </p:txBody>
      </p:sp>
    </p:spTree>
    <p:extLst>
      <p:ext uri="{BB962C8B-B14F-4D97-AF65-F5344CB8AC3E}">
        <p14:creationId xmlns:p14="http://schemas.microsoft.com/office/powerpoint/2010/main" val="41688282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3">
            <a:extLst>
              <a:ext uri="{FF2B5EF4-FFF2-40B4-BE49-F238E27FC236}">
                <a16:creationId xmlns:a16="http://schemas.microsoft.com/office/drawing/2014/main" xmlns="" id="{3984A26A-1A5B-46D0-89E4-C5A7E9F339C8}"/>
              </a:ext>
            </a:extLst>
          </p:cNvPr>
          <p:cNvSpPr>
            <a:spLocks noChangeArrowheads="1"/>
          </p:cNvSpPr>
          <p:nvPr/>
        </p:nvSpPr>
        <p:spPr bwMode="auto">
          <a:xfrm>
            <a:off x="0" y="2730500"/>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96928" y="1378185"/>
            <a:ext cx="7755255" cy="5240655"/>
          </a:xfrm>
          <a:prstGeom prst="rect">
            <a:avLst/>
          </a:prstGeom>
          <a:noFill/>
        </p:spPr>
      </p:pic>
      <p:grpSp>
        <p:nvGrpSpPr>
          <p:cNvPr id="17" name="Group 16"/>
          <p:cNvGrpSpPr/>
          <p:nvPr/>
        </p:nvGrpSpPr>
        <p:grpSpPr>
          <a:xfrm>
            <a:off x="334963" y="103188"/>
            <a:ext cx="11474450" cy="1238250"/>
            <a:chOff x="334963" y="103188"/>
            <a:chExt cx="11474450" cy="1238250"/>
          </a:xfrm>
        </p:grpSpPr>
        <p:pic>
          <p:nvPicPr>
            <p:cNvPr id="20" name="Picture 6">
              <a:extLst>
                <a:ext uri="{FF2B5EF4-FFF2-40B4-BE49-F238E27FC236}">
                  <a16:creationId xmlns:a16="http://schemas.microsoft.com/office/drawing/2014/main" xmlns="" id="{220AB9C6-4914-49FD-B0C5-683495E88EF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34963" y="103188"/>
              <a:ext cx="1247775"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5" descr="omuleti">
              <a:extLst>
                <a:ext uri="{FF2B5EF4-FFF2-40B4-BE49-F238E27FC236}">
                  <a16:creationId xmlns:a16="http://schemas.microsoft.com/office/drawing/2014/main" xmlns="" id="{596ACB3E-84D9-497C-BC9C-3AEA8BEEFA68}"/>
                </a:ext>
              </a:extLst>
            </p:cNvPr>
            <p:cNvPicPr>
              <a:picLocks noChangeAspect="1" noChangeArrowheads="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044113" y="115888"/>
              <a:ext cx="176530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TextBox 7">
              <a:extLst>
                <a:ext uri="{FF2B5EF4-FFF2-40B4-BE49-F238E27FC236}">
                  <a16:creationId xmlns:a16="http://schemas.microsoft.com/office/drawing/2014/main" xmlns="" id="{9EBBA6DC-5281-4171-9F4F-427C31EB969C}"/>
                </a:ext>
              </a:extLst>
            </p:cNvPr>
            <p:cNvSpPr txBox="1">
              <a:spLocks noChangeArrowheads="1"/>
            </p:cNvSpPr>
            <p:nvPr/>
          </p:nvSpPr>
          <p:spPr bwMode="auto">
            <a:xfrm>
              <a:off x="1846263" y="134938"/>
              <a:ext cx="8256587"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ro-RO" altLang="en-US" sz="2400" dirty="0">
                  <a:solidFill>
                    <a:srgbClr val="03598A"/>
                  </a:solidFill>
                </a:rPr>
                <a:t>MINISTERUL MUNCII ȘI </a:t>
              </a:r>
              <a:r>
                <a:rPr lang="en-US" altLang="en-US" sz="2400" dirty="0">
                  <a:solidFill>
                    <a:srgbClr val="03598A"/>
                  </a:solidFill>
                </a:rPr>
                <a:t>SOLIDARITĂŢII </a:t>
              </a:r>
              <a:r>
                <a:rPr lang="ro-RO" altLang="en-US" sz="2400" dirty="0">
                  <a:solidFill>
                    <a:srgbClr val="03598A"/>
                  </a:solidFill>
                </a:rPr>
                <a:t>SOCIALE</a:t>
              </a:r>
            </a:p>
            <a:p>
              <a:pPr algn="ctr" eaLnBrk="1" hangingPunct="1"/>
              <a:r>
                <a:rPr lang="ro-RO" altLang="en-US" dirty="0" smtClean="0">
                  <a:solidFill>
                    <a:srgbClr val="03598A"/>
                  </a:solidFill>
                </a:rPr>
                <a:t>AGENȚIA </a:t>
              </a:r>
              <a:r>
                <a:rPr lang="ro-RO" altLang="en-US" dirty="0">
                  <a:solidFill>
                    <a:srgbClr val="03598A"/>
                  </a:solidFill>
                </a:rPr>
                <a:t>JUDEȚEANĂ PENTRU OCUPAREA FORȚEI DE MUNCA </a:t>
              </a:r>
            </a:p>
            <a:p>
              <a:pPr algn="ctr" eaLnBrk="1" hangingPunct="1"/>
              <a:r>
                <a:rPr lang="ro-RO" altLang="en-US" dirty="0">
                  <a:solidFill>
                    <a:srgbClr val="03598A"/>
                  </a:solidFill>
                </a:rPr>
                <a:t>SATU MARE</a:t>
              </a:r>
              <a:endParaRPr lang="en-US" altLang="en-US" dirty="0">
                <a:solidFill>
                  <a:srgbClr val="03598A"/>
                </a:solidFill>
              </a:endParaRPr>
            </a:p>
          </p:txBody>
        </p:sp>
      </p:grpSp>
    </p:spTree>
    <p:extLst>
      <p:ext uri="{BB962C8B-B14F-4D97-AF65-F5344CB8AC3E}">
        <p14:creationId xmlns:p14="http://schemas.microsoft.com/office/powerpoint/2010/main" val="2663516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3">
            <a:extLst>
              <a:ext uri="{FF2B5EF4-FFF2-40B4-BE49-F238E27FC236}">
                <a16:creationId xmlns:a16="http://schemas.microsoft.com/office/drawing/2014/main" xmlns="" id="{3984A26A-1A5B-46D0-89E4-C5A7E9F339C8}"/>
              </a:ext>
            </a:extLst>
          </p:cNvPr>
          <p:cNvSpPr>
            <a:spLocks noChangeArrowheads="1"/>
          </p:cNvSpPr>
          <p:nvPr/>
        </p:nvSpPr>
        <p:spPr bwMode="auto">
          <a:xfrm>
            <a:off x="0" y="2730500"/>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p>
        </p:txBody>
      </p:sp>
      <p:grpSp>
        <p:nvGrpSpPr>
          <p:cNvPr id="17" name="Group 16"/>
          <p:cNvGrpSpPr/>
          <p:nvPr/>
        </p:nvGrpSpPr>
        <p:grpSpPr>
          <a:xfrm>
            <a:off x="357982" y="223449"/>
            <a:ext cx="11474450" cy="1238250"/>
            <a:chOff x="334963" y="103188"/>
            <a:chExt cx="11474450" cy="1238250"/>
          </a:xfrm>
        </p:grpSpPr>
        <p:pic>
          <p:nvPicPr>
            <p:cNvPr id="20" name="Picture 6">
              <a:extLst>
                <a:ext uri="{FF2B5EF4-FFF2-40B4-BE49-F238E27FC236}">
                  <a16:creationId xmlns:a16="http://schemas.microsoft.com/office/drawing/2014/main" xmlns="" id="{220AB9C6-4914-49FD-B0C5-683495E88EF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4963" y="103188"/>
              <a:ext cx="1247775"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5" descr="omuleti">
              <a:extLst>
                <a:ext uri="{FF2B5EF4-FFF2-40B4-BE49-F238E27FC236}">
                  <a16:creationId xmlns:a16="http://schemas.microsoft.com/office/drawing/2014/main" xmlns="" id="{596ACB3E-84D9-497C-BC9C-3AEA8BEEFA68}"/>
                </a:ext>
              </a:extLst>
            </p:cNvPr>
            <p:cNvPicPr>
              <a:picLocks noChangeAspect="1" noChangeArrowheads="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044113" y="115888"/>
              <a:ext cx="176530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TextBox 7">
              <a:extLst>
                <a:ext uri="{FF2B5EF4-FFF2-40B4-BE49-F238E27FC236}">
                  <a16:creationId xmlns:a16="http://schemas.microsoft.com/office/drawing/2014/main" xmlns="" id="{9EBBA6DC-5281-4171-9F4F-427C31EB969C}"/>
                </a:ext>
              </a:extLst>
            </p:cNvPr>
            <p:cNvSpPr txBox="1">
              <a:spLocks noChangeArrowheads="1"/>
            </p:cNvSpPr>
            <p:nvPr/>
          </p:nvSpPr>
          <p:spPr bwMode="auto">
            <a:xfrm>
              <a:off x="1846263" y="134938"/>
              <a:ext cx="8256587"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ro-RO" altLang="en-US" sz="2400" dirty="0">
                  <a:solidFill>
                    <a:srgbClr val="03598A"/>
                  </a:solidFill>
                </a:rPr>
                <a:t>MINISTERUL MUNCII ȘI </a:t>
              </a:r>
              <a:r>
                <a:rPr lang="en-US" altLang="en-US" sz="2400" dirty="0">
                  <a:solidFill>
                    <a:srgbClr val="03598A"/>
                  </a:solidFill>
                </a:rPr>
                <a:t>SOLIDARITĂŢII </a:t>
              </a:r>
              <a:r>
                <a:rPr lang="ro-RO" altLang="en-US" sz="2400" dirty="0">
                  <a:solidFill>
                    <a:srgbClr val="03598A"/>
                  </a:solidFill>
                </a:rPr>
                <a:t>SOCIALE</a:t>
              </a:r>
            </a:p>
            <a:p>
              <a:pPr algn="ctr" eaLnBrk="1" hangingPunct="1"/>
              <a:r>
                <a:rPr lang="ro-RO" altLang="en-US" dirty="0" smtClean="0">
                  <a:solidFill>
                    <a:srgbClr val="03598A"/>
                  </a:solidFill>
                </a:rPr>
                <a:t>AGENȚIA </a:t>
              </a:r>
              <a:r>
                <a:rPr lang="ro-RO" altLang="en-US" dirty="0">
                  <a:solidFill>
                    <a:srgbClr val="03598A"/>
                  </a:solidFill>
                </a:rPr>
                <a:t>JUDEȚEANĂ PENTRU OCUPAREA FORȚEI DE MUNCA </a:t>
              </a:r>
            </a:p>
            <a:p>
              <a:pPr algn="ctr" eaLnBrk="1" hangingPunct="1"/>
              <a:r>
                <a:rPr lang="ro-RO" altLang="en-US" dirty="0">
                  <a:solidFill>
                    <a:srgbClr val="03598A"/>
                  </a:solidFill>
                </a:rPr>
                <a:t>SATU MARE</a:t>
              </a:r>
              <a:endParaRPr lang="en-US" altLang="en-US" dirty="0">
                <a:solidFill>
                  <a:srgbClr val="03598A"/>
                </a:solidFill>
              </a:endParaRPr>
            </a:p>
          </p:txBody>
        </p:sp>
      </p:grpSp>
      <p:graphicFrame>
        <p:nvGraphicFramePr>
          <p:cNvPr id="2" name="Tabel 1"/>
          <p:cNvGraphicFramePr>
            <a:graphicFrameLocks noGrp="1"/>
          </p:cNvGraphicFramePr>
          <p:nvPr>
            <p:extLst>
              <p:ext uri="{D42A27DB-BD31-4B8C-83A1-F6EECF244321}">
                <p14:modId xmlns:p14="http://schemas.microsoft.com/office/powerpoint/2010/main" val="2413070920"/>
              </p:ext>
            </p:extLst>
          </p:nvPr>
        </p:nvGraphicFramePr>
        <p:xfrm>
          <a:off x="1198660" y="3573015"/>
          <a:ext cx="9751121" cy="1728192"/>
        </p:xfrm>
        <a:graphic>
          <a:graphicData uri="http://schemas.openxmlformats.org/drawingml/2006/table">
            <a:tbl>
              <a:tblPr firstRow="1" bandRow="1">
                <a:tableStyleId>{5C22544A-7EE6-4342-B048-85BDC9FD1C3A}</a:tableStyleId>
              </a:tblPr>
              <a:tblGrid>
                <a:gridCol w="1159225"/>
                <a:gridCol w="1909310"/>
                <a:gridCol w="1909310"/>
                <a:gridCol w="2250259"/>
                <a:gridCol w="2523017"/>
              </a:tblGrid>
              <a:tr h="576064">
                <a:tc>
                  <a:txBody>
                    <a:bodyPr/>
                    <a:lstStyle/>
                    <a:p>
                      <a:pPr algn="ctr"/>
                      <a:r>
                        <a:rPr lang="ro-RO" dirty="0" smtClean="0"/>
                        <a:t>Nr. Crt.</a:t>
                      </a:r>
                      <a:endParaRPr lang="en-US" dirty="0"/>
                    </a:p>
                  </a:txBody>
                  <a:tcPr/>
                </a:tc>
                <a:tc>
                  <a:txBody>
                    <a:bodyPr/>
                    <a:lstStyle/>
                    <a:p>
                      <a:pPr algn="ctr"/>
                      <a:endParaRPr lang="en-US" dirty="0"/>
                    </a:p>
                  </a:txBody>
                  <a:tcPr/>
                </a:tc>
                <a:tc>
                  <a:txBody>
                    <a:bodyPr/>
                    <a:lstStyle/>
                    <a:p>
                      <a:pPr algn="ctr"/>
                      <a:r>
                        <a:rPr lang="ro-RO" dirty="0" smtClean="0"/>
                        <a:t>31.12.2022</a:t>
                      </a:r>
                      <a:endParaRPr lang="en-US" dirty="0"/>
                    </a:p>
                  </a:txBody>
                  <a:tcPr/>
                </a:tc>
                <a:tc>
                  <a:txBody>
                    <a:bodyPr/>
                    <a:lstStyle/>
                    <a:p>
                      <a:pPr algn="ctr"/>
                      <a:r>
                        <a:rPr lang="ro-RO" dirty="0" smtClean="0"/>
                        <a:t>31.12.2023</a:t>
                      </a:r>
                      <a:endParaRPr lang="en-US" dirty="0"/>
                    </a:p>
                  </a:txBody>
                  <a:tcPr/>
                </a:tc>
                <a:tc>
                  <a:txBody>
                    <a:bodyPr/>
                    <a:lstStyle/>
                    <a:p>
                      <a:pPr algn="ctr"/>
                      <a:r>
                        <a:rPr lang="ro-RO" dirty="0" smtClean="0"/>
                        <a:t>30.06.2024</a:t>
                      </a:r>
                      <a:endParaRPr lang="en-US" dirty="0"/>
                    </a:p>
                  </a:txBody>
                  <a:tcPr/>
                </a:tc>
              </a:tr>
              <a:tr h="576064">
                <a:tc>
                  <a:txBody>
                    <a:bodyPr/>
                    <a:lstStyle/>
                    <a:p>
                      <a:pPr algn="ctr"/>
                      <a:r>
                        <a:rPr lang="ro-RO" dirty="0" smtClean="0"/>
                        <a:t>1</a:t>
                      </a:r>
                      <a:endParaRPr lang="en-US" dirty="0"/>
                    </a:p>
                  </a:txBody>
                  <a:tcPr/>
                </a:tc>
                <a:tc>
                  <a:txBody>
                    <a:bodyPr/>
                    <a:lstStyle/>
                    <a:p>
                      <a:pPr algn="ctr"/>
                      <a:r>
                        <a:rPr lang="ro-RO" dirty="0" smtClean="0"/>
                        <a:t>Numar someri</a:t>
                      </a:r>
                      <a:endParaRPr lang="en-US" dirty="0"/>
                    </a:p>
                  </a:txBody>
                  <a:tcPr/>
                </a:tc>
                <a:tc>
                  <a:txBody>
                    <a:bodyPr/>
                    <a:lstStyle/>
                    <a:p>
                      <a:pPr algn="ctr"/>
                      <a:r>
                        <a:rPr lang="ro-RO" dirty="0" smtClean="0"/>
                        <a:t>4.920</a:t>
                      </a:r>
                      <a:endParaRPr lang="en-US" dirty="0"/>
                    </a:p>
                  </a:txBody>
                  <a:tcPr/>
                </a:tc>
                <a:tc>
                  <a:txBody>
                    <a:bodyPr/>
                    <a:lstStyle/>
                    <a:p>
                      <a:pPr algn="ctr"/>
                      <a:r>
                        <a:rPr lang="ro-RO" dirty="0" smtClean="0"/>
                        <a:t>5.006</a:t>
                      </a:r>
                      <a:endParaRPr lang="en-US" dirty="0"/>
                    </a:p>
                  </a:txBody>
                  <a:tcPr/>
                </a:tc>
                <a:tc>
                  <a:txBody>
                    <a:bodyPr/>
                    <a:lstStyle/>
                    <a:p>
                      <a:pPr algn="ctr"/>
                      <a:r>
                        <a:rPr lang="ro-RO" dirty="0" smtClean="0"/>
                        <a:t>5.909</a:t>
                      </a:r>
                      <a:endParaRPr lang="en-US" dirty="0"/>
                    </a:p>
                  </a:txBody>
                  <a:tcPr/>
                </a:tc>
              </a:tr>
              <a:tr h="576064">
                <a:tc>
                  <a:txBody>
                    <a:bodyPr/>
                    <a:lstStyle/>
                    <a:p>
                      <a:pPr algn="ctr"/>
                      <a:r>
                        <a:rPr lang="ro-RO" dirty="0" smtClean="0"/>
                        <a:t>2</a:t>
                      </a:r>
                      <a:endParaRPr lang="en-US" dirty="0"/>
                    </a:p>
                  </a:txBody>
                  <a:tcPr>
                    <a:solidFill>
                      <a:schemeClr val="accent5">
                        <a:lumMod val="20000"/>
                        <a:lumOff val="80000"/>
                      </a:schemeClr>
                    </a:solidFill>
                  </a:tcPr>
                </a:tc>
                <a:tc>
                  <a:txBody>
                    <a:bodyPr/>
                    <a:lstStyle/>
                    <a:p>
                      <a:pPr algn="ctr"/>
                      <a:r>
                        <a:rPr lang="ro-RO" dirty="0" smtClean="0"/>
                        <a:t>Rata somajului</a:t>
                      </a:r>
                      <a:endParaRPr lang="en-US" dirty="0"/>
                    </a:p>
                  </a:txBody>
                  <a:tcPr>
                    <a:solidFill>
                      <a:schemeClr val="accent5">
                        <a:lumMod val="20000"/>
                        <a:lumOff val="80000"/>
                      </a:schemeClr>
                    </a:solidFill>
                  </a:tcPr>
                </a:tc>
                <a:tc>
                  <a:txBody>
                    <a:bodyPr/>
                    <a:lstStyle/>
                    <a:p>
                      <a:pPr algn="ctr"/>
                      <a:r>
                        <a:rPr lang="ro-RO" dirty="0" smtClean="0"/>
                        <a:t>3,85 </a:t>
                      </a:r>
                      <a:r>
                        <a:rPr lang="ro-RO" dirty="0" smtClean="0"/>
                        <a:t>%</a:t>
                      </a:r>
                      <a:endParaRPr lang="en-US" dirty="0"/>
                    </a:p>
                  </a:txBody>
                  <a:tcPr>
                    <a:solidFill>
                      <a:schemeClr val="accent5">
                        <a:lumMod val="20000"/>
                        <a:lumOff val="80000"/>
                      </a:schemeClr>
                    </a:solidFill>
                  </a:tcPr>
                </a:tc>
                <a:tc>
                  <a:txBody>
                    <a:bodyPr/>
                    <a:lstStyle/>
                    <a:p>
                      <a:pPr algn="ctr"/>
                      <a:r>
                        <a:rPr lang="ro-RO" dirty="0" smtClean="0"/>
                        <a:t>3,83 </a:t>
                      </a:r>
                      <a:r>
                        <a:rPr lang="ro-RO" dirty="0" smtClean="0"/>
                        <a:t>%</a:t>
                      </a:r>
                      <a:endParaRPr lang="en-US" dirty="0"/>
                    </a:p>
                  </a:txBody>
                  <a:tcPr>
                    <a:solidFill>
                      <a:schemeClr val="accent5">
                        <a:lumMod val="20000"/>
                        <a:lumOff val="80000"/>
                      </a:schemeClr>
                    </a:solidFill>
                  </a:tcPr>
                </a:tc>
                <a:tc>
                  <a:txBody>
                    <a:bodyPr/>
                    <a:lstStyle/>
                    <a:p>
                      <a:pPr algn="ctr"/>
                      <a:r>
                        <a:rPr lang="ro-RO" dirty="0" smtClean="0"/>
                        <a:t>4,52 %</a:t>
                      </a:r>
                      <a:endParaRPr lang="en-US" dirty="0"/>
                    </a:p>
                  </a:txBody>
                  <a:tcPr>
                    <a:solidFill>
                      <a:schemeClr val="accent5">
                        <a:lumMod val="20000"/>
                        <a:lumOff val="80000"/>
                      </a:schemeClr>
                    </a:solidFill>
                  </a:tcPr>
                </a:tc>
              </a:tr>
            </a:tbl>
          </a:graphicData>
        </a:graphic>
      </p:graphicFrame>
      <p:sp>
        <p:nvSpPr>
          <p:cNvPr id="3" name="Dreptunghi 2"/>
          <p:cNvSpPr/>
          <p:nvPr/>
        </p:nvSpPr>
        <p:spPr>
          <a:xfrm>
            <a:off x="1198662" y="1916832"/>
            <a:ext cx="9433047" cy="6026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RATA SOMAJULUI</a:t>
            </a:r>
            <a:r>
              <a:rPr lang="ro-RO" sz="2400" dirty="0" smtClean="0"/>
              <a:t> 31.12.</a:t>
            </a:r>
            <a:r>
              <a:rPr lang="en-US" sz="2400" dirty="0" smtClean="0"/>
              <a:t>2022 – </a:t>
            </a:r>
            <a:r>
              <a:rPr lang="ro-RO" sz="2400" dirty="0" smtClean="0"/>
              <a:t>31.12.</a:t>
            </a:r>
            <a:r>
              <a:rPr lang="en-US" sz="2400" dirty="0" smtClean="0"/>
              <a:t>2023 – 30 iunie 2024</a:t>
            </a:r>
            <a:endParaRPr lang="en-US" sz="2400" dirty="0"/>
          </a:p>
        </p:txBody>
      </p:sp>
    </p:spTree>
    <p:extLst>
      <p:ext uri="{BB962C8B-B14F-4D97-AF65-F5344CB8AC3E}">
        <p14:creationId xmlns:p14="http://schemas.microsoft.com/office/powerpoint/2010/main" val="959649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3">
            <a:extLst>
              <a:ext uri="{FF2B5EF4-FFF2-40B4-BE49-F238E27FC236}">
                <a16:creationId xmlns:a16="http://schemas.microsoft.com/office/drawing/2014/main" xmlns="" id="{96F1D128-363E-42E4-A1A3-0C8B8D0F0D82}"/>
              </a:ext>
            </a:extLst>
          </p:cNvPr>
          <p:cNvSpPr>
            <a:spLocks noChangeArrowheads="1"/>
          </p:cNvSpPr>
          <p:nvPr/>
        </p:nvSpPr>
        <p:spPr bwMode="auto">
          <a:xfrm>
            <a:off x="0" y="2730500"/>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p>
        </p:txBody>
      </p:sp>
      <p:grpSp>
        <p:nvGrpSpPr>
          <p:cNvPr id="5" name="Group 4"/>
          <p:cNvGrpSpPr/>
          <p:nvPr/>
        </p:nvGrpSpPr>
        <p:grpSpPr>
          <a:xfrm>
            <a:off x="3718942" y="49213"/>
            <a:ext cx="8471471" cy="1090612"/>
            <a:chOff x="3718942" y="49213"/>
            <a:chExt cx="8471471" cy="1090612"/>
          </a:xfrm>
        </p:grpSpPr>
        <p:pic>
          <p:nvPicPr>
            <p:cNvPr id="3075" name="Picture 6">
              <a:extLst>
                <a:ext uri="{FF2B5EF4-FFF2-40B4-BE49-F238E27FC236}">
                  <a16:creationId xmlns:a16="http://schemas.microsoft.com/office/drawing/2014/main" xmlns="" id="{F65761E0-41E1-4557-A583-9249154EC40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18942" y="49213"/>
              <a:ext cx="1023938"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5" descr="omuleti">
              <a:extLst>
                <a:ext uri="{FF2B5EF4-FFF2-40B4-BE49-F238E27FC236}">
                  <a16:creationId xmlns:a16="http://schemas.microsoft.com/office/drawing/2014/main" xmlns="" id="{3C3EAED9-C71F-4F03-8017-4C5DE5744E85}"/>
                </a:ext>
              </a:extLst>
            </p:cNvPr>
            <p:cNvPicPr>
              <a:picLocks noChangeAspect="1" noChangeArrowheads="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625138" y="115888"/>
              <a:ext cx="1565275"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TextBox 7">
              <a:extLst>
                <a:ext uri="{FF2B5EF4-FFF2-40B4-BE49-F238E27FC236}">
                  <a16:creationId xmlns:a16="http://schemas.microsoft.com/office/drawing/2014/main" xmlns="" id="{D460A125-A922-47C1-937A-02774B615374}"/>
                </a:ext>
              </a:extLst>
            </p:cNvPr>
            <p:cNvSpPr txBox="1">
              <a:spLocks noChangeArrowheads="1"/>
            </p:cNvSpPr>
            <p:nvPr/>
          </p:nvSpPr>
          <p:spPr bwMode="auto">
            <a:xfrm>
              <a:off x="4689165" y="106363"/>
              <a:ext cx="619125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ro-RO" altLang="en-US" sz="2000" dirty="0">
                  <a:solidFill>
                    <a:srgbClr val="03598A"/>
                  </a:solidFill>
                </a:rPr>
                <a:t>MINISTERUL MUNCII ȘI </a:t>
              </a:r>
              <a:r>
                <a:rPr lang="en-US" altLang="en-US" sz="2000" dirty="0">
                  <a:solidFill>
                    <a:srgbClr val="03598A"/>
                  </a:solidFill>
                </a:rPr>
                <a:t>SOLIDARITĂŢII </a:t>
              </a:r>
              <a:r>
                <a:rPr lang="ro-RO" altLang="en-US" sz="2000" dirty="0">
                  <a:solidFill>
                    <a:srgbClr val="03598A"/>
                  </a:solidFill>
                </a:rPr>
                <a:t>SOCIALE</a:t>
              </a:r>
            </a:p>
            <a:p>
              <a:pPr algn="ctr" eaLnBrk="1" hangingPunct="1"/>
              <a:r>
                <a:rPr lang="ro-RO" altLang="en-US" sz="1600" dirty="0" smtClean="0">
                  <a:solidFill>
                    <a:srgbClr val="03598A"/>
                  </a:solidFill>
                </a:rPr>
                <a:t>AGENȚIA </a:t>
              </a:r>
              <a:r>
                <a:rPr lang="ro-RO" altLang="en-US" sz="1600" dirty="0">
                  <a:solidFill>
                    <a:srgbClr val="03598A"/>
                  </a:solidFill>
                </a:rPr>
                <a:t>JUDEȚEANĂ PENTRU OCUPAREA FORȚEI DE MUNCA </a:t>
              </a:r>
            </a:p>
            <a:p>
              <a:pPr algn="ctr" eaLnBrk="1" hangingPunct="1"/>
              <a:r>
                <a:rPr lang="ro-RO" altLang="en-US" sz="1600" dirty="0">
                  <a:solidFill>
                    <a:srgbClr val="03598A"/>
                  </a:solidFill>
                </a:rPr>
                <a:t>SATU MARE</a:t>
              </a:r>
              <a:endParaRPr lang="en-US" altLang="en-US" sz="1600" dirty="0">
                <a:solidFill>
                  <a:srgbClr val="03598A"/>
                </a:solidFill>
              </a:endParaRPr>
            </a:p>
          </p:txBody>
        </p:sp>
      </p:grpSp>
      <p:graphicFrame>
        <p:nvGraphicFramePr>
          <p:cNvPr id="2" name="Chart 1">
            <a:extLst>
              <a:ext uri="{FF2B5EF4-FFF2-40B4-BE49-F238E27FC236}">
                <a16:creationId xmlns:a16="http://schemas.microsoft.com/office/drawing/2014/main" xmlns="" id="{AE8CDAFC-10B1-4653-A396-23F4E689839A}"/>
              </a:ext>
            </a:extLst>
          </p:cNvPr>
          <p:cNvGraphicFramePr>
            <a:graphicFrameLocks/>
          </p:cNvGraphicFramePr>
          <p:nvPr>
            <p:extLst>
              <p:ext uri="{D42A27DB-BD31-4B8C-83A1-F6EECF244321}">
                <p14:modId xmlns:p14="http://schemas.microsoft.com/office/powerpoint/2010/main" val="1615723861"/>
              </p:ext>
            </p:extLst>
          </p:nvPr>
        </p:nvGraphicFramePr>
        <p:xfrm>
          <a:off x="531813" y="2060847"/>
          <a:ext cx="11323637" cy="4674915"/>
        </p:xfrm>
        <a:graphic>
          <a:graphicData uri="http://schemas.openxmlformats.org/drawingml/2006/chart">
            <c:chart xmlns:c="http://schemas.openxmlformats.org/drawingml/2006/chart" xmlns:r="http://schemas.openxmlformats.org/officeDocument/2006/relationships" r:id="rId4"/>
          </a:graphicData>
        </a:graphic>
      </p:graphicFrame>
      <p:sp>
        <p:nvSpPr>
          <p:cNvPr id="4" name="Rounded Rectangle 3">
            <a:extLst>
              <a:ext uri="{FF2B5EF4-FFF2-40B4-BE49-F238E27FC236}">
                <a16:creationId xmlns:a16="http://schemas.microsoft.com/office/drawing/2014/main" xmlns="" id="{99011B84-0E57-4D03-9B6C-0DB09CC6F8E9}"/>
              </a:ext>
            </a:extLst>
          </p:cNvPr>
          <p:cNvSpPr/>
          <p:nvPr/>
        </p:nvSpPr>
        <p:spPr>
          <a:xfrm>
            <a:off x="179999" y="1404000"/>
            <a:ext cx="11880000" cy="468000"/>
          </a:xfrm>
          <a:prstGeom prst="roundRect">
            <a:avLst/>
          </a:prstGeom>
          <a:solidFill>
            <a:srgbClr val="4076AC"/>
          </a:solidFill>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lgn="ctr">
              <a:defRPr/>
            </a:pPr>
            <a:r>
              <a:rPr lang="ro-RO" b="1" dirty="0" smtClean="0">
                <a:latin typeface="Trebuchet MS" panose="020B0603020202020204" pitchFamily="34" charset="0"/>
              </a:rPr>
              <a:t>Împărțire </a:t>
            </a:r>
            <a:r>
              <a:rPr lang="ro-RO" b="1" dirty="0">
                <a:latin typeface="Trebuchet MS" panose="020B0603020202020204" pitchFamily="34" charset="0"/>
              </a:rPr>
              <a:t>comparativă pe tipuri de </a:t>
            </a:r>
            <a:r>
              <a:rPr lang="ro-RO" b="1" dirty="0" smtClean="0">
                <a:latin typeface="Trebuchet MS" panose="020B0603020202020204" pitchFamily="34" charset="0"/>
              </a:rPr>
              <a:t>șomeri </a:t>
            </a:r>
            <a:endParaRPr lang="en-US" b="1" dirty="0">
              <a:latin typeface="Trebuchet MS" panose="020B0603020202020204" pitchFamily="34" charset="0"/>
            </a:endParaRPr>
          </a:p>
        </p:txBody>
      </p:sp>
      <p:sp>
        <p:nvSpPr>
          <p:cNvPr id="10" name="Callout: Down Arrow 5">
            <a:extLst>
              <a:ext uri="{FF2B5EF4-FFF2-40B4-BE49-F238E27FC236}">
                <a16:creationId xmlns:a16="http://schemas.microsoft.com/office/drawing/2014/main" xmlns="" id="{0A817916-9AE5-4DD0-8EB7-5ECA9DA3F8E6}"/>
              </a:ext>
            </a:extLst>
          </p:cNvPr>
          <p:cNvSpPr/>
          <p:nvPr/>
        </p:nvSpPr>
        <p:spPr bwMode="auto">
          <a:xfrm>
            <a:off x="0" y="67218"/>
            <a:ext cx="3420000" cy="1332000"/>
          </a:xfrm>
          <a:prstGeom prst="downArrowCallout">
            <a:avLst>
              <a:gd name="adj1" fmla="val 28669"/>
              <a:gd name="adj2" fmla="val 23165"/>
              <a:gd name="adj3" fmla="val 17660"/>
              <a:gd name="adj4" fmla="val 65894"/>
            </a:avLst>
          </a:prstGeom>
          <a:solidFill>
            <a:srgbClr val="4076AC"/>
          </a:solidFill>
          <a:ln/>
        </p:spPr>
        <p:style>
          <a:lnRef idx="0">
            <a:schemeClr val="dk1"/>
          </a:lnRef>
          <a:fillRef idx="3">
            <a:schemeClr val="dk1"/>
          </a:fillRef>
          <a:effectRef idx="3">
            <a:schemeClr val="dk1"/>
          </a:effectRef>
          <a:fontRef idx="minor">
            <a:schemeClr val="lt1"/>
          </a:fontRef>
        </p:style>
        <p:txBody>
          <a:bodyPr lIns="72000" tIns="36000" rIns="72000" bIns="36000" anchor="ctr" anchorCtr="0"/>
          <a:lstStyle/>
          <a:p>
            <a:pPr algn="ctr">
              <a:defRPr/>
            </a:pPr>
            <a:r>
              <a:rPr lang="it-IT" b="1" dirty="0">
                <a:latin typeface="Trebuchet MS" panose="020B0603020202020204" pitchFamily="34" charset="0"/>
              </a:rPr>
              <a:t>Date statistice șomeri</a:t>
            </a:r>
          </a:p>
          <a:p>
            <a:pPr algn="ctr">
              <a:defRPr/>
            </a:pPr>
            <a:r>
              <a:rPr lang="it-IT" sz="1600" b="1" dirty="0" smtClean="0">
                <a:latin typeface="Trebuchet MS" panose="020B0603020202020204" pitchFamily="34" charset="0"/>
              </a:rPr>
              <a:t>Perioada 31.12.2022-31.12.2023-31.05.2024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3">
            <a:extLst>
              <a:ext uri="{FF2B5EF4-FFF2-40B4-BE49-F238E27FC236}">
                <a16:creationId xmlns:a16="http://schemas.microsoft.com/office/drawing/2014/main" xmlns="" id="{603B05B1-2341-4AF0-BB68-CA54D4A3CB42}"/>
              </a:ext>
            </a:extLst>
          </p:cNvPr>
          <p:cNvSpPr>
            <a:spLocks noChangeArrowheads="1"/>
          </p:cNvSpPr>
          <p:nvPr/>
        </p:nvSpPr>
        <p:spPr bwMode="auto">
          <a:xfrm>
            <a:off x="0" y="2730500"/>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p>
        </p:txBody>
      </p:sp>
      <p:graphicFrame>
        <p:nvGraphicFramePr>
          <p:cNvPr id="2" name="Chart 1">
            <a:extLst>
              <a:ext uri="{FF2B5EF4-FFF2-40B4-BE49-F238E27FC236}">
                <a16:creationId xmlns:a16="http://schemas.microsoft.com/office/drawing/2014/main" xmlns="" id="{A68D4AA2-8518-4880-951A-B21FC2CB7F9D}"/>
              </a:ext>
            </a:extLst>
          </p:cNvPr>
          <p:cNvGraphicFramePr>
            <a:graphicFrameLocks/>
          </p:cNvGraphicFramePr>
          <p:nvPr>
            <p:extLst>
              <p:ext uri="{D42A27DB-BD31-4B8C-83A1-F6EECF244321}">
                <p14:modId xmlns:p14="http://schemas.microsoft.com/office/powerpoint/2010/main" val="2253690530"/>
              </p:ext>
            </p:extLst>
          </p:nvPr>
        </p:nvGraphicFramePr>
        <p:xfrm>
          <a:off x="155575" y="1484313"/>
          <a:ext cx="11887200" cy="5251450"/>
        </p:xfrm>
        <a:graphic>
          <a:graphicData uri="http://schemas.openxmlformats.org/drawingml/2006/chart">
            <c:chart xmlns:c="http://schemas.openxmlformats.org/drawingml/2006/chart" xmlns:r="http://schemas.openxmlformats.org/officeDocument/2006/relationships" r:id="rId2"/>
          </a:graphicData>
        </a:graphic>
      </p:graphicFrame>
      <p:sp>
        <p:nvSpPr>
          <p:cNvPr id="10" name="Rounded Rectangle 9">
            <a:extLst>
              <a:ext uri="{FF2B5EF4-FFF2-40B4-BE49-F238E27FC236}">
                <a16:creationId xmlns:a16="http://schemas.microsoft.com/office/drawing/2014/main" xmlns="" id="{B79A2615-FABC-4D72-96C9-46E6C4D3FCCB}"/>
              </a:ext>
            </a:extLst>
          </p:cNvPr>
          <p:cNvSpPr/>
          <p:nvPr/>
        </p:nvSpPr>
        <p:spPr>
          <a:xfrm>
            <a:off x="179999" y="1404000"/>
            <a:ext cx="11880000" cy="468000"/>
          </a:xfrm>
          <a:prstGeom prst="roundRect">
            <a:avLst/>
          </a:prstGeom>
          <a:solidFill>
            <a:srgbClr val="4076AC"/>
          </a:solidFill>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lgn="ctr">
              <a:defRPr/>
            </a:pPr>
            <a:r>
              <a:rPr lang="ro-RO" b="1" dirty="0">
                <a:latin typeface="Trebuchet MS" panose="020B0603020202020204" pitchFamily="34" charset="0"/>
              </a:rPr>
              <a:t>Împărțirea comparativă a stocului de șomeri pe categorii de studii</a:t>
            </a:r>
            <a:endParaRPr lang="en-US" b="1" dirty="0">
              <a:latin typeface="Trebuchet MS" panose="020B0603020202020204" pitchFamily="34" charset="0"/>
            </a:endParaRPr>
          </a:p>
        </p:txBody>
      </p:sp>
      <p:sp>
        <p:nvSpPr>
          <p:cNvPr id="11" name="Callout: Down Arrow 5">
            <a:extLst>
              <a:ext uri="{FF2B5EF4-FFF2-40B4-BE49-F238E27FC236}">
                <a16:creationId xmlns:a16="http://schemas.microsoft.com/office/drawing/2014/main" xmlns="" id="{0A817916-9AE5-4DD0-8EB7-5ECA9DA3F8E6}"/>
              </a:ext>
            </a:extLst>
          </p:cNvPr>
          <p:cNvSpPr/>
          <p:nvPr/>
        </p:nvSpPr>
        <p:spPr bwMode="auto">
          <a:xfrm>
            <a:off x="179999" y="72000"/>
            <a:ext cx="3420000" cy="1332000"/>
          </a:xfrm>
          <a:prstGeom prst="downArrowCallout">
            <a:avLst>
              <a:gd name="adj1" fmla="val 28669"/>
              <a:gd name="adj2" fmla="val 23165"/>
              <a:gd name="adj3" fmla="val 17660"/>
              <a:gd name="adj4" fmla="val 65894"/>
            </a:avLst>
          </a:prstGeom>
          <a:solidFill>
            <a:srgbClr val="4076AC"/>
          </a:solidFill>
          <a:ln/>
        </p:spPr>
        <p:style>
          <a:lnRef idx="0">
            <a:schemeClr val="dk1"/>
          </a:lnRef>
          <a:fillRef idx="3">
            <a:schemeClr val="dk1"/>
          </a:fillRef>
          <a:effectRef idx="3">
            <a:schemeClr val="dk1"/>
          </a:effectRef>
          <a:fontRef idx="minor">
            <a:schemeClr val="lt1"/>
          </a:fontRef>
        </p:style>
        <p:txBody>
          <a:bodyPr lIns="72000" tIns="36000" rIns="72000" bIns="36000" anchor="ctr" anchorCtr="0"/>
          <a:lstStyle/>
          <a:p>
            <a:pPr algn="ctr">
              <a:defRPr/>
            </a:pPr>
            <a:r>
              <a:rPr lang="it-IT" b="1" dirty="0">
                <a:latin typeface="Trebuchet MS" panose="020B0603020202020204" pitchFamily="34" charset="0"/>
              </a:rPr>
              <a:t>Date statistice șomeri</a:t>
            </a:r>
          </a:p>
          <a:p>
            <a:pPr algn="ctr">
              <a:defRPr/>
            </a:pPr>
            <a:r>
              <a:rPr lang="it-IT" b="1" dirty="0">
                <a:latin typeface="Trebuchet MS" panose="020B0603020202020204" pitchFamily="34" charset="0"/>
              </a:rPr>
              <a:t>Perioada </a:t>
            </a:r>
            <a:r>
              <a:rPr lang="it-IT" sz="1400" b="1" dirty="0" smtClean="0">
                <a:latin typeface="Trebuchet MS" panose="020B0603020202020204" pitchFamily="34" charset="0"/>
              </a:rPr>
              <a:t>31.12.2022–31.12.2023-31.05.2024</a:t>
            </a:r>
            <a:endParaRPr lang="it-IT" sz="1400" b="1" dirty="0">
              <a:latin typeface="Trebuchet MS" panose="020B0603020202020204" pitchFamily="34" charset="0"/>
            </a:endParaRPr>
          </a:p>
        </p:txBody>
      </p:sp>
      <p:grpSp>
        <p:nvGrpSpPr>
          <p:cNvPr id="19" name="Group 18"/>
          <p:cNvGrpSpPr/>
          <p:nvPr/>
        </p:nvGrpSpPr>
        <p:grpSpPr>
          <a:xfrm>
            <a:off x="3718942" y="49213"/>
            <a:ext cx="8471471" cy="1090612"/>
            <a:chOff x="3718942" y="49213"/>
            <a:chExt cx="8471471" cy="1090612"/>
          </a:xfrm>
        </p:grpSpPr>
        <p:pic>
          <p:nvPicPr>
            <p:cNvPr id="20" name="Picture 6">
              <a:extLst>
                <a:ext uri="{FF2B5EF4-FFF2-40B4-BE49-F238E27FC236}">
                  <a16:creationId xmlns:a16="http://schemas.microsoft.com/office/drawing/2014/main" xmlns="" id="{F65761E0-41E1-4557-A583-9249154EC40F}"/>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18942" y="49213"/>
              <a:ext cx="1023938"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5" descr="omuleti">
              <a:extLst>
                <a:ext uri="{FF2B5EF4-FFF2-40B4-BE49-F238E27FC236}">
                  <a16:creationId xmlns:a16="http://schemas.microsoft.com/office/drawing/2014/main" xmlns="" id="{3C3EAED9-C71F-4F03-8017-4C5DE5744E85}"/>
                </a:ext>
              </a:extLst>
            </p:cNvPr>
            <p:cNvPicPr>
              <a:picLocks noChangeAspect="1" noChangeArrowheads="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625138" y="115888"/>
              <a:ext cx="1565275"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extBox 7">
              <a:extLst>
                <a:ext uri="{FF2B5EF4-FFF2-40B4-BE49-F238E27FC236}">
                  <a16:creationId xmlns:a16="http://schemas.microsoft.com/office/drawing/2014/main" xmlns="" id="{D460A125-A922-47C1-937A-02774B615374}"/>
                </a:ext>
              </a:extLst>
            </p:cNvPr>
            <p:cNvSpPr txBox="1">
              <a:spLocks noChangeArrowheads="1"/>
            </p:cNvSpPr>
            <p:nvPr/>
          </p:nvSpPr>
          <p:spPr bwMode="auto">
            <a:xfrm>
              <a:off x="4689165" y="106363"/>
              <a:ext cx="619125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ro-RO" altLang="en-US" sz="2000" dirty="0">
                  <a:solidFill>
                    <a:srgbClr val="03598A"/>
                  </a:solidFill>
                </a:rPr>
                <a:t>MINISTERUL MUNCII ȘI </a:t>
              </a:r>
              <a:r>
                <a:rPr lang="en-US" altLang="en-US" sz="2000" dirty="0">
                  <a:solidFill>
                    <a:srgbClr val="03598A"/>
                  </a:solidFill>
                </a:rPr>
                <a:t>SOLIDARITĂŢII </a:t>
              </a:r>
              <a:r>
                <a:rPr lang="ro-RO" altLang="en-US" sz="2000" dirty="0">
                  <a:solidFill>
                    <a:srgbClr val="03598A"/>
                  </a:solidFill>
                </a:rPr>
                <a:t>SOCIALE</a:t>
              </a:r>
            </a:p>
            <a:p>
              <a:pPr algn="ctr" eaLnBrk="1" hangingPunct="1"/>
              <a:r>
                <a:rPr lang="ro-RO" altLang="en-US" sz="1600" dirty="0" smtClean="0">
                  <a:solidFill>
                    <a:srgbClr val="03598A"/>
                  </a:solidFill>
                </a:rPr>
                <a:t>AGENȚIA </a:t>
              </a:r>
              <a:r>
                <a:rPr lang="ro-RO" altLang="en-US" sz="1600" dirty="0">
                  <a:solidFill>
                    <a:srgbClr val="03598A"/>
                  </a:solidFill>
                </a:rPr>
                <a:t>JUDEȚEANĂ PENTRU OCUPAREA FORȚEI DE MUNCA </a:t>
              </a:r>
            </a:p>
            <a:p>
              <a:pPr algn="ctr" eaLnBrk="1" hangingPunct="1"/>
              <a:r>
                <a:rPr lang="ro-RO" altLang="en-US" sz="1600" dirty="0">
                  <a:solidFill>
                    <a:srgbClr val="03598A"/>
                  </a:solidFill>
                </a:rPr>
                <a:t>SATU MARE</a:t>
              </a:r>
              <a:endParaRPr lang="en-US" altLang="en-US" sz="1600" dirty="0">
                <a:solidFill>
                  <a:srgbClr val="03598A"/>
                </a:solidFill>
              </a:endParaRPr>
            </a:p>
          </p:txBody>
        </p:sp>
      </p:grpSp>
    </p:spTree>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3">
            <a:extLst>
              <a:ext uri="{FF2B5EF4-FFF2-40B4-BE49-F238E27FC236}">
                <a16:creationId xmlns:a16="http://schemas.microsoft.com/office/drawing/2014/main" xmlns="" id="{BCF163B4-6437-4ABF-B281-899AD887203A}"/>
              </a:ext>
            </a:extLst>
          </p:cNvPr>
          <p:cNvSpPr>
            <a:spLocks noChangeArrowheads="1"/>
          </p:cNvSpPr>
          <p:nvPr/>
        </p:nvSpPr>
        <p:spPr bwMode="auto">
          <a:xfrm>
            <a:off x="0" y="2730500"/>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p>
        </p:txBody>
      </p:sp>
      <p:graphicFrame>
        <p:nvGraphicFramePr>
          <p:cNvPr id="2" name="Chart 1">
            <a:extLst>
              <a:ext uri="{FF2B5EF4-FFF2-40B4-BE49-F238E27FC236}">
                <a16:creationId xmlns:a16="http://schemas.microsoft.com/office/drawing/2014/main" xmlns="" id="{71C58566-14CE-4B3F-9128-C4CAE53699B4}"/>
              </a:ext>
            </a:extLst>
          </p:cNvPr>
          <p:cNvGraphicFramePr>
            <a:graphicFrameLocks/>
          </p:cNvGraphicFramePr>
          <p:nvPr>
            <p:extLst>
              <p:ext uri="{D42A27DB-BD31-4B8C-83A1-F6EECF244321}">
                <p14:modId xmlns:p14="http://schemas.microsoft.com/office/powerpoint/2010/main" val="3350870585"/>
              </p:ext>
            </p:extLst>
          </p:nvPr>
        </p:nvGraphicFramePr>
        <p:xfrm>
          <a:off x="478582" y="1916832"/>
          <a:ext cx="11324481" cy="4687168"/>
        </p:xfrm>
        <a:graphic>
          <a:graphicData uri="http://schemas.openxmlformats.org/drawingml/2006/chart">
            <c:chart xmlns:c="http://schemas.openxmlformats.org/drawingml/2006/chart" xmlns:r="http://schemas.openxmlformats.org/officeDocument/2006/relationships" r:id="rId2"/>
          </a:graphicData>
        </a:graphic>
      </p:graphicFrame>
      <p:sp>
        <p:nvSpPr>
          <p:cNvPr id="10" name="Rounded Rectangle 9">
            <a:extLst>
              <a:ext uri="{FF2B5EF4-FFF2-40B4-BE49-F238E27FC236}">
                <a16:creationId xmlns:a16="http://schemas.microsoft.com/office/drawing/2014/main" xmlns="" id="{58EA2184-B4AC-4037-84FB-1ED6557AAA16}"/>
              </a:ext>
            </a:extLst>
          </p:cNvPr>
          <p:cNvSpPr/>
          <p:nvPr/>
        </p:nvSpPr>
        <p:spPr>
          <a:xfrm>
            <a:off x="180000" y="1404000"/>
            <a:ext cx="11880000" cy="468000"/>
          </a:xfrm>
          <a:prstGeom prst="roundRect">
            <a:avLst/>
          </a:prstGeom>
          <a:solidFill>
            <a:srgbClr val="4076AC"/>
          </a:solidFill>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lgn="ctr">
              <a:defRPr/>
            </a:pPr>
            <a:r>
              <a:rPr lang="ro-RO" b="1" dirty="0">
                <a:latin typeface="Trebuchet MS" panose="020B0603020202020204" pitchFamily="34" charset="0"/>
              </a:rPr>
              <a:t>Împărțirea comparativă a stocului de șomeri pe categorii de vârstă</a:t>
            </a:r>
            <a:endParaRPr lang="en-US" b="1" dirty="0">
              <a:latin typeface="Trebuchet MS" panose="020B0603020202020204" pitchFamily="34" charset="0"/>
            </a:endParaRPr>
          </a:p>
        </p:txBody>
      </p:sp>
      <p:sp>
        <p:nvSpPr>
          <p:cNvPr id="11" name="Callout: Down Arrow 5">
            <a:extLst>
              <a:ext uri="{FF2B5EF4-FFF2-40B4-BE49-F238E27FC236}">
                <a16:creationId xmlns:a16="http://schemas.microsoft.com/office/drawing/2014/main" xmlns="" id="{0A817916-9AE5-4DD0-8EB7-5ECA9DA3F8E6}"/>
              </a:ext>
            </a:extLst>
          </p:cNvPr>
          <p:cNvSpPr/>
          <p:nvPr/>
        </p:nvSpPr>
        <p:spPr bwMode="auto">
          <a:xfrm>
            <a:off x="179999" y="72000"/>
            <a:ext cx="3420000" cy="1332000"/>
          </a:xfrm>
          <a:prstGeom prst="downArrowCallout">
            <a:avLst>
              <a:gd name="adj1" fmla="val 28669"/>
              <a:gd name="adj2" fmla="val 23165"/>
              <a:gd name="adj3" fmla="val 17660"/>
              <a:gd name="adj4" fmla="val 65894"/>
            </a:avLst>
          </a:prstGeom>
          <a:solidFill>
            <a:srgbClr val="4076AC"/>
          </a:solidFill>
          <a:ln/>
        </p:spPr>
        <p:style>
          <a:lnRef idx="0">
            <a:schemeClr val="dk1"/>
          </a:lnRef>
          <a:fillRef idx="3">
            <a:schemeClr val="dk1"/>
          </a:fillRef>
          <a:effectRef idx="3">
            <a:schemeClr val="dk1"/>
          </a:effectRef>
          <a:fontRef idx="minor">
            <a:schemeClr val="lt1"/>
          </a:fontRef>
        </p:style>
        <p:txBody>
          <a:bodyPr lIns="72000" tIns="36000" rIns="72000" bIns="36000" anchor="ctr" anchorCtr="0"/>
          <a:lstStyle/>
          <a:p>
            <a:pPr algn="ctr">
              <a:defRPr/>
            </a:pPr>
            <a:r>
              <a:rPr lang="it-IT" b="1" dirty="0">
                <a:latin typeface="Trebuchet MS" panose="020B0603020202020204" pitchFamily="34" charset="0"/>
              </a:rPr>
              <a:t>Date statistice șomeri</a:t>
            </a:r>
          </a:p>
          <a:p>
            <a:pPr algn="ctr">
              <a:defRPr/>
            </a:pPr>
            <a:r>
              <a:rPr lang="it-IT" b="1" dirty="0">
                <a:latin typeface="Trebuchet MS" panose="020B0603020202020204" pitchFamily="34" charset="0"/>
              </a:rPr>
              <a:t>Perioada </a:t>
            </a:r>
            <a:r>
              <a:rPr lang="it-IT" sz="1400" b="1" dirty="0" smtClean="0">
                <a:latin typeface="Trebuchet MS" panose="020B0603020202020204" pitchFamily="34" charset="0"/>
              </a:rPr>
              <a:t>31.12.2022 </a:t>
            </a:r>
            <a:r>
              <a:rPr lang="it-IT" sz="1400" b="1" dirty="0">
                <a:latin typeface="Trebuchet MS" panose="020B0603020202020204" pitchFamily="34" charset="0"/>
              </a:rPr>
              <a:t>– </a:t>
            </a:r>
            <a:r>
              <a:rPr lang="it-IT" sz="1400" b="1" dirty="0" smtClean="0">
                <a:latin typeface="Trebuchet MS" panose="020B0603020202020204" pitchFamily="34" charset="0"/>
              </a:rPr>
              <a:t>31.12.2023-31.05.2024</a:t>
            </a:r>
            <a:endParaRPr lang="it-IT" sz="1400" b="1" dirty="0">
              <a:latin typeface="Trebuchet MS" panose="020B0603020202020204" pitchFamily="34" charset="0"/>
            </a:endParaRPr>
          </a:p>
        </p:txBody>
      </p:sp>
      <p:grpSp>
        <p:nvGrpSpPr>
          <p:cNvPr id="12" name="Group 11"/>
          <p:cNvGrpSpPr/>
          <p:nvPr/>
        </p:nvGrpSpPr>
        <p:grpSpPr>
          <a:xfrm>
            <a:off x="3718942" y="49213"/>
            <a:ext cx="8471471" cy="1090612"/>
            <a:chOff x="3718942" y="49213"/>
            <a:chExt cx="8471471" cy="1090612"/>
          </a:xfrm>
        </p:grpSpPr>
        <p:pic>
          <p:nvPicPr>
            <p:cNvPr id="13" name="Picture 6">
              <a:extLst>
                <a:ext uri="{FF2B5EF4-FFF2-40B4-BE49-F238E27FC236}">
                  <a16:creationId xmlns:a16="http://schemas.microsoft.com/office/drawing/2014/main" xmlns="" id="{F65761E0-41E1-4557-A583-9249154EC40F}"/>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18942" y="49213"/>
              <a:ext cx="1023938"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5" descr="omuleti">
              <a:extLst>
                <a:ext uri="{FF2B5EF4-FFF2-40B4-BE49-F238E27FC236}">
                  <a16:creationId xmlns:a16="http://schemas.microsoft.com/office/drawing/2014/main" xmlns="" id="{3C3EAED9-C71F-4F03-8017-4C5DE5744E85}"/>
                </a:ext>
              </a:extLst>
            </p:cNvPr>
            <p:cNvPicPr>
              <a:picLocks noChangeAspect="1" noChangeArrowheads="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625138" y="115888"/>
              <a:ext cx="1565275"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7">
              <a:extLst>
                <a:ext uri="{FF2B5EF4-FFF2-40B4-BE49-F238E27FC236}">
                  <a16:creationId xmlns:a16="http://schemas.microsoft.com/office/drawing/2014/main" xmlns="" id="{D460A125-A922-47C1-937A-02774B615374}"/>
                </a:ext>
              </a:extLst>
            </p:cNvPr>
            <p:cNvSpPr txBox="1">
              <a:spLocks noChangeArrowheads="1"/>
            </p:cNvSpPr>
            <p:nvPr/>
          </p:nvSpPr>
          <p:spPr bwMode="auto">
            <a:xfrm>
              <a:off x="4689165" y="106363"/>
              <a:ext cx="619125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ro-RO" altLang="en-US" sz="2000" dirty="0">
                  <a:solidFill>
                    <a:srgbClr val="03598A"/>
                  </a:solidFill>
                </a:rPr>
                <a:t>MINISTERUL MUNCII ȘI </a:t>
              </a:r>
              <a:r>
                <a:rPr lang="en-US" altLang="en-US" sz="2000" dirty="0">
                  <a:solidFill>
                    <a:srgbClr val="03598A"/>
                  </a:solidFill>
                </a:rPr>
                <a:t>SOLIDARITĂŢII </a:t>
              </a:r>
              <a:r>
                <a:rPr lang="ro-RO" altLang="en-US" sz="2000" dirty="0">
                  <a:solidFill>
                    <a:srgbClr val="03598A"/>
                  </a:solidFill>
                </a:rPr>
                <a:t>SOCIALE</a:t>
              </a:r>
            </a:p>
            <a:p>
              <a:pPr algn="ctr" eaLnBrk="1" hangingPunct="1"/>
              <a:r>
                <a:rPr lang="ro-RO" altLang="en-US" sz="1600" dirty="0" smtClean="0">
                  <a:solidFill>
                    <a:srgbClr val="03598A"/>
                  </a:solidFill>
                </a:rPr>
                <a:t>AGENȚIA </a:t>
              </a:r>
              <a:r>
                <a:rPr lang="ro-RO" altLang="en-US" sz="1600" dirty="0">
                  <a:solidFill>
                    <a:srgbClr val="03598A"/>
                  </a:solidFill>
                </a:rPr>
                <a:t>JUDEȚEANĂ PENTRU OCUPAREA FORȚEI DE MUNCA </a:t>
              </a:r>
            </a:p>
            <a:p>
              <a:pPr algn="ctr" eaLnBrk="1" hangingPunct="1"/>
              <a:r>
                <a:rPr lang="ro-RO" altLang="en-US" sz="1600" dirty="0">
                  <a:solidFill>
                    <a:srgbClr val="03598A"/>
                  </a:solidFill>
                </a:rPr>
                <a:t>SATU MARE</a:t>
              </a:r>
              <a:endParaRPr lang="en-US" altLang="en-US" sz="1600" dirty="0">
                <a:solidFill>
                  <a:srgbClr val="03598A"/>
                </a:solidFill>
              </a:endParaRPr>
            </a:p>
          </p:txBody>
        </p:sp>
      </p:grpSp>
    </p:spTree>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3">
            <a:extLst>
              <a:ext uri="{FF2B5EF4-FFF2-40B4-BE49-F238E27FC236}">
                <a16:creationId xmlns:a16="http://schemas.microsoft.com/office/drawing/2014/main" xmlns="" id="{AAF315F0-BD34-4248-AD08-892F526A019A}"/>
              </a:ext>
            </a:extLst>
          </p:cNvPr>
          <p:cNvSpPr>
            <a:spLocks noChangeArrowheads="1"/>
          </p:cNvSpPr>
          <p:nvPr/>
        </p:nvSpPr>
        <p:spPr bwMode="auto">
          <a:xfrm>
            <a:off x="0" y="2730500"/>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p>
        </p:txBody>
      </p:sp>
      <p:sp>
        <p:nvSpPr>
          <p:cNvPr id="10" name="Rounded Rectangle 9">
            <a:extLst>
              <a:ext uri="{FF2B5EF4-FFF2-40B4-BE49-F238E27FC236}">
                <a16:creationId xmlns:a16="http://schemas.microsoft.com/office/drawing/2014/main" xmlns="" id="{CB534AA7-1646-4C1D-96EB-E49418440A3B}"/>
              </a:ext>
            </a:extLst>
          </p:cNvPr>
          <p:cNvSpPr/>
          <p:nvPr/>
        </p:nvSpPr>
        <p:spPr>
          <a:xfrm>
            <a:off x="179999" y="1404000"/>
            <a:ext cx="11880000" cy="468000"/>
          </a:xfrm>
          <a:prstGeom prst="roundRect">
            <a:avLst/>
          </a:prstGeom>
          <a:solidFill>
            <a:srgbClr val="4076AC"/>
          </a:solidFill>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lgn="ctr">
              <a:defRPr/>
            </a:pPr>
            <a:r>
              <a:rPr lang="vi-VN" b="1" dirty="0"/>
              <a:t>Împărțirea comparativă a </a:t>
            </a:r>
            <a:r>
              <a:rPr lang="ro-RO" b="1" dirty="0">
                <a:latin typeface="Trebuchet MS" panose="020B0603020202020204" pitchFamily="34" charset="0"/>
              </a:rPr>
              <a:t>persoanelor ocupate, pe diverse categorii...</a:t>
            </a:r>
            <a:endParaRPr lang="vi-VN" b="1" dirty="0"/>
          </a:p>
        </p:txBody>
      </p:sp>
      <p:graphicFrame>
        <p:nvGraphicFramePr>
          <p:cNvPr id="12" name="Table 11">
            <a:extLst>
              <a:ext uri="{FF2B5EF4-FFF2-40B4-BE49-F238E27FC236}">
                <a16:creationId xmlns:a16="http://schemas.microsoft.com/office/drawing/2014/main" xmlns="" id="{F79A8CDB-BCD8-4D31-BAD8-53C1725FE331}"/>
              </a:ext>
            </a:extLst>
          </p:cNvPr>
          <p:cNvGraphicFramePr>
            <a:graphicFrameLocks noGrp="1"/>
          </p:cNvGraphicFramePr>
          <p:nvPr>
            <p:extLst>
              <p:ext uri="{D42A27DB-BD31-4B8C-83A1-F6EECF244321}">
                <p14:modId xmlns:p14="http://schemas.microsoft.com/office/powerpoint/2010/main" val="479338978"/>
              </p:ext>
            </p:extLst>
          </p:nvPr>
        </p:nvGraphicFramePr>
        <p:xfrm>
          <a:off x="184150" y="1844824"/>
          <a:ext cx="11866229" cy="4572204"/>
        </p:xfrm>
        <a:graphic>
          <a:graphicData uri="http://schemas.openxmlformats.org/drawingml/2006/table">
            <a:tbl>
              <a:tblPr firstRow="1" bandRow="1"/>
              <a:tblGrid>
                <a:gridCol w="1878608">
                  <a:extLst>
                    <a:ext uri="{9D8B030D-6E8A-4147-A177-3AD203B41FA5}">
                      <a16:colId xmlns:a16="http://schemas.microsoft.com/office/drawing/2014/main" xmlns="" val="20000"/>
                    </a:ext>
                  </a:extLst>
                </a:gridCol>
                <a:gridCol w="864096">
                  <a:extLst>
                    <a:ext uri="{9D8B030D-6E8A-4147-A177-3AD203B41FA5}">
                      <a16:colId xmlns:a16="http://schemas.microsoft.com/office/drawing/2014/main" xmlns="" val="20001"/>
                    </a:ext>
                  </a:extLst>
                </a:gridCol>
                <a:gridCol w="864096"/>
                <a:gridCol w="792088"/>
                <a:gridCol w="864096">
                  <a:extLst>
                    <a:ext uri="{9D8B030D-6E8A-4147-A177-3AD203B41FA5}">
                      <a16:colId xmlns:a16="http://schemas.microsoft.com/office/drawing/2014/main" xmlns="" val="20004"/>
                    </a:ext>
                  </a:extLst>
                </a:gridCol>
                <a:gridCol w="792088"/>
                <a:gridCol w="792088"/>
                <a:gridCol w="864096">
                  <a:extLst>
                    <a:ext uri="{9D8B030D-6E8A-4147-A177-3AD203B41FA5}">
                      <a16:colId xmlns:a16="http://schemas.microsoft.com/office/drawing/2014/main" xmlns="" val="20007"/>
                    </a:ext>
                  </a:extLst>
                </a:gridCol>
                <a:gridCol w="792088"/>
                <a:gridCol w="792088"/>
                <a:gridCol w="910395">
                  <a:extLst>
                    <a:ext uri="{9D8B030D-6E8A-4147-A177-3AD203B41FA5}">
                      <a16:colId xmlns:a16="http://schemas.microsoft.com/office/drawing/2014/main" xmlns="" val="20010"/>
                    </a:ext>
                  </a:extLst>
                </a:gridCol>
                <a:gridCol w="840661"/>
                <a:gridCol w="819741">
                  <a:extLst>
                    <a:ext uri="{9D8B030D-6E8A-4147-A177-3AD203B41FA5}">
                      <a16:colId xmlns:a16="http://schemas.microsoft.com/office/drawing/2014/main" xmlns="" val="20012"/>
                    </a:ext>
                  </a:extLst>
                </a:gridCol>
              </a:tblGrid>
              <a:tr h="288032">
                <a:tc rowSpan="2">
                  <a:txBody>
                    <a:bodyPr/>
                    <a:lstStyle>
                      <a:lvl1pPr marL="0" algn="l" defTabSz="914400" rtl="0" eaLnBrk="1" latinLnBrk="0" hangingPunct="1">
                        <a:defRPr sz="1800" b="1" kern="1200">
                          <a:solidFill>
                            <a:schemeClr val="lt1"/>
                          </a:solidFill>
                          <a:latin typeface="Franklin Gothic Book"/>
                        </a:defRPr>
                      </a:lvl1pPr>
                      <a:lvl2pPr marL="457200" algn="l" defTabSz="914400" rtl="0" eaLnBrk="1" latinLnBrk="0" hangingPunct="1">
                        <a:defRPr sz="1800" b="1" kern="1200">
                          <a:solidFill>
                            <a:schemeClr val="lt1"/>
                          </a:solidFill>
                          <a:latin typeface="Franklin Gothic Book"/>
                        </a:defRPr>
                      </a:lvl2pPr>
                      <a:lvl3pPr marL="914400" algn="l" defTabSz="914400" rtl="0" eaLnBrk="1" latinLnBrk="0" hangingPunct="1">
                        <a:defRPr sz="1800" b="1" kern="1200">
                          <a:solidFill>
                            <a:schemeClr val="lt1"/>
                          </a:solidFill>
                          <a:latin typeface="Franklin Gothic Book"/>
                        </a:defRPr>
                      </a:lvl3pPr>
                      <a:lvl4pPr marL="1371600" algn="l" defTabSz="914400" rtl="0" eaLnBrk="1" latinLnBrk="0" hangingPunct="1">
                        <a:defRPr sz="1800" b="1" kern="1200">
                          <a:solidFill>
                            <a:schemeClr val="lt1"/>
                          </a:solidFill>
                          <a:latin typeface="Franklin Gothic Book"/>
                        </a:defRPr>
                      </a:lvl4pPr>
                      <a:lvl5pPr marL="1828800" algn="l" defTabSz="914400" rtl="0" eaLnBrk="1" latinLnBrk="0" hangingPunct="1">
                        <a:defRPr sz="1800" b="1" kern="1200">
                          <a:solidFill>
                            <a:schemeClr val="lt1"/>
                          </a:solidFill>
                          <a:latin typeface="Franklin Gothic Book"/>
                        </a:defRPr>
                      </a:lvl5pPr>
                      <a:lvl6pPr marL="2286000" algn="l" defTabSz="914400" rtl="0" eaLnBrk="1" latinLnBrk="0" hangingPunct="1">
                        <a:defRPr sz="1800" b="1" kern="1200">
                          <a:solidFill>
                            <a:schemeClr val="lt1"/>
                          </a:solidFill>
                          <a:latin typeface="Franklin Gothic Book"/>
                        </a:defRPr>
                      </a:lvl6pPr>
                      <a:lvl7pPr marL="2743200" algn="l" defTabSz="914400" rtl="0" eaLnBrk="1" latinLnBrk="0" hangingPunct="1">
                        <a:defRPr sz="1800" b="1" kern="1200">
                          <a:solidFill>
                            <a:schemeClr val="lt1"/>
                          </a:solidFill>
                          <a:latin typeface="Franklin Gothic Book"/>
                        </a:defRPr>
                      </a:lvl7pPr>
                      <a:lvl8pPr marL="3200400" algn="l" defTabSz="914400" rtl="0" eaLnBrk="1" latinLnBrk="0" hangingPunct="1">
                        <a:defRPr sz="1800" b="1" kern="1200">
                          <a:solidFill>
                            <a:schemeClr val="lt1"/>
                          </a:solidFill>
                          <a:latin typeface="Franklin Gothic Book"/>
                        </a:defRPr>
                      </a:lvl8pPr>
                      <a:lvl9pPr marL="3657600" algn="l" defTabSz="914400" rtl="0" eaLnBrk="1" latinLnBrk="0" hangingPunct="1">
                        <a:defRPr sz="1800" b="1" kern="1200">
                          <a:solidFill>
                            <a:schemeClr val="lt1"/>
                          </a:solidFill>
                          <a:latin typeface="Franklin Gothic Book"/>
                        </a:defRPr>
                      </a:lvl9pPr>
                    </a:lstStyle>
                    <a:p>
                      <a:pPr algn="ctr"/>
                      <a:r>
                        <a:rPr lang="en-US" sz="1000" b="1" i="0" dirty="0">
                          <a:solidFill>
                            <a:schemeClr val="bg1"/>
                          </a:solidFill>
                          <a:latin typeface="Trebuchet MS" panose="020B0603020202020204" pitchFamily="34" charset="0"/>
                        </a:rPr>
                        <a:t>Tip</a:t>
                      </a:r>
                      <a:r>
                        <a:rPr lang="ro-RO" sz="1000" b="1" i="0" dirty="0">
                          <a:solidFill>
                            <a:schemeClr val="bg1"/>
                          </a:solidFill>
                          <a:latin typeface="Trebuchet MS" panose="020B0603020202020204" pitchFamily="34" charset="0"/>
                        </a:rPr>
                        <a:t> măsură</a:t>
                      </a:r>
                    </a:p>
                  </a:txBody>
                  <a:tcPr marL="91448" marR="91448" marT="45716" marB="45716"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03598A"/>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o-RO" sz="1000" b="1" i="1" dirty="0">
                          <a:solidFill>
                            <a:schemeClr val="bg1"/>
                          </a:solidFill>
                          <a:latin typeface="Trebuchet MS" panose="020B0603020202020204" pitchFamily="34" charset="0"/>
                        </a:rPr>
                        <a:t>Total </a:t>
                      </a:r>
                      <a:r>
                        <a:rPr lang="ro-RO" sz="1000" b="1" i="1" dirty="0" smtClean="0">
                          <a:solidFill>
                            <a:schemeClr val="bg1"/>
                          </a:solidFill>
                          <a:latin typeface="Trebuchet MS" panose="020B0603020202020204" pitchFamily="34" charset="0"/>
                        </a:rPr>
                        <a:t>șomeri</a:t>
                      </a:r>
                      <a:endParaRPr lang="ro-RO" sz="1000" b="1" i="1" dirty="0">
                        <a:solidFill>
                          <a:schemeClr val="bg1"/>
                        </a:solidFill>
                        <a:latin typeface="Trebuchet MS" panose="020B0603020202020204" pitchFamily="34" charset="0"/>
                      </a:endParaRP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03598A"/>
                    </a:solidFill>
                  </a:tcPr>
                </a:tc>
                <a:tc hMerge="1">
                  <a:txBody>
                    <a:bodyPr/>
                    <a:lstStyle/>
                    <a:p>
                      <a:endParaRPr lang="en-US"/>
                    </a:p>
                  </a:txBody>
                  <a:tcPr/>
                </a:tc>
                <a:tc hMerge="1">
                  <a:txBody>
                    <a:bodyPr/>
                    <a:lstStyle/>
                    <a:p>
                      <a:endParaRPr lang="en-US"/>
                    </a:p>
                  </a:txBody>
                  <a:tcPr/>
                </a:tc>
                <a:tc gridSpan="3">
                  <a:txBody>
                    <a:bodyPr/>
                    <a:lstStyle>
                      <a:lvl1pPr marL="0" algn="l" defTabSz="914400" rtl="0" eaLnBrk="1" latinLnBrk="0" hangingPunct="1">
                        <a:defRPr sz="1800" b="1" kern="1200">
                          <a:solidFill>
                            <a:schemeClr val="lt1"/>
                          </a:solidFill>
                          <a:latin typeface="Franklin Gothic Book"/>
                        </a:defRPr>
                      </a:lvl1pPr>
                      <a:lvl2pPr marL="457200" algn="l" defTabSz="914400" rtl="0" eaLnBrk="1" latinLnBrk="0" hangingPunct="1">
                        <a:defRPr sz="1800" b="1" kern="1200">
                          <a:solidFill>
                            <a:schemeClr val="lt1"/>
                          </a:solidFill>
                          <a:latin typeface="Franklin Gothic Book"/>
                        </a:defRPr>
                      </a:lvl2pPr>
                      <a:lvl3pPr marL="914400" algn="l" defTabSz="914400" rtl="0" eaLnBrk="1" latinLnBrk="0" hangingPunct="1">
                        <a:defRPr sz="1800" b="1" kern="1200">
                          <a:solidFill>
                            <a:schemeClr val="lt1"/>
                          </a:solidFill>
                          <a:latin typeface="Franklin Gothic Book"/>
                        </a:defRPr>
                      </a:lvl3pPr>
                      <a:lvl4pPr marL="1371600" algn="l" defTabSz="914400" rtl="0" eaLnBrk="1" latinLnBrk="0" hangingPunct="1">
                        <a:defRPr sz="1800" b="1" kern="1200">
                          <a:solidFill>
                            <a:schemeClr val="lt1"/>
                          </a:solidFill>
                          <a:latin typeface="Franklin Gothic Book"/>
                        </a:defRPr>
                      </a:lvl4pPr>
                      <a:lvl5pPr marL="1828800" algn="l" defTabSz="914400" rtl="0" eaLnBrk="1" latinLnBrk="0" hangingPunct="1">
                        <a:defRPr sz="1800" b="1" kern="1200">
                          <a:solidFill>
                            <a:schemeClr val="lt1"/>
                          </a:solidFill>
                          <a:latin typeface="Franklin Gothic Book"/>
                        </a:defRPr>
                      </a:lvl5pPr>
                      <a:lvl6pPr marL="2286000" algn="l" defTabSz="914400" rtl="0" eaLnBrk="1" latinLnBrk="0" hangingPunct="1">
                        <a:defRPr sz="1800" b="1" kern="1200">
                          <a:solidFill>
                            <a:schemeClr val="lt1"/>
                          </a:solidFill>
                          <a:latin typeface="Franklin Gothic Book"/>
                        </a:defRPr>
                      </a:lvl6pPr>
                      <a:lvl7pPr marL="2743200" algn="l" defTabSz="914400" rtl="0" eaLnBrk="1" latinLnBrk="0" hangingPunct="1">
                        <a:defRPr sz="1800" b="1" kern="1200">
                          <a:solidFill>
                            <a:schemeClr val="lt1"/>
                          </a:solidFill>
                          <a:latin typeface="Franklin Gothic Book"/>
                        </a:defRPr>
                      </a:lvl7pPr>
                      <a:lvl8pPr marL="3200400" algn="l" defTabSz="914400" rtl="0" eaLnBrk="1" latinLnBrk="0" hangingPunct="1">
                        <a:defRPr sz="1800" b="1" kern="1200">
                          <a:solidFill>
                            <a:schemeClr val="lt1"/>
                          </a:solidFill>
                          <a:latin typeface="Franklin Gothic Book"/>
                        </a:defRPr>
                      </a:lvl8pPr>
                      <a:lvl9pPr marL="3657600" algn="l" defTabSz="914400" rtl="0" eaLnBrk="1" latinLnBrk="0" hangingPunct="1">
                        <a:defRPr sz="1800" b="1" kern="1200">
                          <a:solidFill>
                            <a:schemeClr val="lt1"/>
                          </a:solidFill>
                          <a:latin typeface="Franklin Gothic Book"/>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ro-RO" sz="1000" b="1" i="1" dirty="0" smtClean="0">
                          <a:solidFill>
                            <a:schemeClr val="bg1"/>
                          </a:solidFill>
                          <a:latin typeface="Trebuchet MS" panose="020B0603020202020204" pitchFamily="34" charset="0"/>
                        </a:rPr>
                        <a:t>Femei</a:t>
                      </a: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03598A"/>
                    </a:solidFill>
                  </a:tcPr>
                </a:tc>
                <a:tc hMerge="1">
                  <a:txBody>
                    <a:bodyPr/>
                    <a:lstStyle/>
                    <a:p>
                      <a:endParaRPr lang="en-US"/>
                    </a:p>
                  </a:txBody>
                  <a:tcPr/>
                </a:tc>
                <a:tc hMerge="1">
                  <a:txBody>
                    <a:bodyPr/>
                    <a:lstStyle/>
                    <a:p>
                      <a:endParaRPr lang="en-US"/>
                    </a:p>
                  </a:txBody>
                  <a:tcPr/>
                </a:tc>
                <a:tc gridSpan="3">
                  <a:txBody>
                    <a:bodyPr/>
                    <a:lstStyle>
                      <a:lvl1pPr marL="0" algn="l" defTabSz="914400" rtl="0" eaLnBrk="1" latinLnBrk="0" hangingPunct="1">
                        <a:defRPr sz="1800" b="1" kern="1200">
                          <a:solidFill>
                            <a:schemeClr val="lt1"/>
                          </a:solidFill>
                          <a:latin typeface="Franklin Gothic Book"/>
                        </a:defRPr>
                      </a:lvl1pPr>
                      <a:lvl2pPr marL="457200" algn="l" defTabSz="914400" rtl="0" eaLnBrk="1" latinLnBrk="0" hangingPunct="1">
                        <a:defRPr sz="1800" b="1" kern="1200">
                          <a:solidFill>
                            <a:schemeClr val="lt1"/>
                          </a:solidFill>
                          <a:latin typeface="Franklin Gothic Book"/>
                        </a:defRPr>
                      </a:lvl2pPr>
                      <a:lvl3pPr marL="914400" algn="l" defTabSz="914400" rtl="0" eaLnBrk="1" latinLnBrk="0" hangingPunct="1">
                        <a:defRPr sz="1800" b="1" kern="1200">
                          <a:solidFill>
                            <a:schemeClr val="lt1"/>
                          </a:solidFill>
                          <a:latin typeface="Franklin Gothic Book"/>
                        </a:defRPr>
                      </a:lvl3pPr>
                      <a:lvl4pPr marL="1371600" algn="l" defTabSz="914400" rtl="0" eaLnBrk="1" latinLnBrk="0" hangingPunct="1">
                        <a:defRPr sz="1800" b="1" kern="1200">
                          <a:solidFill>
                            <a:schemeClr val="lt1"/>
                          </a:solidFill>
                          <a:latin typeface="Franklin Gothic Book"/>
                        </a:defRPr>
                      </a:lvl4pPr>
                      <a:lvl5pPr marL="1828800" algn="l" defTabSz="914400" rtl="0" eaLnBrk="1" latinLnBrk="0" hangingPunct="1">
                        <a:defRPr sz="1800" b="1" kern="1200">
                          <a:solidFill>
                            <a:schemeClr val="lt1"/>
                          </a:solidFill>
                          <a:latin typeface="Franklin Gothic Book"/>
                        </a:defRPr>
                      </a:lvl5pPr>
                      <a:lvl6pPr marL="2286000" algn="l" defTabSz="914400" rtl="0" eaLnBrk="1" latinLnBrk="0" hangingPunct="1">
                        <a:defRPr sz="1800" b="1" kern="1200">
                          <a:solidFill>
                            <a:schemeClr val="lt1"/>
                          </a:solidFill>
                          <a:latin typeface="Franklin Gothic Book"/>
                        </a:defRPr>
                      </a:lvl6pPr>
                      <a:lvl7pPr marL="2743200" algn="l" defTabSz="914400" rtl="0" eaLnBrk="1" latinLnBrk="0" hangingPunct="1">
                        <a:defRPr sz="1800" b="1" kern="1200">
                          <a:solidFill>
                            <a:schemeClr val="lt1"/>
                          </a:solidFill>
                          <a:latin typeface="Franklin Gothic Book"/>
                        </a:defRPr>
                      </a:lvl7pPr>
                      <a:lvl8pPr marL="3200400" algn="l" defTabSz="914400" rtl="0" eaLnBrk="1" latinLnBrk="0" hangingPunct="1">
                        <a:defRPr sz="1800" b="1" kern="1200">
                          <a:solidFill>
                            <a:schemeClr val="lt1"/>
                          </a:solidFill>
                          <a:latin typeface="Franklin Gothic Book"/>
                        </a:defRPr>
                      </a:lvl8pPr>
                      <a:lvl9pPr marL="3657600" algn="l" defTabSz="914400" rtl="0" eaLnBrk="1" latinLnBrk="0" hangingPunct="1">
                        <a:defRPr sz="1800" b="1" kern="1200">
                          <a:solidFill>
                            <a:schemeClr val="lt1"/>
                          </a:solidFill>
                          <a:latin typeface="Franklin Gothic Book"/>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ro-RO" sz="1000" b="1" i="1" dirty="0" smtClean="0">
                          <a:solidFill>
                            <a:schemeClr val="bg1"/>
                          </a:solidFill>
                          <a:latin typeface="Trebuchet MS" panose="020B0603020202020204" pitchFamily="34" charset="0"/>
                        </a:rPr>
                        <a:t>Șomeri</a:t>
                      </a:r>
                      <a:r>
                        <a:rPr lang="ro-RO" sz="1000" b="1" i="1" baseline="0" dirty="0" smtClean="0">
                          <a:solidFill>
                            <a:schemeClr val="bg1"/>
                          </a:solidFill>
                          <a:latin typeface="Trebuchet MS" panose="020B0603020202020204" pitchFamily="34" charset="0"/>
                        </a:rPr>
                        <a:t> îndemnizați</a:t>
                      </a:r>
                      <a:endParaRPr lang="ro-RO" sz="1000" b="1" i="1" dirty="0" smtClean="0">
                        <a:solidFill>
                          <a:schemeClr val="bg1"/>
                        </a:solidFill>
                        <a:latin typeface="Trebuchet MS" panose="020B0603020202020204" pitchFamily="34" charset="0"/>
                      </a:endParaRP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03598A"/>
                    </a:solidFill>
                  </a:tcPr>
                </a:tc>
                <a:tc hMerge="1">
                  <a:txBody>
                    <a:bodyPr/>
                    <a:lstStyle/>
                    <a:p>
                      <a:endParaRPr lang="en-US"/>
                    </a:p>
                  </a:txBody>
                  <a:tcPr/>
                </a:tc>
                <a:tc hMerge="1">
                  <a:txBody>
                    <a:bodyPr/>
                    <a:lstStyle/>
                    <a:p>
                      <a:endParaRPr lang="en-US"/>
                    </a:p>
                  </a:txBody>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o-RO" sz="1000" b="1" i="1" dirty="0" smtClean="0">
                          <a:solidFill>
                            <a:schemeClr val="bg1"/>
                          </a:solidFill>
                          <a:latin typeface="Trebuchet MS" panose="020B0603020202020204" pitchFamily="34" charset="0"/>
                        </a:rPr>
                        <a:t>Șomeri</a:t>
                      </a:r>
                      <a:r>
                        <a:rPr lang="ro-RO" sz="1000" b="1" i="1" baseline="0" dirty="0" smtClean="0">
                          <a:solidFill>
                            <a:schemeClr val="bg1"/>
                          </a:solidFill>
                          <a:latin typeface="Trebuchet MS" panose="020B0603020202020204" pitchFamily="34" charset="0"/>
                        </a:rPr>
                        <a:t> neîndemnizați</a:t>
                      </a:r>
                      <a:endParaRPr lang="ro-RO" sz="1000" b="1" i="1" dirty="0" smtClean="0">
                        <a:solidFill>
                          <a:schemeClr val="bg1"/>
                        </a:solidFill>
                        <a:latin typeface="Trebuchet MS" panose="020B0603020202020204" pitchFamily="34" charset="0"/>
                      </a:endParaRP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03598A"/>
                    </a:solidFill>
                  </a:tcPr>
                </a:tc>
                <a:tc hMerge="1">
                  <a:txBody>
                    <a:bodyPr/>
                    <a:lstStyle/>
                    <a:p>
                      <a:endParaRPr lang="en-US"/>
                    </a:p>
                  </a:txBody>
                  <a:tcPr/>
                </a:tc>
                <a:tc hMerge="1">
                  <a:txBody>
                    <a:bodyPr/>
                    <a:lstStyle>
                      <a:lvl1pPr marL="0" algn="l" defTabSz="914400" rtl="0" eaLnBrk="1" latinLnBrk="0" hangingPunct="1">
                        <a:defRPr sz="1800" b="1" kern="1200">
                          <a:solidFill>
                            <a:schemeClr val="lt1"/>
                          </a:solidFill>
                          <a:latin typeface="Franklin Gothic Book"/>
                        </a:defRPr>
                      </a:lvl1pPr>
                      <a:lvl2pPr marL="457200" algn="l" defTabSz="914400" rtl="0" eaLnBrk="1" latinLnBrk="0" hangingPunct="1">
                        <a:defRPr sz="1800" b="1" kern="1200">
                          <a:solidFill>
                            <a:schemeClr val="lt1"/>
                          </a:solidFill>
                          <a:latin typeface="Franklin Gothic Book"/>
                        </a:defRPr>
                      </a:lvl2pPr>
                      <a:lvl3pPr marL="914400" algn="l" defTabSz="914400" rtl="0" eaLnBrk="1" latinLnBrk="0" hangingPunct="1">
                        <a:defRPr sz="1800" b="1" kern="1200">
                          <a:solidFill>
                            <a:schemeClr val="lt1"/>
                          </a:solidFill>
                          <a:latin typeface="Franklin Gothic Book"/>
                        </a:defRPr>
                      </a:lvl3pPr>
                      <a:lvl4pPr marL="1371600" algn="l" defTabSz="914400" rtl="0" eaLnBrk="1" latinLnBrk="0" hangingPunct="1">
                        <a:defRPr sz="1800" b="1" kern="1200">
                          <a:solidFill>
                            <a:schemeClr val="lt1"/>
                          </a:solidFill>
                          <a:latin typeface="Franklin Gothic Book"/>
                        </a:defRPr>
                      </a:lvl4pPr>
                      <a:lvl5pPr marL="1828800" algn="l" defTabSz="914400" rtl="0" eaLnBrk="1" latinLnBrk="0" hangingPunct="1">
                        <a:defRPr sz="1800" b="1" kern="1200">
                          <a:solidFill>
                            <a:schemeClr val="lt1"/>
                          </a:solidFill>
                          <a:latin typeface="Franklin Gothic Book"/>
                        </a:defRPr>
                      </a:lvl5pPr>
                      <a:lvl6pPr marL="2286000" algn="l" defTabSz="914400" rtl="0" eaLnBrk="1" latinLnBrk="0" hangingPunct="1">
                        <a:defRPr sz="1800" b="1" kern="1200">
                          <a:solidFill>
                            <a:schemeClr val="lt1"/>
                          </a:solidFill>
                          <a:latin typeface="Franklin Gothic Book"/>
                        </a:defRPr>
                      </a:lvl6pPr>
                      <a:lvl7pPr marL="2743200" algn="l" defTabSz="914400" rtl="0" eaLnBrk="1" latinLnBrk="0" hangingPunct="1">
                        <a:defRPr sz="1800" b="1" kern="1200">
                          <a:solidFill>
                            <a:schemeClr val="lt1"/>
                          </a:solidFill>
                          <a:latin typeface="Franklin Gothic Book"/>
                        </a:defRPr>
                      </a:lvl7pPr>
                      <a:lvl8pPr marL="3200400" algn="l" defTabSz="914400" rtl="0" eaLnBrk="1" latinLnBrk="0" hangingPunct="1">
                        <a:defRPr sz="1800" b="1" kern="1200">
                          <a:solidFill>
                            <a:schemeClr val="lt1"/>
                          </a:solidFill>
                          <a:latin typeface="Franklin Gothic Book"/>
                        </a:defRPr>
                      </a:lvl8pPr>
                      <a:lvl9pPr marL="3657600" algn="l" defTabSz="914400" rtl="0" eaLnBrk="1" latinLnBrk="0" hangingPunct="1">
                        <a:defRPr sz="1800" b="1" kern="1200">
                          <a:solidFill>
                            <a:schemeClr val="lt1"/>
                          </a:solidFill>
                          <a:latin typeface="Franklin Gothic Book"/>
                        </a:defRPr>
                      </a:lvl9pPr>
                    </a:lstStyle>
                    <a:p>
                      <a:pPr algn="ctr"/>
                      <a:endParaRPr lang="ro-RO" sz="1000" i="1" dirty="0">
                        <a:latin typeface="Trebuchet MS" panose="020B0603020202020204" pitchFamily="34" charset="0"/>
                      </a:endParaRPr>
                    </a:p>
                  </a:txBody>
                  <a:tcPr>
                    <a:lnL w="12700" cmpd="sng">
                      <a:solidFill>
                        <a:srgbClr val="FFFFFF"/>
                      </a:solidFill>
                    </a:lnL>
                    <a:lnR w="12700" cmpd="sng">
                      <a:solidFill>
                        <a:srgbClr val="FFFFFF"/>
                      </a:solidFill>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797B7E"/>
                    </a:solidFill>
                  </a:tcPr>
                </a:tc>
                <a:extLst>
                  <a:ext uri="{0D108BD9-81ED-4DB2-BD59-A6C34878D82A}">
                    <a16:rowId xmlns:a16="http://schemas.microsoft.com/office/drawing/2014/main" xmlns="" val="10000"/>
                  </a:ext>
                </a:extLst>
              </a:tr>
              <a:tr h="224897">
                <a:tc vMerge="1">
                  <a:txBody>
                    <a:bodyPr/>
                    <a:lstStyle/>
                    <a:p>
                      <a:endParaRPr lang="ro-RO" sz="1000" dirty="0">
                        <a:latin typeface="Trebuchet MS" panose="020B0603020202020204" pitchFamily="34" charset="0"/>
                      </a:endParaRPr>
                    </a:p>
                  </a:txBody>
                  <a:tcPr>
                    <a:lnL w="12700" cmpd="sng">
                      <a:solidFill>
                        <a:srgbClr val="FFFFFF"/>
                      </a:solidFill>
                    </a:lnL>
                    <a:lnR w="12700" cap="flat" cmpd="sng" algn="ctr">
                      <a:solidFill>
                        <a:srgbClr val="FFFFFF"/>
                      </a:solidFill>
                      <a:prstDash val="solid"/>
                      <a:round/>
                      <a:headEnd type="none" w="med" len="med"/>
                      <a:tailEnd type="none" w="med" len="med"/>
                    </a:lnR>
                    <a:lnT w="381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797B7E">
                        <a:tint val="40000"/>
                      </a:srgbClr>
                    </a:solidFill>
                  </a:tcPr>
                </a:tc>
                <a:tc>
                  <a:txBody>
                    <a:bodyPr/>
                    <a:lstStyle/>
                    <a:p>
                      <a:pPr algn="ctr"/>
                      <a:r>
                        <a:rPr lang="ro-RO" sz="1000" b="1" i="1" kern="1200" dirty="0" smtClean="0">
                          <a:solidFill>
                            <a:schemeClr val="bg1"/>
                          </a:solidFill>
                          <a:latin typeface="Trebuchet MS" panose="020B0603020202020204" pitchFamily="34" charset="0"/>
                          <a:ea typeface="+mn-ea"/>
                          <a:cs typeface="+mn-cs"/>
                        </a:rPr>
                        <a:t>3</a:t>
                      </a:r>
                      <a:r>
                        <a:rPr lang="en-US" sz="1000" b="1" i="1" kern="1200" dirty="0" smtClean="0">
                          <a:solidFill>
                            <a:schemeClr val="bg1"/>
                          </a:solidFill>
                          <a:latin typeface="Trebuchet MS" panose="020B0603020202020204" pitchFamily="34" charset="0"/>
                          <a:ea typeface="+mn-ea"/>
                          <a:cs typeface="+mn-cs"/>
                        </a:rPr>
                        <a:t>1</a:t>
                      </a:r>
                      <a:r>
                        <a:rPr lang="ro-RO" sz="1000" b="1" i="1" kern="1200" dirty="0" smtClean="0">
                          <a:solidFill>
                            <a:schemeClr val="bg1"/>
                          </a:solidFill>
                          <a:latin typeface="Trebuchet MS" panose="020B0603020202020204" pitchFamily="34" charset="0"/>
                          <a:ea typeface="+mn-ea"/>
                          <a:cs typeface="+mn-cs"/>
                        </a:rPr>
                        <a:t>.</a:t>
                      </a:r>
                      <a:r>
                        <a:rPr lang="en-US" sz="1000" b="1" i="1" kern="1200" dirty="0" smtClean="0">
                          <a:solidFill>
                            <a:schemeClr val="bg1"/>
                          </a:solidFill>
                          <a:latin typeface="Trebuchet MS" panose="020B0603020202020204" pitchFamily="34" charset="0"/>
                          <a:ea typeface="+mn-ea"/>
                          <a:cs typeface="+mn-cs"/>
                        </a:rPr>
                        <a:t>12</a:t>
                      </a:r>
                      <a:r>
                        <a:rPr lang="ro-RO" sz="1000" b="1" i="1" kern="1200" dirty="0" smtClean="0">
                          <a:solidFill>
                            <a:schemeClr val="bg1"/>
                          </a:solidFill>
                          <a:latin typeface="Trebuchet MS" panose="020B0603020202020204" pitchFamily="34" charset="0"/>
                          <a:ea typeface="+mn-ea"/>
                          <a:cs typeface="+mn-cs"/>
                        </a:rPr>
                        <a:t>.202</a:t>
                      </a:r>
                      <a:r>
                        <a:rPr lang="en-US" sz="1000" b="1" i="1" kern="1200" dirty="0" smtClean="0">
                          <a:solidFill>
                            <a:schemeClr val="bg1"/>
                          </a:solidFill>
                          <a:latin typeface="Trebuchet MS" panose="020B0603020202020204" pitchFamily="34" charset="0"/>
                          <a:ea typeface="+mn-ea"/>
                          <a:cs typeface="+mn-cs"/>
                        </a:rPr>
                        <a:t>2</a:t>
                      </a:r>
                      <a:endParaRPr lang="ro-RO"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03598A"/>
                    </a:solidFill>
                  </a:tcPr>
                </a:tc>
                <a:tc>
                  <a:txBody>
                    <a:bodyPr/>
                    <a:lstStyle/>
                    <a:p>
                      <a:pPr algn="ctr"/>
                      <a:r>
                        <a:rPr lang="ro-RO" sz="1000" b="1" i="1" kern="1200" dirty="0" smtClean="0">
                          <a:solidFill>
                            <a:schemeClr val="bg1"/>
                          </a:solidFill>
                          <a:latin typeface="Trebuchet MS" panose="020B0603020202020204" pitchFamily="34" charset="0"/>
                          <a:ea typeface="+mn-ea"/>
                          <a:cs typeface="+mn-cs"/>
                        </a:rPr>
                        <a:t>3</a:t>
                      </a:r>
                      <a:r>
                        <a:rPr lang="en-US" sz="1000" b="1" i="1" kern="1200" dirty="0" smtClean="0">
                          <a:solidFill>
                            <a:schemeClr val="bg1"/>
                          </a:solidFill>
                          <a:latin typeface="Trebuchet MS" panose="020B0603020202020204" pitchFamily="34" charset="0"/>
                          <a:ea typeface="+mn-ea"/>
                          <a:cs typeface="+mn-cs"/>
                        </a:rPr>
                        <a:t>1</a:t>
                      </a:r>
                      <a:r>
                        <a:rPr lang="ro-RO" sz="1000" b="1" i="1" kern="1200" dirty="0" smtClean="0">
                          <a:solidFill>
                            <a:schemeClr val="bg1"/>
                          </a:solidFill>
                          <a:latin typeface="Trebuchet MS" panose="020B0603020202020204" pitchFamily="34" charset="0"/>
                          <a:ea typeface="+mn-ea"/>
                          <a:cs typeface="+mn-cs"/>
                        </a:rPr>
                        <a:t>.</a:t>
                      </a:r>
                      <a:r>
                        <a:rPr lang="en-US" sz="1000" b="1" i="1" kern="1200" dirty="0" smtClean="0">
                          <a:solidFill>
                            <a:schemeClr val="bg1"/>
                          </a:solidFill>
                          <a:latin typeface="Trebuchet MS" panose="020B0603020202020204" pitchFamily="34" charset="0"/>
                          <a:ea typeface="+mn-ea"/>
                          <a:cs typeface="+mn-cs"/>
                        </a:rPr>
                        <a:t>12</a:t>
                      </a:r>
                      <a:r>
                        <a:rPr lang="ro-RO" sz="1000" b="1" i="1" kern="1200" dirty="0" smtClean="0">
                          <a:solidFill>
                            <a:schemeClr val="bg1"/>
                          </a:solidFill>
                          <a:latin typeface="Trebuchet MS" panose="020B0603020202020204" pitchFamily="34" charset="0"/>
                          <a:ea typeface="+mn-ea"/>
                          <a:cs typeface="+mn-cs"/>
                        </a:rPr>
                        <a:t>.202</a:t>
                      </a:r>
                      <a:r>
                        <a:rPr lang="en-US" sz="1000" b="1" i="1" kern="1200" dirty="0" smtClean="0">
                          <a:solidFill>
                            <a:schemeClr val="bg1"/>
                          </a:solidFill>
                          <a:latin typeface="Trebuchet MS" panose="020B0603020202020204" pitchFamily="34" charset="0"/>
                          <a:ea typeface="+mn-ea"/>
                          <a:cs typeface="+mn-cs"/>
                        </a:rPr>
                        <a:t>3</a:t>
                      </a:r>
                      <a:endParaRPr lang="ro-RO"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03598A"/>
                    </a:solidFill>
                  </a:tcPr>
                </a:tc>
                <a:tc>
                  <a:txBody>
                    <a:bodyPr/>
                    <a:lstStyle/>
                    <a:p>
                      <a:r>
                        <a:rPr lang="ro-RO" sz="1000" b="1" i="1" kern="1200" dirty="0" smtClean="0">
                          <a:solidFill>
                            <a:schemeClr val="bg1"/>
                          </a:solidFill>
                          <a:latin typeface="Trebuchet MS" panose="020B0603020202020204" pitchFamily="34" charset="0"/>
                          <a:ea typeface="+mn-ea"/>
                          <a:cs typeface="+mn-cs"/>
                        </a:rPr>
                        <a:t>30.06.2024</a:t>
                      </a:r>
                      <a:endParaRPr lang="en-US"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03598A"/>
                    </a:solidFill>
                  </a:tcPr>
                </a:tc>
                <a:tc>
                  <a:txBody>
                    <a:bodyPr/>
                    <a:lstStyle/>
                    <a:p>
                      <a:pPr algn="ctr"/>
                      <a:r>
                        <a:rPr lang="ro-RO" sz="1000" b="1" i="1" kern="1200" dirty="0" smtClean="0">
                          <a:solidFill>
                            <a:schemeClr val="bg1"/>
                          </a:solidFill>
                          <a:latin typeface="Trebuchet MS" panose="020B0603020202020204" pitchFamily="34" charset="0"/>
                          <a:ea typeface="+mn-ea"/>
                          <a:cs typeface="+mn-cs"/>
                        </a:rPr>
                        <a:t>3</a:t>
                      </a:r>
                      <a:r>
                        <a:rPr lang="en-US" sz="1000" b="1" i="1" kern="1200" dirty="0" smtClean="0">
                          <a:solidFill>
                            <a:schemeClr val="bg1"/>
                          </a:solidFill>
                          <a:latin typeface="Trebuchet MS" panose="020B0603020202020204" pitchFamily="34" charset="0"/>
                          <a:ea typeface="+mn-ea"/>
                          <a:cs typeface="+mn-cs"/>
                        </a:rPr>
                        <a:t>1</a:t>
                      </a:r>
                      <a:r>
                        <a:rPr lang="ro-RO" sz="1000" b="1" i="1" kern="1200" dirty="0" smtClean="0">
                          <a:solidFill>
                            <a:schemeClr val="bg1"/>
                          </a:solidFill>
                          <a:latin typeface="Trebuchet MS" panose="020B0603020202020204" pitchFamily="34" charset="0"/>
                          <a:ea typeface="+mn-ea"/>
                          <a:cs typeface="+mn-cs"/>
                        </a:rPr>
                        <a:t>.</a:t>
                      </a:r>
                      <a:r>
                        <a:rPr lang="en-US" sz="1000" b="1" i="1" kern="1200" dirty="0" smtClean="0">
                          <a:solidFill>
                            <a:schemeClr val="bg1"/>
                          </a:solidFill>
                          <a:latin typeface="Trebuchet MS" panose="020B0603020202020204" pitchFamily="34" charset="0"/>
                          <a:ea typeface="+mn-ea"/>
                          <a:cs typeface="+mn-cs"/>
                        </a:rPr>
                        <a:t>12</a:t>
                      </a:r>
                      <a:r>
                        <a:rPr lang="ro-RO" sz="1000" b="1" i="1" kern="1200" dirty="0" smtClean="0">
                          <a:solidFill>
                            <a:schemeClr val="bg1"/>
                          </a:solidFill>
                          <a:latin typeface="Trebuchet MS" panose="020B0603020202020204" pitchFamily="34" charset="0"/>
                          <a:ea typeface="+mn-ea"/>
                          <a:cs typeface="+mn-cs"/>
                        </a:rPr>
                        <a:t>.202</a:t>
                      </a:r>
                      <a:r>
                        <a:rPr lang="en-US" sz="1000" b="1" i="1" kern="1200" dirty="0" smtClean="0">
                          <a:solidFill>
                            <a:schemeClr val="bg1"/>
                          </a:solidFill>
                          <a:latin typeface="Trebuchet MS" panose="020B0603020202020204" pitchFamily="34" charset="0"/>
                          <a:ea typeface="+mn-ea"/>
                          <a:cs typeface="+mn-cs"/>
                        </a:rPr>
                        <a:t>2</a:t>
                      </a:r>
                      <a:endParaRPr lang="ro-RO"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03598A"/>
                    </a:solidFill>
                  </a:tcPr>
                </a:tc>
                <a:tc>
                  <a:txBody>
                    <a:bodyPr/>
                    <a:lstStyle/>
                    <a:p>
                      <a:pPr algn="ctr"/>
                      <a:r>
                        <a:rPr lang="ro-RO" sz="1000" b="1" i="1" kern="1200" dirty="0" smtClean="0">
                          <a:solidFill>
                            <a:schemeClr val="bg1"/>
                          </a:solidFill>
                          <a:latin typeface="Trebuchet MS" panose="020B0603020202020204" pitchFamily="34" charset="0"/>
                          <a:ea typeface="+mn-ea"/>
                          <a:cs typeface="+mn-cs"/>
                        </a:rPr>
                        <a:t>3</a:t>
                      </a:r>
                      <a:r>
                        <a:rPr lang="en-US" sz="1000" b="1" i="1" kern="1200" dirty="0" smtClean="0">
                          <a:solidFill>
                            <a:schemeClr val="bg1"/>
                          </a:solidFill>
                          <a:latin typeface="Trebuchet MS" panose="020B0603020202020204" pitchFamily="34" charset="0"/>
                          <a:ea typeface="+mn-ea"/>
                          <a:cs typeface="+mn-cs"/>
                        </a:rPr>
                        <a:t>1</a:t>
                      </a:r>
                      <a:r>
                        <a:rPr lang="ro-RO" sz="1000" b="1" i="1" kern="1200" dirty="0" smtClean="0">
                          <a:solidFill>
                            <a:schemeClr val="bg1"/>
                          </a:solidFill>
                          <a:latin typeface="Trebuchet MS" panose="020B0603020202020204" pitchFamily="34" charset="0"/>
                          <a:ea typeface="+mn-ea"/>
                          <a:cs typeface="+mn-cs"/>
                        </a:rPr>
                        <a:t>.</a:t>
                      </a:r>
                      <a:r>
                        <a:rPr lang="en-US" sz="1000" b="1" i="1" kern="1200" dirty="0" smtClean="0">
                          <a:solidFill>
                            <a:schemeClr val="bg1"/>
                          </a:solidFill>
                          <a:latin typeface="Trebuchet MS" panose="020B0603020202020204" pitchFamily="34" charset="0"/>
                          <a:ea typeface="+mn-ea"/>
                          <a:cs typeface="+mn-cs"/>
                        </a:rPr>
                        <a:t>12</a:t>
                      </a:r>
                      <a:r>
                        <a:rPr lang="ro-RO" sz="1000" b="1" i="1" kern="1200" dirty="0" smtClean="0">
                          <a:solidFill>
                            <a:schemeClr val="bg1"/>
                          </a:solidFill>
                          <a:latin typeface="Trebuchet MS" panose="020B0603020202020204" pitchFamily="34" charset="0"/>
                          <a:ea typeface="+mn-ea"/>
                          <a:cs typeface="+mn-cs"/>
                        </a:rPr>
                        <a:t>.202</a:t>
                      </a:r>
                      <a:r>
                        <a:rPr lang="en-US" sz="1000" b="1" i="1" kern="1200" dirty="0" smtClean="0">
                          <a:solidFill>
                            <a:schemeClr val="bg1"/>
                          </a:solidFill>
                          <a:latin typeface="Trebuchet MS" panose="020B0603020202020204" pitchFamily="34" charset="0"/>
                          <a:ea typeface="+mn-ea"/>
                          <a:cs typeface="+mn-cs"/>
                        </a:rPr>
                        <a:t>3</a:t>
                      </a:r>
                      <a:endParaRPr lang="ro-RO"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03598A"/>
                    </a:solidFill>
                  </a:tcPr>
                </a:tc>
                <a:tc>
                  <a:txBody>
                    <a:bodyPr/>
                    <a:lstStyle/>
                    <a:p>
                      <a:r>
                        <a:rPr lang="ro-RO" sz="1000" b="1" i="1" kern="1200" dirty="0" smtClean="0">
                          <a:solidFill>
                            <a:schemeClr val="bg1"/>
                          </a:solidFill>
                          <a:latin typeface="Trebuchet MS" panose="020B0603020202020204" pitchFamily="34" charset="0"/>
                          <a:ea typeface="+mn-ea"/>
                          <a:cs typeface="+mn-cs"/>
                        </a:rPr>
                        <a:t>30.06.2024</a:t>
                      </a:r>
                      <a:endParaRPr lang="en-US"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03598A"/>
                    </a:solidFill>
                  </a:tcPr>
                </a:tc>
                <a:tc>
                  <a:txBody>
                    <a:bodyPr/>
                    <a:lstStyle/>
                    <a:p>
                      <a:pPr algn="ctr"/>
                      <a:r>
                        <a:rPr lang="ro-RO" sz="1000" b="1" i="1" kern="1200" dirty="0" smtClean="0">
                          <a:solidFill>
                            <a:schemeClr val="bg1"/>
                          </a:solidFill>
                          <a:latin typeface="Trebuchet MS" panose="020B0603020202020204" pitchFamily="34" charset="0"/>
                          <a:ea typeface="+mn-ea"/>
                          <a:cs typeface="+mn-cs"/>
                        </a:rPr>
                        <a:t>3</a:t>
                      </a:r>
                      <a:r>
                        <a:rPr lang="en-US" sz="1000" b="1" i="1" kern="1200" dirty="0" smtClean="0">
                          <a:solidFill>
                            <a:schemeClr val="bg1"/>
                          </a:solidFill>
                          <a:latin typeface="Trebuchet MS" panose="020B0603020202020204" pitchFamily="34" charset="0"/>
                          <a:ea typeface="+mn-ea"/>
                          <a:cs typeface="+mn-cs"/>
                        </a:rPr>
                        <a:t>1</a:t>
                      </a:r>
                      <a:r>
                        <a:rPr lang="ro-RO" sz="1000" b="1" i="1" kern="1200" dirty="0" smtClean="0">
                          <a:solidFill>
                            <a:schemeClr val="bg1"/>
                          </a:solidFill>
                          <a:latin typeface="Trebuchet MS" panose="020B0603020202020204" pitchFamily="34" charset="0"/>
                          <a:ea typeface="+mn-ea"/>
                          <a:cs typeface="+mn-cs"/>
                        </a:rPr>
                        <a:t>.</a:t>
                      </a:r>
                      <a:r>
                        <a:rPr lang="en-US" sz="1000" b="1" i="1" kern="1200" dirty="0" smtClean="0">
                          <a:solidFill>
                            <a:schemeClr val="bg1"/>
                          </a:solidFill>
                          <a:latin typeface="Trebuchet MS" panose="020B0603020202020204" pitchFamily="34" charset="0"/>
                          <a:ea typeface="+mn-ea"/>
                          <a:cs typeface="+mn-cs"/>
                        </a:rPr>
                        <a:t>12</a:t>
                      </a:r>
                      <a:r>
                        <a:rPr lang="ro-RO" sz="1000" b="1" i="1" kern="1200" dirty="0" smtClean="0">
                          <a:solidFill>
                            <a:schemeClr val="bg1"/>
                          </a:solidFill>
                          <a:latin typeface="Trebuchet MS" panose="020B0603020202020204" pitchFamily="34" charset="0"/>
                          <a:ea typeface="+mn-ea"/>
                          <a:cs typeface="+mn-cs"/>
                        </a:rPr>
                        <a:t>.202</a:t>
                      </a:r>
                      <a:r>
                        <a:rPr lang="en-US" sz="1000" b="1" i="1" kern="1200" dirty="0" smtClean="0">
                          <a:solidFill>
                            <a:schemeClr val="bg1"/>
                          </a:solidFill>
                          <a:latin typeface="Trebuchet MS" panose="020B0603020202020204" pitchFamily="34" charset="0"/>
                          <a:ea typeface="+mn-ea"/>
                          <a:cs typeface="+mn-cs"/>
                        </a:rPr>
                        <a:t>2</a:t>
                      </a:r>
                      <a:endParaRPr lang="ro-RO"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03598A"/>
                    </a:solidFill>
                  </a:tcPr>
                </a:tc>
                <a:tc>
                  <a:txBody>
                    <a:bodyPr/>
                    <a:lstStyle/>
                    <a:p>
                      <a:pPr algn="ctr"/>
                      <a:r>
                        <a:rPr lang="ro-RO" sz="1000" b="1" i="1" kern="1200" dirty="0" smtClean="0">
                          <a:solidFill>
                            <a:schemeClr val="bg1"/>
                          </a:solidFill>
                          <a:latin typeface="Trebuchet MS" panose="020B0603020202020204" pitchFamily="34" charset="0"/>
                          <a:ea typeface="+mn-ea"/>
                          <a:cs typeface="+mn-cs"/>
                        </a:rPr>
                        <a:t>3</a:t>
                      </a:r>
                      <a:r>
                        <a:rPr lang="en-US" sz="1000" b="1" i="1" kern="1200" dirty="0" smtClean="0">
                          <a:solidFill>
                            <a:schemeClr val="bg1"/>
                          </a:solidFill>
                          <a:latin typeface="Trebuchet MS" panose="020B0603020202020204" pitchFamily="34" charset="0"/>
                          <a:ea typeface="+mn-ea"/>
                          <a:cs typeface="+mn-cs"/>
                        </a:rPr>
                        <a:t>1</a:t>
                      </a:r>
                      <a:r>
                        <a:rPr lang="ro-RO" sz="1000" b="1" i="1" kern="1200" dirty="0" smtClean="0">
                          <a:solidFill>
                            <a:schemeClr val="bg1"/>
                          </a:solidFill>
                          <a:latin typeface="Trebuchet MS" panose="020B0603020202020204" pitchFamily="34" charset="0"/>
                          <a:ea typeface="+mn-ea"/>
                          <a:cs typeface="+mn-cs"/>
                        </a:rPr>
                        <a:t>.</a:t>
                      </a:r>
                      <a:r>
                        <a:rPr lang="en-US" sz="1000" b="1" i="1" kern="1200" dirty="0" smtClean="0">
                          <a:solidFill>
                            <a:schemeClr val="bg1"/>
                          </a:solidFill>
                          <a:latin typeface="Trebuchet MS" panose="020B0603020202020204" pitchFamily="34" charset="0"/>
                          <a:ea typeface="+mn-ea"/>
                          <a:cs typeface="+mn-cs"/>
                        </a:rPr>
                        <a:t>12</a:t>
                      </a:r>
                      <a:r>
                        <a:rPr lang="ro-RO" sz="1000" b="1" i="1" kern="1200" dirty="0" smtClean="0">
                          <a:solidFill>
                            <a:schemeClr val="bg1"/>
                          </a:solidFill>
                          <a:latin typeface="Trebuchet MS" panose="020B0603020202020204" pitchFamily="34" charset="0"/>
                          <a:ea typeface="+mn-ea"/>
                          <a:cs typeface="+mn-cs"/>
                        </a:rPr>
                        <a:t>.202</a:t>
                      </a:r>
                      <a:r>
                        <a:rPr lang="en-US" sz="1000" b="1" i="1" kern="1200" dirty="0" smtClean="0">
                          <a:solidFill>
                            <a:schemeClr val="bg1"/>
                          </a:solidFill>
                          <a:latin typeface="Trebuchet MS" panose="020B0603020202020204" pitchFamily="34" charset="0"/>
                          <a:ea typeface="+mn-ea"/>
                          <a:cs typeface="+mn-cs"/>
                        </a:rPr>
                        <a:t>3</a:t>
                      </a:r>
                      <a:endParaRPr lang="ro-RO"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03598A"/>
                    </a:solidFill>
                  </a:tcPr>
                </a:tc>
                <a:tc>
                  <a:txBody>
                    <a:bodyPr/>
                    <a:lstStyle/>
                    <a:p>
                      <a:r>
                        <a:rPr lang="ro-RO" sz="1000" b="1" i="1" kern="1200" dirty="0" smtClean="0">
                          <a:solidFill>
                            <a:schemeClr val="bg1"/>
                          </a:solidFill>
                          <a:latin typeface="Trebuchet MS" panose="020B0603020202020204" pitchFamily="34" charset="0"/>
                          <a:ea typeface="+mn-ea"/>
                          <a:cs typeface="+mn-cs"/>
                        </a:rPr>
                        <a:t>30.06.2024</a:t>
                      </a:r>
                      <a:endParaRPr lang="en-US"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03598A"/>
                    </a:solidFill>
                  </a:tcPr>
                </a:tc>
                <a:tc>
                  <a:txBody>
                    <a:bodyPr/>
                    <a:lstStyle/>
                    <a:p>
                      <a:pPr algn="ctr"/>
                      <a:r>
                        <a:rPr lang="ro-RO" sz="1000" b="1" i="1" kern="1200" dirty="0" smtClean="0">
                          <a:solidFill>
                            <a:schemeClr val="bg1"/>
                          </a:solidFill>
                          <a:latin typeface="Trebuchet MS" panose="020B0603020202020204" pitchFamily="34" charset="0"/>
                          <a:ea typeface="+mn-ea"/>
                          <a:cs typeface="+mn-cs"/>
                        </a:rPr>
                        <a:t>3</a:t>
                      </a:r>
                      <a:r>
                        <a:rPr lang="en-US" sz="1000" b="1" i="1" kern="1200" dirty="0" smtClean="0">
                          <a:solidFill>
                            <a:schemeClr val="bg1"/>
                          </a:solidFill>
                          <a:latin typeface="Trebuchet MS" panose="020B0603020202020204" pitchFamily="34" charset="0"/>
                          <a:ea typeface="+mn-ea"/>
                          <a:cs typeface="+mn-cs"/>
                        </a:rPr>
                        <a:t>1</a:t>
                      </a:r>
                      <a:r>
                        <a:rPr lang="ro-RO" sz="1000" b="1" i="1" kern="1200" dirty="0" smtClean="0">
                          <a:solidFill>
                            <a:schemeClr val="bg1"/>
                          </a:solidFill>
                          <a:latin typeface="Trebuchet MS" panose="020B0603020202020204" pitchFamily="34" charset="0"/>
                          <a:ea typeface="+mn-ea"/>
                          <a:cs typeface="+mn-cs"/>
                        </a:rPr>
                        <a:t>.</a:t>
                      </a:r>
                      <a:r>
                        <a:rPr lang="en-US" sz="1000" b="1" i="1" kern="1200" dirty="0" smtClean="0">
                          <a:solidFill>
                            <a:schemeClr val="bg1"/>
                          </a:solidFill>
                          <a:latin typeface="Trebuchet MS" panose="020B0603020202020204" pitchFamily="34" charset="0"/>
                          <a:ea typeface="+mn-ea"/>
                          <a:cs typeface="+mn-cs"/>
                        </a:rPr>
                        <a:t>12</a:t>
                      </a:r>
                      <a:r>
                        <a:rPr lang="ro-RO" sz="1000" b="1" i="1" kern="1200" dirty="0" smtClean="0">
                          <a:solidFill>
                            <a:schemeClr val="bg1"/>
                          </a:solidFill>
                          <a:latin typeface="Trebuchet MS" panose="020B0603020202020204" pitchFamily="34" charset="0"/>
                          <a:ea typeface="+mn-ea"/>
                          <a:cs typeface="+mn-cs"/>
                        </a:rPr>
                        <a:t>.202</a:t>
                      </a:r>
                      <a:r>
                        <a:rPr lang="en-US" sz="1000" b="1" i="1" kern="1200" dirty="0" smtClean="0">
                          <a:solidFill>
                            <a:schemeClr val="bg1"/>
                          </a:solidFill>
                          <a:latin typeface="Trebuchet MS" panose="020B0603020202020204" pitchFamily="34" charset="0"/>
                          <a:ea typeface="+mn-ea"/>
                          <a:cs typeface="+mn-cs"/>
                        </a:rPr>
                        <a:t>2</a:t>
                      </a:r>
                      <a:endParaRPr lang="ro-RO"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03598A"/>
                    </a:solidFill>
                  </a:tcPr>
                </a:tc>
                <a:tc>
                  <a:txBody>
                    <a:bodyPr/>
                    <a:lstStyle/>
                    <a:p>
                      <a:pPr algn="ctr"/>
                      <a:r>
                        <a:rPr lang="ro-RO" sz="1000" b="1" i="1" kern="1200" dirty="0" smtClean="0">
                          <a:solidFill>
                            <a:schemeClr val="bg1"/>
                          </a:solidFill>
                          <a:latin typeface="Trebuchet MS" panose="020B0603020202020204" pitchFamily="34" charset="0"/>
                          <a:ea typeface="+mn-ea"/>
                          <a:cs typeface="+mn-cs"/>
                        </a:rPr>
                        <a:t>3</a:t>
                      </a:r>
                      <a:r>
                        <a:rPr lang="en-US" sz="1000" b="1" i="1" kern="1200" dirty="0" smtClean="0">
                          <a:solidFill>
                            <a:schemeClr val="bg1"/>
                          </a:solidFill>
                          <a:latin typeface="Trebuchet MS" panose="020B0603020202020204" pitchFamily="34" charset="0"/>
                          <a:ea typeface="+mn-ea"/>
                          <a:cs typeface="+mn-cs"/>
                        </a:rPr>
                        <a:t>1</a:t>
                      </a:r>
                      <a:r>
                        <a:rPr lang="ro-RO" sz="1000" b="1" i="1" kern="1200" dirty="0" smtClean="0">
                          <a:solidFill>
                            <a:schemeClr val="bg1"/>
                          </a:solidFill>
                          <a:latin typeface="Trebuchet MS" panose="020B0603020202020204" pitchFamily="34" charset="0"/>
                          <a:ea typeface="+mn-ea"/>
                          <a:cs typeface="+mn-cs"/>
                        </a:rPr>
                        <a:t>.</a:t>
                      </a:r>
                      <a:r>
                        <a:rPr lang="en-US" sz="1000" b="1" i="1" kern="1200" dirty="0" smtClean="0">
                          <a:solidFill>
                            <a:schemeClr val="bg1"/>
                          </a:solidFill>
                          <a:latin typeface="Trebuchet MS" panose="020B0603020202020204" pitchFamily="34" charset="0"/>
                          <a:ea typeface="+mn-ea"/>
                          <a:cs typeface="+mn-cs"/>
                        </a:rPr>
                        <a:t>12</a:t>
                      </a:r>
                      <a:r>
                        <a:rPr lang="ro-RO" sz="1000" b="1" i="1" kern="1200" dirty="0" smtClean="0">
                          <a:solidFill>
                            <a:schemeClr val="bg1"/>
                          </a:solidFill>
                          <a:latin typeface="Trebuchet MS" panose="020B0603020202020204" pitchFamily="34" charset="0"/>
                          <a:ea typeface="+mn-ea"/>
                          <a:cs typeface="+mn-cs"/>
                        </a:rPr>
                        <a:t>.202</a:t>
                      </a:r>
                      <a:r>
                        <a:rPr lang="en-US" sz="1000" b="1" i="1" kern="1200" dirty="0" smtClean="0">
                          <a:solidFill>
                            <a:schemeClr val="bg1"/>
                          </a:solidFill>
                          <a:latin typeface="Trebuchet MS" panose="020B0603020202020204" pitchFamily="34" charset="0"/>
                          <a:ea typeface="+mn-ea"/>
                          <a:cs typeface="+mn-cs"/>
                        </a:rPr>
                        <a:t>3</a:t>
                      </a:r>
                      <a:endParaRPr lang="ro-RO"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03598A"/>
                    </a:solidFill>
                  </a:tcPr>
                </a:tc>
                <a:tc>
                  <a:txBody>
                    <a:bodyPr/>
                    <a:lstStyle/>
                    <a:p>
                      <a:r>
                        <a:rPr lang="ro-RO" sz="1000" b="1" i="1" kern="1200" dirty="0" smtClean="0">
                          <a:solidFill>
                            <a:schemeClr val="bg1"/>
                          </a:solidFill>
                          <a:latin typeface="Trebuchet MS" panose="020B0603020202020204" pitchFamily="34" charset="0"/>
                          <a:ea typeface="+mn-ea"/>
                          <a:cs typeface="+mn-cs"/>
                        </a:rPr>
                        <a:t>30.06.2024</a:t>
                      </a:r>
                      <a:endParaRPr lang="en-US"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03598A"/>
                    </a:solidFill>
                  </a:tcPr>
                </a:tc>
                <a:extLst>
                  <a:ext uri="{0D108BD9-81ED-4DB2-BD59-A6C34878D82A}">
                    <a16:rowId xmlns:a16="http://schemas.microsoft.com/office/drawing/2014/main" xmlns="" val="10001"/>
                  </a:ext>
                </a:extLst>
              </a:tr>
              <a:tr h="280145">
                <a:tc>
                  <a:txBody>
                    <a:bodyPr/>
                    <a:lstStyle>
                      <a:lvl1pPr marL="0" algn="l" defTabSz="914400" rtl="0" eaLnBrk="1" latinLnBrk="0" hangingPunct="1">
                        <a:defRPr sz="1800" kern="1200">
                          <a:solidFill>
                            <a:schemeClr val="dk1"/>
                          </a:solidFill>
                          <a:latin typeface="Franklin Gothic Book"/>
                        </a:defRPr>
                      </a:lvl1pPr>
                      <a:lvl2pPr marL="457200" algn="l" defTabSz="914400" rtl="0" eaLnBrk="1" latinLnBrk="0" hangingPunct="1">
                        <a:defRPr sz="1800" kern="1200">
                          <a:solidFill>
                            <a:schemeClr val="dk1"/>
                          </a:solidFill>
                          <a:latin typeface="Franklin Gothic Book"/>
                        </a:defRPr>
                      </a:lvl2pPr>
                      <a:lvl3pPr marL="914400" algn="l" defTabSz="914400" rtl="0" eaLnBrk="1" latinLnBrk="0" hangingPunct="1">
                        <a:defRPr sz="1800" kern="1200">
                          <a:solidFill>
                            <a:schemeClr val="dk1"/>
                          </a:solidFill>
                          <a:latin typeface="Franklin Gothic Book"/>
                        </a:defRPr>
                      </a:lvl3pPr>
                      <a:lvl4pPr marL="1371600" algn="l" defTabSz="914400" rtl="0" eaLnBrk="1" latinLnBrk="0" hangingPunct="1">
                        <a:defRPr sz="1800" kern="1200">
                          <a:solidFill>
                            <a:schemeClr val="dk1"/>
                          </a:solidFill>
                          <a:latin typeface="Franklin Gothic Book"/>
                        </a:defRPr>
                      </a:lvl4pPr>
                      <a:lvl5pPr marL="1828800" algn="l" defTabSz="914400" rtl="0" eaLnBrk="1" latinLnBrk="0" hangingPunct="1">
                        <a:defRPr sz="1800" kern="1200">
                          <a:solidFill>
                            <a:schemeClr val="dk1"/>
                          </a:solidFill>
                          <a:latin typeface="Franklin Gothic Book"/>
                        </a:defRPr>
                      </a:lvl5pPr>
                      <a:lvl6pPr marL="2286000" algn="l" defTabSz="914400" rtl="0" eaLnBrk="1" latinLnBrk="0" hangingPunct="1">
                        <a:defRPr sz="1800" kern="1200">
                          <a:solidFill>
                            <a:schemeClr val="dk1"/>
                          </a:solidFill>
                          <a:latin typeface="Franklin Gothic Book"/>
                        </a:defRPr>
                      </a:lvl6pPr>
                      <a:lvl7pPr marL="2743200" algn="l" defTabSz="914400" rtl="0" eaLnBrk="1" latinLnBrk="0" hangingPunct="1">
                        <a:defRPr sz="1800" kern="1200">
                          <a:solidFill>
                            <a:schemeClr val="dk1"/>
                          </a:solidFill>
                          <a:latin typeface="Franklin Gothic Book"/>
                        </a:defRPr>
                      </a:lvl7pPr>
                      <a:lvl8pPr marL="3200400" algn="l" defTabSz="914400" rtl="0" eaLnBrk="1" latinLnBrk="0" hangingPunct="1">
                        <a:defRPr sz="1800" kern="1200">
                          <a:solidFill>
                            <a:schemeClr val="dk1"/>
                          </a:solidFill>
                          <a:latin typeface="Franklin Gothic Book"/>
                        </a:defRPr>
                      </a:lvl8pPr>
                      <a:lvl9pPr marL="3657600" algn="l" defTabSz="914400" rtl="0" eaLnBrk="1" latinLnBrk="0" hangingPunct="1">
                        <a:defRPr sz="1800" kern="1200">
                          <a:solidFill>
                            <a:schemeClr val="dk1"/>
                          </a:solidFill>
                          <a:latin typeface="Franklin Gothic Book"/>
                        </a:defRPr>
                      </a:lvl9pPr>
                    </a:lstStyle>
                    <a:p>
                      <a:r>
                        <a:rPr lang="ro-RO" sz="1000" b="1" i="0" dirty="0">
                          <a:solidFill>
                            <a:schemeClr val="tx1"/>
                          </a:solidFill>
                          <a:latin typeface="Trebuchet MS" panose="020B0603020202020204" pitchFamily="34" charset="0"/>
                        </a:rPr>
                        <a:t>Persoane cuprinse la măsuri active</a:t>
                      </a: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algn="ctr"/>
                      <a:r>
                        <a:rPr lang="en-US" sz="1050" b="1" dirty="0" smtClean="0">
                          <a:solidFill>
                            <a:srgbClr val="03598A"/>
                          </a:solidFill>
                          <a:latin typeface="Trebuchet MS" panose="020B0603020202020204" pitchFamily="34" charset="0"/>
                        </a:rPr>
                        <a:t>7105</a:t>
                      </a:r>
                      <a:endParaRPr lang="ro-RO" sz="1050" b="1" dirty="0">
                        <a:solidFill>
                          <a:srgbClr val="03598A"/>
                        </a:solidFill>
                        <a:latin typeface="Trebuchet MS" panose="020B0603020202020204" pitchFamily="34" charset="0"/>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6484</a:t>
                      </a: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400" rtl="0" eaLnBrk="1" latinLnBrk="0" hangingPunct="1"/>
                      <a:r>
                        <a:rPr lang="ro-RO" sz="1050" b="1" i="1" kern="1200" dirty="0" smtClean="0">
                          <a:solidFill>
                            <a:schemeClr val="tx1"/>
                          </a:solidFill>
                          <a:latin typeface="Trebuchet MS" panose="020B0603020202020204" pitchFamily="34" charset="0"/>
                          <a:ea typeface="+mn-ea"/>
                          <a:cs typeface="+mn-cs"/>
                        </a:rPr>
                        <a:t>5423</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3225</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3042</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2</a:t>
                      </a:r>
                      <a:r>
                        <a:rPr lang="ro-RO" sz="1050" b="1" i="1" kern="1200" dirty="0" smtClean="0">
                          <a:solidFill>
                            <a:schemeClr val="tx1"/>
                          </a:solidFill>
                          <a:latin typeface="Trebuchet MS" panose="020B0603020202020204" pitchFamily="34" charset="0"/>
                          <a:ea typeface="+mn-ea"/>
                          <a:cs typeface="+mn-cs"/>
                        </a:rPr>
                        <a:t>551</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943</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1260</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400" rtl="0" eaLnBrk="1" latinLnBrk="0" hangingPunct="1"/>
                      <a:r>
                        <a:rPr lang="ro-RO" sz="1050" b="1" i="1" kern="1200" dirty="0" smtClean="0">
                          <a:solidFill>
                            <a:schemeClr val="tx1"/>
                          </a:solidFill>
                          <a:latin typeface="Trebuchet MS" panose="020B0603020202020204" pitchFamily="34" charset="0"/>
                          <a:ea typeface="+mn-ea"/>
                          <a:cs typeface="+mn-cs"/>
                        </a:rPr>
                        <a:t>745</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6151</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5224</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4</a:t>
                      </a:r>
                      <a:r>
                        <a:rPr lang="ro-RO" sz="1050" b="1" i="1" kern="1200" dirty="0" smtClean="0">
                          <a:solidFill>
                            <a:schemeClr val="tx1"/>
                          </a:solidFill>
                          <a:latin typeface="Trebuchet MS" panose="020B0603020202020204" pitchFamily="34" charset="0"/>
                          <a:ea typeface="+mn-ea"/>
                          <a:cs typeface="+mn-cs"/>
                        </a:rPr>
                        <a:t>678</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extLst>
                  <a:ext uri="{0D108BD9-81ED-4DB2-BD59-A6C34878D82A}">
                    <a16:rowId xmlns:a16="http://schemas.microsoft.com/office/drawing/2014/main" xmlns="" val="10002"/>
                  </a:ext>
                </a:extLst>
              </a:tr>
              <a:tr h="243953">
                <a:tc>
                  <a:txBody>
                    <a:bodyPr/>
                    <a:lstStyle>
                      <a:lvl1pPr marL="0" algn="l" defTabSz="914400" rtl="0" eaLnBrk="1" latinLnBrk="0" hangingPunct="1">
                        <a:defRPr sz="1800" kern="1200">
                          <a:solidFill>
                            <a:schemeClr val="dk1"/>
                          </a:solidFill>
                          <a:latin typeface="Franklin Gothic Book"/>
                        </a:defRPr>
                      </a:lvl1pPr>
                      <a:lvl2pPr marL="457200" algn="l" defTabSz="914400" rtl="0" eaLnBrk="1" latinLnBrk="0" hangingPunct="1">
                        <a:defRPr sz="1800" kern="1200">
                          <a:solidFill>
                            <a:schemeClr val="dk1"/>
                          </a:solidFill>
                          <a:latin typeface="Franklin Gothic Book"/>
                        </a:defRPr>
                      </a:lvl2pPr>
                      <a:lvl3pPr marL="914400" algn="l" defTabSz="914400" rtl="0" eaLnBrk="1" latinLnBrk="0" hangingPunct="1">
                        <a:defRPr sz="1800" kern="1200">
                          <a:solidFill>
                            <a:schemeClr val="dk1"/>
                          </a:solidFill>
                          <a:latin typeface="Franklin Gothic Book"/>
                        </a:defRPr>
                      </a:lvl3pPr>
                      <a:lvl4pPr marL="1371600" algn="l" defTabSz="914400" rtl="0" eaLnBrk="1" latinLnBrk="0" hangingPunct="1">
                        <a:defRPr sz="1800" kern="1200">
                          <a:solidFill>
                            <a:schemeClr val="dk1"/>
                          </a:solidFill>
                          <a:latin typeface="Franklin Gothic Book"/>
                        </a:defRPr>
                      </a:lvl4pPr>
                      <a:lvl5pPr marL="1828800" algn="l" defTabSz="914400" rtl="0" eaLnBrk="1" latinLnBrk="0" hangingPunct="1">
                        <a:defRPr sz="1800" kern="1200">
                          <a:solidFill>
                            <a:schemeClr val="dk1"/>
                          </a:solidFill>
                          <a:latin typeface="Franklin Gothic Book"/>
                        </a:defRPr>
                      </a:lvl5pPr>
                      <a:lvl6pPr marL="2286000" algn="l" defTabSz="914400" rtl="0" eaLnBrk="1" latinLnBrk="0" hangingPunct="1">
                        <a:defRPr sz="1800" kern="1200">
                          <a:solidFill>
                            <a:schemeClr val="dk1"/>
                          </a:solidFill>
                          <a:latin typeface="Franklin Gothic Book"/>
                        </a:defRPr>
                      </a:lvl6pPr>
                      <a:lvl7pPr marL="2743200" algn="l" defTabSz="914400" rtl="0" eaLnBrk="1" latinLnBrk="0" hangingPunct="1">
                        <a:defRPr sz="1800" kern="1200">
                          <a:solidFill>
                            <a:schemeClr val="dk1"/>
                          </a:solidFill>
                          <a:latin typeface="Franklin Gothic Book"/>
                        </a:defRPr>
                      </a:lvl7pPr>
                      <a:lvl8pPr marL="3200400" algn="l" defTabSz="914400" rtl="0" eaLnBrk="1" latinLnBrk="0" hangingPunct="1">
                        <a:defRPr sz="1800" kern="1200">
                          <a:solidFill>
                            <a:schemeClr val="dk1"/>
                          </a:solidFill>
                          <a:latin typeface="Franklin Gothic Book"/>
                        </a:defRPr>
                      </a:lvl8pPr>
                      <a:lvl9pPr marL="3657600" algn="l" defTabSz="914400" rtl="0" eaLnBrk="1" latinLnBrk="0" hangingPunct="1">
                        <a:defRPr sz="1800" kern="1200">
                          <a:solidFill>
                            <a:schemeClr val="dk1"/>
                          </a:solidFill>
                          <a:latin typeface="Franklin Gothic Book"/>
                        </a:defRPr>
                      </a:lvl9pPr>
                    </a:lstStyle>
                    <a:p>
                      <a:r>
                        <a:rPr lang="ro-RO" sz="1000" b="1" i="0" dirty="0">
                          <a:solidFill>
                            <a:schemeClr val="tx1"/>
                          </a:solidFill>
                          <a:latin typeface="Trebuchet MS" panose="020B0603020202020204" pitchFamily="34" charset="0"/>
                        </a:rPr>
                        <a:t>Persoane ocupate</a:t>
                      </a: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algn="ctr"/>
                      <a:r>
                        <a:rPr lang="en-US" sz="1050" b="1" dirty="0" smtClean="0">
                          <a:solidFill>
                            <a:srgbClr val="03598A"/>
                          </a:solidFill>
                          <a:latin typeface="Trebuchet MS" panose="020B0603020202020204" pitchFamily="34" charset="0"/>
                        </a:rPr>
                        <a:t>4066</a:t>
                      </a:r>
                      <a:endParaRPr lang="ro-RO" sz="1050" b="1" dirty="0">
                        <a:solidFill>
                          <a:srgbClr val="03598A"/>
                        </a:solidFill>
                        <a:latin typeface="Trebuchet MS" panose="020B0603020202020204" pitchFamily="34" charset="0"/>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3982</a:t>
                      </a: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400" rtl="0" eaLnBrk="1" latinLnBrk="0" hangingPunct="1"/>
                      <a:r>
                        <a:rPr lang="ro-RO" sz="1050" b="1" i="1" kern="1200" dirty="0" smtClean="0">
                          <a:solidFill>
                            <a:schemeClr val="tx1"/>
                          </a:solidFill>
                          <a:latin typeface="Trebuchet MS" panose="020B0603020202020204" pitchFamily="34" charset="0"/>
                          <a:ea typeface="+mn-ea"/>
                          <a:cs typeface="+mn-cs"/>
                        </a:rPr>
                        <a:t>2138</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1875</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1770</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400" rtl="0" eaLnBrk="1" latinLnBrk="0" hangingPunct="1"/>
                      <a:r>
                        <a:rPr lang="ro-RO" sz="1050" b="1" i="1" kern="1200" dirty="0" smtClean="0">
                          <a:solidFill>
                            <a:schemeClr val="tx1"/>
                          </a:solidFill>
                          <a:latin typeface="Trebuchet MS" panose="020B0603020202020204" pitchFamily="34" charset="0"/>
                          <a:ea typeface="+mn-ea"/>
                          <a:cs typeface="+mn-cs"/>
                        </a:rPr>
                        <a:t>1051</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439</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684</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400" rtl="0" eaLnBrk="1" latinLnBrk="0" hangingPunct="1"/>
                      <a:r>
                        <a:rPr lang="ro-RO" sz="1050" b="1" i="1" kern="1200" dirty="0" smtClean="0">
                          <a:solidFill>
                            <a:schemeClr val="tx1"/>
                          </a:solidFill>
                          <a:latin typeface="Trebuchet MS" panose="020B0603020202020204" pitchFamily="34" charset="0"/>
                          <a:ea typeface="+mn-ea"/>
                          <a:cs typeface="+mn-cs"/>
                        </a:rPr>
                        <a:t>690</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3627</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3298</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400" rtl="0" eaLnBrk="1" latinLnBrk="0" hangingPunct="1"/>
                      <a:r>
                        <a:rPr lang="ro-RO" sz="1050" b="1" i="1" kern="1200" dirty="0" smtClean="0">
                          <a:solidFill>
                            <a:schemeClr val="tx1"/>
                          </a:solidFill>
                          <a:latin typeface="Trebuchet MS" panose="020B0603020202020204" pitchFamily="34" charset="0"/>
                          <a:ea typeface="+mn-ea"/>
                          <a:cs typeface="+mn-cs"/>
                        </a:rPr>
                        <a:t>1448</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extLst>
                  <a:ext uri="{0D108BD9-81ED-4DB2-BD59-A6C34878D82A}">
                    <a16:rowId xmlns:a16="http://schemas.microsoft.com/office/drawing/2014/main" xmlns="" val="10003"/>
                  </a:ext>
                </a:extLst>
              </a:tr>
              <a:tr h="257673">
                <a:tc>
                  <a:txBody>
                    <a:bodyPr/>
                    <a:lstStyle>
                      <a:lvl1pPr marL="0" algn="l" defTabSz="914400" rtl="0" eaLnBrk="1" latinLnBrk="0" hangingPunct="1">
                        <a:defRPr sz="1800" kern="1200">
                          <a:solidFill>
                            <a:schemeClr val="dk1"/>
                          </a:solidFill>
                          <a:latin typeface="Franklin Gothic Book"/>
                        </a:defRPr>
                      </a:lvl1pPr>
                      <a:lvl2pPr marL="457200" algn="l" defTabSz="914400" rtl="0" eaLnBrk="1" latinLnBrk="0" hangingPunct="1">
                        <a:defRPr sz="1800" kern="1200">
                          <a:solidFill>
                            <a:schemeClr val="dk1"/>
                          </a:solidFill>
                          <a:latin typeface="Franklin Gothic Book"/>
                        </a:defRPr>
                      </a:lvl2pPr>
                      <a:lvl3pPr marL="914400" algn="l" defTabSz="914400" rtl="0" eaLnBrk="1" latinLnBrk="0" hangingPunct="1">
                        <a:defRPr sz="1800" kern="1200">
                          <a:solidFill>
                            <a:schemeClr val="dk1"/>
                          </a:solidFill>
                          <a:latin typeface="Franklin Gothic Book"/>
                        </a:defRPr>
                      </a:lvl3pPr>
                      <a:lvl4pPr marL="1371600" algn="l" defTabSz="914400" rtl="0" eaLnBrk="1" latinLnBrk="0" hangingPunct="1">
                        <a:defRPr sz="1800" kern="1200">
                          <a:solidFill>
                            <a:schemeClr val="dk1"/>
                          </a:solidFill>
                          <a:latin typeface="Franklin Gothic Book"/>
                        </a:defRPr>
                      </a:lvl4pPr>
                      <a:lvl5pPr marL="1828800" algn="l" defTabSz="914400" rtl="0" eaLnBrk="1" latinLnBrk="0" hangingPunct="1">
                        <a:defRPr sz="1800" kern="1200">
                          <a:solidFill>
                            <a:schemeClr val="dk1"/>
                          </a:solidFill>
                          <a:latin typeface="Franklin Gothic Book"/>
                        </a:defRPr>
                      </a:lvl5pPr>
                      <a:lvl6pPr marL="2286000" algn="l" defTabSz="914400" rtl="0" eaLnBrk="1" latinLnBrk="0" hangingPunct="1">
                        <a:defRPr sz="1800" kern="1200">
                          <a:solidFill>
                            <a:schemeClr val="dk1"/>
                          </a:solidFill>
                          <a:latin typeface="Franklin Gothic Book"/>
                        </a:defRPr>
                      </a:lvl6pPr>
                      <a:lvl7pPr marL="2743200" algn="l" defTabSz="914400" rtl="0" eaLnBrk="1" latinLnBrk="0" hangingPunct="1">
                        <a:defRPr sz="1800" kern="1200">
                          <a:solidFill>
                            <a:schemeClr val="dk1"/>
                          </a:solidFill>
                          <a:latin typeface="Franklin Gothic Book"/>
                        </a:defRPr>
                      </a:lvl7pPr>
                      <a:lvl8pPr marL="3200400" algn="l" defTabSz="914400" rtl="0" eaLnBrk="1" latinLnBrk="0" hangingPunct="1">
                        <a:defRPr sz="1800" kern="1200">
                          <a:solidFill>
                            <a:schemeClr val="dk1"/>
                          </a:solidFill>
                          <a:latin typeface="Franklin Gothic Book"/>
                        </a:defRPr>
                      </a:lvl8pPr>
                      <a:lvl9pPr marL="3657600" algn="l" defTabSz="914400" rtl="0" eaLnBrk="1" latinLnBrk="0" hangingPunct="1">
                        <a:defRPr sz="1800" kern="1200">
                          <a:solidFill>
                            <a:schemeClr val="dk1"/>
                          </a:solidFill>
                          <a:latin typeface="Franklin Gothic Book"/>
                        </a:defRPr>
                      </a:lvl9pPr>
                    </a:lstStyle>
                    <a:p>
                      <a:r>
                        <a:rPr lang="en-US" sz="1000" b="1" i="1" dirty="0" err="1" smtClean="0">
                          <a:solidFill>
                            <a:schemeClr val="tx1"/>
                          </a:solidFill>
                          <a:latin typeface="Trebuchet MS" panose="020B0603020202020204" pitchFamily="34" charset="0"/>
                        </a:rPr>
                        <a:t>Procent</a:t>
                      </a:r>
                      <a:endParaRPr lang="ro-RO" sz="1000" b="1" i="1" dirty="0">
                        <a:solidFill>
                          <a:schemeClr val="tx1"/>
                        </a:solidFill>
                        <a:latin typeface="Trebuchet MS" panose="020B0603020202020204" pitchFamily="34" charset="0"/>
                      </a:endParaRP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50" b="1" i="1" dirty="0" smtClean="0">
                          <a:solidFill>
                            <a:srgbClr val="03598A"/>
                          </a:solidFill>
                          <a:latin typeface="Trebuchet MS" panose="020B0603020202020204" pitchFamily="34" charset="0"/>
                        </a:rPr>
                        <a:t>57,20</a:t>
                      </a:r>
                      <a:endParaRPr lang="ro-RO" sz="1050" b="1" i="1" dirty="0">
                        <a:solidFill>
                          <a:srgbClr val="03598A"/>
                        </a:solidFill>
                        <a:latin typeface="Trebuchet MS" panose="020B0603020202020204" pitchFamily="34" charset="0"/>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61,41</a:t>
                      </a: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3</a:t>
                      </a:r>
                      <a:r>
                        <a:rPr lang="ro-RO" sz="1050" b="1" i="1" kern="1200" dirty="0" smtClean="0">
                          <a:solidFill>
                            <a:schemeClr val="tx1"/>
                          </a:solidFill>
                          <a:latin typeface="Trebuchet MS" panose="020B0603020202020204" pitchFamily="34" charset="0"/>
                          <a:ea typeface="+mn-ea"/>
                          <a:cs typeface="+mn-cs"/>
                        </a:rPr>
                        <a:t>9</a:t>
                      </a:r>
                      <a:r>
                        <a:rPr lang="en-US" sz="1050" b="1" i="1" kern="1200" dirty="0" smtClean="0">
                          <a:solidFill>
                            <a:schemeClr val="tx1"/>
                          </a:solidFill>
                          <a:latin typeface="Trebuchet MS" panose="020B0603020202020204" pitchFamily="34" charset="0"/>
                          <a:ea typeface="+mn-ea"/>
                          <a:cs typeface="+mn-cs"/>
                        </a:rPr>
                        <a:t>,</a:t>
                      </a:r>
                      <a:r>
                        <a:rPr lang="ro-RO" sz="1050" b="1" i="1" kern="1200" dirty="0" smtClean="0">
                          <a:solidFill>
                            <a:schemeClr val="tx1"/>
                          </a:solidFill>
                          <a:latin typeface="Trebuchet MS" panose="020B0603020202020204" pitchFamily="34" charset="0"/>
                          <a:ea typeface="+mn-ea"/>
                          <a:cs typeface="+mn-cs"/>
                        </a:rPr>
                        <a:t>42</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58,10</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58,18</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4</a:t>
                      </a:r>
                      <a:r>
                        <a:rPr lang="ro-RO" sz="1050" b="1" i="1" kern="1200" dirty="0" smtClean="0">
                          <a:solidFill>
                            <a:schemeClr val="tx1"/>
                          </a:solidFill>
                          <a:latin typeface="Trebuchet MS" panose="020B0603020202020204" pitchFamily="34" charset="0"/>
                          <a:ea typeface="+mn-ea"/>
                          <a:cs typeface="+mn-cs"/>
                        </a:rPr>
                        <a:t>1</a:t>
                      </a:r>
                      <a:r>
                        <a:rPr lang="en-US" sz="1050" b="1" i="1" kern="1200" dirty="0" smtClean="0">
                          <a:solidFill>
                            <a:schemeClr val="tx1"/>
                          </a:solidFill>
                          <a:latin typeface="Trebuchet MS" panose="020B0603020202020204" pitchFamily="34" charset="0"/>
                          <a:ea typeface="+mn-ea"/>
                          <a:cs typeface="+mn-cs"/>
                        </a:rPr>
                        <a:t>,</a:t>
                      </a:r>
                      <a:r>
                        <a:rPr lang="ro-RO" sz="1050" b="1" i="1" kern="1200" dirty="0" smtClean="0">
                          <a:solidFill>
                            <a:schemeClr val="tx1"/>
                          </a:solidFill>
                          <a:latin typeface="Trebuchet MS" panose="020B0603020202020204" pitchFamily="34" charset="0"/>
                          <a:ea typeface="+mn-ea"/>
                          <a:cs typeface="+mn-cs"/>
                        </a:rPr>
                        <a:t>19</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46,50</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54,29</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9</a:t>
                      </a:r>
                      <a:r>
                        <a:rPr lang="ro-RO" sz="1050" b="1" i="1" kern="1200" dirty="0" smtClean="0">
                          <a:solidFill>
                            <a:schemeClr val="tx1"/>
                          </a:solidFill>
                          <a:latin typeface="Trebuchet MS" panose="020B0603020202020204" pitchFamily="34" charset="0"/>
                          <a:ea typeface="+mn-ea"/>
                          <a:cs typeface="+mn-cs"/>
                        </a:rPr>
                        <a:t>2</a:t>
                      </a:r>
                      <a:r>
                        <a:rPr lang="en-US" sz="1050" b="1" i="1" kern="1200" dirty="0" smtClean="0">
                          <a:solidFill>
                            <a:schemeClr val="tx1"/>
                          </a:solidFill>
                          <a:latin typeface="Trebuchet MS" panose="020B0603020202020204" pitchFamily="34" charset="0"/>
                          <a:ea typeface="+mn-ea"/>
                          <a:cs typeface="+mn-cs"/>
                        </a:rPr>
                        <a:t>,</a:t>
                      </a:r>
                      <a:r>
                        <a:rPr lang="ro-RO" sz="1050" b="1" i="1" kern="1200" dirty="0" smtClean="0">
                          <a:solidFill>
                            <a:schemeClr val="tx1"/>
                          </a:solidFill>
                          <a:latin typeface="Trebuchet MS" panose="020B0603020202020204" pitchFamily="34" charset="0"/>
                          <a:ea typeface="+mn-ea"/>
                          <a:cs typeface="+mn-cs"/>
                        </a:rPr>
                        <a:t>61</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58,90</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63,13</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ro-RO" sz="1050" b="1" i="1" kern="1200" dirty="0" smtClean="0">
                          <a:solidFill>
                            <a:schemeClr val="tx1"/>
                          </a:solidFill>
                          <a:latin typeface="Trebuchet MS" panose="020B0603020202020204" pitchFamily="34" charset="0"/>
                          <a:ea typeface="+mn-ea"/>
                          <a:cs typeface="+mn-cs"/>
                        </a:rPr>
                        <a:t>30,95</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4"/>
                  </a:ext>
                </a:extLst>
              </a:tr>
              <a:tr h="243819">
                <a:tc rowSpan="2">
                  <a:txBody>
                    <a:bodyPr/>
                    <a:lstStyle>
                      <a:lvl1pPr marL="0" algn="l" defTabSz="914400" rtl="0" eaLnBrk="1" latinLnBrk="0" hangingPunct="1">
                        <a:defRPr sz="1800" b="1" kern="1200">
                          <a:solidFill>
                            <a:schemeClr val="lt1"/>
                          </a:solidFill>
                          <a:latin typeface="Franklin Gothic Book"/>
                        </a:defRPr>
                      </a:lvl1pPr>
                      <a:lvl2pPr marL="457200" algn="l" defTabSz="914400" rtl="0" eaLnBrk="1" latinLnBrk="0" hangingPunct="1">
                        <a:defRPr sz="1800" b="1" kern="1200">
                          <a:solidFill>
                            <a:schemeClr val="lt1"/>
                          </a:solidFill>
                          <a:latin typeface="Franklin Gothic Book"/>
                        </a:defRPr>
                      </a:lvl2pPr>
                      <a:lvl3pPr marL="914400" algn="l" defTabSz="914400" rtl="0" eaLnBrk="1" latinLnBrk="0" hangingPunct="1">
                        <a:defRPr sz="1800" b="1" kern="1200">
                          <a:solidFill>
                            <a:schemeClr val="lt1"/>
                          </a:solidFill>
                          <a:latin typeface="Franklin Gothic Book"/>
                        </a:defRPr>
                      </a:lvl3pPr>
                      <a:lvl4pPr marL="1371600" algn="l" defTabSz="914400" rtl="0" eaLnBrk="1" latinLnBrk="0" hangingPunct="1">
                        <a:defRPr sz="1800" b="1" kern="1200">
                          <a:solidFill>
                            <a:schemeClr val="lt1"/>
                          </a:solidFill>
                          <a:latin typeface="Franklin Gothic Book"/>
                        </a:defRPr>
                      </a:lvl4pPr>
                      <a:lvl5pPr marL="1828800" algn="l" defTabSz="914400" rtl="0" eaLnBrk="1" latinLnBrk="0" hangingPunct="1">
                        <a:defRPr sz="1800" b="1" kern="1200">
                          <a:solidFill>
                            <a:schemeClr val="lt1"/>
                          </a:solidFill>
                          <a:latin typeface="Franklin Gothic Book"/>
                        </a:defRPr>
                      </a:lvl5pPr>
                      <a:lvl6pPr marL="2286000" algn="l" defTabSz="914400" rtl="0" eaLnBrk="1" latinLnBrk="0" hangingPunct="1">
                        <a:defRPr sz="1800" b="1" kern="1200">
                          <a:solidFill>
                            <a:schemeClr val="lt1"/>
                          </a:solidFill>
                          <a:latin typeface="Franklin Gothic Book"/>
                        </a:defRPr>
                      </a:lvl6pPr>
                      <a:lvl7pPr marL="2743200" algn="l" defTabSz="914400" rtl="0" eaLnBrk="1" latinLnBrk="0" hangingPunct="1">
                        <a:defRPr sz="1800" b="1" kern="1200">
                          <a:solidFill>
                            <a:schemeClr val="lt1"/>
                          </a:solidFill>
                          <a:latin typeface="Franklin Gothic Book"/>
                        </a:defRPr>
                      </a:lvl7pPr>
                      <a:lvl8pPr marL="3200400" algn="l" defTabSz="914400" rtl="0" eaLnBrk="1" latinLnBrk="0" hangingPunct="1">
                        <a:defRPr sz="1800" b="1" kern="1200">
                          <a:solidFill>
                            <a:schemeClr val="lt1"/>
                          </a:solidFill>
                          <a:latin typeface="Franklin Gothic Book"/>
                        </a:defRPr>
                      </a:lvl8pPr>
                      <a:lvl9pPr marL="3657600" algn="l" defTabSz="914400" rtl="0" eaLnBrk="1" latinLnBrk="0" hangingPunct="1">
                        <a:defRPr sz="1800" b="1" kern="1200">
                          <a:solidFill>
                            <a:schemeClr val="lt1"/>
                          </a:solidFill>
                          <a:latin typeface="Franklin Gothic Book"/>
                        </a:defRPr>
                      </a:lvl9pPr>
                    </a:lstStyle>
                    <a:p>
                      <a:pPr algn="ctr"/>
                      <a:r>
                        <a:rPr lang="en-US" sz="1000" b="1" i="0" dirty="0">
                          <a:solidFill>
                            <a:schemeClr val="bg1"/>
                          </a:solidFill>
                          <a:latin typeface="Trebuchet MS" panose="020B0603020202020204" pitchFamily="34" charset="0"/>
                        </a:rPr>
                        <a:t>Tip</a:t>
                      </a:r>
                      <a:r>
                        <a:rPr lang="ro-RO" sz="1000" b="1" i="0" dirty="0">
                          <a:solidFill>
                            <a:schemeClr val="bg1"/>
                          </a:solidFill>
                          <a:latin typeface="Trebuchet MS" panose="020B0603020202020204" pitchFamily="34" charset="0"/>
                        </a:rPr>
                        <a:t> măsură</a:t>
                      </a:r>
                    </a:p>
                  </a:txBody>
                  <a:tcPr marL="91448" marR="91448" marT="45716" marB="45716"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4076AC"/>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o-RO" sz="1000" b="1" i="1" dirty="0">
                          <a:solidFill>
                            <a:schemeClr val="bg1"/>
                          </a:solidFill>
                          <a:latin typeface="Trebuchet MS" panose="020B0603020202020204" pitchFamily="34" charset="0"/>
                        </a:rPr>
                        <a:t>Fără</a:t>
                      </a:r>
                      <a:r>
                        <a:rPr lang="ro-RO" sz="1000" b="1" i="1" baseline="0" dirty="0">
                          <a:solidFill>
                            <a:schemeClr val="bg1"/>
                          </a:solidFill>
                          <a:latin typeface="Trebuchet MS" panose="020B0603020202020204" pitchFamily="34" charset="0"/>
                        </a:rPr>
                        <a:t> studii</a:t>
                      </a:r>
                      <a:endParaRPr lang="ro-RO" sz="1000" b="1" i="1" dirty="0">
                        <a:solidFill>
                          <a:schemeClr val="bg1"/>
                        </a:solidFill>
                        <a:latin typeface="Trebuchet MS" panose="020B0603020202020204" pitchFamily="34" charset="0"/>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4076AC"/>
                    </a:solidFill>
                  </a:tcPr>
                </a:tc>
                <a:tc hMerge="1">
                  <a:txBody>
                    <a:bodyPr/>
                    <a:lstStyle/>
                    <a:p>
                      <a:endParaRPr lang="en-US"/>
                    </a:p>
                  </a:txBody>
                  <a:tcPr/>
                </a:tc>
                <a:tc hMerge="1">
                  <a:txBody>
                    <a:bodyPr/>
                    <a:lstStyle/>
                    <a:p>
                      <a:endParaRPr lang="en-US"/>
                    </a:p>
                  </a:txBody>
                  <a:tcPr/>
                </a:tc>
                <a:tc gridSpan="3">
                  <a:txBody>
                    <a:bodyPr/>
                    <a:lstStyle>
                      <a:lvl1pPr marL="0" algn="l" defTabSz="914400" rtl="0" eaLnBrk="1" latinLnBrk="0" hangingPunct="1">
                        <a:defRPr sz="1800" b="1" kern="1200">
                          <a:solidFill>
                            <a:schemeClr val="lt1"/>
                          </a:solidFill>
                          <a:latin typeface="Franklin Gothic Book"/>
                        </a:defRPr>
                      </a:lvl1pPr>
                      <a:lvl2pPr marL="457200" algn="l" defTabSz="914400" rtl="0" eaLnBrk="1" latinLnBrk="0" hangingPunct="1">
                        <a:defRPr sz="1800" b="1" kern="1200">
                          <a:solidFill>
                            <a:schemeClr val="lt1"/>
                          </a:solidFill>
                          <a:latin typeface="Franklin Gothic Book"/>
                        </a:defRPr>
                      </a:lvl2pPr>
                      <a:lvl3pPr marL="914400" algn="l" defTabSz="914400" rtl="0" eaLnBrk="1" latinLnBrk="0" hangingPunct="1">
                        <a:defRPr sz="1800" b="1" kern="1200">
                          <a:solidFill>
                            <a:schemeClr val="lt1"/>
                          </a:solidFill>
                          <a:latin typeface="Franklin Gothic Book"/>
                        </a:defRPr>
                      </a:lvl3pPr>
                      <a:lvl4pPr marL="1371600" algn="l" defTabSz="914400" rtl="0" eaLnBrk="1" latinLnBrk="0" hangingPunct="1">
                        <a:defRPr sz="1800" b="1" kern="1200">
                          <a:solidFill>
                            <a:schemeClr val="lt1"/>
                          </a:solidFill>
                          <a:latin typeface="Franklin Gothic Book"/>
                        </a:defRPr>
                      </a:lvl4pPr>
                      <a:lvl5pPr marL="1828800" algn="l" defTabSz="914400" rtl="0" eaLnBrk="1" latinLnBrk="0" hangingPunct="1">
                        <a:defRPr sz="1800" b="1" kern="1200">
                          <a:solidFill>
                            <a:schemeClr val="lt1"/>
                          </a:solidFill>
                          <a:latin typeface="Franklin Gothic Book"/>
                        </a:defRPr>
                      </a:lvl5pPr>
                      <a:lvl6pPr marL="2286000" algn="l" defTabSz="914400" rtl="0" eaLnBrk="1" latinLnBrk="0" hangingPunct="1">
                        <a:defRPr sz="1800" b="1" kern="1200">
                          <a:solidFill>
                            <a:schemeClr val="lt1"/>
                          </a:solidFill>
                          <a:latin typeface="Franklin Gothic Book"/>
                        </a:defRPr>
                      </a:lvl6pPr>
                      <a:lvl7pPr marL="2743200" algn="l" defTabSz="914400" rtl="0" eaLnBrk="1" latinLnBrk="0" hangingPunct="1">
                        <a:defRPr sz="1800" b="1" kern="1200">
                          <a:solidFill>
                            <a:schemeClr val="lt1"/>
                          </a:solidFill>
                          <a:latin typeface="Franklin Gothic Book"/>
                        </a:defRPr>
                      </a:lvl7pPr>
                      <a:lvl8pPr marL="3200400" algn="l" defTabSz="914400" rtl="0" eaLnBrk="1" latinLnBrk="0" hangingPunct="1">
                        <a:defRPr sz="1800" b="1" kern="1200">
                          <a:solidFill>
                            <a:schemeClr val="lt1"/>
                          </a:solidFill>
                          <a:latin typeface="Franklin Gothic Book"/>
                        </a:defRPr>
                      </a:lvl8pPr>
                      <a:lvl9pPr marL="3657600" algn="l" defTabSz="914400" rtl="0" eaLnBrk="1" latinLnBrk="0" hangingPunct="1">
                        <a:defRPr sz="1800" b="1" kern="1200">
                          <a:solidFill>
                            <a:schemeClr val="lt1"/>
                          </a:solidFill>
                          <a:latin typeface="Franklin Gothic Book"/>
                        </a:defRPr>
                      </a:lvl9pPr>
                    </a:lstStyle>
                    <a:p>
                      <a:pPr algn="ctr"/>
                      <a:r>
                        <a:rPr lang="ro-RO" sz="1000" b="1" i="1" dirty="0">
                          <a:solidFill>
                            <a:schemeClr val="bg1"/>
                          </a:solidFill>
                          <a:latin typeface="Trebuchet MS" panose="020B0603020202020204" pitchFamily="34" charset="0"/>
                        </a:rPr>
                        <a:t>Persoane cu vârsta sub 25 ani</a:t>
                      </a: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4076AC"/>
                    </a:solidFill>
                  </a:tcPr>
                </a:tc>
                <a:tc hMerge="1">
                  <a:txBody>
                    <a:bodyPr/>
                    <a:lstStyle/>
                    <a:p>
                      <a:endParaRPr lang="en-US"/>
                    </a:p>
                  </a:txBody>
                  <a:tcPr/>
                </a:tc>
                <a:tc hMerge="1">
                  <a:txBody>
                    <a:bodyPr/>
                    <a:lstStyle/>
                    <a:p>
                      <a:endParaRPr lang="en-US"/>
                    </a:p>
                  </a:txBody>
                  <a:tcPr/>
                </a:tc>
                <a:tc gridSpan="3">
                  <a:txBody>
                    <a:bodyPr/>
                    <a:lstStyle>
                      <a:lvl1pPr marL="0" algn="l" defTabSz="914400" rtl="0" eaLnBrk="1" latinLnBrk="0" hangingPunct="1">
                        <a:defRPr sz="1800" b="1" kern="1200">
                          <a:solidFill>
                            <a:schemeClr val="lt1"/>
                          </a:solidFill>
                          <a:latin typeface="Franklin Gothic Book"/>
                        </a:defRPr>
                      </a:lvl1pPr>
                      <a:lvl2pPr marL="457200" algn="l" defTabSz="914400" rtl="0" eaLnBrk="1" latinLnBrk="0" hangingPunct="1">
                        <a:defRPr sz="1800" b="1" kern="1200">
                          <a:solidFill>
                            <a:schemeClr val="lt1"/>
                          </a:solidFill>
                          <a:latin typeface="Franklin Gothic Book"/>
                        </a:defRPr>
                      </a:lvl2pPr>
                      <a:lvl3pPr marL="914400" algn="l" defTabSz="914400" rtl="0" eaLnBrk="1" latinLnBrk="0" hangingPunct="1">
                        <a:defRPr sz="1800" b="1" kern="1200">
                          <a:solidFill>
                            <a:schemeClr val="lt1"/>
                          </a:solidFill>
                          <a:latin typeface="Franklin Gothic Book"/>
                        </a:defRPr>
                      </a:lvl3pPr>
                      <a:lvl4pPr marL="1371600" algn="l" defTabSz="914400" rtl="0" eaLnBrk="1" latinLnBrk="0" hangingPunct="1">
                        <a:defRPr sz="1800" b="1" kern="1200">
                          <a:solidFill>
                            <a:schemeClr val="lt1"/>
                          </a:solidFill>
                          <a:latin typeface="Franklin Gothic Book"/>
                        </a:defRPr>
                      </a:lvl4pPr>
                      <a:lvl5pPr marL="1828800" algn="l" defTabSz="914400" rtl="0" eaLnBrk="1" latinLnBrk="0" hangingPunct="1">
                        <a:defRPr sz="1800" b="1" kern="1200">
                          <a:solidFill>
                            <a:schemeClr val="lt1"/>
                          </a:solidFill>
                          <a:latin typeface="Franklin Gothic Book"/>
                        </a:defRPr>
                      </a:lvl5pPr>
                      <a:lvl6pPr marL="2286000" algn="l" defTabSz="914400" rtl="0" eaLnBrk="1" latinLnBrk="0" hangingPunct="1">
                        <a:defRPr sz="1800" b="1" kern="1200">
                          <a:solidFill>
                            <a:schemeClr val="lt1"/>
                          </a:solidFill>
                          <a:latin typeface="Franklin Gothic Book"/>
                        </a:defRPr>
                      </a:lvl6pPr>
                      <a:lvl7pPr marL="2743200" algn="l" defTabSz="914400" rtl="0" eaLnBrk="1" latinLnBrk="0" hangingPunct="1">
                        <a:defRPr sz="1800" b="1" kern="1200">
                          <a:solidFill>
                            <a:schemeClr val="lt1"/>
                          </a:solidFill>
                          <a:latin typeface="Franklin Gothic Book"/>
                        </a:defRPr>
                      </a:lvl7pPr>
                      <a:lvl8pPr marL="3200400" algn="l" defTabSz="914400" rtl="0" eaLnBrk="1" latinLnBrk="0" hangingPunct="1">
                        <a:defRPr sz="1800" b="1" kern="1200">
                          <a:solidFill>
                            <a:schemeClr val="lt1"/>
                          </a:solidFill>
                          <a:latin typeface="Franklin Gothic Book"/>
                        </a:defRPr>
                      </a:lvl8pPr>
                      <a:lvl9pPr marL="3657600" algn="l" defTabSz="914400" rtl="0" eaLnBrk="1" latinLnBrk="0" hangingPunct="1">
                        <a:defRPr sz="1800" b="1" kern="1200">
                          <a:solidFill>
                            <a:schemeClr val="lt1"/>
                          </a:solidFill>
                          <a:latin typeface="Franklin Gothic Book"/>
                        </a:defRPr>
                      </a:lvl9pPr>
                    </a:lstStyle>
                    <a:p>
                      <a:pPr algn="ctr"/>
                      <a:r>
                        <a:rPr lang="ro-RO" sz="1000" b="1" i="1" dirty="0">
                          <a:solidFill>
                            <a:schemeClr val="bg1"/>
                          </a:solidFill>
                          <a:latin typeface="Trebuchet MS" panose="020B0603020202020204" pitchFamily="34" charset="0"/>
                        </a:rPr>
                        <a:t>Persoane cu vârsta peste 45 ani</a:t>
                      </a: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4076AC"/>
                    </a:solidFill>
                  </a:tcPr>
                </a:tc>
                <a:tc hMerge="1">
                  <a:txBody>
                    <a:bodyPr/>
                    <a:lstStyle/>
                    <a:p>
                      <a:endParaRPr lang="en-US"/>
                    </a:p>
                  </a:txBody>
                  <a:tcPr/>
                </a:tc>
                <a:tc hMerge="1">
                  <a:txBody>
                    <a:bodyPr/>
                    <a:lstStyle/>
                    <a:p>
                      <a:endParaRPr lang="en-US"/>
                    </a:p>
                  </a:txBody>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o-RO" sz="1000" b="1" i="1" dirty="0" smtClean="0">
                          <a:solidFill>
                            <a:schemeClr val="bg1"/>
                          </a:solidFill>
                          <a:latin typeface="Trebuchet MS" panose="020B0603020202020204" pitchFamily="34" charset="0"/>
                        </a:rPr>
                        <a:t>Mediu Urban</a:t>
                      </a: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4076AC"/>
                    </a:solidFill>
                  </a:tcPr>
                </a:tc>
                <a:tc hMerge="1">
                  <a:txBody>
                    <a:bodyPr/>
                    <a:lstStyle/>
                    <a:p>
                      <a:endParaRPr lang="en-US"/>
                    </a:p>
                  </a:txBody>
                  <a:tcPr/>
                </a:tc>
                <a:tc hMerge="1">
                  <a:txBody>
                    <a:bodyPr/>
                    <a:lstStyle>
                      <a:lvl1pPr marL="0" algn="l" defTabSz="914400" rtl="0" eaLnBrk="1" latinLnBrk="0" hangingPunct="1">
                        <a:defRPr sz="1800" b="1" kern="1200">
                          <a:solidFill>
                            <a:schemeClr val="lt1"/>
                          </a:solidFill>
                          <a:latin typeface="Franklin Gothic Book"/>
                        </a:defRPr>
                      </a:lvl1pPr>
                      <a:lvl2pPr marL="457200" algn="l" defTabSz="914400" rtl="0" eaLnBrk="1" latinLnBrk="0" hangingPunct="1">
                        <a:defRPr sz="1800" b="1" kern="1200">
                          <a:solidFill>
                            <a:schemeClr val="lt1"/>
                          </a:solidFill>
                          <a:latin typeface="Franklin Gothic Book"/>
                        </a:defRPr>
                      </a:lvl2pPr>
                      <a:lvl3pPr marL="914400" algn="l" defTabSz="914400" rtl="0" eaLnBrk="1" latinLnBrk="0" hangingPunct="1">
                        <a:defRPr sz="1800" b="1" kern="1200">
                          <a:solidFill>
                            <a:schemeClr val="lt1"/>
                          </a:solidFill>
                          <a:latin typeface="Franklin Gothic Book"/>
                        </a:defRPr>
                      </a:lvl3pPr>
                      <a:lvl4pPr marL="1371600" algn="l" defTabSz="914400" rtl="0" eaLnBrk="1" latinLnBrk="0" hangingPunct="1">
                        <a:defRPr sz="1800" b="1" kern="1200">
                          <a:solidFill>
                            <a:schemeClr val="lt1"/>
                          </a:solidFill>
                          <a:latin typeface="Franklin Gothic Book"/>
                        </a:defRPr>
                      </a:lvl4pPr>
                      <a:lvl5pPr marL="1828800" algn="l" defTabSz="914400" rtl="0" eaLnBrk="1" latinLnBrk="0" hangingPunct="1">
                        <a:defRPr sz="1800" b="1" kern="1200">
                          <a:solidFill>
                            <a:schemeClr val="lt1"/>
                          </a:solidFill>
                          <a:latin typeface="Franklin Gothic Book"/>
                        </a:defRPr>
                      </a:lvl5pPr>
                      <a:lvl6pPr marL="2286000" algn="l" defTabSz="914400" rtl="0" eaLnBrk="1" latinLnBrk="0" hangingPunct="1">
                        <a:defRPr sz="1800" b="1" kern="1200">
                          <a:solidFill>
                            <a:schemeClr val="lt1"/>
                          </a:solidFill>
                          <a:latin typeface="Franklin Gothic Book"/>
                        </a:defRPr>
                      </a:lvl6pPr>
                      <a:lvl7pPr marL="2743200" algn="l" defTabSz="914400" rtl="0" eaLnBrk="1" latinLnBrk="0" hangingPunct="1">
                        <a:defRPr sz="1800" b="1" kern="1200">
                          <a:solidFill>
                            <a:schemeClr val="lt1"/>
                          </a:solidFill>
                          <a:latin typeface="Franklin Gothic Book"/>
                        </a:defRPr>
                      </a:lvl7pPr>
                      <a:lvl8pPr marL="3200400" algn="l" defTabSz="914400" rtl="0" eaLnBrk="1" latinLnBrk="0" hangingPunct="1">
                        <a:defRPr sz="1800" b="1" kern="1200">
                          <a:solidFill>
                            <a:schemeClr val="lt1"/>
                          </a:solidFill>
                          <a:latin typeface="Franklin Gothic Book"/>
                        </a:defRPr>
                      </a:lvl8pPr>
                      <a:lvl9pPr marL="3657600" algn="l" defTabSz="914400" rtl="0" eaLnBrk="1" latinLnBrk="0" hangingPunct="1">
                        <a:defRPr sz="1800" b="1" kern="1200">
                          <a:solidFill>
                            <a:schemeClr val="lt1"/>
                          </a:solidFill>
                          <a:latin typeface="Franklin Gothic Book"/>
                        </a:defRPr>
                      </a:lvl9pPr>
                    </a:lstStyle>
                    <a:p>
                      <a:pPr algn="ctr"/>
                      <a:endParaRPr lang="ro-RO" sz="1000" i="1" dirty="0">
                        <a:latin typeface="Trebuchet MS" panose="020B0603020202020204" pitchFamily="34" charset="0"/>
                      </a:endParaRPr>
                    </a:p>
                  </a:txBody>
                  <a:tcPr>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797B7E">
                        <a:tint val="40000"/>
                      </a:srgbClr>
                    </a:solidFill>
                  </a:tcPr>
                </a:tc>
                <a:extLst>
                  <a:ext uri="{0D108BD9-81ED-4DB2-BD59-A6C34878D82A}">
                    <a16:rowId xmlns:a16="http://schemas.microsoft.com/office/drawing/2014/main" xmlns="" val="10005"/>
                  </a:ext>
                </a:extLst>
              </a:tr>
              <a:tr h="160542">
                <a:tc vMerge="1">
                  <a:txBody>
                    <a:bodyPr/>
                    <a:lstStyle/>
                    <a:p>
                      <a:endParaRPr lang="ro-RO" sz="1000" dirty="0">
                        <a:latin typeface="Trebuchet MS" panose="020B0603020202020204" pitchFamily="34" charset="0"/>
                      </a:endParaRPr>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797B7E">
                        <a:tint val="40000"/>
                      </a:srgbClr>
                    </a:solidFill>
                  </a:tcPr>
                </a:tc>
                <a:tc>
                  <a:txBody>
                    <a:bodyPr/>
                    <a:lstStyle/>
                    <a:p>
                      <a:pPr algn="ctr"/>
                      <a:r>
                        <a:rPr lang="ro-RO" sz="1000" b="1" i="1" kern="1200" dirty="0" smtClean="0">
                          <a:solidFill>
                            <a:schemeClr val="bg1"/>
                          </a:solidFill>
                          <a:latin typeface="Trebuchet MS" panose="020B0603020202020204" pitchFamily="34" charset="0"/>
                          <a:ea typeface="+mn-ea"/>
                          <a:cs typeface="+mn-cs"/>
                        </a:rPr>
                        <a:t>3</a:t>
                      </a:r>
                      <a:r>
                        <a:rPr lang="en-US" sz="1000" b="1" i="1" kern="1200" dirty="0" smtClean="0">
                          <a:solidFill>
                            <a:schemeClr val="bg1"/>
                          </a:solidFill>
                          <a:latin typeface="Trebuchet MS" panose="020B0603020202020204" pitchFamily="34" charset="0"/>
                          <a:ea typeface="+mn-ea"/>
                          <a:cs typeface="+mn-cs"/>
                        </a:rPr>
                        <a:t>1</a:t>
                      </a:r>
                      <a:r>
                        <a:rPr lang="ro-RO" sz="1000" b="1" i="1" kern="1200" dirty="0" smtClean="0">
                          <a:solidFill>
                            <a:schemeClr val="bg1"/>
                          </a:solidFill>
                          <a:latin typeface="Trebuchet MS" panose="020B0603020202020204" pitchFamily="34" charset="0"/>
                          <a:ea typeface="+mn-ea"/>
                          <a:cs typeface="+mn-cs"/>
                        </a:rPr>
                        <a:t>.</a:t>
                      </a:r>
                      <a:r>
                        <a:rPr lang="en-US" sz="1000" b="1" i="1" kern="1200" dirty="0" smtClean="0">
                          <a:solidFill>
                            <a:schemeClr val="bg1"/>
                          </a:solidFill>
                          <a:latin typeface="Trebuchet MS" panose="020B0603020202020204" pitchFamily="34" charset="0"/>
                          <a:ea typeface="+mn-ea"/>
                          <a:cs typeface="+mn-cs"/>
                        </a:rPr>
                        <a:t>12</a:t>
                      </a:r>
                      <a:r>
                        <a:rPr lang="ro-RO" sz="1000" b="1" i="1" kern="1200" dirty="0" smtClean="0">
                          <a:solidFill>
                            <a:schemeClr val="bg1"/>
                          </a:solidFill>
                          <a:latin typeface="Trebuchet MS" panose="020B0603020202020204" pitchFamily="34" charset="0"/>
                          <a:ea typeface="+mn-ea"/>
                          <a:cs typeface="+mn-cs"/>
                        </a:rPr>
                        <a:t>.202</a:t>
                      </a:r>
                      <a:r>
                        <a:rPr lang="en-US" sz="1000" b="1" i="1" kern="1200" dirty="0" smtClean="0">
                          <a:solidFill>
                            <a:schemeClr val="bg1"/>
                          </a:solidFill>
                          <a:latin typeface="Trebuchet MS" panose="020B0603020202020204" pitchFamily="34" charset="0"/>
                          <a:ea typeface="+mn-ea"/>
                          <a:cs typeface="+mn-cs"/>
                        </a:rPr>
                        <a:t>2</a:t>
                      </a:r>
                      <a:endParaRPr lang="ro-RO"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4076AC"/>
                    </a:solidFill>
                  </a:tcPr>
                </a:tc>
                <a:tc>
                  <a:txBody>
                    <a:bodyPr/>
                    <a:lstStyle/>
                    <a:p>
                      <a:pPr algn="ctr"/>
                      <a:r>
                        <a:rPr lang="ro-RO" sz="1000" b="1" i="1" kern="1200" dirty="0" smtClean="0">
                          <a:solidFill>
                            <a:schemeClr val="bg1"/>
                          </a:solidFill>
                          <a:latin typeface="Trebuchet MS" panose="020B0603020202020204" pitchFamily="34" charset="0"/>
                          <a:ea typeface="+mn-ea"/>
                          <a:cs typeface="+mn-cs"/>
                        </a:rPr>
                        <a:t>3</a:t>
                      </a:r>
                      <a:r>
                        <a:rPr lang="en-US" sz="1000" b="1" i="1" kern="1200" dirty="0" smtClean="0">
                          <a:solidFill>
                            <a:schemeClr val="bg1"/>
                          </a:solidFill>
                          <a:latin typeface="Trebuchet MS" panose="020B0603020202020204" pitchFamily="34" charset="0"/>
                          <a:ea typeface="+mn-ea"/>
                          <a:cs typeface="+mn-cs"/>
                        </a:rPr>
                        <a:t>1</a:t>
                      </a:r>
                      <a:r>
                        <a:rPr lang="ro-RO" sz="1000" b="1" i="1" kern="1200" dirty="0" smtClean="0">
                          <a:solidFill>
                            <a:schemeClr val="bg1"/>
                          </a:solidFill>
                          <a:latin typeface="Trebuchet MS" panose="020B0603020202020204" pitchFamily="34" charset="0"/>
                          <a:ea typeface="+mn-ea"/>
                          <a:cs typeface="+mn-cs"/>
                        </a:rPr>
                        <a:t>.</a:t>
                      </a:r>
                      <a:r>
                        <a:rPr lang="en-US" sz="1000" b="1" i="1" kern="1200" dirty="0" smtClean="0">
                          <a:solidFill>
                            <a:schemeClr val="bg1"/>
                          </a:solidFill>
                          <a:latin typeface="Trebuchet MS" panose="020B0603020202020204" pitchFamily="34" charset="0"/>
                          <a:ea typeface="+mn-ea"/>
                          <a:cs typeface="+mn-cs"/>
                        </a:rPr>
                        <a:t>12</a:t>
                      </a:r>
                      <a:r>
                        <a:rPr lang="ro-RO" sz="1000" b="1" i="1" kern="1200" dirty="0" smtClean="0">
                          <a:solidFill>
                            <a:schemeClr val="bg1"/>
                          </a:solidFill>
                          <a:latin typeface="Trebuchet MS" panose="020B0603020202020204" pitchFamily="34" charset="0"/>
                          <a:ea typeface="+mn-ea"/>
                          <a:cs typeface="+mn-cs"/>
                        </a:rPr>
                        <a:t>.202</a:t>
                      </a:r>
                      <a:r>
                        <a:rPr lang="en-US" sz="1000" b="1" i="1" kern="1200" dirty="0" smtClean="0">
                          <a:solidFill>
                            <a:schemeClr val="bg1"/>
                          </a:solidFill>
                          <a:latin typeface="Trebuchet MS" panose="020B0603020202020204" pitchFamily="34" charset="0"/>
                          <a:ea typeface="+mn-ea"/>
                          <a:cs typeface="+mn-cs"/>
                        </a:rPr>
                        <a:t>3</a:t>
                      </a:r>
                      <a:endParaRPr lang="ro-RO"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4076AC"/>
                    </a:solidFill>
                  </a:tcPr>
                </a:tc>
                <a:tc>
                  <a:txBody>
                    <a:bodyPr/>
                    <a:lstStyle/>
                    <a:p>
                      <a:r>
                        <a:rPr lang="ro-RO" sz="1000" b="1" i="1" kern="1200" dirty="0" smtClean="0">
                          <a:solidFill>
                            <a:schemeClr val="bg1"/>
                          </a:solidFill>
                          <a:latin typeface="Trebuchet MS" panose="020B0603020202020204" pitchFamily="34" charset="0"/>
                          <a:ea typeface="+mn-ea"/>
                          <a:cs typeface="+mn-cs"/>
                        </a:rPr>
                        <a:t>30.06.2024</a:t>
                      </a:r>
                      <a:endParaRPr lang="en-US"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4076AC"/>
                    </a:solidFill>
                  </a:tcPr>
                </a:tc>
                <a:tc>
                  <a:txBody>
                    <a:bodyPr/>
                    <a:lstStyle/>
                    <a:p>
                      <a:pPr algn="ctr"/>
                      <a:r>
                        <a:rPr lang="ro-RO" sz="1000" b="1" i="1" kern="1200" dirty="0" smtClean="0">
                          <a:solidFill>
                            <a:schemeClr val="bg1"/>
                          </a:solidFill>
                          <a:latin typeface="Trebuchet MS" panose="020B0603020202020204" pitchFamily="34" charset="0"/>
                          <a:ea typeface="+mn-ea"/>
                          <a:cs typeface="+mn-cs"/>
                        </a:rPr>
                        <a:t>3</a:t>
                      </a:r>
                      <a:r>
                        <a:rPr lang="en-US" sz="1000" b="1" i="1" kern="1200" dirty="0" smtClean="0">
                          <a:solidFill>
                            <a:schemeClr val="bg1"/>
                          </a:solidFill>
                          <a:latin typeface="Trebuchet MS" panose="020B0603020202020204" pitchFamily="34" charset="0"/>
                          <a:ea typeface="+mn-ea"/>
                          <a:cs typeface="+mn-cs"/>
                        </a:rPr>
                        <a:t>1</a:t>
                      </a:r>
                      <a:r>
                        <a:rPr lang="ro-RO" sz="1000" b="1" i="1" kern="1200" dirty="0" smtClean="0">
                          <a:solidFill>
                            <a:schemeClr val="bg1"/>
                          </a:solidFill>
                          <a:latin typeface="Trebuchet MS" panose="020B0603020202020204" pitchFamily="34" charset="0"/>
                          <a:ea typeface="+mn-ea"/>
                          <a:cs typeface="+mn-cs"/>
                        </a:rPr>
                        <a:t>.</a:t>
                      </a:r>
                      <a:r>
                        <a:rPr lang="en-US" sz="1000" b="1" i="1" kern="1200" dirty="0" smtClean="0">
                          <a:solidFill>
                            <a:schemeClr val="bg1"/>
                          </a:solidFill>
                          <a:latin typeface="Trebuchet MS" panose="020B0603020202020204" pitchFamily="34" charset="0"/>
                          <a:ea typeface="+mn-ea"/>
                          <a:cs typeface="+mn-cs"/>
                        </a:rPr>
                        <a:t>12</a:t>
                      </a:r>
                      <a:r>
                        <a:rPr lang="ro-RO" sz="1000" b="1" i="1" kern="1200" dirty="0" smtClean="0">
                          <a:solidFill>
                            <a:schemeClr val="bg1"/>
                          </a:solidFill>
                          <a:latin typeface="Trebuchet MS" panose="020B0603020202020204" pitchFamily="34" charset="0"/>
                          <a:ea typeface="+mn-ea"/>
                          <a:cs typeface="+mn-cs"/>
                        </a:rPr>
                        <a:t>.202</a:t>
                      </a:r>
                      <a:r>
                        <a:rPr lang="en-US" sz="1000" b="1" i="1" kern="1200" dirty="0" smtClean="0">
                          <a:solidFill>
                            <a:schemeClr val="bg1"/>
                          </a:solidFill>
                          <a:latin typeface="Trebuchet MS" panose="020B0603020202020204" pitchFamily="34" charset="0"/>
                          <a:ea typeface="+mn-ea"/>
                          <a:cs typeface="+mn-cs"/>
                        </a:rPr>
                        <a:t>2</a:t>
                      </a:r>
                      <a:endParaRPr lang="ro-RO"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4076AC"/>
                    </a:solidFill>
                  </a:tcPr>
                </a:tc>
                <a:tc>
                  <a:txBody>
                    <a:bodyPr/>
                    <a:lstStyle/>
                    <a:p>
                      <a:pPr algn="ctr"/>
                      <a:r>
                        <a:rPr lang="ro-RO" sz="1000" b="1" i="1" kern="1200" dirty="0" smtClean="0">
                          <a:solidFill>
                            <a:schemeClr val="bg1"/>
                          </a:solidFill>
                          <a:latin typeface="Trebuchet MS" panose="020B0603020202020204" pitchFamily="34" charset="0"/>
                          <a:ea typeface="+mn-ea"/>
                          <a:cs typeface="+mn-cs"/>
                        </a:rPr>
                        <a:t>3</a:t>
                      </a:r>
                      <a:r>
                        <a:rPr lang="en-US" sz="1000" b="1" i="1" kern="1200" dirty="0" smtClean="0">
                          <a:solidFill>
                            <a:schemeClr val="bg1"/>
                          </a:solidFill>
                          <a:latin typeface="Trebuchet MS" panose="020B0603020202020204" pitchFamily="34" charset="0"/>
                          <a:ea typeface="+mn-ea"/>
                          <a:cs typeface="+mn-cs"/>
                        </a:rPr>
                        <a:t>1</a:t>
                      </a:r>
                      <a:r>
                        <a:rPr lang="ro-RO" sz="1000" b="1" i="1" kern="1200" dirty="0" smtClean="0">
                          <a:solidFill>
                            <a:schemeClr val="bg1"/>
                          </a:solidFill>
                          <a:latin typeface="Trebuchet MS" panose="020B0603020202020204" pitchFamily="34" charset="0"/>
                          <a:ea typeface="+mn-ea"/>
                          <a:cs typeface="+mn-cs"/>
                        </a:rPr>
                        <a:t>.</a:t>
                      </a:r>
                      <a:r>
                        <a:rPr lang="en-US" sz="1000" b="1" i="1" kern="1200" dirty="0" smtClean="0">
                          <a:solidFill>
                            <a:schemeClr val="bg1"/>
                          </a:solidFill>
                          <a:latin typeface="Trebuchet MS" panose="020B0603020202020204" pitchFamily="34" charset="0"/>
                          <a:ea typeface="+mn-ea"/>
                          <a:cs typeface="+mn-cs"/>
                        </a:rPr>
                        <a:t>12</a:t>
                      </a:r>
                      <a:r>
                        <a:rPr lang="ro-RO" sz="1000" b="1" i="1" kern="1200" dirty="0" smtClean="0">
                          <a:solidFill>
                            <a:schemeClr val="bg1"/>
                          </a:solidFill>
                          <a:latin typeface="Trebuchet MS" panose="020B0603020202020204" pitchFamily="34" charset="0"/>
                          <a:ea typeface="+mn-ea"/>
                          <a:cs typeface="+mn-cs"/>
                        </a:rPr>
                        <a:t>.202</a:t>
                      </a:r>
                      <a:r>
                        <a:rPr lang="en-US" sz="1000" b="1" i="1" kern="1200" dirty="0" smtClean="0">
                          <a:solidFill>
                            <a:schemeClr val="bg1"/>
                          </a:solidFill>
                          <a:latin typeface="Trebuchet MS" panose="020B0603020202020204" pitchFamily="34" charset="0"/>
                          <a:ea typeface="+mn-ea"/>
                          <a:cs typeface="+mn-cs"/>
                        </a:rPr>
                        <a:t>3</a:t>
                      </a:r>
                      <a:endParaRPr lang="ro-RO"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4076AC"/>
                    </a:solidFill>
                  </a:tcPr>
                </a:tc>
                <a:tc>
                  <a:txBody>
                    <a:bodyPr/>
                    <a:lstStyle/>
                    <a:p>
                      <a:r>
                        <a:rPr lang="ro-RO" sz="1000" b="1" i="1" kern="1200" dirty="0" smtClean="0">
                          <a:solidFill>
                            <a:schemeClr val="bg1"/>
                          </a:solidFill>
                          <a:latin typeface="Trebuchet MS" panose="020B0603020202020204" pitchFamily="34" charset="0"/>
                          <a:ea typeface="+mn-ea"/>
                          <a:cs typeface="+mn-cs"/>
                        </a:rPr>
                        <a:t>30.06.2024</a:t>
                      </a:r>
                      <a:endParaRPr lang="en-US"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4076AC"/>
                    </a:solidFill>
                  </a:tcPr>
                </a:tc>
                <a:tc>
                  <a:txBody>
                    <a:bodyPr/>
                    <a:lstStyle/>
                    <a:p>
                      <a:pPr algn="ctr"/>
                      <a:r>
                        <a:rPr lang="ro-RO" sz="1000" b="1" i="1" kern="1200" dirty="0" smtClean="0">
                          <a:solidFill>
                            <a:schemeClr val="bg1"/>
                          </a:solidFill>
                          <a:latin typeface="Trebuchet MS" panose="020B0603020202020204" pitchFamily="34" charset="0"/>
                          <a:ea typeface="+mn-ea"/>
                          <a:cs typeface="+mn-cs"/>
                        </a:rPr>
                        <a:t>3</a:t>
                      </a:r>
                      <a:r>
                        <a:rPr lang="en-US" sz="1000" b="1" i="1" kern="1200" dirty="0" smtClean="0">
                          <a:solidFill>
                            <a:schemeClr val="bg1"/>
                          </a:solidFill>
                          <a:latin typeface="Trebuchet MS" panose="020B0603020202020204" pitchFamily="34" charset="0"/>
                          <a:ea typeface="+mn-ea"/>
                          <a:cs typeface="+mn-cs"/>
                        </a:rPr>
                        <a:t>1</a:t>
                      </a:r>
                      <a:r>
                        <a:rPr lang="ro-RO" sz="1000" b="1" i="1" kern="1200" dirty="0" smtClean="0">
                          <a:solidFill>
                            <a:schemeClr val="bg1"/>
                          </a:solidFill>
                          <a:latin typeface="Trebuchet MS" panose="020B0603020202020204" pitchFamily="34" charset="0"/>
                          <a:ea typeface="+mn-ea"/>
                          <a:cs typeface="+mn-cs"/>
                        </a:rPr>
                        <a:t>.</a:t>
                      </a:r>
                      <a:r>
                        <a:rPr lang="en-US" sz="1000" b="1" i="1" kern="1200" dirty="0" smtClean="0">
                          <a:solidFill>
                            <a:schemeClr val="bg1"/>
                          </a:solidFill>
                          <a:latin typeface="Trebuchet MS" panose="020B0603020202020204" pitchFamily="34" charset="0"/>
                          <a:ea typeface="+mn-ea"/>
                          <a:cs typeface="+mn-cs"/>
                        </a:rPr>
                        <a:t>12</a:t>
                      </a:r>
                      <a:r>
                        <a:rPr lang="ro-RO" sz="1000" b="1" i="1" kern="1200" dirty="0" smtClean="0">
                          <a:solidFill>
                            <a:schemeClr val="bg1"/>
                          </a:solidFill>
                          <a:latin typeface="Trebuchet MS" panose="020B0603020202020204" pitchFamily="34" charset="0"/>
                          <a:ea typeface="+mn-ea"/>
                          <a:cs typeface="+mn-cs"/>
                        </a:rPr>
                        <a:t>.202</a:t>
                      </a:r>
                      <a:r>
                        <a:rPr lang="en-US" sz="1000" b="1" i="1" kern="1200" dirty="0" smtClean="0">
                          <a:solidFill>
                            <a:schemeClr val="bg1"/>
                          </a:solidFill>
                          <a:latin typeface="Trebuchet MS" panose="020B0603020202020204" pitchFamily="34" charset="0"/>
                          <a:ea typeface="+mn-ea"/>
                          <a:cs typeface="+mn-cs"/>
                        </a:rPr>
                        <a:t>2</a:t>
                      </a:r>
                      <a:endParaRPr lang="ro-RO"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4076AC"/>
                    </a:solidFill>
                  </a:tcPr>
                </a:tc>
                <a:tc>
                  <a:txBody>
                    <a:bodyPr/>
                    <a:lstStyle/>
                    <a:p>
                      <a:pPr algn="ctr"/>
                      <a:r>
                        <a:rPr lang="ro-RO" sz="1000" b="1" i="1" kern="1200" dirty="0" smtClean="0">
                          <a:solidFill>
                            <a:schemeClr val="bg1"/>
                          </a:solidFill>
                          <a:latin typeface="Trebuchet MS" panose="020B0603020202020204" pitchFamily="34" charset="0"/>
                          <a:ea typeface="+mn-ea"/>
                          <a:cs typeface="+mn-cs"/>
                        </a:rPr>
                        <a:t>3</a:t>
                      </a:r>
                      <a:r>
                        <a:rPr lang="en-US" sz="1000" b="1" i="1" kern="1200" dirty="0" smtClean="0">
                          <a:solidFill>
                            <a:schemeClr val="bg1"/>
                          </a:solidFill>
                          <a:latin typeface="Trebuchet MS" panose="020B0603020202020204" pitchFamily="34" charset="0"/>
                          <a:ea typeface="+mn-ea"/>
                          <a:cs typeface="+mn-cs"/>
                        </a:rPr>
                        <a:t>1</a:t>
                      </a:r>
                      <a:r>
                        <a:rPr lang="ro-RO" sz="1000" b="1" i="1" kern="1200" dirty="0" smtClean="0">
                          <a:solidFill>
                            <a:schemeClr val="bg1"/>
                          </a:solidFill>
                          <a:latin typeface="Trebuchet MS" panose="020B0603020202020204" pitchFamily="34" charset="0"/>
                          <a:ea typeface="+mn-ea"/>
                          <a:cs typeface="+mn-cs"/>
                        </a:rPr>
                        <a:t>.</a:t>
                      </a:r>
                      <a:r>
                        <a:rPr lang="en-US" sz="1000" b="1" i="1" kern="1200" dirty="0" smtClean="0">
                          <a:solidFill>
                            <a:schemeClr val="bg1"/>
                          </a:solidFill>
                          <a:latin typeface="Trebuchet MS" panose="020B0603020202020204" pitchFamily="34" charset="0"/>
                          <a:ea typeface="+mn-ea"/>
                          <a:cs typeface="+mn-cs"/>
                        </a:rPr>
                        <a:t>12</a:t>
                      </a:r>
                      <a:r>
                        <a:rPr lang="ro-RO" sz="1000" b="1" i="1" kern="1200" dirty="0" smtClean="0">
                          <a:solidFill>
                            <a:schemeClr val="bg1"/>
                          </a:solidFill>
                          <a:latin typeface="Trebuchet MS" panose="020B0603020202020204" pitchFamily="34" charset="0"/>
                          <a:ea typeface="+mn-ea"/>
                          <a:cs typeface="+mn-cs"/>
                        </a:rPr>
                        <a:t>.202</a:t>
                      </a:r>
                      <a:r>
                        <a:rPr lang="en-US" sz="1000" b="1" i="1" kern="1200" dirty="0" smtClean="0">
                          <a:solidFill>
                            <a:schemeClr val="bg1"/>
                          </a:solidFill>
                          <a:latin typeface="Trebuchet MS" panose="020B0603020202020204" pitchFamily="34" charset="0"/>
                          <a:ea typeface="+mn-ea"/>
                          <a:cs typeface="+mn-cs"/>
                        </a:rPr>
                        <a:t>3</a:t>
                      </a:r>
                      <a:endParaRPr lang="ro-RO"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4076AC"/>
                    </a:solidFill>
                  </a:tcPr>
                </a:tc>
                <a:tc>
                  <a:txBody>
                    <a:bodyPr/>
                    <a:lstStyle/>
                    <a:p>
                      <a:pPr marL="0" marR="0" indent="0" algn="l" defTabSz="914309" rtl="0" eaLnBrk="1" fontAlgn="auto" latinLnBrk="0" hangingPunct="1">
                        <a:lnSpc>
                          <a:spcPct val="100000"/>
                        </a:lnSpc>
                        <a:spcBef>
                          <a:spcPts val="0"/>
                        </a:spcBef>
                        <a:spcAft>
                          <a:spcPts val="0"/>
                        </a:spcAft>
                        <a:buClrTx/>
                        <a:buSzTx/>
                        <a:buFontTx/>
                        <a:buNone/>
                        <a:tabLst/>
                        <a:defRPr/>
                      </a:pPr>
                      <a:r>
                        <a:rPr lang="ro-RO" sz="1000" b="1" i="1" kern="1200" dirty="0" smtClean="0">
                          <a:solidFill>
                            <a:schemeClr val="bg1"/>
                          </a:solidFill>
                          <a:latin typeface="Trebuchet MS" panose="020B0603020202020204" pitchFamily="34" charset="0"/>
                          <a:ea typeface="+mn-ea"/>
                          <a:cs typeface="+mn-cs"/>
                        </a:rPr>
                        <a:t>30.06.2024</a:t>
                      </a:r>
                      <a:endParaRPr lang="en-US" sz="1000" b="1" i="1" kern="1200" dirty="0" smtClean="0">
                        <a:solidFill>
                          <a:schemeClr val="bg1"/>
                        </a:solidFill>
                        <a:latin typeface="Trebuchet MS" panose="020B0603020202020204" pitchFamily="34" charset="0"/>
                        <a:ea typeface="+mn-ea"/>
                        <a:cs typeface="+mn-cs"/>
                      </a:endParaRPr>
                    </a:p>
                    <a:p>
                      <a:endParaRPr lang="en-US"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4076AC"/>
                    </a:solidFill>
                  </a:tcPr>
                </a:tc>
                <a:tc>
                  <a:txBody>
                    <a:bodyPr/>
                    <a:lstStyle/>
                    <a:p>
                      <a:pPr algn="ctr"/>
                      <a:r>
                        <a:rPr lang="ro-RO" sz="1000" b="1" i="1" kern="1200" dirty="0" smtClean="0">
                          <a:solidFill>
                            <a:schemeClr val="bg1"/>
                          </a:solidFill>
                          <a:latin typeface="Trebuchet MS" panose="020B0603020202020204" pitchFamily="34" charset="0"/>
                          <a:ea typeface="+mn-ea"/>
                          <a:cs typeface="+mn-cs"/>
                        </a:rPr>
                        <a:t>3</a:t>
                      </a:r>
                      <a:r>
                        <a:rPr lang="en-US" sz="1000" b="1" i="1" kern="1200" dirty="0" smtClean="0">
                          <a:solidFill>
                            <a:schemeClr val="bg1"/>
                          </a:solidFill>
                          <a:latin typeface="Trebuchet MS" panose="020B0603020202020204" pitchFamily="34" charset="0"/>
                          <a:ea typeface="+mn-ea"/>
                          <a:cs typeface="+mn-cs"/>
                        </a:rPr>
                        <a:t>1</a:t>
                      </a:r>
                      <a:r>
                        <a:rPr lang="ro-RO" sz="1000" b="1" i="1" kern="1200" dirty="0" smtClean="0">
                          <a:solidFill>
                            <a:schemeClr val="bg1"/>
                          </a:solidFill>
                          <a:latin typeface="Trebuchet MS" panose="020B0603020202020204" pitchFamily="34" charset="0"/>
                          <a:ea typeface="+mn-ea"/>
                          <a:cs typeface="+mn-cs"/>
                        </a:rPr>
                        <a:t>.</a:t>
                      </a:r>
                      <a:r>
                        <a:rPr lang="en-US" sz="1000" b="1" i="1" kern="1200" dirty="0" smtClean="0">
                          <a:solidFill>
                            <a:schemeClr val="bg1"/>
                          </a:solidFill>
                          <a:latin typeface="Trebuchet MS" panose="020B0603020202020204" pitchFamily="34" charset="0"/>
                          <a:ea typeface="+mn-ea"/>
                          <a:cs typeface="+mn-cs"/>
                        </a:rPr>
                        <a:t>12</a:t>
                      </a:r>
                      <a:r>
                        <a:rPr lang="ro-RO" sz="1000" b="1" i="1" kern="1200" dirty="0" smtClean="0">
                          <a:solidFill>
                            <a:schemeClr val="bg1"/>
                          </a:solidFill>
                          <a:latin typeface="Trebuchet MS" panose="020B0603020202020204" pitchFamily="34" charset="0"/>
                          <a:ea typeface="+mn-ea"/>
                          <a:cs typeface="+mn-cs"/>
                        </a:rPr>
                        <a:t>.202</a:t>
                      </a:r>
                      <a:r>
                        <a:rPr lang="en-US" sz="1000" b="1" i="1" kern="1200" dirty="0" smtClean="0">
                          <a:solidFill>
                            <a:schemeClr val="bg1"/>
                          </a:solidFill>
                          <a:latin typeface="Trebuchet MS" panose="020B0603020202020204" pitchFamily="34" charset="0"/>
                          <a:ea typeface="+mn-ea"/>
                          <a:cs typeface="+mn-cs"/>
                        </a:rPr>
                        <a:t>2</a:t>
                      </a:r>
                      <a:endParaRPr lang="ro-RO"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4076AC"/>
                    </a:solidFill>
                  </a:tcPr>
                </a:tc>
                <a:tc>
                  <a:txBody>
                    <a:bodyPr/>
                    <a:lstStyle/>
                    <a:p>
                      <a:pPr algn="ctr"/>
                      <a:r>
                        <a:rPr lang="ro-RO" sz="1000" b="1" i="1" kern="1200" dirty="0" smtClean="0">
                          <a:solidFill>
                            <a:schemeClr val="bg1"/>
                          </a:solidFill>
                          <a:latin typeface="Trebuchet MS" panose="020B0603020202020204" pitchFamily="34" charset="0"/>
                          <a:ea typeface="+mn-ea"/>
                          <a:cs typeface="+mn-cs"/>
                        </a:rPr>
                        <a:t>3</a:t>
                      </a:r>
                      <a:r>
                        <a:rPr lang="en-US" sz="1000" b="1" i="1" kern="1200" dirty="0" smtClean="0">
                          <a:solidFill>
                            <a:schemeClr val="bg1"/>
                          </a:solidFill>
                          <a:latin typeface="Trebuchet MS" panose="020B0603020202020204" pitchFamily="34" charset="0"/>
                          <a:ea typeface="+mn-ea"/>
                          <a:cs typeface="+mn-cs"/>
                        </a:rPr>
                        <a:t>1</a:t>
                      </a:r>
                      <a:r>
                        <a:rPr lang="ro-RO" sz="1000" b="1" i="1" kern="1200" dirty="0" smtClean="0">
                          <a:solidFill>
                            <a:schemeClr val="bg1"/>
                          </a:solidFill>
                          <a:latin typeface="Trebuchet MS" panose="020B0603020202020204" pitchFamily="34" charset="0"/>
                          <a:ea typeface="+mn-ea"/>
                          <a:cs typeface="+mn-cs"/>
                        </a:rPr>
                        <a:t>.</a:t>
                      </a:r>
                      <a:r>
                        <a:rPr lang="en-US" sz="1000" b="1" i="1" kern="1200" dirty="0" smtClean="0">
                          <a:solidFill>
                            <a:schemeClr val="bg1"/>
                          </a:solidFill>
                          <a:latin typeface="Trebuchet MS" panose="020B0603020202020204" pitchFamily="34" charset="0"/>
                          <a:ea typeface="+mn-ea"/>
                          <a:cs typeface="+mn-cs"/>
                        </a:rPr>
                        <a:t>12</a:t>
                      </a:r>
                      <a:r>
                        <a:rPr lang="ro-RO" sz="1000" b="1" i="1" kern="1200" dirty="0" smtClean="0">
                          <a:solidFill>
                            <a:schemeClr val="bg1"/>
                          </a:solidFill>
                          <a:latin typeface="Trebuchet MS" panose="020B0603020202020204" pitchFamily="34" charset="0"/>
                          <a:ea typeface="+mn-ea"/>
                          <a:cs typeface="+mn-cs"/>
                        </a:rPr>
                        <a:t>.202</a:t>
                      </a:r>
                      <a:r>
                        <a:rPr lang="en-US" sz="1000" b="1" i="1" kern="1200" dirty="0" smtClean="0">
                          <a:solidFill>
                            <a:schemeClr val="bg1"/>
                          </a:solidFill>
                          <a:latin typeface="Trebuchet MS" panose="020B0603020202020204" pitchFamily="34" charset="0"/>
                          <a:ea typeface="+mn-ea"/>
                          <a:cs typeface="+mn-cs"/>
                        </a:rPr>
                        <a:t>3</a:t>
                      </a:r>
                      <a:endParaRPr lang="ro-RO"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4076AC"/>
                    </a:solidFill>
                  </a:tcPr>
                </a:tc>
                <a:tc>
                  <a:txBody>
                    <a:bodyPr/>
                    <a:lstStyle/>
                    <a:p>
                      <a:r>
                        <a:rPr lang="ro-RO" sz="1000" b="1" i="1" kern="1200" dirty="0" smtClean="0">
                          <a:solidFill>
                            <a:schemeClr val="bg1"/>
                          </a:solidFill>
                          <a:latin typeface="Trebuchet MS" panose="020B0603020202020204" pitchFamily="34" charset="0"/>
                          <a:ea typeface="+mn-ea"/>
                          <a:cs typeface="+mn-cs"/>
                        </a:rPr>
                        <a:t>30.06.2024</a:t>
                      </a:r>
                      <a:endParaRPr lang="en-US"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4076AC"/>
                    </a:solidFill>
                  </a:tcPr>
                </a:tc>
                <a:extLst>
                  <a:ext uri="{0D108BD9-81ED-4DB2-BD59-A6C34878D82A}">
                    <a16:rowId xmlns:a16="http://schemas.microsoft.com/office/drawing/2014/main" xmlns="" val="10006"/>
                  </a:ext>
                </a:extLst>
              </a:tr>
              <a:tr h="265573">
                <a:tc>
                  <a:txBody>
                    <a:bodyPr/>
                    <a:lstStyle>
                      <a:lvl1pPr marL="0" algn="l" defTabSz="914400" rtl="0" eaLnBrk="1" latinLnBrk="0" hangingPunct="1">
                        <a:defRPr sz="1800" kern="1200">
                          <a:solidFill>
                            <a:schemeClr val="dk1"/>
                          </a:solidFill>
                          <a:latin typeface="Franklin Gothic Book"/>
                        </a:defRPr>
                      </a:lvl1pPr>
                      <a:lvl2pPr marL="457200" algn="l" defTabSz="914400" rtl="0" eaLnBrk="1" latinLnBrk="0" hangingPunct="1">
                        <a:defRPr sz="1800" kern="1200">
                          <a:solidFill>
                            <a:schemeClr val="dk1"/>
                          </a:solidFill>
                          <a:latin typeface="Franklin Gothic Book"/>
                        </a:defRPr>
                      </a:lvl2pPr>
                      <a:lvl3pPr marL="914400" algn="l" defTabSz="914400" rtl="0" eaLnBrk="1" latinLnBrk="0" hangingPunct="1">
                        <a:defRPr sz="1800" kern="1200">
                          <a:solidFill>
                            <a:schemeClr val="dk1"/>
                          </a:solidFill>
                          <a:latin typeface="Franklin Gothic Book"/>
                        </a:defRPr>
                      </a:lvl3pPr>
                      <a:lvl4pPr marL="1371600" algn="l" defTabSz="914400" rtl="0" eaLnBrk="1" latinLnBrk="0" hangingPunct="1">
                        <a:defRPr sz="1800" kern="1200">
                          <a:solidFill>
                            <a:schemeClr val="dk1"/>
                          </a:solidFill>
                          <a:latin typeface="Franklin Gothic Book"/>
                        </a:defRPr>
                      </a:lvl4pPr>
                      <a:lvl5pPr marL="1828800" algn="l" defTabSz="914400" rtl="0" eaLnBrk="1" latinLnBrk="0" hangingPunct="1">
                        <a:defRPr sz="1800" kern="1200">
                          <a:solidFill>
                            <a:schemeClr val="dk1"/>
                          </a:solidFill>
                          <a:latin typeface="Franklin Gothic Book"/>
                        </a:defRPr>
                      </a:lvl5pPr>
                      <a:lvl6pPr marL="2286000" algn="l" defTabSz="914400" rtl="0" eaLnBrk="1" latinLnBrk="0" hangingPunct="1">
                        <a:defRPr sz="1800" kern="1200">
                          <a:solidFill>
                            <a:schemeClr val="dk1"/>
                          </a:solidFill>
                          <a:latin typeface="Franklin Gothic Book"/>
                        </a:defRPr>
                      </a:lvl6pPr>
                      <a:lvl7pPr marL="2743200" algn="l" defTabSz="914400" rtl="0" eaLnBrk="1" latinLnBrk="0" hangingPunct="1">
                        <a:defRPr sz="1800" kern="1200">
                          <a:solidFill>
                            <a:schemeClr val="dk1"/>
                          </a:solidFill>
                          <a:latin typeface="Franklin Gothic Book"/>
                        </a:defRPr>
                      </a:lvl7pPr>
                      <a:lvl8pPr marL="3200400" algn="l" defTabSz="914400" rtl="0" eaLnBrk="1" latinLnBrk="0" hangingPunct="1">
                        <a:defRPr sz="1800" kern="1200">
                          <a:solidFill>
                            <a:schemeClr val="dk1"/>
                          </a:solidFill>
                          <a:latin typeface="Franklin Gothic Book"/>
                        </a:defRPr>
                      </a:lvl8pPr>
                      <a:lvl9pPr marL="3657600" algn="l" defTabSz="914400" rtl="0" eaLnBrk="1" latinLnBrk="0" hangingPunct="1">
                        <a:defRPr sz="1800" kern="1200">
                          <a:solidFill>
                            <a:schemeClr val="dk1"/>
                          </a:solidFill>
                          <a:latin typeface="Franklin Gothic Book"/>
                        </a:defRPr>
                      </a:lvl9pPr>
                    </a:lstStyle>
                    <a:p>
                      <a:r>
                        <a:rPr lang="ro-RO" sz="1000" b="1" i="0" dirty="0">
                          <a:solidFill>
                            <a:schemeClr val="tx1"/>
                          </a:solidFill>
                          <a:latin typeface="Trebuchet MS" panose="020B0603020202020204" pitchFamily="34" charset="0"/>
                        </a:rPr>
                        <a:t>Persoane cuprinse la măsuri active</a:t>
                      </a: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309" rtl="0" eaLnBrk="1" latinLnBrk="0" hangingPunct="1"/>
                      <a:r>
                        <a:rPr lang="en-US" sz="1050" b="1" i="1" kern="1200" dirty="0" smtClean="0">
                          <a:solidFill>
                            <a:srgbClr val="03598A"/>
                          </a:solidFill>
                          <a:latin typeface="Trebuchet MS" panose="020B0603020202020204" pitchFamily="34" charset="0"/>
                          <a:ea typeface="+mn-ea"/>
                          <a:cs typeface="+mn-cs"/>
                        </a:rPr>
                        <a:t>626</a:t>
                      </a:r>
                      <a:endParaRPr lang="en-US" sz="1050" b="1" i="1" kern="1200" dirty="0">
                        <a:solidFill>
                          <a:srgbClr val="03598A"/>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557</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6</a:t>
                      </a:r>
                      <a:r>
                        <a:rPr lang="ro-RO" sz="1050" b="1" i="1" kern="1200" dirty="0" smtClean="0">
                          <a:solidFill>
                            <a:schemeClr val="tx1"/>
                          </a:solidFill>
                          <a:latin typeface="Trebuchet MS" panose="020B0603020202020204" pitchFamily="34" charset="0"/>
                          <a:ea typeface="+mn-ea"/>
                          <a:cs typeface="+mn-cs"/>
                        </a:rPr>
                        <a:t>86</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1731</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1343</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400" rtl="0" eaLnBrk="1" latinLnBrk="0" hangingPunct="1"/>
                      <a:r>
                        <a:rPr lang="ro-RO" sz="1050" b="1" i="1" kern="1200" dirty="0" smtClean="0">
                          <a:solidFill>
                            <a:schemeClr val="tx1"/>
                          </a:solidFill>
                          <a:latin typeface="Trebuchet MS" panose="020B0603020202020204" pitchFamily="34" charset="0"/>
                          <a:ea typeface="+mn-ea"/>
                          <a:cs typeface="+mn-cs"/>
                        </a:rPr>
                        <a:t>807</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3260</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3238</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2</a:t>
                      </a:r>
                      <a:r>
                        <a:rPr lang="ro-RO" sz="1050" b="1" i="1" kern="1200" dirty="0" smtClean="0">
                          <a:solidFill>
                            <a:schemeClr val="tx1"/>
                          </a:solidFill>
                          <a:latin typeface="Trebuchet MS" panose="020B0603020202020204" pitchFamily="34" charset="0"/>
                          <a:ea typeface="+mn-ea"/>
                          <a:cs typeface="+mn-cs"/>
                        </a:rPr>
                        <a:t>539</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2401</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2295</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1</a:t>
                      </a:r>
                      <a:r>
                        <a:rPr lang="ro-RO" sz="1050" b="1" i="1" kern="1200" dirty="0" smtClean="0">
                          <a:solidFill>
                            <a:schemeClr val="tx1"/>
                          </a:solidFill>
                          <a:latin typeface="Trebuchet MS" panose="020B0603020202020204" pitchFamily="34" charset="0"/>
                          <a:ea typeface="+mn-ea"/>
                          <a:cs typeface="+mn-cs"/>
                        </a:rPr>
                        <a:t>487</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extLst>
                  <a:ext uri="{0D108BD9-81ED-4DB2-BD59-A6C34878D82A}">
                    <a16:rowId xmlns:a16="http://schemas.microsoft.com/office/drawing/2014/main" xmlns="" val="10007"/>
                  </a:ext>
                </a:extLst>
              </a:tr>
              <a:tr h="243819">
                <a:tc>
                  <a:txBody>
                    <a:bodyPr/>
                    <a:lstStyle>
                      <a:lvl1pPr marL="0" algn="l" defTabSz="914400" rtl="0" eaLnBrk="1" latinLnBrk="0" hangingPunct="1">
                        <a:defRPr sz="1800" kern="1200">
                          <a:solidFill>
                            <a:schemeClr val="dk1"/>
                          </a:solidFill>
                          <a:latin typeface="Franklin Gothic Book"/>
                        </a:defRPr>
                      </a:lvl1pPr>
                      <a:lvl2pPr marL="457200" algn="l" defTabSz="914400" rtl="0" eaLnBrk="1" latinLnBrk="0" hangingPunct="1">
                        <a:defRPr sz="1800" kern="1200">
                          <a:solidFill>
                            <a:schemeClr val="dk1"/>
                          </a:solidFill>
                          <a:latin typeface="Franklin Gothic Book"/>
                        </a:defRPr>
                      </a:lvl2pPr>
                      <a:lvl3pPr marL="914400" algn="l" defTabSz="914400" rtl="0" eaLnBrk="1" latinLnBrk="0" hangingPunct="1">
                        <a:defRPr sz="1800" kern="1200">
                          <a:solidFill>
                            <a:schemeClr val="dk1"/>
                          </a:solidFill>
                          <a:latin typeface="Franklin Gothic Book"/>
                        </a:defRPr>
                      </a:lvl3pPr>
                      <a:lvl4pPr marL="1371600" algn="l" defTabSz="914400" rtl="0" eaLnBrk="1" latinLnBrk="0" hangingPunct="1">
                        <a:defRPr sz="1800" kern="1200">
                          <a:solidFill>
                            <a:schemeClr val="dk1"/>
                          </a:solidFill>
                          <a:latin typeface="Franklin Gothic Book"/>
                        </a:defRPr>
                      </a:lvl4pPr>
                      <a:lvl5pPr marL="1828800" algn="l" defTabSz="914400" rtl="0" eaLnBrk="1" latinLnBrk="0" hangingPunct="1">
                        <a:defRPr sz="1800" kern="1200">
                          <a:solidFill>
                            <a:schemeClr val="dk1"/>
                          </a:solidFill>
                          <a:latin typeface="Franklin Gothic Book"/>
                        </a:defRPr>
                      </a:lvl5pPr>
                      <a:lvl6pPr marL="2286000" algn="l" defTabSz="914400" rtl="0" eaLnBrk="1" latinLnBrk="0" hangingPunct="1">
                        <a:defRPr sz="1800" kern="1200">
                          <a:solidFill>
                            <a:schemeClr val="dk1"/>
                          </a:solidFill>
                          <a:latin typeface="Franklin Gothic Book"/>
                        </a:defRPr>
                      </a:lvl6pPr>
                      <a:lvl7pPr marL="2743200" algn="l" defTabSz="914400" rtl="0" eaLnBrk="1" latinLnBrk="0" hangingPunct="1">
                        <a:defRPr sz="1800" kern="1200">
                          <a:solidFill>
                            <a:schemeClr val="dk1"/>
                          </a:solidFill>
                          <a:latin typeface="Franklin Gothic Book"/>
                        </a:defRPr>
                      </a:lvl7pPr>
                      <a:lvl8pPr marL="3200400" algn="l" defTabSz="914400" rtl="0" eaLnBrk="1" latinLnBrk="0" hangingPunct="1">
                        <a:defRPr sz="1800" kern="1200">
                          <a:solidFill>
                            <a:schemeClr val="dk1"/>
                          </a:solidFill>
                          <a:latin typeface="Franklin Gothic Book"/>
                        </a:defRPr>
                      </a:lvl8pPr>
                      <a:lvl9pPr marL="3657600" algn="l" defTabSz="914400" rtl="0" eaLnBrk="1" latinLnBrk="0" hangingPunct="1">
                        <a:defRPr sz="1800" kern="1200">
                          <a:solidFill>
                            <a:schemeClr val="dk1"/>
                          </a:solidFill>
                          <a:latin typeface="Franklin Gothic Book"/>
                        </a:defRPr>
                      </a:lvl9pPr>
                    </a:lstStyle>
                    <a:p>
                      <a:r>
                        <a:rPr lang="ro-RO" sz="1000" b="1" i="0" dirty="0">
                          <a:solidFill>
                            <a:schemeClr val="tx1"/>
                          </a:solidFill>
                          <a:latin typeface="Trebuchet MS" panose="020B0603020202020204" pitchFamily="34" charset="0"/>
                        </a:rPr>
                        <a:t>Persoane ocupate</a:t>
                      </a: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309" rtl="0" eaLnBrk="1" latinLnBrk="0" hangingPunct="1"/>
                      <a:r>
                        <a:rPr lang="en-US" sz="1050" b="1" i="1" kern="1200" dirty="0" smtClean="0">
                          <a:solidFill>
                            <a:srgbClr val="03598A"/>
                          </a:solidFill>
                          <a:latin typeface="Trebuchet MS" panose="020B0603020202020204" pitchFamily="34" charset="0"/>
                          <a:ea typeface="+mn-ea"/>
                          <a:cs typeface="+mn-cs"/>
                        </a:rPr>
                        <a:t>75</a:t>
                      </a:r>
                      <a:endParaRPr lang="en-US" sz="1050" b="1" i="1" kern="1200" dirty="0">
                        <a:solidFill>
                          <a:srgbClr val="03598A"/>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105</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400" rtl="0" eaLnBrk="1" latinLnBrk="0" hangingPunct="1"/>
                      <a:r>
                        <a:rPr lang="ro-RO" sz="1050" b="1" i="1" kern="1200" dirty="0" smtClean="0">
                          <a:solidFill>
                            <a:schemeClr val="tx1"/>
                          </a:solidFill>
                          <a:latin typeface="Trebuchet MS" panose="020B0603020202020204" pitchFamily="34" charset="0"/>
                          <a:ea typeface="+mn-ea"/>
                          <a:cs typeface="+mn-cs"/>
                        </a:rPr>
                        <a:t>31</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1129</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994</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400" rtl="0" eaLnBrk="1" latinLnBrk="0" hangingPunct="1"/>
                      <a:r>
                        <a:rPr lang="ro-RO" sz="1050" b="1" i="1" kern="1200" dirty="0" smtClean="0">
                          <a:solidFill>
                            <a:schemeClr val="tx1"/>
                          </a:solidFill>
                          <a:latin typeface="Trebuchet MS" panose="020B0603020202020204" pitchFamily="34" charset="0"/>
                          <a:ea typeface="+mn-ea"/>
                          <a:cs typeface="+mn-cs"/>
                        </a:rPr>
                        <a:t>367</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2267</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2171</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1</a:t>
                      </a:r>
                      <a:r>
                        <a:rPr lang="ro-RO" sz="1050" b="1" i="1" kern="1200" dirty="0" smtClean="0">
                          <a:solidFill>
                            <a:schemeClr val="tx1"/>
                          </a:solidFill>
                          <a:latin typeface="Trebuchet MS" panose="020B0603020202020204" pitchFamily="34" charset="0"/>
                          <a:ea typeface="+mn-ea"/>
                          <a:cs typeface="+mn-cs"/>
                        </a:rPr>
                        <a:t>266</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1993</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1801</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400" rtl="0" eaLnBrk="1" latinLnBrk="0" hangingPunct="1"/>
                      <a:r>
                        <a:rPr lang="ro-RO" sz="1050" b="1" i="1" kern="1200" dirty="0" smtClean="0">
                          <a:solidFill>
                            <a:schemeClr val="tx1"/>
                          </a:solidFill>
                          <a:latin typeface="Trebuchet MS" panose="020B0603020202020204" pitchFamily="34" charset="0"/>
                          <a:ea typeface="+mn-ea"/>
                          <a:cs typeface="+mn-cs"/>
                        </a:rPr>
                        <a:t>960</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extLst>
                  <a:ext uri="{0D108BD9-81ED-4DB2-BD59-A6C34878D82A}">
                    <a16:rowId xmlns:a16="http://schemas.microsoft.com/office/drawing/2014/main" xmlns="" val="10008"/>
                  </a:ext>
                </a:extLst>
              </a:tr>
              <a:tr h="243819">
                <a:tc>
                  <a:txBody>
                    <a:bodyPr/>
                    <a:lstStyle>
                      <a:lvl1pPr marL="0" algn="l" defTabSz="914400" rtl="0" eaLnBrk="1" latinLnBrk="0" hangingPunct="1">
                        <a:defRPr sz="1800" kern="1200">
                          <a:solidFill>
                            <a:schemeClr val="dk1"/>
                          </a:solidFill>
                          <a:latin typeface="Franklin Gothic Book"/>
                        </a:defRPr>
                      </a:lvl1pPr>
                      <a:lvl2pPr marL="457200" algn="l" defTabSz="914400" rtl="0" eaLnBrk="1" latinLnBrk="0" hangingPunct="1">
                        <a:defRPr sz="1800" kern="1200">
                          <a:solidFill>
                            <a:schemeClr val="dk1"/>
                          </a:solidFill>
                          <a:latin typeface="Franklin Gothic Book"/>
                        </a:defRPr>
                      </a:lvl2pPr>
                      <a:lvl3pPr marL="914400" algn="l" defTabSz="914400" rtl="0" eaLnBrk="1" latinLnBrk="0" hangingPunct="1">
                        <a:defRPr sz="1800" kern="1200">
                          <a:solidFill>
                            <a:schemeClr val="dk1"/>
                          </a:solidFill>
                          <a:latin typeface="Franklin Gothic Book"/>
                        </a:defRPr>
                      </a:lvl3pPr>
                      <a:lvl4pPr marL="1371600" algn="l" defTabSz="914400" rtl="0" eaLnBrk="1" latinLnBrk="0" hangingPunct="1">
                        <a:defRPr sz="1800" kern="1200">
                          <a:solidFill>
                            <a:schemeClr val="dk1"/>
                          </a:solidFill>
                          <a:latin typeface="Franklin Gothic Book"/>
                        </a:defRPr>
                      </a:lvl4pPr>
                      <a:lvl5pPr marL="1828800" algn="l" defTabSz="914400" rtl="0" eaLnBrk="1" latinLnBrk="0" hangingPunct="1">
                        <a:defRPr sz="1800" kern="1200">
                          <a:solidFill>
                            <a:schemeClr val="dk1"/>
                          </a:solidFill>
                          <a:latin typeface="Franklin Gothic Book"/>
                        </a:defRPr>
                      </a:lvl5pPr>
                      <a:lvl6pPr marL="2286000" algn="l" defTabSz="914400" rtl="0" eaLnBrk="1" latinLnBrk="0" hangingPunct="1">
                        <a:defRPr sz="1800" kern="1200">
                          <a:solidFill>
                            <a:schemeClr val="dk1"/>
                          </a:solidFill>
                          <a:latin typeface="Franklin Gothic Book"/>
                        </a:defRPr>
                      </a:lvl6pPr>
                      <a:lvl7pPr marL="2743200" algn="l" defTabSz="914400" rtl="0" eaLnBrk="1" latinLnBrk="0" hangingPunct="1">
                        <a:defRPr sz="1800" kern="1200">
                          <a:solidFill>
                            <a:schemeClr val="dk1"/>
                          </a:solidFill>
                          <a:latin typeface="Franklin Gothic Book"/>
                        </a:defRPr>
                      </a:lvl7pPr>
                      <a:lvl8pPr marL="3200400" algn="l" defTabSz="914400" rtl="0" eaLnBrk="1" latinLnBrk="0" hangingPunct="1">
                        <a:defRPr sz="1800" kern="1200">
                          <a:solidFill>
                            <a:schemeClr val="dk1"/>
                          </a:solidFill>
                          <a:latin typeface="Franklin Gothic Book"/>
                        </a:defRPr>
                      </a:lvl8pPr>
                      <a:lvl9pPr marL="3657600" algn="l" defTabSz="914400" rtl="0" eaLnBrk="1" latinLnBrk="0" hangingPunct="1">
                        <a:defRPr sz="1800" kern="1200">
                          <a:solidFill>
                            <a:schemeClr val="dk1"/>
                          </a:solidFill>
                          <a:latin typeface="Franklin Gothic Book"/>
                        </a:defRPr>
                      </a:lvl9pPr>
                    </a:lstStyle>
                    <a:p>
                      <a:r>
                        <a:rPr lang="en-US" sz="1000" b="1" i="1" dirty="0" err="1" smtClean="0">
                          <a:solidFill>
                            <a:schemeClr val="tx1"/>
                          </a:solidFill>
                          <a:latin typeface="Trebuchet MS" panose="020B0603020202020204" pitchFamily="34" charset="0"/>
                        </a:rPr>
                        <a:t>Procent</a:t>
                      </a:r>
                      <a:endParaRPr lang="ro-RO" sz="1000" b="1" i="1" dirty="0">
                        <a:solidFill>
                          <a:schemeClr val="tx1"/>
                        </a:solidFill>
                        <a:latin typeface="Trebuchet MS" panose="020B0603020202020204" pitchFamily="34" charset="0"/>
                      </a:endParaRP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309" rtl="0" eaLnBrk="1" latinLnBrk="0" hangingPunct="1"/>
                      <a:r>
                        <a:rPr lang="en-US" sz="1050" b="1" i="1" kern="1200" dirty="0" smtClean="0">
                          <a:solidFill>
                            <a:srgbClr val="03598A"/>
                          </a:solidFill>
                          <a:latin typeface="Trebuchet MS" panose="020B0603020202020204" pitchFamily="34" charset="0"/>
                          <a:ea typeface="+mn-ea"/>
                          <a:cs typeface="+mn-cs"/>
                        </a:rPr>
                        <a:t>11,90</a:t>
                      </a: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18,85</a:t>
                      </a: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4,</a:t>
                      </a:r>
                      <a:r>
                        <a:rPr lang="ro-RO" sz="1050" b="1" i="1" kern="1200" dirty="0" smtClean="0">
                          <a:solidFill>
                            <a:schemeClr val="tx1"/>
                          </a:solidFill>
                          <a:latin typeface="Trebuchet MS" panose="020B0603020202020204" pitchFamily="34" charset="0"/>
                          <a:ea typeface="+mn-ea"/>
                          <a:cs typeface="+mn-cs"/>
                        </a:rPr>
                        <a:t>51</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65,20</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74,01</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4</a:t>
                      </a:r>
                      <a:r>
                        <a:rPr lang="ro-RO" sz="1050" b="1" i="1" kern="1200" dirty="0" smtClean="0">
                          <a:solidFill>
                            <a:schemeClr val="tx1"/>
                          </a:solidFill>
                          <a:latin typeface="Trebuchet MS" panose="020B0603020202020204" pitchFamily="34" charset="0"/>
                          <a:ea typeface="+mn-ea"/>
                          <a:cs typeface="+mn-cs"/>
                        </a:rPr>
                        <a:t>5</a:t>
                      </a:r>
                      <a:r>
                        <a:rPr lang="en-US" sz="1050" b="1" i="1" kern="1200" dirty="0" smtClean="0">
                          <a:solidFill>
                            <a:schemeClr val="tx1"/>
                          </a:solidFill>
                          <a:latin typeface="Trebuchet MS" panose="020B0603020202020204" pitchFamily="34" charset="0"/>
                          <a:ea typeface="+mn-ea"/>
                          <a:cs typeface="+mn-cs"/>
                        </a:rPr>
                        <a:t>,</a:t>
                      </a:r>
                      <a:r>
                        <a:rPr lang="ro-RO" sz="1050" b="1" i="1" kern="1200" dirty="0" smtClean="0">
                          <a:solidFill>
                            <a:schemeClr val="tx1"/>
                          </a:solidFill>
                          <a:latin typeface="Trebuchet MS" panose="020B0603020202020204" pitchFamily="34" charset="0"/>
                          <a:ea typeface="+mn-ea"/>
                          <a:cs typeface="+mn-cs"/>
                        </a:rPr>
                        <a:t>47</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69,50</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67,04</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49,</a:t>
                      </a:r>
                      <a:r>
                        <a:rPr lang="ro-RO" sz="1050" b="1" i="1" kern="1200" dirty="0" smtClean="0">
                          <a:solidFill>
                            <a:schemeClr val="tx1"/>
                          </a:solidFill>
                          <a:latin typeface="Trebuchet MS" panose="020B0603020202020204" pitchFamily="34" charset="0"/>
                          <a:ea typeface="+mn-ea"/>
                          <a:cs typeface="+mn-cs"/>
                        </a:rPr>
                        <a:t>86</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83,00</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78,47</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6</a:t>
                      </a:r>
                      <a:r>
                        <a:rPr lang="ro-RO" sz="1050" b="1" i="1" kern="1200" dirty="0" smtClean="0">
                          <a:solidFill>
                            <a:schemeClr val="tx1"/>
                          </a:solidFill>
                          <a:latin typeface="Trebuchet MS" panose="020B0603020202020204" pitchFamily="34" charset="0"/>
                          <a:ea typeface="+mn-ea"/>
                          <a:cs typeface="+mn-cs"/>
                        </a:rPr>
                        <a:t>4,55</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9"/>
                  </a:ext>
                </a:extLst>
              </a:tr>
              <a:tr h="396206">
                <a:tc rowSpan="2">
                  <a:txBody>
                    <a:bodyPr/>
                    <a:lstStyle>
                      <a:lvl1pPr marL="0" algn="l" defTabSz="914400" rtl="0" eaLnBrk="1" latinLnBrk="0" hangingPunct="1">
                        <a:defRPr sz="1800" b="1" kern="1200">
                          <a:solidFill>
                            <a:schemeClr val="lt1"/>
                          </a:solidFill>
                          <a:latin typeface="Franklin Gothic Book"/>
                        </a:defRPr>
                      </a:lvl1pPr>
                      <a:lvl2pPr marL="457200" algn="l" defTabSz="914400" rtl="0" eaLnBrk="1" latinLnBrk="0" hangingPunct="1">
                        <a:defRPr sz="1800" b="1" kern="1200">
                          <a:solidFill>
                            <a:schemeClr val="lt1"/>
                          </a:solidFill>
                          <a:latin typeface="Franklin Gothic Book"/>
                        </a:defRPr>
                      </a:lvl2pPr>
                      <a:lvl3pPr marL="914400" algn="l" defTabSz="914400" rtl="0" eaLnBrk="1" latinLnBrk="0" hangingPunct="1">
                        <a:defRPr sz="1800" b="1" kern="1200">
                          <a:solidFill>
                            <a:schemeClr val="lt1"/>
                          </a:solidFill>
                          <a:latin typeface="Franklin Gothic Book"/>
                        </a:defRPr>
                      </a:lvl3pPr>
                      <a:lvl4pPr marL="1371600" algn="l" defTabSz="914400" rtl="0" eaLnBrk="1" latinLnBrk="0" hangingPunct="1">
                        <a:defRPr sz="1800" b="1" kern="1200">
                          <a:solidFill>
                            <a:schemeClr val="lt1"/>
                          </a:solidFill>
                          <a:latin typeface="Franklin Gothic Book"/>
                        </a:defRPr>
                      </a:lvl4pPr>
                      <a:lvl5pPr marL="1828800" algn="l" defTabSz="914400" rtl="0" eaLnBrk="1" latinLnBrk="0" hangingPunct="1">
                        <a:defRPr sz="1800" b="1" kern="1200">
                          <a:solidFill>
                            <a:schemeClr val="lt1"/>
                          </a:solidFill>
                          <a:latin typeface="Franklin Gothic Book"/>
                        </a:defRPr>
                      </a:lvl5pPr>
                      <a:lvl6pPr marL="2286000" algn="l" defTabSz="914400" rtl="0" eaLnBrk="1" latinLnBrk="0" hangingPunct="1">
                        <a:defRPr sz="1800" b="1" kern="1200">
                          <a:solidFill>
                            <a:schemeClr val="lt1"/>
                          </a:solidFill>
                          <a:latin typeface="Franklin Gothic Book"/>
                        </a:defRPr>
                      </a:lvl6pPr>
                      <a:lvl7pPr marL="2743200" algn="l" defTabSz="914400" rtl="0" eaLnBrk="1" latinLnBrk="0" hangingPunct="1">
                        <a:defRPr sz="1800" b="1" kern="1200">
                          <a:solidFill>
                            <a:schemeClr val="lt1"/>
                          </a:solidFill>
                          <a:latin typeface="Franklin Gothic Book"/>
                        </a:defRPr>
                      </a:lvl7pPr>
                      <a:lvl8pPr marL="3200400" algn="l" defTabSz="914400" rtl="0" eaLnBrk="1" latinLnBrk="0" hangingPunct="1">
                        <a:defRPr sz="1800" b="1" kern="1200">
                          <a:solidFill>
                            <a:schemeClr val="lt1"/>
                          </a:solidFill>
                          <a:latin typeface="Franklin Gothic Book"/>
                        </a:defRPr>
                      </a:lvl8pPr>
                      <a:lvl9pPr marL="3657600" algn="l" defTabSz="914400" rtl="0" eaLnBrk="1" latinLnBrk="0" hangingPunct="1">
                        <a:defRPr sz="1800" b="1" kern="1200">
                          <a:solidFill>
                            <a:schemeClr val="lt1"/>
                          </a:solidFill>
                          <a:latin typeface="Franklin Gothic Book"/>
                        </a:defRPr>
                      </a:lvl9pPr>
                    </a:lstStyle>
                    <a:p>
                      <a:pPr algn="ctr"/>
                      <a:r>
                        <a:rPr lang="en-US" sz="1000" b="1" i="0" dirty="0">
                          <a:solidFill>
                            <a:schemeClr val="bg1"/>
                          </a:solidFill>
                          <a:latin typeface="Trebuchet MS" panose="020B0603020202020204" pitchFamily="34" charset="0"/>
                        </a:rPr>
                        <a:t>Tip</a:t>
                      </a:r>
                      <a:r>
                        <a:rPr lang="ro-RO" sz="1000" b="1" i="0" dirty="0">
                          <a:solidFill>
                            <a:schemeClr val="bg1"/>
                          </a:solidFill>
                          <a:latin typeface="Trebuchet MS" panose="020B0603020202020204" pitchFamily="34" charset="0"/>
                        </a:rPr>
                        <a:t> măsură</a:t>
                      </a:r>
                    </a:p>
                  </a:txBody>
                  <a:tcPr marL="91448" marR="91448" marT="45716" marB="45716"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6F9CB5"/>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vi-VN" sz="1000" b="1" i="1" dirty="0">
                          <a:solidFill>
                            <a:schemeClr val="bg1"/>
                          </a:solidFill>
                          <a:latin typeface="Trebuchet MS" panose="020B0603020202020204" pitchFamily="34" charset="0"/>
                        </a:rPr>
                        <a:t>Persoane cu dizabilități</a:t>
                      </a: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6F9CB5"/>
                    </a:solidFill>
                  </a:tcPr>
                </a:tc>
                <a:tc hMerge="1">
                  <a:txBody>
                    <a:bodyPr/>
                    <a:lstStyle/>
                    <a:p>
                      <a:endParaRPr lang="en-US"/>
                    </a:p>
                  </a:txBody>
                  <a:tcPr/>
                </a:tc>
                <a:tc hMerge="1">
                  <a:txBody>
                    <a:bodyPr/>
                    <a:lstStyle/>
                    <a:p>
                      <a:endParaRPr lang="en-US"/>
                    </a:p>
                  </a:txBody>
                  <a:tcPr/>
                </a:tc>
                <a:tc gridSpan="3">
                  <a:txBody>
                    <a:bodyPr/>
                    <a:lstStyle>
                      <a:lvl1pPr marL="0" algn="l" defTabSz="914400" rtl="0" eaLnBrk="1" latinLnBrk="0" hangingPunct="1">
                        <a:defRPr sz="1800" b="1" kern="1200">
                          <a:solidFill>
                            <a:schemeClr val="lt1"/>
                          </a:solidFill>
                          <a:latin typeface="Franklin Gothic Book"/>
                        </a:defRPr>
                      </a:lvl1pPr>
                      <a:lvl2pPr marL="457200" algn="l" defTabSz="914400" rtl="0" eaLnBrk="1" latinLnBrk="0" hangingPunct="1">
                        <a:defRPr sz="1800" b="1" kern="1200">
                          <a:solidFill>
                            <a:schemeClr val="lt1"/>
                          </a:solidFill>
                          <a:latin typeface="Franklin Gothic Book"/>
                        </a:defRPr>
                      </a:lvl2pPr>
                      <a:lvl3pPr marL="914400" algn="l" defTabSz="914400" rtl="0" eaLnBrk="1" latinLnBrk="0" hangingPunct="1">
                        <a:defRPr sz="1800" b="1" kern="1200">
                          <a:solidFill>
                            <a:schemeClr val="lt1"/>
                          </a:solidFill>
                          <a:latin typeface="Franklin Gothic Book"/>
                        </a:defRPr>
                      </a:lvl3pPr>
                      <a:lvl4pPr marL="1371600" algn="l" defTabSz="914400" rtl="0" eaLnBrk="1" latinLnBrk="0" hangingPunct="1">
                        <a:defRPr sz="1800" b="1" kern="1200">
                          <a:solidFill>
                            <a:schemeClr val="lt1"/>
                          </a:solidFill>
                          <a:latin typeface="Franklin Gothic Book"/>
                        </a:defRPr>
                      </a:lvl4pPr>
                      <a:lvl5pPr marL="1828800" algn="l" defTabSz="914400" rtl="0" eaLnBrk="1" latinLnBrk="0" hangingPunct="1">
                        <a:defRPr sz="1800" b="1" kern="1200">
                          <a:solidFill>
                            <a:schemeClr val="lt1"/>
                          </a:solidFill>
                          <a:latin typeface="Franklin Gothic Book"/>
                        </a:defRPr>
                      </a:lvl5pPr>
                      <a:lvl6pPr marL="2286000" algn="l" defTabSz="914400" rtl="0" eaLnBrk="1" latinLnBrk="0" hangingPunct="1">
                        <a:defRPr sz="1800" b="1" kern="1200">
                          <a:solidFill>
                            <a:schemeClr val="lt1"/>
                          </a:solidFill>
                          <a:latin typeface="Franklin Gothic Book"/>
                        </a:defRPr>
                      </a:lvl6pPr>
                      <a:lvl7pPr marL="2743200" algn="l" defTabSz="914400" rtl="0" eaLnBrk="1" latinLnBrk="0" hangingPunct="1">
                        <a:defRPr sz="1800" b="1" kern="1200">
                          <a:solidFill>
                            <a:schemeClr val="lt1"/>
                          </a:solidFill>
                          <a:latin typeface="Franklin Gothic Book"/>
                        </a:defRPr>
                      </a:lvl7pPr>
                      <a:lvl8pPr marL="3200400" algn="l" defTabSz="914400" rtl="0" eaLnBrk="1" latinLnBrk="0" hangingPunct="1">
                        <a:defRPr sz="1800" b="1" kern="1200">
                          <a:solidFill>
                            <a:schemeClr val="lt1"/>
                          </a:solidFill>
                          <a:latin typeface="Franklin Gothic Book"/>
                        </a:defRPr>
                      </a:lvl8pPr>
                      <a:lvl9pPr marL="3657600" algn="l" defTabSz="914400" rtl="0" eaLnBrk="1" latinLnBrk="0" hangingPunct="1">
                        <a:defRPr sz="1800" b="1" kern="1200">
                          <a:solidFill>
                            <a:schemeClr val="lt1"/>
                          </a:solidFill>
                          <a:latin typeface="Franklin Gothic Book"/>
                        </a:defRPr>
                      </a:lvl9pPr>
                    </a:lstStyle>
                    <a:p>
                      <a:pPr algn="ctr"/>
                      <a:r>
                        <a:rPr lang="ro-RO" sz="1000" b="1" i="1" dirty="0">
                          <a:solidFill>
                            <a:schemeClr val="bg1"/>
                          </a:solidFill>
                          <a:latin typeface="Trebuchet MS" panose="020B0603020202020204" pitchFamily="34" charset="0"/>
                        </a:rPr>
                        <a:t>Rromi </a:t>
                      </a: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6F9CB5"/>
                    </a:solidFill>
                  </a:tcPr>
                </a:tc>
                <a:tc hMerge="1">
                  <a:txBody>
                    <a:bodyPr/>
                    <a:lstStyle/>
                    <a:p>
                      <a:endParaRPr lang="en-US"/>
                    </a:p>
                  </a:txBody>
                  <a:tcPr/>
                </a:tc>
                <a:tc hMerge="1">
                  <a:txBody>
                    <a:bodyPr/>
                    <a:lstStyle/>
                    <a:p>
                      <a:endParaRPr lang="en-US"/>
                    </a:p>
                  </a:txBody>
                  <a:tcPr/>
                </a:tc>
                <a:tc gridSpan="3">
                  <a:txBody>
                    <a:bodyPr/>
                    <a:lstStyle>
                      <a:lvl1pPr marL="0" algn="l" defTabSz="914400" rtl="0" eaLnBrk="1" latinLnBrk="0" hangingPunct="1">
                        <a:defRPr sz="1800" b="1" kern="1200">
                          <a:solidFill>
                            <a:schemeClr val="lt1"/>
                          </a:solidFill>
                          <a:latin typeface="Franklin Gothic Book"/>
                        </a:defRPr>
                      </a:lvl1pPr>
                      <a:lvl2pPr marL="457200" algn="l" defTabSz="914400" rtl="0" eaLnBrk="1" latinLnBrk="0" hangingPunct="1">
                        <a:defRPr sz="1800" b="1" kern="1200">
                          <a:solidFill>
                            <a:schemeClr val="lt1"/>
                          </a:solidFill>
                          <a:latin typeface="Franklin Gothic Book"/>
                        </a:defRPr>
                      </a:lvl2pPr>
                      <a:lvl3pPr marL="914400" algn="l" defTabSz="914400" rtl="0" eaLnBrk="1" latinLnBrk="0" hangingPunct="1">
                        <a:defRPr sz="1800" b="1" kern="1200">
                          <a:solidFill>
                            <a:schemeClr val="lt1"/>
                          </a:solidFill>
                          <a:latin typeface="Franklin Gothic Book"/>
                        </a:defRPr>
                      </a:lvl3pPr>
                      <a:lvl4pPr marL="1371600" algn="l" defTabSz="914400" rtl="0" eaLnBrk="1" latinLnBrk="0" hangingPunct="1">
                        <a:defRPr sz="1800" b="1" kern="1200">
                          <a:solidFill>
                            <a:schemeClr val="lt1"/>
                          </a:solidFill>
                          <a:latin typeface="Franklin Gothic Book"/>
                        </a:defRPr>
                      </a:lvl4pPr>
                      <a:lvl5pPr marL="1828800" algn="l" defTabSz="914400" rtl="0" eaLnBrk="1" latinLnBrk="0" hangingPunct="1">
                        <a:defRPr sz="1800" b="1" kern="1200">
                          <a:solidFill>
                            <a:schemeClr val="lt1"/>
                          </a:solidFill>
                          <a:latin typeface="Franklin Gothic Book"/>
                        </a:defRPr>
                      </a:lvl5pPr>
                      <a:lvl6pPr marL="2286000" algn="l" defTabSz="914400" rtl="0" eaLnBrk="1" latinLnBrk="0" hangingPunct="1">
                        <a:defRPr sz="1800" b="1" kern="1200">
                          <a:solidFill>
                            <a:schemeClr val="lt1"/>
                          </a:solidFill>
                          <a:latin typeface="Franklin Gothic Book"/>
                        </a:defRPr>
                      </a:lvl6pPr>
                      <a:lvl7pPr marL="2743200" algn="l" defTabSz="914400" rtl="0" eaLnBrk="1" latinLnBrk="0" hangingPunct="1">
                        <a:defRPr sz="1800" b="1" kern="1200">
                          <a:solidFill>
                            <a:schemeClr val="lt1"/>
                          </a:solidFill>
                          <a:latin typeface="Franklin Gothic Book"/>
                        </a:defRPr>
                      </a:lvl7pPr>
                      <a:lvl8pPr marL="3200400" algn="l" defTabSz="914400" rtl="0" eaLnBrk="1" latinLnBrk="0" hangingPunct="1">
                        <a:defRPr sz="1800" b="1" kern="1200">
                          <a:solidFill>
                            <a:schemeClr val="lt1"/>
                          </a:solidFill>
                          <a:latin typeface="Franklin Gothic Book"/>
                        </a:defRPr>
                      </a:lvl8pPr>
                      <a:lvl9pPr marL="3657600" algn="l" defTabSz="914400" rtl="0" eaLnBrk="1" latinLnBrk="0" hangingPunct="1">
                        <a:defRPr sz="1800" b="1" kern="1200">
                          <a:solidFill>
                            <a:schemeClr val="lt1"/>
                          </a:solidFill>
                          <a:latin typeface="Franklin Gothic Book"/>
                        </a:defRPr>
                      </a:lvl9pPr>
                    </a:lstStyle>
                    <a:p>
                      <a:pPr algn="ctr"/>
                      <a:r>
                        <a:rPr lang="vi-VN" sz="1000" b="1" i="1" dirty="0">
                          <a:solidFill>
                            <a:schemeClr val="bg1"/>
                          </a:solidFill>
                          <a:latin typeface="Trebuchet MS" panose="020B0603020202020204" pitchFamily="34" charset="0"/>
                        </a:rPr>
                        <a:t>Tineri care se află sau provin din sistemul de protecție a copilului</a:t>
                      </a: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6F9CB5"/>
                    </a:solidFill>
                  </a:tcPr>
                </a:tc>
                <a:tc hMerge="1">
                  <a:txBody>
                    <a:bodyPr/>
                    <a:lstStyle/>
                    <a:p>
                      <a:endParaRPr lang="en-US"/>
                    </a:p>
                  </a:txBody>
                  <a:tcPr/>
                </a:tc>
                <a:tc hMerge="1">
                  <a:txBody>
                    <a:bodyPr/>
                    <a:lstStyle/>
                    <a:p>
                      <a:endParaRPr lang="en-US"/>
                    </a:p>
                  </a:txBody>
                  <a:tcPr/>
                </a:tc>
                <a:tc gridSpan="3">
                  <a:txBody>
                    <a:bodyPr/>
                    <a:lstStyle/>
                    <a:p>
                      <a:pPr algn="ctr"/>
                      <a:r>
                        <a:rPr lang="vi-VN" sz="1000" b="1" i="1" dirty="0">
                          <a:solidFill>
                            <a:schemeClr val="bg1"/>
                          </a:solidFill>
                          <a:latin typeface="Trebuchet MS" panose="020B0603020202020204" pitchFamily="34" charset="0"/>
                        </a:rPr>
                        <a:t>Cetățeni </a:t>
                      </a:r>
                      <a:r>
                        <a:rPr lang="vi-VN" sz="1000" b="1" i="1" dirty="0" smtClean="0">
                          <a:solidFill>
                            <a:schemeClr val="bg1"/>
                          </a:solidFill>
                          <a:latin typeface="Trebuchet MS" panose="020B0603020202020204" pitchFamily="34" charset="0"/>
                        </a:rPr>
                        <a:t>străini</a:t>
                      </a:r>
                      <a:r>
                        <a:rPr lang="en-US" sz="1000" b="1" i="1" dirty="0" smtClean="0">
                          <a:solidFill>
                            <a:schemeClr val="bg1"/>
                          </a:solidFill>
                          <a:latin typeface="Trebuchet MS" panose="020B0603020202020204" pitchFamily="34" charset="0"/>
                        </a:rPr>
                        <a:t>, </a:t>
                      </a:r>
                      <a:r>
                        <a:rPr lang="en-US" sz="1000" b="1" i="1" dirty="0" err="1" smtClean="0">
                          <a:solidFill>
                            <a:schemeClr val="bg1"/>
                          </a:solidFill>
                          <a:latin typeface="Trebuchet MS" panose="020B0603020202020204" pitchFamily="34" charset="0"/>
                        </a:rPr>
                        <a:t>refugiati</a:t>
                      </a:r>
                      <a:endParaRPr lang="vi-VN" sz="1000" b="1" i="1" dirty="0">
                        <a:solidFill>
                          <a:schemeClr val="bg1"/>
                        </a:solidFill>
                        <a:latin typeface="Trebuchet MS" panose="020B0603020202020204" pitchFamily="34" charset="0"/>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6F9CB5"/>
                    </a:solidFill>
                  </a:tcPr>
                </a:tc>
                <a:tc hMerge="1">
                  <a:txBody>
                    <a:bodyPr/>
                    <a:lstStyle/>
                    <a:p>
                      <a:endParaRPr lang="en-US"/>
                    </a:p>
                  </a:txBody>
                  <a:tcPr/>
                </a:tc>
                <a:tc hMerge="1">
                  <a:txBody>
                    <a:bodyPr/>
                    <a:lstStyle>
                      <a:lvl1pPr marL="0" algn="l" defTabSz="914400" rtl="0" eaLnBrk="1" latinLnBrk="0" hangingPunct="1">
                        <a:defRPr sz="1800" b="1" kern="1200">
                          <a:solidFill>
                            <a:schemeClr val="lt1"/>
                          </a:solidFill>
                          <a:latin typeface="Franklin Gothic Book"/>
                        </a:defRPr>
                      </a:lvl1pPr>
                      <a:lvl2pPr marL="457200" algn="l" defTabSz="914400" rtl="0" eaLnBrk="1" latinLnBrk="0" hangingPunct="1">
                        <a:defRPr sz="1800" b="1" kern="1200">
                          <a:solidFill>
                            <a:schemeClr val="lt1"/>
                          </a:solidFill>
                          <a:latin typeface="Franklin Gothic Book"/>
                        </a:defRPr>
                      </a:lvl2pPr>
                      <a:lvl3pPr marL="914400" algn="l" defTabSz="914400" rtl="0" eaLnBrk="1" latinLnBrk="0" hangingPunct="1">
                        <a:defRPr sz="1800" b="1" kern="1200">
                          <a:solidFill>
                            <a:schemeClr val="lt1"/>
                          </a:solidFill>
                          <a:latin typeface="Franklin Gothic Book"/>
                        </a:defRPr>
                      </a:lvl3pPr>
                      <a:lvl4pPr marL="1371600" algn="l" defTabSz="914400" rtl="0" eaLnBrk="1" latinLnBrk="0" hangingPunct="1">
                        <a:defRPr sz="1800" b="1" kern="1200">
                          <a:solidFill>
                            <a:schemeClr val="lt1"/>
                          </a:solidFill>
                          <a:latin typeface="Franklin Gothic Book"/>
                        </a:defRPr>
                      </a:lvl4pPr>
                      <a:lvl5pPr marL="1828800" algn="l" defTabSz="914400" rtl="0" eaLnBrk="1" latinLnBrk="0" hangingPunct="1">
                        <a:defRPr sz="1800" b="1" kern="1200">
                          <a:solidFill>
                            <a:schemeClr val="lt1"/>
                          </a:solidFill>
                          <a:latin typeface="Franklin Gothic Book"/>
                        </a:defRPr>
                      </a:lvl5pPr>
                      <a:lvl6pPr marL="2286000" algn="l" defTabSz="914400" rtl="0" eaLnBrk="1" latinLnBrk="0" hangingPunct="1">
                        <a:defRPr sz="1800" b="1" kern="1200">
                          <a:solidFill>
                            <a:schemeClr val="lt1"/>
                          </a:solidFill>
                          <a:latin typeface="Franklin Gothic Book"/>
                        </a:defRPr>
                      </a:lvl6pPr>
                      <a:lvl7pPr marL="2743200" algn="l" defTabSz="914400" rtl="0" eaLnBrk="1" latinLnBrk="0" hangingPunct="1">
                        <a:defRPr sz="1800" b="1" kern="1200">
                          <a:solidFill>
                            <a:schemeClr val="lt1"/>
                          </a:solidFill>
                          <a:latin typeface="Franklin Gothic Book"/>
                        </a:defRPr>
                      </a:lvl7pPr>
                      <a:lvl8pPr marL="3200400" algn="l" defTabSz="914400" rtl="0" eaLnBrk="1" latinLnBrk="0" hangingPunct="1">
                        <a:defRPr sz="1800" b="1" kern="1200">
                          <a:solidFill>
                            <a:schemeClr val="lt1"/>
                          </a:solidFill>
                          <a:latin typeface="Franklin Gothic Book"/>
                        </a:defRPr>
                      </a:lvl8pPr>
                      <a:lvl9pPr marL="3657600" algn="l" defTabSz="914400" rtl="0" eaLnBrk="1" latinLnBrk="0" hangingPunct="1">
                        <a:defRPr sz="1800" b="1" kern="1200">
                          <a:solidFill>
                            <a:schemeClr val="lt1"/>
                          </a:solidFill>
                          <a:latin typeface="Franklin Gothic Book"/>
                        </a:defRPr>
                      </a:lvl9pPr>
                    </a:lstStyle>
                    <a:p>
                      <a:pPr algn="ctr"/>
                      <a:endParaRPr lang="ro-RO" sz="1000" i="1" dirty="0">
                        <a:latin typeface="Trebuchet MS" panose="020B0603020202020204" pitchFamily="34" charset="0"/>
                      </a:endParaRPr>
                    </a:p>
                  </a:txBody>
                  <a:tcPr>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797B7E">
                        <a:tint val="40000"/>
                      </a:srgbClr>
                    </a:solidFill>
                  </a:tcPr>
                </a:tc>
                <a:extLst>
                  <a:ext uri="{0D108BD9-81ED-4DB2-BD59-A6C34878D82A}">
                    <a16:rowId xmlns:a16="http://schemas.microsoft.com/office/drawing/2014/main" xmlns="" val="10010"/>
                  </a:ext>
                </a:extLst>
              </a:tr>
              <a:tr h="142567">
                <a:tc vMerge="1">
                  <a:txBody>
                    <a:bodyPr/>
                    <a:lstStyle/>
                    <a:p>
                      <a:endParaRPr lang="ro-RO" sz="1000" dirty="0">
                        <a:latin typeface="Trebuchet MS" panose="020B0603020202020204" pitchFamily="34" charset="0"/>
                      </a:endParaRPr>
                    </a:p>
                  </a:txBody>
                  <a:tcP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797B7E">
                        <a:tint val="40000"/>
                      </a:srgbClr>
                    </a:solidFill>
                  </a:tcPr>
                </a:tc>
                <a:tc>
                  <a:txBody>
                    <a:bodyPr/>
                    <a:lstStyle/>
                    <a:p>
                      <a:pPr algn="ctr"/>
                      <a:r>
                        <a:rPr lang="ro-RO" sz="1000" b="1" i="1" kern="1200" dirty="0" smtClean="0">
                          <a:solidFill>
                            <a:schemeClr val="bg1"/>
                          </a:solidFill>
                          <a:latin typeface="Trebuchet MS" panose="020B0603020202020204" pitchFamily="34" charset="0"/>
                          <a:ea typeface="+mn-ea"/>
                          <a:cs typeface="+mn-cs"/>
                        </a:rPr>
                        <a:t>3</a:t>
                      </a:r>
                      <a:r>
                        <a:rPr lang="en-US" sz="1000" b="1" i="1" kern="1200" dirty="0" smtClean="0">
                          <a:solidFill>
                            <a:schemeClr val="bg1"/>
                          </a:solidFill>
                          <a:latin typeface="Trebuchet MS" panose="020B0603020202020204" pitchFamily="34" charset="0"/>
                          <a:ea typeface="+mn-ea"/>
                          <a:cs typeface="+mn-cs"/>
                        </a:rPr>
                        <a:t>1</a:t>
                      </a:r>
                      <a:r>
                        <a:rPr lang="ro-RO" sz="1000" b="1" i="1" kern="1200" dirty="0" smtClean="0">
                          <a:solidFill>
                            <a:schemeClr val="bg1"/>
                          </a:solidFill>
                          <a:latin typeface="Trebuchet MS" panose="020B0603020202020204" pitchFamily="34" charset="0"/>
                          <a:ea typeface="+mn-ea"/>
                          <a:cs typeface="+mn-cs"/>
                        </a:rPr>
                        <a:t>.</a:t>
                      </a:r>
                      <a:r>
                        <a:rPr lang="en-US" sz="1000" b="1" i="1" kern="1200" dirty="0" smtClean="0">
                          <a:solidFill>
                            <a:schemeClr val="bg1"/>
                          </a:solidFill>
                          <a:latin typeface="Trebuchet MS" panose="020B0603020202020204" pitchFamily="34" charset="0"/>
                          <a:ea typeface="+mn-ea"/>
                          <a:cs typeface="+mn-cs"/>
                        </a:rPr>
                        <a:t>12</a:t>
                      </a:r>
                      <a:r>
                        <a:rPr lang="ro-RO" sz="1000" b="1" i="1" kern="1200" dirty="0" smtClean="0">
                          <a:solidFill>
                            <a:schemeClr val="bg1"/>
                          </a:solidFill>
                          <a:latin typeface="Trebuchet MS" panose="020B0603020202020204" pitchFamily="34" charset="0"/>
                          <a:ea typeface="+mn-ea"/>
                          <a:cs typeface="+mn-cs"/>
                        </a:rPr>
                        <a:t>.202</a:t>
                      </a:r>
                      <a:r>
                        <a:rPr lang="en-US" sz="1000" b="1" i="1" kern="1200" dirty="0" smtClean="0">
                          <a:solidFill>
                            <a:schemeClr val="bg1"/>
                          </a:solidFill>
                          <a:latin typeface="Trebuchet MS" panose="020B0603020202020204" pitchFamily="34" charset="0"/>
                          <a:ea typeface="+mn-ea"/>
                          <a:cs typeface="+mn-cs"/>
                        </a:rPr>
                        <a:t>2</a:t>
                      </a:r>
                      <a:endParaRPr lang="ro-RO"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6F9CB5"/>
                    </a:solidFill>
                  </a:tcPr>
                </a:tc>
                <a:tc>
                  <a:txBody>
                    <a:bodyPr/>
                    <a:lstStyle/>
                    <a:p>
                      <a:pPr algn="ctr"/>
                      <a:r>
                        <a:rPr lang="ro-RO" sz="1000" b="1" i="1" kern="1200" dirty="0" smtClean="0">
                          <a:solidFill>
                            <a:schemeClr val="bg1"/>
                          </a:solidFill>
                          <a:latin typeface="Trebuchet MS" panose="020B0603020202020204" pitchFamily="34" charset="0"/>
                          <a:ea typeface="+mn-ea"/>
                          <a:cs typeface="+mn-cs"/>
                        </a:rPr>
                        <a:t>3</a:t>
                      </a:r>
                      <a:r>
                        <a:rPr lang="en-US" sz="1000" b="1" i="1" kern="1200" dirty="0" smtClean="0">
                          <a:solidFill>
                            <a:schemeClr val="bg1"/>
                          </a:solidFill>
                          <a:latin typeface="Trebuchet MS" panose="020B0603020202020204" pitchFamily="34" charset="0"/>
                          <a:ea typeface="+mn-ea"/>
                          <a:cs typeface="+mn-cs"/>
                        </a:rPr>
                        <a:t>1</a:t>
                      </a:r>
                      <a:r>
                        <a:rPr lang="ro-RO" sz="1000" b="1" i="1" kern="1200" dirty="0" smtClean="0">
                          <a:solidFill>
                            <a:schemeClr val="bg1"/>
                          </a:solidFill>
                          <a:latin typeface="Trebuchet MS" panose="020B0603020202020204" pitchFamily="34" charset="0"/>
                          <a:ea typeface="+mn-ea"/>
                          <a:cs typeface="+mn-cs"/>
                        </a:rPr>
                        <a:t>.</a:t>
                      </a:r>
                      <a:r>
                        <a:rPr lang="en-US" sz="1000" b="1" i="1" kern="1200" dirty="0" smtClean="0">
                          <a:solidFill>
                            <a:schemeClr val="bg1"/>
                          </a:solidFill>
                          <a:latin typeface="Trebuchet MS" panose="020B0603020202020204" pitchFamily="34" charset="0"/>
                          <a:ea typeface="+mn-ea"/>
                          <a:cs typeface="+mn-cs"/>
                        </a:rPr>
                        <a:t>12</a:t>
                      </a:r>
                      <a:r>
                        <a:rPr lang="ro-RO" sz="1000" b="1" i="1" kern="1200" dirty="0" smtClean="0">
                          <a:solidFill>
                            <a:schemeClr val="bg1"/>
                          </a:solidFill>
                          <a:latin typeface="Trebuchet MS" panose="020B0603020202020204" pitchFamily="34" charset="0"/>
                          <a:ea typeface="+mn-ea"/>
                          <a:cs typeface="+mn-cs"/>
                        </a:rPr>
                        <a:t>.202</a:t>
                      </a:r>
                      <a:r>
                        <a:rPr lang="en-US" sz="1000" b="1" i="1" kern="1200" dirty="0" smtClean="0">
                          <a:solidFill>
                            <a:schemeClr val="bg1"/>
                          </a:solidFill>
                          <a:latin typeface="Trebuchet MS" panose="020B0603020202020204" pitchFamily="34" charset="0"/>
                          <a:ea typeface="+mn-ea"/>
                          <a:cs typeface="+mn-cs"/>
                        </a:rPr>
                        <a:t>3</a:t>
                      </a:r>
                      <a:endParaRPr lang="ro-RO"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6F9CB5"/>
                    </a:solidFill>
                  </a:tcPr>
                </a:tc>
                <a:tc>
                  <a:txBody>
                    <a:bodyPr/>
                    <a:lstStyle/>
                    <a:p>
                      <a:pPr marL="0" marR="0" indent="0" algn="l" defTabSz="914309" rtl="0" eaLnBrk="1" fontAlgn="auto" latinLnBrk="0" hangingPunct="1">
                        <a:lnSpc>
                          <a:spcPct val="100000"/>
                        </a:lnSpc>
                        <a:spcBef>
                          <a:spcPts val="0"/>
                        </a:spcBef>
                        <a:spcAft>
                          <a:spcPts val="0"/>
                        </a:spcAft>
                        <a:buClrTx/>
                        <a:buSzTx/>
                        <a:buFontTx/>
                        <a:buNone/>
                        <a:tabLst/>
                        <a:defRPr/>
                      </a:pPr>
                      <a:r>
                        <a:rPr lang="ro-RO" sz="1000" b="1" i="1" kern="1200" dirty="0" smtClean="0">
                          <a:solidFill>
                            <a:schemeClr val="bg1"/>
                          </a:solidFill>
                          <a:latin typeface="Trebuchet MS" panose="020B0603020202020204" pitchFamily="34" charset="0"/>
                          <a:ea typeface="+mn-ea"/>
                          <a:cs typeface="+mn-cs"/>
                        </a:rPr>
                        <a:t>30.06.2024</a:t>
                      </a:r>
                      <a:endParaRPr lang="en-US" sz="1000" b="1" i="1" kern="1200" dirty="0" smtClean="0">
                        <a:solidFill>
                          <a:schemeClr val="bg1"/>
                        </a:solidFill>
                        <a:latin typeface="Trebuchet MS" panose="020B0603020202020204" pitchFamily="34" charset="0"/>
                        <a:ea typeface="+mn-ea"/>
                        <a:cs typeface="+mn-cs"/>
                      </a:endParaRPr>
                    </a:p>
                    <a:p>
                      <a:endParaRPr lang="en-US"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6F9CB5"/>
                    </a:solidFill>
                  </a:tcPr>
                </a:tc>
                <a:tc>
                  <a:txBody>
                    <a:bodyPr/>
                    <a:lstStyle/>
                    <a:p>
                      <a:pPr algn="ctr"/>
                      <a:r>
                        <a:rPr lang="ro-RO" sz="1000" b="1" i="1" kern="1200" dirty="0" smtClean="0">
                          <a:solidFill>
                            <a:schemeClr val="bg1"/>
                          </a:solidFill>
                          <a:latin typeface="Trebuchet MS" panose="020B0603020202020204" pitchFamily="34" charset="0"/>
                          <a:ea typeface="+mn-ea"/>
                          <a:cs typeface="+mn-cs"/>
                        </a:rPr>
                        <a:t>3</a:t>
                      </a:r>
                      <a:r>
                        <a:rPr lang="en-US" sz="1000" b="1" i="1" kern="1200" dirty="0" smtClean="0">
                          <a:solidFill>
                            <a:schemeClr val="bg1"/>
                          </a:solidFill>
                          <a:latin typeface="Trebuchet MS" panose="020B0603020202020204" pitchFamily="34" charset="0"/>
                          <a:ea typeface="+mn-ea"/>
                          <a:cs typeface="+mn-cs"/>
                        </a:rPr>
                        <a:t>1</a:t>
                      </a:r>
                      <a:r>
                        <a:rPr lang="ro-RO" sz="1000" b="1" i="1" kern="1200" dirty="0" smtClean="0">
                          <a:solidFill>
                            <a:schemeClr val="bg1"/>
                          </a:solidFill>
                          <a:latin typeface="Trebuchet MS" panose="020B0603020202020204" pitchFamily="34" charset="0"/>
                          <a:ea typeface="+mn-ea"/>
                          <a:cs typeface="+mn-cs"/>
                        </a:rPr>
                        <a:t>.</a:t>
                      </a:r>
                      <a:r>
                        <a:rPr lang="en-US" sz="1000" b="1" i="1" kern="1200" dirty="0" smtClean="0">
                          <a:solidFill>
                            <a:schemeClr val="bg1"/>
                          </a:solidFill>
                          <a:latin typeface="Trebuchet MS" panose="020B0603020202020204" pitchFamily="34" charset="0"/>
                          <a:ea typeface="+mn-ea"/>
                          <a:cs typeface="+mn-cs"/>
                        </a:rPr>
                        <a:t>12</a:t>
                      </a:r>
                      <a:r>
                        <a:rPr lang="ro-RO" sz="1000" b="1" i="1" kern="1200" dirty="0" smtClean="0">
                          <a:solidFill>
                            <a:schemeClr val="bg1"/>
                          </a:solidFill>
                          <a:latin typeface="Trebuchet MS" panose="020B0603020202020204" pitchFamily="34" charset="0"/>
                          <a:ea typeface="+mn-ea"/>
                          <a:cs typeface="+mn-cs"/>
                        </a:rPr>
                        <a:t>.202</a:t>
                      </a:r>
                      <a:r>
                        <a:rPr lang="en-US" sz="1000" b="1" i="1" kern="1200" dirty="0" smtClean="0">
                          <a:solidFill>
                            <a:schemeClr val="bg1"/>
                          </a:solidFill>
                          <a:latin typeface="Trebuchet MS" panose="020B0603020202020204" pitchFamily="34" charset="0"/>
                          <a:ea typeface="+mn-ea"/>
                          <a:cs typeface="+mn-cs"/>
                        </a:rPr>
                        <a:t>2</a:t>
                      </a:r>
                      <a:endParaRPr lang="ro-RO"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6F9CB5"/>
                    </a:solidFill>
                  </a:tcPr>
                </a:tc>
                <a:tc>
                  <a:txBody>
                    <a:bodyPr/>
                    <a:lstStyle/>
                    <a:p>
                      <a:pPr algn="ctr"/>
                      <a:r>
                        <a:rPr lang="ro-RO" sz="1000" b="1" i="1" kern="1200" dirty="0" smtClean="0">
                          <a:solidFill>
                            <a:schemeClr val="bg1"/>
                          </a:solidFill>
                          <a:latin typeface="Trebuchet MS" panose="020B0603020202020204" pitchFamily="34" charset="0"/>
                          <a:ea typeface="+mn-ea"/>
                          <a:cs typeface="+mn-cs"/>
                        </a:rPr>
                        <a:t>3</a:t>
                      </a:r>
                      <a:r>
                        <a:rPr lang="en-US" sz="1000" b="1" i="1" kern="1200" dirty="0" smtClean="0">
                          <a:solidFill>
                            <a:schemeClr val="bg1"/>
                          </a:solidFill>
                          <a:latin typeface="Trebuchet MS" panose="020B0603020202020204" pitchFamily="34" charset="0"/>
                          <a:ea typeface="+mn-ea"/>
                          <a:cs typeface="+mn-cs"/>
                        </a:rPr>
                        <a:t>1</a:t>
                      </a:r>
                      <a:r>
                        <a:rPr lang="ro-RO" sz="1000" b="1" i="1" kern="1200" dirty="0" smtClean="0">
                          <a:solidFill>
                            <a:schemeClr val="bg1"/>
                          </a:solidFill>
                          <a:latin typeface="Trebuchet MS" panose="020B0603020202020204" pitchFamily="34" charset="0"/>
                          <a:ea typeface="+mn-ea"/>
                          <a:cs typeface="+mn-cs"/>
                        </a:rPr>
                        <a:t>.</a:t>
                      </a:r>
                      <a:r>
                        <a:rPr lang="en-US" sz="1000" b="1" i="1" kern="1200" dirty="0" smtClean="0">
                          <a:solidFill>
                            <a:schemeClr val="bg1"/>
                          </a:solidFill>
                          <a:latin typeface="Trebuchet MS" panose="020B0603020202020204" pitchFamily="34" charset="0"/>
                          <a:ea typeface="+mn-ea"/>
                          <a:cs typeface="+mn-cs"/>
                        </a:rPr>
                        <a:t>12</a:t>
                      </a:r>
                      <a:r>
                        <a:rPr lang="ro-RO" sz="1000" b="1" i="1" kern="1200" dirty="0" smtClean="0">
                          <a:solidFill>
                            <a:schemeClr val="bg1"/>
                          </a:solidFill>
                          <a:latin typeface="Trebuchet MS" panose="020B0603020202020204" pitchFamily="34" charset="0"/>
                          <a:ea typeface="+mn-ea"/>
                          <a:cs typeface="+mn-cs"/>
                        </a:rPr>
                        <a:t>.202</a:t>
                      </a:r>
                      <a:r>
                        <a:rPr lang="en-US" sz="1000" b="1" i="1" kern="1200" dirty="0" smtClean="0">
                          <a:solidFill>
                            <a:schemeClr val="bg1"/>
                          </a:solidFill>
                          <a:latin typeface="Trebuchet MS" panose="020B0603020202020204" pitchFamily="34" charset="0"/>
                          <a:ea typeface="+mn-ea"/>
                          <a:cs typeface="+mn-cs"/>
                        </a:rPr>
                        <a:t>3</a:t>
                      </a:r>
                      <a:endParaRPr lang="ro-RO"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6F9CB5"/>
                    </a:solidFill>
                  </a:tcPr>
                </a:tc>
                <a:tc>
                  <a:txBody>
                    <a:bodyPr/>
                    <a:lstStyle/>
                    <a:p>
                      <a:r>
                        <a:rPr lang="ro-RO" sz="1000" b="1" i="1" kern="1200" dirty="0" smtClean="0">
                          <a:solidFill>
                            <a:schemeClr val="bg1"/>
                          </a:solidFill>
                          <a:latin typeface="Trebuchet MS" panose="020B0603020202020204" pitchFamily="34" charset="0"/>
                          <a:ea typeface="+mn-ea"/>
                          <a:cs typeface="+mn-cs"/>
                        </a:rPr>
                        <a:t>30.06.2024</a:t>
                      </a:r>
                      <a:endParaRPr lang="en-US"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6F9CB5"/>
                    </a:solidFill>
                  </a:tcPr>
                </a:tc>
                <a:tc>
                  <a:txBody>
                    <a:bodyPr/>
                    <a:lstStyle/>
                    <a:p>
                      <a:pPr algn="ctr"/>
                      <a:r>
                        <a:rPr lang="ro-RO" sz="1000" b="1" i="1" kern="1200" dirty="0" smtClean="0">
                          <a:solidFill>
                            <a:schemeClr val="bg1"/>
                          </a:solidFill>
                          <a:latin typeface="Trebuchet MS" panose="020B0603020202020204" pitchFamily="34" charset="0"/>
                          <a:ea typeface="+mn-ea"/>
                          <a:cs typeface="+mn-cs"/>
                        </a:rPr>
                        <a:t>3</a:t>
                      </a:r>
                      <a:r>
                        <a:rPr lang="en-US" sz="1000" b="1" i="1" kern="1200" dirty="0" smtClean="0">
                          <a:solidFill>
                            <a:schemeClr val="bg1"/>
                          </a:solidFill>
                          <a:latin typeface="Trebuchet MS" panose="020B0603020202020204" pitchFamily="34" charset="0"/>
                          <a:ea typeface="+mn-ea"/>
                          <a:cs typeface="+mn-cs"/>
                        </a:rPr>
                        <a:t>1</a:t>
                      </a:r>
                      <a:r>
                        <a:rPr lang="ro-RO" sz="1000" b="1" i="1" kern="1200" dirty="0" smtClean="0">
                          <a:solidFill>
                            <a:schemeClr val="bg1"/>
                          </a:solidFill>
                          <a:latin typeface="Trebuchet MS" panose="020B0603020202020204" pitchFamily="34" charset="0"/>
                          <a:ea typeface="+mn-ea"/>
                          <a:cs typeface="+mn-cs"/>
                        </a:rPr>
                        <a:t>.</a:t>
                      </a:r>
                      <a:r>
                        <a:rPr lang="en-US" sz="1000" b="1" i="1" kern="1200" dirty="0" smtClean="0">
                          <a:solidFill>
                            <a:schemeClr val="bg1"/>
                          </a:solidFill>
                          <a:latin typeface="Trebuchet MS" panose="020B0603020202020204" pitchFamily="34" charset="0"/>
                          <a:ea typeface="+mn-ea"/>
                          <a:cs typeface="+mn-cs"/>
                        </a:rPr>
                        <a:t>12</a:t>
                      </a:r>
                      <a:r>
                        <a:rPr lang="ro-RO" sz="1000" b="1" i="1" kern="1200" dirty="0" smtClean="0">
                          <a:solidFill>
                            <a:schemeClr val="bg1"/>
                          </a:solidFill>
                          <a:latin typeface="Trebuchet MS" panose="020B0603020202020204" pitchFamily="34" charset="0"/>
                          <a:ea typeface="+mn-ea"/>
                          <a:cs typeface="+mn-cs"/>
                        </a:rPr>
                        <a:t>.202</a:t>
                      </a:r>
                      <a:r>
                        <a:rPr lang="en-US" sz="1000" b="1" i="1" kern="1200" dirty="0" smtClean="0">
                          <a:solidFill>
                            <a:schemeClr val="bg1"/>
                          </a:solidFill>
                          <a:latin typeface="Trebuchet MS" panose="020B0603020202020204" pitchFamily="34" charset="0"/>
                          <a:ea typeface="+mn-ea"/>
                          <a:cs typeface="+mn-cs"/>
                        </a:rPr>
                        <a:t>2</a:t>
                      </a:r>
                      <a:endParaRPr lang="ro-RO"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6F9CB5"/>
                    </a:solidFill>
                  </a:tcPr>
                </a:tc>
                <a:tc>
                  <a:txBody>
                    <a:bodyPr/>
                    <a:lstStyle/>
                    <a:p>
                      <a:pPr algn="ctr"/>
                      <a:r>
                        <a:rPr lang="ro-RO" sz="1000" b="1" i="1" kern="1200" dirty="0" smtClean="0">
                          <a:solidFill>
                            <a:schemeClr val="bg1"/>
                          </a:solidFill>
                          <a:latin typeface="Trebuchet MS" panose="020B0603020202020204" pitchFamily="34" charset="0"/>
                          <a:ea typeface="+mn-ea"/>
                          <a:cs typeface="+mn-cs"/>
                        </a:rPr>
                        <a:t>3</a:t>
                      </a:r>
                      <a:r>
                        <a:rPr lang="en-US" sz="1000" b="1" i="1" kern="1200" dirty="0" smtClean="0">
                          <a:solidFill>
                            <a:schemeClr val="bg1"/>
                          </a:solidFill>
                          <a:latin typeface="Trebuchet MS" panose="020B0603020202020204" pitchFamily="34" charset="0"/>
                          <a:ea typeface="+mn-ea"/>
                          <a:cs typeface="+mn-cs"/>
                        </a:rPr>
                        <a:t>1</a:t>
                      </a:r>
                      <a:r>
                        <a:rPr lang="ro-RO" sz="1000" b="1" i="1" kern="1200" dirty="0" smtClean="0">
                          <a:solidFill>
                            <a:schemeClr val="bg1"/>
                          </a:solidFill>
                          <a:latin typeface="Trebuchet MS" panose="020B0603020202020204" pitchFamily="34" charset="0"/>
                          <a:ea typeface="+mn-ea"/>
                          <a:cs typeface="+mn-cs"/>
                        </a:rPr>
                        <a:t>.</a:t>
                      </a:r>
                      <a:r>
                        <a:rPr lang="en-US" sz="1000" b="1" i="1" kern="1200" dirty="0" smtClean="0">
                          <a:solidFill>
                            <a:schemeClr val="bg1"/>
                          </a:solidFill>
                          <a:latin typeface="Trebuchet MS" panose="020B0603020202020204" pitchFamily="34" charset="0"/>
                          <a:ea typeface="+mn-ea"/>
                          <a:cs typeface="+mn-cs"/>
                        </a:rPr>
                        <a:t>12</a:t>
                      </a:r>
                      <a:r>
                        <a:rPr lang="ro-RO" sz="1000" b="1" i="1" kern="1200" dirty="0" smtClean="0">
                          <a:solidFill>
                            <a:schemeClr val="bg1"/>
                          </a:solidFill>
                          <a:latin typeface="Trebuchet MS" panose="020B0603020202020204" pitchFamily="34" charset="0"/>
                          <a:ea typeface="+mn-ea"/>
                          <a:cs typeface="+mn-cs"/>
                        </a:rPr>
                        <a:t>.202</a:t>
                      </a:r>
                      <a:r>
                        <a:rPr lang="en-US" sz="1000" b="1" i="1" kern="1200" dirty="0" smtClean="0">
                          <a:solidFill>
                            <a:schemeClr val="bg1"/>
                          </a:solidFill>
                          <a:latin typeface="Trebuchet MS" panose="020B0603020202020204" pitchFamily="34" charset="0"/>
                          <a:ea typeface="+mn-ea"/>
                          <a:cs typeface="+mn-cs"/>
                        </a:rPr>
                        <a:t>3</a:t>
                      </a:r>
                      <a:endParaRPr lang="ro-RO"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6F9CB5"/>
                    </a:solidFill>
                  </a:tcPr>
                </a:tc>
                <a:tc>
                  <a:txBody>
                    <a:bodyPr/>
                    <a:lstStyle/>
                    <a:p>
                      <a:r>
                        <a:rPr lang="ro-RO" sz="1000" b="1" i="1" kern="1200" dirty="0" smtClean="0">
                          <a:solidFill>
                            <a:schemeClr val="bg1"/>
                          </a:solidFill>
                          <a:latin typeface="Trebuchet MS" panose="020B0603020202020204" pitchFamily="34" charset="0"/>
                          <a:ea typeface="+mn-ea"/>
                          <a:cs typeface="+mn-cs"/>
                        </a:rPr>
                        <a:t>30.06.2024</a:t>
                      </a:r>
                      <a:endParaRPr lang="en-US"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6F9CB5"/>
                    </a:solidFill>
                  </a:tcPr>
                </a:tc>
                <a:tc>
                  <a:txBody>
                    <a:bodyPr/>
                    <a:lstStyle/>
                    <a:p>
                      <a:pPr algn="ctr"/>
                      <a:r>
                        <a:rPr lang="ro-RO" sz="1000" b="1" i="1" kern="1200" dirty="0" smtClean="0">
                          <a:solidFill>
                            <a:schemeClr val="bg1"/>
                          </a:solidFill>
                          <a:latin typeface="Trebuchet MS" panose="020B0603020202020204" pitchFamily="34" charset="0"/>
                          <a:ea typeface="+mn-ea"/>
                          <a:cs typeface="+mn-cs"/>
                        </a:rPr>
                        <a:t>3</a:t>
                      </a:r>
                      <a:r>
                        <a:rPr lang="en-US" sz="1000" b="1" i="1" kern="1200" dirty="0" smtClean="0">
                          <a:solidFill>
                            <a:schemeClr val="bg1"/>
                          </a:solidFill>
                          <a:latin typeface="Trebuchet MS" panose="020B0603020202020204" pitchFamily="34" charset="0"/>
                          <a:ea typeface="+mn-ea"/>
                          <a:cs typeface="+mn-cs"/>
                        </a:rPr>
                        <a:t>1</a:t>
                      </a:r>
                      <a:r>
                        <a:rPr lang="ro-RO" sz="1000" b="1" i="1" kern="1200" dirty="0" smtClean="0">
                          <a:solidFill>
                            <a:schemeClr val="bg1"/>
                          </a:solidFill>
                          <a:latin typeface="Trebuchet MS" panose="020B0603020202020204" pitchFamily="34" charset="0"/>
                          <a:ea typeface="+mn-ea"/>
                          <a:cs typeface="+mn-cs"/>
                        </a:rPr>
                        <a:t>.</a:t>
                      </a:r>
                      <a:r>
                        <a:rPr lang="en-US" sz="1000" b="1" i="1" kern="1200" dirty="0" smtClean="0">
                          <a:solidFill>
                            <a:schemeClr val="bg1"/>
                          </a:solidFill>
                          <a:latin typeface="Trebuchet MS" panose="020B0603020202020204" pitchFamily="34" charset="0"/>
                          <a:ea typeface="+mn-ea"/>
                          <a:cs typeface="+mn-cs"/>
                        </a:rPr>
                        <a:t>12</a:t>
                      </a:r>
                      <a:r>
                        <a:rPr lang="ro-RO" sz="1000" b="1" i="1" kern="1200" dirty="0" smtClean="0">
                          <a:solidFill>
                            <a:schemeClr val="bg1"/>
                          </a:solidFill>
                          <a:latin typeface="Trebuchet MS" panose="020B0603020202020204" pitchFamily="34" charset="0"/>
                          <a:ea typeface="+mn-ea"/>
                          <a:cs typeface="+mn-cs"/>
                        </a:rPr>
                        <a:t>.202</a:t>
                      </a:r>
                      <a:r>
                        <a:rPr lang="en-US" sz="1000" b="1" i="1" kern="1200" dirty="0" smtClean="0">
                          <a:solidFill>
                            <a:schemeClr val="bg1"/>
                          </a:solidFill>
                          <a:latin typeface="Trebuchet MS" panose="020B0603020202020204" pitchFamily="34" charset="0"/>
                          <a:ea typeface="+mn-ea"/>
                          <a:cs typeface="+mn-cs"/>
                        </a:rPr>
                        <a:t>2</a:t>
                      </a:r>
                      <a:endParaRPr lang="ro-RO"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6F9CB5"/>
                    </a:solidFill>
                  </a:tcPr>
                </a:tc>
                <a:tc>
                  <a:txBody>
                    <a:bodyPr/>
                    <a:lstStyle/>
                    <a:p>
                      <a:pPr algn="ctr"/>
                      <a:r>
                        <a:rPr lang="ro-RO" sz="1000" b="1" i="1" kern="1200" dirty="0" smtClean="0">
                          <a:solidFill>
                            <a:schemeClr val="bg1"/>
                          </a:solidFill>
                          <a:latin typeface="Trebuchet MS" panose="020B0603020202020204" pitchFamily="34" charset="0"/>
                          <a:ea typeface="+mn-ea"/>
                          <a:cs typeface="+mn-cs"/>
                        </a:rPr>
                        <a:t>3</a:t>
                      </a:r>
                      <a:r>
                        <a:rPr lang="en-US" sz="1000" b="1" i="1" kern="1200" dirty="0" smtClean="0">
                          <a:solidFill>
                            <a:schemeClr val="bg1"/>
                          </a:solidFill>
                          <a:latin typeface="Trebuchet MS" panose="020B0603020202020204" pitchFamily="34" charset="0"/>
                          <a:ea typeface="+mn-ea"/>
                          <a:cs typeface="+mn-cs"/>
                        </a:rPr>
                        <a:t>1</a:t>
                      </a:r>
                      <a:r>
                        <a:rPr lang="ro-RO" sz="1000" b="1" i="1" kern="1200" dirty="0" smtClean="0">
                          <a:solidFill>
                            <a:schemeClr val="bg1"/>
                          </a:solidFill>
                          <a:latin typeface="Trebuchet MS" panose="020B0603020202020204" pitchFamily="34" charset="0"/>
                          <a:ea typeface="+mn-ea"/>
                          <a:cs typeface="+mn-cs"/>
                        </a:rPr>
                        <a:t>.</a:t>
                      </a:r>
                      <a:r>
                        <a:rPr lang="en-US" sz="1000" b="1" i="1" kern="1200" dirty="0" smtClean="0">
                          <a:solidFill>
                            <a:schemeClr val="bg1"/>
                          </a:solidFill>
                          <a:latin typeface="Trebuchet MS" panose="020B0603020202020204" pitchFamily="34" charset="0"/>
                          <a:ea typeface="+mn-ea"/>
                          <a:cs typeface="+mn-cs"/>
                        </a:rPr>
                        <a:t>12</a:t>
                      </a:r>
                      <a:r>
                        <a:rPr lang="ro-RO" sz="1000" b="1" i="1" kern="1200" dirty="0" smtClean="0">
                          <a:solidFill>
                            <a:schemeClr val="bg1"/>
                          </a:solidFill>
                          <a:latin typeface="Trebuchet MS" panose="020B0603020202020204" pitchFamily="34" charset="0"/>
                          <a:ea typeface="+mn-ea"/>
                          <a:cs typeface="+mn-cs"/>
                        </a:rPr>
                        <a:t>.202</a:t>
                      </a:r>
                      <a:r>
                        <a:rPr lang="en-US" sz="1000" b="1" i="1" kern="1200" dirty="0" smtClean="0">
                          <a:solidFill>
                            <a:schemeClr val="bg1"/>
                          </a:solidFill>
                          <a:latin typeface="Trebuchet MS" panose="020B0603020202020204" pitchFamily="34" charset="0"/>
                          <a:ea typeface="+mn-ea"/>
                          <a:cs typeface="+mn-cs"/>
                        </a:rPr>
                        <a:t>3</a:t>
                      </a:r>
                      <a:endParaRPr lang="ro-RO"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6F9CB5"/>
                    </a:solidFill>
                  </a:tcPr>
                </a:tc>
                <a:tc>
                  <a:txBody>
                    <a:bodyPr/>
                    <a:lstStyle/>
                    <a:p>
                      <a:r>
                        <a:rPr lang="ro-RO" sz="1000" b="1" i="1" kern="1200" dirty="0" smtClean="0">
                          <a:solidFill>
                            <a:schemeClr val="bg1"/>
                          </a:solidFill>
                          <a:latin typeface="Trebuchet MS" panose="020B0603020202020204" pitchFamily="34" charset="0"/>
                          <a:ea typeface="+mn-ea"/>
                          <a:cs typeface="+mn-cs"/>
                        </a:rPr>
                        <a:t>30.06.2024</a:t>
                      </a:r>
                      <a:endParaRPr lang="en-US" sz="1000" b="1" i="1" kern="1200" dirty="0">
                        <a:solidFill>
                          <a:schemeClr val="bg1"/>
                        </a:solidFill>
                        <a:latin typeface="Trebuchet MS" panose="020B0603020202020204" pitchFamily="34" charset="0"/>
                        <a:ea typeface="+mn-ea"/>
                        <a:cs typeface="+mn-cs"/>
                      </a:endParaRPr>
                    </a:p>
                  </a:txBody>
                  <a:tcPr marL="36000" marR="36000" marT="36000" marB="36000">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6F9CB5"/>
                    </a:solidFill>
                  </a:tcPr>
                </a:tc>
                <a:extLst>
                  <a:ext uri="{0D108BD9-81ED-4DB2-BD59-A6C34878D82A}">
                    <a16:rowId xmlns:a16="http://schemas.microsoft.com/office/drawing/2014/main" xmlns="" val="10011"/>
                  </a:ext>
                </a:extLst>
              </a:tr>
              <a:tr h="396206">
                <a:tc>
                  <a:txBody>
                    <a:bodyPr/>
                    <a:lstStyle>
                      <a:lvl1pPr marL="0" algn="l" defTabSz="914400" rtl="0" eaLnBrk="1" latinLnBrk="0" hangingPunct="1">
                        <a:defRPr sz="1800" kern="1200">
                          <a:solidFill>
                            <a:schemeClr val="dk1"/>
                          </a:solidFill>
                          <a:latin typeface="Franklin Gothic Book"/>
                        </a:defRPr>
                      </a:lvl1pPr>
                      <a:lvl2pPr marL="457200" algn="l" defTabSz="914400" rtl="0" eaLnBrk="1" latinLnBrk="0" hangingPunct="1">
                        <a:defRPr sz="1800" kern="1200">
                          <a:solidFill>
                            <a:schemeClr val="dk1"/>
                          </a:solidFill>
                          <a:latin typeface="Franklin Gothic Book"/>
                        </a:defRPr>
                      </a:lvl2pPr>
                      <a:lvl3pPr marL="914400" algn="l" defTabSz="914400" rtl="0" eaLnBrk="1" latinLnBrk="0" hangingPunct="1">
                        <a:defRPr sz="1800" kern="1200">
                          <a:solidFill>
                            <a:schemeClr val="dk1"/>
                          </a:solidFill>
                          <a:latin typeface="Franklin Gothic Book"/>
                        </a:defRPr>
                      </a:lvl3pPr>
                      <a:lvl4pPr marL="1371600" algn="l" defTabSz="914400" rtl="0" eaLnBrk="1" latinLnBrk="0" hangingPunct="1">
                        <a:defRPr sz="1800" kern="1200">
                          <a:solidFill>
                            <a:schemeClr val="dk1"/>
                          </a:solidFill>
                          <a:latin typeface="Franklin Gothic Book"/>
                        </a:defRPr>
                      </a:lvl4pPr>
                      <a:lvl5pPr marL="1828800" algn="l" defTabSz="914400" rtl="0" eaLnBrk="1" latinLnBrk="0" hangingPunct="1">
                        <a:defRPr sz="1800" kern="1200">
                          <a:solidFill>
                            <a:schemeClr val="dk1"/>
                          </a:solidFill>
                          <a:latin typeface="Franklin Gothic Book"/>
                        </a:defRPr>
                      </a:lvl5pPr>
                      <a:lvl6pPr marL="2286000" algn="l" defTabSz="914400" rtl="0" eaLnBrk="1" latinLnBrk="0" hangingPunct="1">
                        <a:defRPr sz="1800" kern="1200">
                          <a:solidFill>
                            <a:schemeClr val="dk1"/>
                          </a:solidFill>
                          <a:latin typeface="Franklin Gothic Book"/>
                        </a:defRPr>
                      </a:lvl6pPr>
                      <a:lvl7pPr marL="2743200" algn="l" defTabSz="914400" rtl="0" eaLnBrk="1" latinLnBrk="0" hangingPunct="1">
                        <a:defRPr sz="1800" kern="1200">
                          <a:solidFill>
                            <a:schemeClr val="dk1"/>
                          </a:solidFill>
                          <a:latin typeface="Franklin Gothic Book"/>
                        </a:defRPr>
                      </a:lvl7pPr>
                      <a:lvl8pPr marL="3200400" algn="l" defTabSz="914400" rtl="0" eaLnBrk="1" latinLnBrk="0" hangingPunct="1">
                        <a:defRPr sz="1800" kern="1200">
                          <a:solidFill>
                            <a:schemeClr val="dk1"/>
                          </a:solidFill>
                          <a:latin typeface="Franklin Gothic Book"/>
                        </a:defRPr>
                      </a:lvl8pPr>
                      <a:lvl9pPr marL="3657600" algn="l" defTabSz="914400" rtl="0" eaLnBrk="1" latinLnBrk="0" hangingPunct="1">
                        <a:defRPr sz="1800" kern="1200">
                          <a:solidFill>
                            <a:schemeClr val="dk1"/>
                          </a:solidFill>
                          <a:latin typeface="Franklin Gothic Book"/>
                        </a:defRPr>
                      </a:lvl9pPr>
                    </a:lstStyle>
                    <a:p>
                      <a:r>
                        <a:rPr lang="ro-RO" sz="1000" b="1" i="0" dirty="0">
                          <a:solidFill>
                            <a:schemeClr val="tx1"/>
                          </a:solidFill>
                          <a:latin typeface="Trebuchet MS" panose="020B0603020202020204" pitchFamily="34" charset="0"/>
                        </a:rPr>
                        <a:t>Persoane cuprinse la măsuri active</a:t>
                      </a: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marR="0" indent="0" algn="ctr" defTabSz="914309" rtl="0" eaLnBrk="1" fontAlgn="auto" latinLnBrk="0" hangingPunct="1">
                        <a:lnSpc>
                          <a:spcPct val="100000"/>
                        </a:lnSpc>
                        <a:spcBef>
                          <a:spcPts val="0"/>
                        </a:spcBef>
                        <a:spcAft>
                          <a:spcPts val="0"/>
                        </a:spcAft>
                        <a:buClrTx/>
                        <a:buSzTx/>
                        <a:buFontTx/>
                        <a:buNone/>
                        <a:tabLst/>
                        <a:defRPr/>
                      </a:pPr>
                      <a:r>
                        <a:rPr lang="en-US" sz="1050" b="1" i="1" kern="1200" dirty="0" smtClean="0">
                          <a:solidFill>
                            <a:srgbClr val="03598A"/>
                          </a:solidFill>
                          <a:latin typeface="Trebuchet MS" panose="020B0603020202020204" pitchFamily="34" charset="0"/>
                          <a:ea typeface="+mn-ea"/>
                          <a:cs typeface="+mn-cs"/>
                        </a:rPr>
                        <a:t>53</a:t>
                      </a:r>
                      <a:endParaRPr lang="en-US" sz="1050" b="1" i="1" kern="1200" dirty="0">
                        <a:solidFill>
                          <a:srgbClr val="03598A"/>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900" b="1" i="1" kern="1200" dirty="0" smtClean="0">
                          <a:solidFill>
                            <a:schemeClr val="tx1"/>
                          </a:solidFill>
                          <a:latin typeface="Trebuchet MS" panose="020B0603020202020204" pitchFamily="34" charset="0"/>
                          <a:ea typeface="+mn-ea"/>
                          <a:cs typeface="+mn-cs"/>
                        </a:rPr>
                        <a:t>27</a:t>
                      </a:r>
                      <a:endParaRPr lang="en-US" sz="90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400" rtl="0" eaLnBrk="1" latinLnBrk="0" hangingPunct="1"/>
                      <a:r>
                        <a:rPr lang="ro-RO" sz="1050" b="1" i="1" kern="1200" dirty="0" smtClean="0">
                          <a:solidFill>
                            <a:schemeClr val="tx1"/>
                          </a:solidFill>
                          <a:latin typeface="Trebuchet MS" panose="020B0603020202020204" pitchFamily="34" charset="0"/>
                          <a:ea typeface="+mn-ea"/>
                          <a:cs typeface="+mn-cs"/>
                        </a:rPr>
                        <a:t>16</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4</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575</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400" rtl="0" eaLnBrk="1" latinLnBrk="0" hangingPunct="1"/>
                      <a:r>
                        <a:rPr lang="ro-RO" sz="1050" b="1" i="1" kern="1200" dirty="0" smtClean="0">
                          <a:solidFill>
                            <a:schemeClr val="tx1"/>
                          </a:solidFill>
                          <a:latin typeface="Trebuchet MS" panose="020B0603020202020204" pitchFamily="34" charset="0"/>
                          <a:ea typeface="+mn-ea"/>
                          <a:cs typeface="+mn-cs"/>
                        </a:rPr>
                        <a:t>934</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7</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1</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4</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56</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153</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marL="0" algn="ctr" defTabSz="914400" rtl="0" eaLnBrk="1" latinLnBrk="0" hangingPunct="1"/>
                      <a:r>
                        <a:rPr lang="ro-RO" sz="1050" b="1" i="1" kern="1200" dirty="0" smtClean="0">
                          <a:solidFill>
                            <a:schemeClr val="tx1"/>
                          </a:solidFill>
                          <a:latin typeface="Trebuchet MS" panose="020B0603020202020204" pitchFamily="34" charset="0"/>
                          <a:ea typeface="+mn-ea"/>
                          <a:cs typeface="+mn-cs"/>
                        </a:rPr>
                        <a:t>33</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FF"/>
                    </a:solidFill>
                  </a:tcPr>
                </a:tc>
                <a:extLst>
                  <a:ext uri="{0D108BD9-81ED-4DB2-BD59-A6C34878D82A}">
                    <a16:rowId xmlns:a16="http://schemas.microsoft.com/office/drawing/2014/main" xmlns="" val="10012"/>
                  </a:ext>
                </a:extLst>
              </a:tr>
              <a:tr h="243819">
                <a:tc>
                  <a:txBody>
                    <a:bodyPr/>
                    <a:lstStyle>
                      <a:lvl1pPr marL="0" algn="l" defTabSz="914400" rtl="0" eaLnBrk="1" latinLnBrk="0" hangingPunct="1">
                        <a:defRPr sz="1800" kern="1200">
                          <a:solidFill>
                            <a:schemeClr val="dk1"/>
                          </a:solidFill>
                          <a:latin typeface="Franklin Gothic Book"/>
                        </a:defRPr>
                      </a:lvl1pPr>
                      <a:lvl2pPr marL="457200" algn="l" defTabSz="914400" rtl="0" eaLnBrk="1" latinLnBrk="0" hangingPunct="1">
                        <a:defRPr sz="1800" kern="1200">
                          <a:solidFill>
                            <a:schemeClr val="dk1"/>
                          </a:solidFill>
                          <a:latin typeface="Franklin Gothic Book"/>
                        </a:defRPr>
                      </a:lvl2pPr>
                      <a:lvl3pPr marL="914400" algn="l" defTabSz="914400" rtl="0" eaLnBrk="1" latinLnBrk="0" hangingPunct="1">
                        <a:defRPr sz="1800" kern="1200">
                          <a:solidFill>
                            <a:schemeClr val="dk1"/>
                          </a:solidFill>
                          <a:latin typeface="Franklin Gothic Book"/>
                        </a:defRPr>
                      </a:lvl3pPr>
                      <a:lvl4pPr marL="1371600" algn="l" defTabSz="914400" rtl="0" eaLnBrk="1" latinLnBrk="0" hangingPunct="1">
                        <a:defRPr sz="1800" kern="1200">
                          <a:solidFill>
                            <a:schemeClr val="dk1"/>
                          </a:solidFill>
                          <a:latin typeface="Franklin Gothic Book"/>
                        </a:defRPr>
                      </a:lvl4pPr>
                      <a:lvl5pPr marL="1828800" algn="l" defTabSz="914400" rtl="0" eaLnBrk="1" latinLnBrk="0" hangingPunct="1">
                        <a:defRPr sz="1800" kern="1200">
                          <a:solidFill>
                            <a:schemeClr val="dk1"/>
                          </a:solidFill>
                          <a:latin typeface="Franklin Gothic Book"/>
                        </a:defRPr>
                      </a:lvl5pPr>
                      <a:lvl6pPr marL="2286000" algn="l" defTabSz="914400" rtl="0" eaLnBrk="1" latinLnBrk="0" hangingPunct="1">
                        <a:defRPr sz="1800" kern="1200">
                          <a:solidFill>
                            <a:schemeClr val="dk1"/>
                          </a:solidFill>
                          <a:latin typeface="Franklin Gothic Book"/>
                        </a:defRPr>
                      </a:lvl6pPr>
                      <a:lvl7pPr marL="2743200" algn="l" defTabSz="914400" rtl="0" eaLnBrk="1" latinLnBrk="0" hangingPunct="1">
                        <a:defRPr sz="1800" kern="1200">
                          <a:solidFill>
                            <a:schemeClr val="dk1"/>
                          </a:solidFill>
                          <a:latin typeface="Franklin Gothic Book"/>
                        </a:defRPr>
                      </a:lvl7pPr>
                      <a:lvl8pPr marL="3200400" algn="l" defTabSz="914400" rtl="0" eaLnBrk="1" latinLnBrk="0" hangingPunct="1">
                        <a:defRPr sz="1800" kern="1200">
                          <a:solidFill>
                            <a:schemeClr val="dk1"/>
                          </a:solidFill>
                          <a:latin typeface="Franklin Gothic Book"/>
                        </a:defRPr>
                      </a:lvl8pPr>
                      <a:lvl9pPr marL="3657600" algn="l" defTabSz="914400" rtl="0" eaLnBrk="1" latinLnBrk="0" hangingPunct="1">
                        <a:defRPr sz="1800" kern="1200">
                          <a:solidFill>
                            <a:schemeClr val="dk1"/>
                          </a:solidFill>
                          <a:latin typeface="Franklin Gothic Book"/>
                        </a:defRPr>
                      </a:lvl9pPr>
                    </a:lstStyle>
                    <a:p>
                      <a:r>
                        <a:rPr lang="ro-RO" sz="1000" b="1" i="0" dirty="0">
                          <a:solidFill>
                            <a:schemeClr val="tx1"/>
                          </a:solidFill>
                          <a:latin typeface="Trebuchet MS" panose="020B0603020202020204" pitchFamily="34" charset="0"/>
                        </a:rPr>
                        <a:t>Persoane ocupate</a:t>
                      </a: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marR="0" indent="0" algn="ctr" defTabSz="914309" rtl="0" eaLnBrk="1" fontAlgn="auto" latinLnBrk="0" hangingPunct="1">
                        <a:lnSpc>
                          <a:spcPct val="100000"/>
                        </a:lnSpc>
                        <a:spcBef>
                          <a:spcPts val="0"/>
                        </a:spcBef>
                        <a:spcAft>
                          <a:spcPts val="0"/>
                        </a:spcAft>
                        <a:buClrTx/>
                        <a:buSzTx/>
                        <a:buFontTx/>
                        <a:buNone/>
                        <a:tabLst/>
                        <a:defRPr/>
                      </a:pPr>
                      <a:r>
                        <a:rPr lang="en-US" sz="1050" b="1" i="1" kern="1200" dirty="0" smtClean="0">
                          <a:solidFill>
                            <a:srgbClr val="03598A"/>
                          </a:solidFill>
                          <a:latin typeface="Trebuchet MS" panose="020B0603020202020204" pitchFamily="34" charset="0"/>
                          <a:ea typeface="+mn-ea"/>
                          <a:cs typeface="+mn-cs"/>
                        </a:rPr>
                        <a:t>10</a:t>
                      </a:r>
                      <a:endParaRPr lang="en-US" sz="1050" b="1" i="1" kern="1200" dirty="0">
                        <a:solidFill>
                          <a:srgbClr val="03598A"/>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900" b="1" i="1" kern="1200" dirty="0" smtClean="0">
                          <a:solidFill>
                            <a:schemeClr val="tx1"/>
                          </a:solidFill>
                          <a:latin typeface="Trebuchet MS" panose="020B0603020202020204" pitchFamily="34" charset="0"/>
                          <a:ea typeface="+mn-ea"/>
                          <a:cs typeface="+mn-cs"/>
                        </a:rPr>
                        <a:t>18</a:t>
                      </a:r>
                      <a:endParaRPr lang="en-US" sz="90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400" rtl="0" eaLnBrk="1" latinLnBrk="0" hangingPunct="1"/>
                      <a:r>
                        <a:rPr lang="ro-RO" sz="1050" b="1" i="1" kern="1200" dirty="0" smtClean="0">
                          <a:solidFill>
                            <a:schemeClr val="tx1"/>
                          </a:solidFill>
                          <a:latin typeface="Trebuchet MS" panose="020B0603020202020204" pitchFamily="34" charset="0"/>
                          <a:ea typeface="+mn-ea"/>
                          <a:cs typeface="+mn-cs"/>
                        </a:rPr>
                        <a:t>7</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3</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27</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4</a:t>
                      </a:r>
                      <a:r>
                        <a:rPr lang="ro-RO" sz="1050" b="1" i="1" kern="1200" dirty="0" smtClean="0">
                          <a:solidFill>
                            <a:schemeClr val="tx1"/>
                          </a:solidFill>
                          <a:latin typeface="Trebuchet MS" panose="020B0603020202020204" pitchFamily="34" charset="0"/>
                          <a:ea typeface="+mn-ea"/>
                          <a:cs typeface="+mn-cs"/>
                        </a:rPr>
                        <a:t>7</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6</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0</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4</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37</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80</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marL="0" algn="ctr" defTabSz="914400" rtl="0" eaLnBrk="1" latinLnBrk="0" hangingPunct="1"/>
                      <a:r>
                        <a:rPr lang="ro-RO" sz="1050" b="1" i="1" kern="1200" dirty="0" smtClean="0">
                          <a:solidFill>
                            <a:schemeClr val="tx1"/>
                          </a:solidFill>
                          <a:latin typeface="Trebuchet MS" panose="020B0603020202020204" pitchFamily="34" charset="0"/>
                          <a:ea typeface="+mn-ea"/>
                          <a:cs typeface="+mn-cs"/>
                        </a:rPr>
                        <a:t>10</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rgbClr val="CCFFCC"/>
                    </a:solidFill>
                  </a:tcPr>
                </a:tc>
                <a:extLst>
                  <a:ext uri="{0D108BD9-81ED-4DB2-BD59-A6C34878D82A}">
                    <a16:rowId xmlns:a16="http://schemas.microsoft.com/office/drawing/2014/main" xmlns="" val="10013"/>
                  </a:ext>
                </a:extLst>
              </a:tr>
              <a:tr h="243819">
                <a:tc>
                  <a:txBody>
                    <a:bodyPr/>
                    <a:lstStyle>
                      <a:lvl1pPr marL="0" algn="l" defTabSz="914400" rtl="0" eaLnBrk="1" latinLnBrk="0" hangingPunct="1">
                        <a:defRPr sz="1800" kern="1200">
                          <a:solidFill>
                            <a:schemeClr val="dk1"/>
                          </a:solidFill>
                          <a:latin typeface="Franklin Gothic Book"/>
                        </a:defRPr>
                      </a:lvl1pPr>
                      <a:lvl2pPr marL="457200" algn="l" defTabSz="914400" rtl="0" eaLnBrk="1" latinLnBrk="0" hangingPunct="1">
                        <a:defRPr sz="1800" kern="1200">
                          <a:solidFill>
                            <a:schemeClr val="dk1"/>
                          </a:solidFill>
                          <a:latin typeface="Franklin Gothic Book"/>
                        </a:defRPr>
                      </a:lvl2pPr>
                      <a:lvl3pPr marL="914400" algn="l" defTabSz="914400" rtl="0" eaLnBrk="1" latinLnBrk="0" hangingPunct="1">
                        <a:defRPr sz="1800" kern="1200">
                          <a:solidFill>
                            <a:schemeClr val="dk1"/>
                          </a:solidFill>
                          <a:latin typeface="Franklin Gothic Book"/>
                        </a:defRPr>
                      </a:lvl3pPr>
                      <a:lvl4pPr marL="1371600" algn="l" defTabSz="914400" rtl="0" eaLnBrk="1" latinLnBrk="0" hangingPunct="1">
                        <a:defRPr sz="1800" kern="1200">
                          <a:solidFill>
                            <a:schemeClr val="dk1"/>
                          </a:solidFill>
                          <a:latin typeface="Franklin Gothic Book"/>
                        </a:defRPr>
                      </a:lvl4pPr>
                      <a:lvl5pPr marL="1828800" algn="l" defTabSz="914400" rtl="0" eaLnBrk="1" latinLnBrk="0" hangingPunct="1">
                        <a:defRPr sz="1800" kern="1200">
                          <a:solidFill>
                            <a:schemeClr val="dk1"/>
                          </a:solidFill>
                          <a:latin typeface="Franklin Gothic Book"/>
                        </a:defRPr>
                      </a:lvl5pPr>
                      <a:lvl6pPr marL="2286000" algn="l" defTabSz="914400" rtl="0" eaLnBrk="1" latinLnBrk="0" hangingPunct="1">
                        <a:defRPr sz="1800" kern="1200">
                          <a:solidFill>
                            <a:schemeClr val="dk1"/>
                          </a:solidFill>
                          <a:latin typeface="Franklin Gothic Book"/>
                        </a:defRPr>
                      </a:lvl6pPr>
                      <a:lvl7pPr marL="2743200" algn="l" defTabSz="914400" rtl="0" eaLnBrk="1" latinLnBrk="0" hangingPunct="1">
                        <a:defRPr sz="1800" kern="1200">
                          <a:solidFill>
                            <a:schemeClr val="dk1"/>
                          </a:solidFill>
                          <a:latin typeface="Franklin Gothic Book"/>
                        </a:defRPr>
                      </a:lvl7pPr>
                      <a:lvl8pPr marL="3200400" algn="l" defTabSz="914400" rtl="0" eaLnBrk="1" latinLnBrk="0" hangingPunct="1">
                        <a:defRPr sz="1800" kern="1200">
                          <a:solidFill>
                            <a:schemeClr val="dk1"/>
                          </a:solidFill>
                          <a:latin typeface="Franklin Gothic Book"/>
                        </a:defRPr>
                      </a:lvl8pPr>
                      <a:lvl9pPr marL="3657600" algn="l" defTabSz="914400" rtl="0" eaLnBrk="1" latinLnBrk="0" hangingPunct="1">
                        <a:defRPr sz="1800" kern="1200">
                          <a:solidFill>
                            <a:schemeClr val="dk1"/>
                          </a:solidFill>
                          <a:latin typeface="Franklin Gothic Book"/>
                        </a:defRPr>
                      </a:lvl9pPr>
                    </a:lstStyle>
                    <a:p>
                      <a:r>
                        <a:rPr lang="en-US" sz="1000" b="1" i="1" dirty="0" err="1" smtClean="0">
                          <a:solidFill>
                            <a:schemeClr val="tx1"/>
                          </a:solidFill>
                          <a:latin typeface="Trebuchet MS" panose="020B0603020202020204" pitchFamily="34" charset="0"/>
                        </a:rPr>
                        <a:t>Procent</a:t>
                      </a:r>
                      <a:endParaRPr lang="ro-RO" sz="1000" b="1" i="1" dirty="0">
                        <a:solidFill>
                          <a:schemeClr val="tx1"/>
                        </a:solidFill>
                        <a:latin typeface="Trebuchet MS" panose="020B0603020202020204" pitchFamily="34" charset="0"/>
                      </a:endParaRPr>
                    </a:p>
                  </a:txBody>
                  <a:tcPr marL="91448" marR="91448" marT="45716" marB="45716">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309" rtl="0" eaLnBrk="1" fontAlgn="auto" latinLnBrk="0" hangingPunct="1">
                        <a:lnSpc>
                          <a:spcPct val="100000"/>
                        </a:lnSpc>
                        <a:spcBef>
                          <a:spcPts val="0"/>
                        </a:spcBef>
                        <a:spcAft>
                          <a:spcPts val="0"/>
                        </a:spcAft>
                        <a:buClrTx/>
                        <a:buSzTx/>
                        <a:buFontTx/>
                        <a:buNone/>
                        <a:tabLst/>
                        <a:defRPr/>
                      </a:pPr>
                      <a:r>
                        <a:rPr lang="en-US" sz="1050" b="1" i="1" kern="1200" dirty="0" smtClean="0">
                          <a:solidFill>
                            <a:srgbClr val="03598A"/>
                          </a:solidFill>
                          <a:latin typeface="Trebuchet MS" panose="020B0603020202020204" pitchFamily="34" charset="0"/>
                          <a:ea typeface="+mn-ea"/>
                          <a:cs typeface="+mn-cs"/>
                        </a:rPr>
                        <a:t>18,80</a:t>
                      </a:r>
                      <a:endParaRPr lang="en-US" sz="1050" b="1" i="1" kern="1200" dirty="0">
                        <a:solidFill>
                          <a:srgbClr val="03598A"/>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900" b="1" i="1" kern="1200" dirty="0" smtClean="0">
                          <a:solidFill>
                            <a:schemeClr val="tx1"/>
                          </a:solidFill>
                          <a:latin typeface="Trebuchet MS" panose="020B0603020202020204" pitchFamily="34" charset="0"/>
                          <a:ea typeface="+mn-ea"/>
                          <a:cs typeface="+mn-cs"/>
                        </a:rPr>
                        <a:t>66,66</a:t>
                      </a:r>
                      <a:endParaRPr lang="en-US" sz="90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ro-RO" sz="1050" b="1" i="1" kern="1200" dirty="0" smtClean="0">
                          <a:solidFill>
                            <a:schemeClr val="tx1"/>
                          </a:solidFill>
                          <a:latin typeface="Trebuchet MS" panose="020B0603020202020204" pitchFamily="34" charset="0"/>
                          <a:ea typeface="+mn-ea"/>
                          <a:cs typeface="+mn-cs"/>
                        </a:rPr>
                        <a:t>43,75</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75,00</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4,69</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ro-RO" sz="1050" b="1" i="1" kern="1200" dirty="0" smtClean="0">
                          <a:solidFill>
                            <a:schemeClr val="tx1"/>
                          </a:solidFill>
                          <a:latin typeface="Trebuchet MS" panose="020B0603020202020204" pitchFamily="34" charset="0"/>
                          <a:ea typeface="+mn-ea"/>
                          <a:cs typeface="+mn-cs"/>
                        </a:rPr>
                        <a:t>5,03</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85,71</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0</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100,00</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66,00</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en-US" sz="1050" b="1" i="1" kern="1200" dirty="0" smtClean="0">
                          <a:solidFill>
                            <a:schemeClr val="tx1"/>
                          </a:solidFill>
                          <a:latin typeface="Trebuchet MS" panose="020B0603020202020204" pitchFamily="34" charset="0"/>
                          <a:ea typeface="+mn-ea"/>
                          <a:cs typeface="+mn-cs"/>
                        </a:rPr>
                        <a:t>52,28</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ro-RO" sz="1050" b="1" i="1" kern="1200" dirty="0" smtClean="0">
                          <a:solidFill>
                            <a:schemeClr val="tx1"/>
                          </a:solidFill>
                          <a:latin typeface="Trebuchet MS" panose="020B0603020202020204" pitchFamily="34" charset="0"/>
                          <a:ea typeface="+mn-ea"/>
                          <a:cs typeface="+mn-cs"/>
                        </a:rPr>
                        <a:t>30.3</a:t>
                      </a:r>
                      <a:endParaRPr lang="en-US" sz="1050" b="1" i="1" kern="1200" dirty="0">
                        <a:solidFill>
                          <a:schemeClr val="tx1"/>
                        </a:solidFill>
                        <a:latin typeface="Trebuchet MS" panose="020B0603020202020204" pitchFamily="34" charset="0"/>
                        <a:ea typeface="+mn-ea"/>
                        <a:cs typeface="+mn-cs"/>
                      </a:endParaRPr>
                    </a:p>
                  </a:txBody>
                  <a:tcPr marL="36000" marR="36000" marT="36000" marB="36000" anchor="ctr">
                    <a:lnL w="12700" cap="flat" cmpd="sng" algn="ctr">
                      <a:solidFill>
                        <a:schemeClr val="accent1">
                          <a:lumMod val="10000"/>
                        </a:schemeClr>
                      </a:solidFill>
                      <a:prstDash val="solid"/>
                      <a:round/>
                      <a:headEnd type="none" w="med" len="med"/>
                      <a:tailEnd type="none" w="med" len="med"/>
                    </a:lnL>
                    <a:lnR w="12700" cap="flat" cmpd="sng" algn="ctr">
                      <a:solidFill>
                        <a:schemeClr val="accent1">
                          <a:lumMod val="10000"/>
                        </a:schemeClr>
                      </a:solidFill>
                      <a:prstDash val="solid"/>
                      <a:round/>
                      <a:headEnd type="none" w="med" len="med"/>
                      <a:tailEnd type="none" w="med" len="med"/>
                    </a:lnR>
                    <a:lnT w="12700" cap="flat" cmpd="sng" algn="ctr">
                      <a:solidFill>
                        <a:schemeClr val="accent1">
                          <a:lumMod val="10000"/>
                        </a:schemeClr>
                      </a:solidFill>
                      <a:prstDash val="solid"/>
                      <a:round/>
                      <a:headEnd type="none" w="med" len="med"/>
                      <a:tailEnd type="none" w="med" len="med"/>
                    </a:lnT>
                    <a:lnB w="12700" cap="flat" cmpd="sng" algn="ctr">
                      <a:solidFill>
                        <a:schemeClr val="accent1">
                          <a:lumMod val="1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14"/>
                  </a:ext>
                </a:extLst>
              </a:tr>
            </a:tbl>
          </a:graphicData>
        </a:graphic>
      </p:graphicFrame>
      <p:sp>
        <p:nvSpPr>
          <p:cNvPr id="11" name="Callout: Down Arrow 5">
            <a:extLst>
              <a:ext uri="{FF2B5EF4-FFF2-40B4-BE49-F238E27FC236}">
                <a16:creationId xmlns:a16="http://schemas.microsoft.com/office/drawing/2014/main" xmlns="" id="{0A817916-9AE5-4DD0-8EB7-5ECA9DA3F8E6}"/>
              </a:ext>
            </a:extLst>
          </p:cNvPr>
          <p:cNvSpPr/>
          <p:nvPr/>
        </p:nvSpPr>
        <p:spPr bwMode="auto">
          <a:xfrm>
            <a:off x="179999" y="72000"/>
            <a:ext cx="3420000" cy="1332000"/>
          </a:xfrm>
          <a:prstGeom prst="downArrowCallout">
            <a:avLst>
              <a:gd name="adj1" fmla="val 28669"/>
              <a:gd name="adj2" fmla="val 23165"/>
              <a:gd name="adj3" fmla="val 17660"/>
              <a:gd name="adj4" fmla="val 65894"/>
            </a:avLst>
          </a:prstGeom>
          <a:solidFill>
            <a:srgbClr val="4076AC"/>
          </a:solidFill>
          <a:ln/>
        </p:spPr>
        <p:style>
          <a:lnRef idx="0">
            <a:schemeClr val="dk1"/>
          </a:lnRef>
          <a:fillRef idx="3">
            <a:schemeClr val="dk1"/>
          </a:fillRef>
          <a:effectRef idx="3">
            <a:schemeClr val="dk1"/>
          </a:effectRef>
          <a:fontRef idx="minor">
            <a:schemeClr val="lt1"/>
          </a:fontRef>
        </p:style>
        <p:txBody>
          <a:bodyPr lIns="72000" tIns="36000" rIns="72000" bIns="36000" anchor="ctr" anchorCtr="0"/>
          <a:lstStyle/>
          <a:p>
            <a:pPr algn="ctr">
              <a:defRPr/>
            </a:pPr>
            <a:r>
              <a:rPr lang="pt-BR" b="1" dirty="0">
                <a:latin typeface="Trebuchet MS" panose="020B0603020202020204" pitchFamily="34" charset="0"/>
              </a:rPr>
              <a:t>Program de ocupare</a:t>
            </a:r>
          </a:p>
          <a:p>
            <a:pPr algn="ctr">
              <a:defRPr/>
            </a:pPr>
            <a:r>
              <a:rPr lang="pt-BR" b="1" dirty="0" smtClean="0">
                <a:latin typeface="Trebuchet MS" panose="020B0603020202020204" pitchFamily="34" charset="0"/>
              </a:rPr>
              <a:t>Perioada</a:t>
            </a:r>
            <a:r>
              <a:rPr lang="pt-BR" sz="1400" b="1" dirty="0" smtClean="0">
                <a:latin typeface="Trebuchet MS" panose="020B0603020202020204" pitchFamily="34" charset="0"/>
              </a:rPr>
              <a:t>–31.12.2022-31.12.2023-3</a:t>
            </a:r>
            <a:r>
              <a:rPr lang="ro-RO" sz="1400" b="1" dirty="0" smtClean="0">
                <a:latin typeface="Trebuchet MS" panose="020B0603020202020204" pitchFamily="34" charset="0"/>
              </a:rPr>
              <a:t>0</a:t>
            </a:r>
            <a:r>
              <a:rPr lang="pt-BR" sz="1400" b="1" dirty="0" smtClean="0">
                <a:latin typeface="Trebuchet MS" panose="020B0603020202020204" pitchFamily="34" charset="0"/>
              </a:rPr>
              <a:t>.0</a:t>
            </a:r>
            <a:r>
              <a:rPr lang="ro-RO" sz="1400" b="1" dirty="0" smtClean="0">
                <a:latin typeface="Trebuchet MS" panose="020B0603020202020204" pitchFamily="34" charset="0"/>
              </a:rPr>
              <a:t>6</a:t>
            </a:r>
            <a:r>
              <a:rPr lang="pt-BR" sz="1400" b="1" dirty="0" smtClean="0">
                <a:latin typeface="Trebuchet MS" panose="020B0603020202020204" pitchFamily="34" charset="0"/>
              </a:rPr>
              <a:t>.2024</a:t>
            </a:r>
          </a:p>
        </p:txBody>
      </p:sp>
      <p:grpSp>
        <p:nvGrpSpPr>
          <p:cNvPr id="13" name="Group 12"/>
          <p:cNvGrpSpPr/>
          <p:nvPr/>
        </p:nvGrpSpPr>
        <p:grpSpPr>
          <a:xfrm>
            <a:off x="3718942" y="49213"/>
            <a:ext cx="8471471" cy="1090612"/>
            <a:chOff x="3718942" y="49213"/>
            <a:chExt cx="8471471" cy="1090612"/>
          </a:xfrm>
        </p:grpSpPr>
        <p:pic>
          <p:nvPicPr>
            <p:cNvPr id="14" name="Picture 6">
              <a:extLst>
                <a:ext uri="{FF2B5EF4-FFF2-40B4-BE49-F238E27FC236}">
                  <a16:creationId xmlns:a16="http://schemas.microsoft.com/office/drawing/2014/main" xmlns="" id="{F65761E0-41E1-4557-A583-9249154EC40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18942" y="49213"/>
              <a:ext cx="1023938"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5" descr="omuleti">
              <a:extLst>
                <a:ext uri="{FF2B5EF4-FFF2-40B4-BE49-F238E27FC236}">
                  <a16:creationId xmlns:a16="http://schemas.microsoft.com/office/drawing/2014/main" xmlns="" id="{3C3EAED9-C71F-4F03-8017-4C5DE5744E85}"/>
                </a:ext>
              </a:extLst>
            </p:cNvPr>
            <p:cNvPicPr>
              <a:picLocks noChangeAspect="1" noChangeArrowheads="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0625138" y="115888"/>
              <a:ext cx="1565275"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7">
              <a:extLst>
                <a:ext uri="{FF2B5EF4-FFF2-40B4-BE49-F238E27FC236}">
                  <a16:creationId xmlns:a16="http://schemas.microsoft.com/office/drawing/2014/main" xmlns="" id="{D460A125-A922-47C1-937A-02774B615374}"/>
                </a:ext>
              </a:extLst>
            </p:cNvPr>
            <p:cNvSpPr txBox="1">
              <a:spLocks noChangeArrowheads="1"/>
            </p:cNvSpPr>
            <p:nvPr/>
          </p:nvSpPr>
          <p:spPr bwMode="auto">
            <a:xfrm>
              <a:off x="4689165" y="106363"/>
              <a:ext cx="619125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ro-RO" altLang="en-US" sz="2000" dirty="0">
                  <a:solidFill>
                    <a:srgbClr val="03598A"/>
                  </a:solidFill>
                </a:rPr>
                <a:t>MINISTERUL MUNCII ȘI </a:t>
              </a:r>
              <a:r>
                <a:rPr lang="en-US" altLang="en-US" sz="2000" dirty="0">
                  <a:solidFill>
                    <a:srgbClr val="03598A"/>
                  </a:solidFill>
                </a:rPr>
                <a:t>SOLIDARITĂŢII </a:t>
              </a:r>
              <a:r>
                <a:rPr lang="ro-RO" altLang="en-US" sz="2000" dirty="0">
                  <a:solidFill>
                    <a:srgbClr val="03598A"/>
                  </a:solidFill>
                </a:rPr>
                <a:t>SOCIALE</a:t>
              </a:r>
            </a:p>
            <a:p>
              <a:pPr algn="ctr" eaLnBrk="1" hangingPunct="1"/>
              <a:r>
                <a:rPr lang="ro-RO" altLang="en-US" sz="1600" dirty="0" smtClean="0">
                  <a:solidFill>
                    <a:srgbClr val="03598A"/>
                  </a:solidFill>
                </a:rPr>
                <a:t>AGENȚIA </a:t>
              </a:r>
              <a:r>
                <a:rPr lang="ro-RO" altLang="en-US" sz="1600" dirty="0">
                  <a:solidFill>
                    <a:srgbClr val="03598A"/>
                  </a:solidFill>
                </a:rPr>
                <a:t>JUDEȚEANĂ PENTRU OCUPAREA FORȚEI DE MUNCA </a:t>
              </a:r>
            </a:p>
            <a:p>
              <a:pPr algn="ctr" eaLnBrk="1" hangingPunct="1"/>
              <a:r>
                <a:rPr lang="ro-RO" altLang="en-US" sz="1600" dirty="0">
                  <a:solidFill>
                    <a:srgbClr val="03598A"/>
                  </a:solidFill>
                </a:rPr>
                <a:t>SATU MARE</a:t>
              </a:r>
              <a:endParaRPr lang="en-US" altLang="en-US" sz="1600" dirty="0">
                <a:solidFill>
                  <a:srgbClr val="03598A"/>
                </a:solidFill>
              </a:endParaRPr>
            </a:p>
          </p:txBody>
        </p:sp>
      </p:gr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emă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10897</TotalTime>
  <Words>3686</Words>
  <Application>Microsoft Office PowerPoint</Application>
  <PresentationFormat>Custom</PresentationFormat>
  <Paragraphs>695</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Temă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CFCU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LANSAREA REGIONALA A  PROGRAMULUI PHARE 2003  COEZIUNE ECONOMICA SI SOCIALA “DEZVOLTAREA RESURSELOR UMANE”  Linia de buget: RO-2003/005-551.05.03.02</dc:title>
  <dc:creator>katy</dc:creator>
  <cp:lastModifiedBy>RADIAN Stefan TUCU</cp:lastModifiedBy>
  <cp:revision>725</cp:revision>
  <cp:lastPrinted>2024-07-03T06:19:59Z</cp:lastPrinted>
  <dcterms:created xsi:type="dcterms:W3CDTF">2005-05-09T11:56:43Z</dcterms:created>
  <dcterms:modified xsi:type="dcterms:W3CDTF">2024-07-03T09:17:41Z</dcterms:modified>
</cp:coreProperties>
</file>