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71" r:id="rId1"/>
  </p:sldMasterIdLst>
  <p:notesMasterIdLst>
    <p:notesMasterId r:id="rId53"/>
  </p:notesMasterIdLst>
  <p:handoutMasterIdLst>
    <p:handoutMasterId r:id="rId54"/>
  </p:handoutMasterIdLst>
  <p:sldIdLst>
    <p:sldId id="560" r:id="rId2"/>
    <p:sldId id="440" r:id="rId3"/>
    <p:sldId id="462" r:id="rId4"/>
    <p:sldId id="464" r:id="rId5"/>
    <p:sldId id="495" r:id="rId6"/>
    <p:sldId id="499" r:id="rId7"/>
    <p:sldId id="538" r:id="rId8"/>
    <p:sldId id="539" r:id="rId9"/>
    <p:sldId id="540" r:id="rId10"/>
    <p:sldId id="543" r:id="rId11"/>
    <p:sldId id="542" r:id="rId12"/>
    <p:sldId id="545" r:id="rId13"/>
    <p:sldId id="548" r:id="rId14"/>
    <p:sldId id="549" r:id="rId15"/>
    <p:sldId id="551" r:id="rId16"/>
    <p:sldId id="567" r:id="rId17"/>
    <p:sldId id="512" r:id="rId18"/>
    <p:sldId id="513" r:id="rId19"/>
    <p:sldId id="518" r:id="rId20"/>
    <p:sldId id="517" r:id="rId21"/>
    <p:sldId id="523" r:id="rId22"/>
    <p:sldId id="510" r:id="rId23"/>
    <p:sldId id="511" r:id="rId24"/>
    <p:sldId id="509" r:id="rId25"/>
    <p:sldId id="455" r:id="rId26"/>
    <p:sldId id="453" r:id="rId27"/>
    <p:sldId id="492" r:id="rId28"/>
    <p:sldId id="493" r:id="rId29"/>
    <p:sldId id="471" r:id="rId30"/>
    <p:sldId id="557" r:id="rId31"/>
    <p:sldId id="461" r:id="rId32"/>
    <p:sldId id="485" r:id="rId33"/>
    <p:sldId id="467" r:id="rId34"/>
    <p:sldId id="449" r:id="rId35"/>
    <p:sldId id="552" r:id="rId36"/>
    <p:sldId id="553" r:id="rId37"/>
    <p:sldId id="568" r:id="rId38"/>
    <p:sldId id="554" r:id="rId39"/>
    <p:sldId id="528" r:id="rId40"/>
    <p:sldId id="524" r:id="rId41"/>
    <p:sldId id="529" r:id="rId42"/>
    <p:sldId id="571" r:id="rId43"/>
    <p:sldId id="569" r:id="rId44"/>
    <p:sldId id="562" r:id="rId45"/>
    <p:sldId id="563" r:id="rId46"/>
    <p:sldId id="564" r:id="rId47"/>
    <p:sldId id="531" r:id="rId48"/>
    <p:sldId id="566" r:id="rId49"/>
    <p:sldId id="535" r:id="rId50"/>
    <p:sldId id="561" r:id="rId51"/>
    <p:sldId id="491" r:id="rId52"/>
  </p:sldIdLst>
  <p:sldSz cx="9144000" cy="5143500" type="screen16x9"/>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CCFF"/>
    <a:srgbClr val="A50021"/>
    <a:srgbClr val="FF0000"/>
    <a:srgbClr val="000099"/>
    <a:srgbClr val="33CC33"/>
    <a:srgbClr val="FFFF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34" autoAdjust="0"/>
    <p:restoredTop sz="99540" autoAdjust="0"/>
  </p:normalViewPr>
  <p:slideViewPr>
    <p:cSldViewPr>
      <p:cViewPr varScale="1">
        <p:scale>
          <a:sx n="155" d="100"/>
          <a:sy n="155" d="100"/>
        </p:scale>
        <p:origin x="-378" y="48"/>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7394" name="Rectangle 2">
            <a:extLst>
              <a:ext uri="{FF2B5EF4-FFF2-40B4-BE49-F238E27FC236}"/>
            </a:extLst>
          </p:cNvPr>
          <p:cNvSpPr>
            <a:spLocks noGrp="1" noChangeArrowheads="1"/>
          </p:cNvSpPr>
          <p:nvPr>
            <p:ph type="hdr" sz="quarter"/>
          </p:nvPr>
        </p:nvSpPr>
        <p:spPr bwMode="auto">
          <a:xfrm>
            <a:off x="0" y="0"/>
            <a:ext cx="3036888" cy="465138"/>
          </a:xfrm>
          <a:prstGeom prst="rect">
            <a:avLst/>
          </a:prstGeom>
          <a:noFill/>
          <a:ln>
            <a:noFill/>
          </a:ln>
          <a:effectLst/>
          <a:extLst/>
        </p:spPr>
        <p:txBody>
          <a:bodyPr vert="horz" wrap="square" lIns="90791" tIns="45395" rIns="90791" bIns="45395" numCol="1" anchor="t" anchorCtr="0" compatLnSpc="1">
            <a:prstTxWarp prst="textNoShape">
              <a:avLst/>
            </a:prstTxWarp>
          </a:bodyPr>
          <a:lstStyle>
            <a:lvl1pPr algn="l" eaLnBrk="1" fontAlgn="auto" hangingPunct="1">
              <a:spcBef>
                <a:spcPts val="0"/>
              </a:spcBef>
              <a:spcAft>
                <a:spcPts val="0"/>
              </a:spcAft>
              <a:defRPr sz="1200">
                <a:latin typeface="+mn-lt"/>
              </a:defRPr>
            </a:lvl1pPr>
          </a:lstStyle>
          <a:p>
            <a:pPr>
              <a:defRPr/>
            </a:pPr>
            <a:endParaRPr lang="ro-RO" altLang="x-none"/>
          </a:p>
        </p:txBody>
      </p:sp>
      <p:sp>
        <p:nvSpPr>
          <p:cNvPr id="187395" name="Rectangle 3">
            <a:extLst>
              <a:ext uri="{FF2B5EF4-FFF2-40B4-BE49-F238E27FC236}"/>
            </a:extLst>
          </p:cNvPr>
          <p:cNvSpPr>
            <a:spLocks noGrp="1" noChangeArrowheads="1"/>
          </p:cNvSpPr>
          <p:nvPr>
            <p:ph type="dt" sz="quarter" idx="1"/>
          </p:nvPr>
        </p:nvSpPr>
        <p:spPr bwMode="auto">
          <a:xfrm>
            <a:off x="3970338" y="0"/>
            <a:ext cx="3038475" cy="465138"/>
          </a:xfrm>
          <a:prstGeom prst="rect">
            <a:avLst/>
          </a:prstGeom>
          <a:noFill/>
          <a:ln>
            <a:noFill/>
          </a:ln>
          <a:effectLst/>
          <a:extLst/>
        </p:spPr>
        <p:txBody>
          <a:bodyPr vert="horz" wrap="square" lIns="90791" tIns="45395" rIns="90791" bIns="45395" numCol="1" anchor="t"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ro-RO" altLang="x-none"/>
          </a:p>
        </p:txBody>
      </p:sp>
      <p:sp>
        <p:nvSpPr>
          <p:cNvPr id="187396" name="Rectangle 4">
            <a:extLst>
              <a:ext uri="{FF2B5EF4-FFF2-40B4-BE49-F238E27FC236}"/>
            </a:extLst>
          </p:cNvPr>
          <p:cNvSpPr>
            <a:spLocks noGrp="1" noChangeArrowheads="1"/>
          </p:cNvSpPr>
          <p:nvPr>
            <p:ph type="ftr" sz="quarter" idx="2"/>
          </p:nvPr>
        </p:nvSpPr>
        <p:spPr bwMode="auto">
          <a:xfrm>
            <a:off x="0" y="8829675"/>
            <a:ext cx="3036888" cy="465138"/>
          </a:xfrm>
          <a:prstGeom prst="rect">
            <a:avLst/>
          </a:prstGeom>
          <a:noFill/>
          <a:ln>
            <a:noFill/>
          </a:ln>
          <a:effectLst/>
          <a:extLst/>
        </p:spPr>
        <p:txBody>
          <a:bodyPr vert="horz" wrap="square" lIns="90791" tIns="45395" rIns="90791" bIns="45395" numCol="1" anchor="b" anchorCtr="0" compatLnSpc="1">
            <a:prstTxWarp prst="textNoShape">
              <a:avLst/>
            </a:prstTxWarp>
          </a:bodyPr>
          <a:lstStyle>
            <a:lvl1pPr algn="l" eaLnBrk="1" fontAlgn="auto" hangingPunct="1">
              <a:spcBef>
                <a:spcPts val="0"/>
              </a:spcBef>
              <a:spcAft>
                <a:spcPts val="0"/>
              </a:spcAft>
              <a:defRPr sz="1200">
                <a:latin typeface="+mn-lt"/>
              </a:defRPr>
            </a:lvl1pPr>
          </a:lstStyle>
          <a:p>
            <a:pPr>
              <a:defRPr/>
            </a:pPr>
            <a:endParaRPr lang="ro-RO" altLang="x-none"/>
          </a:p>
        </p:txBody>
      </p:sp>
      <p:sp>
        <p:nvSpPr>
          <p:cNvPr id="187397" name="Rectangle 5">
            <a:extLst>
              <a:ext uri="{FF2B5EF4-FFF2-40B4-BE49-F238E27FC236}"/>
            </a:extLst>
          </p:cNvPr>
          <p:cNvSpPr>
            <a:spLocks noGrp="1" noChangeArrowheads="1"/>
          </p:cNvSpPr>
          <p:nvPr>
            <p:ph type="sldNum" sz="quarter" idx="3"/>
          </p:nvPr>
        </p:nvSpPr>
        <p:spPr bwMode="auto">
          <a:xfrm>
            <a:off x="3970338" y="8829675"/>
            <a:ext cx="3038475" cy="465138"/>
          </a:xfrm>
          <a:prstGeom prst="rect">
            <a:avLst/>
          </a:prstGeom>
          <a:noFill/>
          <a:ln>
            <a:noFill/>
          </a:ln>
          <a:effectLst/>
          <a:extLst/>
        </p:spPr>
        <p:txBody>
          <a:bodyPr vert="horz" wrap="square" lIns="90791" tIns="45395" rIns="90791" bIns="45395" numCol="1" anchor="b" anchorCtr="0" compatLnSpc="1">
            <a:prstTxWarp prst="textNoShape">
              <a:avLst/>
            </a:prstTxWarp>
          </a:bodyPr>
          <a:lstStyle>
            <a:lvl1pPr algn="r" eaLnBrk="1" hangingPunct="1">
              <a:defRPr sz="1200"/>
            </a:lvl1pPr>
          </a:lstStyle>
          <a:p>
            <a:pPr>
              <a:defRPr/>
            </a:pPr>
            <a:fld id="{9AB76E9A-8754-4952-9FF6-DCEF3C3319DF}" type="slidenum">
              <a:rPr lang="ro-RO"/>
              <a:pPr>
                <a:defRPr/>
              </a:pPr>
              <a:t>‹#›</a:t>
            </a:fld>
            <a:endParaRPr lang="ro-RO"/>
          </a:p>
        </p:txBody>
      </p:sp>
    </p:spTree>
    <p:extLst>
      <p:ext uri="{BB962C8B-B14F-4D97-AF65-F5344CB8AC3E}">
        <p14:creationId xmlns:p14="http://schemas.microsoft.com/office/powerpoint/2010/main" val="3852326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1730" name="Rectangle 2">
            <a:extLst>
              <a:ext uri="{FF2B5EF4-FFF2-40B4-BE49-F238E27FC236}"/>
            </a:extLst>
          </p:cNvPr>
          <p:cNvSpPr>
            <a:spLocks noGrp="1" noChangeArrowheads="1"/>
          </p:cNvSpPr>
          <p:nvPr>
            <p:ph type="hdr" sz="quarter"/>
          </p:nvPr>
        </p:nvSpPr>
        <p:spPr bwMode="auto">
          <a:xfrm>
            <a:off x="0" y="0"/>
            <a:ext cx="3036888" cy="465138"/>
          </a:xfrm>
          <a:prstGeom prst="rect">
            <a:avLst/>
          </a:prstGeom>
          <a:noFill/>
          <a:ln>
            <a:noFill/>
          </a:ln>
          <a:effectLst/>
          <a:extLst/>
        </p:spPr>
        <p:txBody>
          <a:bodyPr vert="horz" wrap="square" lIns="90791" tIns="45395" rIns="90791" bIns="45395" numCol="1" anchor="t" anchorCtr="0" compatLnSpc="1">
            <a:prstTxWarp prst="textNoShape">
              <a:avLst/>
            </a:prstTxWarp>
          </a:bodyPr>
          <a:lstStyle>
            <a:lvl1pPr algn="l" eaLnBrk="1" fontAlgn="auto" hangingPunct="1">
              <a:spcBef>
                <a:spcPts val="0"/>
              </a:spcBef>
              <a:spcAft>
                <a:spcPts val="0"/>
              </a:spcAft>
              <a:defRPr sz="1200">
                <a:latin typeface="+mn-lt"/>
              </a:defRPr>
            </a:lvl1pPr>
          </a:lstStyle>
          <a:p>
            <a:pPr>
              <a:defRPr/>
            </a:pPr>
            <a:endParaRPr lang="ro-RO" altLang="x-none"/>
          </a:p>
        </p:txBody>
      </p:sp>
      <p:sp>
        <p:nvSpPr>
          <p:cNvPr id="201731" name="Rectangle 3">
            <a:extLst>
              <a:ext uri="{FF2B5EF4-FFF2-40B4-BE49-F238E27FC236}"/>
            </a:extLst>
          </p:cNvPr>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0791" tIns="45395" rIns="90791" bIns="45395" numCol="1" anchor="t"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ro-RO" altLang="x-none"/>
          </a:p>
        </p:txBody>
      </p:sp>
      <p:sp>
        <p:nvSpPr>
          <p:cNvPr id="48132" name="Rectangle 4"/>
          <p:cNvSpPr>
            <a:spLocks noGrp="1" noRot="1" noChangeAspect="1" noChangeArrowheads="1" noTextEdit="1"/>
          </p:cNvSpPr>
          <p:nvPr>
            <p:ph type="sldImg" idx="2"/>
          </p:nvPr>
        </p:nvSpPr>
        <p:spPr bwMode="auto">
          <a:xfrm>
            <a:off x="406400" y="696913"/>
            <a:ext cx="6197600" cy="3487737"/>
          </a:xfrm>
          <a:prstGeom prst="rect">
            <a:avLst/>
          </a:prstGeom>
          <a:noFill/>
          <a:ln w="9525">
            <a:solidFill>
              <a:srgbClr val="000000"/>
            </a:solidFill>
            <a:miter lim="800000"/>
            <a:headEnd/>
            <a:tailEnd/>
          </a:ln>
        </p:spPr>
      </p:sp>
      <p:sp>
        <p:nvSpPr>
          <p:cNvPr id="201733" name="Rectangle 5">
            <a:extLst>
              <a:ext uri="{FF2B5EF4-FFF2-40B4-BE49-F238E27FC236}"/>
            </a:extLst>
          </p:cNvPr>
          <p:cNvSpPr>
            <a:spLocks noGrp="1" noChangeArrowheads="1"/>
          </p:cNvSpPr>
          <p:nvPr>
            <p:ph type="body" sz="quarter" idx="3"/>
          </p:nvPr>
        </p:nvSpPr>
        <p:spPr bwMode="auto">
          <a:xfrm>
            <a:off x="700088" y="4416425"/>
            <a:ext cx="5610225" cy="4183063"/>
          </a:xfrm>
          <a:prstGeom prst="rect">
            <a:avLst/>
          </a:prstGeom>
          <a:noFill/>
          <a:ln>
            <a:noFill/>
          </a:ln>
          <a:effectLst/>
          <a:extLst/>
        </p:spPr>
        <p:txBody>
          <a:bodyPr vert="horz" wrap="square" lIns="90791" tIns="45395" rIns="90791" bIns="45395" numCol="1" anchor="t" anchorCtr="0" compatLnSpc="1">
            <a:prstTxWarp prst="textNoShape">
              <a:avLst/>
            </a:prstTxWarp>
          </a:bodyPr>
          <a:lstStyle/>
          <a:p>
            <a:pPr lvl="0"/>
            <a:r>
              <a:rPr lang="ro-RO" altLang="x-none" noProof="0"/>
              <a:t>Click to edit Master text styles</a:t>
            </a:r>
          </a:p>
          <a:p>
            <a:pPr lvl="1"/>
            <a:r>
              <a:rPr lang="ro-RO" altLang="x-none" noProof="0"/>
              <a:t>Second level</a:t>
            </a:r>
          </a:p>
          <a:p>
            <a:pPr lvl="2"/>
            <a:r>
              <a:rPr lang="ro-RO" altLang="x-none" noProof="0"/>
              <a:t>Third level</a:t>
            </a:r>
          </a:p>
          <a:p>
            <a:pPr lvl="3"/>
            <a:r>
              <a:rPr lang="ro-RO" altLang="x-none" noProof="0"/>
              <a:t>Fourth level</a:t>
            </a:r>
          </a:p>
          <a:p>
            <a:pPr lvl="4"/>
            <a:r>
              <a:rPr lang="ro-RO" altLang="x-none" noProof="0"/>
              <a:t>Fifth level</a:t>
            </a:r>
          </a:p>
        </p:txBody>
      </p:sp>
      <p:sp>
        <p:nvSpPr>
          <p:cNvPr id="201734" name="Rectangle 6">
            <a:extLst>
              <a:ext uri="{FF2B5EF4-FFF2-40B4-BE49-F238E27FC236}"/>
            </a:extLst>
          </p:cNvPr>
          <p:cNvSpPr>
            <a:spLocks noGrp="1" noChangeArrowheads="1"/>
          </p:cNvSpPr>
          <p:nvPr>
            <p:ph type="ftr" sz="quarter" idx="4"/>
          </p:nvPr>
        </p:nvSpPr>
        <p:spPr bwMode="auto">
          <a:xfrm>
            <a:off x="0" y="8829675"/>
            <a:ext cx="3036888" cy="465138"/>
          </a:xfrm>
          <a:prstGeom prst="rect">
            <a:avLst/>
          </a:prstGeom>
          <a:noFill/>
          <a:ln>
            <a:noFill/>
          </a:ln>
          <a:effectLst/>
          <a:extLst/>
        </p:spPr>
        <p:txBody>
          <a:bodyPr vert="horz" wrap="square" lIns="90791" tIns="45395" rIns="90791" bIns="45395" numCol="1" anchor="b" anchorCtr="0" compatLnSpc="1">
            <a:prstTxWarp prst="textNoShape">
              <a:avLst/>
            </a:prstTxWarp>
          </a:bodyPr>
          <a:lstStyle>
            <a:lvl1pPr algn="l" eaLnBrk="1" fontAlgn="auto" hangingPunct="1">
              <a:spcBef>
                <a:spcPts val="0"/>
              </a:spcBef>
              <a:spcAft>
                <a:spcPts val="0"/>
              </a:spcAft>
              <a:defRPr sz="1200">
                <a:latin typeface="+mn-lt"/>
              </a:defRPr>
            </a:lvl1pPr>
          </a:lstStyle>
          <a:p>
            <a:pPr>
              <a:defRPr/>
            </a:pPr>
            <a:endParaRPr lang="ro-RO" altLang="x-none"/>
          </a:p>
        </p:txBody>
      </p:sp>
      <p:sp>
        <p:nvSpPr>
          <p:cNvPr id="201735" name="Rectangle 7">
            <a:extLst>
              <a:ext uri="{FF2B5EF4-FFF2-40B4-BE49-F238E27FC236}"/>
            </a:extLst>
          </p:cNvPr>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0791" tIns="45395" rIns="90791" bIns="45395" numCol="1" anchor="b" anchorCtr="0" compatLnSpc="1">
            <a:prstTxWarp prst="textNoShape">
              <a:avLst/>
            </a:prstTxWarp>
          </a:bodyPr>
          <a:lstStyle>
            <a:lvl1pPr algn="r" eaLnBrk="1" hangingPunct="1">
              <a:defRPr sz="1200"/>
            </a:lvl1pPr>
          </a:lstStyle>
          <a:p>
            <a:pPr>
              <a:defRPr/>
            </a:pPr>
            <a:fld id="{286BFAC9-087E-4103-92CA-22742A2565C6}" type="slidenum">
              <a:rPr lang="ro-RO"/>
              <a:pPr>
                <a:defRPr/>
              </a:pPr>
              <a:t>‹#›</a:t>
            </a:fld>
            <a:endParaRPr lang="ro-RO"/>
          </a:p>
        </p:txBody>
      </p:sp>
    </p:spTree>
    <p:extLst>
      <p:ext uri="{BB962C8B-B14F-4D97-AF65-F5344CB8AC3E}">
        <p14:creationId xmlns:p14="http://schemas.microsoft.com/office/powerpoint/2010/main" val="36065788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406400" y="696913"/>
            <a:ext cx="6197600" cy="3487737"/>
          </a:xfrm>
          <a:ln/>
        </p:spPr>
      </p:sp>
      <p:sp>
        <p:nvSpPr>
          <p:cNvPr id="49155" name="Rectangle 3"/>
          <p:cNvSpPr>
            <a:spLocks noGrp="1" noChangeArrowheads="1"/>
          </p:cNvSpPr>
          <p:nvPr>
            <p:ph type="body" idx="1"/>
          </p:nvPr>
        </p:nvSpPr>
        <p:spPr>
          <a:noFill/>
        </p:spPr>
        <p:txBody>
          <a:bodyPr/>
          <a:lstStyle/>
          <a:p>
            <a:pPr eaLnBrk="1" hangingPunct="1"/>
            <a:endParaRPr lang="ro-RO"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u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41772"/>
            <a:ext cx="7772400" cy="1790700"/>
          </a:xfrm>
        </p:spPr>
        <p:txBody>
          <a:bodyPr anchor="b"/>
          <a:lstStyle>
            <a:lvl1pPr algn="ctr">
              <a:defRPr sz="6000"/>
            </a:lvl1pPr>
          </a:lstStyle>
          <a:p>
            <a:r>
              <a:rPr lang="ro-RO"/>
              <a:t>Faceți clic pentru a edita stilul de titlu coordonator</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dirty="0"/>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endParaRPr lang="ro-RO" altLang="x-none"/>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ro-RO" altLang="x-none"/>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1BB275E1-B4A5-4E2E-8D1B-EFF2DE8F1B65}" type="slidenum">
              <a:rPr lang="ro-RO"/>
              <a:pPr>
                <a:defRPr/>
              </a:pPr>
              <a:t>‹#›</a:t>
            </a:fld>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p:txBody>
          <a:bodyPr vert="eaVert"/>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endParaRPr lang="ro-RO" altLang="x-none"/>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ro-RO" altLang="x-none"/>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A13FD6BC-0603-4BB4-A38F-7FE0755A4DCF}" type="slidenum">
              <a:rPr lang="ro-RO"/>
              <a:pPr>
                <a:defRPr/>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4"/>
            <a:ext cx="1971675" cy="4358879"/>
          </a:xfrm>
        </p:spPr>
        <p:txBody>
          <a:bodyPr vert="eaVert"/>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628651" y="273844"/>
            <a:ext cx="5800725" cy="4358879"/>
          </a:xfrm>
        </p:spPr>
        <p:txBody>
          <a:bodyPr vert="eaVert"/>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endParaRPr lang="ro-RO" altLang="x-none"/>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ro-RO" altLang="x-none"/>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460553F5-811C-41B3-A6F2-5179223DD224}" type="slidenum">
              <a:rPr lang="ro-RO"/>
              <a:pPr>
                <a:defRPr/>
              </a:pPr>
              <a:t>‹#›</a:t>
            </a:fld>
            <a:endParaRPr lang="ro-R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u, conținut și 2 conținut">
    <p:spTree>
      <p:nvGrpSpPr>
        <p:cNvPr id="1" name=""/>
        <p:cNvGrpSpPr/>
        <p:nvPr/>
      </p:nvGrpSpPr>
      <p:grpSpPr>
        <a:xfrm>
          <a:off x="0" y="0"/>
          <a:ext cx="0" cy="0"/>
          <a:chOff x="0" y="0"/>
          <a:chExt cx="0" cy="0"/>
        </a:xfrm>
      </p:grpSpPr>
      <p:sp>
        <p:nvSpPr>
          <p:cNvPr id="2" name="Titlu 1"/>
          <p:cNvSpPr>
            <a:spLocks noGrp="1"/>
          </p:cNvSpPr>
          <p:nvPr>
            <p:ph type="title"/>
          </p:nvPr>
        </p:nvSpPr>
        <p:spPr>
          <a:xfrm>
            <a:off x="195264" y="171450"/>
            <a:ext cx="8015287" cy="685800"/>
          </a:xfrm>
        </p:spPr>
        <p:txBody>
          <a:bodyPr/>
          <a:lstStyle/>
          <a:p>
            <a:r>
              <a:rPr lang="ro-RO"/>
              <a:t>Clic pentru editare stil titlu</a:t>
            </a:r>
            <a:endParaRPr lang="x-none"/>
          </a:p>
        </p:txBody>
      </p:sp>
      <p:sp>
        <p:nvSpPr>
          <p:cNvPr id="3" name="Substituent conținut 2"/>
          <p:cNvSpPr>
            <a:spLocks noGrp="1"/>
          </p:cNvSpPr>
          <p:nvPr>
            <p:ph sz="half" idx="1"/>
          </p:nvPr>
        </p:nvSpPr>
        <p:spPr>
          <a:xfrm>
            <a:off x="609600" y="1200150"/>
            <a:ext cx="3886200" cy="3314700"/>
          </a:xfrm>
        </p:spPr>
        <p:txBody>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x-none"/>
          </a:p>
        </p:txBody>
      </p:sp>
      <p:sp>
        <p:nvSpPr>
          <p:cNvPr id="4" name="Substituent conținut 3"/>
          <p:cNvSpPr>
            <a:spLocks noGrp="1"/>
          </p:cNvSpPr>
          <p:nvPr>
            <p:ph sz="quarter" idx="2"/>
          </p:nvPr>
        </p:nvSpPr>
        <p:spPr>
          <a:xfrm>
            <a:off x="4648200" y="1200150"/>
            <a:ext cx="3886200" cy="1600200"/>
          </a:xfrm>
        </p:spPr>
        <p:txBody>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x-none"/>
          </a:p>
        </p:txBody>
      </p:sp>
      <p:sp>
        <p:nvSpPr>
          <p:cNvPr id="5" name="Substituent conținut 4"/>
          <p:cNvSpPr>
            <a:spLocks noGrp="1"/>
          </p:cNvSpPr>
          <p:nvPr>
            <p:ph sz="quarter" idx="3"/>
          </p:nvPr>
        </p:nvSpPr>
        <p:spPr>
          <a:xfrm>
            <a:off x="4648200" y="2914650"/>
            <a:ext cx="3886200" cy="1600200"/>
          </a:xfrm>
        </p:spPr>
        <p:txBody>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x-none"/>
          </a:p>
        </p:txBody>
      </p:sp>
      <p:sp>
        <p:nvSpPr>
          <p:cNvPr id="6" name="Date Placeholder 3">
            <a:extLst>
              <a:ext uri="{FF2B5EF4-FFF2-40B4-BE49-F238E27FC236}"/>
            </a:extLst>
          </p:cNvPr>
          <p:cNvSpPr>
            <a:spLocks noGrp="1"/>
          </p:cNvSpPr>
          <p:nvPr>
            <p:ph type="dt" sz="half" idx="10"/>
          </p:nvPr>
        </p:nvSpPr>
        <p:spPr/>
        <p:txBody>
          <a:bodyPr/>
          <a:lstStyle>
            <a:lvl1pPr>
              <a:defRPr/>
            </a:lvl1pPr>
          </a:lstStyle>
          <a:p>
            <a:pPr>
              <a:defRPr/>
            </a:pPr>
            <a:endParaRPr lang="ro-RO" altLang="x-none"/>
          </a:p>
        </p:txBody>
      </p:sp>
      <p:sp>
        <p:nvSpPr>
          <p:cNvPr id="7" name="Footer Placeholder 4">
            <a:extLst>
              <a:ext uri="{FF2B5EF4-FFF2-40B4-BE49-F238E27FC236}"/>
            </a:extLst>
          </p:cNvPr>
          <p:cNvSpPr>
            <a:spLocks noGrp="1"/>
          </p:cNvSpPr>
          <p:nvPr>
            <p:ph type="ftr" sz="quarter" idx="11"/>
          </p:nvPr>
        </p:nvSpPr>
        <p:spPr/>
        <p:txBody>
          <a:bodyPr/>
          <a:lstStyle>
            <a:lvl1pPr>
              <a:defRPr/>
            </a:lvl1pPr>
          </a:lstStyle>
          <a:p>
            <a:pPr>
              <a:defRPr/>
            </a:pPr>
            <a:endParaRPr lang="ro-RO" altLang="x-none"/>
          </a:p>
        </p:txBody>
      </p:sp>
      <p:sp>
        <p:nvSpPr>
          <p:cNvPr id="8" name="Slide Number Placeholder 5">
            <a:extLst>
              <a:ext uri="{FF2B5EF4-FFF2-40B4-BE49-F238E27FC236}"/>
            </a:extLst>
          </p:cNvPr>
          <p:cNvSpPr>
            <a:spLocks noGrp="1"/>
          </p:cNvSpPr>
          <p:nvPr>
            <p:ph type="sldNum" sz="quarter" idx="12"/>
          </p:nvPr>
        </p:nvSpPr>
        <p:spPr/>
        <p:txBody>
          <a:bodyPr/>
          <a:lstStyle>
            <a:lvl1pPr>
              <a:defRPr/>
            </a:lvl1pPr>
          </a:lstStyle>
          <a:p>
            <a:pPr>
              <a:defRPr/>
            </a:pPr>
            <a:fld id="{22DCBDFD-C72B-46D0-A485-8FC292A4AABF}" type="slidenum">
              <a:rPr lang="ro-RO"/>
              <a:pPr>
                <a:defRPr/>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idx="1"/>
          </p:nvPr>
        </p:nvSpPr>
        <p:spPr/>
        <p:txBody>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endParaRPr lang="ro-RO" altLang="x-none"/>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ro-RO" altLang="x-none"/>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08A3B49B-ED30-4CBE-A1FB-B3616577BFF2}" type="slidenum">
              <a:rPr lang="ro-RO"/>
              <a:pPr>
                <a:defRPr/>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5"/>
            <a:ext cx="7886700" cy="2139553"/>
          </a:xfrm>
        </p:spPr>
        <p:txBody>
          <a:bodyPr anchor="b"/>
          <a:lstStyle>
            <a:lvl1pPr>
              <a:defRPr sz="6000"/>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623888" y="3442099"/>
            <a:ext cx="7886700" cy="112514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Editați stilurile de text coordonator</a:t>
            </a:r>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endParaRPr lang="ro-RO" altLang="x-none"/>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ro-RO" altLang="x-none"/>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ACEDB7CC-7E16-4108-8422-9621F4AA4390}" type="slidenum">
              <a:rPr lang="ro-RO"/>
              <a:pPr>
                <a:defRPr/>
              </a:pPr>
              <a:t>‹#›</a:t>
            </a:fld>
            <a:endParaRPr lang="ro-R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Date Placeholder 3">
            <a:extLst>
              <a:ext uri="{FF2B5EF4-FFF2-40B4-BE49-F238E27FC236}"/>
            </a:extLst>
          </p:cNvPr>
          <p:cNvSpPr>
            <a:spLocks noGrp="1"/>
          </p:cNvSpPr>
          <p:nvPr>
            <p:ph type="dt" sz="half" idx="10"/>
          </p:nvPr>
        </p:nvSpPr>
        <p:spPr/>
        <p:txBody>
          <a:bodyPr/>
          <a:lstStyle>
            <a:lvl1pPr>
              <a:defRPr/>
            </a:lvl1pPr>
          </a:lstStyle>
          <a:p>
            <a:pPr>
              <a:defRPr/>
            </a:pPr>
            <a:endParaRPr lang="ro-RO" altLang="x-none"/>
          </a:p>
        </p:txBody>
      </p:sp>
      <p:sp>
        <p:nvSpPr>
          <p:cNvPr id="6" name="Footer Placeholder 4">
            <a:extLst>
              <a:ext uri="{FF2B5EF4-FFF2-40B4-BE49-F238E27FC236}"/>
            </a:extLst>
          </p:cNvPr>
          <p:cNvSpPr>
            <a:spLocks noGrp="1"/>
          </p:cNvSpPr>
          <p:nvPr>
            <p:ph type="ftr" sz="quarter" idx="11"/>
          </p:nvPr>
        </p:nvSpPr>
        <p:spPr/>
        <p:txBody>
          <a:bodyPr/>
          <a:lstStyle>
            <a:lvl1pPr>
              <a:defRPr/>
            </a:lvl1pPr>
          </a:lstStyle>
          <a:p>
            <a:pPr>
              <a:defRPr/>
            </a:pPr>
            <a:endParaRPr lang="ro-RO" altLang="x-none"/>
          </a:p>
        </p:txBody>
      </p:sp>
      <p:sp>
        <p:nvSpPr>
          <p:cNvPr id="7" name="Slide Number Placeholder 5">
            <a:extLst>
              <a:ext uri="{FF2B5EF4-FFF2-40B4-BE49-F238E27FC236}"/>
            </a:extLst>
          </p:cNvPr>
          <p:cNvSpPr>
            <a:spLocks noGrp="1"/>
          </p:cNvSpPr>
          <p:nvPr>
            <p:ph type="sldNum" sz="quarter" idx="12"/>
          </p:nvPr>
        </p:nvSpPr>
        <p:spPr/>
        <p:txBody>
          <a:bodyPr/>
          <a:lstStyle>
            <a:lvl1pPr>
              <a:defRPr/>
            </a:lvl1pPr>
          </a:lstStyle>
          <a:p>
            <a:pPr>
              <a:defRPr/>
            </a:pPr>
            <a:fld id="{1AEAC2D1-7EF1-4385-A454-3A1011FFD788}" type="slidenum">
              <a:rPr lang="ro-RO"/>
              <a:pPr>
                <a:defRPr/>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5"/>
            <a:ext cx="7886700" cy="994172"/>
          </a:xfrm>
        </p:spPr>
        <p:txBody>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Editați stilurile de text coordonator</a:t>
            </a:r>
          </a:p>
        </p:txBody>
      </p:sp>
      <p:sp>
        <p:nvSpPr>
          <p:cNvPr id="4" name="Content Placeholder 3"/>
          <p:cNvSpPr>
            <a:spLocks noGrp="1"/>
          </p:cNvSpPr>
          <p:nvPr>
            <p:ph sz="half" idx="2"/>
          </p:nvPr>
        </p:nvSpPr>
        <p:spPr>
          <a:xfrm>
            <a:off x="629842" y="1878806"/>
            <a:ext cx="3868340" cy="2763441"/>
          </a:xfrm>
        </p:spPr>
        <p:txBody>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Text Placeholder 4"/>
          <p:cNvSpPr>
            <a:spLocks noGrp="1"/>
          </p:cNvSpPr>
          <p:nvPr>
            <p:ph type="body" sz="quarter" idx="3"/>
          </p:nvPr>
        </p:nvSpPr>
        <p:spPr>
          <a:xfrm>
            <a:off x="4629151" y="1260872"/>
            <a:ext cx="3887391"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Editați stilurile de text coordonator</a:t>
            </a:r>
          </a:p>
        </p:txBody>
      </p:sp>
      <p:sp>
        <p:nvSpPr>
          <p:cNvPr id="6" name="Content Placeholder 5"/>
          <p:cNvSpPr>
            <a:spLocks noGrp="1"/>
          </p:cNvSpPr>
          <p:nvPr>
            <p:ph sz="quarter" idx="4"/>
          </p:nvPr>
        </p:nvSpPr>
        <p:spPr>
          <a:xfrm>
            <a:off x="4629151" y="1878806"/>
            <a:ext cx="3887391" cy="2763441"/>
          </a:xfrm>
        </p:spPr>
        <p:txBody>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7" name="Date Placeholder 3">
            <a:extLst>
              <a:ext uri="{FF2B5EF4-FFF2-40B4-BE49-F238E27FC236}"/>
            </a:extLst>
          </p:cNvPr>
          <p:cNvSpPr>
            <a:spLocks noGrp="1"/>
          </p:cNvSpPr>
          <p:nvPr>
            <p:ph type="dt" sz="half" idx="10"/>
          </p:nvPr>
        </p:nvSpPr>
        <p:spPr/>
        <p:txBody>
          <a:bodyPr/>
          <a:lstStyle>
            <a:lvl1pPr>
              <a:defRPr/>
            </a:lvl1pPr>
          </a:lstStyle>
          <a:p>
            <a:pPr>
              <a:defRPr/>
            </a:pPr>
            <a:endParaRPr lang="ro-RO" altLang="x-none"/>
          </a:p>
        </p:txBody>
      </p:sp>
      <p:sp>
        <p:nvSpPr>
          <p:cNvPr id="8" name="Footer Placeholder 4">
            <a:extLst>
              <a:ext uri="{FF2B5EF4-FFF2-40B4-BE49-F238E27FC236}"/>
            </a:extLst>
          </p:cNvPr>
          <p:cNvSpPr>
            <a:spLocks noGrp="1"/>
          </p:cNvSpPr>
          <p:nvPr>
            <p:ph type="ftr" sz="quarter" idx="11"/>
          </p:nvPr>
        </p:nvSpPr>
        <p:spPr/>
        <p:txBody>
          <a:bodyPr/>
          <a:lstStyle>
            <a:lvl1pPr>
              <a:defRPr/>
            </a:lvl1pPr>
          </a:lstStyle>
          <a:p>
            <a:pPr>
              <a:defRPr/>
            </a:pPr>
            <a:endParaRPr lang="ro-RO" altLang="x-none"/>
          </a:p>
        </p:txBody>
      </p:sp>
      <p:sp>
        <p:nvSpPr>
          <p:cNvPr id="9" name="Slide Number Placeholder 5">
            <a:extLst>
              <a:ext uri="{FF2B5EF4-FFF2-40B4-BE49-F238E27FC236}"/>
            </a:extLst>
          </p:cNvPr>
          <p:cNvSpPr>
            <a:spLocks noGrp="1"/>
          </p:cNvSpPr>
          <p:nvPr>
            <p:ph type="sldNum" sz="quarter" idx="12"/>
          </p:nvPr>
        </p:nvSpPr>
        <p:spPr/>
        <p:txBody>
          <a:bodyPr/>
          <a:lstStyle>
            <a:lvl1pPr>
              <a:defRPr/>
            </a:lvl1pPr>
          </a:lstStyle>
          <a:p>
            <a:pPr>
              <a:defRPr/>
            </a:pPr>
            <a:fld id="{B5FADFAA-5905-4716-B12A-832FEB31B00A}" type="slidenum">
              <a:rPr lang="ro-RO"/>
              <a:pPr>
                <a:defRPr/>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Date Placeholder 3">
            <a:extLst>
              <a:ext uri="{FF2B5EF4-FFF2-40B4-BE49-F238E27FC236}"/>
            </a:extLst>
          </p:cNvPr>
          <p:cNvSpPr>
            <a:spLocks noGrp="1"/>
          </p:cNvSpPr>
          <p:nvPr>
            <p:ph type="dt" sz="half" idx="10"/>
          </p:nvPr>
        </p:nvSpPr>
        <p:spPr/>
        <p:txBody>
          <a:bodyPr/>
          <a:lstStyle>
            <a:lvl1pPr>
              <a:defRPr/>
            </a:lvl1pPr>
          </a:lstStyle>
          <a:p>
            <a:pPr>
              <a:defRPr/>
            </a:pPr>
            <a:endParaRPr lang="ro-RO" altLang="x-none"/>
          </a:p>
        </p:txBody>
      </p:sp>
      <p:sp>
        <p:nvSpPr>
          <p:cNvPr id="4" name="Footer Placeholder 4">
            <a:extLst>
              <a:ext uri="{FF2B5EF4-FFF2-40B4-BE49-F238E27FC236}"/>
            </a:extLst>
          </p:cNvPr>
          <p:cNvSpPr>
            <a:spLocks noGrp="1"/>
          </p:cNvSpPr>
          <p:nvPr>
            <p:ph type="ftr" sz="quarter" idx="11"/>
          </p:nvPr>
        </p:nvSpPr>
        <p:spPr/>
        <p:txBody>
          <a:bodyPr/>
          <a:lstStyle>
            <a:lvl1pPr>
              <a:defRPr/>
            </a:lvl1pPr>
          </a:lstStyle>
          <a:p>
            <a:pPr>
              <a:defRPr/>
            </a:pPr>
            <a:endParaRPr lang="ro-RO" altLang="x-none"/>
          </a:p>
        </p:txBody>
      </p:sp>
      <p:sp>
        <p:nvSpPr>
          <p:cNvPr id="5" name="Slide Number Placeholder 5">
            <a:extLst>
              <a:ext uri="{FF2B5EF4-FFF2-40B4-BE49-F238E27FC236}"/>
            </a:extLst>
          </p:cNvPr>
          <p:cNvSpPr>
            <a:spLocks noGrp="1"/>
          </p:cNvSpPr>
          <p:nvPr>
            <p:ph type="sldNum" sz="quarter" idx="12"/>
          </p:nvPr>
        </p:nvSpPr>
        <p:spPr/>
        <p:txBody>
          <a:bodyPr/>
          <a:lstStyle>
            <a:lvl1pPr>
              <a:defRPr/>
            </a:lvl1pPr>
          </a:lstStyle>
          <a:p>
            <a:pPr>
              <a:defRPr/>
            </a:pPr>
            <a:fld id="{BFCFCF94-736C-4EAC-9817-ED69A42B2654}" type="slidenum">
              <a:rPr lang="ro-RO"/>
              <a:pPr>
                <a:defRPr/>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3">
            <a:extLst>
              <a:ext uri="{FF2B5EF4-FFF2-40B4-BE49-F238E27FC236}"/>
            </a:extLst>
          </p:cNvPr>
          <p:cNvSpPr>
            <a:spLocks noGrp="1"/>
          </p:cNvSpPr>
          <p:nvPr>
            <p:ph type="dt" sz="half" idx="10"/>
          </p:nvPr>
        </p:nvSpPr>
        <p:spPr/>
        <p:txBody>
          <a:bodyPr/>
          <a:lstStyle>
            <a:lvl1pPr>
              <a:defRPr/>
            </a:lvl1pPr>
          </a:lstStyle>
          <a:p>
            <a:pPr>
              <a:defRPr/>
            </a:pPr>
            <a:endParaRPr lang="ro-RO" altLang="x-none"/>
          </a:p>
        </p:txBody>
      </p:sp>
      <p:sp>
        <p:nvSpPr>
          <p:cNvPr id="3" name="Footer Placeholder 4">
            <a:extLst>
              <a:ext uri="{FF2B5EF4-FFF2-40B4-BE49-F238E27FC236}"/>
            </a:extLst>
          </p:cNvPr>
          <p:cNvSpPr>
            <a:spLocks noGrp="1"/>
          </p:cNvSpPr>
          <p:nvPr>
            <p:ph type="ftr" sz="quarter" idx="11"/>
          </p:nvPr>
        </p:nvSpPr>
        <p:spPr/>
        <p:txBody>
          <a:bodyPr/>
          <a:lstStyle>
            <a:lvl1pPr>
              <a:defRPr/>
            </a:lvl1pPr>
          </a:lstStyle>
          <a:p>
            <a:pPr>
              <a:defRPr/>
            </a:pPr>
            <a:endParaRPr lang="ro-RO" altLang="x-none"/>
          </a:p>
        </p:txBody>
      </p:sp>
      <p:sp>
        <p:nvSpPr>
          <p:cNvPr id="4" name="Slide Number Placeholder 5">
            <a:extLst>
              <a:ext uri="{FF2B5EF4-FFF2-40B4-BE49-F238E27FC236}"/>
            </a:extLst>
          </p:cNvPr>
          <p:cNvSpPr>
            <a:spLocks noGrp="1"/>
          </p:cNvSpPr>
          <p:nvPr>
            <p:ph type="sldNum" sz="quarter" idx="12"/>
          </p:nvPr>
        </p:nvSpPr>
        <p:spPr/>
        <p:txBody>
          <a:bodyPr/>
          <a:lstStyle>
            <a:lvl1pPr>
              <a:defRPr/>
            </a:lvl1pPr>
          </a:lstStyle>
          <a:p>
            <a:pPr>
              <a:defRPr/>
            </a:pPr>
            <a:fld id="{BCD79EA5-2CC8-48B3-82A2-E3F57C979ACE}" type="slidenum">
              <a:rPr lang="ro-RO"/>
              <a:pPr>
                <a:defRPr/>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3200"/>
            </a:lvl1pPr>
          </a:lstStyle>
          <a:p>
            <a:r>
              <a:rPr lang="ro-RO"/>
              <a:t>Faceți clic pentru a edita stilul de titlu coordonator</a:t>
            </a:r>
            <a:endParaRPr lang="en-US" dirty="0"/>
          </a:p>
        </p:txBody>
      </p:sp>
      <p:sp>
        <p:nvSpPr>
          <p:cNvPr id="3" name="Content Placeholder 2"/>
          <p:cNvSpPr>
            <a:spLocks noGrp="1"/>
          </p:cNvSpPr>
          <p:nvPr>
            <p:ph idx="1"/>
          </p:nvPr>
        </p:nvSpPr>
        <p:spPr>
          <a:xfrm>
            <a:off x="3887391" y="740570"/>
            <a:ext cx="4629150" cy="3655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Editați stilurile de text coordonator</a:t>
            </a:r>
          </a:p>
        </p:txBody>
      </p:sp>
      <p:sp>
        <p:nvSpPr>
          <p:cNvPr id="5" name="Date Placeholder 3">
            <a:extLst>
              <a:ext uri="{FF2B5EF4-FFF2-40B4-BE49-F238E27FC236}"/>
            </a:extLst>
          </p:cNvPr>
          <p:cNvSpPr>
            <a:spLocks noGrp="1"/>
          </p:cNvSpPr>
          <p:nvPr>
            <p:ph type="dt" sz="half" idx="10"/>
          </p:nvPr>
        </p:nvSpPr>
        <p:spPr/>
        <p:txBody>
          <a:bodyPr/>
          <a:lstStyle>
            <a:lvl1pPr>
              <a:defRPr/>
            </a:lvl1pPr>
          </a:lstStyle>
          <a:p>
            <a:pPr>
              <a:defRPr/>
            </a:pPr>
            <a:endParaRPr lang="ro-RO" altLang="x-none"/>
          </a:p>
        </p:txBody>
      </p:sp>
      <p:sp>
        <p:nvSpPr>
          <p:cNvPr id="6" name="Footer Placeholder 4">
            <a:extLst>
              <a:ext uri="{FF2B5EF4-FFF2-40B4-BE49-F238E27FC236}"/>
            </a:extLst>
          </p:cNvPr>
          <p:cNvSpPr>
            <a:spLocks noGrp="1"/>
          </p:cNvSpPr>
          <p:nvPr>
            <p:ph type="ftr" sz="quarter" idx="11"/>
          </p:nvPr>
        </p:nvSpPr>
        <p:spPr/>
        <p:txBody>
          <a:bodyPr/>
          <a:lstStyle>
            <a:lvl1pPr>
              <a:defRPr/>
            </a:lvl1pPr>
          </a:lstStyle>
          <a:p>
            <a:pPr>
              <a:defRPr/>
            </a:pPr>
            <a:endParaRPr lang="ro-RO" altLang="x-none"/>
          </a:p>
        </p:txBody>
      </p:sp>
      <p:sp>
        <p:nvSpPr>
          <p:cNvPr id="7" name="Slide Number Placeholder 5">
            <a:extLst>
              <a:ext uri="{FF2B5EF4-FFF2-40B4-BE49-F238E27FC236}"/>
            </a:extLst>
          </p:cNvPr>
          <p:cNvSpPr>
            <a:spLocks noGrp="1"/>
          </p:cNvSpPr>
          <p:nvPr>
            <p:ph type="sldNum" sz="quarter" idx="12"/>
          </p:nvPr>
        </p:nvSpPr>
        <p:spPr/>
        <p:txBody>
          <a:bodyPr/>
          <a:lstStyle>
            <a:lvl1pPr>
              <a:defRPr/>
            </a:lvl1pPr>
          </a:lstStyle>
          <a:p>
            <a:pPr>
              <a:defRPr/>
            </a:pPr>
            <a:fld id="{83A1F5EE-EBB1-48DE-9B10-4E5FB3E818CB}" type="slidenum">
              <a:rPr lang="ro-RO"/>
              <a:pPr>
                <a:defRPr/>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3200"/>
            </a:lvl1pPr>
          </a:lstStyle>
          <a:p>
            <a:r>
              <a:rPr lang="ro-RO"/>
              <a:t>Faceți clic pentru a edita stilul de titlu coordonator</a:t>
            </a:r>
            <a:endParaRPr lang="en-US" dirty="0"/>
          </a:p>
        </p:txBody>
      </p:sp>
      <p:sp>
        <p:nvSpPr>
          <p:cNvPr id="3" name="Picture Placeholder 2"/>
          <p:cNvSpPr>
            <a:spLocks noGrp="1" noChangeAspect="1"/>
          </p:cNvSpPr>
          <p:nvPr>
            <p:ph type="pic" idx="1"/>
          </p:nvPr>
        </p:nvSpPr>
        <p:spPr>
          <a:xfrm>
            <a:off x="3887391" y="740570"/>
            <a:ext cx="4629150" cy="365521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o-RO" noProof="0"/>
              <a:t>Faceți clic pe pictogramă pentru a adăuga o imagine</a:t>
            </a:r>
            <a:endParaRPr lang="en-US" noProof="0"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Editați stilurile de text coordonator</a:t>
            </a:r>
          </a:p>
        </p:txBody>
      </p:sp>
      <p:sp>
        <p:nvSpPr>
          <p:cNvPr id="5" name="Date Placeholder 3">
            <a:extLst>
              <a:ext uri="{FF2B5EF4-FFF2-40B4-BE49-F238E27FC236}"/>
            </a:extLst>
          </p:cNvPr>
          <p:cNvSpPr>
            <a:spLocks noGrp="1"/>
          </p:cNvSpPr>
          <p:nvPr>
            <p:ph type="dt" sz="half" idx="10"/>
          </p:nvPr>
        </p:nvSpPr>
        <p:spPr/>
        <p:txBody>
          <a:bodyPr/>
          <a:lstStyle>
            <a:lvl1pPr>
              <a:defRPr/>
            </a:lvl1pPr>
          </a:lstStyle>
          <a:p>
            <a:pPr>
              <a:defRPr/>
            </a:pPr>
            <a:endParaRPr lang="ro-RO" altLang="x-none"/>
          </a:p>
        </p:txBody>
      </p:sp>
      <p:sp>
        <p:nvSpPr>
          <p:cNvPr id="6" name="Footer Placeholder 4">
            <a:extLst>
              <a:ext uri="{FF2B5EF4-FFF2-40B4-BE49-F238E27FC236}"/>
            </a:extLst>
          </p:cNvPr>
          <p:cNvSpPr>
            <a:spLocks noGrp="1"/>
          </p:cNvSpPr>
          <p:nvPr>
            <p:ph type="ftr" sz="quarter" idx="11"/>
          </p:nvPr>
        </p:nvSpPr>
        <p:spPr/>
        <p:txBody>
          <a:bodyPr/>
          <a:lstStyle>
            <a:lvl1pPr>
              <a:defRPr/>
            </a:lvl1pPr>
          </a:lstStyle>
          <a:p>
            <a:pPr>
              <a:defRPr/>
            </a:pPr>
            <a:endParaRPr lang="ro-RO" altLang="x-none"/>
          </a:p>
        </p:txBody>
      </p:sp>
      <p:sp>
        <p:nvSpPr>
          <p:cNvPr id="7" name="Slide Number Placeholder 5">
            <a:extLst>
              <a:ext uri="{FF2B5EF4-FFF2-40B4-BE49-F238E27FC236}"/>
            </a:extLst>
          </p:cNvPr>
          <p:cNvSpPr>
            <a:spLocks noGrp="1"/>
          </p:cNvSpPr>
          <p:nvPr>
            <p:ph type="sldNum" sz="quarter" idx="12"/>
          </p:nvPr>
        </p:nvSpPr>
        <p:spPr/>
        <p:txBody>
          <a:bodyPr/>
          <a:lstStyle>
            <a:lvl1pPr>
              <a:defRPr/>
            </a:lvl1pPr>
          </a:lstStyle>
          <a:p>
            <a:pPr>
              <a:defRPr/>
            </a:pPr>
            <a:fld id="{15E50A5A-276B-4DB0-AD70-092558F1BC7B}" type="slidenum">
              <a:rPr lang="ro-RO"/>
              <a:pPr>
                <a:defRPr/>
              </a:pPr>
              <a:t>‹#›</a:t>
            </a:fld>
            <a:endParaRPr lang="ro-R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sp>
        <p:nvSpPr>
          <p:cNvPr id="4098" name="Title Placeholder 1"/>
          <p:cNvSpPr>
            <a:spLocks noGrp="1" noChangeArrowheads="1"/>
          </p:cNvSpPr>
          <p:nvPr>
            <p:ph type="title"/>
          </p:nvPr>
        </p:nvSpPr>
        <p:spPr bwMode="auto">
          <a:xfrm>
            <a:off x="628650" y="273844"/>
            <a:ext cx="7886700" cy="99417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o-RO" smtClean="0"/>
              <a:t>Faceți clic pentru a edita stilul de titlu coordonator</a:t>
            </a:r>
            <a:endParaRPr lang="en-US" smtClean="0"/>
          </a:p>
        </p:txBody>
      </p:sp>
      <p:sp>
        <p:nvSpPr>
          <p:cNvPr id="4099" name="Text Placeholder 2"/>
          <p:cNvSpPr>
            <a:spLocks noGrp="1" noChangeArrowheads="1"/>
          </p:cNvSpPr>
          <p:nvPr>
            <p:ph type="body" idx="1"/>
          </p:nvPr>
        </p:nvSpPr>
        <p:spPr bwMode="auto">
          <a:xfrm>
            <a:off x="628650" y="1369219"/>
            <a:ext cx="7886700" cy="3263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o-RO" smtClean="0"/>
              <a:t>Editați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smtClean="0"/>
          </a:p>
        </p:txBody>
      </p:sp>
      <p:sp>
        <p:nvSpPr>
          <p:cNvPr id="4" name="Date Placeholder 3">
            <a:extLst>
              <a:ext uri="{FF2B5EF4-FFF2-40B4-BE49-F238E27FC236}"/>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ro-RO" altLang="x-none"/>
          </a:p>
        </p:txBody>
      </p:sp>
      <p:sp>
        <p:nvSpPr>
          <p:cNvPr id="5" name="Footer Placeholder 4">
            <a:extLst>
              <a:ext uri="{FF2B5EF4-FFF2-40B4-BE49-F238E27FC236}"/>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ro-RO" altLang="x-none"/>
          </a:p>
        </p:txBody>
      </p:sp>
      <p:sp>
        <p:nvSpPr>
          <p:cNvPr id="6" name="Slide Number Placeholder 5">
            <a:extLst>
              <a:ext uri="{FF2B5EF4-FFF2-40B4-BE49-F238E27FC236}"/>
            </a:extLst>
          </p:cNvPr>
          <p:cNvSpPr>
            <a:spLocks noGrp="1"/>
          </p:cNvSpPr>
          <p:nvPr>
            <p:ph type="sldNum" sz="quarter" idx="4"/>
          </p:nvPr>
        </p:nvSpPr>
        <p:spPr>
          <a:xfrm>
            <a:off x="6457950" y="4767263"/>
            <a:ext cx="2057400" cy="273844"/>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D09330B8-C162-4B79-99EB-045E26FAAE4E}" type="slidenum">
              <a:rPr lang="ro-RO"/>
              <a:pPr>
                <a:defRPr/>
              </a:pPr>
              <a:t>‹#›</a:t>
            </a:fld>
            <a:endParaRPr lang="ro-RO"/>
          </a:p>
        </p:txBody>
      </p:sp>
    </p:spTree>
  </p:cSld>
  <p:clrMap bg1="lt1" tx1="dk1" bg2="lt2" tx2="dk2" accent1="accent1" accent2="accent2" accent3="accent3" accent4="accent4" accent5="accent5" accent6="accent6" hlink="hlink" folHlink="folHlink"/>
  <p:sldLayoutIdLst>
    <p:sldLayoutId id="2147484172" r:id="rId1"/>
    <p:sldLayoutId id="2147484173" r:id="rId2"/>
    <p:sldLayoutId id="2147484174" r:id="rId3"/>
    <p:sldLayoutId id="2147484175" r:id="rId4"/>
    <p:sldLayoutId id="2147484176" r:id="rId5"/>
    <p:sldLayoutId id="2147484177" r:id="rId6"/>
    <p:sldLayoutId id="2147484178" r:id="rId7"/>
    <p:sldLayoutId id="2147484179" r:id="rId8"/>
    <p:sldLayoutId id="2147484180" r:id="rId9"/>
    <p:sldLayoutId id="2147484181" r:id="rId10"/>
    <p:sldLayoutId id="2147484182" r:id="rId11"/>
    <p:sldLayoutId id="2147484183" r:id="rId12"/>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png"/><Relationship Id="rId4" Type="http://schemas.openxmlformats.org/officeDocument/2006/relationships/oleObject" Target="../embeddings/Microsoft_Excel_97-2003_Worksheet2.xls"/></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Microsoft_Excel_97-2003_Worksheet3.xls"/></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mailto:petitii_sm@mmanpis.r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Microsoft_Word_97_-_2003_Document1.doc"/></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ctrTitle"/>
          </p:nvPr>
        </p:nvSpPr>
        <p:spPr>
          <a:xfrm>
            <a:off x="214314" y="214313"/>
            <a:ext cx="8715375" cy="375047"/>
          </a:xfrm>
        </p:spPr>
        <p:txBody>
          <a:bodyPr/>
          <a:lstStyle/>
          <a:p>
            <a:r>
              <a:rPr lang="en-US" sz="2000" b="1" smtClean="0">
                <a:latin typeface="Trebuchet MS" pitchFamily="34" charset="0"/>
              </a:rPr>
              <a:t>AGEN</a:t>
            </a:r>
            <a:r>
              <a:rPr lang="ro-RO" sz="2000" b="1" smtClean="0">
                <a:latin typeface="Trebuchet MS" pitchFamily="34" charset="0"/>
              </a:rPr>
              <a:t>ȚIA JUDEȚEANĂ PENTRU PLĂȚI ȘI INSPECȚIE SOCIALĂ SATU MARE</a:t>
            </a:r>
            <a:endParaRPr lang="en-US" sz="2000" b="1" smtClean="0">
              <a:latin typeface="Trebuchet MS" pitchFamily="34" charset="0"/>
            </a:endParaRPr>
          </a:p>
        </p:txBody>
      </p:sp>
      <p:sp>
        <p:nvSpPr>
          <p:cNvPr id="8195" name="Subtitle 3"/>
          <p:cNvSpPr>
            <a:spLocks noGrp="1"/>
          </p:cNvSpPr>
          <p:nvPr>
            <p:ph type="subTitle" idx="1"/>
          </p:nvPr>
        </p:nvSpPr>
        <p:spPr>
          <a:xfrm>
            <a:off x="857224" y="696502"/>
            <a:ext cx="7143776" cy="3804074"/>
          </a:xfrm>
        </p:spPr>
        <p:txBody>
          <a:bodyPr/>
          <a:lstStyle/>
          <a:p>
            <a:endParaRPr lang="en-US" dirty="0" smtClean="0"/>
          </a:p>
        </p:txBody>
      </p:sp>
      <p:sp>
        <p:nvSpPr>
          <p:cNvPr id="8196" name="Slide Number Placeholder 1"/>
          <p:cNvSpPr>
            <a:spLocks noGrp="1"/>
          </p:cNvSpPr>
          <p:nvPr>
            <p:ph type="sldNum" sz="quarter" idx="12"/>
          </p:nvPr>
        </p:nvSpPr>
        <p:spPr bwMode="auto">
          <a:noFill/>
          <a:ln>
            <a:miter lim="800000"/>
            <a:headEnd/>
            <a:tailEnd/>
          </a:ln>
        </p:spPr>
        <p:txBody>
          <a:bodyPr/>
          <a:lstStyle/>
          <a:p>
            <a:fld id="{931A69FD-EFF5-45A4-B9B5-16E2A3414DB1}" type="slidenum">
              <a:rPr lang="ro-RO" smtClean="0"/>
              <a:pPr/>
              <a:t>1</a:t>
            </a:fld>
            <a:endParaRPr lang="ro-RO" smtClean="0"/>
          </a:p>
        </p:txBody>
      </p:sp>
      <p:pic>
        <p:nvPicPr>
          <p:cNvPr id="7" name="Picture 6" descr="thumbnail.jpg"/>
          <p:cNvPicPr>
            <a:picLocks noChangeAspect="1"/>
          </p:cNvPicPr>
          <p:nvPr/>
        </p:nvPicPr>
        <p:blipFill>
          <a:blip r:embed="rId2"/>
          <a:stretch>
            <a:fillRect/>
          </a:stretch>
        </p:blipFill>
        <p:spPr>
          <a:xfrm>
            <a:off x="714348" y="589346"/>
            <a:ext cx="7358114" cy="417910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endParaRPr lang="en-US" smtClean="0"/>
          </a:p>
        </p:txBody>
      </p:sp>
      <p:graphicFrame>
        <p:nvGraphicFramePr>
          <p:cNvPr id="5" name="Content Placeholder 4"/>
          <p:cNvGraphicFramePr>
            <a:graphicFrameLocks noGrp="1"/>
          </p:cNvGraphicFramePr>
          <p:nvPr>
            <p:ph idx="1"/>
          </p:nvPr>
        </p:nvGraphicFramePr>
        <p:xfrm>
          <a:off x="157164" y="321469"/>
          <a:ext cx="8772615" cy="4605586"/>
        </p:xfrm>
        <a:graphic>
          <a:graphicData uri="http://schemas.openxmlformats.org/drawingml/2006/table">
            <a:tbl>
              <a:tblPr/>
              <a:tblGrid>
                <a:gridCol w="732138"/>
                <a:gridCol w="5483821"/>
                <a:gridCol w="1061841"/>
                <a:gridCol w="1494815"/>
              </a:tblGrid>
              <a:tr h="3771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0" i="0" u="none" strike="noStrike" cap="none" normalizeH="0" baseline="0" dirty="0" smtClean="0">
                          <a:ln>
                            <a:noFill/>
                          </a:ln>
                          <a:solidFill>
                            <a:schemeClr val="tx1"/>
                          </a:solidFill>
                          <a:effectLst/>
                          <a:latin typeface="Trebuchet MS" pitchFamily="34" charset="0"/>
                        </a:rPr>
                        <a:t>Nr.</a:t>
                      </a:r>
                      <a:r>
                        <a:rPr kumimoji="0" lang="ro-RO" sz="1000" b="0" i="0" u="none" strike="noStrike" cap="none" normalizeH="0" baseline="0" dirty="0" smtClean="0">
                          <a:ln>
                            <a:noFill/>
                          </a:ln>
                          <a:solidFill>
                            <a:schemeClr val="tx1"/>
                          </a:solidFill>
                          <a:effectLst/>
                          <a:latin typeface="Trebuchet MS" pitchFamily="34" charset="0"/>
                        </a:rPr>
                        <a:t> </a:t>
                      </a:r>
                      <a:r>
                        <a:rPr kumimoji="0" lang="en-US" sz="1000" b="0" i="0" u="none" strike="noStrike" cap="none" normalizeH="0" baseline="0" dirty="0" err="1" smtClean="0">
                          <a:ln>
                            <a:noFill/>
                          </a:ln>
                          <a:solidFill>
                            <a:schemeClr val="tx1"/>
                          </a:solidFill>
                          <a:effectLst/>
                          <a:latin typeface="Trebuchet MS" pitchFamily="34" charset="0"/>
                        </a:rPr>
                        <a:t>crt</a:t>
                      </a:r>
                      <a:r>
                        <a:rPr kumimoji="0" lang="en-US" sz="1000" b="0" i="0" u="none" strike="noStrike" cap="none" normalizeH="0" baseline="0" dirty="0" smtClean="0">
                          <a:ln>
                            <a:noFill/>
                          </a:ln>
                          <a:solidFill>
                            <a:schemeClr val="tx1"/>
                          </a:solidFill>
                          <a:effectLst/>
                          <a:latin typeface="Trebuchet MS" pitchFamily="34" charset="0"/>
                        </a:rPr>
                        <a:t>.</a:t>
                      </a:r>
                      <a:endParaRPr kumimoji="0" lang="ro-RO" sz="1000" b="0" i="0" u="none" strike="noStrike" cap="none" normalizeH="0" baseline="0" dirty="0" smtClean="0">
                        <a:ln>
                          <a:noFill/>
                        </a:ln>
                        <a:solidFill>
                          <a:schemeClr val="tx1"/>
                        </a:solidFill>
                        <a:effectLst/>
                        <a:latin typeface="Trebuchet MS" pitchFamily="34" charset="0"/>
                      </a:endParaRPr>
                    </a:p>
                  </a:txBody>
                  <a:tcPr marL="90006" marR="90006" marT="35090" marB="3509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1" i="0" u="none" strike="noStrike" cap="none" normalizeH="0" baseline="0" dirty="0" err="1" smtClean="0">
                          <a:ln>
                            <a:noFill/>
                          </a:ln>
                          <a:solidFill>
                            <a:schemeClr val="tx1"/>
                          </a:solidFill>
                          <a:effectLst/>
                          <a:latin typeface="Trebuchet MS" pitchFamily="34" charset="0"/>
                        </a:rPr>
                        <a:t>Beneficiu</a:t>
                      </a:r>
                      <a:r>
                        <a:rPr kumimoji="0" lang="en-US" sz="1000" b="1" i="0" u="none" strike="noStrike" cap="none" normalizeH="0" baseline="0" dirty="0" smtClean="0">
                          <a:ln>
                            <a:noFill/>
                          </a:ln>
                          <a:solidFill>
                            <a:schemeClr val="tx1"/>
                          </a:solidFill>
                          <a:effectLst/>
                          <a:latin typeface="Trebuchet MS" pitchFamily="34" charset="0"/>
                        </a:rPr>
                        <a:t> de </a:t>
                      </a:r>
                      <a:r>
                        <a:rPr kumimoji="0" lang="en-US" sz="1000" b="1" i="0" u="none" strike="noStrike" cap="none" normalizeH="0" baseline="0" dirty="0" err="1" smtClean="0">
                          <a:ln>
                            <a:noFill/>
                          </a:ln>
                          <a:solidFill>
                            <a:schemeClr val="tx1"/>
                          </a:solidFill>
                          <a:effectLst/>
                          <a:latin typeface="Trebuchet MS" pitchFamily="34" charset="0"/>
                        </a:rPr>
                        <a:t>asistenţă</a:t>
                      </a:r>
                      <a:r>
                        <a:rPr kumimoji="0" lang="en-US" sz="1000" b="1" i="0" u="none" strike="noStrike" cap="none" normalizeH="0" baseline="0" dirty="0" smtClean="0">
                          <a:ln>
                            <a:noFill/>
                          </a:ln>
                          <a:solidFill>
                            <a:schemeClr val="tx1"/>
                          </a:solidFill>
                          <a:effectLst/>
                          <a:latin typeface="Trebuchet MS" pitchFamily="34" charset="0"/>
                        </a:rPr>
                        <a:t> </a:t>
                      </a:r>
                      <a:r>
                        <a:rPr kumimoji="0" lang="en-US" sz="1000" b="1" i="0" u="none" strike="noStrike" cap="none" normalizeH="0" baseline="0" dirty="0" err="1" smtClean="0">
                          <a:ln>
                            <a:noFill/>
                          </a:ln>
                          <a:solidFill>
                            <a:schemeClr val="tx1"/>
                          </a:solidFill>
                          <a:effectLst/>
                          <a:latin typeface="Trebuchet MS" pitchFamily="34" charset="0"/>
                        </a:rPr>
                        <a:t>socială</a:t>
                      </a:r>
                      <a:r>
                        <a:rPr kumimoji="0" lang="ro-RO" sz="1000" b="0" i="0" u="none" strike="noStrike" cap="none" normalizeH="0" baseline="0" dirty="0" smtClean="0">
                          <a:ln>
                            <a:noFill/>
                          </a:ln>
                          <a:solidFill>
                            <a:schemeClr val="tx1"/>
                          </a:solidFill>
                          <a:effectLst/>
                          <a:latin typeface="Trebuchet MS" pitchFamily="34" charset="0"/>
                        </a:rPr>
                        <a:t> </a:t>
                      </a:r>
                    </a:p>
                  </a:txBody>
                  <a:tcPr marL="90006" marR="90006" marT="35090" marB="3509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NR.MEDIU </a:t>
                      </a:r>
                      <a:r>
                        <a:rPr kumimoji="0" lang="en-US" sz="900" b="1" i="0" u="none" strike="noStrike" cap="none" normalizeH="0" baseline="0" dirty="0" err="1" smtClean="0">
                          <a:ln>
                            <a:noFill/>
                          </a:ln>
                          <a:solidFill>
                            <a:schemeClr val="tx1"/>
                          </a:solidFill>
                          <a:effectLst/>
                          <a:latin typeface="Trebuchet MS" pitchFamily="34" charset="0"/>
                        </a:rPr>
                        <a:t>Beneficiari</a:t>
                      </a:r>
                      <a:r>
                        <a:rPr kumimoji="0" lang="en-US" sz="900" b="1" i="0" u="none" strike="noStrike" cap="none" normalizeH="0" baseline="0" dirty="0" smtClean="0">
                          <a:ln>
                            <a:noFill/>
                          </a:ln>
                          <a:solidFill>
                            <a:schemeClr val="tx1"/>
                          </a:solidFill>
                          <a:effectLst/>
                          <a:latin typeface="Trebuchet MS" pitchFamily="34" charset="0"/>
                        </a:rPr>
                        <a:t>  </a:t>
                      </a:r>
                      <a:endParaRPr kumimoji="0" lang="ro-RO" sz="900" b="1" i="0" u="none" strike="noStrike" cap="none" normalizeH="0" baseline="0" dirty="0" smtClean="0">
                        <a:ln>
                          <a:noFill/>
                        </a:ln>
                        <a:solidFill>
                          <a:schemeClr val="tx1"/>
                        </a:solidFill>
                        <a:effectLst/>
                        <a:latin typeface="Trebuchet MS" pitchFamily="34" charset="0"/>
                      </a:endParaRPr>
                    </a:p>
                  </a:txBody>
                  <a:tcPr marL="90006" marR="90006" marT="35090" marB="3509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algn="ctr">
                        <a:spcBef>
                          <a:spcPts val="0"/>
                        </a:spcBef>
                        <a:spcAft>
                          <a:spcPts val="0"/>
                        </a:spcAft>
                      </a:pPr>
                      <a:r>
                        <a:rPr lang="ro-RO" sz="800" b="1" dirty="0">
                          <a:solidFill>
                            <a:srgbClr val="000000"/>
                          </a:solidFill>
                          <a:latin typeface="Trebuchet MS"/>
                          <a:ea typeface="Times New Roman"/>
                          <a:cs typeface="Calibri"/>
                        </a:rPr>
                        <a:t>Plati efectuate (cumulate de la inceputul anului)</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r>
              <a:tr h="158595">
                <a:tc>
                  <a:txBody>
                    <a:bodyPr/>
                    <a:lstStyle/>
                    <a:p>
                      <a:pPr marL="0" marR="0" algn="ctr">
                        <a:spcBef>
                          <a:spcPts val="0"/>
                        </a:spcBef>
                        <a:spcAft>
                          <a:spcPts val="0"/>
                        </a:spcAft>
                      </a:pPr>
                      <a:r>
                        <a:rPr lang="ro-RO" sz="800" b="0" dirty="0">
                          <a:solidFill>
                            <a:srgbClr val="000000"/>
                          </a:solidFill>
                          <a:latin typeface="Trebuchet MS"/>
                          <a:ea typeface="Times New Roman"/>
                          <a:cs typeface="Calibri"/>
                        </a:rPr>
                        <a:t> </a:t>
                      </a:r>
                      <a:endParaRPr lang="en-US" sz="900" b="0" dirty="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0" dirty="0">
                          <a:solidFill>
                            <a:srgbClr val="000000"/>
                          </a:solidFill>
                          <a:latin typeface="Trebuchet MS"/>
                          <a:ea typeface="Times New Roman"/>
                          <a:cs typeface="Calibri"/>
                        </a:rPr>
                        <a:t>total OUG 2/2022</a:t>
                      </a:r>
                      <a:endParaRPr lang="en-US" sz="900" b="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6215">
                <a:tc>
                  <a:txBody>
                    <a:bodyPr/>
                    <a:lstStyle/>
                    <a:p>
                      <a:pPr marL="0" marR="0" algn="ctr">
                        <a:spcBef>
                          <a:spcPts val="0"/>
                        </a:spcBef>
                        <a:spcAft>
                          <a:spcPts val="0"/>
                        </a:spcAft>
                      </a:pPr>
                      <a:r>
                        <a:rPr lang="ro-RO" sz="800">
                          <a:solidFill>
                            <a:srgbClr val="000000"/>
                          </a:solidFill>
                          <a:latin typeface="Trebuchet MS"/>
                          <a:ea typeface="Times New Roman"/>
                          <a:cs typeface="Calibri"/>
                        </a:rPr>
                        <a:t>44</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dirty="0">
                          <a:solidFill>
                            <a:srgbClr val="000000"/>
                          </a:solidFill>
                          <a:latin typeface="Trebuchet MS"/>
                          <a:ea typeface="Times New Roman"/>
                          <a:cs typeface="Calibri"/>
                        </a:rPr>
                        <a:t>Indemnizatie reducere activitate</a:t>
                      </a:r>
                      <a:r>
                        <a:rPr lang="ro-RO" sz="800" b="1" dirty="0">
                          <a:solidFill>
                            <a:srgbClr val="FF0000"/>
                          </a:solidFill>
                          <a:latin typeface="Trebuchet MS"/>
                          <a:ea typeface="Times New Roman"/>
                          <a:cs typeface="Calibri"/>
                        </a:rPr>
                        <a:t> </a:t>
                      </a:r>
                      <a:r>
                        <a:rPr lang="ro-RO" sz="800" b="1" dirty="0">
                          <a:solidFill>
                            <a:srgbClr val="0000FF"/>
                          </a:solidFill>
                          <a:latin typeface="Trebuchet MS"/>
                          <a:ea typeface="Times New Roman"/>
                          <a:cs typeface="Calibri"/>
                        </a:rPr>
                        <a:t>OUG 132/2020 </a:t>
                      </a:r>
                      <a:r>
                        <a:rPr lang="ro-RO" sz="800" b="1" dirty="0">
                          <a:solidFill>
                            <a:srgbClr val="000000"/>
                          </a:solidFill>
                          <a:latin typeface="Trebuchet MS"/>
                          <a:ea typeface="Times New Roman"/>
                          <a:cs typeface="Calibri"/>
                        </a:rPr>
                        <a:t>titlul 57 subcapitol </a:t>
                      </a:r>
                      <a:r>
                        <a:rPr lang="ro-RO" sz="800" b="1" dirty="0">
                          <a:solidFill>
                            <a:srgbClr val="0000FF"/>
                          </a:solidFill>
                          <a:latin typeface="Trebuchet MS"/>
                          <a:ea typeface="Times New Roman"/>
                          <a:cs typeface="Calibri"/>
                        </a:rPr>
                        <a:t>15.50.08</a:t>
                      </a:r>
                      <a:endParaRPr lang="en-US" sz="900" dirty="0">
                        <a:solidFill>
                          <a:srgbClr val="0000FF"/>
                        </a:solidFill>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5256">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Alti profesionisti ( PFA, II, IF etc)</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694">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Drepturi de autori si drepturi conexe</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79779">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Avocati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0017">
                <a:tc>
                  <a:txBody>
                    <a:bodyPr/>
                    <a:lstStyle/>
                    <a:p>
                      <a:pPr marL="0" marR="0" algn="ctr">
                        <a:spcBef>
                          <a:spcPts val="0"/>
                        </a:spcBef>
                        <a:spcAft>
                          <a:spcPts val="0"/>
                        </a:spcAft>
                      </a:pPr>
                      <a:r>
                        <a:rPr lang="ro-RO" sz="800" b="1">
                          <a:solidFill>
                            <a:srgbClr val="000000"/>
                          </a:solidFill>
                          <a:latin typeface="Trebuchet MS"/>
                          <a:ea typeface="Times New Roman"/>
                          <a:cs typeface="Calibri"/>
                        </a:rPr>
                        <a:t> 45</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0"/>
                        </a:spcAft>
                      </a:pPr>
                      <a:r>
                        <a:rPr lang="ro-RO" sz="800" b="1">
                          <a:solidFill>
                            <a:srgbClr val="000000"/>
                          </a:solidFill>
                          <a:latin typeface="Trebuchet MS"/>
                          <a:ea typeface="Times New Roman"/>
                          <a:cs typeface="Calibri"/>
                        </a:rPr>
                        <a:t>TOTAL  TITLU 57 ASISTENTA SOCIALA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94.800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382.581.547</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0736">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Cooperatisti  - OUG 30/2020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0736">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Cluburi sportive private  - OUG 30/2020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694">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Cooperatisti  - OUG 111/2021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8356">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Cluburi sportive private  - OUG 111/2021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0736">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Cooperatisti  - OUG 2/2022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694">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Cluburi sportive private  - OUG 2/2022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9075">
                <a:tc>
                  <a:txBody>
                    <a:bodyPr/>
                    <a:lstStyle/>
                    <a:p>
                      <a:pPr marL="0" marR="0" algn="ctr">
                        <a:spcBef>
                          <a:spcPts val="0"/>
                        </a:spcBef>
                        <a:spcAft>
                          <a:spcPts val="0"/>
                        </a:spcAft>
                      </a:pPr>
                      <a:r>
                        <a:rPr lang="ro-RO" sz="800" b="1">
                          <a:solidFill>
                            <a:srgbClr val="000000"/>
                          </a:solidFill>
                          <a:latin typeface="Trebuchet MS"/>
                          <a:ea typeface="Times New Roman"/>
                          <a:cs typeface="Calibri"/>
                        </a:rPr>
                        <a:t>46</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Subtotal 55  subcap."15.50.01.72"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7190">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Transferuri catre beneficiari de lucrari pentru sume acordate persoanelor care desfasoara activitati necalificate cu caracter ocazional, afectate de intreruperea sau restrangerea activitatii-ZILIERI</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i="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593">
                <a:tc>
                  <a:txBody>
                    <a:bodyPr/>
                    <a:lstStyle/>
                    <a:p>
                      <a:pPr marL="0" marR="0" algn="ctr">
                        <a:spcBef>
                          <a:spcPts val="0"/>
                        </a:spcBef>
                        <a:spcAft>
                          <a:spcPts val="0"/>
                        </a:spcAft>
                      </a:pPr>
                      <a:r>
                        <a:rPr lang="ro-RO" sz="800" b="1">
                          <a:solidFill>
                            <a:srgbClr val="000000"/>
                          </a:solidFill>
                          <a:latin typeface="Trebuchet MS"/>
                          <a:ea typeface="Times New Roman"/>
                          <a:cs typeface="Calibri"/>
                        </a:rPr>
                        <a:t>47</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Subtotal 55  subcap."15.50.01.77"</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1460">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Transferuri catre cooperatii aferente indemnizatiilor acordate pe perioada reducerii temporare a activitatii</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i="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i="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en-US" sz="800" b="1">
                          <a:solidFill>
                            <a:srgbClr val="000000"/>
                          </a:solidFill>
                          <a:latin typeface="Trebuchet MS"/>
                          <a:ea typeface="Times New Roman"/>
                          <a:cs typeface="Calibri"/>
                        </a:rPr>
                        <a:t>48</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Subtotal 55 subcap."15.50.01.79"</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Total 55 ALTE TRANSFERURI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a:solidFill>
                            <a:srgbClr val="000000"/>
                          </a:solidFill>
                          <a:latin typeface="Trebuchet MS"/>
                          <a:ea typeface="Times New Roman"/>
                          <a:cs typeface="Calibri"/>
                        </a:rPr>
                        <a:t>1</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 Taxe Alocatia stat copii</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577.381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a:solidFill>
                            <a:srgbClr val="000000"/>
                          </a:solidFill>
                          <a:latin typeface="Trebuchet MS"/>
                          <a:ea typeface="Times New Roman"/>
                          <a:cs typeface="Calibri"/>
                        </a:rPr>
                        <a:t>2</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 Taxe Alocatia de plasament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37.057</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a:solidFill>
                            <a:srgbClr val="000000"/>
                          </a:solidFill>
                          <a:latin typeface="Trebuchet MS"/>
                          <a:ea typeface="Times New Roman"/>
                          <a:cs typeface="Calibri"/>
                        </a:rPr>
                        <a:t>3</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 Taxe Alocatie de sustinerea familiei Legea 277/2010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5.458</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5480" name="Slide Number Placeholder 3"/>
          <p:cNvSpPr>
            <a:spLocks noGrp="1"/>
          </p:cNvSpPr>
          <p:nvPr>
            <p:ph type="sldNum" sz="quarter" idx="12"/>
          </p:nvPr>
        </p:nvSpPr>
        <p:spPr bwMode="auto">
          <a:noFill/>
          <a:ln>
            <a:miter lim="800000"/>
            <a:headEnd/>
            <a:tailEnd/>
          </a:ln>
        </p:spPr>
        <p:txBody>
          <a:bodyPr/>
          <a:lstStyle/>
          <a:p>
            <a:fld id="{A364CE3E-8C2E-4D0A-A2FF-7EB8307090F1}" type="slidenum">
              <a:rPr lang="ro-RO" smtClean="0"/>
              <a:pPr/>
              <a:t>10</a:t>
            </a:fld>
            <a:endParaRPr lang="ro-RO"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endParaRPr lang="en-US" smtClean="0"/>
          </a:p>
        </p:txBody>
      </p:sp>
      <p:graphicFrame>
        <p:nvGraphicFramePr>
          <p:cNvPr id="5" name="Content Placeholder 4"/>
          <p:cNvGraphicFramePr>
            <a:graphicFrameLocks noGrp="1"/>
          </p:cNvGraphicFramePr>
          <p:nvPr>
            <p:ph idx="1"/>
          </p:nvPr>
        </p:nvGraphicFramePr>
        <p:xfrm>
          <a:off x="142876" y="3573"/>
          <a:ext cx="8772615" cy="4971718"/>
        </p:xfrm>
        <a:graphic>
          <a:graphicData uri="http://schemas.openxmlformats.org/drawingml/2006/table">
            <a:tbl>
              <a:tblPr/>
              <a:tblGrid>
                <a:gridCol w="732138"/>
                <a:gridCol w="5483821"/>
                <a:gridCol w="1061841"/>
                <a:gridCol w="1494815"/>
              </a:tblGrid>
              <a:tr h="3771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0" i="0" u="none" strike="noStrike" cap="none" normalizeH="0" baseline="0" dirty="0" smtClean="0">
                          <a:ln>
                            <a:noFill/>
                          </a:ln>
                          <a:solidFill>
                            <a:schemeClr val="tx1"/>
                          </a:solidFill>
                          <a:effectLst/>
                          <a:latin typeface="Trebuchet MS" pitchFamily="34" charset="0"/>
                        </a:rPr>
                        <a:t>Nr.</a:t>
                      </a:r>
                      <a:r>
                        <a:rPr kumimoji="0" lang="ro-RO" sz="1000" b="0" i="0" u="none" strike="noStrike" cap="none" normalizeH="0" baseline="0" dirty="0" smtClean="0">
                          <a:ln>
                            <a:noFill/>
                          </a:ln>
                          <a:solidFill>
                            <a:schemeClr val="tx1"/>
                          </a:solidFill>
                          <a:effectLst/>
                          <a:latin typeface="Trebuchet MS" pitchFamily="34" charset="0"/>
                        </a:rPr>
                        <a:t> </a:t>
                      </a:r>
                      <a:r>
                        <a:rPr kumimoji="0" lang="en-US" sz="1000" b="0" i="0" u="none" strike="noStrike" cap="none" normalizeH="0" baseline="0" dirty="0" err="1" smtClean="0">
                          <a:ln>
                            <a:noFill/>
                          </a:ln>
                          <a:solidFill>
                            <a:schemeClr val="tx1"/>
                          </a:solidFill>
                          <a:effectLst/>
                          <a:latin typeface="Trebuchet MS" pitchFamily="34" charset="0"/>
                        </a:rPr>
                        <a:t>crt</a:t>
                      </a:r>
                      <a:r>
                        <a:rPr kumimoji="0" lang="en-US" sz="1000" b="0" i="0" u="none" strike="noStrike" cap="none" normalizeH="0" baseline="0" dirty="0" smtClean="0">
                          <a:ln>
                            <a:noFill/>
                          </a:ln>
                          <a:solidFill>
                            <a:schemeClr val="tx1"/>
                          </a:solidFill>
                          <a:effectLst/>
                          <a:latin typeface="Trebuchet MS" pitchFamily="34" charset="0"/>
                        </a:rPr>
                        <a:t>.</a:t>
                      </a:r>
                      <a:endParaRPr kumimoji="0" lang="ro-RO" sz="1000" b="0" i="0" u="none" strike="noStrike" cap="none" normalizeH="0" baseline="0" dirty="0" smtClean="0">
                        <a:ln>
                          <a:noFill/>
                        </a:ln>
                        <a:solidFill>
                          <a:schemeClr val="tx1"/>
                        </a:solidFill>
                        <a:effectLst/>
                        <a:latin typeface="Trebuchet MS" pitchFamily="34" charset="0"/>
                      </a:endParaRPr>
                    </a:p>
                  </a:txBody>
                  <a:tcPr marL="90006" marR="90006" marT="35090" marB="3509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1" i="0" u="none" strike="noStrike" cap="none" normalizeH="0" baseline="0" dirty="0" err="1" smtClean="0">
                          <a:ln>
                            <a:noFill/>
                          </a:ln>
                          <a:solidFill>
                            <a:schemeClr val="tx1"/>
                          </a:solidFill>
                          <a:effectLst/>
                          <a:latin typeface="Trebuchet MS" pitchFamily="34" charset="0"/>
                        </a:rPr>
                        <a:t>Beneficiu</a:t>
                      </a:r>
                      <a:r>
                        <a:rPr kumimoji="0" lang="en-US" sz="1000" b="1" i="0" u="none" strike="noStrike" cap="none" normalizeH="0" baseline="0" dirty="0" smtClean="0">
                          <a:ln>
                            <a:noFill/>
                          </a:ln>
                          <a:solidFill>
                            <a:schemeClr val="tx1"/>
                          </a:solidFill>
                          <a:effectLst/>
                          <a:latin typeface="Trebuchet MS" pitchFamily="34" charset="0"/>
                        </a:rPr>
                        <a:t> de </a:t>
                      </a:r>
                      <a:r>
                        <a:rPr kumimoji="0" lang="en-US" sz="1000" b="1" i="0" u="none" strike="noStrike" cap="none" normalizeH="0" baseline="0" dirty="0" err="1" smtClean="0">
                          <a:ln>
                            <a:noFill/>
                          </a:ln>
                          <a:solidFill>
                            <a:schemeClr val="tx1"/>
                          </a:solidFill>
                          <a:effectLst/>
                          <a:latin typeface="Trebuchet MS" pitchFamily="34" charset="0"/>
                        </a:rPr>
                        <a:t>asistenţă</a:t>
                      </a:r>
                      <a:r>
                        <a:rPr kumimoji="0" lang="en-US" sz="1000" b="1" i="0" u="none" strike="noStrike" cap="none" normalizeH="0" baseline="0" dirty="0" smtClean="0">
                          <a:ln>
                            <a:noFill/>
                          </a:ln>
                          <a:solidFill>
                            <a:schemeClr val="tx1"/>
                          </a:solidFill>
                          <a:effectLst/>
                          <a:latin typeface="Trebuchet MS" pitchFamily="34" charset="0"/>
                        </a:rPr>
                        <a:t> </a:t>
                      </a:r>
                      <a:r>
                        <a:rPr kumimoji="0" lang="en-US" sz="1000" b="1" i="0" u="none" strike="noStrike" cap="none" normalizeH="0" baseline="0" dirty="0" err="1" smtClean="0">
                          <a:ln>
                            <a:noFill/>
                          </a:ln>
                          <a:solidFill>
                            <a:schemeClr val="tx1"/>
                          </a:solidFill>
                          <a:effectLst/>
                          <a:latin typeface="Trebuchet MS" pitchFamily="34" charset="0"/>
                        </a:rPr>
                        <a:t>socială</a:t>
                      </a:r>
                      <a:r>
                        <a:rPr kumimoji="0" lang="ro-RO" sz="1000" b="0" i="0" u="none" strike="noStrike" cap="none" normalizeH="0" baseline="0" dirty="0" smtClean="0">
                          <a:ln>
                            <a:noFill/>
                          </a:ln>
                          <a:solidFill>
                            <a:schemeClr val="tx1"/>
                          </a:solidFill>
                          <a:effectLst/>
                          <a:latin typeface="Trebuchet MS" pitchFamily="34" charset="0"/>
                        </a:rPr>
                        <a:t> </a:t>
                      </a:r>
                    </a:p>
                  </a:txBody>
                  <a:tcPr marL="90006" marR="90006" marT="35090" marB="3509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NR.MEDIU </a:t>
                      </a:r>
                      <a:r>
                        <a:rPr kumimoji="0" lang="en-US" sz="900" b="1" i="0" u="none" strike="noStrike" cap="none" normalizeH="0" baseline="0" dirty="0" err="1" smtClean="0">
                          <a:ln>
                            <a:noFill/>
                          </a:ln>
                          <a:solidFill>
                            <a:schemeClr val="tx1"/>
                          </a:solidFill>
                          <a:effectLst/>
                          <a:latin typeface="Trebuchet MS" pitchFamily="34" charset="0"/>
                        </a:rPr>
                        <a:t>Beneficiari</a:t>
                      </a:r>
                      <a:r>
                        <a:rPr kumimoji="0" lang="en-US" sz="900" b="1" i="0" u="none" strike="noStrike" cap="none" normalizeH="0" baseline="0" dirty="0" smtClean="0">
                          <a:ln>
                            <a:noFill/>
                          </a:ln>
                          <a:solidFill>
                            <a:schemeClr val="tx1"/>
                          </a:solidFill>
                          <a:effectLst/>
                          <a:latin typeface="Trebuchet MS" pitchFamily="34" charset="0"/>
                        </a:rPr>
                        <a:t>  </a:t>
                      </a:r>
                      <a:endParaRPr kumimoji="0" lang="ro-RO" sz="900" b="1" i="0" u="none" strike="noStrike" cap="none" normalizeH="0" baseline="0" dirty="0" smtClean="0">
                        <a:ln>
                          <a:noFill/>
                        </a:ln>
                        <a:solidFill>
                          <a:schemeClr val="tx1"/>
                        </a:solidFill>
                        <a:effectLst/>
                        <a:latin typeface="Trebuchet MS" pitchFamily="34" charset="0"/>
                      </a:endParaRPr>
                    </a:p>
                  </a:txBody>
                  <a:tcPr marL="90006" marR="90006" marT="35090" marB="3509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algn="ctr">
                        <a:spcBef>
                          <a:spcPts val="0"/>
                        </a:spcBef>
                        <a:spcAft>
                          <a:spcPts val="0"/>
                        </a:spcAft>
                      </a:pPr>
                      <a:r>
                        <a:rPr lang="ro-RO" sz="800" b="1" dirty="0">
                          <a:solidFill>
                            <a:srgbClr val="000000"/>
                          </a:solidFill>
                          <a:latin typeface="Trebuchet MS"/>
                          <a:ea typeface="Times New Roman"/>
                          <a:cs typeface="Calibri"/>
                        </a:rPr>
                        <a:t>Plati efectuate (cumulate de la inceputul anului)</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r>
              <a:tr h="165495">
                <a:tc>
                  <a:txBody>
                    <a:bodyPr/>
                    <a:lstStyle/>
                    <a:p>
                      <a:pPr marL="0" marR="0" algn="ctr">
                        <a:spcBef>
                          <a:spcPts val="0"/>
                        </a:spcBef>
                        <a:spcAft>
                          <a:spcPts val="0"/>
                        </a:spcAft>
                      </a:pPr>
                      <a:r>
                        <a:rPr lang="ro-RO" sz="800">
                          <a:solidFill>
                            <a:srgbClr val="000000"/>
                          </a:solidFill>
                          <a:latin typeface="Trebuchet MS"/>
                          <a:ea typeface="Times New Roman"/>
                          <a:cs typeface="Calibri"/>
                        </a:rPr>
                        <a:t>4</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 Taxe Indemnizatie crestere copil OUG 111/2010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45.680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3012">
                <a:tc>
                  <a:txBody>
                    <a:bodyPr/>
                    <a:lstStyle/>
                    <a:p>
                      <a:pPr marL="0" marR="0" algn="ctr">
                        <a:spcBef>
                          <a:spcPts val="0"/>
                        </a:spcBef>
                        <a:spcAft>
                          <a:spcPts val="0"/>
                        </a:spcAft>
                      </a:pPr>
                      <a:r>
                        <a:rPr lang="ro-RO" sz="800">
                          <a:solidFill>
                            <a:srgbClr val="000000"/>
                          </a:solidFill>
                          <a:latin typeface="Trebuchet MS"/>
                          <a:ea typeface="Times New Roman"/>
                          <a:cs typeface="Calibri"/>
                        </a:rPr>
                        <a:t>5</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 Taxe Stimulent de insertie crestere copil OUG 111/2010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14.518</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72446">
                <a:tc>
                  <a:txBody>
                    <a:bodyPr/>
                    <a:lstStyle/>
                    <a:p>
                      <a:pPr marL="0" marR="0" algn="ctr">
                        <a:spcBef>
                          <a:spcPts val="0"/>
                        </a:spcBef>
                        <a:spcAft>
                          <a:spcPts val="0"/>
                        </a:spcAft>
                      </a:pPr>
                      <a:r>
                        <a:rPr lang="ro-RO" sz="800">
                          <a:solidFill>
                            <a:srgbClr val="000000"/>
                          </a:solidFill>
                          <a:latin typeface="Trebuchet MS"/>
                          <a:ea typeface="Times New Roman"/>
                          <a:cs typeface="Calibri"/>
                        </a:rPr>
                        <a:t>6</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 Taxe Indemnizatii si ajutoare OUG 111 art 31,32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latin typeface="Trebuchet MS"/>
                          <a:ea typeface="Times New Roman"/>
                          <a:cs typeface="Calibri"/>
                        </a:rPr>
                        <a:t>1.224</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6121">
                <a:tc>
                  <a:txBody>
                    <a:bodyPr/>
                    <a:lstStyle/>
                    <a:p>
                      <a:pPr marL="0" marR="0" algn="ctr">
                        <a:spcBef>
                          <a:spcPts val="0"/>
                        </a:spcBef>
                        <a:spcAft>
                          <a:spcPts val="0"/>
                        </a:spcAft>
                      </a:pPr>
                      <a:r>
                        <a:rPr lang="ro-RO" sz="800">
                          <a:solidFill>
                            <a:srgbClr val="000000"/>
                          </a:solidFill>
                          <a:latin typeface="Trebuchet MS"/>
                          <a:ea typeface="Times New Roman"/>
                          <a:cs typeface="Calibri"/>
                        </a:rPr>
                        <a:t>7</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Taxe indemnziatie lunara acomodare in vederea adoptiei</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3601">
                <a:tc>
                  <a:txBody>
                    <a:bodyPr/>
                    <a:lstStyle/>
                    <a:p>
                      <a:pPr marL="0" marR="0" algn="ctr">
                        <a:spcBef>
                          <a:spcPts val="0"/>
                        </a:spcBef>
                        <a:spcAft>
                          <a:spcPts val="0"/>
                        </a:spcAft>
                      </a:pPr>
                      <a:r>
                        <a:rPr lang="ro-RO" sz="800">
                          <a:solidFill>
                            <a:srgbClr val="000000"/>
                          </a:solidFill>
                          <a:latin typeface="Trebuchet MS"/>
                          <a:ea typeface="Times New Roman"/>
                          <a:cs typeface="Calibri"/>
                        </a:rPr>
                        <a:t>8</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Taxe sustinerea lunara in vederea adoptiei art. 100^1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249</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5674">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Subtotal taxe alocatii familiale subcap."06"</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681.567</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2400">
                <a:tc>
                  <a:txBody>
                    <a:bodyPr/>
                    <a:lstStyle/>
                    <a:p>
                      <a:pPr marL="0" marR="0" algn="ctr">
                        <a:spcBef>
                          <a:spcPts val="0"/>
                        </a:spcBef>
                        <a:spcAft>
                          <a:spcPts val="0"/>
                        </a:spcAft>
                      </a:pPr>
                      <a:r>
                        <a:rPr lang="ro-RO" sz="800">
                          <a:solidFill>
                            <a:srgbClr val="000000"/>
                          </a:solidFill>
                          <a:latin typeface="Trebuchet MS"/>
                          <a:ea typeface="Times New Roman"/>
                          <a:cs typeface="Calibri"/>
                        </a:rPr>
                        <a:t>9</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taxe indemnizatie hrana</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latin typeface="Trebuchet MS"/>
                          <a:ea typeface="Times New Roman"/>
                          <a:cs typeface="Calibri"/>
                        </a:rPr>
                        <a:t>1.171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7729">
                <a:tc>
                  <a:txBody>
                    <a:bodyPr/>
                    <a:lstStyle/>
                    <a:p>
                      <a:pPr marL="0" marR="0" algn="ctr">
                        <a:spcBef>
                          <a:spcPts val="0"/>
                        </a:spcBef>
                        <a:spcAft>
                          <a:spcPts val="0"/>
                        </a:spcAft>
                      </a:pPr>
                      <a:r>
                        <a:rPr lang="ro-RO" sz="800">
                          <a:solidFill>
                            <a:srgbClr val="000000"/>
                          </a:solidFill>
                          <a:latin typeface="Trebuchet MS"/>
                          <a:ea typeface="Times New Roman"/>
                          <a:cs typeface="Calibri"/>
                        </a:rPr>
                        <a:t>10</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taxe drepturile persoanelor cu handicap</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latin typeface="Trebuchet MS"/>
                          <a:ea typeface="Times New Roman"/>
                          <a:cs typeface="Calibri"/>
                        </a:rPr>
                        <a:t>639.480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3301">
                <a:tc>
                  <a:txBody>
                    <a:bodyPr/>
                    <a:lstStyle/>
                    <a:p>
                      <a:pPr marL="0" marR="0" algn="ctr">
                        <a:spcBef>
                          <a:spcPts val="0"/>
                        </a:spcBef>
                        <a:spcAft>
                          <a:spcPts val="0"/>
                        </a:spcAft>
                      </a:pPr>
                      <a:r>
                        <a:rPr lang="ro-RO" sz="800">
                          <a:solidFill>
                            <a:srgbClr val="000000"/>
                          </a:solidFill>
                          <a:latin typeface="Trebuchet MS"/>
                          <a:ea typeface="Times New Roman"/>
                          <a:cs typeface="Calibri"/>
                        </a:rPr>
                        <a:t>11</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taxe indemnizatie hrana TBC</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latin typeface="Trebuchet MS"/>
                          <a:ea typeface="Times New Roman"/>
                          <a:cs typeface="Calibri"/>
                        </a:rPr>
                        <a:t>4.206</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3601">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Subtotal taxe indemniz. subcap."05.02"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644.857</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7729">
                <a:tc>
                  <a:txBody>
                    <a:bodyPr/>
                    <a:lstStyle/>
                    <a:p>
                      <a:pPr marL="0" marR="0" algn="ctr">
                        <a:spcBef>
                          <a:spcPts val="0"/>
                        </a:spcBef>
                        <a:spcAft>
                          <a:spcPts val="0"/>
                        </a:spcAft>
                      </a:pPr>
                      <a:r>
                        <a:rPr lang="en-US"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de-DE" sz="800" b="1">
                          <a:solidFill>
                            <a:srgbClr val="000000"/>
                          </a:solidFill>
                          <a:latin typeface="Trebuchet MS"/>
                          <a:ea typeface="Times New Roman"/>
                          <a:cs typeface="Calibri"/>
                        </a:rPr>
                        <a:t>taxe venitul minim garantat (VMG)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12.757</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2400">
                <a:tc>
                  <a:txBody>
                    <a:bodyPr/>
                    <a:lstStyle/>
                    <a:p>
                      <a:pPr marL="0" marR="0" algn="ctr">
                        <a:spcBef>
                          <a:spcPts val="0"/>
                        </a:spcBef>
                        <a:spcAft>
                          <a:spcPts val="0"/>
                        </a:spcAft>
                      </a:pPr>
                      <a:r>
                        <a:rPr lang="en-US" sz="800">
                          <a:solidFill>
                            <a:srgbClr val="000000"/>
                          </a:solidFill>
                          <a:latin typeface="Trebuchet MS"/>
                          <a:ea typeface="Times New Roman"/>
                          <a:cs typeface="Calibri"/>
                        </a:rPr>
                        <a:t>12</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it-IT" sz="800">
                          <a:solidFill>
                            <a:srgbClr val="000000"/>
                          </a:solidFill>
                          <a:latin typeface="Trebuchet MS"/>
                          <a:ea typeface="Times New Roman"/>
                          <a:cs typeface="Calibri"/>
                        </a:rPr>
                        <a:t>Taxe ajutoare  pentru familie si copii</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latin typeface="Trebuchet MS"/>
                          <a:ea typeface="Times New Roman"/>
                          <a:cs typeface="Calibri"/>
                        </a:rPr>
                        <a:t>59.440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94262">
                <a:tc>
                  <a:txBody>
                    <a:bodyPr/>
                    <a:lstStyle/>
                    <a:p>
                      <a:pPr marL="0" marR="0" algn="ctr">
                        <a:spcBef>
                          <a:spcPts val="0"/>
                        </a:spcBef>
                        <a:spcAft>
                          <a:spcPts val="0"/>
                        </a:spcAft>
                      </a:pPr>
                      <a:r>
                        <a:rPr lang="en-US" sz="800">
                          <a:solidFill>
                            <a:srgbClr val="000000"/>
                          </a:solidFill>
                          <a:latin typeface="Trebuchet MS"/>
                          <a:ea typeface="Times New Roman"/>
                          <a:cs typeface="Calibri"/>
                        </a:rPr>
                        <a:t>13</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a:solidFill>
                            <a:srgbClr val="000000"/>
                          </a:solidFill>
                          <a:latin typeface="Trebuchet MS"/>
                          <a:ea typeface="Times New Roman"/>
                          <a:cs typeface="Calibri"/>
                        </a:rPr>
                        <a:t>Taxe ajutor de incluziune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228.305</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6391">
                <a:tc>
                  <a:txBody>
                    <a:bodyPr/>
                    <a:lstStyle/>
                    <a:p>
                      <a:pPr marL="0" marR="0" algn="ctr">
                        <a:spcBef>
                          <a:spcPts val="0"/>
                        </a:spcBef>
                        <a:spcAft>
                          <a:spcPts val="0"/>
                        </a:spcAft>
                      </a:pPr>
                      <a:r>
                        <a:rPr lang="en-US"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pt-PT" sz="800">
                          <a:solidFill>
                            <a:srgbClr val="000000"/>
                          </a:solidFill>
                          <a:latin typeface="Trebuchet MS"/>
                          <a:ea typeface="Times New Roman"/>
                          <a:cs typeface="Calibri"/>
                        </a:rPr>
                        <a:t>Taxe ajutoare de urgenta inundatii</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8538">
                <a:tc>
                  <a:txBody>
                    <a:bodyPr/>
                    <a:lstStyle/>
                    <a:p>
                      <a:pPr marL="0" marR="0" algn="ctr">
                        <a:spcBef>
                          <a:spcPts val="0"/>
                        </a:spcBef>
                        <a:spcAft>
                          <a:spcPts val="0"/>
                        </a:spcAft>
                      </a:pPr>
                      <a:r>
                        <a:rPr lang="en-US"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Subtotal taxe  subcap."15.01"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dirty="0">
                          <a:solidFill>
                            <a:srgbClr val="000000"/>
                          </a:solidFill>
                          <a:latin typeface="Trebuchet MS"/>
                          <a:ea typeface="Times New Roman"/>
                          <a:cs typeface="Calibri"/>
                        </a:rPr>
                        <a:t>300.502</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638">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Total 20 Bunuri si servicii - taxe postale prestatii  sociale</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1.626.926</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638">
                <a:tc>
                  <a:txBody>
                    <a:bodyPr/>
                    <a:lstStyle/>
                    <a:p>
                      <a:pPr marL="0" marR="0" algn="ctr">
                        <a:spcBef>
                          <a:spcPts val="0"/>
                        </a:spcBef>
                        <a:spcAft>
                          <a:spcPts val="0"/>
                        </a:spcAft>
                      </a:pPr>
                      <a:r>
                        <a:rPr lang="ro-RO" sz="800">
                          <a:solidFill>
                            <a:srgbClr val="000000"/>
                          </a:solidFill>
                          <a:latin typeface="Trebuchet MS"/>
                          <a:ea typeface="Times New Roman"/>
                          <a:cs typeface="Calibri"/>
                        </a:rPr>
                        <a:t>1</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Subventii pentru asociatii si fundatii</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250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latin typeface="Trebuchet MS"/>
                          <a:ea typeface="Times New Roman"/>
                          <a:cs typeface="Calibri"/>
                        </a:rPr>
                        <a:t>1.310.891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638">
                <a:tc>
                  <a:txBody>
                    <a:bodyPr/>
                    <a:lstStyle/>
                    <a:p>
                      <a:pPr marL="0" marR="0" algn="ctr">
                        <a:spcBef>
                          <a:spcPts val="0"/>
                        </a:spcBef>
                        <a:spcAft>
                          <a:spcPts val="0"/>
                        </a:spcAft>
                      </a:pPr>
                      <a:r>
                        <a:rPr lang="ro-RO" sz="800">
                          <a:solidFill>
                            <a:srgbClr val="000000"/>
                          </a:solidFill>
                          <a:latin typeface="Trebuchet MS"/>
                          <a:ea typeface="Times New Roman"/>
                          <a:cs typeface="Calibri"/>
                        </a:rPr>
                        <a:t>2</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Centre de zi si rezidentiale  tit. 59</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638">
                <a:tc>
                  <a:txBody>
                    <a:bodyPr/>
                    <a:lstStyle/>
                    <a:p>
                      <a:pPr marL="0" marR="0" algn="ctr">
                        <a:spcBef>
                          <a:spcPts val="0"/>
                        </a:spcBef>
                        <a:spcAft>
                          <a:spcPts val="0"/>
                        </a:spcAft>
                      </a:pPr>
                      <a:r>
                        <a:rPr lang="ro-RO" sz="800">
                          <a:solidFill>
                            <a:srgbClr val="000000"/>
                          </a:solidFill>
                          <a:latin typeface="Trebuchet MS"/>
                          <a:ea typeface="Times New Roman"/>
                          <a:cs typeface="Calibri"/>
                        </a:rPr>
                        <a:t> 3</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PIN-uri  titlul 59 (HG 435/2022)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dirty="0">
                          <a:solidFill>
                            <a:srgbClr val="000000"/>
                          </a:solidFill>
                          <a:latin typeface="Trebuchet MS"/>
                          <a:ea typeface="Times New Roman"/>
                          <a:cs typeface="Calibri"/>
                        </a:rPr>
                        <a:t>1.185.893</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638">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Total titlu 59</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252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dirty="0">
                          <a:solidFill>
                            <a:srgbClr val="000000"/>
                          </a:solidFill>
                          <a:latin typeface="Trebuchet MS"/>
                          <a:ea typeface="Times New Roman"/>
                          <a:cs typeface="Calibri"/>
                        </a:rPr>
                        <a:t>2.496.784</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638">
                <a:tc>
                  <a:txBody>
                    <a:bodyPr/>
                    <a:lstStyle/>
                    <a:p>
                      <a:pPr marL="0" marR="0" algn="ctr">
                        <a:spcBef>
                          <a:spcPts val="0"/>
                        </a:spcBef>
                        <a:spcAft>
                          <a:spcPts val="0"/>
                        </a:spcAft>
                      </a:pPr>
                      <a:r>
                        <a:rPr lang="ro-RO" sz="800" dirty="0">
                          <a:solidFill>
                            <a:srgbClr val="000000"/>
                          </a:solidFill>
                          <a:latin typeface="Trebuchet MS"/>
                          <a:ea typeface="Times New Roman"/>
                          <a:cs typeface="Calibri"/>
                        </a:rPr>
                        <a:t>1</a:t>
                      </a:r>
                      <a:endParaRPr lang="en-US" sz="900" dirty="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Alocatii stat copii cu handicap</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6504" name="Slide Number Placeholder 3"/>
          <p:cNvSpPr>
            <a:spLocks noGrp="1"/>
          </p:cNvSpPr>
          <p:nvPr>
            <p:ph type="sldNum" sz="quarter" idx="12"/>
          </p:nvPr>
        </p:nvSpPr>
        <p:spPr bwMode="auto">
          <a:noFill/>
          <a:ln>
            <a:miter lim="800000"/>
            <a:headEnd/>
            <a:tailEnd/>
          </a:ln>
        </p:spPr>
        <p:txBody>
          <a:bodyPr/>
          <a:lstStyle/>
          <a:p>
            <a:fld id="{6BE3B7F4-3DE8-44FC-8FE3-D3ED6146B5EC}" type="slidenum">
              <a:rPr lang="ro-RO" smtClean="0"/>
              <a:pPr/>
              <a:t>11</a:t>
            </a:fld>
            <a:endParaRPr lang="ro-RO"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endParaRPr lang="en-US" smtClean="0"/>
          </a:p>
        </p:txBody>
      </p:sp>
      <p:graphicFrame>
        <p:nvGraphicFramePr>
          <p:cNvPr id="5" name="Content Placeholder 4"/>
          <p:cNvGraphicFramePr>
            <a:graphicFrameLocks noGrp="1"/>
          </p:cNvGraphicFramePr>
          <p:nvPr>
            <p:ph idx="1"/>
          </p:nvPr>
        </p:nvGraphicFramePr>
        <p:xfrm>
          <a:off x="157164" y="267891"/>
          <a:ext cx="8772615" cy="4528464"/>
        </p:xfrm>
        <a:graphic>
          <a:graphicData uri="http://schemas.openxmlformats.org/drawingml/2006/table">
            <a:tbl>
              <a:tblPr/>
              <a:tblGrid>
                <a:gridCol w="732138"/>
                <a:gridCol w="5483821"/>
                <a:gridCol w="1061841"/>
                <a:gridCol w="1494815"/>
              </a:tblGrid>
              <a:tr h="381707">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0" i="0" u="none" strike="noStrike" cap="none" normalizeH="0" baseline="0" dirty="0" smtClean="0">
                          <a:ln>
                            <a:noFill/>
                          </a:ln>
                          <a:solidFill>
                            <a:schemeClr val="tx1"/>
                          </a:solidFill>
                          <a:effectLst/>
                          <a:latin typeface="Trebuchet MS" pitchFamily="34" charset="0"/>
                        </a:rPr>
                        <a:t>Nr.</a:t>
                      </a:r>
                      <a:r>
                        <a:rPr kumimoji="0" lang="ro-RO" sz="1000" b="0" i="0" u="none" strike="noStrike" cap="none" normalizeH="0" baseline="0" dirty="0" smtClean="0">
                          <a:ln>
                            <a:noFill/>
                          </a:ln>
                          <a:solidFill>
                            <a:schemeClr val="tx1"/>
                          </a:solidFill>
                          <a:effectLst/>
                          <a:latin typeface="Trebuchet MS" pitchFamily="34" charset="0"/>
                        </a:rPr>
                        <a:t> </a:t>
                      </a:r>
                      <a:r>
                        <a:rPr kumimoji="0" lang="en-US" sz="1000" b="0" i="0" u="none" strike="noStrike" cap="none" normalizeH="0" baseline="0" dirty="0" err="1" smtClean="0">
                          <a:ln>
                            <a:noFill/>
                          </a:ln>
                          <a:solidFill>
                            <a:schemeClr val="tx1"/>
                          </a:solidFill>
                          <a:effectLst/>
                          <a:latin typeface="Trebuchet MS" pitchFamily="34" charset="0"/>
                        </a:rPr>
                        <a:t>crt</a:t>
                      </a:r>
                      <a:r>
                        <a:rPr kumimoji="0" lang="en-US" sz="1000" b="0" i="0" u="none" strike="noStrike" cap="none" normalizeH="0" baseline="0" dirty="0" smtClean="0">
                          <a:ln>
                            <a:noFill/>
                          </a:ln>
                          <a:solidFill>
                            <a:schemeClr val="tx1"/>
                          </a:solidFill>
                          <a:effectLst/>
                          <a:latin typeface="Trebuchet MS" pitchFamily="34" charset="0"/>
                        </a:rPr>
                        <a:t>.</a:t>
                      </a:r>
                      <a:endParaRPr kumimoji="0" lang="ro-RO" sz="1000" b="0" i="0" u="none" strike="noStrike" cap="none" normalizeH="0" baseline="0" dirty="0" smtClean="0">
                        <a:ln>
                          <a:noFill/>
                        </a:ln>
                        <a:solidFill>
                          <a:schemeClr val="tx1"/>
                        </a:solidFill>
                        <a:effectLst/>
                        <a:latin typeface="Trebuchet MS" pitchFamily="34" charset="0"/>
                      </a:endParaRPr>
                    </a:p>
                  </a:txBody>
                  <a:tcPr marL="90006" marR="90006" marT="35090" marB="3509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1" i="0" u="none" strike="noStrike" cap="none" normalizeH="0" baseline="0" dirty="0" err="1" smtClean="0">
                          <a:ln>
                            <a:noFill/>
                          </a:ln>
                          <a:solidFill>
                            <a:schemeClr val="tx1"/>
                          </a:solidFill>
                          <a:effectLst/>
                          <a:latin typeface="Trebuchet MS" pitchFamily="34" charset="0"/>
                        </a:rPr>
                        <a:t>Beneficiu</a:t>
                      </a:r>
                      <a:r>
                        <a:rPr kumimoji="0" lang="en-US" sz="1000" b="1" i="0" u="none" strike="noStrike" cap="none" normalizeH="0" baseline="0" dirty="0" smtClean="0">
                          <a:ln>
                            <a:noFill/>
                          </a:ln>
                          <a:solidFill>
                            <a:schemeClr val="tx1"/>
                          </a:solidFill>
                          <a:effectLst/>
                          <a:latin typeface="Trebuchet MS" pitchFamily="34" charset="0"/>
                        </a:rPr>
                        <a:t> de </a:t>
                      </a:r>
                      <a:r>
                        <a:rPr kumimoji="0" lang="en-US" sz="1000" b="1" i="0" u="none" strike="noStrike" cap="none" normalizeH="0" baseline="0" dirty="0" err="1" smtClean="0">
                          <a:ln>
                            <a:noFill/>
                          </a:ln>
                          <a:solidFill>
                            <a:schemeClr val="tx1"/>
                          </a:solidFill>
                          <a:effectLst/>
                          <a:latin typeface="Trebuchet MS" pitchFamily="34" charset="0"/>
                        </a:rPr>
                        <a:t>asistenţă</a:t>
                      </a:r>
                      <a:r>
                        <a:rPr kumimoji="0" lang="en-US" sz="1000" b="1" i="0" u="none" strike="noStrike" cap="none" normalizeH="0" baseline="0" dirty="0" smtClean="0">
                          <a:ln>
                            <a:noFill/>
                          </a:ln>
                          <a:solidFill>
                            <a:schemeClr val="tx1"/>
                          </a:solidFill>
                          <a:effectLst/>
                          <a:latin typeface="Trebuchet MS" pitchFamily="34" charset="0"/>
                        </a:rPr>
                        <a:t> </a:t>
                      </a:r>
                      <a:r>
                        <a:rPr kumimoji="0" lang="en-US" sz="1000" b="1" i="0" u="none" strike="noStrike" cap="none" normalizeH="0" baseline="0" dirty="0" err="1" smtClean="0">
                          <a:ln>
                            <a:noFill/>
                          </a:ln>
                          <a:solidFill>
                            <a:schemeClr val="tx1"/>
                          </a:solidFill>
                          <a:effectLst/>
                          <a:latin typeface="Trebuchet MS" pitchFamily="34" charset="0"/>
                        </a:rPr>
                        <a:t>socială</a:t>
                      </a:r>
                      <a:r>
                        <a:rPr kumimoji="0" lang="ro-RO" sz="1000" b="0" i="0" u="none" strike="noStrike" cap="none" normalizeH="0" baseline="0" dirty="0" smtClean="0">
                          <a:ln>
                            <a:noFill/>
                          </a:ln>
                          <a:solidFill>
                            <a:schemeClr val="tx1"/>
                          </a:solidFill>
                          <a:effectLst/>
                          <a:latin typeface="Trebuchet MS" pitchFamily="34" charset="0"/>
                        </a:rPr>
                        <a:t> </a:t>
                      </a:r>
                    </a:p>
                  </a:txBody>
                  <a:tcPr marL="90006" marR="90006" marT="35090" marB="3509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NR.MEDIU </a:t>
                      </a:r>
                      <a:r>
                        <a:rPr kumimoji="0" lang="en-US" sz="900" b="1" i="0" u="none" strike="noStrike" cap="none" normalizeH="0" baseline="0" dirty="0" err="1" smtClean="0">
                          <a:ln>
                            <a:noFill/>
                          </a:ln>
                          <a:solidFill>
                            <a:schemeClr val="tx1"/>
                          </a:solidFill>
                          <a:effectLst/>
                          <a:latin typeface="Trebuchet MS" pitchFamily="34" charset="0"/>
                        </a:rPr>
                        <a:t>Beneficiari</a:t>
                      </a:r>
                      <a:r>
                        <a:rPr kumimoji="0" lang="en-US" sz="900" b="1" i="0" u="none" strike="noStrike" cap="none" normalizeH="0" baseline="0" dirty="0" smtClean="0">
                          <a:ln>
                            <a:noFill/>
                          </a:ln>
                          <a:solidFill>
                            <a:schemeClr val="tx1"/>
                          </a:solidFill>
                          <a:effectLst/>
                          <a:latin typeface="Trebuchet MS" pitchFamily="34" charset="0"/>
                        </a:rPr>
                        <a:t>  </a:t>
                      </a:r>
                      <a:endParaRPr kumimoji="0" lang="ro-RO" sz="900" b="1" i="0" u="none" strike="noStrike" cap="none" normalizeH="0" baseline="0" dirty="0" smtClean="0">
                        <a:ln>
                          <a:noFill/>
                        </a:ln>
                        <a:solidFill>
                          <a:schemeClr val="tx1"/>
                        </a:solidFill>
                        <a:effectLst/>
                        <a:latin typeface="Trebuchet MS" pitchFamily="34" charset="0"/>
                      </a:endParaRPr>
                    </a:p>
                  </a:txBody>
                  <a:tcPr marL="90006" marR="90006" marT="35090" marB="3509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algn="ctr">
                        <a:spcBef>
                          <a:spcPts val="0"/>
                        </a:spcBef>
                        <a:spcAft>
                          <a:spcPts val="0"/>
                        </a:spcAft>
                      </a:pPr>
                      <a:r>
                        <a:rPr lang="ro-RO" sz="800" b="1" dirty="0">
                          <a:solidFill>
                            <a:srgbClr val="000000"/>
                          </a:solidFill>
                          <a:latin typeface="Trebuchet MS"/>
                          <a:ea typeface="Times New Roman"/>
                          <a:cs typeface="Calibri"/>
                        </a:rPr>
                        <a:t>Plati efectuate (cumulate de la inceputul anului)</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r>
              <a:tr h="160495">
                <a:tc>
                  <a:txBody>
                    <a:bodyPr/>
                    <a:lstStyle/>
                    <a:p>
                      <a:pPr marL="0" marR="0" algn="ctr">
                        <a:spcBef>
                          <a:spcPts val="0"/>
                        </a:spcBef>
                        <a:spcAft>
                          <a:spcPts val="0"/>
                        </a:spcAft>
                      </a:pPr>
                      <a:r>
                        <a:rPr lang="ro-RO" sz="800">
                          <a:solidFill>
                            <a:srgbClr val="000000"/>
                          </a:solidFill>
                          <a:latin typeface="Trebuchet MS"/>
                          <a:ea typeface="Times New Roman"/>
                          <a:cs typeface="Calibri"/>
                        </a:rPr>
                        <a:t>2</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dirty="0">
                          <a:solidFill>
                            <a:srgbClr val="000000"/>
                          </a:solidFill>
                          <a:latin typeface="Trebuchet MS"/>
                          <a:ea typeface="Times New Roman"/>
                          <a:cs typeface="Calibri"/>
                        </a:rPr>
                        <a:t>Ajutorul de incalzire cu lemne</a:t>
                      </a:r>
                      <a:r>
                        <a:rPr lang="ro-RO" sz="800" b="1" dirty="0">
                          <a:solidFill>
                            <a:srgbClr val="000000"/>
                          </a:solidFill>
                          <a:latin typeface="Trebuchet MS"/>
                          <a:ea typeface="Times New Roman"/>
                          <a:cs typeface="Calibri"/>
                        </a:rPr>
                        <a:t> </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715</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566.528</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8087">
                <a:tc>
                  <a:txBody>
                    <a:bodyPr/>
                    <a:lstStyle/>
                    <a:p>
                      <a:pPr marL="0" marR="0" algn="ctr">
                        <a:spcBef>
                          <a:spcPts val="0"/>
                        </a:spcBef>
                        <a:spcAft>
                          <a:spcPts val="0"/>
                        </a:spcAft>
                      </a:pPr>
                      <a:r>
                        <a:rPr lang="ro-RO" sz="800">
                          <a:solidFill>
                            <a:srgbClr val="000000"/>
                          </a:solidFill>
                          <a:latin typeface="Trebuchet MS"/>
                          <a:ea typeface="Times New Roman"/>
                          <a:cs typeface="Calibri"/>
                        </a:rPr>
                        <a:t>3</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Supliment incalzire cu lemne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11.455</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2.033.760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7235">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Total incalzire cu lemne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11.455</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2.600.288</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9289">
                <a:tc>
                  <a:txBody>
                    <a:bodyPr/>
                    <a:lstStyle/>
                    <a:p>
                      <a:pPr marL="0" marR="0" algn="ctr">
                        <a:spcBef>
                          <a:spcPts val="0"/>
                        </a:spcBef>
                        <a:spcAft>
                          <a:spcPts val="0"/>
                        </a:spcAft>
                      </a:pPr>
                      <a:r>
                        <a:rPr lang="ro-RO" sz="800">
                          <a:solidFill>
                            <a:srgbClr val="000000"/>
                          </a:solidFill>
                          <a:latin typeface="Trebuchet MS"/>
                          <a:ea typeface="Times New Roman"/>
                          <a:cs typeface="Calibri"/>
                        </a:rPr>
                        <a:t>4</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Alte drepturi pt.dizabilitate și adoptie art.100^4   - </a:t>
                      </a:r>
                      <a:r>
                        <a:rPr lang="ro-RO" sz="800" b="1">
                          <a:solidFill>
                            <a:srgbClr val="000000"/>
                          </a:solidFill>
                          <a:latin typeface="Trebuchet MS"/>
                          <a:ea typeface="Times New Roman"/>
                          <a:cs typeface="Calibri"/>
                        </a:rPr>
                        <a:t>51.01.04</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1932">
                <a:tc>
                  <a:txBody>
                    <a:bodyPr/>
                    <a:lstStyle/>
                    <a:p>
                      <a:pPr marL="0" marR="0" algn="ctr">
                        <a:spcBef>
                          <a:spcPts val="0"/>
                        </a:spcBef>
                        <a:spcAft>
                          <a:spcPts val="0"/>
                        </a:spcAft>
                      </a:pPr>
                      <a:r>
                        <a:rPr lang="ro-RO" sz="800">
                          <a:solidFill>
                            <a:srgbClr val="000000"/>
                          </a:solidFill>
                          <a:latin typeface="Trebuchet MS"/>
                          <a:ea typeface="Times New Roman"/>
                          <a:cs typeface="Calibri"/>
                        </a:rPr>
                        <a:t>5</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pt-PT" sz="800">
                          <a:solidFill>
                            <a:srgbClr val="000000"/>
                          </a:solidFill>
                          <a:latin typeface="Trebuchet MS"/>
                          <a:ea typeface="Times New Roman"/>
                          <a:cs typeface="Calibri"/>
                        </a:rPr>
                        <a:t>Cheltuieli de functionare Programe de interes national HG 435/2022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3</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1.456.673</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1574">
                <a:tc>
                  <a:txBody>
                    <a:bodyPr/>
                    <a:lstStyle/>
                    <a:p>
                      <a:pPr marL="0" marR="0" algn="ctr">
                        <a:spcBef>
                          <a:spcPts val="0"/>
                        </a:spcBef>
                        <a:spcAft>
                          <a:spcPts val="0"/>
                        </a:spcAft>
                      </a:pPr>
                      <a:r>
                        <a:rPr lang="ro-RO" sz="800">
                          <a:solidFill>
                            <a:srgbClr val="000000"/>
                          </a:solidFill>
                          <a:latin typeface="Trebuchet MS"/>
                          <a:ea typeface="Times New Roman"/>
                          <a:cs typeface="Calibri"/>
                        </a:rPr>
                        <a:t> 6</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a:solidFill>
                            <a:srgbClr val="000000"/>
                          </a:solidFill>
                          <a:latin typeface="Trebuchet MS"/>
                          <a:ea typeface="Times New Roman"/>
                          <a:cs typeface="Calibri"/>
                        </a:rPr>
                        <a:t>Finantare investitii in cadrul programelor de interes national HG nr. 435/2022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22.407</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4472">
                <a:tc>
                  <a:txBody>
                    <a:bodyPr/>
                    <a:lstStyle/>
                    <a:p>
                      <a:pPr marL="0" marR="0" algn="ctr">
                        <a:spcBef>
                          <a:spcPts val="0"/>
                        </a:spcBef>
                        <a:spcAft>
                          <a:spcPts val="0"/>
                        </a:spcAft>
                      </a:pPr>
                      <a:r>
                        <a:rPr lang="ro-RO" sz="800">
                          <a:solidFill>
                            <a:srgbClr val="000000"/>
                          </a:solidFill>
                          <a:latin typeface="Trebuchet MS"/>
                          <a:ea typeface="Times New Roman"/>
                          <a:cs typeface="Calibri"/>
                        </a:rPr>
                        <a:t>7</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a:solidFill>
                            <a:srgbClr val="000000"/>
                          </a:solidFill>
                          <a:latin typeface="Trebuchet MS"/>
                          <a:ea typeface="Times New Roman"/>
                          <a:cs typeface="Calibri"/>
                        </a:rPr>
                        <a:t>Finantare investitii pentru institutii publice de asistenta sociala si unitati de asistenta medico-sociale </a:t>
                      </a:r>
                      <a:r>
                        <a:rPr lang="en-US" sz="800" b="1">
                          <a:solidFill>
                            <a:srgbClr val="000000"/>
                          </a:solidFill>
                          <a:latin typeface="Trebuchet MS"/>
                          <a:ea typeface="Times New Roman"/>
                          <a:cs typeface="Calibri"/>
                        </a:rPr>
                        <a:t>51.02.32  HG nr. 973/2012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2661">
                <a:tc>
                  <a:txBody>
                    <a:bodyPr/>
                    <a:lstStyle/>
                    <a:p>
                      <a:pPr marL="0" marR="0" algn="ctr">
                        <a:spcBef>
                          <a:spcPts val="0"/>
                        </a:spcBef>
                        <a:spcAft>
                          <a:spcPts val="0"/>
                        </a:spcAft>
                      </a:pPr>
                      <a:r>
                        <a:rPr lang="ro-RO" sz="800">
                          <a:solidFill>
                            <a:srgbClr val="000000"/>
                          </a:solidFill>
                          <a:latin typeface="Trebuchet MS"/>
                          <a:ea typeface="Times New Roman"/>
                          <a:cs typeface="Calibri"/>
                        </a:rPr>
                        <a:t>9</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TOTAL COVID  titlul 51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9289">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latin typeface="Trebuchet MS"/>
                          <a:ea typeface="Times New Roman"/>
                          <a:cs typeface="Arial"/>
                        </a:rPr>
                        <a:t>Structuri sportive in subordinea  administratiei locale  30/2020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latin typeface="Trebuchet MS"/>
                          <a:ea typeface="Times New Roman"/>
                          <a:cs typeface="Arial"/>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0253">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latin typeface="Trebuchet MS"/>
                          <a:ea typeface="Times New Roman"/>
                          <a:cs typeface="Arial"/>
                        </a:rPr>
                        <a:t>Structuri sportive in subordinea   MTS  30/2020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2661">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latin typeface="Trebuchet MS"/>
                          <a:ea typeface="Times New Roman"/>
                          <a:cs typeface="Arial"/>
                        </a:rPr>
                        <a:t>Structuri sportive in subordinea  administratiei locale  111/2021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9289">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latin typeface="Trebuchet MS"/>
                          <a:ea typeface="Times New Roman"/>
                          <a:cs typeface="Arial"/>
                        </a:rPr>
                        <a:t>Structuri sportive in subordinea   MTS  111/2021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1699">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latin typeface="Trebuchet MS"/>
                          <a:ea typeface="Times New Roman"/>
                          <a:cs typeface="Arial"/>
                        </a:rPr>
                        <a:t>Structuri sportive in subordinea  administratiei locale  2/2022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95205">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latin typeface="Trebuchet MS"/>
                          <a:ea typeface="Times New Roman"/>
                          <a:cs typeface="Arial"/>
                        </a:rPr>
                        <a:t>Structuri sportive in subordinea   MTS  32/2022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1330">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Total 51 Transferuri intre unitati ale adm publice</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11.459</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4.079.368</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881">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Total titl.57+titl.20+titl.59+titl.51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106.511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390.784.625</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881">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Titlul 85</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chemeClr val="tx1"/>
                          </a:solidFill>
                          <a:latin typeface="Trebuchet MS"/>
                          <a:ea typeface="Times New Roman"/>
                          <a:cs typeface="Calibri"/>
                        </a:rPr>
                        <a:t>-638.282</a:t>
                      </a:r>
                      <a:endParaRPr lang="en-US" sz="900" dirty="0">
                        <a:solidFill>
                          <a:schemeClr val="tx1"/>
                        </a:solidFill>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881">
                <a:tc>
                  <a:txBody>
                    <a:bodyPr/>
                    <a:lstStyle/>
                    <a:p>
                      <a:pPr marL="0" marR="0" algn="ctr">
                        <a:spcBef>
                          <a:spcPts val="0"/>
                        </a:spcBef>
                        <a:spcAft>
                          <a:spcPts val="0"/>
                        </a:spcAft>
                      </a:pPr>
                      <a:endParaRPr lang="ro-RO" sz="800">
                        <a:solidFill>
                          <a:srgbClr val="000000"/>
                        </a:solidFill>
                        <a:latin typeface="Trebuchet MS"/>
                        <a:ea typeface="Times New Roman"/>
                        <a:cs typeface="Calibri"/>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0"/>
                        </a:spcAft>
                      </a:pPr>
                      <a:r>
                        <a:rPr lang="ro-RO" sz="1200" b="1" u="sng" dirty="0">
                          <a:solidFill>
                            <a:srgbClr val="000000"/>
                          </a:solidFill>
                          <a:latin typeface="Trebuchet MS"/>
                          <a:ea typeface="Times New Roman"/>
                          <a:cs typeface="Calibri"/>
                        </a:rPr>
                        <a:t>TOTAL  GENERAL</a:t>
                      </a:r>
                      <a:endParaRPr lang="en-US" sz="12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1200" b="1" u="sng" dirty="0">
                          <a:solidFill>
                            <a:srgbClr val="000000"/>
                          </a:solidFill>
                          <a:latin typeface="Trebuchet MS"/>
                          <a:ea typeface="Times New Roman"/>
                          <a:cs typeface="Calibri"/>
                        </a:rPr>
                        <a:t>106.511</a:t>
                      </a:r>
                      <a:endParaRPr lang="en-US" sz="12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1200" b="1" u="sng" dirty="0">
                          <a:solidFill>
                            <a:srgbClr val="000000"/>
                          </a:solidFill>
                          <a:latin typeface="Trebuchet MS"/>
                          <a:ea typeface="Times New Roman"/>
                          <a:cs typeface="Calibri"/>
                        </a:rPr>
                        <a:t>390.146.343</a:t>
                      </a:r>
                      <a:endParaRPr lang="en-US" sz="12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881">
                <a:tc>
                  <a:txBody>
                    <a:bodyPr/>
                    <a:lstStyle/>
                    <a:p>
                      <a:pPr marL="0" marR="0" algn="ctr">
                        <a:spcBef>
                          <a:spcPts val="0"/>
                        </a:spcBef>
                        <a:spcAft>
                          <a:spcPts val="0"/>
                        </a:spcAft>
                      </a:pPr>
                      <a:endParaRPr lang="en-US" sz="900" dirty="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881">
                <a:tc>
                  <a:txBody>
                    <a:bodyPr/>
                    <a:lstStyle/>
                    <a:p>
                      <a:pPr marL="0" marR="0" algn="ctr">
                        <a:spcBef>
                          <a:spcPts val="0"/>
                        </a:spcBef>
                        <a:spcAft>
                          <a:spcPts val="0"/>
                        </a:spcAft>
                      </a:pP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881">
                <a:tc>
                  <a:txBody>
                    <a:bodyPr/>
                    <a:lstStyle/>
                    <a:p>
                      <a:pPr marL="0" marR="0" algn="ctr">
                        <a:spcBef>
                          <a:spcPts val="0"/>
                        </a:spcBef>
                        <a:spcAft>
                          <a:spcPts val="0"/>
                        </a:spcAft>
                      </a:pP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528" name="Slide Number Placeholder 3"/>
          <p:cNvSpPr>
            <a:spLocks noGrp="1"/>
          </p:cNvSpPr>
          <p:nvPr>
            <p:ph type="sldNum" sz="quarter" idx="12"/>
          </p:nvPr>
        </p:nvSpPr>
        <p:spPr bwMode="auto">
          <a:noFill/>
          <a:ln>
            <a:miter lim="800000"/>
            <a:headEnd/>
            <a:tailEnd/>
          </a:ln>
        </p:spPr>
        <p:txBody>
          <a:bodyPr/>
          <a:lstStyle/>
          <a:p>
            <a:fld id="{7A97FE0D-C234-46B6-A163-838094620F7B}" type="slidenum">
              <a:rPr lang="ro-RO" smtClean="0"/>
              <a:pPr/>
              <a:t>12</a:t>
            </a:fld>
            <a:endParaRPr lang="ro-RO"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flipV="1">
            <a:off x="628650" y="239316"/>
            <a:ext cx="7886700" cy="34528"/>
          </a:xfrm>
        </p:spPr>
        <p:txBody>
          <a:bodyPr/>
          <a:lstStyle/>
          <a:p>
            <a:endParaRPr lang="en-US" smtClean="0"/>
          </a:p>
        </p:txBody>
      </p:sp>
      <p:sp>
        <p:nvSpPr>
          <p:cNvPr id="18435" name="Content Placeholder 2"/>
          <p:cNvSpPr>
            <a:spLocks noGrp="1"/>
          </p:cNvSpPr>
          <p:nvPr>
            <p:ph idx="1"/>
          </p:nvPr>
        </p:nvSpPr>
        <p:spPr>
          <a:xfrm>
            <a:off x="628650" y="214313"/>
            <a:ext cx="7886700" cy="4418410"/>
          </a:xfrm>
        </p:spPr>
        <p:txBody>
          <a:bodyPr/>
          <a:lstStyle/>
          <a:p>
            <a:r>
              <a:rPr lang="ro-RO" sz="2400" b="1" dirty="0" smtClean="0"/>
              <a:t>Situația beneficiarilor și sume plătite la nivelul județului Satu Mare în anii 2021, 2022, 2023, 2024 la data 30 septembrie</a:t>
            </a:r>
            <a:endParaRPr lang="en-US" sz="2400" b="1" dirty="0" smtClean="0"/>
          </a:p>
          <a:p>
            <a:endParaRPr lang="en-US" b="1" dirty="0" smtClean="0"/>
          </a:p>
          <a:p>
            <a:endParaRPr lang="en-US" b="1" dirty="0" smtClean="0"/>
          </a:p>
          <a:p>
            <a:endParaRPr lang="en-US" b="1" dirty="0" smtClean="0"/>
          </a:p>
          <a:p>
            <a:endParaRPr lang="en-US" sz="1100" dirty="0" smtClean="0"/>
          </a:p>
          <a:p>
            <a:pPr>
              <a:buFont typeface="Arial" pitchFamily="34" charset="0"/>
              <a:buNone/>
            </a:pPr>
            <a:r>
              <a:rPr lang="ro-RO" smtClean="0"/>
              <a:t> </a:t>
            </a:r>
            <a:endParaRPr lang="en-US" dirty="0" smtClean="0"/>
          </a:p>
        </p:txBody>
      </p:sp>
      <p:sp>
        <p:nvSpPr>
          <p:cNvPr id="18436" name="Slide Number Placeholder 3"/>
          <p:cNvSpPr>
            <a:spLocks noGrp="1"/>
          </p:cNvSpPr>
          <p:nvPr>
            <p:ph type="sldNum" sz="quarter" idx="12"/>
          </p:nvPr>
        </p:nvSpPr>
        <p:spPr bwMode="auto">
          <a:noFill/>
          <a:ln>
            <a:miter lim="800000"/>
            <a:headEnd/>
            <a:tailEnd/>
          </a:ln>
        </p:spPr>
        <p:txBody>
          <a:bodyPr/>
          <a:lstStyle/>
          <a:p>
            <a:fld id="{96163E58-7A4C-423A-B540-A4511B697FAB}" type="slidenum">
              <a:rPr lang="ro-RO" smtClean="0"/>
              <a:pPr/>
              <a:t>13</a:t>
            </a:fld>
            <a:endParaRPr lang="ro-RO" smtClean="0"/>
          </a:p>
        </p:txBody>
      </p:sp>
      <p:graphicFrame>
        <p:nvGraphicFramePr>
          <p:cNvPr id="5" name="Table 4"/>
          <p:cNvGraphicFramePr>
            <a:graphicFrameLocks noGrp="1"/>
          </p:cNvGraphicFramePr>
          <p:nvPr/>
        </p:nvGraphicFramePr>
        <p:xfrm>
          <a:off x="928689" y="1393032"/>
          <a:ext cx="7143801" cy="2571770"/>
        </p:xfrm>
        <a:graphic>
          <a:graphicData uri="http://schemas.openxmlformats.org/drawingml/2006/table">
            <a:tbl>
              <a:tblPr firstRow="1" bandRow="1">
                <a:tableStyleId>{5C22544A-7EE6-4342-B048-85BDC9FD1C3A}</a:tableStyleId>
              </a:tblPr>
              <a:tblGrid>
                <a:gridCol w="753453"/>
                <a:gridCol w="4009081"/>
                <a:gridCol w="2381267"/>
              </a:tblGrid>
              <a:tr h="514354">
                <a:tc>
                  <a:txBody>
                    <a:bodyPr/>
                    <a:lstStyle/>
                    <a:p>
                      <a:pPr marL="0" marR="0" algn="ctr">
                        <a:spcBef>
                          <a:spcPts val="0"/>
                        </a:spcBef>
                        <a:spcAft>
                          <a:spcPts val="0"/>
                        </a:spcAft>
                      </a:pPr>
                      <a:r>
                        <a:rPr lang="ro-RO" sz="1500" b="1" dirty="0">
                          <a:solidFill>
                            <a:srgbClr val="000000"/>
                          </a:solidFill>
                          <a:latin typeface="+mn-lt"/>
                          <a:ea typeface="Times New Roman"/>
                          <a:cs typeface="Calibri"/>
                        </a:rPr>
                        <a:t>An</a:t>
                      </a:r>
                      <a:endParaRPr lang="en-US" sz="1500" dirty="0">
                        <a:latin typeface="+mn-lt"/>
                        <a:ea typeface="Times New Roman"/>
                        <a:cs typeface="Times New Roman"/>
                      </a:endParaRPr>
                    </a:p>
                  </a:txBody>
                  <a:tcPr marL="68580" marR="68580" marT="0" marB="0" anchor="ctr">
                    <a:solidFill>
                      <a:srgbClr val="99CCFF"/>
                    </a:solidFill>
                  </a:tcPr>
                </a:tc>
                <a:tc>
                  <a:txBody>
                    <a:bodyPr/>
                    <a:lstStyle/>
                    <a:p>
                      <a:pPr marL="0" marR="0" algn="ctr">
                        <a:spcBef>
                          <a:spcPts val="0"/>
                        </a:spcBef>
                        <a:spcAft>
                          <a:spcPts val="0"/>
                        </a:spcAft>
                      </a:pPr>
                      <a:r>
                        <a:rPr lang="ro-RO" sz="1500" b="1" dirty="0">
                          <a:solidFill>
                            <a:srgbClr val="000000"/>
                          </a:solidFill>
                          <a:latin typeface="+mn-lt"/>
                          <a:ea typeface="Times New Roman"/>
                          <a:cs typeface="Calibri"/>
                        </a:rPr>
                        <a:t>Nr. mediu beneficiari</a:t>
                      </a:r>
                      <a:endParaRPr lang="en-US" sz="1500" dirty="0">
                        <a:latin typeface="+mn-lt"/>
                        <a:ea typeface="Times New Roman"/>
                        <a:cs typeface="Times New Roman"/>
                      </a:endParaRPr>
                    </a:p>
                  </a:txBody>
                  <a:tcPr marL="68580" marR="68580" marT="0" marB="0" anchor="ctr">
                    <a:solidFill>
                      <a:srgbClr val="99CCFF"/>
                    </a:solidFill>
                  </a:tcPr>
                </a:tc>
                <a:tc>
                  <a:txBody>
                    <a:bodyPr/>
                    <a:lstStyle/>
                    <a:p>
                      <a:pPr marL="0" marR="0" algn="ctr">
                        <a:spcBef>
                          <a:spcPts val="0"/>
                        </a:spcBef>
                        <a:spcAft>
                          <a:spcPts val="0"/>
                        </a:spcAft>
                      </a:pPr>
                      <a:r>
                        <a:rPr lang="ro-RO" sz="1500" b="1" dirty="0">
                          <a:solidFill>
                            <a:srgbClr val="000000"/>
                          </a:solidFill>
                          <a:latin typeface="+mn-lt"/>
                          <a:ea typeface="Times New Roman"/>
                          <a:cs typeface="Calibri"/>
                        </a:rPr>
                        <a:t>Sume platite</a:t>
                      </a:r>
                      <a:endParaRPr lang="en-US" sz="1500" dirty="0">
                        <a:latin typeface="+mn-lt"/>
                        <a:ea typeface="Times New Roman"/>
                        <a:cs typeface="Times New Roman"/>
                      </a:endParaRPr>
                    </a:p>
                    <a:p>
                      <a:pPr marL="0" marR="0" algn="ctr">
                        <a:spcBef>
                          <a:spcPts val="0"/>
                        </a:spcBef>
                        <a:spcAft>
                          <a:spcPts val="0"/>
                        </a:spcAft>
                      </a:pPr>
                      <a:r>
                        <a:rPr lang="ro-RO" sz="1500" b="1" dirty="0">
                          <a:solidFill>
                            <a:srgbClr val="000000"/>
                          </a:solidFill>
                          <a:latin typeface="+mn-lt"/>
                          <a:ea typeface="Times New Roman"/>
                          <a:cs typeface="Calibri"/>
                        </a:rPr>
                        <a:t>-lei-</a:t>
                      </a:r>
                      <a:endParaRPr lang="en-US" sz="1500" dirty="0">
                        <a:latin typeface="+mn-lt"/>
                        <a:ea typeface="Times New Roman"/>
                        <a:cs typeface="Times New Roman"/>
                      </a:endParaRPr>
                    </a:p>
                  </a:txBody>
                  <a:tcPr marL="68580" marR="68580" marT="0" marB="0" anchor="ctr">
                    <a:solidFill>
                      <a:srgbClr val="99CCFF"/>
                    </a:solidFill>
                  </a:tcPr>
                </a:tc>
              </a:tr>
              <a:tr h="514354">
                <a:tc>
                  <a:txBody>
                    <a:bodyPr/>
                    <a:lstStyle/>
                    <a:p>
                      <a:pPr marL="0" marR="0" algn="ctr">
                        <a:spcBef>
                          <a:spcPts val="0"/>
                        </a:spcBef>
                        <a:spcAft>
                          <a:spcPts val="0"/>
                        </a:spcAft>
                      </a:pPr>
                      <a:r>
                        <a:rPr lang="ro-RO" sz="1500" b="1" dirty="0">
                          <a:solidFill>
                            <a:srgbClr val="000000"/>
                          </a:solidFill>
                          <a:latin typeface="+mn-lt"/>
                          <a:ea typeface="Times New Roman"/>
                          <a:cs typeface="Calibri"/>
                        </a:rPr>
                        <a:t>2021</a:t>
                      </a:r>
                      <a:endParaRPr lang="en-US" sz="1500" b="1" dirty="0">
                        <a:latin typeface="+mn-lt"/>
                        <a:ea typeface="Times New Roman"/>
                        <a:cs typeface="Times New Roman"/>
                      </a:endParaRPr>
                    </a:p>
                  </a:txBody>
                  <a:tcPr marL="68580" marR="68580" marT="0" marB="0" anchor="ctr"/>
                </a:tc>
                <a:tc>
                  <a:txBody>
                    <a:bodyPr/>
                    <a:lstStyle/>
                    <a:p>
                      <a:pPr marL="0" marR="0" algn="ctr">
                        <a:spcBef>
                          <a:spcPts val="0"/>
                        </a:spcBef>
                        <a:spcAft>
                          <a:spcPts val="0"/>
                        </a:spcAft>
                      </a:pPr>
                      <a:r>
                        <a:rPr lang="ro-RO" sz="1500" b="1" dirty="0">
                          <a:solidFill>
                            <a:srgbClr val="000000"/>
                          </a:solidFill>
                          <a:latin typeface="+mn-lt"/>
                          <a:ea typeface="Times New Roman"/>
                          <a:cs typeface="Calibri"/>
                        </a:rPr>
                        <a:t>88.509</a:t>
                      </a:r>
                      <a:endParaRPr lang="en-US" sz="1500" b="1" dirty="0">
                        <a:latin typeface="+mn-lt"/>
                        <a:ea typeface="Times New Roman"/>
                        <a:cs typeface="Times New Roman"/>
                      </a:endParaRPr>
                    </a:p>
                  </a:txBody>
                  <a:tcPr marL="68580" marR="68580" marT="0" marB="0" anchor="ctr"/>
                </a:tc>
                <a:tc>
                  <a:txBody>
                    <a:bodyPr/>
                    <a:lstStyle/>
                    <a:p>
                      <a:pPr marL="0" marR="0" algn="ctr">
                        <a:spcBef>
                          <a:spcPts val="0"/>
                        </a:spcBef>
                        <a:spcAft>
                          <a:spcPts val="0"/>
                        </a:spcAft>
                      </a:pPr>
                      <a:r>
                        <a:rPr lang="ro-RO" sz="1500" b="1" dirty="0">
                          <a:solidFill>
                            <a:srgbClr val="000000"/>
                          </a:solidFill>
                          <a:latin typeface="+mn-lt"/>
                          <a:ea typeface="Times New Roman"/>
                          <a:cs typeface="Calibri"/>
                        </a:rPr>
                        <a:t>283.993.271</a:t>
                      </a:r>
                      <a:endParaRPr lang="en-US" sz="1500" b="1" dirty="0">
                        <a:latin typeface="+mn-lt"/>
                        <a:ea typeface="Times New Roman"/>
                        <a:cs typeface="Times New Roman"/>
                      </a:endParaRPr>
                    </a:p>
                  </a:txBody>
                  <a:tcPr marL="68580" marR="68580" marT="0" marB="0" anchor="ctr"/>
                </a:tc>
              </a:tr>
              <a:tr h="514354">
                <a:tc>
                  <a:txBody>
                    <a:bodyPr/>
                    <a:lstStyle/>
                    <a:p>
                      <a:pPr marL="0" marR="0" algn="ctr">
                        <a:spcBef>
                          <a:spcPts val="0"/>
                        </a:spcBef>
                        <a:spcAft>
                          <a:spcPts val="0"/>
                        </a:spcAft>
                      </a:pPr>
                      <a:r>
                        <a:rPr lang="ro-RO" sz="1500" b="1">
                          <a:solidFill>
                            <a:srgbClr val="000000"/>
                          </a:solidFill>
                          <a:latin typeface="+mn-lt"/>
                          <a:ea typeface="Times New Roman"/>
                          <a:cs typeface="Calibri"/>
                        </a:rPr>
                        <a:t>2022</a:t>
                      </a:r>
                      <a:endParaRPr lang="en-US" sz="1500" b="1">
                        <a:latin typeface="+mn-lt"/>
                        <a:ea typeface="Times New Roman"/>
                        <a:cs typeface="Times New Roman"/>
                      </a:endParaRPr>
                    </a:p>
                  </a:txBody>
                  <a:tcPr marL="68580" marR="68580" marT="0" marB="0" anchor="ctr"/>
                </a:tc>
                <a:tc>
                  <a:txBody>
                    <a:bodyPr/>
                    <a:lstStyle/>
                    <a:p>
                      <a:pPr marL="0" marR="0" algn="ctr">
                        <a:spcBef>
                          <a:spcPts val="0"/>
                        </a:spcBef>
                        <a:spcAft>
                          <a:spcPts val="0"/>
                        </a:spcAft>
                      </a:pPr>
                      <a:r>
                        <a:rPr lang="ro-RO" sz="1500" b="1" dirty="0">
                          <a:solidFill>
                            <a:srgbClr val="000000"/>
                          </a:solidFill>
                          <a:latin typeface="+mn-lt"/>
                          <a:ea typeface="Times New Roman"/>
                          <a:cs typeface="Calibri"/>
                        </a:rPr>
                        <a:t>97.574</a:t>
                      </a:r>
                      <a:endParaRPr lang="en-US" sz="1500" b="1" dirty="0">
                        <a:latin typeface="+mn-lt"/>
                        <a:ea typeface="Times New Roman"/>
                        <a:cs typeface="Times New Roman"/>
                      </a:endParaRPr>
                    </a:p>
                  </a:txBody>
                  <a:tcPr marL="68580" marR="68580" marT="0" marB="0" anchor="ctr"/>
                </a:tc>
                <a:tc>
                  <a:txBody>
                    <a:bodyPr/>
                    <a:lstStyle/>
                    <a:p>
                      <a:pPr marL="0" marR="0" algn="ctr">
                        <a:spcBef>
                          <a:spcPts val="0"/>
                        </a:spcBef>
                        <a:spcAft>
                          <a:spcPts val="0"/>
                        </a:spcAft>
                      </a:pPr>
                      <a:r>
                        <a:rPr lang="ro-RO" sz="1500" b="1" dirty="0">
                          <a:solidFill>
                            <a:srgbClr val="000000"/>
                          </a:solidFill>
                          <a:latin typeface="+mn-lt"/>
                          <a:ea typeface="Times New Roman"/>
                          <a:cs typeface="Calibri"/>
                        </a:rPr>
                        <a:t>317.028.947</a:t>
                      </a:r>
                      <a:endParaRPr lang="en-US" sz="1500" b="1" dirty="0">
                        <a:latin typeface="+mn-lt"/>
                        <a:ea typeface="Times New Roman"/>
                        <a:cs typeface="Times New Roman"/>
                      </a:endParaRPr>
                    </a:p>
                  </a:txBody>
                  <a:tcPr marL="68580" marR="68580" marT="0" marB="0" anchor="ctr"/>
                </a:tc>
              </a:tr>
              <a:tr h="514354">
                <a:tc>
                  <a:txBody>
                    <a:bodyPr/>
                    <a:lstStyle/>
                    <a:p>
                      <a:pPr marL="0" marR="0" algn="ctr">
                        <a:spcBef>
                          <a:spcPts val="0"/>
                        </a:spcBef>
                        <a:spcAft>
                          <a:spcPts val="0"/>
                        </a:spcAft>
                      </a:pPr>
                      <a:r>
                        <a:rPr lang="ro-RO" sz="1500" b="1">
                          <a:solidFill>
                            <a:srgbClr val="000000"/>
                          </a:solidFill>
                          <a:latin typeface="+mn-lt"/>
                          <a:ea typeface="Times New Roman"/>
                          <a:cs typeface="Calibri"/>
                        </a:rPr>
                        <a:t>2023</a:t>
                      </a:r>
                      <a:endParaRPr lang="en-US" sz="1500" b="1">
                        <a:latin typeface="+mn-lt"/>
                        <a:ea typeface="Times New Roman"/>
                        <a:cs typeface="Times New Roman"/>
                      </a:endParaRPr>
                    </a:p>
                  </a:txBody>
                  <a:tcPr marL="68580" marR="68580" marT="0" marB="0" anchor="ctr"/>
                </a:tc>
                <a:tc>
                  <a:txBody>
                    <a:bodyPr/>
                    <a:lstStyle/>
                    <a:p>
                      <a:pPr marL="0" marR="0" algn="ctr">
                        <a:spcBef>
                          <a:spcPts val="0"/>
                        </a:spcBef>
                        <a:spcAft>
                          <a:spcPts val="0"/>
                        </a:spcAft>
                      </a:pPr>
                      <a:r>
                        <a:rPr lang="ro-RO" sz="1500" b="1">
                          <a:solidFill>
                            <a:srgbClr val="000000"/>
                          </a:solidFill>
                          <a:latin typeface="+mn-lt"/>
                          <a:ea typeface="Times New Roman"/>
                          <a:cs typeface="Calibri"/>
                        </a:rPr>
                        <a:t>101.984</a:t>
                      </a:r>
                      <a:endParaRPr lang="en-US" sz="1500" b="1">
                        <a:latin typeface="+mn-lt"/>
                        <a:ea typeface="Times New Roman"/>
                        <a:cs typeface="Times New Roman"/>
                      </a:endParaRPr>
                    </a:p>
                  </a:txBody>
                  <a:tcPr marL="68580" marR="68580" marT="0" marB="0" anchor="ctr"/>
                </a:tc>
                <a:tc>
                  <a:txBody>
                    <a:bodyPr/>
                    <a:lstStyle/>
                    <a:p>
                      <a:pPr marL="0" marR="0" algn="ctr">
                        <a:spcBef>
                          <a:spcPts val="0"/>
                        </a:spcBef>
                        <a:spcAft>
                          <a:spcPts val="0"/>
                        </a:spcAft>
                      </a:pPr>
                      <a:r>
                        <a:rPr lang="ro-RO" sz="1500" b="1" dirty="0">
                          <a:solidFill>
                            <a:srgbClr val="000000"/>
                          </a:solidFill>
                          <a:latin typeface="+mn-lt"/>
                          <a:ea typeface="Times New Roman"/>
                          <a:cs typeface="Calibri"/>
                        </a:rPr>
                        <a:t>340.613.629</a:t>
                      </a:r>
                      <a:endParaRPr lang="en-US" sz="1500" b="1" dirty="0">
                        <a:latin typeface="+mn-lt"/>
                        <a:ea typeface="Times New Roman"/>
                        <a:cs typeface="Times New Roman"/>
                      </a:endParaRPr>
                    </a:p>
                  </a:txBody>
                  <a:tcPr marL="68580" marR="68580" marT="0" marB="0" anchor="ctr"/>
                </a:tc>
              </a:tr>
              <a:tr h="514354">
                <a:tc>
                  <a:txBody>
                    <a:bodyPr/>
                    <a:lstStyle/>
                    <a:p>
                      <a:pPr marL="0" marR="0" algn="ctr">
                        <a:spcBef>
                          <a:spcPts val="0"/>
                        </a:spcBef>
                        <a:spcAft>
                          <a:spcPts val="0"/>
                        </a:spcAft>
                      </a:pPr>
                      <a:r>
                        <a:rPr lang="ro-RO" sz="1500" b="1">
                          <a:solidFill>
                            <a:srgbClr val="000000"/>
                          </a:solidFill>
                          <a:latin typeface="+mn-lt"/>
                          <a:ea typeface="Times New Roman"/>
                          <a:cs typeface="Calibri"/>
                        </a:rPr>
                        <a:t>2024</a:t>
                      </a:r>
                      <a:endParaRPr lang="en-US" sz="1500" b="1">
                        <a:latin typeface="+mn-lt"/>
                        <a:ea typeface="Times New Roman"/>
                        <a:cs typeface="Times New Roman"/>
                      </a:endParaRPr>
                    </a:p>
                  </a:txBody>
                  <a:tcPr marL="68580" marR="68580" marT="0" marB="0" anchor="ctr"/>
                </a:tc>
                <a:tc>
                  <a:txBody>
                    <a:bodyPr/>
                    <a:lstStyle/>
                    <a:p>
                      <a:pPr marL="0" marR="0" algn="ctr">
                        <a:spcBef>
                          <a:spcPts val="0"/>
                        </a:spcBef>
                        <a:spcAft>
                          <a:spcPts val="0"/>
                        </a:spcAft>
                      </a:pPr>
                      <a:r>
                        <a:rPr lang="ro-RO" sz="1500" b="1">
                          <a:solidFill>
                            <a:srgbClr val="000000"/>
                          </a:solidFill>
                          <a:latin typeface="+mn-lt"/>
                          <a:ea typeface="Times New Roman"/>
                          <a:cs typeface="Calibri"/>
                        </a:rPr>
                        <a:t>106.511</a:t>
                      </a:r>
                      <a:endParaRPr lang="en-US" sz="1500" b="1">
                        <a:latin typeface="+mn-lt"/>
                        <a:ea typeface="Times New Roman"/>
                        <a:cs typeface="Times New Roman"/>
                      </a:endParaRPr>
                    </a:p>
                  </a:txBody>
                  <a:tcPr marL="68580" marR="68580" marT="0" marB="0" anchor="ctr"/>
                </a:tc>
                <a:tc>
                  <a:txBody>
                    <a:bodyPr/>
                    <a:lstStyle/>
                    <a:p>
                      <a:pPr marL="0" marR="0" algn="ctr">
                        <a:spcBef>
                          <a:spcPts val="0"/>
                        </a:spcBef>
                        <a:spcAft>
                          <a:spcPts val="0"/>
                        </a:spcAft>
                      </a:pPr>
                      <a:r>
                        <a:rPr lang="ro-RO" sz="1500" b="1" dirty="0">
                          <a:solidFill>
                            <a:srgbClr val="000000"/>
                          </a:solidFill>
                          <a:latin typeface="+mn-lt"/>
                          <a:ea typeface="Times New Roman"/>
                          <a:cs typeface="Calibri"/>
                        </a:rPr>
                        <a:t>390.146.343</a:t>
                      </a:r>
                      <a:endParaRPr lang="en-US" sz="1500" b="1" dirty="0">
                        <a:latin typeface="+mn-lt"/>
                        <a:ea typeface="Times New Roman"/>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3"/>
          <p:cNvSpPr>
            <a:spLocks noGrp="1"/>
          </p:cNvSpPr>
          <p:nvPr>
            <p:ph type="sldNum" sz="quarter" idx="12"/>
          </p:nvPr>
        </p:nvSpPr>
        <p:spPr bwMode="auto">
          <a:noFill/>
          <a:ln>
            <a:miter lim="800000"/>
            <a:headEnd/>
            <a:tailEnd/>
          </a:ln>
        </p:spPr>
        <p:txBody>
          <a:bodyPr/>
          <a:lstStyle/>
          <a:p>
            <a:fld id="{CBF7DE15-4EB8-4F74-800C-3AF296F2E2FB}" type="slidenum">
              <a:rPr lang="ro-RO" smtClean="0"/>
              <a:pPr/>
              <a:t>14</a:t>
            </a:fld>
            <a:endParaRPr lang="ro-RO" smtClean="0"/>
          </a:p>
        </p:txBody>
      </p:sp>
      <p:sp>
        <p:nvSpPr>
          <p:cNvPr id="2052" name="Rectangle 2"/>
          <p:cNvSpPr>
            <a:spLocks noChangeArrowheads="1"/>
          </p:cNvSpPr>
          <p:nvPr/>
        </p:nvSpPr>
        <p:spPr bwMode="auto">
          <a:xfrm>
            <a:off x="0" y="-184666"/>
            <a:ext cx="184731" cy="369332"/>
          </a:xfrm>
          <a:prstGeom prst="rect">
            <a:avLst/>
          </a:prstGeom>
          <a:noFill/>
          <a:ln w="12700" cap="sq">
            <a:noFill/>
            <a:miter lim="800000"/>
            <a:headEnd type="none" w="sm" len="sm"/>
            <a:tailEnd type="none" w="sm" len="sm"/>
          </a:ln>
        </p:spPr>
        <p:txBody>
          <a:bodyPr wrap="none" anchor="ctr">
            <a:spAutoFit/>
          </a:bodyPr>
          <a:lstStyle/>
          <a:p>
            <a:endParaRPr lang="en-US"/>
          </a:p>
        </p:txBody>
      </p:sp>
      <p:graphicFrame>
        <p:nvGraphicFramePr>
          <p:cNvPr id="2050" name="Chart 13"/>
          <p:cNvGraphicFramePr>
            <a:graphicFrameLocks/>
          </p:cNvGraphicFramePr>
          <p:nvPr/>
        </p:nvGraphicFramePr>
        <p:xfrm>
          <a:off x="642939" y="857250"/>
          <a:ext cx="8072437" cy="3238500"/>
        </p:xfrm>
        <a:graphic>
          <a:graphicData uri="http://schemas.openxmlformats.org/presentationml/2006/ole">
            <mc:AlternateContent xmlns:mc="http://schemas.openxmlformats.org/markup-compatibility/2006">
              <mc:Choice xmlns:v="urn:schemas-microsoft-com:vml" Requires="v">
                <p:oleObj spid="_x0000_s2055" r:id="rId4" imgW="8077900" imgH="4322439" progId="Excel.Sheet.8">
                  <p:embed/>
                </p:oleObj>
              </mc:Choice>
              <mc:Fallback>
                <p:oleObj r:id="rId4" imgW="8077900" imgH="4322439" progId="Excel.Sheet.8">
                  <p:embed/>
                  <p:pic>
                    <p:nvPicPr>
                      <p:cNvPr id="0" name="Chart 1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2939" y="857250"/>
                        <a:ext cx="8072437" cy="323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3"/>
          <p:cNvSpPr>
            <a:spLocks noGrp="1"/>
          </p:cNvSpPr>
          <p:nvPr>
            <p:ph type="sldNum" sz="quarter" idx="12"/>
          </p:nvPr>
        </p:nvSpPr>
        <p:spPr bwMode="auto">
          <a:noFill/>
          <a:ln>
            <a:miter lim="800000"/>
            <a:headEnd/>
            <a:tailEnd/>
          </a:ln>
        </p:spPr>
        <p:txBody>
          <a:bodyPr/>
          <a:lstStyle/>
          <a:p>
            <a:fld id="{DE39C2B2-AE3F-4827-993E-F5F22F62F512}" type="slidenum">
              <a:rPr lang="ro-RO" smtClean="0"/>
              <a:pPr/>
              <a:t>15</a:t>
            </a:fld>
            <a:endParaRPr lang="ro-RO" smtClean="0"/>
          </a:p>
        </p:txBody>
      </p:sp>
      <p:sp>
        <p:nvSpPr>
          <p:cNvPr id="3076" name="Rectangle 2"/>
          <p:cNvSpPr>
            <a:spLocks noChangeArrowheads="1"/>
          </p:cNvSpPr>
          <p:nvPr/>
        </p:nvSpPr>
        <p:spPr bwMode="auto">
          <a:xfrm>
            <a:off x="0" y="-184666"/>
            <a:ext cx="184731" cy="369332"/>
          </a:xfrm>
          <a:prstGeom prst="rect">
            <a:avLst/>
          </a:prstGeom>
          <a:noFill/>
          <a:ln w="12700" cap="sq">
            <a:noFill/>
            <a:miter lim="800000"/>
            <a:headEnd type="none" w="sm" len="sm"/>
            <a:tailEnd type="none" w="sm" len="sm"/>
          </a:ln>
        </p:spPr>
        <p:txBody>
          <a:bodyPr wrap="none" anchor="ctr">
            <a:spAutoFit/>
          </a:bodyPr>
          <a:lstStyle/>
          <a:p>
            <a:endParaRPr lang="en-US"/>
          </a:p>
        </p:txBody>
      </p:sp>
      <p:graphicFrame>
        <p:nvGraphicFramePr>
          <p:cNvPr id="3074" name="Chart 13"/>
          <p:cNvGraphicFramePr>
            <a:graphicFrameLocks/>
          </p:cNvGraphicFramePr>
          <p:nvPr/>
        </p:nvGraphicFramePr>
        <p:xfrm>
          <a:off x="642938" y="857250"/>
          <a:ext cx="8286750" cy="3238500"/>
        </p:xfrm>
        <a:graphic>
          <a:graphicData uri="http://schemas.openxmlformats.org/presentationml/2006/ole">
            <mc:AlternateContent xmlns:mc="http://schemas.openxmlformats.org/markup-compatibility/2006">
              <mc:Choice xmlns:v="urn:schemas-microsoft-com:vml" Requires="v">
                <p:oleObj spid="_x0000_s3079" name="Worksheet" r:id="rId4" imgW="8286868" imgH="4162320" progId="Excel.Sheet.8">
                  <p:embed/>
                </p:oleObj>
              </mc:Choice>
              <mc:Fallback>
                <p:oleObj name="Worksheet" r:id="rId4" imgW="8286868" imgH="4162320" progId="Excel.Sheet.8">
                  <p:embed/>
                  <p:pic>
                    <p:nvPicPr>
                      <p:cNvPr id="0" name="Chart 1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2938" y="857250"/>
                        <a:ext cx="8286750" cy="323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67874"/>
            <a:ext cx="7886700" cy="4554173"/>
          </a:xfrm>
        </p:spPr>
        <p:txBody>
          <a:bodyPr/>
          <a:lstStyle/>
          <a:p>
            <a:pPr algn="just">
              <a:buNone/>
            </a:pPr>
            <a:r>
              <a:rPr lang="en-US" sz="1400" b="1" dirty="0" err="1" smtClean="0">
                <a:latin typeface="Trebuchet MS" pitchFamily="34" charset="0"/>
              </a:rPr>
              <a:t>Beneficiile</a:t>
            </a:r>
            <a:r>
              <a:rPr lang="en-US" sz="1400" b="1" dirty="0" smtClean="0">
                <a:latin typeface="Trebuchet MS" pitchFamily="34" charset="0"/>
              </a:rPr>
              <a:t> de </a:t>
            </a:r>
            <a:r>
              <a:rPr lang="en-US" sz="1400" b="1" dirty="0" err="1" smtClean="0">
                <a:latin typeface="Trebuchet MS" pitchFamily="34" charset="0"/>
              </a:rPr>
              <a:t>asistență</a:t>
            </a:r>
            <a:r>
              <a:rPr lang="en-US" sz="1400" b="1" dirty="0" smtClean="0">
                <a:latin typeface="Trebuchet MS" pitchFamily="34" charset="0"/>
              </a:rPr>
              <a:t> </a:t>
            </a:r>
            <a:r>
              <a:rPr lang="en-US" sz="1400" b="1" dirty="0" err="1" smtClean="0">
                <a:latin typeface="Trebuchet MS" pitchFamily="34" charset="0"/>
              </a:rPr>
              <a:t>socială</a:t>
            </a:r>
            <a:r>
              <a:rPr lang="ro-RO" sz="1400" b="1" dirty="0" smtClean="0">
                <a:latin typeface="Trebuchet MS" pitchFamily="34" charset="0"/>
              </a:rPr>
              <a:t> au fost</a:t>
            </a:r>
            <a:r>
              <a:rPr lang="en-US" sz="1400" b="1" dirty="0" smtClean="0">
                <a:latin typeface="Trebuchet MS" pitchFamily="34" charset="0"/>
              </a:rPr>
              <a:t> </a:t>
            </a:r>
            <a:r>
              <a:rPr lang="en-US" sz="1400" b="1" dirty="0" err="1" smtClean="0">
                <a:latin typeface="Trebuchet MS" pitchFamily="34" charset="0"/>
              </a:rPr>
              <a:t>majorate</a:t>
            </a:r>
            <a:r>
              <a:rPr lang="en-US" sz="1400" b="1" dirty="0" smtClean="0">
                <a:latin typeface="Trebuchet MS" pitchFamily="34" charset="0"/>
              </a:rPr>
              <a:t> cu 10,4 %, </a:t>
            </a:r>
            <a:r>
              <a:rPr lang="ro-RO" sz="1400" b="1" dirty="0" smtClean="0">
                <a:latin typeface="Trebuchet MS" pitchFamily="34" charset="0"/>
              </a:rPr>
              <a:t> </a:t>
            </a:r>
            <a:r>
              <a:rPr lang="en-US" sz="1400" b="1" dirty="0" smtClean="0">
                <a:latin typeface="Trebuchet MS" pitchFamily="34" charset="0"/>
              </a:rPr>
              <a:t>conform </a:t>
            </a:r>
            <a:r>
              <a:rPr lang="en-US" sz="1400" b="1" dirty="0" err="1" smtClean="0">
                <a:latin typeface="Trebuchet MS" pitchFamily="34" charset="0"/>
              </a:rPr>
              <a:t>Indicatorului</a:t>
            </a:r>
            <a:r>
              <a:rPr lang="en-US" sz="1400" b="1" dirty="0" smtClean="0">
                <a:latin typeface="Trebuchet MS" pitchFamily="34" charset="0"/>
              </a:rPr>
              <a:t> Social de </a:t>
            </a:r>
            <a:r>
              <a:rPr lang="en-US" sz="1400" b="1" dirty="0" err="1" smtClean="0">
                <a:latin typeface="Trebuchet MS" pitchFamily="34" charset="0"/>
              </a:rPr>
              <a:t>Referință</a:t>
            </a:r>
            <a:r>
              <a:rPr lang="en-US" sz="1400" b="1" dirty="0" smtClean="0">
                <a:latin typeface="Trebuchet MS" pitchFamily="34" charset="0"/>
              </a:rPr>
              <a:t> (ISR)</a:t>
            </a:r>
            <a:endParaRPr lang="en-US" sz="1400" dirty="0" smtClean="0">
              <a:latin typeface="Trebuchet MS" pitchFamily="34" charset="0"/>
            </a:endParaRPr>
          </a:p>
          <a:p>
            <a:pPr algn="just">
              <a:spcBef>
                <a:spcPts val="0"/>
              </a:spcBef>
              <a:buNone/>
            </a:pPr>
            <a:r>
              <a:rPr lang="en-US" sz="1400" dirty="0" err="1" smtClean="0">
                <a:latin typeface="Trebuchet MS" pitchFamily="34" charset="0"/>
              </a:rPr>
              <a:t>Toate</a:t>
            </a:r>
            <a:r>
              <a:rPr lang="en-US" sz="1400" dirty="0" smtClean="0">
                <a:latin typeface="Trebuchet MS" pitchFamily="34" charset="0"/>
              </a:rPr>
              <a:t> </a:t>
            </a:r>
            <a:r>
              <a:rPr lang="en-US" sz="1400" dirty="0" err="1" smtClean="0">
                <a:latin typeface="Trebuchet MS" pitchFamily="34" charset="0"/>
              </a:rPr>
              <a:t>beneficiile</a:t>
            </a:r>
            <a:r>
              <a:rPr lang="en-US" sz="1400" dirty="0" smtClean="0">
                <a:latin typeface="Trebuchet MS" pitchFamily="34" charset="0"/>
              </a:rPr>
              <a:t> </a:t>
            </a:r>
            <a:r>
              <a:rPr lang="en-US" sz="1400" dirty="0" err="1" smtClean="0">
                <a:latin typeface="Trebuchet MS" pitchFamily="34" charset="0"/>
              </a:rPr>
              <a:t>sociale</a:t>
            </a:r>
            <a:r>
              <a:rPr lang="en-US" sz="1400" dirty="0" smtClean="0">
                <a:latin typeface="Trebuchet MS" pitchFamily="34" charset="0"/>
              </a:rPr>
              <a:t> care se </a:t>
            </a:r>
            <a:r>
              <a:rPr lang="en-US" sz="1400" dirty="0" err="1" smtClean="0">
                <a:latin typeface="Trebuchet MS" pitchFamily="34" charset="0"/>
              </a:rPr>
              <a:t>raportează</a:t>
            </a:r>
            <a:r>
              <a:rPr lang="en-US" sz="1400" dirty="0" smtClean="0">
                <a:latin typeface="Trebuchet MS" pitchFamily="34" charset="0"/>
              </a:rPr>
              <a:t> la </a:t>
            </a:r>
            <a:r>
              <a:rPr lang="en-US" sz="1400" dirty="0" err="1" smtClean="0">
                <a:latin typeface="Trebuchet MS" pitchFamily="34" charset="0"/>
              </a:rPr>
              <a:t>Indicatorul</a:t>
            </a:r>
            <a:r>
              <a:rPr lang="en-US" sz="1400" dirty="0" smtClean="0">
                <a:latin typeface="Trebuchet MS" pitchFamily="34" charset="0"/>
              </a:rPr>
              <a:t> Social de </a:t>
            </a:r>
            <a:r>
              <a:rPr lang="en-US" sz="1400" dirty="0" err="1" smtClean="0">
                <a:latin typeface="Trebuchet MS" pitchFamily="34" charset="0"/>
              </a:rPr>
              <a:t>Referință</a:t>
            </a:r>
            <a:r>
              <a:rPr lang="en-US" sz="1400" dirty="0" smtClean="0">
                <a:latin typeface="Trebuchet MS" pitchFamily="34" charset="0"/>
              </a:rPr>
              <a:t> (ISR) </a:t>
            </a:r>
            <a:r>
              <a:rPr lang="ro-RO" sz="1400" dirty="0" smtClean="0">
                <a:latin typeface="Trebuchet MS" pitchFamily="34" charset="0"/>
              </a:rPr>
              <a:t>au </a:t>
            </a:r>
            <a:r>
              <a:rPr lang="en-US" sz="1400" dirty="0" err="1" smtClean="0">
                <a:latin typeface="Trebuchet MS" pitchFamily="34" charset="0"/>
              </a:rPr>
              <a:t>cresc</a:t>
            </a:r>
            <a:r>
              <a:rPr lang="ro-RO" sz="1400" dirty="0" smtClean="0">
                <a:latin typeface="Trebuchet MS" pitchFamily="34" charset="0"/>
              </a:rPr>
              <a:t>ut</a:t>
            </a:r>
            <a:r>
              <a:rPr lang="en-US" sz="1400" dirty="0" smtClean="0">
                <a:latin typeface="Trebuchet MS" pitchFamily="34" charset="0"/>
              </a:rPr>
              <a:t> de la 1 </a:t>
            </a:r>
            <a:r>
              <a:rPr lang="en-US" sz="1400" dirty="0" err="1" smtClean="0">
                <a:latin typeface="Trebuchet MS" pitchFamily="34" charset="0"/>
              </a:rPr>
              <a:t>martie</a:t>
            </a:r>
            <a:r>
              <a:rPr lang="en-US" sz="1400" dirty="0" smtClean="0">
                <a:latin typeface="Trebuchet MS" pitchFamily="34" charset="0"/>
              </a:rPr>
              <a:t> 2024, ca </a:t>
            </a:r>
            <a:r>
              <a:rPr lang="en-US" sz="1400" dirty="0" err="1" smtClean="0">
                <a:latin typeface="Trebuchet MS" pitchFamily="34" charset="0"/>
              </a:rPr>
              <a:t>urmare</a:t>
            </a:r>
            <a:r>
              <a:rPr lang="en-US" sz="1400" dirty="0" smtClean="0">
                <a:latin typeface="Trebuchet MS" pitchFamily="34" charset="0"/>
              </a:rPr>
              <a:t> a </a:t>
            </a:r>
            <a:r>
              <a:rPr lang="en-US" sz="1400" dirty="0" err="1" smtClean="0">
                <a:latin typeface="Trebuchet MS" pitchFamily="34" charset="0"/>
              </a:rPr>
              <a:t>majorării</a:t>
            </a:r>
            <a:r>
              <a:rPr lang="en-US" sz="1400" dirty="0" smtClean="0">
                <a:latin typeface="Trebuchet MS" pitchFamily="34" charset="0"/>
              </a:rPr>
              <a:t> cu 10,4 % a </a:t>
            </a:r>
            <a:r>
              <a:rPr lang="en-US" sz="1400" dirty="0" err="1" smtClean="0">
                <a:latin typeface="Trebuchet MS" pitchFamily="34" charset="0"/>
              </a:rPr>
              <a:t>acestui</a:t>
            </a:r>
            <a:r>
              <a:rPr lang="en-US" sz="1400" dirty="0" smtClean="0">
                <a:latin typeface="Trebuchet MS" pitchFamily="34" charset="0"/>
              </a:rPr>
              <a:t> indicator. </a:t>
            </a:r>
            <a:r>
              <a:rPr lang="en-US" sz="1400" dirty="0" err="1" smtClean="0">
                <a:latin typeface="Trebuchet MS" pitchFamily="34" charset="0"/>
              </a:rPr>
              <a:t>Astfel</a:t>
            </a:r>
            <a:r>
              <a:rPr lang="en-US" sz="1400" dirty="0" smtClean="0">
                <a:latin typeface="Trebuchet MS" pitchFamily="34" charset="0"/>
              </a:rPr>
              <a:t>, </a:t>
            </a:r>
            <a:r>
              <a:rPr lang="en-US" sz="1400" dirty="0" err="1" smtClean="0">
                <a:latin typeface="Trebuchet MS" pitchFamily="34" charset="0"/>
              </a:rPr>
              <a:t>valoarea</a:t>
            </a:r>
            <a:r>
              <a:rPr lang="en-US" sz="1400" dirty="0" smtClean="0">
                <a:latin typeface="Trebuchet MS" pitchFamily="34" charset="0"/>
              </a:rPr>
              <a:t> ISR </a:t>
            </a:r>
            <a:r>
              <a:rPr lang="en-US" sz="1400" dirty="0" err="1" smtClean="0">
                <a:latin typeface="Trebuchet MS" pitchFamily="34" charset="0"/>
              </a:rPr>
              <a:t>crește</a:t>
            </a:r>
            <a:r>
              <a:rPr lang="en-US" sz="1400" dirty="0" smtClean="0">
                <a:latin typeface="Trebuchet MS" pitchFamily="34" charset="0"/>
              </a:rPr>
              <a:t> de la 598 lei, </a:t>
            </a:r>
            <a:r>
              <a:rPr lang="en-US" sz="1400" dirty="0" err="1" smtClean="0">
                <a:latin typeface="Trebuchet MS" pitchFamily="34" charset="0"/>
              </a:rPr>
              <a:t>în</a:t>
            </a:r>
            <a:r>
              <a:rPr lang="en-US" sz="1400" dirty="0" smtClean="0">
                <a:latin typeface="Trebuchet MS" pitchFamily="34" charset="0"/>
              </a:rPr>
              <a:t> </a:t>
            </a:r>
            <a:r>
              <a:rPr lang="en-US" sz="1400" dirty="0" err="1" smtClean="0">
                <a:latin typeface="Trebuchet MS" pitchFamily="34" charset="0"/>
              </a:rPr>
              <a:t>anul</a:t>
            </a:r>
            <a:r>
              <a:rPr lang="en-US" sz="1400" dirty="0" smtClean="0">
                <a:latin typeface="Trebuchet MS" pitchFamily="34" charset="0"/>
              </a:rPr>
              <a:t> 2023, la 660 lei, </a:t>
            </a:r>
            <a:r>
              <a:rPr lang="en-US" sz="1400" dirty="0" err="1" smtClean="0">
                <a:latin typeface="Trebuchet MS" pitchFamily="34" charset="0"/>
              </a:rPr>
              <a:t>anul</a:t>
            </a:r>
            <a:r>
              <a:rPr lang="en-US" sz="1400" dirty="0" smtClean="0">
                <a:latin typeface="Trebuchet MS" pitchFamily="34" charset="0"/>
              </a:rPr>
              <a:t> </a:t>
            </a:r>
            <a:r>
              <a:rPr lang="en-US" sz="1400" dirty="0" err="1" smtClean="0">
                <a:latin typeface="Trebuchet MS" pitchFamily="34" charset="0"/>
              </a:rPr>
              <a:t>acesta</a:t>
            </a:r>
            <a:r>
              <a:rPr lang="ro-RO" sz="1400" dirty="0" smtClean="0">
                <a:latin typeface="Trebuchet MS" pitchFamily="34" charset="0"/>
              </a:rPr>
              <a:t>:</a:t>
            </a:r>
            <a:endParaRPr lang="en-US" sz="1400" dirty="0" smtClean="0">
              <a:latin typeface="Trebuchet MS" pitchFamily="34" charset="0"/>
            </a:endParaRPr>
          </a:p>
          <a:p>
            <a:pPr lvl="0" algn="just">
              <a:spcBef>
                <a:spcPts val="0"/>
              </a:spcBef>
            </a:pPr>
            <a:r>
              <a:rPr lang="en-US" sz="1400" b="1" dirty="0" err="1" smtClean="0">
                <a:latin typeface="Trebuchet MS" pitchFamily="34" charset="0"/>
              </a:rPr>
              <a:t>cuantumul</a:t>
            </a:r>
            <a:r>
              <a:rPr lang="en-US" sz="1400" b="1" dirty="0" smtClean="0">
                <a:latin typeface="Trebuchet MS" pitchFamily="34" charset="0"/>
              </a:rPr>
              <a:t> minim al </a:t>
            </a:r>
            <a:r>
              <a:rPr lang="en-US" sz="1400" b="1" dirty="0" err="1" smtClean="0">
                <a:latin typeface="Trebuchet MS" pitchFamily="34" charset="0"/>
              </a:rPr>
              <a:t>indemnizației</a:t>
            </a:r>
            <a:r>
              <a:rPr lang="en-US" sz="1400" b="1" dirty="0" smtClean="0">
                <a:latin typeface="Trebuchet MS" pitchFamily="34" charset="0"/>
              </a:rPr>
              <a:t> </a:t>
            </a:r>
            <a:r>
              <a:rPr lang="en-US" sz="1400" b="1" dirty="0" err="1" smtClean="0">
                <a:latin typeface="Trebuchet MS" pitchFamily="34" charset="0"/>
              </a:rPr>
              <a:t>pentru</a:t>
            </a:r>
            <a:r>
              <a:rPr lang="en-US" sz="1400" b="1" dirty="0" smtClean="0">
                <a:latin typeface="Trebuchet MS" pitchFamily="34" charset="0"/>
              </a:rPr>
              <a:t> </a:t>
            </a:r>
            <a:r>
              <a:rPr lang="en-US" sz="1400" b="1" dirty="0" err="1" smtClean="0">
                <a:latin typeface="Trebuchet MS" pitchFamily="34" charset="0"/>
              </a:rPr>
              <a:t>creșterea</a:t>
            </a:r>
            <a:r>
              <a:rPr lang="en-US" sz="1400" b="1" dirty="0" smtClean="0">
                <a:latin typeface="Trebuchet MS" pitchFamily="34" charset="0"/>
              </a:rPr>
              <a:t> </a:t>
            </a:r>
            <a:r>
              <a:rPr lang="en-US" sz="1400" b="1" dirty="0" err="1" smtClean="0">
                <a:latin typeface="Trebuchet MS" pitchFamily="34" charset="0"/>
              </a:rPr>
              <a:t>copilului</a:t>
            </a:r>
            <a:r>
              <a:rPr lang="en-US" sz="1400" dirty="0" smtClean="0">
                <a:latin typeface="Trebuchet MS" pitchFamily="34" charset="0"/>
              </a:rPr>
              <a:t> s</a:t>
            </a:r>
            <a:r>
              <a:rPr lang="ro-RO" sz="1400" dirty="0" smtClean="0">
                <a:latin typeface="Trebuchet MS" pitchFamily="34" charset="0"/>
              </a:rPr>
              <a:t>-a</a:t>
            </a:r>
            <a:r>
              <a:rPr lang="en-US" sz="1400" dirty="0" smtClean="0">
                <a:latin typeface="Trebuchet MS" pitchFamily="34" charset="0"/>
              </a:rPr>
              <a:t> </a:t>
            </a:r>
            <a:r>
              <a:rPr lang="en-US" sz="1400" dirty="0" err="1" smtClean="0">
                <a:latin typeface="Trebuchet MS" pitchFamily="34" charset="0"/>
              </a:rPr>
              <a:t>majora</a:t>
            </a:r>
            <a:r>
              <a:rPr lang="ro-RO" sz="1400" dirty="0" smtClean="0">
                <a:latin typeface="Trebuchet MS" pitchFamily="34" charset="0"/>
              </a:rPr>
              <a:t>t</a:t>
            </a:r>
            <a:r>
              <a:rPr lang="en-US" sz="1400" dirty="0" smtClean="0">
                <a:latin typeface="Trebuchet MS" pitchFamily="34" charset="0"/>
              </a:rPr>
              <a:t> de la 1.495 lei la 1651 lei;</a:t>
            </a:r>
          </a:p>
          <a:p>
            <a:pPr lvl="0" algn="just">
              <a:spcBef>
                <a:spcPts val="0"/>
              </a:spcBef>
            </a:pPr>
            <a:r>
              <a:rPr lang="en-US" sz="1400" b="1" dirty="0" err="1" smtClean="0">
                <a:latin typeface="Trebuchet MS" pitchFamily="34" charset="0"/>
              </a:rPr>
              <a:t>indemnizațiile</a:t>
            </a:r>
            <a:r>
              <a:rPr lang="en-US" sz="1400" b="1" dirty="0" smtClean="0">
                <a:latin typeface="Trebuchet MS" pitchFamily="34" charset="0"/>
              </a:rPr>
              <a:t> </a:t>
            </a:r>
            <a:r>
              <a:rPr lang="en-US" sz="1400" b="1" dirty="0" err="1" smtClean="0">
                <a:latin typeface="Trebuchet MS" pitchFamily="34" charset="0"/>
              </a:rPr>
              <a:t>pentru</a:t>
            </a:r>
            <a:r>
              <a:rPr lang="en-US" sz="1400" b="1" dirty="0" smtClean="0">
                <a:latin typeface="Trebuchet MS" pitchFamily="34" charset="0"/>
              </a:rPr>
              <a:t> </a:t>
            </a:r>
            <a:r>
              <a:rPr lang="en-US" sz="1400" b="1" dirty="0" err="1" smtClean="0">
                <a:latin typeface="Trebuchet MS" pitchFamily="34" charset="0"/>
              </a:rPr>
              <a:t>persoanele</a:t>
            </a:r>
            <a:r>
              <a:rPr lang="en-US" sz="1400" b="1" dirty="0" smtClean="0">
                <a:latin typeface="Trebuchet MS" pitchFamily="34" charset="0"/>
              </a:rPr>
              <a:t> cu </a:t>
            </a:r>
            <a:r>
              <a:rPr lang="en-US" sz="1400" b="1" dirty="0" err="1" smtClean="0">
                <a:latin typeface="Trebuchet MS" pitchFamily="34" charset="0"/>
              </a:rPr>
              <a:t>dizabilități</a:t>
            </a:r>
            <a:r>
              <a:rPr lang="en-US" sz="1400" dirty="0" smtClean="0">
                <a:latin typeface="Trebuchet MS" pitchFamily="34" charset="0"/>
              </a:rPr>
              <a:t> </a:t>
            </a:r>
            <a:r>
              <a:rPr lang="ro-RO" sz="1400" dirty="0" smtClean="0">
                <a:latin typeface="Trebuchet MS" pitchFamily="34" charset="0"/>
              </a:rPr>
              <a:t>au </a:t>
            </a:r>
            <a:r>
              <a:rPr lang="en-US" sz="1400" dirty="0" err="1" smtClean="0">
                <a:latin typeface="Trebuchet MS" pitchFamily="34" charset="0"/>
              </a:rPr>
              <a:t>cresc</a:t>
            </a:r>
            <a:r>
              <a:rPr lang="ro-RO" sz="1400" dirty="0" smtClean="0">
                <a:latin typeface="Trebuchet MS" pitchFamily="34" charset="0"/>
              </a:rPr>
              <a:t>ut</a:t>
            </a:r>
            <a:r>
              <a:rPr lang="en-US" sz="1400" dirty="0" smtClean="0">
                <a:latin typeface="Trebuchet MS" pitchFamily="34" charset="0"/>
              </a:rPr>
              <a:t> </a:t>
            </a:r>
            <a:r>
              <a:rPr lang="en-US" sz="1400" dirty="0" err="1" smtClean="0">
                <a:latin typeface="Trebuchet MS" pitchFamily="34" charset="0"/>
              </a:rPr>
              <a:t>pentru</a:t>
            </a:r>
            <a:r>
              <a:rPr lang="en-US" sz="1400" dirty="0" smtClean="0">
                <a:latin typeface="Trebuchet MS" pitchFamily="34" charset="0"/>
              </a:rPr>
              <a:t> </a:t>
            </a:r>
            <a:r>
              <a:rPr lang="en-US" sz="1400" dirty="0" err="1" smtClean="0">
                <a:latin typeface="Trebuchet MS" pitchFamily="34" charset="0"/>
              </a:rPr>
              <a:t>adulți</a:t>
            </a:r>
            <a:r>
              <a:rPr lang="en-US" sz="1400" dirty="0" smtClean="0">
                <a:latin typeface="Trebuchet MS" pitchFamily="34" charset="0"/>
              </a:rPr>
              <a:t> de la 599 lei la 662 lei </a:t>
            </a:r>
            <a:r>
              <a:rPr lang="en-US" sz="1400" dirty="0" err="1" smtClean="0">
                <a:latin typeface="Trebuchet MS" pitchFamily="34" charset="0"/>
              </a:rPr>
              <a:t>pentru</a:t>
            </a:r>
            <a:r>
              <a:rPr lang="en-US" sz="1400" dirty="0" smtClean="0">
                <a:latin typeface="Trebuchet MS" pitchFamily="34" charset="0"/>
              </a:rPr>
              <a:t> handicap </a:t>
            </a:r>
            <a:r>
              <a:rPr lang="en-US" sz="1400" dirty="0" err="1" smtClean="0">
                <a:latin typeface="Trebuchet MS" pitchFamily="34" charset="0"/>
              </a:rPr>
              <a:t>grav</a:t>
            </a:r>
            <a:r>
              <a:rPr lang="en-US" sz="1400" dirty="0" smtClean="0">
                <a:latin typeface="Trebuchet MS" pitchFamily="34" charset="0"/>
              </a:rPr>
              <a:t>, de la 449 lei la 496 </a:t>
            </a:r>
            <a:r>
              <a:rPr lang="en-US" sz="1400" dirty="0" err="1" smtClean="0">
                <a:latin typeface="Trebuchet MS" pitchFamily="34" charset="0"/>
              </a:rPr>
              <a:t>pentru</a:t>
            </a:r>
            <a:r>
              <a:rPr lang="en-US" sz="1400" dirty="0" smtClean="0">
                <a:latin typeface="Trebuchet MS" pitchFamily="34" charset="0"/>
              </a:rPr>
              <a:t> handicap </a:t>
            </a:r>
            <a:r>
              <a:rPr lang="en-US" sz="1400" dirty="0" err="1" smtClean="0">
                <a:latin typeface="Trebuchet MS" pitchFamily="34" charset="0"/>
              </a:rPr>
              <a:t>accentuat</a:t>
            </a:r>
            <a:r>
              <a:rPr lang="en-US" sz="1400" dirty="0" smtClean="0">
                <a:latin typeface="Trebuchet MS" pitchFamily="34" charset="0"/>
              </a:rPr>
              <a:t> </a:t>
            </a:r>
            <a:r>
              <a:rPr lang="en-US" sz="1400" dirty="0" err="1" smtClean="0">
                <a:latin typeface="Trebuchet MS" pitchFamily="34" charset="0"/>
              </a:rPr>
              <a:t>și</a:t>
            </a:r>
            <a:r>
              <a:rPr lang="en-US" sz="1400" dirty="0" smtClean="0">
                <a:latin typeface="Trebuchet MS" pitchFamily="34" charset="0"/>
              </a:rPr>
              <a:t> </a:t>
            </a:r>
            <a:r>
              <a:rPr lang="en-US" sz="1400" dirty="0" err="1" smtClean="0">
                <a:latin typeface="Trebuchet MS" pitchFamily="34" charset="0"/>
              </a:rPr>
              <a:t>pentru</a:t>
            </a:r>
            <a:r>
              <a:rPr lang="en-US" sz="1400" dirty="0" smtClean="0">
                <a:latin typeface="Trebuchet MS" pitchFamily="34" charset="0"/>
              </a:rPr>
              <a:t> handicap </a:t>
            </a:r>
            <a:r>
              <a:rPr lang="en-US" sz="1400" dirty="0" err="1" smtClean="0">
                <a:latin typeface="Trebuchet MS" pitchFamily="34" charset="0"/>
              </a:rPr>
              <a:t>mediu</a:t>
            </a:r>
            <a:r>
              <a:rPr lang="en-US" sz="1400" dirty="0" smtClean="0">
                <a:latin typeface="Trebuchet MS" pitchFamily="34" charset="0"/>
              </a:rPr>
              <a:t> de la 72 lei la 80 lei. </a:t>
            </a:r>
            <a:r>
              <a:rPr lang="en-US" sz="1400" dirty="0" err="1" smtClean="0">
                <a:latin typeface="Trebuchet MS" pitchFamily="34" charset="0"/>
              </a:rPr>
              <a:t>Și</a:t>
            </a:r>
            <a:r>
              <a:rPr lang="en-US" sz="1400" dirty="0" smtClean="0">
                <a:latin typeface="Trebuchet MS" pitchFamily="34" charset="0"/>
              </a:rPr>
              <a:t> </a:t>
            </a:r>
            <a:r>
              <a:rPr lang="en-US" sz="1400" dirty="0" err="1" smtClean="0">
                <a:latin typeface="Trebuchet MS" pitchFamily="34" charset="0"/>
              </a:rPr>
              <a:t>în</a:t>
            </a:r>
            <a:r>
              <a:rPr lang="en-US" sz="1400" dirty="0" smtClean="0">
                <a:latin typeface="Trebuchet MS" pitchFamily="34" charset="0"/>
              </a:rPr>
              <a:t> </a:t>
            </a:r>
            <a:r>
              <a:rPr lang="en-US" sz="1400" dirty="0" err="1" smtClean="0">
                <a:latin typeface="Trebuchet MS" pitchFamily="34" charset="0"/>
              </a:rPr>
              <a:t>cazul</a:t>
            </a:r>
            <a:r>
              <a:rPr lang="en-US" sz="1400" dirty="0" smtClean="0">
                <a:latin typeface="Trebuchet MS" pitchFamily="34" charset="0"/>
              </a:rPr>
              <a:t> </a:t>
            </a:r>
            <a:r>
              <a:rPr lang="en-US" sz="1400" dirty="0" err="1" smtClean="0">
                <a:latin typeface="Trebuchet MS" pitchFamily="34" charset="0"/>
              </a:rPr>
              <a:t>copiilor</a:t>
            </a:r>
            <a:r>
              <a:rPr lang="en-US" sz="1400" dirty="0" smtClean="0">
                <a:latin typeface="Trebuchet MS" pitchFamily="34" charset="0"/>
              </a:rPr>
              <a:t>, </a:t>
            </a:r>
            <a:r>
              <a:rPr lang="en-US" sz="1400" dirty="0" err="1" smtClean="0">
                <a:latin typeface="Trebuchet MS" pitchFamily="34" charset="0"/>
              </a:rPr>
              <a:t>prestația</a:t>
            </a:r>
            <a:r>
              <a:rPr lang="en-US" sz="1400" dirty="0" smtClean="0">
                <a:latin typeface="Trebuchet MS" pitchFamily="34" charset="0"/>
              </a:rPr>
              <a:t> </a:t>
            </a:r>
            <a:r>
              <a:rPr lang="en-US" sz="1400" dirty="0" err="1" smtClean="0">
                <a:latin typeface="Trebuchet MS" pitchFamily="34" charset="0"/>
              </a:rPr>
              <a:t>crește</a:t>
            </a:r>
            <a:r>
              <a:rPr lang="en-US" sz="1400" dirty="0" smtClean="0">
                <a:latin typeface="Trebuchet MS" pitchFamily="34" charset="0"/>
              </a:rPr>
              <a:t> de la 359 lei la 397 lei </a:t>
            </a:r>
            <a:r>
              <a:rPr lang="en-US" sz="1400" dirty="0" err="1" smtClean="0">
                <a:latin typeface="Trebuchet MS" pitchFamily="34" charset="0"/>
              </a:rPr>
              <a:t>pentru</a:t>
            </a:r>
            <a:r>
              <a:rPr lang="en-US" sz="1400" dirty="0" smtClean="0">
                <a:latin typeface="Trebuchet MS" pitchFamily="34" charset="0"/>
              </a:rPr>
              <a:t> handicap </a:t>
            </a:r>
            <a:r>
              <a:rPr lang="en-US" sz="1400" dirty="0" err="1" smtClean="0">
                <a:latin typeface="Trebuchet MS" pitchFamily="34" charset="0"/>
              </a:rPr>
              <a:t>grav</a:t>
            </a:r>
            <a:r>
              <a:rPr lang="en-US" sz="1400" dirty="0" smtClean="0">
                <a:latin typeface="Trebuchet MS" pitchFamily="34" charset="0"/>
              </a:rPr>
              <a:t>, de la 210 lei la 232 lei </a:t>
            </a:r>
            <a:r>
              <a:rPr lang="en-US" sz="1400" dirty="0" err="1" smtClean="0">
                <a:latin typeface="Trebuchet MS" pitchFamily="34" charset="0"/>
              </a:rPr>
              <a:t>pentru</a:t>
            </a:r>
            <a:r>
              <a:rPr lang="en-US" sz="1400" dirty="0" smtClean="0">
                <a:latin typeface="Trebuchet MS" pitchFamily="34" charset="0"/>
              </a:rPr>
              <a:t> handicap </a:t>
            </a:r>
            <a:r>
              <a:rPr lang="en-US" sz="1400" dirty="0" err="1" smtClean="0">
                <a:latin typeface="Trebuchet MS" pitchFamily="34" charset="0"/>
              </a:rPr>
              <a:t>accentuat</a:t>
            </a:r>
            <a:r>
              <a:rPr lang="en-US" sz="1400" dirty="0" smtClean="0">
                <a:latin typeface="Trebuchet MS" pitchFamily="34" charset="0"/>
              </a:rPr>
              <a:t> </a:t>
            </a:r>
            <a:r>
              <a:rPr lang="en-US" sz="1400" dirty="0" err="1" smtClean="0">
                <a:latin typeface="Trebuchet MS" pitchFamily="34" charset="0"/>
              </a:rPr>
              <a:t>și</a:t>
            </a:r>
            <a:r>
              <a:rPr lang="en-US" sz="1400" dirty="0" smtClean="0">
                <a:latin typeface="Trebuchet MS" pitchFamily="34" charset="0"/>
              </a:rPr>
              <a:t> de la 72 lei la 80 lei </a:t>
            </a:r>
            <a:r>
              <a:rPr lang="en-US" sz="1400" dirty="0" err="1" smtClean="0">
                <a:latin typeface="Trebuchet MS" pitchFamily="34" charset="0"/>
              </a:rPr>
              <a:t>pentru</a:t>
            </a:r>
            <a:r>
              <a:rPr lang="en-US" sz="1400" dirty="0" smtClean="0">
                <a:latin typeface="Trebuchet MS" pitchFamily="34" charset="0"/>
              </a:rPr>
              <a:t> handicap </a:t>
            </a:r>
            <a:r>
              <a:rPr lang="en-US" sz="1400" dirty="0" err="1" smtClean="0">
                <a:latin typeface="Trebuchet MS" pitchFamily="34" charset="0"/>
              </a:rPr>
              <a:t>mediu</a:t>
            </a:r>
            <a:r>
              <a:rPr lang="en-US" sz="1400" dirty="0" smtClean="0">
                <a:latin typeface="Trebuchet MS" pitchFamily="34" charset="0"/>
              </a:rPr>
              <a:t>;</a:t>
            </a:r>
          </a:p>
          <a:p>
            <a:pPr lvl="0" algn="just">
              <a:spcBef>
                <a:spcPts val="0"/>
              </a:spcBef>
            </a:pPr>
            <a:r>
              <a:rPr lang="en-US" sz="1400" b="1" dirty="0" err="1" smtClean="0">
                <a:latin typeface="Trebuchet MS" pitchFamily="34" charset="0"/>
              </a:rPr>
              <a:t>cuantumul</a:t>
            </a:r>
            <a:r>
              <a:rPr lang="en-US" sz="1400" b="1" dirty="0" smtClean="0">
                <a:latin typeface="Trebuchet MS" pitchFamily="34" charset="0"/>
              </a:rPr>
              <a:t> minim al </a:t>
            </a:r>
            <a:r>
              <a:rPr lang="en-US" sz="1400" b="1" dirty="0" err="1" smtClean="0">
                <a:latin typeface="Trebuchet MS" pitchFamily="34" charset="0"/>
              </a:rPr>
              <a:t>indemnizației</a:t>
            </a:r>
            <a:r>
              <a:rPr lang="en-US" sz="1400" b="1" dirty="0" smtClean="0">
                <a:latin typeface="Trebuchet MS" pitchFamily="34" charset="0"/>
              </a:rPr>
              <a:t> </a:t>
            </a:r>
            <a:r>
              <a:rPr lang="en-US" sz="1400" b="1" dirty="0" err="1" smtClean="0">
                <a:latin typeface="Trebuchet MS" pitchFamily="34" charset="0"/>
              </a:rPr>
              <a:t>lunare</a:t>
            </a:r>
            <a:r>
              <a:rPr lang="en-US" sz="1400" b="1" dirty="0" smtClean="0">
                <a:latin typeface="Trebuchet MS" pitchFamily="34" charset="0"/>
              </a:rPr>
              <a:t> de </a:t>
            </a:r>
            <a:r>
              <a:rPr lang="en-US" sz="1400" b="1" dirty="0" err="1" smtClean="0">
                <a:latin typeface="Trebuchet MS" pitchFamily="34" charset="0"/>
              </a:rPr>
              <a:t>acomodare</a:t>
            </a:r>
            <a:r>
              <a:rPr lang="en-US" sz="1400" b="1" dirty="0" smtClean="0">
                <a:latin typeface="Trebuchet MS" pitchFamily="34" charset="0"/>
              </a:rPr>
              <a:t> </a:t>
            </a:r>
            <a:r>
              <a:rPr lang="en-US" sz="1400" b="1" dirty="0" err="1" smtClean="0">
                <a:latin typeface="Trebuchet MS" pitchFamily="34" charset="0"/>
              </a:rPr>
              <a:t>în</a:t>
            </a:r>
            <a:r>
              <a:rPr lang="en-US" sz="1400" b="1" dirty="0" smtClean="0">
                <a:latin typeface="Trebuchet MS" pitchFamily="34" charset="0"/>
              </a:rPr>
              <a:t> </a:t>
            </a:r>
            <a:r>
              <a:rPr lang="en-US" sz="1400" b="1" dirty="0" err="1" smtClean="0">
                <a:latin typeface="Trebuchet MS" pitchFamily="34" charset="0"/>
              </a:rPr>
              <a:t>cazul</a:t>
            </a:r>
            <a:r>
              <a:rPr lang="en-US" sz="1400" b="1" dirty="0" smtClean="0">
                <a:latin typeface="Trebuchet MS" pitchFamily="34" charset="0"/>
              </a:rPr>
              <a:t> </a:t>
            </a:r>
            <a:r>
              <a:rPr lang="en-US" sz="1400" b="1" dirty="0" err="1" smtClean="0">
                <a:latin typeface="Trebuchet MS" pitchFamily="34" charset="0"/>
              </a:rPr>
              <a:t>adopției</a:t>
            </a:r>
            <a:r>
              <a:rPr lang="en-US" sz="1400" b="1" dirty="0" smtClean="0">
                <a:latin typeface="Trebuchet MS" pitchFamily="34" charset="0"/>
              </a:rPr>
              <a:t> </a:t>
            </a:r>
            <a:r>
              <a:rPr lang="en-US" sz="1400" b="1" dirty="0" err="1" smtClean="0">
                <a:latin typeface="Trebuchet MS" pitchFamily="34" charset="0"/>
              </a:rPr>
              <a:t>unui</a:t>
            </a:r>
            <a:r>
              <a:rPr lang="en-US" sz="1400" b="1" dirty="0" smtClean="0">
                <a:latin typeface="Trebuchet MS" pitchFamily="34" charset="0"/>
              </a:rPr>
              <a:t> </a:t>
            </a:r>
            <a:r>
              <a:rPr lang="en-US" sz="1400" b="1" dirty="0" err="1" smtClean="0">
                <a:latin typeface="Trebuchet MS" pitchFamily="34" charset="0"/>
              </a:rPr>
              <a:t>copil</a:t>
            </a:r>
            <a:r>
              <a:rPr lang="en-US" sz="1400" dirty="0" smtClean="0">
                <a:latin typeface="Trebuchet MS" pitchFamily="34" charset="0"/>
              </a:rPr>
              <a:t> s</a:t>
            </a:r>
            <a:r>
              <a:rPr lang="ro-RO" sz="1400" dirty="0" smtClean="0">
                <a:latin typeface="Trebuchet MS" pitchFamily="34" charset="0"/>
              </a:rPr>
              <a:t>-a</a:t>
            </a:r>
            <a:r>
              <a:rPr lang="en-US" sz="1400" dirty="0" smtClean="0">
                <a:latin typeface="Trebuchet MS" pitchFamily="34" charset="0"/>
              </a:rPr>
              <a:t> </a:t>
            </a:r>
            <a:r>
              <a:rPr lang="en-US" sz="1400" dirty="0" err="1" smtClean="0">
                <a:latin typeface="Trebuchet MS" pitchFamily="34" charset="0"/>
              </a:rPr>
              <a:t>majora</a:t>
            </a:r>
            <a:r>
              <a:rPr lang="ro-RO" sz="1400" dirty="0" smtClean="0">
                <a:latin typeface="Trebuchet MS" pitchFamily="34" charset="0"/>
              </a:rPr>
              <a:t>t</a:t>
            </a:r>
            <a:r>
              <a:rPr lang="en-US" sz="1400" dirty="0" smtClean="0">
                <a:latin typeface="Trebuchet MS" pitchFamily="34" charset="0"/>
              </a:rPr>
              <a:t> de la 2.034 lei la 2.245 lei, </a:t>
            </a:r>
            <a:r>
              <a:rPr lang="en-US" sz="1400" dirty="0" err="1" smtClean="0">
                <a:latin typeface="Trebuchet MS" pitchFamily="34" charset="0"/>
              </a:rPr>
              <a:t>iar</a:t>
            </a:r>
            <a:r>
              <a:rPr lang="en-US" sz="1400" dirty="0" smtClean="0">
                <a:latin typeface="Trebuchet MS" pitchFamily="34" charset="0"/>
              </a:rPr>
              <a:t> </a:t>
            </a:r>
            <a:r>
              <a:rPr lang="en-US" sz="1400" dirty="0" err="1" smtClean="0">
                <a:latin typeface="Trebuchet MS" pitchFamily="34" charset="0"/>
              </a:rPr>
              <a:t>valoarea</a:t>
            </a:r>
            <a:r>
              <a:rPr lang="en-US" sz="1400" dirty="0" smtClean="0">
                <a:latin typeface="Trebuchet MS" pitchFamily="34" charset="0"/>
              </a:rPr>
              <a:t> </a:t>
            </a:r>
            <a:r>
              <a:rPr lang="en-US" sz="1400" dirty="0" err="1" smtClean="0">
                <a:latin typeface="Trebuchet MS" pitchFamily="34" charset="0"/>
              </a:rPr>
              <a:t>indemnizației</a:t>
            </a:r>
            <a:r>
              <a:rPr lang="en-US" sz="1400" dirty="0" smtClean="0">
                <a:latin typeface="Trebuchet MS" pitchFamily="34" charset="0"/>
              </a:rPr>
              <a:t> de </a:t>
            </a:r>
            <a:r>
              <a:rPr lang="en-US" sz="1400" dirty="0" err="1" smtClean="0">
                <a:latin typeface="Trebuchet MS" pitchFamily="34" charset="0"/>
              </a:rPr>
              <a:t>sprijin</a:t>
            </a:r>
            <a:r>
              <a:rPr lang="en-US" sz="1400" dirty="0" smtClean="0">
                <a:latin typeface="Trebuchet MS" pitchFamily="34" charset="0"/>
              </a:rPr>
              <a:t> de la 718 lei la 793 lei;</a:t>
            </a:r>
          </a:p>
          <a:p>
            <a:pPr lvl="0" algn="just">
              <a:spcBef>
                <a:spcPts val="0"/>
              </a:spcBef>
            </a:pPr>
            <a:r>
              <a:rPr lang="en-US" sz="1400" b="1" dirty="0" err="1" smtClean="0">
                <a:latin typeface="Trebuchet MS" pitchFamily="34" charset="0"/>
              </a:rPr>
              <a:t>indemnizația</a:t>
            </a:r>
            <a:r>
              <a:rPr lang="en-US" sz="1400" b="1" dirty="0" smtClean="0">
                <a:latin typeface="Trebuchet MS" pitchFamily="34" charset="0"/>
              </a:rPr>
              <a:t> </a:t>
            </a:r>
            <a:r>
              <a:rPr lang="en-US" sz="1400" b="1" dirty="0" err="1" smtClean="0">
                <a:latin typeface="Trebuchet MS" pitchFamily="34" charset="0"/>
              </a:rPr>
              <a:t>lunară</a:t>
            </a:r>
            <a:r>
              <a:rPr lang="en-US" sz="1400" b="1" dirty="0" smtClean="0">
                <a:latin typeface="Trebuchet MS" pitchFamily="34" charset="0"/>
              </a:rPr>
              <a:t> </a:t>
            </a:r>
            <a:r>
              <a:rPr lang="en-US" sz="1400" b="1" dirty="0" err="1" smtClean="0">
                <a:latin typeface="Trebuchet MS" pitchFamily="34" charset="0"/>
              </a:rPr>
              <a:t>pentru</a:t>
            </a:r>
            <a:r>
              <a:rPr lang="en-US" sz="1400" b="1" dirty="0" smtClean="0">
                <a:latin typeface="Trebuchet MS" pitchFamily="34" charset="0"/>
              </a:rPr>
              <a:t> </a:t>
            </a:r>
            <a:r>
              <a:rPr lang="en-US" sz="1400" b="1" dirty="0" err="1" smtClean="0">
                <a:latin typeface="Trebuchet MS" pitchFamily="34" charset="0"/>
              </a:rPr>
              <a:t>tinerii</a:t>
            </a:r>
            <a:r>
              <a:rPr lang="en-US" sz="1400" b="1" dirty="0" smtClean="0">
                <a:latin typeface="Trebuchet MS" pitchFamily="34" charset="0"/>
              </a:rPr>
              <a:t> care </a:t>
            </a:r>
            <a:r>
              <a:rPr lang="en-US" sz="1400" b="1" dirty="0" err="1" smtClean="0">
                <a:latin typeface="Trebuchet MS" pitchFamily="34" charset="0"/>
              </a:rPr>
              <a:t>optează</a:t>
            </a:r>
            <a:r>
              <a:rPr lang="en-US" sz="1400" b="1" dirty="0" smtClean="0">
                <a:latin typeface="Trebuchet MS" pitchFamily="34" charset="0"/>
              </a:rPr>
              <a:t> </a:t>
            </a:r>
            <a:r>
              <a:rPr lang="en-US" sz="1400" b="1" dirty="0" err="1" smtClean="0">
                <a:latin typeface="Trebuchet MS" pitchFamily="34" charset="0"/>
              </a:rPr>
              <a:t>pentru</a:t>
            </a:r>
            <a:r>
              <a:rPr lang="en-US" sz="1400" b="1" dirty="0" smtClean="0">
                <a:latin typeface="Trebuchet MS" pitchFamily="34" charset="0"/>
              </a:rPr>
              <a:t> </a:t>
            </a:r>
            <a:r>
              <a:rPr lang="en-US" sz="1400" b="1" dirty="0" err="1" smtClean="0">
                <a:latin typeface="Trebuchet MS" pitchFamily="34" charset="0"/>
              </a:rPr>
              <a:t>ieșirea</a:t>
            </a:r>
            <a:r>
              <a:rPr lang="en-US" sz="1400" b="1" dirty="0" smtClean="0">
                <a:latin typeface="Trebuchet MS" pitchFamily="34" charset="0"/>
              </a:rPr>
              <a:t> din </a:t>
            </a:r>
            <a:r>
              <a:rPr lang="en-US" sz="1400" b="1" dirty="0" err="1" smtClean="0">
                <a:latin typeface="Trebuchet MS" pitchFamily="34" charset="0"/>
              </a:rPr>
              <a:t>sistemul</a:t>
            </a:r>
            <a:r>
              <a:rPr lang="en-US" sz="1400" b="1" dirty="0" smtClean="0">
                <a:latin typeface="Trebuchet MS" pitchFamily="34" charset="0"/>
              </a:rPr>
              <a:t> de </a:t>
            </a:r>
            <a:r>
              <a:rPr lang="en-US" sz="1400" b="1" dirty="0" err="1" smtClean="0">
                <a:latin typeface="Trebuchet MS" pitchFamily="34" charset="0"/>
              </a:rPr>
              <a:t>protecție</a:t>
            </a:r>
            <a:r>
              <a:rPr lang="en-US" sz="1400" b="1" dirty="0" smtClean="0">
                <a:latin typeface="Trebuchet MS" pitchFamily="34" charset="0"/>
              </a:rPr>
              <a:t> </a:t>
            </a:r>
            <a:r>
              <a:rPr lang="en-US" sz="1400" b="1" dirty="0" err="1" smtClean="0">
                <a:latin typeface="Trebuchet MS" pitchFamily="34" charset="0"/>
              </a:rPr>
              <a:t>socială</a:t>
            </a:r>
            <a:r>
              <a:rPr lang="en-US" sz="1400" dirty="0" smtClean="0">
                <a:latin typeface="Trebuchet MS" pitchFamily="34" charset="0"/>
              </a:rPr>
              <a:t> </a:t>
            </a:r>
            <a:r>
              <a:rPr lang="en-US" sz="1400" dirty="0" err="1" smtClean="0">
                <a:latin typeface="Trebuchet MS" pitchFamily="34" charset="0"/>
              </a:rPr>
              <a:t>și</a:t>
            </a:r>
            <a:r>
              <a:rPr lang="en-US" sz="1400" dirty="0" smtClean="0">
                <a:latin typeface="Trebuchet MS" pitchFamily="34" charset="0"/>
              </a:rPr>
              <a:t> </a:t>
            </a:r>
            <a:r>
              <a:rPr lang="en-US" sz="1400" dirty="0" err="1" smtClean="0">
                <a:latin typeface="Trebuchet MS" pitchFamily="34" charset="0"/>
              </a:rPr>
              <a:t>urmează</a:t>
            </a:r>
            <a:r>
              <a:rPr lang="en-US" sz="1400" dirty="0" smtClean="0">
                <a:latin typeface="Trebuchet MS" pitchFamily="34" charset="0"/>
              </a:rPr>
              <a:t> </a:t>
            </a:r>
            <a:r>
              <a:rPr lang="en-US" sz="1400" dirty="0" err="1" smtClean="0">
                <a:latin typeface="Trebuchet MS" pitchFamily="34" charset="0"/>
              </a:rPr>
              <a:t>cursurile</a:t>
            </a:r>
            <a:r>
              <a:rPr lang="en-US" sz="1400" dirty="0" smtClean="0">
                <a:latin typeface="Trebuchet MS" pitchFamily="34" charset="0"/>
              </a:rPr>
              <a:t> de </a:t>
            </a:r>
            <a:r>
              <a:rPr lang="en-US" sz="1400" dirty="0" err="1" smtClean="0">
                <a:latin typeface="Trebuchet MS" pitchFamily="34" charset="0"/>
              </a:rPr>
              <a:t>învățământ</a:t>
            </a:r>
            <a:r>
              <a:rPr lang="en-US" sz="1400" dirty="0" smtClean="0">
                <a:latin typeface="Trebuchet MS" pitchFamily="34" charset="0"/>
              </a:rPr>
              <a:t> </a:t>
            </a:r>
            <a:r>
              <a:rPr lang="en-US" sz="1400" dirty="0" err="1" smtClean="0">
                <a:latin typeface="Trebuchet MS" pitchFamily="34" charset="0"/>
              </a:rPr>
              <a:t>sau</a:t>
            </a:r>
            <a:r>
              <a:rPr lang="en-US" sz="1400" dirty="0" smtClean="0">
                <a:latin typeface="Trebuchet MS" pitchFamily="34" charset="0"/>
              </a:rPr>
              <a:t> se </a:t>
            </a:r>
            <a:r>
              <a:rPr lang="en-US" sz="1400" dirty="0" err="1" smtClean="0">
                <a:latin typeface="Trebuchet MS" pitchFamily="34" charset="0"/>
              </a:rPr>
              <a:t>angajează</a:t>
            </a:r>
            <a:r>
              <a:rPr lang="en-US" sz="1400" dirty="0" smtClean="0">
                <a:latin typeface="Trebuchet MS" pitchFamily="34" charset="0"/>
              </a:rPr>
              <a:t>, </a:t>
            </a:r>
            <a:r>
              <a:rPr lang="ro-RO" sz="1400" dirty="0" smtClean="0">
                <a:latin typeface="Trebuchet MS" pitchFamily="34" charset="0"/>
              </a:rPr>
              <a:t>a crescut</a:t>
            </a:r>
            <a:r>
              <a:rPr lang="en-US" sz="1400" dirty="0" smtClean="0">
                <a:latin typeface="Trebuchet MS" pitchFamily="34" charset="0"/>
              </a:rPr>
              <a:t> de la 2.871 lei la 3.170 lei;</a:t>
            </a:r>
          </a:p>
          <a:p>
            <a:pPr lvl="0" algn="just">
              <a:spcBef>
                <a:spcPts val="0"/>
              </a:spcBef>
            </a:pPr>
            <a:r>
              <a:rPr lang="en-US" sz="1400" b="1" dirty="0" err="1" smtClean="0">
                <a:latin typeface="Trebuchet MS" pitchFamily="34" charset="0"/>
              </a:rPr>
              <a:t>ajutorul</a:t>
            </a:r>
            <a:r>
              <a:rPr lang="en-US" sz="1400" b="1" dirty="0" smtClean="0">
                <a:latin typeface="Trebuchet MS" pitchFamily="34" charset="0"/>
              </a:rPr>
              <a:t> lunar </a:t>
            </a:r>
            <a:r>
              <a:rPr lang="en-US" sz="1400" b="1" dirty="0" err="1" smtClean="0">
                <a:latin typeface="Trebuchet MS" pitchFamily="34" charset="0"/>
              </a:rPr>
              <a:t>nerambursabil</a:t>
            </a:r>
            <a:r>
              <a:rPr lang="en-US" sz="1400" b="1" dirty="0" smtClean="0">
                <a:latin typeface="Trebuchet MS" pitchFamily="34" charset="0"/>
              </a:rPr>
              <a:t> </a:t>
            </a:r>
            <a:r>
              <a:rPr lang="en-US" sz="1400" b="1" dirty="0" err="1" smtClean="0">
                <a:latin typeface="Trebuchet MS" pitchFamily="34" charset="0"/>
              </a:rPr>
              <a:t>pentru</a:t>
            </a:r>
            <a:r>
              <a:rPr lang="en-US" sz="1400" b="1" dirty="0" smtClean="0">
                <a:latin typeface="Trebuchet MS" pitchFamily="34" charset="0"/>
              </a:rPr>
              <a:t> </a:t>
            </a:r>
            <a:r>
              <a:rPr lang="en-US" sz="1400" b="1" dirty="0" err="1" smtClean="0">
                <a:latin typeface="Trebuchet MS" pitchFamily="34" charset="0"/>
              </a:rPr>
              <a:t>refugiați</a:t>
            </a:r>
            <a:r>
              <a:rPr lang="en-US" sz="1400" dirty="0" smtClean="0">
                <a:latin typeface="Trebuchet MS" pitchFamily="34" charset="0"/>
              </a:rPr>
              <a:t> </a:t>
            </a:r>
            <a:r>
              <a:rPr lang="ro-RO" sz="1400" dirty="0" smtClean="0">
                <a:latin typeface="Trebuchet MS" pitchFamily="34" charset="0"/>
              </a:rPr>
              <a:t> a crescut </a:t>
            </a:r>
            <a:r>
              <a:rPr lang="en-US" sz="1400" dirty="0" smtClean="0">
                <a:latin typeface="Trebuchet MS" pitchFamily="34" charset="0"/>
              </a:rPr>
              <a:t>de la 646 lei la 714 lei;</a:t>
            </a:r>
          </a:p>
          <a:p>
            <a:pPr lvl="0" algn="just">
              <a:spcBef>
                <a:spcPts val="0"/>
              </a:spcBef>
            </a:pPr>
            <a:r>
              <a:rPr lang="en-US" sz="1400" b="1" dirty="0" err="1" smtClean="0">
                <a:latin typeface="Trebuchet MS" pitchFamily="34" charset="0"/>
              </a:rPr>
              <a:t>venitul</a:t>
            </a:r>
            <a:r>
              <a:rPr lang="en-US" sz="1400" b="1" dirty="0" smtClean="0">
                <a:latin typeface="Trebuchet MS" pitchFamily="34" charset="0"/>
              </a:rPr>
              <a:t> minim de </a:t>
            </a:r>
            <a:r>
              <a:rPr lang="en-US" sz="1400" b="1" dirty="0" err="1" smtClean="0">
                <a:latin typeface="Trebuchet MS" pitchFamily="34" charset="0"/>
              </a:rPr>
              <a:t>incluziune</a:t>
            </a:r>
            <a:r>
              <a:rPr lang="en-US" sz="1400" dirty="0" smtClean="0">
                <a:latin typeface="Trebuchet MS" pitchFamily="34" charset="0"/>
              </a:rPr>
              <a:t> (VMI): </a:t>
            </a:r>
            <a:r>
              <a:rPr lang="en-US" sz="1400" b="1" dirty="0" err="1" smtClean="0">
                <a:latin typeface="Trebuchet MS" pitchFamily="34" charset="0"/>
              </a:rPr>
              <a:t>sprijin</a:t>
            </a:r>
            <a:r>
              <a:rPr lang="en-US" sz="1400" b="1" dirty="0" smtClean="0">
                <a:latin typeface="Trebuchet MS" pitchFamily="34" charset="0"/>
              </a:rPr>
              <a:t> </a:t>
            </a:r>
            <a:r>
              <a:rPr lang="en-US" sz="1400" b="1" dirty="0" err="1" smtClean="0">
                <a:latin typeface="Trebuchet MS" pitchFamily="34" charset="0"/>
              </a:rPr>
              <a:t>pentru</a:t>
            </a:r>
            <a:r>
              <a:rPr lang="en-US" sz="1400" b="1" dirty="0" smtClean="0">
                <a:latin typeface="Trebuchet MS" pitchFamily="34" charset="0"/>
              </a:rPr>
              <a:t> </a:t>
            </a:r>
            <a:r>
              <a:rPr lang="en-US" sz="1400" b="1" dirty="0" err="1" smtClean="0">
                <a:latin typeface="Trebuchet MS" pitchFamily="34" charset="0"/>
              </a:rPr>
              <a:t>incluziune</a:t>
            </a:r>
            <a:r>
              <a:rPr lang="en-US" sz="1400" dirty="0" smtClean="0">
                <a:latin typeface="Trebuchet MS" pitchFamily="34" charset="0"/>
              </a:rPr>
              <a:t> de la 313 lei la 346 lei, lei, </a:t>
            </a:r>
            <a:r>
              <a:rPr lang="en-US" sz="1400" dirty="0" err="1" smtClean="0">
                <a:latin typeface="Trebuchet MS" pitchFamily="34" charset="0"/>
              </a:rPr>
              <a:t>respectiv</a:t>
            </a:r>
            <a:r>
              <a:rPr lang="en-US" sz="1400" dirty="0" smtClean="0">
                <a:latin typeface="Trebuchet MS" pitchFamily="34" charset="0"/>
              </a:rPr>
              <a:t> de la 456 lei la 504 lei, </a:t>
            </a:r>
            <a:r>
              <a:rPr lang="en-US" sz="1400" dirty="0" err="1" smtClean="0">
                <a:latin typeface="Trebuchet MS" pitchFamily="34" charset="0"/>
              </a:rPr>
              <a:t>în</a:t>
            </a:r>
            <a:r>
              <a:rPr lang="en-US" sz="1400" dirty="0" smtClean="0">
                <a:latin typeface="Trebuchet MS" pitchFamily="34" charset="0"/>
              </a:rPr>
              <a:t> </a:t>
            </a:r>
            <a:r>
              <a:rPr lang="en-US" sz="1400" dirty="0" err="1" smtClean="0">
                <a:latin typeface="Trebuchet MS" pitchFamily="34" charset="0"/>
              </a:rPr>
              <a:t>cazul</a:t>
            </a:r>
            <a:r>
              <a:rPr lang="en-US" sz="1400" dirty="0" smtClean="0">
                <a:latin typeface="Trebuchet MS" pitchFamily="34" charset="0"/>
              </a:rPr>
              <a:t> </a:t>
            </a:r>
            <a:r>
              <a:rPr lang="en-US" sz="1400" dirty="0" err="1" smtClean="0">
                <a:latin typeface="Trebuchet MS" pitchFamily="34" charset="0"/>
              </a:rPr>
              <a:t>persoanei</a:t>
            </a:r>
            <a:r>
              <a:rPr lang="en-US" sz="1400" dirty="0" smtClean="0">
                <a:latin typeface="Trebuchet MS" pitchFamily="34" charset="0"/>
              </a:rPr>
              <a:t> </a:t>
            </a:r>
            <a:r>
              <a:rPr lang="en-US" sz="1400" dirty="0" err="1" smtClean="0">
                <a:latin typeface="Trebuchet MS" pitchFamily="34" charset="0"/>
              </a:rPr>
              <a:t>vârstnice</a:t>
            </a:r>
            <a:r>
              <a:rPr lang="en-US" sz="1400" dirty="0" smtClean="0">
                <a:latin typeface="Trebuchet MS" pitchFamily="34" charset="0"/>
              </a:rPr>
              <a:t> </a:t>
            </a:r>
            <a:r>
              <a:rPr lang="en-US" sz="1400" dirty="0" err="1" smtClean="0">
                <a:latin typeface="Trebuchet MS" pitchFamily="34" charset="0"/>
              </a:rPr>
              <a:t>peste</a:t>
            </a:r>
            <a:r>
              <a:rPr lang="en-US" sz="1400" dirty="0" smtClean="0">
                <a:latin typeface="Trebuchet MS" pitchFamily="34" charset="0"/>
              </a:rPr>
              <a:t> 65 </a:t>
            </a:r>
            <a:r>
              <a:rPr lang="en-US" sz="1400" dirty="0" err="1" smtClean="0">
                <a:latin typeface="Trebuchet MS" pitchFamily="34" charset="0"/>
              </a:rPr>
              <a:t>ani</a:t>
            </a:r>
            <a:r>
              <a:rPr lang="en-US" sz="1400" dirty="0" smtClean="0">
                <a:latin typeface="Trebuchet MS" pitchFamily="34" charset="0"/>
              </a:rPr>
              <a:t> </a:t>
            </a:r>
            <a:r>
              <a:rPr lang="en-US" sz="1400" dirty="0" err="1" smtClean="0">
                <a:latin typeface="Trebuchet MS" pitchFamily="34" charset="0"/>
              </a:rPr>
              <a:t>și</a:t>
            </a:r>
            <a:r>
              <a:rPr lang="en-US" sz="1400" dirty="0" smtClean="0">
                <a:latin typeface="Trebuchet MS" pitchFamily="34" charset="0"/>
              </a:rPr>
              <a:t> </a:t>
            </a:r>
            <a:r>
              <a:rPr lang="en-US" sz="1400" b="1" dirty="0" err="1" smtClean="0">
                <a:latin typeface="Trebuchet MS" pitchFamily="34" charset="0"/>
              </a:rPr>
              <a:t>sprijin</a:t>
            </a:r>
            <a:r>
              <a:rPr lang="en-US" sz="1400" b="1" dirty="0" smtClean="0">
                <a:latin typeface="Trebuchet MS" pitchFamily="34" charset="0"/>
              </a:rPr>
              <a:t> </a:t>
            </a:r>
            <a:r>
              <a:rPr lang="en-US" sz="1400" b="1" dirty="0" err="1" smtClean="0">
                <a:latin typeface="Trebuchet MS" pitchFamily="34" charset="0"/>
              </a:rPr>
              <a:t>pentru</a:t>
            </a:r>
            <a:r>
              <a:rPr lang="en-US" sz="1400" b="1" dirty="0" smtClean="0">
                <a:latin typeface="Trebuchet MS" pitchFamily="34" charset="0"/>
              </a:rPr>
              <a:t> </a:t>
            </a:r>
            <a:r>
              <a:rPr lang="en-US" sz="1400" b="1" dirty="0" err="1" smtClean="0">
                <a:latin typeface="Trebuchet MS" pitchFamily="34" charset="0"/>
              </a:rPr>
              <a:t>familii</a:t>
            </a:r>
            <a:r>
              <a:rPr lang="en-US" sz="1400" b="1" dirty="0" smtClean="0">
                <a:latin typeface="Trebuchet MS" pitchFamily="34" charset="0"/>
              </a:rPr>
              <a:t> cu </a:t>
            </a:r>
            <a:r>
              <a:rPr lang="en-US" sz="1400" b="1" dirty="0" err="1" smtClean="0">
                <a:latin typeface="Trebuchet MS" pitchFamily="34" charset="0"/>
              </a:rPr>
              <a:t>copii</a:t>
            </a:r>
            <a:r>
              <a:rPr lang="en-US" sz="1400" b="1" dirty="0" smtClean="0">
                <a:latin typeface="Trebuchet MS" pitchFamily="34" charset="0"/>
              </a:rPr>
              <a:t> de la 795 lei la 879 lei</a:t>
            </a:r>
            <a:r>
              <a:rPr lang="en-US" sz="1400" dirty="0" smtClean="0">
                <a:latin typeface="Trebuchet MS" pitchFamily="34" charset="0"/>
              </a:rPr>
              <a:t>;</a:t>
            </a:r>
          </a:p>
          <a:p>
            <a:pPr lvl="0" algn="just">
              <a:spcBef>
                <a:spcPts val="0"/>
              </a:spcBef>
            </a:pPr>
            <a:r>
              <a:rPr lang="en-US" sz="1400" b="1" dirty="0" err="1" smtClean="0">
                <a:latin typeface="Trebuchet MS" pitchFamily="34" charset="0"/>
              </a:rPr>
              <a:t>alocația</a:t>
            </a:r>
            <a:r>
              <a:rPr lang="en-US" sz="1400" b="1" dirty="0" smtClean="0">
                <a:latin typeface="Trebuchet MS" pitchFamily="34" charset="0"/>
              </a:rPr>
              <a:t> </a:t>
            </a:r>
            <a:r>
              <a:rPr lang="en-US" sz="1400" b="1" dirty="0" err="1" smtClean="0">
                <a:latin typeface="Trebuchet MS" pitchFamily="34" charset="0"/>
              </a:rPr>
              <a:t>lunară</a:t>
            </a:r>
            <a:r>
              <a:rPr lang="en-US" sz="1400" b="1" dirty="0" smtClean="0">
                <a:latin typeface="Trebuchet MS" pitchFamily="34" charset="0"/>
              </a:rPr>
              <a:t> de </a:t>
            </a:r>
            <a:r>
              <a:rPr lang="en-US" sz="1400" b="1" dirty="0" err="1" smtClean="0">
                <a:latin typeface="Trebuchet MS" pitchFamily="34" charset="0"/>
              </a:rPr>
              <a:t>plasament</a:t>
            </a:r>
            <a:r>
              <a:rPr lang="en-US" sz="1400" dirty="0" smtClean="0">
                <a:latin typeface="Trebuchet MS" pitchFamily="34" charset="0"/>
              </a:rPr>
              <a:t> </a:t>
            </a:r>
            <a:r>
              <a:rPr lang="ro-RO" sz="1400" dirty="0" smtClean="0">
                <a:latin typeface="Trebuchet MS" pitchFamily="34" charset="0"/>
              </a:rPr>
              <a:t>a crescut</a:t>
            </a:r>
            <a:r>
              <a:rPr lang="en-US" sz="1400" dirty="0" smtClean="0">
                <a:latin typeface="Trebuchet MS" pitchFamily="34" charset="0"/>
              </a:rPr>
              <a:t> de la 1.082 lei la 1.194 lei </a:t>
            </a:r>
            <a:r>
              <a:rPr lang="en-US" sz="1400" dirty="0" err="1" smtClean="0">
                <a:latin typeface="Trebuchet MS" pitchFamily="34" charset="0"/>
              </a:rPr>
              <a:t>și</a:t>
            </a:r>
            <a:r>
              <a:rPr lang="en-US" sz="1400" dirty="0" smtClean="0">
                <a:latin typeface="Trebuchet MS" pitchFamily="34" charset="0"/>
              </a:rPr>
              <a:t> de la 1.622 lei </a:t>
            </a:r>
            <a:r>
              <a:rPr lang="en-US" sz="1400" dirty="0" err="1" smtClean="0">
                <a:latin typeface="Trebuchet MS" pitchFamily="34" charset="0"/>
              </a:rPr>
              <a:t>pentru</a:t>
            </a:r>
            <a:r>
              <a:rPr lang="en-US" sz="1400" dirty="0" smtClean="0">
                <a:latin typeface="Trebuchet MS" pitchFamily="34" charset="0"/>
              </a:rPr>
              <a:t> </a:t>
            </a:r>
            <a:r>
              <a:rPr lang="en-US" sz="1400" dirty="0" err="1" smtClean="0">
                <a:latin typeface="Trebuchet MS" pitchFamily="34" charset="0"/>
              </a:rPr>
              <a:t>copilul</a:t>
            </a:r>
            <a:r>
              <a:rPr lang="en-US" sz="1400" dirty="0" smtClean="0">
                <a:latin typeface="Trebuchet MS" pitchFamily="34" charset="0"/>
              </a:rPr>
              <a:t> cu handicap la 1.791 lei. La </a:t>
            </a:r>
            <a:r>
              <a:rPr lang="en-US" sz="1400" dirty="0" err="1" smtClean="0">
                <a:latin typeface="Trebuchet MS" pitchFamily="34" charset="0"/>
              </a:rPr>
              <a:t>aceasta</a:t>
            </a:r>
            <a:r>
              <a:rPr lang="en-US" sz="1400" dirty="0" smtClean="0">
                <a:latin typeface="Trebuchet MS" pitchFamily="34" charset="0"/>
              </a:rPr>
              <a:t> se </a:t>
            </a:r>
            <a:r>
              <a:rPr lang="en-US" sz="1400" dirty="0" err="1" smtClean="0">
                <a:latin typeface="Trebuchet MS" pitchFamily="34" charset="0"/>
              </a:rPr>
              <a:t>adaugă</a:t>
            </a:r>
            <a:r>
              <a:rPr lang="en-US" sz="1400" dirty="0" smtClean="0">
                <a:latin typeface="Trebuchet MS" pitchFamily="34" charset="0"/>
              </a:rPr>
              <a:t> </a:t>
            </a:r>
            <a:r>
              <a:rPr lang="en-US" sz="1400" dirty="0" err="1" smtClean="0">
                <a:latin typeface="Trebuchet MS" pitchFamily="34" charset="0"/>
              </a:rPr>
              <a:t>și</a:t>
            </a:r>
            <a:r>
              <a:rPr lang="en-US" sz="1400" dirty="0" smtClean="0">
                <a:latin typeface="Trebuchet MS" pitchFamily="34" charset="0"/>
              </a:rPr>
              <a:t> </a:t>
            </a:r>
            <a:r>
              <a:rPr lang="en-US" sz="1400" dirty="0" err="1" smtClean="0">
                <a:latin typeface="Trebuchet MS" pitchFamily="34" charset="0"/>
              </a:rPr>
              <a:t>indemnizația</a:t>
            </a:r>
            <a:r>
              <a:rPr lang="en-US" sz="1400" dirty="0" smtClean="0">
                <a:latin typeface="Trebuchet MS" pitchFamily="34" charset="0"/>
              </a:rPr>
              <a:t> de </a:t>
            </a:r>
            <a:r>
              <a:rPr lang="en-US" sz="1400" dirty="0" err="1" smtClean="0">
                <a:latin typeface="Trebuchet MS" pitchFamily="34" charset="0"/>
              </a:rPr>
              <a:t>sprijin</a:t>
            </a:r>
            <a:r>
              <a:rPr lang="en-US" sz="1400" dirty="0" smtClean="0">
                <a:latin typeface="Trebuchet MS" pitchFamily="34" charset="0"/>
              </a:rPr>
              <a:t>, care </a:t>
            </a:r>
            <a:r>
              <a:rPr lang="ro-RO" sz="1400" dirty="0" smtClean="0">
                <a:latin typeface="Trebuchet MS" pitchFamily="34" charset="0"/>
              </a:rPr>
              <a:t>a crescut</a:t>
            </a:r>
            <a:r>
              <a:rPr lang="en-US" sz="1400" dirty="0" smtClean="0">
                <a:latin typeface="Trebuchet MS" pitchFamily="34" charset="0"/>
              </a:rPr>
              <a:t> de la 479 lei la 529 lei.</a:t>
            </a:r>
          </a:p>
          <a:p>
            <a:pPr>
              <a:buNone/>
            </a:pPr>
            <a:endParaRPr lang="en-US" sz="1600" dirty="0">
              <a:latin typeface="Trebuchet MS" pitchFamily="34" charset="0"/>
            </a:endParaRPr>
          </a:p>
        </p:txBody>
      </p:sp>
      <p:sp>
        <p:nvSpPr>
          <p:cNvPr id="4" name="Slide Number Placeholder 3"/>
          <p:cNvSpPr>
            <a:spLocks noGrp="1"/>
          </p:cNvSpPr>
          <p:nvPr>
            <p:ph type="sldNum" sz="quarter" idx="12"/>
          </p:nvPr>
        </p:nvSpPr>
        <p:spPr/>
        <p:txBody>
          <a:bodyPr/>
          <a:lstStyle/>
          <a:p>
            <a:pPr>
              <a:defRPr/>
            </a:pPr>
            <a:fld id="{08A3B49B-ED30-4CBE-A1FB-B3616577BFF2}" type="slidenum">
              <a:rPr lang="ro-RO" smtClean="0"/>
              <a:pPr>
                <a:defRPr/>
              </a:pPr>
              <a:t>16</a:t>
            </a:fld>
            <a:endParaRPr lang="ro-RO"/>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85750" y="107157"/>
            <a:ext cx="8229600" cy="803672"/>
          </a:xfrm>
        </p:spPr>
        <p:txBody>
          <a:bodyPr/>
          <a:lstStyle/>
          <a:p>
            <a:pPr algn="ctr"/>
            <a:r>
              <a:rPr lang="ro-RO" sz="1800" b="1" smtClean="0">
                <a:solidFill>
                  <a:srgbClr val="000099"/>
                </a:solidFill>
                <a:latin typeface="Trebuchet MS" pitchFamily="34" charset="0"/>
              </a:rPr>
              <a:t>Realizările Agenţiei Judeţene pentru Plăţi şi Inspecţie Socială Satu Mare</a:t>
            </a:r>
            <a:r>
              <a:rPr lang="en-US" sz="1800" b="1" smtClean="0">
                <a:solidFill>
                  <a:srgbClr val="000099"/>
                </a:solidFill>
                <a:latin typeface="Trebuchet MS" pitchFamily="34" charset="0"/>
              </a:rPr>
              <a:t> </a:t>
            </a:r>
            <a:r>
              <a:rPr lang="ro-RO" sz="1800" b="1" smtClean="0">
                <a:solidFill>
                  <a:srgbClr val="000099"/>
                </a:solidFill>
                <a:latin typeface="Trebuchet MS" pitchFamily="34" charset="0"/>
              </a:rPr>
              <a:t>în </a:t>
            </a:r>
            <a:r>
              <a:rPr lang="en-US" sz="1800" b="1" smtClean="0">
                <a:solidFill>
                  <a:srgbClr val="000099"/>
                </a:solidFill>
                <a:latin typeface="Trebuchet MS" pitchFamily="34" charset="0"/>
              </a:rPr>
              <a:t>primele 9 luni-2024 pe partea de beneficii sociale </a:t>
            </a:r>
            <a:r>
              <a:rPr lang="en-US" sz="2000" smtClean="0">
                <a:solidFill>
                  <a:srgbClr val="000099"/>
                </a:solidFill>
                <a:latin typeface="Trebuchet MS" pitchFamily="34" charset="0"/>
              </a:rPr>
              <a:t/>
            </a:r>
            <a:br>
              <a:rPr lang="en-US" sz="2000" smtClean="0">
                <a:solidFill>
                  <a:srgbClr val="000099"/>
                </a:solidFill>
                <a:latin typeface="Trebuchet MS" pitchFamily="34" charset="0"/>
              </a:rPr>
            </a:br>
            <a:r>
              <a:rPr lang="ro-RO" sz="1200" b="1" smtClean="0"/>
              <a:t> </a:t>
            </a:r>
            <a:r>
              <a:rPr lang="en-US" sz="1200" smtClean="0"/>
              <a:t/>
            </a:r>
            <a:br>
              <a:rPr lang="en-US" sz="1200" smtClean="0"/>
            </a:br>
            <a:endParaRPr lang="en-US" sz="1200" smtClean="0">
              <a:latin typeface="Trebuchet MS"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59717169"/>
              </p:ext>
            </p:extLst>
          </p:nvPr>
        </p:nvGraphicFramePr>
        <p:xfrm>
          <a:off x="467544" y="771550"/>
          <a:ext cx="7858151" cy="4155614"/>
        </p:xfrm>
        <a:graphic>
          <a:graphicData uri="http://schemas.openxmlformats.org/drawingml/2006/table">
            <a:tbl>
              <a:tblPr/>
              <a:tblGrid>
                <a:gridCol w="427653"/>
                <a:gridCol w="2138258"/>
                <a:gridCol w="1326444"/>
                <a:gridCol w="3965796"/>
              </a:tblGrid>
              <a:tr h="360759">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800" b="1" i="0" u="none" strike="noStrike" cap="none" normalizeH="0" baseline="0" dirty="0" smtClean="0">
                          <a:ln>
                            <a:noFill/>
                          </a:ln>
                          <a:solidFill>
                            <a:srgbClr val="FFFFFF"/>
                          </a:solidFill>
                          <a:effectLst/>
                          <a:latin typeface="Tahoma" pitchFamily="34" charset="0"/>
                          <a:cs typeface="Times New Roman" pitchFamily="18" charset="0"/>
                        </a:rPr>
                        <a:t>Nr. </a:t>
                      </a:r>
                      <a:endParaRPr kumimoji="0" lang="en-US" sz="900" b="1" i="0" u="none" strike="noStrike" cap="none" normalizeH="0" baseline="0" dirty="0" smtClean="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ro-RO" sz="800" b="1" i="0" u="none" strike="noStrike" cap="none" normalizeH="0" baseline="0" dirty="0" smtClean="0">
                          <a:ln>
                            <a:noFill/>
                          </a:ln>
                          <a:solidFill>
                            <a:srgbClr val="FFFFFF"/>
                          </a:solidFill>
                          <a:effectLst/>
                          <a:latin typeface="Tahoma" pitchFamily="34" charset="0"/>
                          <a:cs typeface="Times New Roman" pitchFamily="18" charset="0"/>
                        </a:rPr>
                        <a:t>crt.</a:t>
                      </a:r>
                      <a:endParaRPr kumimoji="0" lang="en-US" sz="9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800" b="1" i="0" u="none" strike="noStrike" cap="none" normalizeH="0" baseline="0" dirty="0" smtClean="0">
                          <a:ln>
                            <a:noFill/>
                          </a:ln>
                          <a:solidFill>
                            <a:srgbClr val="FFFFFF"/>
                          </a:solidFill>
                          <a:effectLst/>
                          <a:latin typeface="Tahoma" pitchFamily="34" charset="0"/>
                          <a:cs typeface="Times New Roman" pitchFamily="18" charset="0"/>
                        </a:rPr>
                        <a:t>Acţiunea</a:t>
                      </a:r>
                      <a:endParaRPr kumimoji="0" lang="en-US" sz="9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dirty="0" err="1" smtClean="0">
                          <a:ln>
                            <a:noFill/>
                          </a:ln>
                          <a:solidFill>
                            <a:srgbClr val="FFFFFF"/>
                          </a:solidFill>
                          <a:effectLst/>
                          <a:latin typeface="Times New Roman" pitchFamily="18" charset="0"/>
                          <a:cs typeface="Times New Roman" pitchFamily="18" charset="0"/>
                        </a:rPr>
                        <a:t>Cuantum</a:t>
                      </a:r>
                      <a:endParaRPr kumimoji="0" lang="en-US" sz="9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o-RO" sz="800" b="1" i="0" u="none" strike="noStrike" cap="none" normalizeH="0" baseline="0" dirty="0" smtClean="0">
                          <a:ln>
                            <a:noFill/>
                          </a:ln>
                          <a:solidFill>
                            <a:srgbClr val="FFFFFF"/>
                          </a:solidFill>
                          <a:effectLst/>
                          <a:latin typeface="Tahoma" pitchFamily="34" charset="0"/>
                          <a:cs typeface="Times New Roman" pitchFamily="18" charset="0"/>
                        </a:rPr>
                        <a:t>Realizări </a:t>
                      </a:r>
                      <a:r>
                        <a:rPr kumimoji="0" lang="en-US" sz="800" b="1" i="0" u="none" strike="noStrike" cap="none" normalizeH="0" baseline="0" dirty="0" smtClean="0">
                          <a:ln>
                            <a:noFill/>
                          </a:ln>
                          <a:solidFill>
                            <a:srgbClr val="FFFFFF"/>
                          </a:solidFill>
                          <a:effectLst/>
                          <a:latin typeface="Tahoma" pitchFamily="34" charset="0"/>
                          <a:cs typeface="Times New Roman" pitchFamily="18" charset="0"/>
                        </a:rPr>
                        <a:t>9</a:t>
                      </a:r>
                      <a:r>
                        <a:rPr kumimoji="0" lang="ro-RO" sz="800" b="1" i="0" u="none" strike="noStrike" cap="none" normalizeH="0" baseline="0" dirty="0" smtClean="0">
                          <a:ln>
                            <a:noFill/>
                          </a:ln>
                          <a:solidFill>
                            <a:srgbClr val="FFFFFF"/>
                          </a:solidFill>
                          <a:effectLst/>
                          <a:latin typeface="Tahoma" pitchFamily="34" charset="0"/>
                          <a:cs typeface="Times New Roman" pitchFamily="18" charset="0"/>
                        </a:rPr>
                        <a:t> luni</a:t>
                      </a:r>
                      <a:endParaRPr kumimoji="0" lang="en-US" sz="9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1402556">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0" i="0" u="none" strike="noStrike" cap="none" normalizeH="0" baseline="0" smtClean="0">
                          <a:ln>
                            <a:noFill/>
                          </a:ln>
                          <a:solidFill>
                            <a:srgbClr val="000000"/>
                          </a:solidFill>
                          <a:effectLst/>
                          <a:latin typeface="Tahoma" pitchFamily="34" charset="0"/>
                          <a:cs typeface="Times New Roman" pitchFamily="18" charset="0"/>
                        </a:rPr>
                        <a:t>1.</a:t>
                      </a:r>
                      <a:endParaRPr kumimoji="0" lang="en-US" sz="9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Stabilirea şi plata </a:t>
                      </a:r>
                      <a:r>
                        <a:rPr kumimoji="0" lang="ro-RO" sz="800" b="1" i="1" u="sng" strike="noStrike" cap="none" normalizeH="0" baseline="0" dirty="0" smtClean="0">
                          <a:ln>
                            <a:noFill/>
                          </a:ln>
                          <a:solidFill>
                            <a:schemeClr val="tx1"/>
                          </a:solidFill>
                          <a:effectLst/>
                          <a:latin typeface="Trebuchet MS" pitchFamily="34" charset="0"/>
                          <a:cs typeface="Times New Roman" pitchFamily="18" charset="0"/>
                        </a:rPr>
                        <a:t>alocaţiei de stat pentru copii</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conform prevederilor Legii nr.61/1993  privind alocaţia de stat pentru copii, cu modificările şi completările ulterioare şi ale H.G. nr.577/2008, cu modificările şi completările ulterioare</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0-2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ani</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719 lei</a:t>
                      </a:r>
                    </a:p>
                    <a:p>
                      <a:pPr marL="0" marR="0" lvl="0" indent="0" algn="just"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2-18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ani</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292 lei</a:t>
                      </a:r>
                    </a:p>
                    <a:p>
                      <a:pPr marL="0" marR="0" lvl="0" indent="0" algn="just"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0-18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ani</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copii</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cu handicap=719 lei</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ro-RO" sz="800" b="0" i="0" u="none" strike="noStrike" cap="none" normalizeH="0" baseline="0" dirty="0" smtClean="0">
                          <a:ln>
                            <a:noFill/>
                          </a:ln>
                          <a:solidFill>
                            <a:schemeClr val="tx1"/>
                          </a:solidFill>
                          <a:effectLst/>
                          <a:latin typeface="Tahoma"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Ca formă de ocrotire a statului acordată tuturor copiilor, fără discriminare, s-a stabilit şi plătit alocaţia de stat pentru un număr mediu lunar de </a:t>
                      </a:r>
                      <a:r>
                        <a:rPr kumimoji="0" lang="en-US" sz="900" b="1" i="1" u="none" strike="noStrike" cap="none" normalizeH="0" baseline="0" dirty="0" smtClean="0">
                          <a:ln>
                            <a:noFill/>
                          </a:ln>
                          <a:solidFill>
                            <a:srgbClr val="0000FF"/>
                          </a:solidFill>
                          <a:effectLst/>
                          <a:latin typeface="Trebuchet MS" pitchFamily="34" charset="0"/>
                          <a:cs typeface="Times New Roman" pitchFamily="18" charset="0"/>
                        </a:rPr>
                        <a:t>55.875</a:t>
                      </a:r>
                      <a:r>
                        <a:rPr kumimoji="0" lang="ro-RO" sz="800" b="1" i="0" u="none" strike="noStrike" cap="none" normalizeH="0" baseline="0" dirty="0" smtClean="0">
                          <a:ln>
                            <a:noFill/>
                          </a:ln>
                          <a:solidFill>
                            <a:srgbClr val="0000FF"/>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de  copii, suma plătită fiind de </a:t>
                      </a:r>
                      <a:r>
                        <a:rPr kumimoji="0" lang="ro-RO" sz="900" b="1" i="1" u="none" strike="noStrike" cap="none" normalizeH="0" baseline="0" dirty="0" smtClean="0">
                          <a:ln>
                            <a:noFill/>
                          </a:ln>
                          <a:solidFill>
                            <a:srgbClr val="0000FF"/>
                          </a:solidFill>
                          <a:effectLst/>
                          <a:latin typeface="Trebuchet MS" pitchFamily="34" charset="0"/>
                          <a:cs typeface="Times New Roman" pitchFamily="18" charset="0"/>
                        </a:rPr>
                        <a:t>171.623.815</a:t>
                      </a:r>
                      <a:r>
                        <a:rPr kumimoji="0" lang="ro-RO" sz="800" b="1" i="0" u="none" strike="noStrike" cap="none" normalizeH="0" baseline="0" dirty="0" smtClean="0">
                          <a:ln>
                            <a:noFill/>
                          </a:ln>
                          <a:solidFill>
                            <a:srgbClr val="FF0000"/>
                          </a:solidFill>
                          <a:effectLst/>
                          <a:latin typeface="Trebuchet MS" pitchFamily="34" charset="0"/>
                          <a:cs typeface="Times New Roman" pitchFamily="18" charset="0"/>
                        </a:rPr>
                        <a:t> </a:t>
                      </a:r>
                      <a:r>
                        <a:rPr kumimoji="0" lang="ro-RO" sz="800" b="1" i="0"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lei.</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Au fost soluţionate un număr de </a:t>
                      </a:r>
                      <a:r>
                        <a:rPr kumimoji="0" lang="en-US" sz="900" b="1" i="0" u="none" strike="noStrike" cap="none" normalizeH="0" baseline="0" dirty="0" smtClean="0">
                          <a:ln>
                            <a:noFill/>
                          </a:ln>
                          <a:solidFill>
                            <a:srgbClr val="0000FF"/>
                          </a:solidFill>
                          <a:effectLst/>
                          <a:latin typeface="Trebuchet MS" pitchFamily="34" charset="0"/>
                          <a:cs typeface="Times New Roman" pitchFamily="18" charset="0"/>
                        </a:rPr>
                        <a:t>4.716</a:t>
                      </a:r>
                      <a:r>
                        <a:rPr kumimoji="0" lang="ro-RO" sz="900" b="0" i="0" u="none" strike="noStrike" cap="none" normalizeH="0" baseline="0" dirty="0" smtClean="0">
                          <a:ln>
                            <a:noFill/>
                          </a:ln>
                          <a:solidFill>
                            <a:srgbClr val="A5002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de cereri noi de acordare a alocaţiei de stat pentru copii.</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r>
              <a:tr h="2392299">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0" i="0" u="none" strike="noStrike" cap="none" normalizeH="0" baseline="0" smtClean="0">
                          <a:ln>
                            <a:noFill/>
                          </a:ln>
                          <a:solidFill>
                            <a:srgbClr val="000000"/>
                          </a:solidFill>
                          <a:effectLst/>
                          <a:latin typeface="Tahoma" pitchFamily="34" charset="0"/>
                          <a:cs typeface="Times New Roman" pitchFamily="18" charset="0"/>
                        </a:rPr>
                        <a:t>2.</a:t>
                      </a:r>
                      <a:endParaRPr kumimoji="0" lang="en-US" sz="9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FEC"/>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Stabilirea şi plata </a:t>
                      </a:r>
                      <a:r>
                        <a:rPr kumimoji="0" lang="ro-RO" sz="800" b="1" i="1" u="sng" strike="noStrike" cap="none" normalizeH="0" baseline="0" dirty="0" smtClean="0">
                          <a:ln>
                            <a:noFill/>
                          </a:ln>
                          <a:solidFill>
                            <a:schemeClr val="tx1"/>
                          </a:solidFill>
                          <a:effectLst/>
                          <a:latin typeface="Trebuchet MS" pitchFamily="34" charset="0"/>
                          <a:cs typeface="Times New Roman" pitchFamily="18" charset="0"/>
                        </a:rPr>
                        <a:t>indemnizaţiei pentru  creşterea copiilor</a:t>
                      </a:r>
                      <a:r>
                        <a:rPr kumimoji="0" lang="ro-RO" sz="800" b="1" i="1" u="none" strike="noStrike" cap="none" normalizeH="0" baseline="0" dirty="0" smtClean="0">
                          <a:ln>
                            <a:noFill/>
                          </a:ln>
                          <a:solidFill>
                            <a:schemeClr val="tx1"/>
                          </a:solidFill>
                          <a:effectLst/>
                          <a:latin typeface="Trebuchet MS" pitchFamily="34" charset="0"/>
                          <a:cs typeface="Times New Roman" pitchFamily="18" charset="0"/>
                        </a:rPr>
                        <a:t> şi a </a:t>
                      </a:r>
                      <a:r>
                        <a:rPr kumimoji="0" lang="ro-RO" sz="800" b="1" i="1" u="sng" strike="noStrike" cap="none" normalizeH="0" baseline="0" dirty="0" smtClean="0">
                          <a:ln>
                            <a:noFill/>
                          </a:ln>
                          <a:solidFill>
                            <a:schemeClr val="tx1"/>
                          </a:solidFill>
                          <a:effectLst/>
                          <a:latin typeface="Trebuchet MS" pitchFamily="34" charset="0"/>
                          <a:cs typeface="Times New Roman" pitchFamily="18" charset="0"/>
                        </a:rPr>
                        <a:t>stimulentului de inserţie</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în conformitate cu prevederile O.U.G. nr.111/2010 privind concediul şi indemnizaţia lunară pentru creşterea copiilor, cu modificările şi completările ulterioare şi ale H.G. nr.52/2011, cu modificările şi completările ulterioare</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FEC"/>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ICC</a:t>
                      </a:r>
                    </a:p>
                    <a:p>
                      <a:pPr marL="0" marR="0" lvl="0" indent="0" algn="just"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85% media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veniturilor</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nete</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pe</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ultimele</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12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luni</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anterior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nasterii</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copilului,plafonul</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maxim= 8500 lei</a:t>
                      </a:r>
                    </a:p>
                    <a:p>
                      <a:pPr marL="0" marR="0" lvl="0" indent="0" algn="just"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ICCminim</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=1651 lei</a:t>
                      </a:r>
                    </a:p>
                    <a:p>
                      <a:pPr marL="0" marR="0" lvl="0" indent="0" algn="just"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Stimulent</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=650 lei</a:t>
                      </a:r>
                    </a:p>
                    <a:p>
                      <a:pPr marL="0" marR="0" lvl="0" indent="0" algn="just"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Stimulent</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=1500 lei( &lt;6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luni</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copil</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a:t>
                      </a:r>
                    </a:p>
                    <a:p>
                      <a:pPr marL="0" marR="0" lvl="0" indent="0" algn="just"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FEC"/>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tab pos="273050" algn="l"/>
                        </a:tabLst>
                        <a:defRPr/>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Pentru îmbunătăţirea echilibrului social-economic al familiei, prin susţinerea acesteia în vederea creşterii copilului, în scopul stimulării creşterii natalităţii şi diminuării fenomenului de abandon al copiilor au fost stabilite şi plătite indemnizaţii pentru creşterea copilului pentru un număr mediu de </a:t>
                      </a:r>
                      <a:r>
                        <a:rPr kumimoji="0" lang="ro-RO" sz="900" b="1" i="1" u="none" strike="noStrike" cap="none" normalizeH="0" baseline="0" dirty="0" smtClean="0">
                          <a:ln>
                            <a:noFill/>
                          </a:ln>
                          <a:solidFill>
                            <a:srgbClr val="0000FF"/>
                          </a:solidFill>
                          <a:effectLst/>
                          <a:latin typeface="Trebuchet MS" pitchFamily="34" charset="0"/>
                          <a:cs typeface="Times New Roman" pitchFamily="18" charset="0"/>
                        </a:rPr>
                        <a:t>2.</a:t>
                      </a:r>
                      <a:r>
                        <a:rPr kumimoji="0" lang="en-US" sz="900" b="1" i="1" u="none" strike="noStrike" cap="none" normalizeH="0" baseline="0" dirty="0" smtClean="0">
                          <a:ln>
                            <a:noFill/>
                          </a:ln>
                          <a:solidFill>
                            <a:srgbClr val="0000FF"/>
                          </a:solidFill>
                          <a:effectLst/>
                          <a:latin typeface="Trebuchet MS" pitchFamily="34" charset="0"/>
                          <a:cs typeface="Times New Roman" pitchFamily="18" charset="0"/>
                        </a:rPr>
                        <a:t>280</a:t>
                      </a:r>
                      <a:r>
                        <a:rPr kumimoji="0" lang="ro-RO" sz="900" b="1" i="1" u="none" strike="noStrike" cap="none" normalizeH="0" baseline="0" dirty="0" smtClean="0">
                          <a:ln>
                            <a:noFill/>
                          </a:ln>
                          <a:solidFill>
                            <a:srgbClr val="0000FF"/>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beneficiari lunar, în sumă de </a:t>
                      </a:r>
                      <a:r>
                        <a:rPr kumimoji="0" lang="ro-RO" sz="900" b="1" i="1" u="none" strike="noStrike" cap="none" normalizeH="0" baseline="0" dirty="0" smtClean="0">
                          <a:ln>
                            <a:noFill/>
                          </a:ln>
                          <a:solidFill>
                            <a:srgbClr val="0000FF"/>
                          </a:solidFill>
                          <a:effectLst/>
                          <a:latin typeface="Trebuchet MS" pitchFamily="34" charset="0"/>
                          <a:cs typeface="Times New Roman" pitchFamily="18" charset="0"/>
                        </a:rPr>
                        <a:t>59.070.391</a:t>
                      </a:r>
                      <a:r>
                        <a:rPr kumimoji="0" lang="ro-RO" sz="800" b="1" i="0" u="none" strike="noStrike" cap="none" normalizeH="0" baseline="0" dirty="0" smtClean="0">
                          <a:ln>
                            <a:noFill/>
                          </a:ln>
                          <a:solidFill>
                            <a:srgbClr val="FF0000"/>
                          </a:solidFill>
                          <a:effectLst/>
                          <a:latin typeface="Trebuchet MS" pitchFamily="34" charset="0"/>
                          <a:cs typeface="Times New Roman" pitchFamily="18" charset="0"/>
                        </a:rPr>
                        <a:t> </a:t>
                      </a:r>
                      <a:r>
                        <a:rPr kumimoji="0" lang="ro-RO" sz="800" b="1" i="0"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lei. </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tab pos="273050" algn="l"/>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Au fost soluţionate un număr de </a:t>
                      </a:r>
                      <a:r>
                        <a:rPr kumimoji="0" lang="ro-RO" sz="900" b="1" i="1" u="none" strike="noStrike" cap="none" normalizeH="0" baseline="0" dirty="0" smtClean="0">
                          <a:ln>
                            <a:noFill/>
                          </a:ln>
                          <a:solidFill>
                            <a:srgbClr val="0000FF"/>
                          </a:solidFill>
                          <a:effectLst/>
                          <a:latin typeface="Trebuchet MS" pitchFamily="34" charset="0"/>
                          <a:cs typeface="Times New Roman" pitchFamily="18" charset="0"/>
                        </a:rPr>
                        <a:t>1.1</a:t>
                      </a:r>
                      <a:r>
                        <a:rPr kumimoji="0" lang="en-US" sz="900" b="1" i="1" u="none" strike="noStrike" cap="none" normalizeH="0" baseline="0" dirty="0" smtClean="0">
                          <a:ln>
                            <a:noFill/>
                          </a:ln>
                          <a:solidFill>
                            <a:srgbClr val="0000FF"/>
                          </a:solidFill>
                          <a:effectLst/>
                          <a:latin typeface="Trebuchet MS" pitchFamily="34" charset="0"/>
                          <a:cs typeface="Times New Roman" pitchFamily="18" charset="0"/>
                        </a:rPr>
                        <a:t>8</a:t>
                      </a:r>
                      <a:r>
                        <a:rPr kumimoji="0" lang="ro-RO" sz="900" b="1" i="1" u="none" strike="noStrike" cap="none" normalizeH="0" baseline="0" dirty="0" smtClean="0">
                          <a:ln>
                            <a:noFill/>
                          </a:ln>
                          <a:solidFill>
                            <a:srgbClr val="0000FF"/>
                          </a:solidFill>
                          <a:effectLst/>
                          <a:latin typeface="Trebuchet MS" pitchFamily="34" charset="0"/>
                          <a:cs typeface="Times New Roman" pitchFamily="18" charset="0"/>
                        </a:rPr>
                        <a:t>9</a:t>
                      </a:r>
                      <a:r>
                        <a:rPr kumimoji="0" lang="ro-RO" sz="900" b="0" i="1" u="none" strike="noStrike" cap="none" normalizeH="0" baseline="0" dirty="0" smtClean="0">
                          <a:ln>
                            <a:noFill/>
                          </a:ln>
                          <a:solidFill>
                            <a:srgbClr val="0000FF"/>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de cereri noi pentru indemnizaţii pentru creşterea copilului.</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tab pos="273050" algn="l"/>
                        </a:tabLst>
                        <a:defRPr/>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De asemenea, au fost stabilite şi plătite stimulente de inserţie pentru un număr mediu de </a:t>
                      </a:r>
                      <a:r>
                        <a:rPr kumimoji="0" lang="ro-RO" sz="900" b="1" i="1" u="none" strike="noStrike" cap="none" normalizeH="0" baseline="0" dirty="0" smtClean="0">
                          <a:ln>
                            <a:noFill/>
                          </a:ln>
                          <a:solidFill>
                            <a:srgbClr val="0000FF"/>
                          </a:solidFill>
                          <a:effectLst/>
                          <a:latin typeface="Trebuchet MS" pitchFamily="34" charset="0"/>
                          <a:cs typeface="Times New Roman" pitchFamily="18" charset="0"/>
                        </a:rPr>
                        <a:t>1.</a:t>
                      </a:r>
                      <a:r>
                        <a:rPr kumimoji="0" lang="en-US" sz="900" b="1" i="1" u="none" strike="noStrike" cap="none" normalizeH="0" baseline="0" dirty="0" smtClean="0">
                          <a:ln>
                            <a:noFill/>
                          </a:ln>
                          <a:solidFill>
                            <a:srgbClr val="0000FF"/>
                          </a:solidFill>
                          <a:effectLst/>
                          <a:latin typeface="Trebuchet MS" pitchFamily="34" charset="0"/>
                          <a:cs typeface="Times New Roman" pitchFamily="18" charset="0"/>
                        </a:rPr>
                        <a:t>047</a:t>
                      </a:r>
                      <a:r>
                        <a:rPr kumimoji="0" lang="ro-RO" sz="900" b="0" i="1" u="none" strike="noStrike" cap="none" normalizeH="0" baseline="0" dirty="0" smtClean="0">
                          <a:ln>
                            <a:noFill/>
                          </a:ln>
                          <a:solidFill>
                            <a:srgbClr val="0000FF"/>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beneficiari de indemnizaţie pentru creşterea copilului care şi-au reluat activitatea, suma plătită pentru această destinaţie fiind de </a:t>
                      </a:r>
                      <a:r>
                        <a:rPr kumimoji="0" lang="ro-RO" sz="900" b="1" i="1" u="none" strike="noStrike" cap="none" normalizeH="0" baseline="0" dirty="0" smtClean="0">
                          <a:ln>
                            <a:noFill/>
                          </a:ln>
                          <a:solidFill>
                            <a:srgbClr val="0000FF"/>
                          </a:solidFill>
                          <a:effectLst/>
                          <a:latin typeface="Trebuchet MS" pitchFamily="34" charset="0"/>
                          <a:cs typeface="Times New Roman" pitchFamily="18" charset="0"/>
                        </a:rPr>
                        <a:t>7.831.588</a:t>
                      </a:r>
                      <a:r>
                        <a:rPr kumimoji="0" lang="ro-RO" sz="800" b="1" i="0" u="none" strike="noStrike" cap="none" normalizeH="0" baseline="0" dirty="0" smtClean="0">
                          <a:ln>
                            <a:noFill/>
                          </a:ln>
                          <a:solidFill>
                            <a:srgbClr val="FF0000"/>
                          </a:solidFill>
                          <a:effectLst/>
                          <a:latin typeface="Trebuchet MS" pitchFamily="34" charset="0"/>
                          <a:cs typeface="Times New Roman" pitchFamily="18" charset="0"/>
                        </a:rPr>
                        <a:t> </a:t>
                      </a:r>
                      <a:r>
                        <a:rPr kumimoji="0" lang="ro-RO" sz="800" b="1" i="0"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lei. </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tab pos="273050" algn="l"/>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Au fost soluţionate un număr de </a:t>
                      </a:r>
                      <a:r>
                        <a:rPr kumimoji="0" lang="en-US" sz="900" b="0" i="1" u="none" strike="noStrike" cap="none" normalizeH="0" baseline="0" dirty="0" smtClean="0">
                          <a:ln>
                            <a:noFill/>
                          </a:ln>
                          <a:solidFill>
                            <a:srgbClr val="0000FF"/>
                          </a:solidFill>
                          <a:effectLst/>
                          <a:latin typeface="Trebuchet MS" pitchFamily="34" charset="0"/>
                          <a:cs typeface="Times New Roman" pitchFamily="18" charset="0"/>
                        </a:rPr>
                        <a:t>669</a:t>
                      </a:r>
                      <a:r>
                        <a:rPr kumimoji="0" lang="en-US" sz="800" b="0" i="0" u="none" strike="noStrike" cap="none" normalizeH="0" baseline="0" dirty="0" smtClean="0">
                          <a:ln>
                            <a:noFill/>
                          </a:ln>
                          <a:solidFill>
                            <a:srgbClr val="0000FF"/>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de cereri noi pentru acordarea stimulentului de inserţie.</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FEC"/>
                    </a:solidFill>
                  </a:tcPr>
                </a:tc>
              </a:tr>
            </a:tbl>
          </a:graphicData>
        </a:graphic>
      </p:graphicFrame>
      <p:sp>
        <p:nvSpPr>
          <p:cNvPr id="19481" name="Slide Number Placeholder 3"/>
          <p:cNvSpPr>
            <a:spLocks noGrp="1"/>
          </p:cNvSpPr>
          <p:nvPr>
            <p:ph type="sldNum" sz="quarter" idx="12"/>
          </p:nvPr>
        </p:nvSpPr>
        <p:spPr bwMode="auto">
          <a:noFill/>
          <a:ln>
            <a:miter lim="800000"/>
            <a:headEnd/>
            <a:tailEnd/>
          </a:ln>
        </p:spPr>
        <p:txBody>
          <a:bodyPr/>
          <a:lstStyle/>
          <a:p>
            <a:fld id="{AD889131-C22B-41A2-B596-EABBE44916D1}" type="slidenum">
              <a:rPr lang="ro-RO" smtClean="0"/>
              <a:pPr/>
              <a:t>17</a:t>
            </a:fld>
            <a:endParaRPr lang="ro-RO"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714375" y="160735"/>
          <a:ext cx="7658100" cy="4913757"/>
        </p:xfrm>
        <a:graphic>
          <a:graphicData uri="http://schemas.openxmlformats.org/drawingml/2006/table">
            <a:tbl>
              <a:tblPr/>
              <a:tblGrid>
                <a:gridCol w="220001"/>
                <a:gridCol w="2042858"/>
                <a:gridCol w="1323301"/>
                <a:gridCol w="4071940"/>
              </a:tblGrid>
              <a:tr h="189280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endParaRPr kumimoji="0" lang="ro-RO" sz="900" b="0" i="0" u="none" strike="noStrike" cap="none" normalizeH="0" baseline="0" dirty="0" smtClean="0">
                        <a:ln>
                          <a:noFill/>
                        </a:ln>
                        <a:solidFill>
                          <a:schemeClr val="tx1"/>
                        </a:solidFill>
                        <a:effectLst/>
                        <a:latin typeface="Tahoma"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endParaRPr kumimoji="0" lang="ro-RO" sz="900" b="0" i="0" u="none" strike="noStrike" cap="none" normalizeH="0" baseline="0" dirty="0" smtClean="0">
                        <a:ln>
                          <a:noFill/>
                        </a:ln>
                        <a:solidFill>
                          <a:schemeClr val="tx1"/>
                        </a:solidFill>
                        <a:effectLst/>
                        <a:latin typeface="Tahoma"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endParaRPr kumimoji="0" lang="ro-RO" sz="900" b="0" i="0" u="none" strike="noStrike" cap="none" normalizeH="0" baseline="0" dirty="0" smtClean="0">
                        <a:ln>
                          <a:noFill/>
                        </a:ln>
                        <a:solidFill>
                          <a:schemeClr val="tx1"/>
                        </a:solidFill>
                        <a:effectLst/>
                        <a:latin typeface="Tahoma"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ro-RO" sz="900" b="0" i="0" u="none" strike="noStrike" cap="none" normalizeH="0" baseline="0" dirty="0" smtClean="0">
                          <a:ln>
                            <a:noFill/>
                          </a:ln>
                          <a:solidFill>
                            <a:schemeClr val="tx1"/>
                          </a:solidFill>
                          <a:effectLst/>
                          <a:latin typeface="Tahoma" pitchFamily="34" charset="0"/>
                          <a:cs typeface="Times New Roman" pitchFamily="18" charset="0"/>
                        </a:rPr>
                        <a:t>3.</a:t>
                      </a:r>
                      <a:endParaRPr kumimoji="0" lang="en-US" sz="9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Stabilirea şi plata </a:t>
                      </a:r>
                      <a:r>
                        <a:rPr kumimoji="0" lang="ro-RO" sz="900" b="1" i="1" u="sng" strike="noStrike" cap="none" normalizeH="0" baseline="0" dirty="0" smtClean="0">
                          <a:ln>
                            <a:noFill/>
                          </a:ln>
                          <a:solidFill>
                            <a:schemeClr val="tx1"/>
                          </a:solidFill>
                          <a:effectLst/>
                          <a:latin typeface="Trebuchet MS" pitchFamily="34" charset="0"/>
                          <a:cs typeface="Times New Roman" pitchFamily="18" charset="0"/>
                        </a:rPr>
                        <a:t>indemnizaţiei de acomodare</a:t>
                      </a:r>
                      <a:r>
                        <a:rPr kumimoji="0" lang="ro-RO" sz="900" b="1" i="1" u="none" strike="noStrike" cap="none" normalizeH="0" baseline="0" dirty="0" smtClean="0">
                          <a:ln>
                            <a:noFill/>
                          </a:ln>
                          <a:solidFill>
                            <a:schemeClr val="tx1"/>
                          </a:solidFill>
                          <a:effectLst/>
                          <a:latin typeface="Trebuchet MS" pitchFamily="34" charset="0"/>
                          <a:cs typeface="Times New Roman" pitchFamily="18" charset="0"/>
                        </a:rPr>
                        <a:t> si a </a:t>
                      </a:r>
                      <a:r>
                        <a:rPr kumimoji="0" lang="ro-RO" sz="900" b="1" i="1" u="sng" strike="noStrike" cap="none" normalizeH="0" baseline="0" dirty="0" smtClean="0">
                          <a:ln>
                            <a:noFill/>
                          </a:ln>
                          <a:solidFill>
                            <a:schemeClr val="tx1"/>
                          </a:solidFill>
                          <a:effectLst/>
                          <a:latin typeface="Trebuchet MS" pitchFamily="34" charset="0"/>
                          <a:cs typeface="Times New Roman" pitchFamily="18" charset="0"/>
                        </a:rPr>
                        <a:t>indemnizației de sprijin</a:t>
                      </a:r>
                      <a:r>
                        <a:rPr kumimoji="0" lang="ro-RO" sz="900" b="0" i="0" u="sng" strike="noStrike" cap="none" normalizeH="0" baseline="0" dirty="0" smtClean="0">
                          <a:ln>
                            <a:noFill/>
                          </a:ln>
                          <a:solidFill>
                            <a:schemeClr val="tx1"/>
                          </a:solidFill>
                          <a:effectLst/>
                          <a:latin typeface="Trebuchet MS" pitchFamily="34" charset="0"/>
                          <a:cs typeface="Times New Roman" pitchFamily="18" charset="0"/>
                        </a:rPr>
                        <a:t> </a:t>
                      </a: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conform Legii nr.273/2004, privind procedura adopţiei, cu modificările şi completările ulterioare şi H.G. nr.579/2016</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85% media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veniturilor</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nete</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pe</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ultimele</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12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luni</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anterior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incredintarii</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in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vederea</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adoptiei</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a:t>
                      </a: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plafonul minim=2.245 lei</a:t>
                      </a:r>
                    </a:p>
                    <a:p>
                      <a:pPr marL="0" marR="0" lvl="0" indent="0" algn="just" defTabSz="914400" rtl="0" eaLnBrk="1" fontAlgn="base" latinLnBrk="0" hangingPunct="1">
                        <a:lnSpc>
                          <a:spcPct val="115000"/>
                        </a:lnSpc>
                        <a:spcBef>
                          <a:spcPct val="0"/>
                        </a:spcBef>
                        <a:spcAft>
                          <a:spcPct val="0"/>
                        </a:spcAft>
                        <a:buClrTx/>
                        <a:buSzTx/>
                        <a:buFontTx/>
                        <a:buNone/>
                        <a:tabLst/>
                        <a:defRPr/>
                      </a:pP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plafonul</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maxim= 8500 lei</a:t>
                      </a:r>
                    </a:p>
                    <a:p>
                      <a:pPr marL="0" marR="0" lvl="0" indent="0" algn="just" defTabSz="914400" rtl="0" eaLnBrk="1" fontAlgn="base" latinLnBrk="0" hangingPunct="1">
                        <a:lnSpc>
                          <a:spcPct val="115000"/>
                        </a:lnSpc>
                        <a:spcBef>
                          <a:spcPct val="0"/>
                        </a:spcBef>
                        <a:spcAft>
                          <a:spcPct val="0"/>
                        </a:spcAft>
                        <a:buClrTx/>
                        <a:buSzTx/>
                        <a:buFontTx/>
                        <a:buNone/>
                        <a:tabLst/>
                      </a:pP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Ind.sprijin=793 lei</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   S-au stabilit şi plătit  indemnizaţii de acomodare pentru un număr mediu lunar de </a:t>
                      </a:r>
                      <a:r>
                        <a:rPr kumimoji="0" lang="en-US" sz="900" b="0" i="1" u="none" strike="noStrike" cap="none" normalizeH="0" baseline="0" dirty="0" smtClean="0">
                          <a:ln>
                            <a:noFill/>
                          </a:ln>
                          <a:solidFill>
                            <a:srgbClr val="0000FF"/>
                          </a:solidFill>
                          <a:effectLst/>
                          <a:latin typeface="Trebuchet MS" pitchFamily="34" charset="0"/>
                          <a:cs typeface="Times New Roman" pitchFamily="18" charset="0"/>
                        </a:rPr>
                        <a:t>54</a:t>
                      </a: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 persoane care au optat pentru adopţia unui copil, în sumă de </a:t>
                      </a:r>
                      <a:r>
                        <a:rPr kumimoji="0" lang="en-US" sz="900" b="1" i="1" u="none" strike="noStrike" cap="none" normalizeH="0" baseline="0" dirty="0" smtClean="0">
                          <a:ln>
                            <a:noFill/>
                          </a:ln>
                          <a:solidFill>
                            <a:srgbClr val="0000FF"/>
                          </a:solidFill>
                          <a:effectLst/>
                          <a:latin typeface="Trebuchet MS" pitchFamily="34" charset="0"/>
                          <a:cs typeface="Times New Roman" pitchFamily="18" charset="0"/>
                        </a:rPr>
                        <a:t>629.625</a:t>
                      </a: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 lei.</a:t>
                      </a:r>
                    </a:p>
                    <a:p>
                      <a:pPr marL="0" marR="0" lvl="0" indent="0" algn="just" defTabSz="914400" rtl="0" eaLnBrk="1" fontAlgn="base" latinLnBrk="0" hangingPunct="1">
                        <a:lnSpc>
                          <a:spcPct val="115000"/>
                        </a:lnSpc>
                        <a:spcBef>
                          <a:spcPct val="0"/>
                        </a:spcBef>
                        <a:spcAft>
                          <a:spcPct val="0"/>
                        </a:spcAft>
                        <a:buClrTx/>
                        <a:buSzTx/>
                        <a:buFontTx/>
                        <a:buNone/>
                        <a:tabLst/>
                      </a:pP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 </a:t>
                      </a:r>
                    </a:p>
                    <a:p>
                      <a:pPr marL="0" marR="0" lvl="0" indent="0" algn="just" defTabSz="914400" rtl="0" eaLnBrk="1" fontAlgn="base" latinLnBrk="0" hangingPunct="1">
                        <a:lnSpc>
                          <a:spcPct val="115000"/>
                        </a:lnSpc>
                        <a:spcBef>
                          <a:spcPct val="0"/>
                        </a:spcBef>
                        <a:spcAft>
                          <a:spcPct val="0"/>
                        </a:spcAft>
                        <a:buClrTx/>
                        <a:buSzTx/>
                        <a:buFontTx/>
                        <a:buNone/>
                        <a:tabLst/>
                      </a:pP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S-au stabilit şi plătit  indemnizaţii de sprijin pentru un număr mediu lunar de </a:t>
                      </a:r>
                      <a:r>
                        <a:rPr kumimoji="0" lang="en-US" sz="900" b="0" i="1" u="none" strike="noStrike" cap="none" normalizeH="0" baseline="0" dirty="0" smtClean="0">
                          <a:ln>
                            <a:noFill/>
                          </a:ln>
                          <a:solidFill>
                            <a:srgbClr val="0000FF"/>
                          </a:solidFill>
                          <a:effectLst/>
                          <a:latin typeface="Trebuchet MS" pitchFamily="34" charset="0"/>
                          <a:cs typeface="Times New Roman" pitchFamily="18" charset="0"/>
                        </a:rPr>
                        <a:t>4</a:t>
                      </a:r>
                      <a:r>
                        <a:rPr kumimoji="0" lang="ro-RO" sz="900" b="0" i="1" u="none" strike="noStrike" cap="none" normalizeH="0" baseline="0" dirty="0" smtClean="0">
                          <a:ln>
                            <a:noFill/>
                          </a:ln>
                          <a:solidFill>
                            <a:srgbClr val="0000FF"/>
                          </a:solidFill>
                          <a:effectLst/>
                          <a:latin typeface="Trebuchet MS" pitchFamily="34" charset="0"/>
                          <a:cs typeface="Times New Roman" pitchFamily="18" charset="0"/>
                        </a:rPr>
                        <a:t>6</a:t>
                      </a: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 persoane care au optat pentru adopţia unui copil, în sumă de </a:t>
                      </a:r>
                      <a:r>
                        <a:rPr kumimoji="0" lang="ro-RO" sz="900" b="1" i="1" u="none" strike="noStrike" cap="none" normalizeH="0" baseline="0" dirty="0" smtClean="0">
                          <a:ln>
                            <a:noFill/>
                          </a:ln>
                          <a:solidFill>
                            <a:srgbClr val="0000FF"/>
                          </a:solidFill>
                          <a:effectLst/>
                          <a:latin typeface="Trebuchet MS" pitchFamily="34" charset="0"/>
                          <a:cs typeface="Times New Roman" pitchFamily="18" charset="0"/>
                        </a:rPr>
                        <a:t>421.740</a:t>
                      </a: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 lei. </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r>
              <a:tr h="12858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4.</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Stabilirea</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900" b="0" i="0" u="none" strike="noStrike" cap="none" normalizeH="0" baseline="0" dirty="0" err="1" smtClean="0">
                          <a:ln>
                            <a:noFill/>
                          </a:ln>
                          <a:solidFill>
                            <a:schemeClr val="tx1"/>
                          </a:solidFill>
                          <a:effectLst/>
                          <a:latin typeface="Trebuchet MS" pitchFamily="34" charset="0"/>
                          <a:cs typeface="Times New Roman" pitchFamily="18" charset="0"/>
                        </a:rPr>
                        <a:t>si</a:t>
                      </a:r>
                      <a:r>
                        <a:rPr kumimoji="0" lang="en-US" sz="900" b="0" i="0" u="none" strike="noStrike" cap="none" normalizeH="0" baseline="0" dirty="0" smtClean="0">
                          <a:ln>
                            <a:noFill/>
                          </a:ln>
                          <a:solidFill>
                            <a:schemeClr val="tx1"/>
                          </a:solidFill>
                          <a:effectLst/>
                          <a:latin typeface="Trebuchet MS" pitchFamily="34" charset="0"/>
                          <a:cs typeface="Times New Roman" pitchFamily="18" charset="0"/>
                        </a:rPr>
                        <a:t> p</a:t>
                      </a: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lata </a:t>
                      </a:r>
                      <a:r>
                        <a:rPr kumimoji="0" lang="ro-RO" sz="900" b="1" i="1" u="sng" strike="noStrike" cap="none" normalizeH="0" baseline="0" dirty="0" smtClean="0">
                          <a:ln>
                            <a:noFill/>
                          </a:ln>
                          <a:solidFill>
                            <a:schemeClr val="tx1"/>
                          </a:solidFill>
                          <a:effectLst/>
                          <a:latin typeface="Trebuchet MS" pitchFamily="34" charset="0"/>
                          <a:cs typeface="Times New Roman" pitchFamily="18" charset="0"/>
                        </a:rPr>
                        <a:t>indemnizației pentru tineri</a:t>
                      </a:r>
                      <a:r>
                        <a:rPr kumimoji="0" lang="ro-RO" sz="900" b="1" i="1"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în conformitate cu prevederile Ordinului MMFPSPV nr.1733/2015, modificat prin Ordinul MMSS nr. 1954/20868/2022</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900" b="1" i="0" u="none" strike="noStrike" cap="none" normalizeH="0" baseline="0" dirty="0" smtClean="0">
                          <a:ln>
                            <a:noFill/>
                          </a:ln>
                          <a:solidFill>
                            <a:schemeClr val="tx1"/>
                          </a:solidFill>
                          <a:effectLst/>
                          <a:latin typeface="Trebuchet MS" pitchFamily="34" charset="0"/>
                          <a:cs typeface="Times New Roman" pitchFamily="18" charset="0"/>
                        </a:rPr>
                        <a:t>Indemnizația lunară=3.170 lei</a:t>
                      </a:r>
                      <a:endParaRPr kumimoji="0" lang="en-US" sz="900" b="1"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vi-VN" sz="900" b="0" i="0" u="none" strike="noStrike" cap="none" normalizeH="0" baseline="0" dirty="0" smtClean="0">
                          <a:ln>
                            <a:noFill/>
                          </a:ln>
                          <a:solidFill>
                            <a:schemeClr val="tx1"/>
                          </a:solidFill>
                          <a:effectLst/>
                          <a:latin typeface="Trebuchet MS" pitchFamily="34" charset="0"/>
                          <a:cs typeface="Times New Roman" pitchFamily="18" charset="0"/>
                        </a:rPr>
                        <a:t> Tinerii care au beneficiat de o măsură de protecție socială pot beneficia de o indemnizație lunară până la împlinirea vârstei de 26 de ani, dacă fac dovada că urmează o formă de învățământ la zi sau au un loc de muncă.</a:t>
                      </a:r>
                    </a:p>
                    <a:p>
                      <a:pPr marL="0" marR="0" lvl="0" indent="0" algn="just" defTabSz="914400" rtl="0" eaLnBrk="1" fontAlgn="base" latinLnBrk="0" hangingPunct="1">
                        <a:lnSpc>
                          <a:spcPct val="115000"/>
                        </a:lnSpc>
                        <a:spcBef>
                          <a:spcPct val="0"/>
                        </a:spcBef>
                        <a:spcAft>
                          <a:spcPct val="0"/>
                        </a:spcAft>
                        <a:buClrTx/>
                        <a:buSzTx/>
                        <a:buFontTx/>
                        <a:buNone/>
                        <a:tabLst/>
                      </a:pPr>
                      <a:r>
                        <a:rPr kumimoji="0" lang="vi-VN" sz="900" b="0" i="0" u="none" strike="noStrike" cap="none" normalizeH="0" baseline="0" dirty="0" smtClean="0">
                          <a:ln>
                            <a:noFill/>
                          </a:ln>
                          <a:solidFill>
                            <a:schemeClr val="tx1"/>
                          </a:solidFill>
                          <a:effectLst/>
                          <a:latin typeface="Trebuchet MS" pitchFamily="34" charset="0"/>
                          <a:cs typeface="Times New Roman" pitchFamily="18" charset="0"/>
                        </a:rPr>
                        <a:t>   În primele 9 luni ale anului 2024 de această indemnizație au beneficiat un număr mediu de </a:t>
                      </a:r>
                      <a:r>
                        <a:rPr kumimoji="0" lang="vi-VN" sz="900" b="0" i="1" u="none" strike="noStrike" cap="none" normalizeH="0" baseline="0" dirty="0" smtClean="0">
                          <a:ln>
                            <a:noFill/>
                          </a:ln>
                          <a:solidFill>
                            <a:srgbClr val="0000FF"/>
                          </a:solidFill>
                          <a:effectLst/>
                          <a:latin typeface="Trebuchet MS" pitchFamily="34" charset="0"/>
                          <a:cs typeface="Times New Roman" pitchFamily="18" charset="0"/>
                        </a:rPr>
                        <a:t>1</a:t>
                      </a:r>
                      <a:r>
                        <a:rPr kumimoji="0" lang="en-US" sz="900" b="0" i="1" u="none" strike="noStrike" cap="none" normalizeH="0" baseline="0" dirty="0" smtClean="0">
                          <a:ln>
                            <a:noFill/>
                          </a:ln>
                          <a:solidFill>
                            <a:srgbClr val="0000FF"/>
                          </a:solidFill>
                          <a:effectLst/>
                          <a:latin typeface="Trebuchet MS" pitchFamily="34" charset="0"/>
                          <a:cs typeface="Times New Roman" pitchFamily="18" charset="0"/>
                        </a:rPr>
                        <a:t>07</a:t>
                      </a:r>
                      <a:r>
                        <a:rPr kumimoji="0" lang="vi-VN" sz="900" b="0" i="0" u="none" strike="noStrike" cap="none" normalizeH="0" baseline="0" dirty="0" smtClean="0">
                          <a:ln>
                            <a:noFill/>
                          </a:ln>
                          <a:solidFill>
                            <a:schemeClr val="tx1"/>
                          </a:solidFill>
                          <a:effectLst/>
                          <a:latin typeface="Trebuchet MS" pitchFamily="34" charset="0"/>
                          <a:cs typeface="Times New Roman" pitchFamily="18" charset="0"/>
                        </a:rPr>
                        <a:t> tineri, suma plătită fiind de </a:t>
                      </a:r>
                      <a:r>
                        <a:rPr kumimoji="0" lang="vi-VN" sz="900" b="0" i="1" u="none" strike="noStrike" cap="none" normalizeH="0" baseline="0" dirty="0" smtClean="0">
                          <a:ln>
                            <a:noFill/>
                          </a:ln>
                          <a:solidFill>
                            <a:srgbClr val="0000FF"/>
                          </a:solidFill>
                          <a:effectLst/>
                          <a:latin typeface="Trebuchet MS" pitchFamily="34" charset="0"/>
                          <a:cs typeface="Times New Roman" pitchFamily="18" charset="0"/>
                        </a:rPr>
                        <a:t>3.194.237</a:t>
                      </a:r>
                      <a:r>
                        <a:rPr kumimoji="0" lang="vi-VN" sz="900" b="0" i="0" u="none" strike="noStrike" cap="none" normalizeH="0" baseline="0" dirty="0" smtClean="0">
                          <a:ln>
                            <a:noFill/>
                          </a:ln>
                          <a:solidFill>
                            <a:schemeClr val="tx1"/>
                          </a:solidFill>
                          <a:effectLst/>
                          <a:latin typeface="Trebuchet MS" pitchFamily="34" charset="0"/>
                          <a:cs typeface="Times New Roman" pitchFamily="18" charset="0"/>
                        </a:rPr>
                        <a:t> lei.</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r>
              <a:tr h="1735074">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Tahoma" pitchFamily="34" charset="0"/>
                          <a:cs typeface="Times New Roman" pitchFamily="18" charset="0"/>
                        </a:rPr>
                        <a:t>5.</a:t>
                      </a:r>
                      <a:endParaRPr kumimoji="0" lang="ro-RO" sz="800" b="0" i="0" u="none" strike="noStrike" cap="none" normalizeH="0" baseline="0" smtClean="0">
                        <a:ln>
                          <a:noFill/>
                        </a:ln>
                        <a:solidFill>
                          <a:srgbClr val="000000"/>
                        </a:solidFill>
                        <a:effectLst/>
                        <a:latin typeface="Tahoma"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Stabilirea şi plata </a:t>
                      </a:r>
                      <a:r>
                        <a:rPr kumimoji="0" lang="ro-RO" sz="900" b="1" i="1" u="sng" strike="noStrike" cap="none" normalizeH="0" baseline="0" dirty="0" smtClean="0">
                          <a:ln>
                            <a:noFill/>
                          </a:ln>
                          <a:solidFill>
                            <a:schemeClr val="tx1"/>
                          </a:solidFill>
                          <a:effectLst/>
                          <a:latin typeface="Trebuchet MS" pitchFamily="34" charset="0"/>
                          <a:cs typeface="Times New Roman" pitchFamily="18" charset="0"/>
                        </a:rPr>
                        <a:t>alocaţiei de plasament</a:t>
                      </a: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vi-VN" sz="900" b="0" i="0" u="none" strike="noStrike" cap="none" normalizeH="0" baseline="0" dirty="0" smtClean="0">
                          <a:ln>
                            <a:noFill/>
                          </a:ln>
                          <a:solidFill>
                            <a:schemeClr val="tx1"/>
                          </a:solidFill>
                          <a:effectLst/>
                          <a:latin typeface="Trebuchet MS" pitchFamily="34" charset="0"/>
                          <a:cs typeface="Times New Roman" pitchFamily="18" charset="0"/>
                        </a:rPr>
                        <a:t>și a </a:t>
                      </a:r>
                      <a:r>
                        <a:rPr kumimoji="0" lang="vi-VN" sz="900" b="1" i="1" u="sng" strike="noStrike" cap="none" normalizeH="0" baseline="0" dirty="0" smtClean="0">
                          <a:ln>
                            <a:noFill/>
                          </a:ln>
                          <a:solidFill>
                            <a:schemeClr val="tx1"/>
                          </a:solidFill>
                          <a:effectLst/>
                          <a:latin typeface="Trebuchet MS" pitchFamily="34" charset="0"/>
                          <a:cs typeface="Times New Roman" pitchFamily="18" charset="0"/>
                        </a:rPr>
                        <a:t>indemnizației de sprijin pentru plasament</a:t>
                      </a:r>
                      <a:r>
                        <a:rPr kumimoji="0" lang="vi-VN" sz="900" b="0" i="0" u="none" strike="noStrike" cap="none" normalizeH="0" baseline="0" dirty="0" smtClean="0">
                          <a:ln>
                            <a:noFill/>
                          </a:ln>
                          <a:solidFill>
                            <a:schemeClr val="tx1"/>
                          </a:solidFill>
                          <a:effectLst/>
                          <a:latin typeface="Trebuchet MS" pitchFamily="34" charset="0"/>
                          <a:cs typeface="Times New Roman" pitchFamily="18" charset="0"/>
                        </a:rPr>
                        <a:t> conform prevederilor Legii nr.272/2004  privind protecţia şi promovarea drepturilor copilului, cu modificările şi completările ulterioare şi ale Ordinului MMFPSPV nr.1733/2015.</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copil sănătos=1.194 lei</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ro-RO" sz="9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Copil cu handicap=1.791 lei</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ro-RO" sz="9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Indemnizația de sprijin=529 lei</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tab pos="209550" algn="l"/>
                        </a:tabLst>
                      </a:pPr>
                      <a:r>
                        <a:rPr kumimoji="0" lang="ro-RO" sz="9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vi-VN" sz="900" b="0" i="0" u="none" strike="noStrike" cap="none" normalizeH="0" baseline="0" dirty="0" smtClean="0">
                          <a:ln>
                            <a:noFill/>
                          </a:ln>
                          <a:solidFill>
                            <a:schemeClr val="tx1"/>
                          </a:solidFill>
                          <a:effectLst/>
                          <a:latin typeface="Trebuchet MS" pitchFamily="34" charset="0"/>
                          <a:cs typeface="Times New Roman" pitchFamily="18" charset="0"/>
                        </a:rPr>
                        <a:t>Pentru asigurarea respectării, promovării şi garantării drepturilor copilului, un  număr mediu de </a:t>
                      </a:r>
                      <a:r>
                        <a:rPr kumimoji="0" lang="vi-VN" sz="900" b="0" i="1" u="none" strike="noStrike" cap="none" normalizeH="0" baseline="0" dirty="0" smtClean="0">
                          <a:ln>
                            <a:noFill/>
                          </a:ln>
                          <a:solidFill>
                            <a:srgbClr val="0000FF"/>
                          </a:solidFill>
                          <a:effectLst/>
                          <a:latin typeface="Trebuchet MS" pitchFamily="34" charset="0"/>
                          <a:cs typeface="Times New Roman" pitchFamily="18" charset="0"/>
                        </a:rPr>
                        <a:t>1.07</a:t>
                      </a:r>
                      <a:r>
                        <a:rPr kumimoji="0" lang="en-US" sz="900" b="0" i="1" u="none" strike="noStrike" cap="none" normalizeH="0" baseline="0" dirty="0" smtClean="0">
                          <a:ln>
                            <a:noFill/>
                          </a:ln>
                          <a:solidFill>
                            <a:srgbClr val="0000FF"/>
                          </a:solidFill>
                          <a:effectLst/>
                          <a:latin typeface="Trebuchet MS" pitchFamily="34" charset="0"/>
                          <a:cs typeface="Times New Roman" pitchFamily="18" charset="0"/>
                        </a:rPr>
                        <a:t>8</a:t>
                      </a:r>
                      <a:r>
                        <a:rPr kumimoji="0" lang="vi-VN" sz="900" b="0" i="0" u="none" strike="noStrike" cap="none" normalizeH="0" baseline="0" dirty="0" smtClean="0">
                          <a:ln>
                            <a:noFill/>
                          </a:ln>
                          <a:solidFill>
                            <a:schemeClr val="tx1"/>
                          </a:solidFill>
                          <a:effectLst/>
                          <a:latin typeface="Trebuchet MS" pitchFamily="34" charset="0"/>
                          <a:cs typeface="Times New Roman" pitchFamily="18" charset="0"/>
                        </a:rPr>
                        <a:t> de copii au beneficiat lunar de alocaţia de plasament familial și a indemnizației de sprijin pentru plasament, suma plătită cu această destinaţie fiind de </a:t>
                      </a:r>
                      <a:r>
                        <a:rPr kumimoji="0" lang="vi-VN" sz="900" b="0" i="1" u="none" strike="noStrike" cap="none" normalizeH="0" baseline="0" dirty="0" smtClean="0">
                          <a:ln>
                            <a:noFill/>
                          </a:ln>
                          <a:solidFill>
                            <a:srgbClr val="0000FF"/>
                          </a:solidFill>
                          <a:effectLst/>
                          <a:latin typeface="Trebuchet MS" pitchFamily="34" charset="0"/>
                          <a:cs typeface="Times New Roman" pitchFamily="18" charset="0"/>
                        </a:rPr>
                        <a:t>10.128.422</a:t>
                      </a:r>
                      <a:r>
                        <a:rPr kumimoji="0" lang="vi-VN" sz="900" b="0" i="1" u="none" strike="noStrike" cap="none" normalizeH="0" baseline="0" dirty="0" smtClean="0">
                          <a:ln>
                            <a:noFill/>
                          </a:ln>
                          <a:solidFill>
                            <a:srgbClr val="A50021"/>
                          </a:solidFill>
                          <a:effectLst/>
                          <a:latin typeface="Trebuchet MS" pitchFamily="34" charset="0"/>
                          <a:cs typeface="Times New Roman" pitchFamily="18" charset="0"/>
                        </a:rPr>
                        <a:t> </a:t>
                      </a:r>
                      <a:r>
                        <a:rPr kumimoji="0" lang="vi-VN" sz="900" b="0" i="0" u="none" strike="noStrike" cap="none" normalizeH="0" baseline="0" dirty="0" smtClean="0">
                          <a:ln>
                            <a:noFill/>
                          </a:ln>
                          <a:solidFill>
                            <a:schemeClr val="tx1"/>
                          </a:solidFill>
                          <a:effectLst/>
                          <a:latin typeface="Trebuchet MS" pitchFamily="34" charset="0"/>
                          <a:cs typeface="Times New Roman" pitchFamily="18" charset="0"/>
                        </a:rPr>
                        <a:t>lei.</a:t>
                      </a:r>
                    </a:p>
                    <a:p>
                      <a:pPr marL="0" marR="0" lvl="0" indent="0" algn="just" defTabSz="914400" rtl="0" eaLnBrk="1" fontAlgn="base" latinLnBrk="0" hangingPunct="1">
                        <a:lnSpc>
                          <a:spcPct val="115000"/>
                        </a:lnSpc>
                        <a:spcBef>
                          <a:spcPct val="0"/>
                        </a:spcBef>
                        <a:spcAft>
                          <a:spcPct val="0"/>
                        </a:spcAft>
                        <a:buClrTx/>
                        <a:buSzTx/>
                        <a:buFontTx/>
                        <a:buNone/>
                        <a:tabLst>
                          <a:tab pos="209550" algn="l"/>
                        </a:tabLst>
                      </a:pPr>
                      <a:r>
                        <a:rPr kumimoji="0" lang="vi-VN" sz="900" b="0" i="0" u="none" strike="noStrike" cap="none" normalizeH="0" baseline="0" dirty="0" smtClean="0">
                          <a:ln>
                            <a:noFill/>
                          </a:ln>
                          <a:solidFill>
                            <a:schemeClr val="tx1"/>
                          </a:solidFill>
                          <a:effectLst/>
                          <a:latin typeface="Trebuchet MS" pitchFamily="34" charset="0"/>
                          <a:cs typeface="Times New Roman" pitchFamily="18" charset="0"/>
                        </a:rPr>
                        <a:t>   Au fost soluţionate un număr de </a:t>
                      </a:r>
                      <a:r>
                        <a:rPr kumimoji="0" lang="vi-VN" sz="900" b="0" i="1" u="none" strike="noStrike" cap="none" normalizeH="0" baseline="0" dirty="0" smtClean="0">
                          <a:ln>
                            <a:noFill/>
                          </a:ln>
                          <a:solidFill>
                            <a:srgbClr val="0000FF"/>
                          </a:solidFill>
                          <a:effectLst/>
                          <a:latin typeface="Trebuchet MS" pitchFamily="34" charset="0"/>
                          <a:cs typeface="Times New Roman" pitchFamily="18" charset="0"/>
                        </a:rPr>
                        <a:t>177</a:t>
                      </a:r>
                      <a:r>
                        <a:rPr kumimoji="0" lang="vi-VN" sz="900" b="0" i="0" u="none" strike="noStrike" cap="none" normalizeH="0" baseline="0" dirty="0" smtClean="0">
                          <a:ln>
                            <a:noFill/>
                          </a:ln>
                          <a:solidFill>
                            <a:schemeClr val="tx1"/>
                          </a:solidFill>
                          <a:effectLst/>
                          <a:latin typeface="Trebuchet MS" pitchFamily="34" charset="0"/>
                          <a:cs typeface="Times New Roman" pitchFamily="18" charset="0"/>
                        </a:rPr>
                        <a:t> dosare noi de plasament familial.</a:t>
                      </a:r>
                      <a:endParaRPr kumimoji="0" lang="en-US" sz="9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r>
            </a:tbl>
          </a:graphicData>
        </a:graphic>
      </p:graphicFrame>
      <p:sp>
        <p:nvSpPr>
          <p:cNvPr id="20504" name="Slide Number Placeholder 3"/>
          <p:cNvSpPr>
            <a:spLocks noGrp="1"/>
          </p:cNvSpPr>
          <p:nvPr>
            <p:ph type="sldNum" sz="quarter" idx="12"/>
          </p:nvPr>
        </p:nvSpPr>
        <p:spPr bwMode="auto">
          <a:noFill/>
          <a:ln>
            <a:miter lim="800000"/>
            <a:headEnd/>
            <a:tailEnd/>
          </a:ln>
        </p:spPr>
        <p:txBody>
          <a:bodyPr/>
          <a:lstStyle/>
          <a:p>
            <a:fld id="{6DCC9805-0DA4-45F4-A719-079CB485A410}" type="slidenum">
              <a:rPr lang="ro-RO" smtClean="0"/>
              <a:pPr/>
              <a:t>18</a:t>
            </a:fld>
            <a:endParaRPr lang="ro-RO"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500063" y="107157"/>
          <a:ext cx="8286778" cy="4639087"/>
        </p:xfrm>
        <a:graphic>
          <a:graphicData uri="http://schemas.openxmlformats.org/drawingml/2006/table">
            <a:tbl>
              <a:tblPr/>
              <a:tblGrid>
                <a:gridCol w="317280"/>
                <a:gridCol w="1963942"/>
                <a:gridCol w="1147802"/>
                <a:gridCol w="4857754"/>
              </a:tblGrid>
              <a:tr h="166069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ahoma" pitchFamily="34" charset="0"/>
                          <a:cs typeface="Times New Roman" pitchFamily="18" charset="0"/>
                        </a:rPr>
                        <a:t>6</a:t>
                      </a:r>
                      <a:r>
                        <a:rPr kumimoji="0" lang="ro-RO" sz="800" b="0" i="0" u="none" strike="noStrike" cap="none" normalizeH="0" baseline="0" dirty="0" smtClean="0">
                          <a:ln>
                            <a:noFill/>
                          </a:ln>
                          <a:solidFill>
                            <a:schemeClr val="tx1"/>
                          </a:solidFill>
                          <a:effectLst/>
                          <a:latin typeface="Tahoma" pitchFamily="34" charset="0"/>
                          <a:cs typeface="Times New Roman" pitchFamily="18" charset="0"/>
                        </a:rPr>
                        <a:t>.</a:t>
                      </a:r>
                      <a:endParaRPr kumimoji="0" lang="en-US" sz="9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Stabilirea şi plata </a:t>
                      </a:r>
                      <a:r>
                        <a:rPr kumimoji="0" lang="en-US" sz="800" b="1" i="1" u="sng" strike="noStrike" cap="none" normalizeH="0" baseline="0" dirty="0" err="1" smtClean="0">
                          <a:ln>
                            <a:noFill/>
                          </a:ln>
                          <a:solidFill>
                            <a:schemeClr val="tx1"/>
                          </a:solidFill>
                          <a:effectLst/>
                          <a:latin typeface="Trebuchet MS" pitchFamily="34" charset="0"/>
                          <a:cs typeface="Times New Roman" pitchFamily="18" charset="0"/>
                        </a:rPr>
                        <a:t>i</a:t>
                      </a:r>
                      <a:r>
                        <a:rPr kumimoji="0" lang="ro-RO" sz="800" b="1" i="1" u="sng" strike="noStrike" cap="none" normalizeH="0" baseline="0" dirty="0" smtClean="0">
                          <a:ln>
                            <a:noFill/>
                          </a:ln>
                          <a:solidFill>
                            <a:schemeClr val="tx1"/>
                          </a:solidFill>
                          <a:effectLst/>
                          <a:latin typeface="Trebuchet MS" pitchFamily="34" charset="0"/>
                          <a:cs typeface="Times New Roman" pitchFamily="18" charset="0"/>
                        </a:rPr>
                        <a:t>ndemnizaţiei lunare de hrană</a:t>
                      </a:r>
                      <a:r>
                        <a:rPr kumimoji="0" lang="ro-RO" sz="800" b="0" i="0" u="sng"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1" i="1" u="sng" strike="noStrike" cap="none" normalizeH="0" baseline="0" dirty="0" smtClean="0">
                          <a:ln>
                            <a:noFill/>
                          </a:ln>
                          <a:solidFill>
                            <a:schemeClr val="tx1"/>
                          </a:solidFill>
                          <a:effectLst/>
                          <a:latin typeface="Trebuchet MS" pitchFamily="34" charset="0"/>
                          <a:cs typeface="Times New Roman" pitchFamily="18" charset="0"/>
                        </a:rPr>
                        <a:t>pentru persoanele infectate cu HIV sau bolnave de SIDA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prevăzute de Legea nr.584/2002  privind măsurile de prevenire a răspândirii maladiei  SIDA în Romania şi de protecţie a persoanelor infectate cu HIV sau bolnave de SIDA, cu modificările şi completările ulterioare</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33 lei/zi</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vi-VN" sz="800" b="0" i="0" u="none" strike="noStrike" cap="none" normalizeH="0" baseline="0" dirty="0" smtClean="0">
                          <a:ln>
                            <a:noFill/>
                          </a:ln>
                          <a:solidFill>
                            <a:schemeClr val="tx1"/>
                          </a:solidFill>
                          <a:effectLst/>
                          <a:latin typeface="Trebuchet MS" pitchFamily="34" charset="0"/>
                          <a:cs typeface="Times New Roman" pitchFamily="18" charset="0"/>
                        </a:rPr>
                        <a:t>Pentru sprijinirea persoanelor infectate cu HIV sau bolnave de SIDA au fost plătite indemnizaţii lunare unui număr de </a:t>
                      </a:r>
                      <a:r>
                        <a:rPr kumimoji="0" lang="vi-VN" sz="800" b="0" i="1" u="none" strike="noStrike" cap="none" normalizeH="0" baseline="0" dirty="0" smtClean="0">
                          <a:ln>
                            <a:noFill/>
                          </a:ln>
                          <a:solidFill>
                            <a:srgbClr val="0000FF"/>
                          </a:solidFill>
                          <a:effectLst/>
                          <a:latin typeface="Trebuchet MS" pitchFamily="34" charset="0"/>
                          <a:cs typeface="Times New Roman" pitchFamily="18" charset="0"/>
                        </a:rPr>
                        <a:t>6</a:t>
                      </a:r>
                      <a:r>
                        <a:rPr kumimoji="0" lang="en-US" sz="800" b="0" i="1" u="none" strike="noStrike" cap="none" normalizeH="0" baseline="0" dirty="0" smtClean="0">
                          <a:ln>
                            <a:noFill/>
                          </a:ln>
                          <a:solidFill>
                            <a:srgbClr val="0000FF"/>
                          </a:solidFill>
                          <a:effectLst/>
                          <a:latin typeface="Trebuchet MS" pitchFamily="34" charset="0"/>
                          <a:cs typeface="Times New Roman" pitchFamily="18" charset="0"/>
                        </a:rPr>
                        <a:t>4</a:t>
                      </a:r>
                      <a:r>
                        <a:rPr kumimoji="0" lang="vi-VN" sz="800" b="0" i="0" u="none" strike="noStrike" cap="none" normalizeH="0" baseline="0" dirty="0" smtClean="0">
                          <a:ln>
                            <a:noFill/>
                          </a:ln>
                          <a:solidFill>
                            <a:schemeClr val="tx1"/>
                          </a:solidFill>
                          <a:effectLst/>
                          <a:latin typeface="Trebuchet MS" pitchFamily="34" charset="0"/>
                          <a:cs typeface="Times New Roman" pitchFamily="18" charset="0"/>
                        </a:rPr>
                        <a:t> beneficiari, suma plătită cu această destinaţie fiind de </a:t>
                      </a:r>
                      <a:r>
                        <a:rPr kumimoji="0" lang="vi-VN" sz="800" b="0" i="1" u="none" strike="noStrike" cap="none" normalizeH="0" baseline="0" dirty="0" smtClean="0">
                          <a:ln>
                            <a:noFill/>
                          </a:ln>
                          <a:solidFill>
                            <a:srgbClr val="0000FF"/>
                          </a:solidFill>
                          <a:effectLst/>
                          <a:latin typeface="Trebuchet MS" pitchFamily="34" charset="0"/>
                          <a:cs typeface="Times New Roman" pitchFamily="18" charset="0"/>
                        </a:rPr>
                        <a:t>607.827</a:t>
                      </a:r>
                      <a:r>
                        <a:rPr kumimoji="0" lang="vi-VN" sz="800" b="0" i="0" u="none" strike="noStrike" cap="none" normalizeH="0" baseline="0" dirty="0" smtClean="0">
                          <a:ln>
                            <a:noFill/>
                          </a:ln>
                          <a:solidFill>
                            <a:schemeClr val="tx1"/>
                          </a:solidFill>
                          <a:effectLst/>
                          <a:latin typeface="Trebuchet MS" pitchFamily="34" charset="0"/>
                          <a:cs typeface="Times New Roman" pitchFamily="18" charset="0"/>
                        </a:rPr>
                        <a:t> lei.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r>
              <a:tr h="128610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Times New Roman" pitchFamily="18" charset="0"/>
                          <a:cs typeface="Times New Roman" pitchFamily="18" charset="0"/>
                        </a:rPr>
                        <a:t>7.</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Stabilirea</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si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plata</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1" i="1" u="sng" strike="noStrike" cap="none" normalizeH="0" baseline="0" dirty="0" smtClean="0">
                          <a:ln>
                            <a:noFill/>
                          </a:ln>
                          <a:solidFill>
                            <a:schemeClr val="tx1"/>
                          </a:solidFill>
                          <a:effectLst/>
                          <a:latin typeface="Trebuchet MS" pitchFamily="34" charset="0"/>
                          <a:cs typeface="Times New Roman" pitchFamily="18" charset="0"/>
                        </a:rPr>
                        <a:t>indemnizației lunare de hrană persoanelor diagnosticate cu tuberculoză</a:t>
                      </a:r>
                      <a:r>
                        <a:rPr kumimoji="0" lang="ro-RO" sz="800" b="1" i="1"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tratate în ambulatoriu, prevăzută de art. 15 din Legea nr. 302/2018 privind măsurile de control al tuberculozei, cu modificările şi completările ulterioare</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33 lei/zi</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Pentru sprijinirea persoanelor diagnosticate cu tuberculoză, tratate în ambulatoriu, prevăzută de art. 15 din Legea nr. 302/2018 privind măsurile de control al tuberculozei, au fost plătite indemnizaţii lunare unui număr mediu de </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4</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6</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beneficiari, suma plătită cu această destinaţie fiind de </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391.413</a:t>
                      </a:r>
                      <a:r>
                        <a:rPr kumimoji="0" lang="ro-RO" sz="800" b="1" i="0" u="none" strike="noStrike" cap="none" normalizeH="0" baseline="0" dirty="0" smtClean="0">
                          <a:ln>
                            <a:noFill/>
                          </a:ln>
                          <a:solidFill>
                            <a:srgbClr val="0000FF"/>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ea typeface="Times New Roman" pitchFamily="18" charset="0"/>
                          <a:cs typeface="Arial" pitchFamily="34" charset="0"/>
                        </a:rPr>
                        <a:t>lei</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r>
              <a:tr h="1692287">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Tahoma" pitchFamily="34" charset="0"/>
                          <a:cs typeface="Times New Roman" pitchFamily="18" charset="0"/>
                        </a:rPr>
                        <a:t>8.</a:t>
                      </a:r>
                      <a:r>
                        <a:rPr kumimoji="0" lang="ro-RO" sz="800" b="0" i="0" u="none" strike="noStrike" cap="none" normalizeH="0" baseline="0" smtClean="0">
                          <a:ln>
                            <a:noFill/>
                          </a:ln>
                          <a:solidFill>
                            <a:schemeClr val="tx1"/>
                          </a:solidFill>
                          <a:effectLst/>
                          <a:latin typeface="Tahoma" pitchFamily="34" charset="0"/>
                          <a:cs typeface="Times New Roman" pitchFamily="18" charset="0"/>
                        </a:rPr>
                        <a:t>.</a:t>
                      </a:r>
                      <a:endParaRPr kumimoji="0" lang="en-US" sz="9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Stabilirea și plata </a:t>
                      </a:r>
                      <a:r>
                        <a:rPr kumimoji="0" lang="ro-RO" sz="800" b="1" i="1" u="sng" strike="noStrike" cap="none" normalizeH="0" baseline="0" dirty="0" smtClean="0">
                          <a:ln>
                            <a:noFill/>
                          </a:ln>
                          <a:solidFill>
                            <a:schemeClr val="tx1"/>
                          </a:solidFill>
                          <a:effectLst/>
                          <a:latin typeface="Trebuchet MS" pitchFamily="34" charset="0"/>
                          <a:cs typeface="Times New Roman" pitchFamily="18" charset="0"/>
                        </a:rPr>
                        <a:t>ajutorulu</a:t>
                      </a:r>
                      <a:r>
                        <a:rPr kumimoji="0" lang="en-US" sz="800" b="1" i="1" u="sng" strike="noStrike" cap="none" normalizeH="0" baseline="0" dirty="0" err="1" smtClean="0">
                          <a:ln>
                            <a:noFill/>
                          </a:ln>
                          <a:solidFill>
                            <a:schemeClr val="tx1"/>
                          </a:solidFill>
                          <a:effectLst/>
                          <a:latin typeface="Trebuchet MS" pitchFamily="34" charset="0"/>
                          <a:cs typeface="Times New Roman" pitchFamily="18" charset="0"/>
                        </a:rPr>
                        <a:t>i</a:t>
                      </a:r>
                      <a:r>
                        <a:rPr kumimoji="0" lang="ro-RO" sz="800" b="1" i="1" u="sng" strike="noStrike" cap="none" normalizeH="0" baseline="0" dirty="0" smtClean="0">
                          <a:ln>
                            <a:noFill/>
                          </a:ln>
                          <a:solidFill>
                            <a:schemeClr val="tx1"/>
                          </a:solidFill>
                          <a:effectLst/>
                          <a:latin typeface="Trebuchet MS" pitchFamily="34" charset="0"/>
                          <a:cs typeface="Times New Roman" pitchFamily="18" charset="0"/>
                        </a:rPr>
                        <a:t> nerambursabil pentru refugiați</a:t>
                      </a:r>
                      <a:r>
                        <a:rPr kumimoji="0" lang="ro-RO" sz="800" b="0" i="0" u="sng"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conform Legii 122/2006 privind azilul in România și HG 1251/2006-Norme metodologice de aplicare</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714 lei/persoană/lună (1,08 ISR)</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c>
                  <a:txBody>
                    <a:bodyPr/>
                    <a:lstStyle/>
                    <a:p>
                      <a:pPr marL="82550" marR="0" lvl="0" indent="20638" algn="just" defTabSz="914400" rtl="0" eaLnBrk="1" fontAlgn="base" latinLnBrk="0" hangingPunct="1">
                        <a:lnSpc>
                          <a:spcPct val="115000"/>
                        </a:lnSpc>
                        <a:spcBef>
                          <a:spcPct val="0"/>
                        </a:spcBef>
                        <a:spcAft>
                          <a:spcPct val="0"/>
                        </a:spcAft>
                        <a:buClrTx/>
                        <a:buSzTx/>
                        <a:buFont typeface="Arial" pitchFamily="34" charset="0"/>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S-a stabilit și plătit ajutor nerambursabil pentru refugiați pentru 14 persoane dintr-o singură familie din Ucraina în sumă totală de 59.022 Lei (pt.6 luni cf.legii)</a:t>
                      </a:r>
                    </a:p>
                    <a:p>
                      <a:pPr marL="82550" marR="0" lvl="0" indent="20638" algn="just" defTabSz="914400" rtl="0" eaLnBrk="1" fontAlgn="base" latinLnBrk="0" hangingPunct="1">
                        <a:lnSpc>
                          <a:spcPct val="115000"/>
                        </a:lnSpc>
                        <a:spcBef>
                          <a:spcPct val="0"/>
                        </a:spcBef>
                        <a:spcAft>
                          <a:spcPct val="0"/>
                        </a:spcAft>
                        <a:buClrTx/>
                        <a:buSzTx/>
                        <a:buFont typeface="Arial" pitchFamily="34" charset="0"/>
                        <a:buNone/>
                        <a:tabLst/>
                      </a:pP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r>
            </a:tbl>
          </a:graphicData>
        </a:graphic>
      </p:graphicFrame>
      <p:sp>
        <p:nvSpPr>
          <p:cNvPr id="21528" name="Slide Number Placeholder 3"/>
          <p:cNvSpPr>
            <a:spLocks noGrp="1"/>
          </p:cNvSpPr>
          <p:nvPr>
            <p:ph type="sldNum" sz="quarter" idx="12"/>
          </p:nvPr>
        </p:nvSpPr>
        <p:spPr bwMode="auto">
          <a:noFill/>
          <a:ln>
            <a:miter lim="800000"/>
            <a:headEnd/>
            <a:tailEnd/>
          </a:ln>
        </p:spPr>
        <p:txBody>
          <a:bodyPr/>
          <a:lstStyle/>
          <a:p>
            <a:fld id="{707D4BBF-1C25-483E-B296-F603C9B7A22C}" type="slidenum">
              <a:rPr lang="ro-RO" smtClean="0"/>
              <a:pPr/>
              <a:t>19</a:t>
            </a:fld>
            <a:endParaRPr lang="ro-RO"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stituent număr diapozitiv 3"/>
          <p:cNvSpPr>
            <a:spLocks noGrp="1" noChangeArrowheads="1"/>
          </p:cNvSpPr>
          <p:nvPr>
            <p:ph type="sldNum" sz="quarter" idx="12"/>
          </p:nvPr>
        </p:nvSpPr>
        <p:spPr bwMode="auto">
          <a:noFill/>
          <a:ln>
            <a:miter lim="800000"/>
            <a:headEnd/>
            <a:tailEnd/>
          </a:ln>
        </p:spPr>
        <p:txBody>
          <a:bodyPr/>
          <a:lstStyle/>
          <a:p>
            <a:fld id="{C6C3C364-941D-4706-A64D-79B9C7FC2746}" type="slidenum">
              <a:rPr lang="ro-RO" smtClean="0">
                <a:solidFill>
                  <a:schemeClr val="tx1"/>
                </a:solidFill>
                <a:latin typeface="Arial Black" pitchFamily="34" charset="0"/>
              </a:rPr>
              <a:pPr/>
              <a:t>2</a:t>
            </a:fld>
            <a:endParaRPr lang="ro-RO" smtClean="0">
              <a:solidFill>
                <a:schemeClr val="tx1"/>
              </a:solidFill>
              <a:latin typeface="Arial Black" pitchFamily="34" charset="0"/>
            </a:endParaRPr>
          </a:p>
        </p:txBody>
      </p:sp>
      <p:sp useBgFill="1">
        <p:nvSpPr>
          <p:cNvPr id="6147" name="Text Box 2"/>
          <p:cNvSpPr txBox="1">
            <a:spLocks noChangeArrowheads="1"/>
          </p:cNvSpPr>
          <p:nvPr/>
        </p:nvSpPr>
        <p:spPr bwMode="auto">
          <a:xfrm>
            <a:off x="357188" y="1714501"/>
            <a:ext cx="8501062" cy="2717006"/>
          </a:xfrm>
          <a:prstGeom prst="rect">
            <a:avLst/>
          </a:prstGeom>
          <a:ln w="6350">
            <a:solidFill>
              <a:srgbClr val="FFFFFF"/>
            </a:solidFill>
            <a:miter lim="800000"/>
            <a:headEnd/>
            <a:tailEnd/>
          </a:ln>
        </p:spPr>
        <p:txBody>
          <a:bodyPr lIns="94615" tIns="48895" rIns="94615" bIns="48895"/>
          <a:lstStyle/>
          <a:p>
            <a:pPr algn="ctr" eaLnBrk="1" hangingPunct="1">
              <a:tabLst>
                <a:tab pos="812800" algn="l"/>
              </a:tabLst>
            </a:pPr>
            <a:endParaRPr lang="ro-RO" sz="500" b="1" dirty="0">
              <a:solidFill>
                <a:srgbClr val="A50021"/>
              </a:solidFill>
              <a:latin typeface="Arial Black" pitchFamily="34" charset="0"/>
            </a:endParaRPr>
          </a:p>
          <a:p>
            <a:pPr algn="ctr" eaLnBrk="1" hangingPunct="1">
              <a:tabLst>
                <a:tab pos="812800" algn="l"/>
              </a:tabLst>
            </a:pPr>
            <a:endParaRPr lang="ro-RO" sz="500" b="1" dirty="0">
              <a:solidFill>
                <a:srgbClr val="A50021"/>
              </a:solidFill>
              <a:latin typeface="Arial Black" pitchFamily="34" charset="0"/>
            </a:endParaRPr>
          </a:p>
          <a:p>
            <a:pPr algn="ctr" eaLnBrk="1" hangingPunct="1">
              <a:tabLst>
                <a:tab pos="812800" algn="l"/>
              </a:tabLst>
            </a:pPr>
            <a:endParaRPr lang="ro-RO" sz="500" b="1" dirty="0">
              <a:solidFill>
                <a:srgbClr val="A50021"/>
              </a:solidFill>
              <a:latin typeface="Arial Black" pitchFamily="34" charset="0"/>
            </a:endParaRPr>
          </a:p>
          <a:p>
            <a:pPr algn="ctr" eaLnBrk="1" hangingPunct="1">
              <a:tabLst>
                <a:tab pos="812800" algn="l"/>
              </a:tabLst>
            </a:pPr>
            <a:r>
              <a:rPr lang="en-US" sz="3200" b="1" smtClean="0">
                <a:solidFill>
                  <a:srgbClr val="000099"/>
                </a:solidFill>
                <a:latin typeface="Trebuchet MS" pitchFamily="34" charset="0"/>
              </a:rPr>
              <a:t> </a:t>
            </a:r>
            <a:endParaRPr lang="ro-RO" sz="3200" b="1" dirty="0">
              <a:solidFill>
                <a:srgbClr val="000099"/>
              </a:solidFill>
              <a:latin typeface="Trebuchet MS" pitchFamily="34" charset="0"/>
            </a:endParaRPr>
          </a:p>
          <a:p>
            <a:pPr algn="ctr" eaLnBrk="1" hangingPunct="1">
              <a:tabLst>
                <a:tab pos="812800" algn="l"/>
              </a:tabLst>
            </a:pPr>
            <a:endParaRPr lang="ro-RO" sz="2000" b="1" dirty="0">
              <a:solidFill>
                <a:srgbClr val="000099"/>
              </a:solidFill>
              <a:latin typeface="Trebuchet MS" pitchFamily="34" charset="0"/>
            </a:endParaRPr>
          </a:p>
          <a:p>
            <a:pPr algn="ctr" eaLnBrk="1" hangingPunct="1">
              <a:tabLst>
                <a:tab pos="812800" algn="l"/>
              </a:tabLst>
            </a:pPr>
            <a:r>
              <a:rPr lang="ro-RO" sz="2800" b="1" smtClean="0">
                <a:solidFill>
                  <a:srgbClr val="000099"/>
                </a:solidFill>
                <a:latin typeface="Trebuchet MS" pitchFamily="34" charset="0"/>
              </a:rPr>
              <a:t> </a:t>
            </a:r>
            <a:r>
              <a:rPr lang="ro-RO" sz="2800" b="1" dirty="0">
                <a:solidFill>
                  <a:srgbClr val="000099"/>
                </a:solidFill>
                <a:latin typeface="Trebuchet MS" pitchFamily="34" charset="0"/>
              </a:rPr>
              <a:t>ACTIVITATEA DESFĂŞURATĂ</a:t>
            </a:r>
          </a:p>
          <a:p>
            <a:pPr algn="ctr" eaLnBrk="1" hangingPunct="1">
              <a:tabLst>
                <a:tab pos="812800" algn="l"/>
              </a:tabLst>
            </a:pPr>
            <a:r>
              <a:rPr lang="ro-RO" sz="2800" b="1" dirty="0">
                <a:solidFill>
                  <a:srgbClr val="000099"/>
                </a:solidFill>
                <a:latin typeface="Trebuchet MS" pitchFamily="34" charset="0"/>
              </a:rPr>
              <a:t>ÎN</a:t>
            </a:r>
            <a:r>
              <a:rPr lang="en-US" sz="2800" b="1" dirty="0">
                <a:solidFill>
                  <a:srgbClr val="000099"/>
                </a:solidFill>
                <a:latin typeface="Trebuchet MS" pitchFamily="34" charset="0"/>
              </a:rPr>
              <a:t> PRIMELE 9 LUNI ALE </a:t>
            </a:r>
            <a:r>
              <a:rPr lang="ro-RO" sz="2800" b="1" dirty="0">
                <a:solidFill>
                  <a:srgbClr val="000099"/>
                </a:solidFill>
                <a:latin typeface="Trebuchet MS" pitchFamily="34" charset="0"/>
              </a:rPr>
              <a:t>ANUL</a:t>
            </a:r>
            <a:r>
              <a:rPr lang="en-US" sz="2800" b="1" dirty="0">
                <a:solidFill>
                  <a:srgbClr val="000099"/>
                </a:solidFill>
                <a:latin typeface="Trebuchet MS" pitchFamily="34" charset="0"/>
              </a:rPr>
              <a:t>UI </a:t>
            </a:r>
            <a:r>
              <a:rPr lang="ro-RO" sz="2800" b="1" dirty="0">
                <a:solidFill>
                  <a:srgbClr val="000099"/>
                </a:solidFill>
                <a:latin typeface="Trebuchet MS" pitchFamily="34" charset="0"/>
              </a:rPr>
              <a:t>202</a:t>
            </a:r>
            <a:r>
              <a:rPr lang="en-US" sz="2800" b="1" dirty="0">
                <a:solidFill>
                  <a:srgbClr val="000099"/>
                </a:solidFill>
                <a:latin typeface="Trebuchet MS" pitchFamily="34" charset="0"/>
              </a:rPr>
              <a:t>4 </a:t>
            </a:r>
            <a:endParaRPr lang="ro-RO" sz="2800" b="1" dirty="0">
              <a:solidFill>
                <a:srgbClr val="000099"/>
              </a:solidFill>
              <a:latin typeface="Trebuchet MS" pitchFamily="34" charset="0"/>
            </a:endParaRPr>
          </a:p>
          <a:p>
            <a:pPr algn="ctr" eaLnBrk="1" hangingPunct="1">
              <a:tabLst>
                <a:tab pos="812800" algn="l"/>
              </a:tabLst>
            </a:pPr>
            <a:r>
              <a:rPr lang="ro-RO" sz="2800" b="1" dirty="0">
                <a:solidFill>
                  <a:srgbClr val="000099"/>
                </a:solidFill>
                <a:latin typeface="Trebuchet MS" pitchFamily="34" charset="0"/>
              </a:rPr>
              <a:t>Ș</a:t>
            </a:r>
            <a:r>
              <a:rPr lang="en-US" sz="2800" b="1" dirty="0">
                <a:solidFill>
                  <a:srgbClr val="000099"/>
                </a:solidFill>
                <a:latin typeface="Trebuchet MS" pitchFamily="34" charset="0"/>
              </a:rPr>
              <a:t>I </a:t>
            </a:r>
            <a:endParaRPr lang="ro-RO" sz="2800" b="1" dirty="0">
              <a:solidFill>
                <a:srgbClr val="000099"/>
              </a:solidFill>
              <a:latin typeface="Trebuchet MS" pitchFamily="34" charset="0"/>
            </a:endParaRPr>
          </a:p>
          <a:p>
            <a:pPr algn="ctr" eaLnBrk="1" hangingPunct="1">
              <a:tabLst>
                <a:tab pos="812800" algn="l"/>
              </a:tabLst>
            </a:pPr>
            <a:r>
              <a:rPr lang="ro-RO" sz="2800" b="1" dirty="0">
                <a:solidFill>
                  <a:srgbClr val="000099"/>
                </a:solidFill>
                <a:latin typeface="Trebuchet MS" pitchFamily="34" charset="0"/>
              </a:rPr>
              <a:t>NOUTĂȚI</a:t>
            </a:r>
            <a:r>
              <a:rPr lang="en-US" sz="2800" b="1" dirty="0">
                <a:solidFill>
                  <a:srgbClr val="000099"/>
                </a:solidFill>
                <a:latin typeface="Trebuchet MS" pitchFamily="34" charset="0"/>
              </a:rPr>
              <a:t> LEGISLATIVE</a:t>
            </a:r>
            <a:endParaRPr lang="ro-RO" sz="3200" b="1" dirty="0">
              <a:solidFill>
                <a:srgbClr val="000099"/>
              </a:solidFill>
              <a:latin typeface="Arial Black" pitchFamily="34" charset="0"/>
            </a:endParaRPr>
          </a:p>
          <a:p>
            <a:pPr algn="ctr" eaLnBrk="1" hangingPunct="1">
              <a:tabLst>
                <a:tab pos="812800" algn="l"/>
              </a:tabLst>
            </a:pPr>
            <a:endParaRPr lang="en-US" sz="5400" b="1" dirty="0">
              <a:solidFill>
                <a:srgbClr val="A50021"/>
              </a:solidFill>
              <a:latin typeface="Trebuchet MS" pitchFamily="34" charset="0"/>
            </a:endParaRPr>
          </a:p>
          <a:p>
            <a:pPr algn="ctr" eaLnBrk="1" hangingPunct="1">
              <a:tabLst>
                <a:tab pos="812800" algn="l"/>
              </a:tabLst>
            </a:pPr>
            <a:endParaRPr lang="ro-RO" sz="2800" b="1" dirty="0">
              <a:solidFill>
                <a:srgbClr val="0000FF"/>
              </a:solidFill>
              <a:latin typeface="Arial Black" pitchFamily="34" charset="0"/>
            </a:endParaRPr>
          </a:p>
          <a:p>
            <a:pPr algn="ctr" eaLnBrk="1" hangingPunct="1">
              <a:tabLst>
                <a:tab pos="812800" algn="l"/>
              </a:tabLst>
            </a:pPr>
            <a:endParaRPr lang="ro-RO" sz="2800" b="1" dirty="0">
              <a:solidFill>
                <a:srgbClr val="0000FF"/>
              </a:solidFill>
              <a:latin typeface="Arial Black" pitchFamily="34" charset="0"/>
            </a:endParaRPr>
          </a:p>
        </p:txBody>
      </p:sp>
      <p:sp>
        <p:nvSpPr>
          <p:cNvPr id="6148" name="Rectangle 5"/>
          <p:cNvSpPr>
            <a:spLocks noChangeArrowheads="1"/>
          </p:cNvSpPr>
          <p:nvPr/>
        </p:nvSpPr>
        <p:spPr bwMode="auto">
          <a:xfrm>
            <a:off x="0" y="1692950"/>
            <a:ext cx="184731" cy="369332"/>
          </a:xfrm>
          <a:prstGeom prst="rect">
            <a:avLst/>
          </a:prstGeom>
          <a:noFill/>
          <a:ln w="12700" cap="sq">
            <a:noFill/>
            <a:miter lim="800000"/>
            <a:headEnd type="none" w="sm" len="sm"/>
            <a:tailEnd type="none" w="sm" len="sm"/>
          </a:ln>
        </p:spPr>
        <p:txBody>
          <a:bodyPr wrap="none" anchor="ctr">
            <a:spAutoFit/>
          </a:bodyPr>
          <a:lstStyle/>
          <a:p>
            <a:pPr eaLnBrk="1" hangingPunct="1"/>
            <a:endParaRPr lang="ro-RO">
              <a:latin typeface="Arial" pitchFamily="34" charset="0"/>
            </a:endParaRPr>
          </a:p>
        </p:txBody>
      </p:sp>
      <p:sp>
        <p:nvSpPr>
          <p:cNvPr id="6149" name="Rectangle 6"/>
          <p:cNvSpPr>
            <a:spLocks noChangeArrowheads="1"/>
          </p:cNvSpPr>
          <p:nvPr/>
        </p:nvSpPr>
        <p:spPr bwMode="auto">
          <a:xfrm>
            <a:off x="152400" y="1846185"/>
            <a:ext cx="1742785" cy="246221"/>
          </a:xfrm>
          <a:prstGeom prst="rect">
            <a:avLst/>
          </a:prstGeom>
          <a:noFill/>
          <a:ln w="12700" cap="sq">
            <a:noFill/>
            <a:miter lim="800000"/>
            <a:headEnd type="none" w="sm" len="sm"/>
            <a:tailEnd type="none" w="sm" len="sm"/>
          </a:ln>
        </p:spPr>
        <p:txBody>
          <a:bodyPr wrap="none" anchor="ctr">
            <a:spAutoFit/>
          </a:bodyPr>
          <a:lstStyle/>
          <a:p>
            <a:pPr eaLnBrk="1" hangingPunct="1"/>
            <a:r>
              <a:rPr lang="en-US" sz="1000" b="1">
                <a:latin typeface="Arial Narrow" pitchFamily="34" charset="0"/>
                <a:cs typeface="Times New Roman" pitchFamily="18" charset="0"/>
              </a:rPr>
              <a:t>                                                      </a:t>
            </a:r>
            <a:endParaRPr lang="en-US">
              <a:latin typeface="Arial" pitchFamily="34" charset="0"/>
            </a:endParaRPr>
          </a:p>
        </p:txBody>
      </p:sp>
      <p:sp>
        <p:nvSpPr>
          <p:cNvPr id="6150" name="Rectangle 35"/>
          <p:cNvSpPr>
            <a:spLocks noChangeArrowheads="1"/>
          </p:cNvSpPr>
          <p:nvPr/>
        </p:nvSpPr>
        <p:spPr bwMode="auto">
          <a:xfrm>
            <a:off x="0" y="-33173"/>
            <a:ext cx="1152880" cy="261610"/>
          </a:xfrm>
          <a:prstGeom prst="rect">
            <a:avLst/>
          </a:prstGeom>
          <a:noFill/>
          <a:ln w="12700" cap="sq">
            <a:noFill/>
            <a:miter lim="800000"/>
            <a:headEnd type="none" w="sm" len="sm"/>
            <a:tailEnd type="none" w="sm" len="sm"/>
          </a:ln>
        </p:spPr>
        <p:txBody>
          <a:bodyPr wrap="none" anchor="ctr">
            <a:spAutoFit/>
          </a:bodyPr>
          <a:lstStyle/>
          <a:p>
            <a:pPr eaLnBrk="1" hangingPunct="1"/>
            <a:r>
              <a:rPr lang="ro-RO" sz="700" b="1">
                <a:latin typeface="Arial" pitchFamily="34" charset="0"/>
                <a:ea typeface="Times New Roman" pitchFamily="18" charset="0"/>
                <a:cs typeface="Arial" pitchFamily="34" charset="0"/>
              </a:rPr>
              <a:t>		</a:t>
            </a:r>
            <a:r>
              <a:rPr lang="ro-RO" sz="1100">
                <a:latin typeface="Tahoma" pitchFamily="34" charset="0"/>
                <a:ea typeface="Times New Roman" pitchFamily="18" charset="0"/>
                <a:cs typeface="Arial" pitchFamily="34" charset="0"/>
              </a:rPr>
              <a:t> </a:t>
            </a:r>
            <a:endParaRPr lang="ro-RO">
              <a:latin typeface="Arial" pitchFamily="34" charset="0"/>
              <a:ea typeface="Times New Roman" pitchFamily="18" charset="0"/>
              <a:cs typeface="Arial" pitchFamily="34" charset="0"/>
            </a:endParaRPr>
          </a:p>
        </p:txBody>
      </p:sp>
      <p:sp>
        <p:nvSpPr>
          <p:cNvPr id="6151" name="Rectangle 46"/>
          <p:cNvSpPr>
            <a:spLocks noChangeArrowheads="1"/>
          </p:cNvSpPr>
          <p:nvPr/>
        </p:nvSpPr>
        <p:spPr bwMode="auto">
          <a:xfrm>
            <a:off x="1972972" y="1825229"/>
            <a:ext cx="184730" cy="369332"/>
          </a:xfrm>
          <a:prstGeom prst="rect">
            <a:avLst/>
          </a:prstGeom>
          <a:noFill/>
          <a:ln w="12700" cap="sq">
            <a:noFill/>
            <a:miter lim="800000"/>
            <a:headEnd type="none" w="sm" len="sm"/>
            <a:tailEnd type="none" w="sm" len="sm"/>
          </a:ln>
        </p:spPr>
        <p:txBody>
          <a:bodyPr wrap="none">
            <a:spAutoFit/>
          </a:bodyPr>
          <a:lstStyle/>
          <a:p>
            <a:pPr algn="ctr" eaLnBrk="1" hangingPunct="1"/>
            <a:endParaRPr lang="ro-RO">
              <a:latin typeface="Arial" pitchFamily="34" charset="0"/>
            </a:endParaRPr>
          </a:p>
        </p:txBody>
      </p:sp>
      <p:sp>
        <p:nvSpPr>
          <p:cNvPr id="5128" name="Rectangle 58"/>
          <p:cNvSpPr>
            <a:spLocks noChangeArrowheads="1"/>
          </p:cNvSpPr>
          <p:nvPr/>
        </p:nvSpPr>
        <p:spPr bwMode="auto">
          <a:xfrm>
            <a:off x="1428750" y="437344"/>
            <a:ext cx="7429500" cy="1732782"/>
          </a:xfrm>
          <a:prstGeom prst="rect">
            <a:avLst/>
          </a:prstGeom>
          <a:noFill/>
          <a:ln w="9525">
            <a:noFill/>
            <a:miter lim="800000"/>
            <a:headEnd/>
            <a:tailEnd/>
          </a:ln>
        </p:spPr>
        <p:txBody>
          <a:bodyPr anchor="ctr">
            <a:spAutoFit/>
          </a:bodyPr>
          <a:lstStyle/>
          <a:p>
            <a:pPr eaLnBrk="1" hangingPunct="1">
              <a:spcBef>
                <a:spcPct val="20000"/>
              </a:spcBef>
              <a:buClr>
                <a:schemeClr val="hlink"/>
              </a:buClr>
              <a:buSzPct val="80000"/>
              <a:buFont typeface="Wingdings" pitchFamily="2" charset="2"/>
              <a:buChar char="l"/>
              <a:defRPr/>
            </a:pPr>
            <a:endParaRPr lang="ro-RO" sz="1300" dirty="0">
              <a:solidFill>
                <a:srgbClr val="004990"/>
              </a:solidFill>
              <a:latin typeface="Helvetica, sans-serif" charset="0"/>
              <a:cs typeface="Times New Roman" pitchFamily="18" charset="0"/>
            </a:endParaRPr>
          </a:p>
          <a:p>
            <a:pPr eaLnBrk="1" hangingPunct="1">
              <a:spcBef>
                <a:spcPct val="20000"/>
              </a:spcBef>
              <a:buClr>
                <a:schemeClr val="hlink"/>
              </a:buClr>
              <a:buSzPct val="80000"/>
              <a:buFont typeface="Wingdings" pitchFamily="2" charset="2"/>
              <a:buChar char="l"/>
              <a:defRPr/>
            </a:pPr>
            <a:endParaRPr lang="ro-RO" sz="1300" dirty="0">
              <a:solidFill>
                <a:srgbClr val="004990"/>
              </a:solidFill>
              <a:latin typeface="Helvetica, sans-serif" charset="0"/>
              <a:cs typeface="Times New Roman" pitchFamily="18" charset="0"/>
            </a:endParaRPr>
          </a:p>
          <a:p>
            <a:pPr eaLnBrk="1" hangingPunct="1">
              <a:buClr>
                <a:schemeClr val="hlink"/>
              </a:buClr>
              <a:buSzPct val="80000"/>
              <a:buFont typeface="Wingdings" pitchFamily="2" charset="2"/>
              <a:buNone/>
              <a:defRPr/>
            </a:pPr>
            <a:r>
              <a:rPr lang="ro-RO" b="1" dirty="0">
                <a:solidFill>
                  <a:srgbClr val="000099"/>
                </a:solidFill>
                <a:effectLst>
                  <a:outerShdw blurRad="38100" dist="38100" dir="2700000" algn="tl">
                    <a:srgbClr val="000000">
                      <a:alpha val="43137"/>
                    </a:srgbClr>
                  </a:outerShdw>
                </a:effectLst>
                <a:latin typeface="Trebuchet MS" panose="020B0603020202020204" pitchFamily="34" charset="0"/>
              </a:rPr>
              <a:t>	</a:t>
            </a:r>
            <a:r>
              <a:rPr lang="ro-RO" sz="2000" b="1" dirty="0">
                <a:solidFill>
                  <a:srgbClr val="000099"/>
                </a:solidFill>
                <a:effectLst>
                  <a:outerShdw blurRad="38100" dist="38100" dir="2700000" algn="tl">
                    <a:srgbClr val="000000">
                      <a:alpha val="43137"/>
                    </a:srgbClr>
                  </a:outerShdw>
                </a:effectLst>
                <a:latin typeface="Trebuchet MS" panose="020B0603020202020204" pitchFamily="34" charset="0"/>
              </a:rPr>
              <a:t>MINISTERUL MUNCII ȘI SOLIDARITĂȚII SOCIALE</a:t>
            </a:r>
            <a:endParaRPr lang="ro-RO" sz="2000" b="1" dirty="0">
              <a:solidFill>
                <a:srgbClr val="000099"/>
              </a:solidFill>
              <a:latin typeface="Trebuchet MS" pitchFamily="34" charset="0"/>
            </a:endParaRPr>
          </a:p>
          <a:p>
            <a:pPr eaLnBrk="1" hangingPunct="1">
              <a:buClr>
                <a:schemeClr val="hlink"/>
              </a:buClr>
              <a:buSzPct val="80000"/>
              <a:buFont typeface="Wingdings" pitchFamily="2" charset="2"/>
              <a:buNone/>
              <a:defRPr/>
            </a:pPr>
            <a:r>
              <a:rPr lang="ro-RO" sz="2000" b="1" dirty="0">
                <a:solidFill>
                  <a:srgbClr val="000099"/>
                </a:solidFill>
                <a:latin typeface="Trebuchet MS" pitchFamily="34" charset="0"/>
              </a:rPr>
              <a:t>	</a:t>
            </a:r>
            <a:r>
              <a:rPr lang="en-US" sz="2000" b="1" dirty="0" err="1">
                <a:solidFill>
                  <a:srgbClr val="000099"/>
                </a:solidFill>
                <a:latin typeface="Trebuchet MS" pitchFamily="34" charset="0"/>
              </a:rPr>
              <a:t>Agenţia</a:t>
            </a:r>
            <a:r>
              <a:rPr lang="en-US" sz="2000" b="1" dirty="0">
                <a:solidFill>
                  <a:srgbClr val="000099"/>
                </a:solidFill>
                <a:latin typeface="Trebuchet MS" pitchFamily="34" charset="0"/>
              </a:rPr>
              <a:t> </a:t>
            </a:r>
            <a:r>
              <a:rPr lang="en-US" sz="2000" b="1" dirty="0" err="1">
                <a:solidFill>
                  <a:srgbClr val="000099"/>
                </a:solidFill>
                <a:latin typeface="Trebuchet MS" pitchFamily="34" charset="0"/>
              </a:rPr>
              <a:t>Națională</a:t>
            </a:r>
            <a:r>
              <a:rPr lang="en-US" sz="2000" b="1" dirty="0">
                <a:solidFill>
                  <a:srgbClr val="000099"/>
                </a:solidFill>
                <a:latin typeface="Trebuchet MS" pitchFamily="34" charset="0"/>
              </a:rPr>
              <a:t> </a:t>
            </a:r>
            <a:r>
              <a:rPr lang="en-US" sz="2000" b="1" dirty="0" err="1">
                <a:solidFill>
                  <a:srgbClr val="000099"/>
                </a:solidFill>
                <a:latin typeface="Trebuchet MS" pitchFamily="34" charset="0"/>
              </a:rPr>
              <a:t>pentru</a:t>
            </a:r>
            <a:r>
              <a:rPr lang="en-US" sz="2000" b="1" dirty="0">
                <a:solidFill>
                  <a:srgbClr val="000099"/>
                </a:solidFill>
                <a:latin typeface="Trebuchet MS" pitchFamily="34" charset="0"/>
              </a:rPr>
              <a:t> </a:t>
            </a:r>
            <a:r>
              <a:rPr lang="en-US" sz="2000" b="1" dirty="0" err="1">
                <a:solidFill>
                  <a:srgbClr val="000099"/>
                </a:solidFill>
                <a:latin typeface="Trebuchet MS" pitchFamily="34" charset="0"/>
              </a:rPr>
              <a:t>Plăţi</a:t>
            </a:r>
            <a:r>
              <a:rPr lang="en-US" sz="2000" b="1" dirty="0">
                <a:solidFill>
                  <a:srgbClr val="000099"/>
                </a:solidFill>
                <a:latin typeface="Trebuchet MS" pitchFamily="34" charset="0"/>
              </a:rPr>
              <a:t> </a:t>
            </a:r>
            <a:r>
              <a:rPr lang="en-US" sz="2000" b="1" dirty="0" err="1">
                <a:solidFill>
                  <a:srgbClr val="000099"/>
                </a:solidFill>
                <a:latin typeface="Trebuchet MS" pitchFamily="34" charset="0"/>
              </a:rPr>
              <a:t>şi</a:t>
            </a:r>
            <a:r>
              <a:rPr lang="en-US" sz="2000" b="1" dirty="0">
                <a:solidFill>
                  <a:srgbClr val="000099"/>
                </a:solidFill>
                <a:latin typeface="Trebuchet MS" pitchFamily="34" charset="0"/>
              </a:rPr>
              <a:t> </a:t>
            </a:r>
            <a:r>
              <a:rPr lang="en-US" sz="2000" b="1" dirty="0" err="1">
                <a:solidFill>
                  <a:srgbClr val="000099"/>
                </a:solidFill>
                <a:latin typeface="Trebuchet MS" pitchFamily="34" charset="0"/>
              </a:rPr>
              <a:t>Inspecţie</a:t>
            </a:r>
            <a:r>
              <a:rPr lang="en-US" sz="2000" b="1" dirty="0">
                <a:solidFill>
                  <a:srgbClr val="000099"/>
                </a:solidFill>
                <a:latin typeface="Trebuchet MS" pitchFamily="34" charset="0"/>
              </a:rPr>
              <a:t> </a:t>
            </a:r>
            <a:r>
              <a:rPr lang="en-US" sz="2000" b="1" dirty="0" err="1">
                <a:solidFill>
                  <a:srgbClr val="000099"/>
                </a:solidFill>
                <a:latin typeface="Trebuchet MS" pitchFamily="34" charset="0"/>
              </a:rPr>
              <a:t>Socială</a:t>
            </a:r>
            <a:r>
              <a:rPr lang="ro-RO" sz="2000" b="1" dirty="0">
                <a:solidFill>
                  <a:srgbClr val="000099"/>
                </a:solidFill>
                <a:latin typeface="Trebuchet MS" pitchFamily="34" charset="0"/>
              </a:rPr>
              <a:t> </a:t>
            </a:r>
          </a:p>
          <a:p>
            <a:pPr eaLnBrk="1" hangingPunct="1">
              <a:buClr>
                <a:schemeClr val="hlink"/>
              </a:buClr>
              <a:buSzPct val="80000"/>
              <a:buFont typeface="Wingdings" pitchFamily="2" charset="2"/>
              <a:buNone/>
              <a:defRPr/>
            </a:pPr>
            <a:r>
              <a:rPr lang="ro-RO" sz="2000" b="1" dirty="0">
                <a:solidFill>
                  <a:srgbClr val="000099"/>
                </a:solidFill>
                <a:latin typeface="Trebuchet MS" pitchFamily="34" charset="0"/>
              </a:rPr>
              <a:t>      </a:t>
            </a:r>
            <a:r>
              <a:rPr lang="en-US" b="1" dirty="0" err="1">
                <a:solidFill>
                  <a:srgbClr val="000099"/>
                </a:solidFill>
                <a:latin typeface="Trebuchet MS" pitchFamily="34" charset="0"/>
                <a:cs typeface="Times New Roman" pitchFamily="18" charset="0"/>
              </a:rPr>
              <a:t>Agenţia</a:t>
            </a:r>
            <a:r>
              <a:rPr lang="en-US" b="1" dirty="0">
                <a:solidFill>
                  <a:srgbClr val="000099"/>
                </a:solidFill>
                <a:latin typeface="Trebuchet MS" pitchFamily="34" charset="0"/>
                <a:cs typeface="Times New Roman" pitchFamily="18" charset="0"/>
              </a:rPr>
              <a:t> </a:t>
            </a:r>
            <a:r>
              <a:rPr lang="en-US" b="1" dirty="0" err="1">
                <a:solidFill>
                  <a:srgbClr val="000099"/>
                </a:solidFill>
                <a:latin typeface="Trebuchet MS" pitchFamily="34" charset="0"/>
                <a:cs typeface="Times New Roman" pitchFamily="18" charset="0"/>
              </a:rPr>
              <a:t>Judeţeană</a:t>
            </a:r>
            <a:r>
              <a:rPr lang="en-US" b="1" dirty="0">
                <a:solidFill>
                  <a:srgbClr val="000099"/>
                </a:solidFill>
                <a:latin typeface="Trebuchet MS" pitchFamily="34" charset="0"/>
                <a:cs typeface="Times New Roman" pitchFamily="18" charset="0"/>
              </a:rPr>
              <a:t> </a:t>
            </a:r>
            <a:r>
              <a:rPr lang="en-US" b="1" dirty="0" err="1">
                <a:solidFill>
                  <a:srgbClr val="000099"/>
                </a:solidFill>
                <a:latin typeface="Trebuchet MS" pitchFamily="34" charset="0"/>
                <a:cs typeface="Times New Roman" pitchFamily="18" charset="0"/>
              </a:rPr>
              <a:t>pentru</a:t>
            </a:r>
            <a:r>
              <a:rPr lang="en-US" b="1" dirty="0">
                <a:solidFill>
                  <a:srgbClr val="000099"/>
                </a:solidFill>
                <a:latin typeface="Trebuchet MS" pitchFamily="34" charset="0"/>
                <a:cs typeface="Times New Roman" pitchFamily="18" charset="0"/>
              </a:rPr>
              <a:t> </a:t>
            </a:r>
            <a:r>
              <a:rPr lang="en-US" b="1" dirty="0" err="1">
                <a:solidFill>
                  <a:srgbClr val="000099"/>
                </a:solidFill>
                <a:latin typeface="Trebuchet MS" pitchFamily="34" charset="0"/>
                <a:cs typeface="Times New Roman" pitchFamily="18" charset="0"/>
              </a:rPr>
              <a:t>Plăţi</a:t>
            </a:r>
            <a:r>
              <a:rPr lang="en-US" b="1" dirty="0">
                <a:solidFill>
                  <a:srgbClr val="000099"/>
                </a:solidFill>
                <a:latin typeface="Trebuchet MS" pitchFamily="34" charset="0"/>
                <a:cs typeface="Times New Roman" pitchFamily="18" charset="0"/>
              </a:rPr>
              <a:t> </a:t>
            </a:r>
            <a:r>
              <a:rPr lang="en-US" b="1" dirty="0" err="1">
                <a:solidFill>
                  <a:srgbClr val="000099"/>
                </a:solidFill>
                <a:latin typeface="Trebuchet MS" pitchFamily="34" charset="0"/>
                <a:cs typeface="Times New Roman" pitchFamily="18" charset="0"/>
              </a:rPr>
              <a:t>şi</a:t>
            </a:r>
            <a:r>
              <a:rPr lang="en-US" b="1" dirty="0">
                <a:solidFill>
                  <a:srgbClr val="000099"/>
                </a:solidFill>
                <a:latin typeface="Trebuchet MS" pitchFamily="34" charset="0"/>
                <a:cs typeface="Times New Roman" pitchFamily="18" charset="0"/>
              </a:rPr>
              <a:t> </a:t>
            </a:r>
            <a:r>
              <a:rPr lang="en-US" b="1" dirty="0" err="1">
                <a:solidFill>
                  <a:srgbClr val="000099"/>
                </a:solidFill>
                <a:latin typeface="Trebuchet MS" pitchFamily="34" charset="0"/>
                <a:cs typeface="Times New Roman" pitchFamily="18" charset="0"/>
              </a:rPr>
              <a:t>Inspecţie</a:t>
            </a:r>
            <a:r>
              <a:rPr lang="en-US" b="1" dirty="0">
                <a:solidFill>
                  <a:srgbClr val="000099"/>
                </a:solidFill>
                <a:latin typeface="Trebuchet MS" pitchFamily="34" charset="0"/>
                <a:cs typeface="Times New Roman" pitchFamily="18" charset="0"/>
              </a:rPr>
              <a:t> </a:t>
            </a:r>
            <a:r>
              <a:rPr lang="en-US" b="1" dirty="0" err="1">
                <a:solidFill>
                  <a:srgbClr val="000099"/>
                </a:solidFill>
                <a:latin typeface="Trebuchet MS" pitchFamily="34" charset="0"/>
                <a:cs typeface="Times New Roman" pitchFamily="18" charset="0"/>
              </a:rPr>
              <a:t>Socială</a:t>
            </a:r>
            <a:r>
              <a:rPr lang="en-US" b="1" dirty="0">
                <a:solidFill>
                  <a:srgbClr val="000099"/>
                </a:solidFill>
                <a:latin typeface="Trebuchet MS" pitchFamily="34" charset="0"/>
                <a:cs typeface="Times New Roman" pitchFamily="18" charset="0"/>
              </a:rPr>
              <a:t> Satu Mare</a:t>
            </a:r>
            <a:endParaRPr lang="ro-RO" dirty="0">
              <a:solidFill>
                <a:srgbClr val="000099"/>
              </a:solidFill>
              <a:latin typeface="Trebuchet MS" pitchFamily="34" charset="0"/>
              <a:cs typeface="Times New Roman" pitchFamily="18" charset="0"/>
            </a:endParaRPr>
          </a:p>
          <a:p>
            <a:pPr eaLnBrk="1" hangingPunct="1">
              <a:defRPr/>
            </a:pPr>
            <a:endParaRPr lang="ro-RO" dirty="0">
              <a:latin typeface="Trebuchet MS" pitchFamily="34" charset="0"/>
            </a:endParaRPr>
          </a:p>
        </p:txBody>
      </p:sp>
      <p:sp>
        <p:nvSpPr>
          <p:cNvPr id="6153" name="Rectangle 59"/>
          <p:cNvSpPr>
            <a:spLocks noChangeArrowheads="1"/>
          </p:cNvSpPr>
          <p:nvPr/>
        </p:nvSpPr>
        <p:spPr bwMode="auto">
          <a:xfrm>
            <a:off x="-25400" y="2887147"/>
            <a:ext cx="184731" cy="369332"/>
          </a:xfrm>
          <a:prstGeom prst="rect">
            <a:avLst/>
          </a:prstGeom>
          <a:noFill/>
          <a:ln w="12700" cap="sq">
            <a:noFill/>
            <a:miter lim="800000"/>
            <a:headEnd type="none" w="sm" len="sm"/>
            <a:tailEnd type="none" w="sm" len="sm"/>
          </a:ln>
        </p:spPr>
        <p:txBody>
          <a:bodyPr wrap="none" anchor="ctr">
            <a:spAutoFit/>
          </a:bodyPr>
          <a:lstStyle/>
          <a:p>
            <a:pPr eaLnBrk="1" hangingPunct="1"/>
            <a:endParaRPr lang="ro-RO">
              <a:latin typeface="Arial" pitchFamily="34" charset="0"/>
            </a:endParaRPr>
          </a:p>
        </p:txBody>
      </p:sp>
      <p:pic>
        <p:nvPicPr>
          <p:cNvPr id="4" name="Imagine 3">
            <a:extLst>
              <a:ext uri="{FF2B5EF4-FFF2-40B4-BE49-F238E27FC236}"/>
            </a:extLst>
          </p:cNvPr>
          <p:cNvPicPr>
            <a:picLocks noChangeAspect="1"/>
          </p:cNvPicPr>
          <p:nvPr/>
        </p:nvPicPr>
        <p:blipFill>
          <a:blip r:embed="rId3"/>
          <a:stretch>
            <a:fillRect/>
          </a:stretch>
        </p:blipFill>
        <p:spPr>
          <a:xfrm>
            <a:off x="357188" y="910829"/>
            <a:ext cx="950912" cy="73580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28626" y="321469"/>
          <a:ext cx="8429625" cy="4467562"/>
        </p:xfrm>
        <a:graphic>
          <a:graphicData uri="http://schemas.openxmlformats.org/drawingml/2006/table">
            <a:tbl>
              <a:tblPr/>
              <a:tblGrid>
                <a:gridCol w="395288"/>
                <a:gridCol w="2452687"/>
                <a:gridCol w="5581650"/>
              </a:tblGrid>
              <a:tr h="1339447">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900" b="0" i="0" u="none" strike="noStrike" cap="none" normalizeH="0" baseline="0" dirty="0" smtClean="0">
                          <a:ln>
                            <a:noFill/>
                          </a:ln>
                          <a:solidFill>
                            <a:schemeClr val="tx1"/>
                          </a:solidFill>
                          <a:effectLst/>
                          <a:latin typeface="Times New Roman" pitchFamily="18" charset="0"/>
                          <a:cs typeface="Times New Roman" pitchFamily="18" charset="0"/>
                        </a:rPr>
                        <a:t>9.</a:t>
                      </a:r>
                      <a:endParaRPr kumimoji="0" lang="en-US" sz="9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 typeface="Arial" pitchFamily="34" charset="0"/>
                        <a:buNone/>
                        <a:tabLst/>
                        <a:defRPr/>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Plata </a:t>
                      </a:r>
                      <a:r>
                        <a:rPr kumimoji="0" lang="ro-RO" sz="800" b="1" i="1" u="sng" strike="noStrike" cap="none" normalizeH="0" baseline="0" dirty="0" smtClean="0">
                          <a:ln>
                            <a:noFill/>
                          </a:ln>
                          <a:solidFill>
                            <a:schemeClr val="tx1"/>
                          </a:solidFill>
                          <a:effectLst/>
                          <a:latin typeface="Trebuchet MS" pitchFamily="34" charset="0"/>
                          <a:cs typeface="Times New Roman" pitchFamily="18" charset="0"/>
                        </a:rPr>
                        <a:t>drepturilor acordate persoanelor cu handicap</a:t>
                      </a:r>
                      <a:r>
                        <a:rPr kumimoji="0" lang="ro-RO" sz="800" b="0" i="1"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conform prevederilor H.G. nr. 1019/2018, ale art.58 din Legea nr.448/2006  privind protecţia şi promovarea drepturilor persoanelor cu handicap, cu modificările şi completările ulterioare şi ale H.G. nr.268/2007</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 typeface="Arial" pitchFamily="34" charset="0"/>
                        <a:buNone/>
                        <a:tabLst/>
                      </a:pP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82550" marR="0" lvl="0" indent="20638" algn="just" defTabSz="914400" rtl="0" eaLnBrk="1" fontAlgn="base" latinLnBrk="0" hangingPunct="1">
                        <a:lnSpc>
                          <a:spcPct val="115000"/>
                        </a:lnSpc>
                        <a:spcBef>
                          <a:spcPct val="0"/>
                        </a:spcBef>
                        <a:spcAft>
                          <a:spcPct val="0"/>
                        </a:spcAft>
                        <a:buClrTx/>
                        <a:buSzTx/>
                        <a:buFont typeface="Arial" pitchFamily="34" charset="0"/>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Pentru sprijinirea persoanelor cu handicap s-au plătit următoarelor drepturi: </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p>
                      <a:pPr marL="82550" marR="0" lvl="0" indent="20638" algn="just" defTabSz="914400" rtl="0" eaLnBrk="1" fontAlgn="base" latinLnBrk="0" hangingPunct="1">
                        <a:lnSpc>
                          <a:spcPct val="115000"/>
                        </a:lnSpc>
                        <a:spcBef>
                          <a:spcPct val="0"/>
                        </a:spcBef>
                        <a:spcAft>
                          <a:spcPts val="600"/>
                        </a:spcAft>
                        <a:buClrTx/>
                        <a:buSzTx/>
                        <a:buFontTx/>
                        <a:buChar char="-"/>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indemnizaţie lunară pentru un număr mediu de </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1</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5</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911</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beneficiari, în sumă de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5</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8</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725.4</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6</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7</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lei,</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p>
                      <a:pPr marL="82550" marR="0" lvl="0" indent="20638" algn="just" defTabSz="914400" rtl="0" eaLnBrk="1" fontAlgn="base" latinLnBrk="0" hangingPunct="1">
                        <a:lnSpc>
                          <a:spcPct val="115000"/>
                        </a:lnSpc>
                        <a:spcBef>
                          <a:spcPct val="0"/>
                        </a:spcBef>
                        <a:spcAft>
                          <a:spcPts val="600"/>
                        </a:spcAft>
                        <a:buClrTx/>
                        <a:buSzTx/>
                        <a:buFontTx/>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buget personal complementar pentru un număr mediu de </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1</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8</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479</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beneficiari, în sumă de </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2</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8</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4</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3</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5</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440</a:t>
                      </a:r>
                      <a:r>
                        <a:rPr kumimoji="0" lang="ro-RO" sz="800" b="1" i="0" u="none" strike="noStrike" cap="none" normalizeH="0" baseline="0" dirty="0" smtClean="0">
                          <a:ln>
                            <a:noFill/>
                          </a:ln>
                          <a:solidFill>
                            <a:srgbClr val="0000FF"/>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lei,</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p>
                      <a:pPr marL="82550" marR="0" lvl="0" indent="20638" algn="just" defTabSz="914400" rtl="0" eaLnBrk="1" fontAlgn="base" latinLnBrk="0" hangingPunct="1">
                        <a:lnSpc>
                          <a:spcPct val="115000"/>
                        </a:lnSpc>
                        <a:spcBef>
                          <a:spcPct val="0"/>
                        </a:spcBef>
                        <a:spcAft>
                          <a:spcPct val="0"/>
                        </a:spcAft>
                        <a:buClrTx/>
                        <a:buSzTx/>
                        <a:buFont typeface="Symbol" pitchFamily="18" charset="2"/>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indemnizaţie însoţitor pentru adulţi cu handicap vizual pentru un număr mediu de </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513</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beneficiari, în sumă de </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9</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956</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3</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6</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3</a:t>
                      </a:r>
                      <a:r>
                        <a:rPr kumimoji="0" lang="ro-RO" sz="800" b="1" i="1" u="none" strike="noStrike" cap="none" normalizeH="0" baseline="0" dirty="0" smtClean="0">
                          <a:ln>
                            <a:noFill/>
                          </a:ln>
                          <a:solidFill>
                            <a:srgbClr val="C00000"/>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lei.</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r>
              <a:tr h="1735074">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0" i="0" u="none" strike="noStrike" cap="none" normalizeH="0" baseline="0" dirty="0" smtClean="0">
                          <a:ln>
                            <a:noFill/>
                          </a:ln>
                          <a:solidFill>
                            <a:schemeClr val="tx1"/>
                          </a:solidFill>
                          <a:effectLst/>
                          <a:latin typeface="Tahoma" pitchFamily="34" charset="0"/>
                          <a:cs typeface="Times New Roman" pitchFamily="18" charset="0"/>
                        </a:rPr>
                        <a:t>10.</a:t>
                      </a:r>
                      <a:endParaRPr kumimoji="0" lang="en-US" sz="9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Plata </a:t>
                      </a:r>
                      <a:r>
                        <a:rPr kumimoji="0" lang="ro-RO" sz="800" b="1" i="1" u="sng" strike="noStrike" cap="none" normalizeH="0" baseline="0" dirty="0" smtClean="0">
                          <a:ln>
                            <a:noFill/>
                          </a:ln>
                          <a:solidFill>
                            <a:schemeClr val="tx1"/>
                          </a:solidFill>
                          <a:effectLst/>
                          <a:latin typeface="Trebuchet MS" pitchFamily="34" charset="0"/>
                          <a:cs typeface="Times New Roman" pitchFamily="18" charset="0"/>
                        </a:rPr>
                        <a:t>venitului minim de incluziune</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cu cele două componente: </a:t>
                      </a:r>
                    </a:p>
                    <a:p>
                      <a:pPr marL="0" marR="0" lvl="0" indent="0" algn="just" defTabSz="914400" rtl="0" eaLnBrk="1" fontAlgn="base" latinLnBrk="0" hangingPunct="1">
                        <a:lnSpc>
                          <a:spcPct val="115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 typeface="Arial" pitchFamily="34" charset="0"/>
                        <a:buChar char="•"/>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ajutorul pentru incluziune </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 typeface="Arial" pitchFamily="34" charset="0"/>
                        <a:buChar char="•"/>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ajutorul pentru familiile cu copii</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 typeface="Arial" pitchFamily="34" charset="0"/>
                        <a:buNone/>
                        <a:tabLst/>
                      </a:pP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 typeface="Arial" pitchFamily="34" charset="0"/>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în conformitate cu  prevederile Legii nr.196/2016 privind venitul minim de incluziune,  cu modificările şi completările ulterioare </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tab pos="238125" algn="l"/>
                          <a:tab pos="409575" algn="l"/>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S-a asigurat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plata</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dreptul</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ui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la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venitul</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minim de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incluziune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pentru</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1" i="0" u="none" strike="noStrike" cap="none" normalizeH="0" baseline="0" dirty="0" smtClean="0">
                          <a:ln>
                            <a:noFill/>
                          </a:ln>
                          <a:solidFill>
                            <a:srgbClr val="0000FF"/>
                          </a:solidFill>
                          <a:effectLst/>
                          <a:latin typeface="Trebuchet MS" pitchFamily="34" charset="0"/>
                          <a:cs typeface="Times New Roman" pitchFamily="18" charset="0"/>
                        </a:rPr>
                        <a:t>5</a:t>
                      </a:r>
                      <a:r>
                        <a:rPr kumimoji="0" lang="ro-RO" sz="800" b="1" i="0" u="none" strike="noStrike" cap="none" normalizeH="0" baseline="0" dirty="0" smtClean="0">
                          <a:ln>
                            <a:noFill/>
                          </a:ln>
                          <a:solidFill>
                            <a:srgbClr val="0000FF"/>
                          </a:solidFill>
                          <a:effectLst/>
                          <a:latin typeface="Trebuchet MS" pitchFamily="34" charset="0"/>
                          <a:cs typeface="Times New Roman" pitchFamily="18" charset="0"/>
                        </a:rPr>
                        <a:t>.</a:t>
                      </a:r>
                      <a:r>
                        <a:rPr kumimoji="0" lang="en-US" sz="800" b="1" i="0" u="none" strike="noStrike" cap="none" normalizeH="0" baseline="0" dirty="0" smtClean="0">
                          <a:ln>
                            <a:noFill/>
                          </a:ln>
                          <a:solidFill>
                            <a:srgbClr val="0000FF"/>
                          </a:solidFill>
                          <a:effectLst/>
                          <a:latin typeface="Trebuchet MS" pitchFamily="34" charset="0"/>
                          <a:cs typeface="Times New Roman" pitchFamily="18" charset="0"/>
                        </a:rPr>
                        <a:t>054</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dosare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adica</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familii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sau</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persoane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singure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av</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â</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nd</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în componență un nr. de </a:t>
                      </a:r>
                      <a:r>
                        <a:rPr kumimoji="0" lang="ro-RO" sz="800" b="0" i="0" u="none" strike="noStrike" cap="none" normalizeH="0" baseline="0" dirty="0" smtClean="0">
                          <a:ln>
                            <a:noFill/>
                          </a:ln>
                          <a:solidFill>
                            <a:srgbClr val="0000FF"/>
                          </a:solidFill>
                          <a:effectLst/>
                          <a:latin typeface="Trebuchet MS" pitchFamily="34" charset="0"/>
                          <a:cs typeface="Times New Roman" pitchFamily="18" charset="0"/>
                        </a:rPr>
                        <a:t>14.449</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membri din care:</a:t>
                      </a:r>
                    </a:p>
                    <a:p>
                      <a:pPr marL="0" marR="0" lvl="0" indent="0" algn="just" defTabSz="914400" rtl="0" eaLnBrk="1" fontAlgn="base" latinLnBrk="0" hangingPunct="1">
                        <a:lnSpc>
                          <a:spcPct val="115000"/>
                        </a:lnSpc>
                        <a:spcBef>
                          <a:spcPct val="0"/>
                        </a:spcBef>
                        <a:spcAft>
                          <a:spcPct val="0"/>
                        </a:spcAft>
                        <a:buClrTx/>
                        <a:buSzTx/>
                        <a:buFont typeface="Arial" pitchFamily="34" charset="0"/>
                        <a:buChar char="•"/>
                        <a:tabLst>
                          <a:tab pos="238125" algn="l"/>
                          <a:tab pos="409575" algn="l"/>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1" i="0" u="sng" strike="noStrike" cap="none" normalizeH="0" baseline="0" dirty="0" err="1" smtClean="0">
                          <a:ln>
                            <a:noFill/>
                          </a:ln>
                          <a:solidFill>
                            <a:schemeClr val="tx1"/>
                          </a:solidFill>
                          <a:effectLst/>
                          <a:latin typeface="Trebuchet MS" pitchFamily="34" charset="0"/>
                          <a:cs typeface="Times New Roman" pitchFamily="18" charset="0"/>
                        </a:rPr>
                        <a:t>ajutor</a:t>
                      </a:r>
                      <a:r>
                        <a:rPr kumimoji="0" lang="en-US" sz="800" b="1" i="0" u="sng"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1" i="0" u="sng" strike="noStrike" cap="none" normalizeH="0" baseline="0" dirty="0" smtClean="0">
                          <a:ln>
                            <a:noFill/>
                          </a:ln>
                          <a:solidFill>
                            <a:schemeClr val="tx1"/>
                          </a:solidFill>
                          <a:effectLst/>
                          <a:latin typeface="Trebuchet MS" pitchFamily="34" charset="0"/>
                          <a:cs typeface="Times New Roman" pitchFamily="18" charset="0"/>
                        </a:rPr>
                        <a:t>de incluziune (fostul VMG)</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pentru un număr mediu lunar de </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4.346</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dosare,</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persoane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singure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familii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beneficiar</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e</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fiind plătită pentru această destinaţie suma de</a:t>
                      </a:r>
                      <a:r>
                        <a:rPr kumimoji="0" lang="ro-RO" sz="800" b="0" i="0" u="none" strike="noStrike" cap="none" normalizeH="0" baseline="0" dirty="0" smtClean="0">
                          <a:ln>
                            <a:noFill/>
                          </a:ln>
                          <a:solidFill>
                            <a:srgbClr val="FF0000"/>
                          </a:solidFill>
                          <a:effectLst/>
                          <a:latin typeface="Trebuchet MS" pitchFamily="34" charset="0"/>
                          <a:cs typeface="Times New Roman" pitchFamily="18" charset="0"/>
                        </a:rPr>
                        <a:t> </a:t>
                      </a:r>
                      <a:r>
                        <a:rPr kumimoji="0" lang="ro-RO" sz="800" b="1" i="0" u="none" strike="noStrike" cap="none" normalizeH="0" baseline="0" dirty="0" smtClean="0">
                          <a:ln>
                            <a:noFill/>
                          </a:ln>
                          <a:solidFill>
                            <a:srgbClr val="0000FF"/>
                          </a:solidFill>
                          <a:effectLst/>
                          <a:latin typeface="Trebuchet MS" pitchFamily="34" charset="0"/>
                          <a:ea typeface="Times New Roman" pitchFamily="18" charset="0"/>
                          <a:cs typeface="Arial" pitchFamily="34" charset="0"/>
                        </a:rPr>
                        <a:t>22.229.832</a:t>
                      </a:r>
                      <a:r>
                        <a:rPr kumimoji="0" lang="ro-RO" sz="800" b="1" i="0" u="none" strike="noStrike" cap="none" normalizeH="0" baseline="0" dirty="0" smtClean="0">
                          <a:ln>
                            <a:noFill/>
                          </a:ln>
                          <a:solidFill>
                            <a:srgbClr val="FF0000"/>
                          </a:solidFill>
                          <a:effectLst/>
                          <a:latin typeface="Trebuchet MS" pitchFamily="34" charset="0"/>
                          <a:ea typeface="Times New Roman" pitchFamily="18" charset="0"/>
                          <a:cs typeface="Arial" pitchFamily="34"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lei;</a:t>
                      </a:r>
                    </a:p>
                    <a:p>
                      <a:pPr marL="0" marR="0" lvl="0" indent="0" algn="just" defTabSz="914400" rtl="0" eaLnBrk="1" fontAlgn="base" latinLnBrk="0" hangingPunct="1">
                        <a:lnSpc>
                          <a:spcPct val="115000"/>
                        </a:lnSpc>
                        <a:spcBef>
                          <a:spcPct val="0"/>
                        </a:spcBef>
                        <a:spcAft>
                          <a:spcPct val="0"/>
                        </a:spcAft>
                        <a:buClrTx/>
                        <a:buSzTx/>
                        <a:buFont typeface="Arial" pitchFamily="34" charset="0"/>
                        <a:buNone/>
                        <a:tabLst>
                          <a:tab pos="238125" algn="l"/>
                          <a:tab pos="409575" algn="l"/>
                        </a:tabLst>
                      </a:pPr>
                      <a:r>
                        <a:rPr kumimoji="0" lang="ro-RO" sz="800" b="0" i="0" u="none" strike="noStrike" cap="none" normalizeH="0" baseline="0" dirty="0" smtClean="0">
                          <a:ln>
                            <a:noFill/>
                          </a:ln>
                          <a:solidFill>
                            <a:srgbClr val="FF0000"/>
                          </a:solidFill>
                          <a:effectLst/>
                          <a:latin typeface="Trebuchet MS" pitchFamily="34" charset="0"/>
                          <a:cs typeface="Times New Roman" pitchFamily="18" charset="0"/>
                        </a:rPr>
                        <a:t>    </a:t>
                      </a:r>
                      <a:endParaRPr kumimoji="0" lang="en-US" sz="800" b="0" i="0" u="none" strike="noStrike" cap="none" normalizeH="0" baseline="0" dirty="0" smtClean="0">
                        <a:ln>
                          <a:noFill/>
                        </a:ln>
                        <a:solidFill>
                          <a:srgbClr val="FF0000"/>
                        </a:solidFill>
                        <a:effectLst/>
                        <a:latin typeface="Trebuchet MS"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 typeface="Arial" pitchFamily="34" charset="0"/>
                        <a:buChar char="•"/>
                        <a:tabLst>
                          <a:tab pos="238125" algn="l"/>
                          <a:tab pos="409575" algn="l"/>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1" i="0" u="sng" strike="noStrike" cap="none" normalizeH="0" baseline="0" dirty="0" smtClean="0">
                          <a:ln>
                            <a:noFill/>
                          </a:ln>
                          <a:solidFill>
                            <a:schemeClr val="tx1"/>
                          </a:solidFill>
                          <a:effectLst/>
                          <a:latin typeface="Trebuchet MS" pitchFamily="34" charset="0"/>
                          <a:cs typeface="Times New Roman" pitchFamily="18" charset="0"/>
                        </a:rPr>
                        <a:t>ajutor pentru familii cu venituri reduse care au în creştere şi îngrijire copii în vârstă de până la 18 ani</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au fost plătite ajutoare unui număr mediu lunar de </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2.61</a:t>
                      </a:r>
                      <a:r>
                        <a:rPr kumimoji="0" lang="en-US" sz="800" b="1" i="1" u="none" strike="noStrike" cap="none" normalizeH="0" baseline="0" dirty="0" smtClean="0">
                          <a:ln>
                            <a:noFill/>
                          </a:ln>
                          <a:solidFill>
                            <a:srgbClr val="0000FF"/>
                          </a:solidFill>
                          <a:effectLst/>
                          <a:latin typeface="Trebuchet MS" pitchFamily="34" charset="0"/>
                          <a:cs typeface="Times New Roman" pitchFamily="18" charset="0"/>
                        </a:rPr>
                        <a:t>0</a:t>
                      </a:r>
                      <a:r>
                        <a:rPr kumimoji="0" lang="ro-RO" sz="800" b="1" i="0" u="none" strike="noStrike" cap="none" normalizeH="0" baseline="0" dirty="0" smtClean="0">
                          <a:ln>
                            <a:noFill/>
                          </a:ln>
                          <a:solidFill>
                            <a:srgbClr val="A5002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familii, suma plătită pentru acestea fiind de </a:t>
                      </a:r>
                      <a:r>
                        <a:rPr kumimoji="0" lang="ro-RO" sz="800" b="1" i="1" u="none" strike="noStrike" cap="none" normalizeH="0" baseline="0" dirty="0" smtClean="0">
                          <a:ln>
                            <a:noFill/>
                          </a:ln>
                          <a:solidFill>
                            <a:srgbClr val="0000FF"/>
                          </a:solidFill>
                          <a:effectLst/>
                          <a:latin typeface="Trebuchet MS" pitchFamily="34" charset="0"/>
                          <a:cs typeface="Times New Roman" pitchFamily="18" charset="0"/>
                        </a:rPr>
                        <a:t>5.951.841</a:t>
                      </a:r>
                      <a:r>
                        <a:rPr kumimoji="0" lang="ro-RO" sz="800" b="1" i="0" u="none" strike="noStrike" cap="none" normalizeH="0" baseline="0" dirty="0" smtClean="0">
                          <a:ln>
                            <a:noFill/>
                          </a:ln>
                          <a:solidFill>
                            <a:srgbClr val="0000FF"/>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lei. </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r>
              <a:tr h="1393041">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ahoma" pitchFamily="34" charset="0"/>
                          <a:cs typeface="Times New Roman" pitchFamily="18" charset="0"/>
                        </a:rPr>
                        <a:t>1</a:t>
                      </a:r>
                      <a:r>
                        <a:rPr kumimoji="0" lang="ro-RO" sz="800" b="0" i="0" u="none" strike="noStrike" cap="none" normalizeH="0" baseline="0" dirty="0" smtClean="0">
                          <a:ln>
                            <a:noFill/>
                          </a:ln>
                          <a:solidFill>
                            <a:schemeClr val="tx1"/>
                          </a:solidFill>
                          <a:effectLst/>
                          <a:latin typeface="Tahoma" pitchFamily="34" charset="0"/>
                          <a:cs typeface="Times New Roman" pitchFamily="18" charset="0"/>
                        </a:rPr>
                        <a:t>1.</a:t>
                      </a:r>
                      <a:endParaRPr kumimoji="0" lang="en-US" sz="9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Plata </a:t>
                      </a:r>
                      <a:r>
                        <a:rPr kumimoji="0" lang="ro-RO" sz="800" b="1" i="1" u="sng" strike="noStrike" cap="none" normalizeH="0" baseline="0" dirty="0" smtClean="0">
                          <a:ln>
                            <a:noFill/>
                          </a:ln>
                          <a:solidFill>
                            <a:schemeClr val="tx1"/>
                          </a:solidFill>
                          <a:effectLst/>
                          <a:latin typeface="Trebuchet MS" pitchFamily="34" charset="0"/>
                          <a:cs typeface="Times New Roman" pitchFamily="18" charset="0"/>
                        </a:rPr>
                        <a:t>ajutorului pentru încălzirea locuinţei</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în conformitate cu prevederile O.U.G. nr.70/2011 privind măsurile de protecţie socială în perioada sezonului rece, cu modificările şi completările ulterioare şi ale  H.G. nr.920/2011</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A.J.P.I.S. Satu Mare a efectuat plăţi pentru ajutoare și suplimente de încălzire cu lemne, cu gaze naturale şi cu energie electrică în sumă de </a:t>
                      </a:r>
                      <a:r>
                        <a:rPr kumimoji="0" lang="en-US" sz="800" b="0" i="0" u="none" strike="noStrike" cap="none" normalizeH="0" baseline="0" dirty="0" smtClean="0">
                          <a:ln>
                            <a:noFill/>
                          </a:ln>
                          <a:solidFill>
                            <a:srgbClr val="0000FF"/>
                          </a:solidFill>
                          <a:effectLst/>
                          <a:latin typeface="Trebuchet MS" pitchFamily="34" charset="0"/>
                          <a:cs typeface="Times New Roman" pitchFamily="18" charset="0"/>
                        </a:rPr>
                        <a:t>3.078.157</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lei. </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Din care:</a:t>
                      </a:r>
                    </a:p>
                    <a:p>
                      <a:pPr marL="0" marR="0" lvl="0" indent="0" algn="just" defTabSz="914400" rtl="0" eaLnBrk="1" fontAlgn="base" latinLnBrk="0" hangingPunct="1">
                        <a:lnSpc>
                          <a:spcPct val="115000"/>
                        </a:lnSpc>
                        <a:spcBef>
                          <a:spcPct val="0"/>
                        </a:spcBef>
                        <a:spcAft>
                          <a:spcPct val="0"/>
                        </a:spcAft>
                        <a:buClrTx/>
                        <a:buSzTx/>
                        <a:buFont typeface="Arial" pitchFamily="34" charset="0"/>
                        <a:buChar char="•"/>
                        <a:tabLst/>
                      </a:pP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Ajutor</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î</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nc</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ă</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lzire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cu gaze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naturale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smtClean="0">
                          <a:ln>
                            <a:noFill/>
                          </a:ln>
                          <a:solidFill>
                            <a:srgbClr val="0000FF"/>
                          </a:solidFill>
                          <a:effectLst/>
                          <a:latin typeface="Trebuchet MS" pitchFamily="34" charset="0"/>
                          <a:cs typeface="Times New Roman" pitchFamily="18" charset="0"/>
                        </a:rPr>
                        <a:t>262.738</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lei</a:t>
                      </a:r>
                    </a:p>
                    <a:p>
                      <a:pPr marL="0" marR="0" lvl="0" indent="0" algn="just" defTabSz="914400" rtl="0" eaLnBrk="1" fontAlgn="base" latinLnBrk="0" hangingPunct="1">
                        <a:lnSpc>
                          <a:spcPct val="115000"/>
                        </a:lnSpc>
                        <a:spcBef>
                          <a:spcPct val="0"/>
                        </a:spcBef>
                        <a:spcAft>
                          <a:spcPct val="0"/>
                        </a:spcAft>
                        <a:buClrTx/>
                        <a:buSzTx/>
                        <a:buFont typeface="Arial" pitchFamily="34" charset="0"/>
                        <a:buChar char="•"/>
                        <a:tabLst/>
                      </a:pP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Supliment</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gaze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naturale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smtClean="0">
                          <a:ln>
                            <a:noFill/>
                          </a:ln>
                          <a:solidFill>
                            <a:srgbClr val="0000FF"/>
                          </a:solidFill>
                          <a:effectLst/>
                          <a:latin typeface="Trebuchet MS" pitchFamily="34" charset="0"/>
                          <a:cs typeface="Times New Roman" pitchFamily="18" charset="0"/>
                        </a:rPr>
                        <a:t>50.499</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lei</a:t>
                      </a:r>
                    </a:p>
                    <a:p>
                      <a:pPr marL="0" marR="0" lvl="0" indent="0" algn="just" defTabSz="914400" rtl="0" eaLnBrk="1" fontAlgn="base" latinLnBrk="0" hangingPunct="1">
                        <a:lnSpc>
                          <a:spcPct val="115000"/>
                        </a:lnSpc>
                        <a:spcBef>
                          <a:spcPct val="0"/>
                        </a:spcBef>
                        <a:spcAft>
                          <a:spcPct val="0"/>
                        </a:spcAft>
                        <a:buClrTx/>
                        <a:buSzTx/>
                        <a:buFont typeface="Arial" pitchFamily="34" charset="0"/>
                        <a:buChar char="•"/>
                        <a:tabLst/>
                      </a:pP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Ajutor</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î</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nc</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ă</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lzire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energie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electric</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ă</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smtClean="0">
                          <a:ln>
                            <a:noFill/>
                          </a:ln>
                          <a:solidFill>
                            <a:srgbClr val="0000FF"/>
                          </a:solidFill>
                          <a:effectLst/>
                          <a:latin typeface="Trebuchet MS" pitchFamily="34" charset="0"/>
                          <a:cs typeface="Times New Roman" pitchFamily="18" charset="0"/>
                        </a:rPr>
                        <a:t>106.881</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lei</a:t>
                      </a:r>
                    </a:p>
                    <a:p>
                      <a:pPr marL="0" marR="0" lvl="0" indent="0" algn="just" defTabSz="914400" rtl="0" eaLnBrk="1" fontAlgn="base" latinLnBrk="0" hangingPunct="1">
                        <a:lnSpc>
                          <a:spcPct val="115000"/>
                        </a:lnSpc>
                        <a:spcBef>
                          <a:spcPct val="0"/>
                        </a:spcBef>
                        <a:spcAft>
                          <a:spcPct val="0"/>
                        </a:spcAft>
                        <a:buClrTx/>
                        <a:buSzTx/>
                        <a:buFont typeface="Arial" pitchFamily="34" charset="0"/>
                        <a:buChar char="•"/>
                        <a:tabLst/>
                      </a:pP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Supliment</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energie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electric</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ă</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smtClean="0">
                          <a:ln>
                            <a:noFill/>
                          </a:ln>
                          <a:solidFill>
                            <a:srgbClr val="0000FF"/>
                          </a:solidFill>
                          <a:effectLst/>
                          <a:latin typeface="Trebuchet MS" pitchFamily="34" charset="0"/>
                          <a:cs typeface="Times New Roman" pitchFamily="18" charset="0"/>
                        </a:rPr>
                        <a:t>57.751</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lei</a:t>
                      </a:r>
                    </a:p>
                    <a:p>
                      <a:pPr marL="0" marR="0" lvl="0" indent="0" algn="just" defTabSz="914400" rtl="0" eaLnBrk="1" fontAlgn="base" latinLnBrk="0" hangingPunct="1">
                        <a:lnSpc>
                          <a:spcPct val="115000"/>
                        </a:lnSpc>
                        <a:spcBef>
                          <a:spcPct val="0"/>
                        </a:spcBef>
                        <a:spcAft>
                          <a:spcPct val="0"/>
                        </a:spcAft>
                        <a:buClrTx/>
                        <a:buSzTx/>
                        <a:buFont typeface="Arial" pitchFamily="34" charset="0"/>
                        <a:buChar char="•"/>
                        <a:tabLst/>
                      </a:pP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Lemne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c</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ă</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rbuni,combustibili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petrolieri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smtClean="0">
                          <a:ln>
                            <a:noFill/>
                          </a:ln>
                          <a:solidFill>
                            <a:srgbClr val="0000FF"/>
                          </a:solidFill>
                          <a:effectLst/>
                          <a:latin typeface="Trebuchet MS" pitchFamily="34" charset="0"/>
                          <a:cs typeface="Times New Roman" pitchFamily="18" charset="0"/>
                        </a:rPr>
                        <a:t>566.528</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lei</a:t>
                      </a:r>
                    </a:p>
                    <a:p>
                      <a:pPr marL="0" marR="0" lvl="0" indent="0" algn="just" defTabSz="914400" rtl="0" eaLnBrk="1" fontAlgn="base" latinLnBrk="0" hangingPunct="1">
                        <a:lnSpc>
                          <a:spcPct val="115000"/>
                        </a:lnSpc>
                        <a:spcBef>
                          <a:spcPct val="0"/>
                        </a:spcBef>
                        <a:spcAft>
                          <a:spcPct val="0"/>
                        </a:spcAft>
                        <a:buClrTx/>
                        <a:buSzTx/>
                        <a:buFont typeface="Arial" pitchFamily="34" charset="0"/>
                        <a:buChar char="•"/>
                        <a:tabLst/>
                      </a:pP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Supliment</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lemne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1" u="none" strike="noStrike" cap="none" normalizeH="0" baseline="0" dirty="0" smtClean="0">
                          <a:ln>
                            <a:noFill/>
                          </a:ln>
                          <a:solidFill>
                            <a:srgbClr val="0000FF"/>
                          </a:solidFill>
                          <a:effectLst/>
                          <a:latin typeface="Trebuchet MS" pitchFamily="34" charset="0"/>
                          <a:cs typeface="Times New Roman" pitchFamily="18" charset="0"/>
                        </a:rPr>
                        <a:t>2.033.760</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lei</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r>
            </a:tbl>
          </a:graphicData>
        </a:graphic>
      </p:graphicFrame>
      <p:sp>
        <p:nvSpPr>
          <p:cNvPr id="22548" name="Slide Number Placeholder 3"/>
          <p:cNvSpPr>
            <a:spLocks noGrp="1"/>
          </p:cNvSpPr>
          <p:nvPr>
            <p:ph type="sldNum" sz="quarter" idx="12"/>
          </p:nvPr>
        </p:nvSpPr>
        <p:spPr bwMode="auto">
          <a:noFill/>
          <a:ln>
            <a:miter lim="800000"/>
            <a:headEnd/>
            <a:tailEnd/>
          </a:ln>
        </p:spPr>
        <p:txBody>
          <a:bodyPr/>
          <a:lstStyle/>
          <a:p>
            <a:fld id="{81402369-CF37-4D6E-A16E-AA01B53EDB2B}" type="slidenum">
              <a:rPr lang="ro-RO" smtClean="0"/>
              <a:pPr/>
              <a:t>20</a:t>
            </a:fld>
            <a:endParaRPr lang="ro-RO"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628650" y="267892"/>
          <a:ext cx="8086754" cy="4647183"/>
        </p:xfrm>
        <a:graphic>
          <a:graphicData uri="http://schemas.openxmlformats.org/drawingml/2006/table">
            <a:tbl>
              <a:tblPr/>
              <a:tblGrid>
                <a:gridCol w="371450"/>
                <a:gridCol w="2286016"/>
                <a:gridCol w="5429288"/>
              </a:tblGrid>
              <a:tr h="1489265">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ahoma" pitchFamily="34" charset="0"/>
                          <a:cs typeface="Times New Roman" pitchFamily="18" charset="0"/>
                        </a:rPr>
                        <a:t>12.</a:t>
                      </a:r>
                      <a:endParaRPr kumimoji="0" lang="en-US" sz="9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Plata OUG 105/2021-privind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aprobarea</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si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implementarea</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1" i="1" u="sng" strike="noStrike" cap="none" normalizeH="0" baseline="0" dirty="0" err="1" smtClean="0">
                          <a:ln>
                            <a:noFill/>
                          </a:ln>
                          <a:solidFill>
                            <a:schemeClr val="tx1"/>
                          </a:solidFill>
                          <a:effectLst/>
                          <a:latin typeface="Trebuchet MS" pitchFamily="34" charset="0"/>
                          <a:cs typeface="Times New Roman" pitchFamily="18" charset="0"/>
                        </a:rPr>
                        <a:t>Programului</a:t>
                      </a:r>
                      <a:r>
                        <a:rPr kumimoji="0" lang="en-US" sz="800" b="1" i="1" u="sng" strike="noStrike" cap="none" normalizeH="0" baseline="0" dirty="0" smtClean="0">
                          <a:ln>
                            <a:noFill/>
                          </a:ln>
                          <a:solidFill>
                            <a:schemeClr val="tx1"/>
                          </a:solidFill>
                          <a:effectLst/>
                          <a:latin typeface="Trebuchet MS" pitchFamily="34" charset="0"/>
                          <a:cs typeface="Times New Roman" pitchFamily="18" charset="0"/>
                        </a:rPr>
                        <a:t> national *Din </a:t>
                      </a:r>
                      <a:r>
                        <a:rPr kumimoji="0" lang="en-US" sz="800" b="1" i="1" u="sng" strike="noStrike" cap="none" normalizeH="0" baseline="0" dirty="0" err="1" smtClean="0">
                          <a:ln>
                            <a:noFill/>
                          </a:ln>
                          <a:solidFill>
                            <a:schemeClr val="tx1"/>
                          </a:solidFill>
                          <a:effectLst/>
                          <a:latin typeface="Trebuchet MS" pitchFamily="34" charset="0"/>
                          <a:cs typeface="Times New Roman" pitchFamily="18" charset="0"/>
                        </a:rPr>
                        <a:t>grija</a:t>
                      </a:r>
                      <a:r>
                        <a:rPr kumimoji="0" lang="en-US" sz="800" b="1" i="1" u="sng"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1" i="1" u="sng" strike="noStrike" cap="none" normalizeH="0" baseline="0" dirty="0" err="1" smtClean="0">
                          <a:ln>
                            <a:noFill/>
                          </a:ln>
                          <a:solidFill>
                            <a:schemeClr val="tx1"/>
                          </a:solidFill>
                          <a:effectLst/>
                          <a:latin typeface="Trebuchet MS" pitchFamily="34" charset="0"/>
                          <a:cs typeface="Times New Roman" pitchFamily="18" charset="0"/>
                        </a:rPr>
                        <a:t>pentru</a:t>
                      </a:r>
                      <a:r>
                        <a:rPr kumimoji="0" lang="en-US" sz="800" b="1" i="1" u="sng"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1" i="1" u="sng" strike="noStrike" cap="none" normalizeH="0" baseline="0" dirty="0" err="1" smtClean="0">
                          <a:ln>
                            <a:noFill/>
                          </a:ln>
                          <a:solidFill>
                            <a:schemeClr val="tx1"/>
                          </a:solidFill>
                          <a:effectLst/>
                          <a:latin typeface="Trebuchet MS" pitchFamily="34" charset="0"/>
                          <a:cs typeface="Times New Roman" pitchFamily="18" charset="0"/>
                        </a:rPr>
                        <a:t>copii</a:t>
                      </a:r>
                      <a:r>
                        <a:rPr kumimoji="0" lang="en-US" sz="800" b="1" i="1" u="sng" strike="noStrike" cap="none" normalizeH="0" baseline="0" dirty="0" smtClean="0">
                          <a:ln>
                            <a:noFill/>
                          </a:ln>
                          <a:solidFill>
                            <a:schemeClr val="tx1"/>
                          </a:solidFill>
                          <a:effectLst/>
                          <a:latin typeface="Trebuchet MS" pitchFamily="34" charset="0"/>
                          <a:cs typeface="Times New Roman" pitchFamily="18" charset="0"/>
                        </a:rPr>
                        <a:t>*</a:t>
                      </a:r>
                    </a:p>
                    <a:p>
                      <a:pPr marL="0" marR="0" lvl="0" indent="0" algn="just" defTabSz="914400" rtl="0" eaLnBrk="1" fontAlgn="base" latinLnBrk="0" hangingPunct="1">
                        <a:lnSpc>
                          <a:spcPct val="115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HG 1389/2022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privind</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aprobarea</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metodologiei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de d</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e</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contare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serviciilor</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de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interventie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psihologica</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Plata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serviciilor</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de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psihoterapie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pentru</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un n</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umăr</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de </a:t>
                      </a:r>
                      <a:r>
                        <a:rPr kumimoji="0" lang="en-US" sz="800" b="0" i="1" u="none" strike="noStrike" cap="none" normalizeH="0" baseline="0" dirty="0" smtClean="0">
                          <a:ln>
                            <a:noFill/>
                          </a:ln>
                          <a:solidFill>
                            <a:srgbClr val="0000FF"/>
                          </a:solidFill>
                          <a:effectLst/>
                          <a:latin typeface="Trebuchet MS" pitchFamily="34" charset="0"/>
                          <a:cs typeface="Times New Roman" pitchFamily="18" charset="0"/>
                        </a:rPr>
                        <a:t>37</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de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copii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in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suma</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totala</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de </a:t>
                      </a:r>
                      <a:r>
                        <a:rPr kumimoji="0" lang="en-US" sz="800" b="0" i="1" u="none" strike="noStrike" cap="none" normalizeH="0" baseline="0" dirty="0" smtClean="0">
                          <a:ln>
                            <a:noFill/>
                          </a:ln>
                          <a:solidFill>
                            <a:srgbClr val="0000FF"/>
                          </a:solidFill>
                          <a:effectLst/>
                          <a:latin typeface="Trebuchet MS" pitchFamily="34" charset="0"/>
                          <a:cs typeface="Times New Roman" pitchFamily="18" charset="0"/>
                        </a:rPr>
                        <a:t>39.840</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lei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3DA"/>
                    </a:solidFill>
                  </a:tcPr>
                </a:tc>
              </a:tr>
              <a:tr h="1445895">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0" i="0" u="none" strike="noStrike" cap="none" normalizeH="0" baseline="0" dirty="0" smtClean="0">
                          <a:ln>
                            <a:noFill/>
                          </a:ln>
                          <a:solidFill>
                            <a:schemeClr val="tx1"/>
                          </a:solidFill>
                          <a:effectLst/>
                          <a:latin typeface="Tahoma" pitchFamily="34" charset="0"/>
                          <a:cs typeface="Times New Roman" pitchFamily="18" charset="0"/>
                        </a:rPr>
                        <a:t>1</a:t>
                      </a:r>
                      <a:r>
                        <a:rPr kumimoji="0" lang="en-US" sz="800" b="0" i="0" u="none" strike="noStrike" cap="none" normalizeH="0" baseline="0" dirty="0" smtClean="0">
                          <a:ln>
                            <a:noFill/>
                          </a:ln>
                          <a:solidFill>
                            <a:schemeClr val="tx1"/>
                          </a:solidFill>
                          <a:effectLst/>
                          <a:latin typeface="Tahoma" pitchFamily="34" charset="0"/>
                          <a:cs typeface="Times New Roman" pitchFamily="18" charset="0"/>
                        </a:rPr>
                        <a:t>3</a:t>
                      </a:r>
                      <a:r>
                        <a:rPr kumimoji="0" lang="ro-RO" sz="800" b="0" i="0" u="none" strike="noStrike" cap="none" normalizeH="0" baseline="0" dirty="0" smtClean="0">
                          <a:ln>
                            <a:noFill/>
                          </a:ln>
                          <a:solidFill>
                            <a:schemeClr val="tx1"/>
                          </a:solidFill>
                          <a:effectLst/>
                          <a:latin typeface="Tahoma" pitchFamily="34" charset="0"/>
                          <a:cs typeface="Times New Roman" pitchFamily="18" charset="0"/>
                        </a:rPr>
                        <a:t>.</a:t>
                      </a:r>
                      <a:endParaRPr kumimoji="0" lang="en-US" sz="9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Plata </a:t>
                      </a:r>
                      <a:r>
                        <a:rPr kumimoji="0" lang="en-US" sz="800" b="1" i="1" u="sng" strike="noStrike" cap="none" normalizeH="0" baseline="0" dirty="0" err="1" smtClean="0">
                          <a:ln>
                            <a:noFill/>
                          </a:ln>
                          <a:solidFill>
                            <a:schemeClr val="tx1"/>
                          </a:solidFill>
                          <a:effectLst/>
                          <a:latin typeface="Trebuchet MS" pitchFamily="34" charset="0"/>
                          <a:cs typeface="Times New Roman" pitchFamily="18" charset="0"/>
                        </a:rPr>
                        <a:t>Subventii</a:t>
                      </a:r>
                      <a:r>
                        <a:rPr kumimoji="0" lang="en-US" sz="800" b="1" i="1" u="sng" strike="noStrike" cap="none" normalizeH="0" baseline="0" dirty="0" smtClean="0">
                          <a:ln>
                            <a:noFill/>
                          </a:ln>
                          <a:solidFill>
                            <a:schemeClr val="tx1"/>
                          </a:solidFill>
                          <a:effectLst/>
                          <a:latin typeface="Trebuchet MS" pitchFamily="34" charset="0"/>
                          <a:cs typeface="Times New Roman" pitchFamily="18" charset="0"/>
                        </a:rPr>
                        <a:t> de la </a:t>
                      </a:r>
                      <a:r>
                        <a:rPr kumimoji="0" lang="en-US" sz="800" b="1" i="1" u="sng" strike="noStrike" cap="none" normalizeH="0" baseline="0" dirty="0" err="1" smtClean="0">
                          <a:ln>
                            <a:noFill/>
                          </a:ln>
                          <a:solidFill>
                            <a:schemeClr val="tx1"/>
                          </a:solidFill>
                          <a:effectLst/>
                          <a:latin typeface="Trebuchet MS" pitchFamily="34" charset="0"/>
                          <a:cs typeface="Times New Roman" pitchFamily="18" charset="0"/>
                        </a:rPr>
                        <a:t>Bugetul</a:t>
                      </a:r>
                      <a:r>
                        <a:rPr kumimoji="0" lang="en-US" sz="800" b="1" i="1" u="sng" strike="noStrike" cap="none" normalizeH="0" baseline="0" dirty="0" smtClean="0">
                          <a:ln>
                            <a:noFill/>
                          </a:ln>
                          <a:solidFill>
                            <a:schemeClr val="tx1"/>
                          </a:solidFill>
                          <a:effectLst/>
                          <a:latin typeface="Trebuchet MS" pitchFamily="34" charset="0"/>
                          <a:cs typeface="Times New Roman" pitchFamily="18" charset="0"/>
                        </a:rPr>
                        <a:t> de stat</a:t>
                      </a:r>
                      <a:r>
                        <a:rPr kumimoji="0" lang="en-US" sz="800" b="1" i="1"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in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baza</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Legii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34/1998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acordate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asocia</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ț</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iilor,funda</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ț</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iilor</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ș</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cultelor</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recunoscute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î</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n Rom</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â</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nia</a:t>
                      </a: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tab pos="238125" algn="l"/>
                          <a:tab pos="409575" algn="l"/>
                        </a:tabLst>
                      </a:pP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Plata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subven</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ț</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iei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pentru</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un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nr.mediu</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de </a:t>
                      </a:r>
                      <a:r>
                        <a:rPr kumimoji="0" lang="en-US" sz="800" b="0" i="1" u="none" strike="noStrike" cap="none" normalizeH="0" baseline="0" dirty="0" smtClean="0">
                          <a:ln>
                            <a:noFill/>
                          </a:ln>
                          <a:solidFill>
                            <a:srgbClr val="0000FF"/>
                          </a:solidFill>
                          <a:effectLst/>
                          <a:latin typeface="Trebuchet MS" pitchFamily="34" charset="0"/>
                          <a:cs typeface="Times New Roman" pitchFamily="18" charset="0"/>
                        </a:rPr>
                        <a:t>250</a:t>
                      </a:r>
                      <a:r>
                        <a:rPr kumimoji="0" lang="en-US" sz="800" b="0" i="1" u="none" strike="noStrike" cap="none" normalizeH="0" baseline="0" dirty="0" smtClean="0">
                          <a:ln>
                            <a:noFill/>
                          </a:ln>
                          <a:solidFill>
                            <a:srgbClr val="C00000"/>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beneficiari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din </a:t>
                      </a:r>
                      <a:r>
                        <a:rPr kumimoji="0" lang="en-US" sz="800" b="0" i="1" u="none" strike="noStrike" cap="none" normalizeH="0" baseline="0" dirty="0" smtClean="0">
                          <a:ln>
                            <a:noFill/>
                          </a:ln>
                          <a:solidFill>
                            <a:srgbClr val="0000FF"/>
                          </a:solidFill>
                          <a:effectLst/>
                          <a:latin typeface="Trebuchet MS" pitchFamily="34" charset="0"/>
                          <a:cs typeface="Times New Roman" pitchFamily="18" charset="0"/>
                        </a:rPr>
                        <a:t>15</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unit</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ăț</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de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asisten</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ță</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social</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ă</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de la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doi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furnizori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acredita</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ț</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de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servicii</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en-US" sz="800" b="0" i="0" u="none" strike="noStrike" cap="none" normalizeH="0" baseline="0" dirty="0" err="1" smtClean="0">
                          <a:ln>
                            <a:noFill/>
                          </a:ln>
                          <a:solidFill>
                            <a:schemeClr val="tx1"/>
                          </a:solidFill>
                          <a:effectLst/>
                          <a:latin typeface="Trebuchet MS" pitchFamily="34" charset="0"/>
                          <a:cs typeface="Times New Roman" pitchFamily="18" charset="0"/>
                        </a:rPr>
                        <a:t>sociale</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î</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n sum</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ă</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total</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ă</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de </a:t>
                      </a:r>
                      <a:r>
                        <a:rPr kumimoji="0" lang="en-US" sz="800" b="0" i="1" u="none" strike="noStrike" cap="none" normalizeH="0" baseline="0" dirty="0" smtClean="0">
                          <a:ln>
                            <a:noFill/>
                          </a:ln>
                          <a:solidFill>
                            <a:srgbClr val="0000FF"/>
                          </a:solidFill>
                          <a:effectLst/>
                          <a:latin typeface="Trebuchet MS" pitchFamily="34" charset="0"/>
                          <a:cs typeface="Times New Roman" pitchFamily="18" charset="0"/>
                        </a:rPr>
                        <a:t>1.310.891</a:t>
                      </a:r>
                      <a:r>
                        <a:rPr kumimoji="0" lang="en-US" sz="800" b="0" i="0" u="none" strike="noStrike" cap="none" normalizeH="0" baseline="0" dirty="0" smtClean="0">
                          <a:ln>
                            <a:noFill/>
                          </a:ln>
                          <a:solidFill>
                            <a:schemeClr val="tx1"/>
                          </a:solidFill>
                          <a:effectLst/>
                          <a:latin typeface="Trebuchet MS" pitchFamily="34" charset="0"/>
                          <a:cs typeface="Times New Roman" pitchFamily="18" charset="0"/>
                        </a:rPr>
                        <a:t> lei.</a:t>
                      </a:r>
                    </a:p>
                    <a:p>
                      <a:pPr marL="0" marR="0" lvl="0" indent="0" algn="just" defTabSz="914400" rtl="0" eaLnBrk="1" fontAlgn="base" latinLnBrk="0" hangingPunct="1">
                        <a:lnSpc>
                          <a:spcPct val="115000"/>
                        </a:lnSpc>
                        <a:spcBef>
                          <a:spcPct val="0"/>
                        </a:spcBef>
                        <a:spcAft>
                          <a:spcPct val="0"/>
                        </a:spcAft>
                        <a:buClrTx/>
                        <a:buSzTx/>
                        <a:buFontTx/>
                        <a:buNone/>
                        <a:tabLst>
                          <a:tab pos="238125" algn="l"/>
                          <a:tab pos="409575" algn="l"/>
                        </a:tabLst>
                      </a:pPr>
                      <a:r>
                        <a:rPr kumimoji="0" lang="vi-VN" sz="800" b="0" i="0" u="none" strike="noStrike" cap="none" normalizeH="0" baseline="0" dirty="0" smtClean="0">
                          <a:ln>
                            <a:noFill/>
                          </a:ln>
                          <a:solidFill>
                            <a:schemeClr val="tx1"/>
                          </a:solidFill>
                          <a:effectLst/>
                          <a:latin typeface="Trebuchet MS" pitchFamily="34" charset="0"/>
                          <a:cs typeface="Times New Roman" pitchFamily="18" charset="0"/>
                        </a:rPr>
                        <a:t>Cuantumul lunar al subvenţiei care se acordă de la bugetul de stat pentru o persoană asistată :</a:t>
                      </a:r>
                    </a:p>
                    <a:p>
                      <a:pPr marL="0" marR="0" lvl="0" indent="0" algn="just" defTabSz="914400" rtl="0" eaLnBrk="1" fontAlgn="base" latinLnBrk="0" hangingPunct="1">
                        <a:lnSpc>
                          <a:spcPct val="115000"/>
                        </a:lnSpc>
                        <a:spcBef>
                          <a:spcPct val="0"/>
                        </a:spcBef>
                        <a:spcAft>
                          <a:spcPct val="0"/>
                        </a:spcAft>
                        <a:buClrTx/>
                        <a:buSzTx/>
                        <a:buFontTx/>
                        <a:buNone/>
                        <a:tabLst>
                          <a:tab pos="238125" algn="l"/>
                          <a:tab pos="409575" algn="l"/>
                        </a:tabLst>
                      </a:pPr>
                      <a:r>
                        <a:rPr kumimoji="0" lang="vi-VN" sz="800" b="0" i="0" u="none" strike="noStrike" cap="none" normalizeH="0" baseline="0" dirty="0" smtClean="0">
                          <a:ln>
                            <a:noFill/>
                          </a:ln>
                          <a:solidFill>
                            <a:schemeClr val="tx1"/>
                          </a:solidFill>
                          <a:effectLst/>
                          <a:latin typeface="Trebuchet MS" pitchFamily="34" charset="0"/>
                          <a:cs typeface="Times New Roman" pitchFamily="18" charset="0"/>
                        </a:rPr>
                        <a:t>-maxim </a:t>
                      </a:r>
                      <a:r>
                        <a:rPr kumimoji="0" lang="vi-VN" sz="800" b="0" i="1" u="none" strike="noStrike" cap="none" normalizeH="0" baseline="0" dirty="0" smtClean="0">
                          <a:ln>
                            <a:noFill/>
                          </a:ln>
                          <a:solidFill>
                            <a:srgbClr val="0000FF"/>
                          </a:solidFill>
                          <a:effectLst/>
                          <a:latin typeface="Trebuchet MS" pitchFamily="34" charset="0"/>
                          <a:cs typeface="Times New Roman" pitchFamily="18" charset="0"/>
                        </a:rPr>
                        <a:t>1.000 de lei/persoană</a:t>
                      </a:r>
                      <a:r>
                        <a:rPr kumimoji="0" lang="vi-VN" sz="800" b="0" i="0" u="none" strike="noStrike" cap="none" normalizeH="0" baseline="0" dirty="0" smtClean="0">
                          <a:ln>
                            <a:noFill/>
                          </a:ln>
                          <a:solidFill>
                            <a:schemeClr val="tx1"/>
                          </a:solidFill>
                          <a:effectLst/>
                          <a:latin typeface="Trebuchet MS" pitchFamily="34" charset="0"/>
                          <a:cs typeface="Times New Roman" pitchFamily="18" charset="0"/>
                        </a:rPr>
                        <a:t>, pentru serviciile sociale cu cazare, cu excepţia adăposturilor de noapte;</a:t>
                      </a:r>
                    </a:p>
                    <a:p>
                      <a:pPr marL="0" marR="0" lvl="0" indent="0" algn="just" defTabSz="914400" rtl="0" eaLnBrk="1" fontAlgn="base" latinLnBrk="0" hangingPunct="1">
                        <a:lnSpc>
                          <a:spcPct val="115000"/>
                        </a:lnSpc>
                        <a:spcBef>
                          <a:spcPct val="0"/>
                        </a:spcBef>
                        <a:spcAft>
                          <a:spcPct val="0"/>
                        </a:spcAft>
                        <a:buClrTx/>
                        <a:buSzTx/>
                        <a:buFontTx/>
                        <a:buNone/>
                        <a:tabLst>
                          <a:tab pos="238125" algn="l"/>
                          <a:tab pos="409575" algn="l"/>
                        </a:tabLst>
                      </a:pPr>
                      <a:r>
                        <a:rPr kumimoji="0" lang="vi-VN" sz="800" b="0" i="0" u="none" strike="noStrike" cap="none" normalizeH="0" baseline="0" dirty="0" smtClean="0">
                          <a:ln>
                            <a:noFill/>
                          </a:ln>
                          <a:solidFill>
                            <a:schemeClr val="tx1"/>
                          </a:solidFill>
                          <a:effectLst/>
                          <a:latin typeface="Trebuchet MS" pitchFamily="34" charset="0"/>
                          <a:cs typeface="Times New Roman" pitchFamily="18" charset="0"/>
                        </a:rPr>
                        <a:t>-maxim </a:t>
                      </a:r>
                      <a:r>
                        <a:rPr kumimoji="0" lang="vi-VN" sz="800" b="0" i="0" u="none" strike="noStrike" cap="none" normalizeH="0" baseline="0" dirty="0" smtClean="0">
                          <a:ln>
                            <a:noFill/>
                          </a:ln>
                          <a:solidFill>
                            <a:srgbClr val="0000FF"/>
                          </a:solidFill>
                          <a:effectLst/>
                          <a:latin typeface="Trebuchet MS" pitchFamily="34" charset="0"/>
                          <a:cs typeface="Times New Roman" pitchFamily="18" charset="0"/>
                        </a:rPr>
                        <a:t>600 de lei/persoană</a:t>
                      </a:r>
                      <a:r>
                        <a:rPr kumimoji="0" lang="vi-VN" sz="800" b="0" i="0" u="none" strike="noStrike" cap="none" normalizeH="0" baseline="0" dirty="0" smtClean="0">
                          <a:ln>
                            <a:noFill/>
                          </a:ln>
                          <a:solidFill>
                            <a:schemeClr val="tx1"/>
                          </a:solidFill>
                          <a:effectLst/>
                          <a:latin typeface="Trebuchet MS" pitchFamily="34" charset="0"/>
                          <a:cs typeface="Times New Roman" pitchFamily="18" charset="0"/>
                        </a:rPr>
                        <a:t>, pentru serviciile sociale fără cazare, precum şi pentru adăposturile de noapte.</a:t>
                      </a:r>
                    </a:p>
                    <a:p>
                      <a:pPr marL="0" marR="0" lvl="0" indent="0" algn="just" defTabSz="914400" rtl="0" eaLnBrk="1" fontAlgn="base" latinLnBrk="0" hangingPunct="1">
                        <a:lnSpc>
                          <a:spcPct val="115000"/>
                        </a:lnSpc>
                        <a:spcBef>
                          <a:spcPct val="0"/>
                        </a:spcBef>
                        <a:spcAft>
                          <a:spcPct val="0"/>
                        </a:spcAft>
                        <a:buClrTx/>
                        <a:buSzTx/>
                        <a:buFontTx/>
                        <a:buNone/>
                        <a:tabLst>
                          <a:tab pos="238125" algn="l"/>
                          <a:tab pos="409575" algn="l"/>
                        </a:tabLst>
                      </a:pP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r>
              <a:tr h="1712023">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Times New Roman" pitchFamily="18" charset="0"/>
                          <a:cs typeface="Times New Roman" pitchFamily="18" charset="0"/>
                        </a:rPr>
                        <a:t>14.</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ro-RO" sz="800" b="1" i="1" u="sng" strike="noStrike" cap="none" normalizeH="0" baseline="0" dirty="0" smtClean="0">
                          <a:ln>
                            <a:noFill/>
                          </a:ln>
                          <a:solidFill>
                            <a:schemeClr val="tx1"/>
                          </a:solidFill>
                          <a:effectLst/>
                          <a:latin typeface="Trebuchet MS" pitchFamily="34" charset="0"/>
                          <a:cs typeface="Times New Roman" pitchFamily="18" charset="0"/>
                        </a:rPr>
                        <a:t>Programe de interes național pentru dezvoltarea de servicii sociale pentru persoane vârstnice</a:t>
                      </a:r>
                      <a:r>
                        <a:rPr kumimoji="0" lang="ro-RO" sz="800" b="0" i="0" u="sng" strike="noStrike" cap="none" normalizeH="0" baseline="0" dirty="0" smtClean="0">
                          <a:ln>
                            <a:noFill/>
                          </a:ln>
                          <a:solidFill>
                            <a:schemeClr val="tx1"/>
                          </a:solidFill>
                          <a:effectLst/>
                          <a:latin typeface="Trebuchet MS" pitchFamily="34" charset="0"/>
                          <a:cs typeface="Times New Roman" pitchFamily="18" charset="0"/>
                        </a:rPr>
                        <a:t> cf.HG 435/2022</a:t>
                      </a:r>
                      <a:endParaRPr kumimoji="0" lang="en-US" sz="800" b="0" i="0" u="sng"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tab pos="238125" algn="l"/>
                          <a:tab pos="409575" algn="l"/>
                        </a:tabLst>
                        <a:defRPr/>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În acest an avem în derulare un număr de </a:t>
                      </a:r>
                      <a:r>
                        <a:rPr kumimoji="0" lang="ro-RO" sz="800" b="1" i="0" u="none" strike="noStrike" cap="none" normalizeH="0" baseline="0" dirty="0" smtClean="0">
                          <a:ln>
                            <a:noFill/>
                          </a:ln>
                          <a:solidFill>
                            <a:srgbClr val="0000FF"/>
                          </a:solidFill>
                          <a:effectLst/>
                          <a:latin typeface="Trebuchet MS" pitchFamily="34" charset="0"/>
                          <a:cs typeface="Times New Roman" pitchFamily="18" charset="0"/>
                        </a:rPr>
                        <a:t>6</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contracte de finanțare aprobate prin programe de interes național: 4 contracte cu  furnizori publici ( 2 cantine sociale, Serviciu mobil de acordare a hranei – Masa pe roți,</a:t>
                      </a:r>
                      <a:r>
                        <a:rPr kumimoji="0" lang="it-IT" sz="800" b="0" i="0" u="none" strike="noStrike" cap="none" normalizeH="0" baseline="0" dirty="0" smtClean="0">
                          <a:ln>
                            <a:noFill/>
                          </a:ln>
                          <a:solidFill>
                            <a:schemeClr val="tx1"/>
                          </a:solidFill>
                          <a:effectLst/>
                          <a:latin typeface="Trebuchet MS" pitchFamily="34" charset="0"/>
                          <a:cs typeface="Times New Roman" pitchFamily="18" charset="0"/>
                        </a:rPr>
                        <a:t> Servicii comunitare la domiciliu pentru persoanele vârstnice</a:t>
                      </a: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  și 2 contracte cu 2 furnizori privați( unități de îngrijire la domiciliu) </a:t>
                      </a:r>
                    </a:p>
                    <a:p>
                      <a:pPr marL="0" marR="0" lvl="0" indent="0" algn="just" defTabSz="914400" rtl="0" eaLnBrk="1" fontAlgn="base" latinLnBrk="0" hangingPunct="1">
                        <a:lnSpc>
                          <a:spcPct val="115000"/>
                        </a:lnSpc>
                        <a:spcBef>
                          <a:spcPct val="0"/>
                        </a:spcBef>
                        <a:spcAft>
                          <a:spcPct val="0"/>
                        </a:spcAft>
                        <a:buClrTx/>
                        <a:buSzTx/>
                        <a:buFontTx/>
                        <a:buNone/>
                        <a:tabLst>
                          <a:tab pos="238125" algn="l"/>
                          <a:tab pos="409575" algn="l"/>
                        </a:tabLst>
                        <a:defRPr/>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AJPIS SM are atribuții atât pentru monitorizare cât și pentru plată (verificare lunară acordare servicii sociale cât și verificarea financiară în vederea decontării sumelor propuse la plată).</a:t>
                      </a:r>
                    </a:p>
                    <a:p>
                      <a:pPr marL="0" marR="0" lvl="0" indent="0" algn="just" defTabSz="914400" rtl="0" eaLnBrk="1" fontAlgn="base" latinLnBrk="0" hangingPunct="1">
                        <a:lnSpc>
                          <a:spcPct val="115000"/>
                        </a:lnSpc>
                        <a:spcBef>
                          <a:spcPct val="0"/>
                        </a:spcBef>
                        <a:spcAft>
                          <a:spcPct val="0"/>
                        </a:spcAft>
                        <a:buClrTx/>
                        <a:buSzTx/>
                        <a:buFontTx/>
                        <a:buNone/>
                        <a:tabLst>
                          <a:tab pos="238125" algn="l"/>
                          <a:tab pos="409575" algn="l"/>
                        </a:tabLst>
                      </a:pPr>
                      <a:r>
                        <a:rPr kumimoji="0" lang="ro-RO" sz="800" b="0" i="0" u="none" strike="noStrike" cap="none" normalizeH="0" baseline="0" dirty="0" smtClean="0">
                          <a:ln>
                            <a:noFill/>
                          </a:ln>
                          <a:solidFill>
                            <a:schemeClr val="tx1"/>
                          </a:solidFill>
                          <a:effectLst/>
                          <a:latin typeface="Trebuchet MS" pitchFamily="34" charset="0"/>
                          <a:cs typeface="Times New Roman" pitchFamily="18" charset="0"/>
                        </a:rPr>
                        <a:t>Astfel în primele 9 luni 2024 s-a plătit suma totală de </a:t>
                      </a:r>
                      <a:r>
                        <a:rPr lang="en-GB" sz="800" b="1" i="0" kern="1200" dirty="0" smtClean="0">
                          <a:solidFill>
                            <a:srgbClr val="0000FF"/>
                          </a:solidFill>
                          <a:latin typeface="Trebuchet MS" pitchFamily="34" charset="0"/>
                          <a:ea typeface="+mn-ea"/>
                          <a:cs typeface="+mn-cs"/>
                        </a:rPr>
                        <a:t>2.664.973 lei</a:t>
                      </a:r>
                      <a:r>
                        <a:rPr lang="en-GB" sz="800" i="0" kern="1200" dirty="0" smtClean="0">
                          <a:solidFill>
                            <a:srgbClr val="0000FF"/>
                          </a:solidFill>
                          <a:latin typeface="Trebuchet MS" pitchFamily="34" charset="0"/>
                          <a:ea typeface="+mn-ea"/>
                          <a:cs typeface="+mn-cs"/>
                        </a:rPr>
                        <a:t> </a:t>
                      </a:r>
                      <a:endParaRPr kumimoji="0" lang="ro-RO" sz="800" b="0" i="0" u="none" strike="noStrike" cap="none" normalizeH="0" baseline="0" dirty="0" smtClean="0">
                        <a:ln>
                          <a:noFill/>
                        </a:ln>
                        <a:solidFill>
                          <a:srgbClr val="0000FF"/>
                        </a:solidFill>
                        <a:effectLst/>
                        <a:latin typeface="Trebuchet MS"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tab pos="238125" algn="l"/>
                          <a:tab pos="409575" algn="l"/>
                        </a:tabLst>
                      </a:pPr>
                      <a:endParaRPr kumimoji="0" lang="en-US" sz="800" b="0" i="0" u="none" strike="noStrike" cap="none" normalizeH="0" baseline="0" dirty="0" smtClean="0">
                        <a:ln>
                          <a:noFill/>
                        </a:ln>
                        <a:solidFill>
                          <a:schemeClr val="tx1"/>
                        </a:solidFill>
                        <a:effectLst/>
                        <a:latin typeface="Trebuchet MS" pitchFamily="34"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ED6"/>
                    </a:solidFill>
                  </a:tcPr>
                </a:tc>
              </a:tr>
            </a:tbl>
          </a:graphicData>
        </a:graphic>
      </p:graphicFrame>
      <p:sp>
        <p:nvSpPr>
          <p:cNvPr id="23572" name="Slide Number Placeholder 3"/>
          <p:cNvSpPr>
            <a:spLocks noGrp="1"/>
          </p:cNvSpPr>
          <p:nvPr>
            <p:ph type="sldNum" sz="quarter" idx="12"/>
          </p:nvPr>
        </p:nvSpPr>
        <p:spPr bwMode="auto">
          <a:noFill/>
          <a:ln>
            <a:miter lim="800000"/>
            <a:headEnd/>
            <a:tailEnd/>
          </a:ln>
        </p:spPr>
        <p:txBody>
          <a:bodyPr/>
          <a:lstStyle/>
          <a:p>
            <a:fld id="{00742B66-C60F-46D3-8518-B9806D6022D6}" type="slidenum">
              <a:rPr lang="ro-RO" smtClean="0"/>
              <a:pPr/>
              <a:t>21</a:t>
            </a:fld>
            <a:endParaRPr lang="ro-RO"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28625" y="267891"/>
            <a:ext cx="8535988" cy="642938"/>
          </a:xfrm>
        </p:spPr>
        <p:txBody>
          <a:bodyPr/>
          <a:lstStyle/>
          <a:p>
            <a:pPr eaLnBrk="1" hangingPunct="1"/>
            <a:r>
              <a:rPr lang="ro-RO" sz="2000" b="1" smtClean="0">
                <a:solidFill>
                  <a:srgbClr val="000099"/>
                </a:solidFill>
                <a:latin typeface="Trebuchet MS" pitchFamily="34" charset="0"/>
              </a:rPr>
              <a:t>Creşterea eficienţei privind acordarea beneficiilor de asistenţă socială printr-o bună gestionare a sistemului informatic </a:t>
            </a:r>
          </a:p>
        </p:txBody>
      </p:sp>
      <p:sp>
        <p:nvSpPr>
          <p:cNvPr id="24579" name="Substituent număr diapozitiv 7"/>
          <p:cNvSpPr>
            <a:spLocks noGrp="1" noChangeArrowheads="1"/>
          </p:cNvSpPr>
          <p:nvPr>
            <p:ph type="sldNum" sz="quarter" idx="12"/>
          </p:nvPr>
        </p:nvSpPr>
        <p:spPr bwMode="auto">
          <a:noFill/>
          <a:ln>
            <a:miter lim="800000"/>
            <a:headEnd/>
            <a:tailEnd/>
          </a:ln>
        </p:spPr>
        <p:txBody>
          <a:bodyPr/>
          <a:lstStyle/>
          <a:p>
            <a:fld id="{4299415D-86ED-40F3-907A-164578EE74B3}" type="slidenum">
              <a:rPr lang="ro-RO" smtClean="0">
                <a:solidFill>
                  <a:schemeClr val="tx1"/>
                </a:solidFill>
                <a:latin typeface="Arial Black" pitchFamily="34" charset="0"/>
              </a:rPr>
              <a:pPr/>
              <a:t>22</a:t>
            </a:fld>
            <a:endParaRPr lang="ro-RO" smtClean="0">
              <a:solidFill>
                <a:schemeClr val="tx1"/>
              </a:solidFill>
              <a:latin typeface="Arial Black" pitchFamily="34" charset="0"/>
            </a:endParaRPr>
          </a:p>
        </p:txBody>
      </p:sp>
      <p:sp>
        <p:nvSpPr>
          <p:cNvPr id="24580" name="Content Placeholder 4"/>
          <p:cNvSpPr>
            <a:spLocks noGrp="1"/>
          </p:cNvSpPr>
          <p:nvPr>
            <p:ph sz="half" idx="1"/>
          </p:nvPr>
        </p:nvSpPr>
        <p:spPr>
          <a:xfrm>
            <a:off x="285750" y="1125141"/>
            <a:ext cx="8643938" cy="3804047"/>
          </a:xfrm>
        </p:spPr>
        <p:txBody>
          <a:bodyPr/>
          <a:lstStyle/>
          <a:p>
            <a:pPr marL="609600" indent="-609600" eaLnBrk="1" hangingPunct="1">
              <a:lnSpc>
                <a:spcPct val="80000"/>
              </a:lnSpc>
              <a:buFont typeface="Arial" pitchFamily="34" charset="0"/>
              <a:buNone/>
            </a:pPr>
            <a:r>
              <a:rPr lang="ro-RO" sz="2000" smtClean="0">
                <a:latin typeface="Trebuchet MS" pitchFamily="34" charset="0"/>
              </a:rPr>
              <a:t>1) </a:t>
            </a:r>
            <a:r>
              <a:rPr lang="ro-RO" sz="2000" b="1" smtClean="0">
                <a:latin typeface="Trebuchet MS" pitchFamily="34" charset="0"/>
              </a:rPr>
              <a:t>Lunar</a:t>
            </a:r>
            <a:r>
              <a:rPr lang="ro-RO" sz="2000" smtClean="0">
                <a:latin typeface="Trebuchet MS" pitchFamily="34" charset="0"/>
              </a:rPr>
              <a:t> </a:t>
            </a:r>
            <a:r>
              <a:rPr lang="en-US" sz="2000" smtClean="0">
                <a:latin typeface="Trebuchet MS" pitchFamily="34" charset="0"/>
              </a:rPr>
              <a:t>s-a</a:t>
            </a:r>
            <a:r>
              <a:rPr lang="ro-RO" sz="2000" smtClean="0">
                <a:latin typeface="Trebuchet MS" pitchFamily="34" charset="0"/>
              </a:rPr>
              <a:t>u realizat verificări încrucişate cu următoarele  baze de date:</a:t>
            </a:r>
            <a:endParaRPr lang="en-US" sz="2000" smtClean="0">
              <a:latin typeface="Trebuchet MS" pitchFamily="34" charset="0"/>
            </a:endParaRPr>
          </a:p>
          <a:p>
            <a:pPr marL="609600" indent="-609600" algn="just">
              <a:lnSpc>
                <a:spcPct val="80000"/>
              </a:lnSpc>
            </a:pPr>
            <a:r>
              <a:rPr lang="ro-RO" sz="2000" smtClean="0">
                <a:latin typeface="Trebuchet MS" pitchFamily="34" charset="0"/>
              </a:rPr>
              <a:t>D.E.P.A.B.D. privind decedaţii la toate beneficiile sociale gestionate de Agenţie;</a:t>
            </a:r>
          </a:p>
          <a:p>
            <a:pPr marL="609600" indent="-609600" algn="just">
              <a:lnSpc>
                <a:spcPct val="80000"/>
              </a:lnSpc>
            </a:pPr>
            <a:r>
              <a:rPr lang="en-US" sz="2000" smtClean="0">
                <a:latin typeface="Trebuchet MS" pitchFamily="34" charset="0"/>
              </a:rPr>
              <a:t>ANAF si REVISAL </a:t>
            </a:r>
            <a:r>
              <a:rPr lang="ro-RO" sz="2000" smtClean="0">
                <a:latin typeface="Trebuchet MS" pitchFamily="34" charset="0"/>
              </a:rPr>
              <a:t>pentru </a:t>
            </a:r>
            <a:r>
              <a:rPr lang="en-US" sz="2000" smtClean="0">
                <a:latin typeface="Trebuchet MS" pitchFamily="34" charset="0"/>
              </a:rPr>
              <a:t>beneficiarii de ICC, Stimulent si Indemnizatia pentru tineri</a:t>
            </a:r>
            <a:endParaRPr lang="ro-RO" sz="2000" smtClean="0">
              <a:latin typeface="Trebuchet MS" pitchFamily="34" charset="0"/>
            </a:endParaRPr>
          </a:p>
          <a:p>
            <a:pPr marL="609600" indent="-609600" algn="just">
              <a:lnSpc>
                <a:spcPct val="80000"/>
              </a:lnSpc>
            </a:pPr>
            <a:r>
              <a:rPr lang="en-US" sz="2000" smtClean="0">
                <a:latin typeface="Trebuchet MS" pitchFamily="34" charset="0"/>
              </a:rPr>
              <a:t>B</a:t>
            </a:r>
            <a:r>
              <a:rPr lang="ro-RO" sz="2000" smtClean="0">
                <a:latin typeface="Trebuchet MS" pitchFamily="34" charset="0"/>
              </a:rPr>
              <a:t>azele de date transmise de U.A.T.-uri privind stabilirea dreptului la </a:t>
            </a:r>
            <a:r>
              <a:rPr lang="en-US" sz="2000" smtClean="0">
                <a:latin typeface="Trebuchet MS" pitchFamily="34" charset="0"/>
              </a:rPr>
              <a:t>vmi </a:t>
            </a:r>
            <a:r>
              <a:rPr lang="ro-RO" sz="2000" smtClean="0">
                <a:latin typeface="Trebuchet MS" pitchFamily="34" charset="0"/>
              </a:rPr>
              <a:t>pentru cazurile noi în vederea emiterii de poliţe de asigurare;</a:t>
            </a:r>
          </a:p>
          <a:p>
            <a:pPr marL="609600" indent="-609600" algn="just">
              <a:lnSpc>
                <a:spcPct val="80000"/>
              </a:lnSpc>
            </a:pPr>
            <a:r>
              <a:rPr lang="en-US" sz="2000" smtClean="0">
                <a:latin typeface="Trebuchet MS" pitchFamily="34" charset="0"/>
              </a:rPr>
              <a:t>In</a:t>
            </a:r>
            <a:r>
              <a:rPr lang="ro-RO" sz="2000" smtClean="0">
                <a:latin typeface="Trebuchet MS" pitchFamily="34" charset="0"/>
              </a:rPr>
              <a:t>spectoratul Şcolar Judeţean, pentru beneficiul social alocaţia de stat pentru elevii cu vârsta peste 18 ani care urmează cursurile liceale sau profesionale; </a:t>
            </a:r>
          </a:p>
          <a:p>
            <a:pPr marL="609600" indent="-609600" algn="just">
              <a:lnSpc>
                <a:spcPct val="80000"/>
              </a:lnSpc>
            </a:pPr>
            <a:r>
              <a:rPr lang="en-US" sz="2000" smtClean="0">
                <a:latin typeface="Trebuchet MS" pitchFamily="34" charset="0"/>
              </a:rPr>
              <a:t>F</a:t>
            </a:r>
            <a:r>
              <a:rPr lang="ro-RO" sz="2000" smtClean="0">
                <a:latin typeface="Trebuchet MS" pitchFamily="34" charset="0"/>
              </a:rPr>
              <a:t>işierele cu poliţe emise de către PAID pentru beneficiarii de </a:t>
            </a:r>
            <a:r>
              <a:rPr lang="en-US" sz="2000" smtClean="0">
                <a:latin typeface="Trebuchet MS" pitchFamily="34" charset="0"/>
              </a:rPr>
              <a:t>VMI</a:t>
            </a:r>
          </a:p>
          <a:p>
            <a:pPr marL="609600" indent="-609600">
              <a:buFont typeface="Arial" pitchFamily="34" charset="0"/>
              <a:buNone/>
            </a:pPr>
            <a:endParaRPr lang="en-US" sz="1400" smtClean="0">
              <a:latin typeface="Trebuchet MS"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ubstituent număr diapozitiv 7"/>
          <p:cNvSpPr>
            <a:spLocks noGrp="1" noChangeArrowheads="1"/>
          </p:cNvSpPr>
          <p:nvPr>
            <p:ph type="sldNum" sz="quarter" idx="12"/>
          </p:nvPr>
        </p:nvSpPr>
        <p:spPr bwMode="auto">
          <a:noFill/>
          <a:ln>
            <a:miter lim="800000"/>
            <a:headEnd/>
            <a:tailEnd/>
          </a:ln>
        </p:spPr>
        <p:txBody>
          <a:bodyPr/>
          <a:lstStyle/>
          <a:p>
            <a:fld id="{0040EEB8-527E-4948-91B5-4CF1C361C6E2}" type="slidenum">
              <a:rPr lang="ro-RO" smtClean="0">
                <a:solidFill>
                  <a:schemeClr val="tx1"/>
                </a:solidFill>
                <a:latin typeface="Arial Black" pitchFamily="34" charset="0"/>
              </a:rPr>
              <a:pPr/>
              <a:t>23</a:t>
            </a:fld>
            <a:endParaRPr lang="ro-RO" smtClean="0">
              <a:solidFill>
                <a:schemeClr val="tx1"/>
              </a:solidFill>
              <a:latin typeface="Arial Black" pitchFamily="34" charset="0"/>
            </a:endParaRPr>
          </a:p>
        </p:txBody>
      </p:sp>
      <p:sp>
        <p:nvSpPr>
          <p:cNvPr id="25603" name="Content Placeholder 4"/>
          <p:cNvSpPr>
            <a:spLocks noGrp="1"/>
          </p:cNvSpPr>
          <p:nvPr>
            <p:ph sz="half" idx="1"/>
          </p:nvPr>
        </p:nvSpPr>
        <p:spPr>
          <a:xfrm>
            <a:off x="214314" y="482204"/>
            <a:ext cx="8643937" cy="4339828"/>
          </a:xfrm>
        </p:spPr>
        <p:txBody>
          <a:bodyPr anchor="ctr"/>
          <a:lstStyle/>
          <a:p>
            <a:pPr marL="0" indent="0" algn="just" eaLnBrk="1" hangingPunct="1">
              <a:lnSpc>
                <a:spcPct val="100000"/>
              </a:lnSpc>
              <a:buFont typeface="Arial" pitchFamily="34" charset="0"/>
              <a:buNone/>
            </a:pPr>
            <a:endParaRPr lang="en-US" sz="2000" smtClean="0">
              <a:latin typeface="Trebuchet MS" pitchFamily="34" charset="0"/>
            </a:endParaRPr>
          </a:p>
          <a:p>
            <a:pPr marL="0" indent="0" algn="just" eaLnBrk="1" hangingPunct="1">
              <a:lnSpc>
                <a:spcPct val="100000"/>
              </a:lnSpc>
              <a:buFont typeface="Arial" pitchFamily="34" charset="0"/>
              <a:buNone/>
            </a:pPr>
            <a:r>
              <a:rPr lang="ro-RO" sz="2000" smtClean="0">
                <a:latin typeface="Trebuchet MS" pitchFamily="34" charset="0"/>
              </a:rPr>
              <a:t> </a:t>
            </a:r>
            <a:r>
              <a:rPr lang="ro-RO" sz="2000" b="1" smtClean="0">
                <a:latin typeface="Trebuchet MS" pitchFamily="34" charset="0"/>
              </a:rPr>
              <a:t>Cu ocazia campaniilor</a:t>
            </a:r>
            <a:r>
              <a:rPr lang="en-US" sz="2000" b="1" smtClean="0">
                <a:latin typeface="Trebuchet MS" pitchFamily="34" charset="0"/>
              </a:rPr>
              <a:t> interne </a:t>
            </a:r>
            <a:r>
              <a:rPr lang="ro-RO" sz="2000" b="1" smtClean="0">
                <a:latin typeface="Trebuchet MS" pitchFamily="34" charset="0"/>
              </a:rPr>
              <a:t>ș</a:t>
            </a:r>
            <a:r>
              <a:rPr lang="en-US" sz="2000" b="1" smtClean="0">
                <a:latin typeface="Trebuchet MS" pitchFamily="34" charset="0"/>
              </a:rPr>
              <a:t>i a celor</a:t>
            </a:r>
            <a:r>
              <a:rPr lang="ro-RO" sz="2000" b="1" smtClean="0">
                <a:latin typeface="Trebuchet MS" pitchFamily="34" charset="0"/>
              </a:rPr>
              <a:t> desfăşurate de compartimentul de inspecţie socială</a:t>
            </a:r>
            <a:r>
              <a:rPr lang="ro-RO" sz="2000" smtClean="0">
                <a:latin typeface="Trebuchet MS" pitchFamily="34" charset="0"/>
              </a:rPr>
              <a:t> s</a:t>
            </a:r>
            <a:r>
              <a:rPr lang="en-US" sz="2000" smtClean="0">
                <a:latin typeface="Trebuchet MS" pitchFamily="34" charset="0"/>
              </a:rPr>
              <a:t>e</a:t>
            </a:r>
            <a:r>
              <a:rPr lang="ro-RO" sz="2000" smtClean="0">
                <a:latin typeface="Trebuchet MS" pitchFamily="34" charset="0"/>
              </a:rPr>
              <a:t> fac verificări încrucişate cu bazele de date de la C.N.P.A.S., A.N.A.F., pentru beneficiile de asistenţă socială: </a:t>
            </a:r>
            <a:r>
              <a:rPr lang="en-US" sz="2000" smtClean="0">
                <a:latin typeface="Trebuchet MS" pitchFamily="34" charset="0"/>
              </a:rPr>
              <a:t>fostul VMG, ASF</a:t>
            </a:r>
            <a:r>
              <a:rPr lang="ro-RO" sz="2000" smtClean="0">
                <a:latin typeface="Trebuchet MS" pitchFamily="34" charset="0"/>
              </a:rPr>
              <a:t>, ajutoare pentru încălzirea locuinţei, indemnizaţia pentru creşterea copilului, stimulentul de inserţie</a:t>
            </a:r>
            <a:r>
              <a:rPr lang="en-US" sz="2000" smtClean="0">
                <a:latin typeface="Trebuchet MS" pitchFamily="34" charset="0"/>
              </a:rPr>
              <a:t>, alocatii de stat pentru copii (pe Reg.883/2004 cu schimb de informatii pe platforma RINA)</a:t>
            </a:r>
            <a:endParaRPr lang="ro-RO" sz="2000" smtClean="0">
              <a:latin typeface="Trebuchet MS" pitchFamily="34" charset="0"/>
            </a:endParaRPr>
          </a:p>
          <a:p>
            <a:pPr marL="0" indent="0" algn="just" eaLnBrk="1" hangingPunct="1">
              <a:lnSpc>
                <a:spcPct val="100000"/>
              </a:lnSpc>
              <a:buFont typeface="Arial" pitchFamily="34" charset="0"/>
              <a:buNone/>
            </a:pPr>
            <a:endParaRPr lang="ro-RO" sz="2000" b="1" smtClean="0">
              <a:latin typeface="Trebuchet MS" pitchFamily="34" charset="0"/>
            </a:endParaRPr>
          </a:p>
          <a:p>
            <a:pPr marL="0" indent="0" algn="just" eaLnBrk="1" hangingPunct="1">
              <a:lnSpc>
                <a:spcPct val="100000"/>
              </a:lnSpc>
              <a:spcBef>
                <a:spcPct val="0"/>
              </a:spcBef>
              <a:buFont typeface="Arial" pitchFamily="34" charset="0"/>
              <a:buNone/>
            </a:pPr>
            <a:r>
              <a:rPr lang="ro-RO" sz="2000" b="1" smtClean="0">
                <a:latin typeface="Trebuchet MS" pitchFamily="34" charset="0"/>
              </a:rPr>
              <a:t>Rezultate relevante obţinute:</a:t>
            </a:r>
            <a:endParaRPr lang="en-US" sz="2000" smtClean="0">
              <a:latin typeface="Trebuchet MS" pitchFamily="34" charset="0"/>
            </a:endParaRPr>
          </a:p>
          <a:p>
            <a:pPr marL="0" indent="0" algn="just" eaLnBrk="1" hangingPunct="1">
              <a:lnSpc>
                <a:spcPct val="100000"/>
              </a:lnSpc>
            </a:pPr>
            <a:r>
              <a:rPr lang="ro-RO" sz="2000" smtClean="0">
                <a:latin typeface="Trebuchet MS" pitchFamily="34" charset="0"/>
              </a:rPr>
              <a:t>Transmiterea listelor cu suspiciuni către primării în vederea reevaluării acordării dreptului la beneficii sociale;</a:t>
            </a:r>
            <a:endParaRPr lang="en-US" sz="2000" smtClean="0">
              <a:latin typeface="Trebuchet MS" pitchFamily="34" charset="0"/>
            </a:endParaRPr>
          </a:p>
          <a:p>
            <a:pPr marL="0" indent="0" algn="just">
              <a:lnSpc>
                <a:spcPct val="100000"/>
              </a:lnSpc>
            </a:pPr>
            <a:r>
              <a:rPr lang="ro-RO" sz="2000" smtClean="0">
                <a:latin typeface="Trebuchet MS" pitchFamily="34" charset="0"/>
              </a:rPr>
              <a:t>Responsabilizarea personalului cu atribuții în stabilirea drepturilor la beneficii sociale din primării;</a:t>
            </a:r>
            <a:endParaRPr lang="en-US" sz="2000" smtClean="0">
              <a:latin typeface="Trebuchet MS" pitchFamily="34" charset="0"/>
            </a:endParaRPr>
          </a:p>
          <a:p>
            <a:pPr marL="0" indent="0">
              <a:buFont typeface="Arial" pitchFamily="34" charset="0"/>
              <a:buNone/>
            </a:pPr>
            <a:endParaRPr lang="en-US" sz="1400" smtClean="0">
              <a:latin typeface="Trebuchet MS"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28650" y="160735"/>
            <a:ext cx="7886700" cy="375047"/>
          </a:xfrm>
        </p:spPr>
        <p:txBody>
          <a:bodyPr/>
          <a:lstStyle/>
          <a:p>
            <a:pPr algn="ctr">
              <a:defRPr/>
            </a:pPr>
            <a:r>
              <a:rPr lang="en-US" sz="2800" b="1" smtClean="0">
                <a:solidFill>
                  <a:srgbClr val="000099"/>
                </a:solidFill>
                <a:effectLst>
                  <a:outerShdw blurRad="38100" dist="38100" dir="2700000" algn="tl">
                    <a:srgbClr val="C0C0C0"/>
                  </a:outerShdw>
                </a:effectLst>
                <a:latin typeface="Trebuchet MS" pitchFamily="34" charset="0"/>
              </a:rPr>
              <a:t>SITUA</a:t>
            </a:r>
            <a:r>
              <a:rPr lang="ro-RO" sz="2800" b="1" smtClean="0">
                <a:solidFill>
                  <a:srgbClr val="000099"/>
                </a:solidFill>
                <a:effectLst>
                  <a:outerShdw blurRad="38100" dist="38100" dir="2700000" algn="tl">
                    <a:srgbClr val="C0C0C0"/>
                  </a:outerShdw>
                </a:effectLst>
                <a:latin typeface="Trebuchet MS" pitchFamily="34" charset="0"/>
              </a:rPr>
              <a:t>ŢIA RECUPERĂRII DEBITELOR</a:t>
            </a:r>
            <a:endParaRPr lang="en-US" sz="2800" smtClean="0">
              <a:effectLst>
                <a:outerShdw blurRad="38100" dist="38100" dir="2700000" algn="tl">
                  <a:srgbClr val="C0C0C0"/>
                </a:outerShdw>
              </a:effectLst>
            </a:endParaRPr>
          </a:p>
        </p:txBody>
      </p:sp>
      <p:graphicFrame>
        <p:nvGraphicFramePr>
          <p:cNvPr id="8" name="Content Placeholder 7"/>
          <p:cNvGraphicFramePr>
            <a:graphicFrameLocks noGrp="1"/>
          </p:cNvGraphicFramePr>
          <p:nvPr>
            <p:ph idx="1"/>
          </p:nvPr>
        </p:nvGraphicFramePr>
        <p:xfrm>
          <a:off x="214314" y="482204"/>
          <a:ext cx="8715375" cy="4568184"/>
        </p:xfrm>
        <a:graphic>
          <a:graphicData uri="http://schemas.openxmlformats.org/drawingml/2006/table">
            <a:tbl>
              <a:tblPr/>
              <a:tblGrid>
                <a:gridCol w="428625"/>
                <a:gridCol w="2643187"/>
                <a:gridCol w="1393825"/>
                <a:gridCol w="1416050"/>
                <a:gridCol w="1476375"/>
                <a:gridCol w="1357313"/>
              </a:tblGrid>
              <a:tr h="51596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0" i="0" u="none" strike="noStrike" cap="none" normalizeH="0" baseline="0" dirty="0" smtClean="0">
                          <a:ln>
                            <a:noFill/>
                          </a:ln>
                          <a:solidFill>
                            <a:schemeClr val="tx1"/>
                          </a:solidFill>
                          <a:effectLst/>
                          <a:latin typeface="Trebuchet MS" pitchFamily="34" charset="0"/>
                        </a:rPr>
                        <a:t>Nr.</a:t>
                      </a:r>
                      <a:r>
                        <a:rPr kumimoji="0" lang="ro-RO" sz="1000" b="0" i="0" u="none" strike="noStrike" cap="none" normalizeH="0" baseline="0" dirty="0" smtClean="0">
                          <a:ln>
                            <a:noFill/>
                          </a:ln>
                          <a:solidFill>
                            <a:schemeClr val="tx1"/>
                          </a:solidFill>
                          <a:effectLst/>
                          <a:latin typeface="Trebuchet MS" pitchFamily="34" charset="0"/>
                        </a:rPr>
                        <a:t> </a:t>
                      </a:r>
                      <a:r>
                        <a:rPr kumimoji="0" lang="en-US" sz="1000" b="0" i="0" u="none" strike="noStrike" cap="none" normalizeH="0" baseline="0" dirty="0" err="1" smtClean="0">
                          <a:ln>
                            <a:noFill/>
                          </a:ln>
                          <a:solidFill>
                            <a:schemeClr val="tx1"/>
                          </a:solidFill>
                          <a:effectLst/>
                          <a:latin typeface="Trebuchet MS" pitchFamily="34" charset="0"/>
                        </a:rPr>
                        <a:t>crt</a:t>
                      </a:r>
                      <a:endParaRPr kumimoji="0" lang="ro-RO" sz="1000" b="0" i="0" u="none" strike="noStrike" cap="none" normalizeH="0" baseline="0" dirty="0" smtClean="0">
                        <a:ln>
                          <a:noFill/>
                        </a:ln>
                        <a:solidFill>
                          <a:schemeClr val="tx1"/>
                        </a:solidFill>
                        <a:effectLst/>
                        <a:latin typeface="Trebuchet MS" pitchFamily="34" charset="0"/>
                      </a:endParaRP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1" i="0" u="none" strike="noStrike" cap="none" normalizeH="0" baseline="0" smtClean="0">
                          <a:ln>
                            <a:noFill/>
                          </a:ln>
                          <a:solidFill>
                            <a:schemeClr val="tx1"/>
                          </a:solidFill>
                          <a:effectLst/>
                          <a:latin typeface="Trebuchet MS" pitchFamily="34" charset="0"/>
                        </a:rPr>
                        <a:t>Beneficiu de asistenţă socială</a:t>
                      </a:r>
                      <a:r>
                        <a:rPr kumimoji="0" lang="ro-RO" sz="1000" b="1" i="0" u="none" strike="noStrike" cap="none" normalizeH="0" baseline="0" smtClean="0">
                          <a:ln>
                            <a:noFill/>
                          </a:ln>
                          <a:solidFill>
                            <a:schemeClr val="tx1"/>
                          </a:solidFill>
                          <a:effectLst/>
                          <a:latin typeface="Trebuchet MS" pitchFamily="34" charset="0"/>
                        </a:rPr>
                        <a:t> </a:t>
                      </a: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1000" b="1" i="0" u="none" strike="noStrike" cap="none" normalizeH="0" baseline="0" smtClean="0">
                          <a:ln>
                            <a:noFill/>
                          </a:ln>
                          <a:solidFill>
                            <a:schemeClr val="tx1"/>
                          </a:solidFill>
                          <a:effectLst/>
                          <a:latin typeface="Trebuchet MS" pitchFamily="34" charset="0"/>
                        </a:rPr>
                        <a:t>Debit iniţial la </a:t>
                      </a:r>
                      <a:r>
                        <a:rPr kumimoji="0" lang="en-US" sz="1000" b="1" i="0" u="none" strike="noStrike" cap="none" normalizeH="0" baseline="0" smtClean="0">
                          <a:ln>
                            <a:noFill/>
                          </a:ln>
                          <a:solidFill>
                            <a:schemeClr val="tx1"/>
                          </a:solidFill>
                          <a:effectLst/>
                          <a:latin typeface="Trebuchet MS" pitchFamily="34" charset="0"/>
                        </a:rPr>
                        <a:t>0</a:t>
                      </a:r>
                      <a:r>
                        <a:rPr kumimoji="0" lang="ro-RO" sz="1000" b="1" i="0" u="none" strike="noStrike" cap="none" normalizeH="0" baseline="0" smtClean="0">
                          <a:ln>
                            <a:noFill/>
                          </a:ln>
                          <a:solidFill>
                            <a:schemeClr val="tx1"/>
                          </a:solidFill>
                          <a:effectLst/>
                          <a:latin typeface="Trebuchet MS" pitchFamily="34" charset="0"/>
                        </a:rPr>
                        <a:t>1.</a:t>
                      </a:r>
                      <a:r>
                        <a:rPr kumimoji="0" lang="en-US" sz="1000" b="1" i="0" u="none" strike="noStrike" cap="none" normalizeH="0" baseline="0" smtClean="0">
                          <a:ln>
                            <a:noFill/>
                          </a:ln>
                          <a:solidFill>
                            <a:schemeClr val="tx1"/>
                          </a:solidFill>
                          <a:effectLst/>
                          <a:latin typeface="Trebuchet MS" pitchFamily="34" charset="0"/>
                        </a:rPr>
                        <a:t>0</a:t>
                      </a:r>
                      <a:r>
                        <a:rPr kumimoji="0" lang="ro-RO" sz="1000" b="1" i="0" u="none" strike="noStrike" cap="none" normalizeH="0" baseline="0" smtClean="0">
                          <a:ln>
                            <a:noFill/>
                          </a:ln>
                          <a:solidFill>
                            <a:schemeClr val="tx1"/>
                          </a:solidFill>
                          <a:effectLst/>
                          <a:latin typeface="Trebuchet MS" pitchFamily="34" charset="0"/>
                        </a:rPr>
                        <a:t>1.201</a:t>
                      </a:r>
                      <a:r>
                        <a:rPr kumimoji="0" lang="en-US" sz="1000" b="1" i="0" u="none" strike="noStrike" cap="none" normalizeH="0" baseline="0" smtClean="0">
                          <a:ln>
                            <a:noFill/>
                          </a:ln>
                          <a:solidFill>
                            <a:schemeClr val="tx1"/>
                          </a:solidFill>
                          <a:effectLst/>
                          <a:latin typeface="Trebuchet MS" pitchFamily="34" charset="0"/>
                        </a:rPr>
                        <a:t>9</a:t>
                      </a:r>
                      <a:endParaRPr kumimoji="0" lang="ro-RO" sz="1000" b="1" i="0" u="none" strike="noStrike" cap="none" normalizeH="0" baseline="0" smtClean="0">
                        <a:ln>
                          <a:noFill/>
                        </a:ln>
                        <a:solidFill>
                          <a:schemeClr val="tx1"/>
                        </a:solidFill>
                        <a:effectLst/>
                        <a:latin typeface="Trebuchet MS" pitchFamily="34" charset="0"/>
                      </a:endParaRP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1000" b="1" i="0" u="none" strike="noStrike" cap="none" normalizeH="0" baseline="0" smtClean="0">
                          <a:ln>
                            <a:noFill/>
                          </a:ln>
                          <a:solidFill>
                            <a:schemeClr val="tx1"/>
                          </a:solidFill>
                          <a:effectLst/>
                          <a:latin typeface="Trebuchet MS" pitchFamily="34" charset="0"/>
                        </a:rPr>
                        <a:t>Debite constituite în</a:t>
                      </a:r>
                      <a:r>
                        <a:rPr kumimoji="0" lang="en-US" sz="1000" b="1" i="0" u="none" strike="noStrike" cap="none" normalizeH="0" baseline="0" smtClean="0">
                          <a:ln>
                            <a:noFill/>
                          </a:ln>
                          <a:solidFill>
                            <a:schemeClr val="tx1"/>
                          </a:solidFill>
                          <a:effectLst/>
                          <a:latin typeface="Trebuchet MS" pitchFamily="34" charset="0"/>
                        </a:rPr>
                        <a:t> sem.I</a:t>
                      </a:r>
                      <a:r>
                        <a:rPr kumimoji="0" lang="ro-RO" sz="1000" b="1" i="0" u="none" strike="noStrike" cap="none" normalizeH="0" baseline="0" smtClean="0">
                          <a:ln>
                            <a:noFill/>
                          </a:ln>
                          <a:solidFill>
                            <a:schemeClr val="tx1"/>
                          </a:solidFill>
                          <a:effectLst/>
                          <a:latin typeface="Trebuchet MS" pitchFamily="34" charset="0"/>
                        </a:rPr>
                        <a:t> 201</a:t>
                      </a:r>
                      <a:r>
                        <a:rPr kumimoji="0" lang="en-US" sz="1000" b="1" i="0" u="none" strike="noStrike" cap="none" normalizeH="0" baseline="0" smtClean="0">
                          <a:ln>
                            <a:noFill/>
                          </a:ln>
                          <a:solidFill>
                            <a:schemeClr val="tx1"/>
                          </a:solidFill>
                          <a:effectLst/>
                          <a:latin typeface="Trebuchet MS" pitchFamily="34" charset="0"/>
                        </a:rPr>
                        <a:t>9</a:t>
                      </a:r>
                      <a:endParaRPr kumimoji="0" lang="ro-RO" sz="1000" b="1" i="0" u="none" strike="noStrike" cap="none" normalizeH="0" baseline="0" smtClean="0">
                        <a:ln>
                          <a:noFill/>
                        </a:ln>
                        <a:solidFill>
                          <a:schemeClr val="tx1"/>
                        </a:solidFill>
                        <a:effectLst/>
                        <a:latin typeface="Trebuchet MS" pitchFamily="34" charset="0"/>
                      </a:endParaRP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1000" b="1" i="0" u="none" strike="noStrike" cap="none" normalizeH="0" baseline="0" smtClean="0">
                          <a:ln>
                            <a:noFill/>
                          </a:ln>
                          <a:solidFill>
                            <a:schemeClr val="tx1"/>
                          </a:solidFill>
                          <a:effectLst/>
                          <a:latin typeface="Trebuchet MS" pitchFamily="34" charset="0"/>
                        </a:rPr>
                        <a:t>Debite recuperate în </a:t>
                      </a:r>
                      <a:r>
                        <a:rPr kumimoji="0" lang="en-US" sz="1000" b="1" i="0" u="none" strike="noStrike" cap="none" normalizeH="0" baseline="0" smtClean="0">
                          <a:ln>
                            <a:noFill/>
                          </a:ln>
                          <a:solidFill>
                            <a:schemeClr val="tx1"/>
                          </a:solidFill>
                          <a:effectLst/>
                          <a:latin typeface="Trebuchet MS" pitchFamily="34" charset="0"/>
                        </a:rPr>
                        <a:t>sem.I</a:t>
                      </a:r>
                      <a:r>
                        <a:rPr kumimoji="0" lang="ro-RO" sz="1000" b="1" i="0" u="none" strike="noStrike" cap="none" normalizeH="0" baseline="0" smtClean="0">
                          <a:ln>
                            <a:noFill/>
                          </a:ln>
                          <a:solidFill>
                            <a:schemeClr val="tx1"/>
                          </a:solidFill>
                          <a:effectLst/>
                          <a:latin typeface="Trebuchet MS" pitchFamily="34" charset="0"/>
                        </a:rPr>
                        <a:t>201</a:t>
                      </a:r>
                      <a:r>
                        <a:rPr kumimoji="0" lang="en-US" sz="1000" b="1" i="0" u="none" strike="noStrike" cap="none" normalizeH="0" baseline="0" smtClean="0">
                          <a:ln>
                            <a:noFill/>
                          </a:ln>
                          <a:solidFill>
                            <a:schemeClr val="tx1"/>
                          </a:solidFill>
                          <a:effectLst/>
                          <a:latin typeface="Trebuchet MS" pitchFamily="34" charset="0"/>
                        </a:rPr>
                        <a:t>9</a:t>
                      </a:r>
                      <a:endParaRPr kumimoji="0" lang="ro-RO" sz="1000" b="1" i="0" u="none" strike="noStrike" cap="none" normalizeH="0" baseline="0" smtClean="0">
                        <a:ln>
                          <a:noFill/>
                        </a:ln>
                        <a:solidFill>
                          <a:schemeClr val="tx1"/>
                        </a:solidFill>
                        <a:effectLst/>
                        <a:latin typeface="Trebuchet MS" pitchFamily="34" charset="0"/>
                      </a:endParaRP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1000" b="1" i="0" u="none" strike="noStrike" cap="none" normalizeH="0" baseline="0" smtClean="0">
                          <a:ln>
                            <a:noFill/>
                          </a:ln>
                          <a:solidFill>
                            <a:schemeClr val="tx1"/>
                          </a:solidFill>
                          <a:effectLst/>
                          <a:latin typeface="Trebuchet MS" pitchFamily="34" charset="0"/>
                        </a:rPr>
                        <a:t>Sold final </a:t>
                      </a:r>
                      <a:r>
                        <a:rPr kumimoji="0" lang="en-US" sz="1000" b="1" i="0" u="none" strike="noStrike" cap="none" normalizeH="0" baseline="0" smtClean="0">
                          <a:ln>
                            <a:noFill/>
                          </a:ln>
                          <a:solidFill>
                            <a:schemeClr val="tx1"/>
                          </a:solidFill>
                          <a:effectLst/>
                          <a:latin typeface="Trebuchet MS" pitchFamily="34" charset="0"/>
                        </a:rPr>
                        <a:t>         </a:t>
                      </a:r>
                      <a:r>
                        <a:rPr kumimoji="0" lang="ro-RO" sz="1000" b="1" i="0" u="none" strike="noStrike" cap="none" normalizeH="0" baseline="0" smtClean="0">
                          <a:ln>
                            <a:noFill/>
                          </a:ln>
                          <a:solidFill>
                            <a:schemeClr val="tx1"/>
                          </a:solidFill>
                          <a:effectLst/>
                          <a:latin typeface="Trebuchet MS" pitchFamily="34" charset="0"/>
                        </a:rPr>
                        <a:t>la  </a:t>
                      </a:r>
                      <a:r>
                        <a:rPr kumimoji="0" lang="en-US" sz="1000" b="1" i="0" u="none" strike="noStrike" cap="none" normalizeH="0" baseline="0" smtClean="0">
                          <a:ln>
                            <a:noFill/>
                          </a:ln>
                          <a:solidFill>
                            <a:schemeClr val="tx1"/>
                          </a:solidFill>
                          <a:effectLst/>
                          <a:latin typeface="Trebuchet MS" pitchFamily="34" charset="0"/>
                        </a:rPr>
                        <a:t>    </a:t>
                      </a:r>
                      <a:r>
                        <a:rPr kumimoji="0" lang="ro-RO" sz="1000" b="1" i="0" u="none" strike="noStrike" cap="none" normalizeH="0" baseline="0" smtClean="0">
                          <a:ln>
                            <a:noFill/>
                          </a:ln>
                          <a:solidFill>
                            <a:schemeClr val="tx1"/>
                          </a:solidFill>
                          <a:effectLst/>
                          <a:latin typeface="Trebuchet MS" pitchFamily="34" charset="0"/>
                        </a:rPr>
                        <a:t>3</a:t>
                      </a:r>
                      <a:r>
                        <a:rPr kumimoji="0" lang="en-US" sz="1000" b="1" i="0" u="none" strike="noStrike" cap="none" normalizeH="0" baseline="0" smtClean="0">
                          <a:ln>
                            <a:noFill/>
                          </a:ln>
                          <a:solidFill>
                            <a:schemeClr val="tx1"/>
                          </a:solidFill>
                          <a:effectLst/>
                          <a:latin typeface="Trebuchet MS" pitchFamily="34" charset="0"/>
                        </a:rPr>
                        <a:t>0</a:t>
                      </a:r>
                      <a:r>
                        <a:rPr kumimoji="0" lang="ro-RO" sz="1000" b="1" i="0" u="none" strike="noStrike" cap="none" normalizeH="0" baseline="0" smtClean="0">
                          <a:ln>
                            <a:noFill/>
                          </a:ln>
                          <a:solidFill>
                            <a:schemeClr val="tx1"/>
                          </a:solidFill>
                          <a:effectLst/>
                          <a:latin typeface="Trebuchet MS" pitchFamily="34" charset="0"/>
                        </a:rPr>
                        <a:t>.</a:t>
                      </a:r>
                      <a:r>
                        <a:rPr kumimoji="0" lang="en-US" sz="1000" b="1" i="0" u="none" strike="noStrike" cap="none" normalizeH="0" baseline="0" smtClean="0">
                          <a:ln>
                            <a:noFill/>
                          </a:ln>
                          <a:solidFill>
                            <a:schemeClr val="tx1"/>
                          </a:solidFill>
                          <a:effectLst/>
                          <a:latin typeface="Trebuchet MS" pitchFamily="34" charset="0"/>
                        </a:rPr>
                        <a:t>06</a:t>
                      </a:r>
                      <a:r>
                        <a:rPr kumimoji="0" lang="ro-RO" sz="1000" b="1" i="0" u="none" strike="noStrike" cap="none" normalizeH="0" baseline="0" smtClean="0">
                          <a:ln>
                            <a:noFill/>
                          </a:ln>
                          <a:solidFill>
                            <a:schemeClr val="tx1"/>
                          </a:solidFill>
                          <a:effectLst/>
                          <a:latin typeface="Trebuchet MS" pitchFamily="34" charset="0"/>
                        </a:rPr>
                        <a:t>.201</a:t>
                      </a:r>
                      <a:r>
                        <a:rPr kumimoji="0" lang="en-US" sz="1000" b="1" i="0" u="none" strike="noStrike" cap="none" normalizeH="0" baseline="0" smtClean="0">
                          <a:ln>
                            <a:noFill/>
                          </a:ln>
                          <a:solidFill>
                            <a:schemeClr val="tx1"/>
                          </a:solidFill>
                          <a:effectLst/>
                          <a:latin typeface="Trebuchet MS" pitchFamily="34" charset="0"/>
                        </a:rPr>
                        <a:t>9</a:t>
                      </a:r>
                      <a:endParaRPr kumimoji="0" lang="ro-RO" sz="1000" b="1" i="0" u="none" strike="noStrike" cap="none" normalizeH="0" baseline="0" smtClean="0">
                        <a:ln>
                          <a:noFill/>
                        </a:ln>
                        <a:solidFill>
                          <a:schemeClr val="tx1"/>
                        </a:solidFill>
                        <a:effectLst/>
                        <a:latin typeface="Trebuchet MS" pitchFamily="34" charset="0"/>
                      </a:endParaRP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FF00"/>
                    </a:solidFill>
                  </a:tcPr>
                </a:tc>
              </a:tr>
              <a:tr h="27860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1"/>
                          </a:solidFill>
                          <a:effectLst/>
                          <a:latin typeface="Trebuchet MS" pitchFamily="34" charset="0"/>
                        </a:rPr>
                        <a:t>1</a:t>
                      </a: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1"/>
                          </a:solidFill>
                          <a:effectLst/>
                          <a:latin typeface="Trebuchet MS" pitchFamily="34" charset="0"/>
                        </a:rPr>
                        <a:t>Alocaţia de stat pentru copii</a:t>
                      </a:r>
                      <a:r>
                        <a:rPr kumimoji="0" lang="en-US" sz="900" b="1" i="0" u="none" strike="noStrike" cap="none" normalizeH="0" baseline="0" smtClean="0">
                          <a:ln>
                            <a:noFill/>
                          </a:ln>
                          <a:solidFill>
                            <a:schemeClr val="tx1"/>
                          </a:solidFill>
                          <a:effectLst/>
                          <a:latin typeface="Trebuchet MS" pitchFamily="34" charset="0"/>
                        </a:rPr>
                        <a:t>-L.61/1993</a:t>
                      </a:r>
                      <a:endParaRPr kumimoji="0" lang="ro-RO" sz="900" b="1" i="0" u="none" strike="noStrike" cap="none" normalizeH="0" baseline="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141.300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465.810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56.173</a:t>
                      </a:r>
                      <a:endParaRPr kumimoji="0" lang="ro-RO" sz="900" b="1" i="0" u="none" strike="noStrike" cap="none" normalizeH="0" baseline="0" dirty="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1"/>
                          </a:solidFill>
                          <a:effectLst/>
                          <a:latin typeface="Trebuchet MS" pitchFamily="34" charset="0"/>
                        </a:rPr>
                        <a:t>36.997</a:t>
                      </a:r>
                      <a:endParaRPr kumimoji="0" lang="ro-RO" sz="900" b="1" i="0" u="none" strike="noStrike" cap="none" normalizeH="0" baseline="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r>
              <a:tr h="27860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1"/>
                          </a:solidFill>
                          <a:effectLst/>
                          <a:latin typeface="Trebuchet MS" pitchFamily="34" charset="0"/>
                        </a:rPr>
                        <a:t>2</a:t>
                      </a: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1"/>
                          </a:solidFill>
                          <a:effectLst/>
                          <a:latin typeface="Trebuchet MS" pitchFamily="34" charset="0"/>
                        </a:rPr>
                        <a:t>ICC OUG 111/2010</a:t>
                      </a: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151.379</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242.973</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357.782</a:t>
                      </a:r>
                      <a:endParaRPr kumimoji="0" lang="ro-RO" sz="900" b="1" i="0" u="none" strike="noStrike" cap="none" normalizeH="0" baseline="0" dirty="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1"/>
                          </a:solidFill>
                          <a:effectLst/>
                          <a:latin typeface="Trebuchet MS" pitchFamily="34" charset="0"/>
                        </a:rPr>
                        <a:t>49.198</a:t>
                      </a:r>
                      <a:endParaRPr kumimoji="0" lang="ro-RO" sz="900" b="1" i="0" u="none" strike="noStrike" cap="none" normalizeH="0" baseline="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r>
              <a:tr h="54864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1"/>
                          </a:solidFill>
                          <a:effectLst/>
                          <a:latin typeface="Trebuchet MS" pitchFamily="34" charset="0"/>
                        </a:rPr>
                        <a:t>3</a:t>
                      </a: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1"/>
                          </a:solidFill>
                          <a:effectLst/>
                          <a:latin typeface="Trebuchet MS" pitchFamily="34" charset="0"/>
                        </a:rPr>
                        <a:t>Indemnizaţii şi ajutoare</a:t>
                      </a:r>
                      <a:r>
                        <a:rPr kumimoji="0" lang="en-US" sz="900" b="1" i="0" u="none" strike="noStrike" cap="none" normalizeH="0" baseline="0" smtClean="0">
                          <a:ln>
                            <a:noFill/>
                          </a:ln>
                          <a:solidFill>
                            <a:schemeClr val="tx1"/>
                          </a:solidFill>
                          <a:effectLst/>
                          <a:latin typeface="Trebuchet MS" pitchFamily="34" charset="0"/>
                        </a:rPr>
                        <a:t>-</a:t>
                      </a:r>
                      <a:r>
                        <a:rPr kumimoji="0" lang="ro-RO" sz="900" b="1" i="0" u="none" strike="noStrike" cap="none" normalizeH="0" baseline="0" smtClean="0">
                          <a:ln>
                            <a:noFill/>
                          </a:ln>
                          <a:solidFill>
                            <a:schemeClr val="tx1"/>
                          </a:solidFill>
                          <a:effectLst/>
                          <a:latin typeface="Trebuchet MS" pitchFamily="34" charset="0"/>
                        </a:rPr>
                        <a:t>OUG 111/2010, art.31, art.32, șamd. → prot. şi promovarea drepturilor persoanelor cu handicap</a:t>
                      </a: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5.223</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605</a:t>
                      </a:r>
                      <a:endParaRPr kumimoji="0" lang="ro-RO" sz="900" b="1" i="0" u="none" strike="noStrike" cap="none" normalizeH="0" baseline="0" dirty="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1"/>
                          </a:solidFill>
                          <a:effectLst/>
                          <a:latin typeface="Trebuchet MS" pitchFamily="34" charset="0"/>
                        </a:rPr>
                        <a:t>0</a:t>
                      </a:r>
                      <a:endParaRPr kumimoji="0" lang="ro-RO" sz="900" b="1" i="0" u="none" strike="noStrike" cap="none" normalizeH="0" baseline="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r>
              <a:tr h="27860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1"/>
                          </a:solidFill>
                          <a:effectLst/>
                          <a:latin typeface="Trebuchet MS" pitchFamily="34" charset="0"/>
                        </a:rPr>
                        <a:t>4</a:t>
                      </a: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1"/>
                          </a:solidFill>
                          <a:effectLst/>
                          <a:latin typeface="Trebuchet MS" pitchFamily="34" charset="0"/>
                        </a:rPr>
                        <a:t>Alocaţia de plasament</a:t>
                      </a:r>
                      <a:r>
                        <a:rPr kumimoji="0" lang="en-US" sz="900" b="1" i="0" u="none" strike="noStrike" cap="none" normalizeH="0" baseline="0" smtClean="0">
                          <a:ln>
                            <a:noFill/>
                          </a:ln>
                          <a:solidFill>
                            <a:schemeClr val="tx1"/>
                          </a:solidFill>
                          <a:effectLst/>
                          <a:latin typeface="Trebuchet MS" pitchFamily="34" charset="0"/>
                          <a:cs typeface="Times New Roman" pitchFamily="18" charset="0"/>
                        </a:rPr>
                        <a:t>-L.272/2004</a:t>
                      </a:r>
                      <a:endParaRPr kumimoji="0" lang="ro-RO" sz="900" b="1" i="0" u="none" strike="noStrike" cap="none" normalizeH="0" baseline="0" smtClean="0">
                        <a:ln>
                          <a:noFill/>
                        </a:ln>
                        <a:solidFill>
                          <a:schemeClr val="tx1"/>
                        </a:solidFill>
                        <a:effectLst/>
                        <a:latin typeface="Trebuchet MS" pitchFamily="34" charset="0"/>
                        <a:cs typeface="Times New Roman" pitchFamily="18"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6.502</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7.911</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146.537</a:t>
                      </a:r>
                      <a:endParaRPr kumimoji="0" lang="ro-RO" sz="900" b="1" i="0" u="none" strike="noStrike" cap="none" normalizeH="0" baseline="0" dirty="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1"/>
                          </a:solidFill>
                          <a:effectLst/>
                          <a:latin typeface="Trebuchet MS" pitchFamily="34" charset="0"/>
                        </a:rPr>
                        <a:t>7.434</a:t>
                      </a:r>
                      <a:endParaRPr kumimoji="0" lang="ro-RO" sz="900" b="1" i="0" u="none" strike="noStrike" cap="none" normalizeH="0" baseline="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r>
              <a:tr h="43891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1"/>
                          </a:solidFill>
                          <a:effectLst/>
                          <a:latin typeface="Trebuchet MS" pitchFamily="34" charset="0"/>
                        </a:rPr>
                        <a:t>5</a:t>
                      </a: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1"/>
                          </a:solidFill>
                          <a:effectLst/>
                          <a:latin typeface="Trebuchet MS" pitchFamily="34" charset="0"/>
                        </a:rPr>
                        <a:t>Stimulent de inserţie</a:t>
                      </a:r>
                      <a:r>
                        <a:rPr kumimoji="0" lang="en-US" sz="900" b="1" i="0" u="none" strike="noStrike" cap="none" normalizeH="0" baseline="0" smtClean="0">
                          <a:ln>
                            <a:noFill/>
                          </a:ln>
                          <a:solidFill>
                            <a:schemeClr val="tx1"/>
                          </a:solidFill>
                          <a:effectLst/>
                          <a:latin typeface="Trebuchet MS" pitchFamily="34" charset="0"/>
                        </a:rPr>
                        <a:t>-</a:t>
                      </a:r>
                      <a:r>
                        <a:rPr kumimoji="0" lang="ro-RO" sz="900" b="1" i="0" u="none" strike="noStrike" cap="none" normalizeH="0" baseline="0" smtClean="0">
                          <a:ln>
                            <a:noFill/>
                          </a:ln>
                          <a:solidFill>
                            <a:schemeClr val="tx1"/>
                          </a:solidFill>
                          <a:effectLst/>
                          <a:latin typeface="Trebuchet MS" pitchFamily="34" charset="0"/>
                        </a:rPr>
                        <a:t>OUG 111/2010</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o-RO" sz="900" b="1" i="0" u="none" strike="noStrike" cap="none" normalizeH="0" baseline="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108.264</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58.602</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81.793</a:t>
                      </a:r>
                      <a:endParaRPr kumimoji="0" lang="ro-RO" sz="900" b="1" i="0" u="none" strike="noStrike" cap="none" normalizeH="0" baseline="0" dirty="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1"/>
                          </a:solidFill>
                          <a:effectLst/>
                          <a:latin typeface="Trebuchet MS" pitchFamily="34" charset="0"/>
                        </a:rPr>
                        <a:t>26.156</a:t>
                      </a:r>
                      <a:endParaRPr kumimoji="0" lang="ro-RO" sz="900" b="1" i="0" u="none" strike="noStrike" cap="none" normalizeH="0" baseline="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r>
              <a:tr h="27860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1"/>
                          </a:solidFill>
                          <a:effectLst/>
                          <a:latin typeface="Trebuchet MS" pitchFamily="34" charset="0"/>
                        </a:rPr>
                        <a:t>6</a:t>
                      </a: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1"/>
                          </a:solidFill>
                          <a:effectLst/>
                          <a:latin typeface="Trebuchet MS" pitchFamily="34" charset="0"/>
                        </a:rPr>
                        <a:t>Stimulent de inserţie copil cu handicap</a:t>
                      </a: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21.675</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0</a:t>
                      </a:r>
                      <a:endParaRPr kumimoji="0" lang="ro-RO" sz="900" b="1" i="0" u="none" strike="noStrike" cap="none" normalizeH="0" baseline="0" dirty="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1"/>
                          </a:solidFill>
                          <a:effectLst/>
                          <a:latin typeface="Trebuchet MS" pitchFamily="34" charset="0"/>
                        </a:rPr>
                        <a:t>0</a:t>
                      </a:r>
                      <a:endParaRPr kumimoji="0" lang="ro-RO" sz="900" b="1" i="0" u="none" strike="noStrike" cap="none" normalizeH="0" baseline="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r>
              <a:tr h="27860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1"/>
                          </a:solidFill>
                          <a:effectLst/>
                          <a:latin typeface="Trebuchet MS" pitchFamily="34" charset="0"/>
                        </a:rPr>
                        <a:t>7</a:t>
                      </a:r>
                      <a:endParaRPr kumimoji="0" lang="ro-RO" sz="900" b="1" i="0" u="none" strike="noStrike" cap="none" normalizeH="0" baseline="0" smtClean="0">
                        <a:ln>
                          <a:noFill/>
                        </a:ln>
                        <a:solidFill>
                          <a:schemeClr val="tx1"/>
                        </a:solidFill>
                        <a:effectLst/>
                        <a:latin typeface="Trebuchet MS" pitchFamily="34" charset="0"/>
                      </a:endParaRP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2"/>
                          </a:solidFill>
                          <a:effectLst/>
                          <a:latin typeface="Trebuchet MS" pitchFamily="34" charset="0"/>
                        </a:rPr>
                        <a:t>Ajutor social- L.416/2001</a:t>
                      </a:r>
                      <a:endParaRPr kumimoji="0" lang="ro-RO" sz="900" b="1" i="0" u="none" strike="noStrike" cap="none" normalizeH="0" baseline="0" smtClean="0">
                        <a:ln>
                          <a:noFill/>
                        </a:ln>
                        <a:solidFill>
                          <a:schemeClr val="tx2"/>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63.572</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91.884</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156.351</a:t>
                      </a:r>
                      <a:endParaRPr kumimoji="0" lang="ro-RO" sz="900" b="1" i="0" u="none" strike="noStrike" cap="none" normalizeH="0" baseline="0" dirty="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1"/>
                          </a:solidFill>
                          <a:effectLst/>
                          <a:latin typeface="Trebuchet MS" pitchFamily="34" charset="0"/>
                        </a:rPr>
                        <a:t>31.641</a:t>
                      </a:r>
                      <a:endParaRPr kumimoji="0" lang="ro-RO" sz="900" b="1" i="0" u="none" strike="noStrike" cap="none" normalizeH="0" baseline="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r>
              <a:tr h="27860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1"/>
                          </a:solidFill>
                          <a:effectLst/>
                          <a:latin typeface="Trebuchet MS" pitchFamily="34" charset="0"/>
                        </a:rPr>
                        <a:t>8</a:t>
                      </a:r>
                      <a:endParaRPr kumimoji="0" lang="ro-RO" sz="900" b="1" i="0" u="none" strike="noStrike" cap="none" normalizeH="0" baseline="0" smtClean="0">
                        <a:ln>
                          <a:noFill/>
                        </a:ln>
                        <a:solidFill>
                          <a:schemeClr val="tx1"/>
                        </a:solidFill>
                        <a:effectLst/>
                        <a:latin typeface="Trebuchet MS" pitchFamily="34" charset="0"/>
                      </a:endParaRP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2"/>
                          </a:solidFill>
                          <a:effectLst/>
                          <a:latin typeface="Trebuchet MS" pitchFamily="34" charset="0"/>
                        </a:rPr>
                        <a:t>Alocatia pentru sustinerea familiei-L.277/2010</a:t>
                      </a:r>
                      <a:endParaRPr kumimoji="0" lang="ro-RO" sz="900" b="1" i="0" u="none" strike="noStrike" cap="none" normalizeH="0" baseline="0" smtClean="0">
                        <a:ln>
                          <a:noFill/>
                        </a:ln>
                        <a:solidFill>
                          <a:schemeClr val="tx2"/>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46.677</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34.250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196.279</a:t>
                      </a:r>
                      <a:endParaRPr kumimoji="0" lang="ro-RO" sz="900" b="1" i="0" u="none" strike="noStrike" cap="none" normalizeH="0" baseline="0" dirty="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1"/>
                          </a:solidFill>
                          <a:effectLst/>
                          <a:latin typeface="Trebuchet MS" pitchFamily="34" charset="0"/>
                        </a:rPr>
                        <a:t>34.041</a:t>
                      </a:r>
                      <a:endParaRPr kumimoji="0" lang="ro-RO" sz="900" b="1" i="0" u="none" strike="noStrike" cap="none" normalizeH="0" baseline="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r>
              <a:tr h="27860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1"/>
                          </a:solidFill>
                          <a:effectLst/>
                          <a:latin typeface="Trebuchet MS" pitchFamily="34" charset="0"/>
                        </a:rPr>
                        <a:t>9</a:t>
                      </a:r>
                      <a:endParaRPr kumimoji="0" lang="ro-RO" sz="900" b="1" i="0" u="none" strike="noStrike" cap="none" normalizeH="0" baseline="0" smtClean="0">
                        <a:ln>
                          <a:noFill/>
                        </a:ln>
                        <a:solidFill>
                          <a:schemeClr val="tx1"/>
                        </a:solidFill>
                        <a:effectLst/>
                        <a:latin typeface="Trebuchet MS" pitchFamily="34" charset="0"/>
                      </a:endParaRP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2"/>
                          </a:solidFill>
                          <a:effectLst/>
                          <a:latin typeface="Trebuchet MS" pitchFamily="34" charset="0"/>
                        </a:rPr>
                        <a:t>Indemnizaţie HIV/SIDA</a:t>
                      </a:r>
                      <a:r>
                        <a:rPr kumimoji="0" lang="en-US" sz="900" b="1" i="0" u="none" strike="noStrike" cap="none" normalizeH="0" baseline="0" smtClean="0">
                          <a:ln>
                            <a:noFill/>
                          </a:ln>
                          <a:solidFill>
                            <a:schemeClr val="tx2"/>
                          </a:solidFill>
                          <a:effectLst/>
                          <a:latin typeface="Trebuchet MS" pitchFamily="34" charset="0"/>
                        </a:rPr>
                        <a:t>-L.584/2002</a:t>
                      </a:r>
                      <a:endParaRPr kumimoji="0" lang="ro-RO" sz="900" b="1" i="0" u="none" strike="noStrike" cap="none" normalizeH="0" baseline="0" smtClean="0">
                        <a:ln>
                          <a:noFill/>
                        </a:ln>
                        <a:solidFill>
                          <a:schemeClr val="tx2"/>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2.873</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0</a:t>
                      </a:r>
                      <a:endParaRPr kumimoji="0" lang="ro-RO" sz="900" b="1" i="0" u="none" strike="noStrike" cap="none" normalizeH="0" baseline="0" dirty="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1"/>
                          </a:solidFill>
                          <a:effectLst/>
                          <a:latin typeface="Trebuchet MS" pitchFamily="34" charset="0"/>
                        </a:rPr>
                        <a:t>0</a:t>
                      </a:r>
                      <a:endParaRPr kumimoji="0" lang="ro-RO" sz="900" b="1" i="0" u="none" strike="noStrike" cap="none" normalizeH="0" baseline="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r>
              <a:tr h="27860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1"/>
                          </a:solidFill>
                          <a:effectLst/>
                          <a:latin typeface="Trebuchet MS" pitchFamily="34" charset="0"/>
                        </a:rPr>
                        <a:t>10</a:t>
                      </a:r>
                      <a:endParaRPr kumimoji="0" lang="ro-RO" sz="900" b="1" i="0" u="none" strike="noStrike" cap="none" normalizeH="0" baseline="0" smtClean="0">
                        <a:ln>
                          <a:noFill/>
                        </a:ln>
                        <a:solidFill>
                          <a:schemeClr val="tx1"/>
                        </a:solidFill>
                        <a:effectLst/>
                        <a:latin typeface="Trebuchet MS" pitchFamily="34" charset="0"/>
                      </a:endParaRP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1"/>
                          </a:solidFill>
                          <a:effectLst/>
                          <a:latin typeface="Trebuchet MS" pitchFamily="34" charset="0"/>
                        </a:rPr>
                        <a:t>Ajutoare încălzire cu lemne</a:t>
                      </a: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54.549</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0</a:t>
                      </a:r>
                      <a:endParaRPr kumimoji="0" lang="ro-RO" sz="900" b="1" i="0" u="none" strike="noStrike" cap="none" normalizeH="0" baseline="0" dirty="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1"/>
                          </a:solidFill>
                          <a:effectLst/>
                          <a:latin typeface="Trebuchet MS" pitchFamily="34" charset="0"/>
                        </a:rPr>
                        <a:t>0</a:t>
                      </a:r>
                      <a:endParaRPr kumimoji="0" lang="ro-RO" sz="900" b="1" i="0" u="none" strike="noStrike" cap="none" normalizeH="0" baseline="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r>
              <a:tr h="27860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1"/>
                          </a:solidFill>
                          <a:effectLst/>
                          <a:latin typeface="Trebuchet MS" pitchFamily="34" charset="0"/>
                        </a:rPr>
                        <a:t>1</a:t>
                      </a:r>
                      <a:r>
                        <a:rPr kumimoji="0" lang="en-US" sz="900" b="1" i="0" u="none" strike="noStrike" cap="none" normalizeH="0" baseline="0" smtClean="0">
                          <a:ln>
                            <a:noFill/>
                          </a:ln>
                          <a:solidFill>
                            <a:schemeClr val="tx1"/>
                          </a:solidFill>
                          <a:effectLst/>
                          <a:latin typeface="Trebuchet MS" pitchFamily="34" charset="0"/>
                        </a:rPr>
                        <a:t>1</a:t>
                      </a:r>
                      <a:endParaRPr kumimoji="0" lang="ro-RO" sz="900" b="1" i="0" u="none" strike="noStrike" cap="none" normalizeH="0" baseline="0" smtClean="0">
                        <a:ln>
                          <a:noFill/>
                        </a:ln>
                        <a:solidFill>
                          <a:schemeClr val="tx1"/>
                        </a:solidFill>
                        <a:effectLst/>
                        <a:latin typeface="Trebuchet MS" pitchFamily="34" charset="0"/>
                      </a:endParaRP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900" b="1" i="0" u="none" strike="noStrike" cap="none" normalizeH="0" baseline="0" smtClean="0">
                          <a:ln>
                            <a:noFill/>
                          </a:ln>
                          <a:solidFill>
                            <a:schemeClr val="tx1"/>
                          </a:solidFill>
                          <a:effectLst/>
                          <a:latin typeface="Trebuchet MS" pitchFamily="34" charset="0"/>
                        </a:rPr>
                        <a:t>Ajutoare încălzire cu gaze</a:t>
                      </a: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1.032</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0</a:t>
                      </a:r>
                      <a:endParaRPr kumimoji="0" lang="ro-RO" sz="900" b="1" i="0" u="none" strike="noStrike" cap="none" normalizeH="0" baseline="0" dirty="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1"/>
                          </a:solidFill>
                          <a:effectLst/>
                          <a:latin typeface="Trebuchet MS" pitchFamily="34" charset="0"/>
                        </a:rPr>
                        <a:t>0</a:t>
                      </a:r>
                      <a:endParaRPr kumimoji="0" lang="ro-RO" sz="900" b="1" i="0" u="none" strike="noStrike" cap="none" normalizeH="0" baseline="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r>
              <a:tr h="27860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1"/>
                          </a:solidFill>
                          <a:effectLst/>
                          <a:latin typeface="Trebuchet MS" pitchFamily="34" charset="0"/>
                        </a:rPr>
                        <a:t>1</a:t>
                      </a:r>
                      <a:r>
                        <a:rPr kumimoji="0" lang="en-US" sz="900" b="1" i="0" u="none" strike="noStrike" cap="none" normalizeH="0" baseline="0" smtClean="0">
                          <a:ln>
                            <a:noFill/>
                          </a:ln>
                          <a:solidFill>
                            <a:schemeClr val="tx1"/>
                          </a:solidFill>
                          <a:effectLst/>
                          <a:latin typeface="Trebuchet MS" pitchFamily="34" charset="0"/>
                        </a:rPr>
                        <a:t>2</a:t>
                      </a:r>
                      <a:endParaRPr kumimoji="0" lang="ro-RO" sz="900" b="1" i="0" u="none" strike="noStrike" cap="none" normalizeH="0" baseline="0" smtClean="0">
                        <a:ln>
                          <a:noFill/>
                        </a:ln>
                        <a:solidFill>
                          <a:schemeClr val="tx1"/>
                        </a:solidFill>
                        <a:effectLst/>
                        <a:latin typeface="Trebuchet MS" pitchFamily="34" charset="0"/>
                      </a:endParaRP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smtClean="0">
                          <a:ln>
                            <a:noFill/>
                          </a:ln>
                          <a:solidFill>
                            <a:schemeClr val="tx1"/>
                          </a:solidFill>
                          <a:effectLst/>
                          <a:latin typeface="Trebuchet MS" pitchFamily="34" charset="0"/>
                        </a:rPr>
                        <a:t>Subvenţie Legea nr.34/1998</a:t>
                      </a: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0</a:t>
                      </a:r>
                      <a:endParaRPr kumimoji="0" lang="ro-RO" sz="900" b="1" i="0" u="none" strike="noStrike" cap="none" normalizeH="0" baseline="0" dirty="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smtClean="0">
                          <a:ln>
                            <a:noFill/>
                          </a:ln>
                          <a:solidFill>
                            <a:schemeClr val="tx1"/>
                          </a:solidFill>
                          <a:effectLst/>
                          <a:latin typeface="Trebuchet MS" pitchFamily="34" charset="0"/>
                        </a:rPr>
                        <a:t>0</a:t>
                      </a:r>
                      <a:endParaRPr kumimoji="0" lang="ro-RO" sz="900" b="1" i="0" u="none" strike="noStrike" cap="none" normalizeH="0" baseline="0" smtClean="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r>
              <a:tr h="278606">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1000" b="1" i="0" u="none" strike="noStrike" cap="none" normalizeH="0" baseline="0" smtClean="0">
                          <a:ln>
                            <a:noFill/>
                          </a:ln>
                          <a:solidFill>
                            <a:schemeClr val="tx1"/>
                          </a:solidFill>
                          <a:effectLst/>
                          <a:latin typeface="Trebuchet MS" pitchFamily="34" charset="0"/>
                        </a:rPr>
                        <a:t>TOTAL</a:t>
                      </a: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hMerge="1">
                  <a:txBody>
                    <a:bodyPr/>
                    <a:lstStyle/>
                    <a:p>
                      <a:endParaRPr lang="ro-RO"/>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1" i="0" u="none" strike="noStrike" cap="none" normalizeH="0" baseline="0" dirty="0">
                          <a:ln>
                            <a:noFill/>
                          </a:ln>
                          <a:solidFill>
                            <a:schemeClr val="tx1"/>
                          </a:solidFill>
                          <a:effectLst/>
                          <a:latin typeface="Trebuchet MS" pitchFamily="34" charset="0"/>
                        </a:rPr>
                        <a:t>521.599</a:t>
                      </a:r>
                      <a:endParaRPr kumimoji="0" lang="ro-RO" sz="1000" b="1" i="0" u="none" strike="noStrike" cap="none" normalizeH="0" baseline="0" dirty="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1" i="0" u="none" strike="noStrike" cap="none" normalizeH="0" baseline="0" dirty="0">
                          <a:ln>
                            <a:noFill/>
                          </a:ln>
                          <a:solidFill>
                            <a:schemeClr val="tx1"/>
                          </a:solidFill>
                          <a:effectLst/>
                          <a:latin typeface="Trebuchet MS" pitchFamily="34" charset="0"/>
                        </a:rPr>
                        <a:t>982.878</a:t>
                      </a:r>
                      <a:endParaRPr kumimoji="0" lang="ro-RO" sz="1000" b="1" i="0" u="none" strike="noStrike" cap="none" normalizeH="0" baseline="0" dirty="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1" i="0" u="none" strike="noStrike" cap="none" normalizeH="0" baseline="0" dirty="0" smtClean="0">
                          <a:ln>
                            <a:noFill/>
                          </a:ln>
                          <a:solidFill>
                            <a:schemeClr val="tx1"/>
                          </a:solidFill>
                          <a:effectLst/>
                          <a:latin typeface="Trebuchet MS" pitchFamily="34" charset="0"/>
                        </a:rPr>
                        <a:t>995.520</a:t>
                      </a:r>
                      <a:endParaRPr kumimoji="0" lang="ro-RO" sz="1000" b="1" i="0" u="none" strike="noStrike" cap="none" normalizeH="0" baseline="0" dirty="0" smtClean="0">
                        <a:ln>
                          <a:noFill/>
                        </a:ln>
                        <a:solidFill>
                          <a:schemeClr val="tx1"/>
                        </a:solidFill>
                        <a:effectLst/>
                        <a:latin typeface="Trebuchet MS" pitchFamily="34" charset="0"/>
                      </a:endParaRP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1" i="0" u="none" strike="noStrike" cap="none" normalizeH="0" baseline="0" smtClean="0">
                          <a:ln>
                            <a:noFill/>
                          </a:ln>
                          <a:solidFill>
                            <a:schemeClr val="tx1"/>
                          </a:solidFill>
                          <a:effectLst/>
                          <a:latin typeface="Trebuchet MS" pitchFamily="34" charset="0"/>
                        </a:rPr>
                        <a:t>185.467</a:t>
                      </a:r>
                      <a:endParaRPr kumimoji="0" lang="ro-RO" sz="1000" b="1" i="0" u="none" strike="noStrike" cap="none" normalizeH="0" baseline="0" smtClean="0">
                        <a:ln>
                          <a:noFill/>
                        </a:ln>
                        <a:solidFill>
                          <a:schemeClr val="tx1"/>
                        </a:solidFill>
                        <a:effectLst/>
                        <a:latin typeface="Trebuchet MS" pitchFamily="34" charset="0"/>
                      </a:endParaRPr>
                    </a:p>
                  </a:txBody>
                  <a:tcPr marL="90024" marR="90024" marT="35098" marB="3509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r>
            </a:tbl>
          </a:graphicData>
        </a:graphic>
      </p:graphicFrame>
      <p:sp>
        <p:nvSpPr>
          <p:cNvPr id="26733" name="Slide Number Placeholder 3"/>
          <p:cNvSpPr>
            <a:spLocks noGrp="1"/>
          </p:cNvSpPr>
          <p:nvPr>
            <p:ph type="sldNum" sz="quarter" idx="12"/>
          </p:nvPr>
        </p:nvSpPr>
        <p:spPr bwMode="auto">
          <a:noFill/>
          <a:ln>
            <a:miter lim="800000"/>
            <a:headEnd/>
            <a:tailEnd/>
          </a:ln>
        </p:spPr>
        <p:txBody>
          <a:bodyPr/>
          <a:lstStyle/>
          <a:p>
            <a:fld id="{3417D29D-C656-422D-8DD5-A36EA76BF5AF}" type="slidenum">
              <a:rPr lang="ro-RO" smtClean="0"/>
              <a:pPr/>
              <a:t>24</a:t>
            </a:fld>
            <a:endParaRPr lang="ro-RO" smtClean="0"/>
          </a:p>
        </p:txBody>
      </p:sp>
      <p:graphicFrame>
        <p:nvGraphicFramePr>
          <p:cNvPr id="6" name="Content Placeholder 7"/>
          <p:cNvGraphicFramePr>
            <a:graphicFrameLocks/>
          </p:cNvGraphicFramePr>
          <p:nvPr/>
        </p:nvGraphicFramePr>
        <p:xfrm>
          <a:off x="214314" y="482204"/>
          <a:ext cx="8715375" cy="4568428"/>
        </p:xfrm>
        <a:graphic>
          <a:graphicData uri="http://schemas.openxmlformats.org/drawingml/2006/table">
            <a:tbl>
              <a:tblPr/>
              <a:tblGrid>
                <a:gridCol w="428625"/>
                <a:gridCol w="2643187"/>
                <a:gridCol w="1393825"/>
                <a:gridCol w="1416050"/>
                <a:gridCol w="1476375"/>
                <a:gridCol w="1357313"/>
              </a:tblGrid>
              <a:tr h="51599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0" i="0" u="none" strike="noStrike" cap="none" normalizeH="0" baseline="0" dirty="0">
                          <a:ln>
                            <a:noFill/>
                          </a:ln>
                          <a:solidFill>
                            <a:schemeClr val="tx1"/>
                          </a:solidFill>
                          <a:effectLst/>
                          <a:latin typeface="Trebuchet MS" pitchFamily="34" charset="0"/>
                        </a:rPr>
                        <a:t>Nr.</a:t>
                      </a:r>
                      <a:r>
                        <a:rPr kumimoji="0" lang="ro-RO" sz="1000" b="0" i="0" u="none" strike="noStrike" cap="none" normalizeH="0" baseline="0" dirty="0">
                          <a:ln>
                            <a:noFill/>
                          </a:ln>
                          <a:solidFill>
                            <a:schemeClr val="tx1"/>
                          </a:solidFill>
                          <a:effectLst/>
                          <a:latin typeface="Trebuchet MS" pitchFamily="34" charset="0"/>
                        </a:rPr>
                        <a:t> </a:t>
                      </a:r>
                      <a:r>
                        <a:rPr kumimoji="0" lang="en-US" sz="1000" b="0" i="0" u="none" strike="noStrike" cap="none" normalizeH="0" baseline="0" dirty="0" err="1">
                          <a:ln>
                            <a:noFill/>
                          </a:ln>
                          <a:solidFill>
                            <a:schemeClr val="tx1"/>
                          </a:solidFill>
                          <a:effectLst/>
                          <a:latin typeface="Trebuchet MS" pitchFamily="34" charset="0"/>
                        </a:rPr>
                        <a:t>crt</a:t>
                      </a:r>
                      <a:endParaRPr kumimoji="0" lang="ro-RO" sz="1000" b="0" i="0" u="none" strike="noStrike" cap="none" normalizeH="0" baseline="0" dirty="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1" i="0" u="none" strike="noStrike" cap="none" normalizeH="0" baseline="0" dirty="0" err="1">
                          <a:ln>
                            <a:noFill/>
                          </a:ln>
                          <a:solidFill>
                            <a:schemeClr val="tx1"/>
                          </a:solidFill>
                          <a:effectLst/>
                          <a:latin typeface="Trebuchet MS" pitchFamily="34" charset="0"/>
                        </a:rPr>
                        <a:t>Beneficiu</a:t>
                      </a:r>
                      <a:r>
                        <a:rPr kumimoji="0" lang="en-US" sz="1000" b="1" i="0" u="none" strike="noStrike" cap="none" normalizeH="0" baseline="0" dirty="0">
                          <a:ln>
                            <a:noFill/>
                          </a:ln>
                          <a:solidFill>
                            <a:schemeClr val="tx1"/>
                          </a:solidFill>
                          <a:effectLst/>
                          <a:latin typeface="Trebuchet MS" pitchFamily="34" charset="0"/>
                        </a:rPr>
                        <a:t> de </a:t>
                      </a:r>
                      <a:r>
                        <a:rPr kumimoji="0" lang="en-US" sz="1000" b="1" i="0" u="none" strike="noStrike" cap="none" normalizeH="0" baseline="0" dirty="0" err="1">
                          <a:ln>
                            <a:noFill/>
                          </a:ln>
                          <a:solidFill>
                            <a:schemeClr val="tx1"/>
                          </a:solidFill>
                          <a:effectLst/>
                          <a:latin typeface="Trebuchet MS" pitchFamily="34" charset="0"/>
                        </a:rPr>
                        <a:t>asistenţă</a:t>
                      </a:r>
                      <a:r>
                        <a:rPr kumimoji="0" lang="en-US" sz="1000" b="1" i="0" u="none" strike="noStrike" cap="none" normalizeH="0" baseline="0" dirty="0">
                          <a:ln>
                            <a:noFill/>
                          </a:ln>
                          <a:solidFill>
                            <a:schemeClr val="tx1"/>
                          </a:solidFill>
                          <a:effectLst/>
                          <a:latin typeface="Trebuchet MS" pitchFamily="34" charset="0"/>
                        </a:rPr>
                        <a:t> </a:t>
                      </a:r>
                      <a:r>
                        <a:rPr kumimoji="0" lang="en-US" sz="1000" b="1" i="0" u="none" strike="noStrike" cap="none" normalizeH="0" baseline="0" dirty="0" err="1">
                          <a:ln>
                            <a:noFill/>
                          </a:ln>
                          <a:solidFill>
                            <a:schemeClr val="tx1"/>
                          </a:solidFill>
                          <a:effectLst/>
                          <a:latin typeface="Trebuchet MS" pitchFamily="34" charset="0"/>
                        </a:rPr>
                        <a:t>socială</a:t>
                      </a:r>
                      <a:r>
                        <a:rPr kumimoji="0" lang="ro-RO" sz="1000" b="1" i="0" u="none" strike="noStrike" cap="none" normalizeH="0" baseline="0" dirty="0">
                          <a:ln>
                            <a:noFill/>
                          </a:ln>
                          <a:solidFill>
                            <a:schemeClr val="tx1"/>
                          </a:solidFill>
                          <a:effectLst/>
                          <a:latin typeface="Trebuchet MS" pitchFamily="34" charset="0"/>
                        </a:rPr>
                        <a:t> </a:t>
                      </a: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1000" b="1" i="0" u="none" strike="noStrike" cap="none" normalizeH="0" baseline="0" dirty="0">
                          <a:ln>
                            <a:noFill/>
                          </a:ln>
                          <a:solidFill>
                            <a:schemeClr val="tx1"/>
                          </a:solidFill>
                          <a:effectLst/>
                          <a:latin typeface="Trebuchet MS" pitchFamily="34" charset="0"/>
                        </a:rPr>
                        <a:t>Debit </a:t>
                      </a:r>
                      <a:r>
                        <a:rPr kumimoji="0" lang="ro-RO" sz="1000" b="1" i="0" u="none" strike="noStrike" cap="none" normalizeH="0" baseline="0" dirty="0" err="1">
                          <a:ln>
                            <a:noFill/>
                          </a:ln>
                          <a:solidFill>
                            <a:schemeClr val="tx1"/>
                          </a:solidFill>
                          <a:effectLst/>
                          <a:latin typeface="Trebuchet MS" pitchFamily="34" charset="0"/>
                        </a:rPr>
                        <a:t>iniţial</a:t>
                      </a:r>
                      <a:r>
                        <a:rPr kumimoji="0" lang="ro-RO" sz="1000" b="1" i="0" u="none" strike="noStrike" cap="none" normalizeH="0" baseline="0" dirty="0">
                          <a:ln>
                            <a:noFill/>
                          </a:ln>
                          <a:solidFill>
                            <a:schemeClr val="tx1"/>
                          </a:solidFill>
                          <a:effectLst/>
                          <a:latin typeface="Trebuchet MS" pitchFamily="34" charset="0"/>
                        </a:rPr>
                        <a:t> la </a:t>
                      </a:r>
                      <a:r>
                        <a:rPr kumimoji="0" lang="en-US" sz="1000" b="1" i="0" u="none" strike="noStrike" cap="none" normalizeH="0" baseline="0" dirty="0">
                          <a:ln>
                            <a:noFill/>
                          </a:ln>
                          <a:solidFill>
                            <a:schemeClr val="tx1"/>
                          </a:solidFill>
                          <a:effectLst/>
                          <a:latin typeface="Trebuchet MS" pitchFamily="34" charset="0"/>
                        </a:rPr>
                        <a:t>0</a:t>
                      </a:r>
                      <a:r>
                        <a:rPr kumimoji="0" lang="ro-RO" sz="1000" b="1" i="0" u="none" strike="noStrike" cap="none" normalizeH="0" baseline="0" dirty="0">
                          <a:ln>
                            <a:noFill/>
                          </a:ln>
                          <a:solidFill>
                            <a:schemeClr val="tx1"/>
                          </a:solidFill>
                          <a:effectLst/>
                          <a:latin typeface="Trebuchet MS" pitchFamily="34" charset="0"/>
                        </a:rPr>
                        <a:t>1.</a:t>
                      </a:r>
                      <a:r>
                        <a:rPr kumimoji="0" lang="en-US" sz="1000" b="1" i="0" u="none" strike="noStrike" cap="none" normalizeH="0" baseline="0" dirty="0">
                          <a:ln>
                            <a:noFill/>
                          </a:ln>
                          <a:solidFill>
                            <a:schemeClr val="tx1"/>
                          </a:solidFill>
                          <a:effectLst/>
                          <a:latin typeface="Trebuchet MS" pitchFamily="34" charset="0"/>
                        </a:rPr>
                        <a:t>0</a:t>
                      </a:r>
                      <a:r>
                        <a:rPr kumimoji="0" lang="ro-RO" sz="1000" b="1" i="0" u="none" strike="noStrike" cap="none" normalizeH="0" baseline="0" dirty="0">
                          <a:ln>
                            <a:noFill/>
                          </a:ln>
                          <a:solidFill>
                            <a:schemeClr val="tx1"/>
                          </a:solidFill>
                          <a:effectLst/>
                          <a:latin typeface="Trebuchet MS" pitchFamily="34" charset="0"/>
                        </a:rPr>
                        <a:t>1.20</a:t>
                      </a:r>
                      <a:r>
                        <a:rPr kumimoji="0" lang="en-GB" sz="1000" b="1" i="0" u="none" strike="noStrike" cap="none" normalizeH="0" baseline="0" dirty="0">
                          <a:ln>
                            <a:noFill/>
                          </a:ln>
                          <a:solidFill>
                            <a:schemeClr val="tx1"/>
                          </a:solidFill>
                          <a:effectLst/>
                          <a:latin typeface="Trebuchet MS" pitchFamily="34" charset="0"/>
                        </a:rPr>
                        <a:t>24</a:t>
                      </a:r>
                      <a:endParaRPr kumimoji="0" lang="ro-RO" sz="1000" b="1" i="0" u="none" strike="noStrike" cap="none" normalizeH="0" baseline="0" dirty="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1000" b="1" i="0" u="none" strike="noStrike" cap="none" normalizeH="0" baseline="0" dirty="0">
                          <a:ln>
                            <a:noFill/>
                          </a:ln>
                          <a:solidFill>
                            <a:schemeClr val="tx1"/>
                          </a:solidFill>
                          <a:effectLst/>
                          <a:latin typeface="Trebuchet MS" pitchFamily="34" charset="0"/>
                        </a:rPr>
                        <a:t>Debite constituite în</a:t>
                      </a:r>
                      <a:r>
                        <a:rPr kumimoji="0" lang="en-US" sz="1000" b="1" i="0" u="none" strike="noStrike" cap="none" normalizeH="0" baseline="0" dirty="0">
                          <a:ln>
                            <a:noFill/>
                          </a:ln>
                          <a:solidFill>
                            <a:schemeClr val="tx1"/>
                          </a:solidFill>
                          <a:effectLst/>
                          <a:latin typeface="Trebuchet MS" pitchFamily="34" charset="0"/>
                        </a:rPr>
                        <a:t> </a:t>
                      </a:r>
                      <a:r>
                        <a:rPr kumimoji="0" lang="en-US" sz="1000" b="1" i="0" u="none" strike="noStrike" cap="none" normalizeH="0" baseline="0" dirty="0" err="1">
                          <a:ln>
                            <a:noFill/>
                          </a:ln>
                          <a:solidFill>
                            <a:schemeClr val="tx1"/>
                          </a:solidFill>
                          <a:effectLst/>
                          <a:latin typeface="Trebuchet MS" pitchFamily="34" charset="0"/>
                        </a:rPr>
                        <a:t>ian</a:t>
                      </a:r>
                      <a:r>
                        <a:rPr kumimoji="0" lang="en-US" sz="1000" b="1" i="0" u="none" strike="noStrike" cap="none" normalizeH="0" baseline="0" dirty="0">
                          <a:ln>
                            <a:noFill/>
                          </a:ln>
                          <a:solidFill>
                            <a:schemeClr val="tx1"/>
                          </a:solidFill>
                          <a:effectLst/>
                          <a:latin typeface="Trebuchet MS" pitchFamily="34" charset="0"/>
                        </a:rPr>
                        <a:t>-sept</a:t>
                      </a:r>
                      <a:r>
                        <a:rPr kumimoji="0" lang="ro-RO" sz="1000" b="1" i="0" u="none" strike="noStrike" cap="none" normalizeH="0" baseline="0" dirty="0">
                          <a:ln>
                            <a:noFill/>
                          </a:ln>
                          <a:solidFill>
                            <a:schemeClr val="tx1"/>
                          </a:solidFill>
                          <a:effectLst/>
                          <a:latin typeface="Trebuchet MS" pitchFamily="34" charset="0"/>
                        </a:rPr>
                        <a:t> 20</a:t>
                      </a:r>
                      <a:r>
                        <a:rPr kumimoji="0" lang="en-GB" sz="1000" b="1" i="0" u="none" strike="noStrike" cap="none" normalizeH="0" baseline="0" dirty="0">
                          <a:ln>
                            <a:noFill/>
                          </a:ln>
                          <a:solidFill>
                            <a:schemeClr val="tx1"/>
                          </a:solidFill>
                          <a:effectLst/>
                          <a:latin typeface="Trebuchet MS" pitchFamily="34" charset="0"/>
                        </a:rPr>
                        <a:t>24</a:t>
                      </a:r>
                      <a:endParaRPr kumimoji="0" lang="ro-RO" sz="1000" b="1" i="0" u="none" strike="noStrike" cap="none" normalizeH="0" baseline="0" dirty="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1000" b="1" i="0" u="none" strike="noStrike" cap="none" normalizeH="0" baseline="0" dirty="0">
                          <a:ln>
                            <a:noFill/>
                          </a:ln>
                          <a:solidFill>
                            <a:schemeClr val="tx1"/>
                          </a:solidFill>
                          <a:effectLst/>
                          <a:latin typeface="Trebuchet MS" pitchFamily="34" charset="0"/>
                        </a:rPr>
                        <a:t>Debite recuperate în </a:t>
                      </a:r>
                      <a:r>
                        <a:rPr kumimoji="0" lang="en-US" sz="1000" b="1" i="0" u="none" strike="noStrike" cap="none" normalizeH="0" baseline="0" dirty="0" err="1">
                          <a:ln>
                            <a:noFill/>
                          </a:ln>
                          <a:solidFill>
                            <a:schemeClr val="tx1"/>
                          </a:solidFill>
                          <a:effectLst/>
                          <a:latin typeface="Trebuchet MS" pitchFamily="34" charset="0"/>
                        </a:rPr>
                        <a:t>ian</a:t>
                      </a:r>
                      <a:r>
                        <a:rPr kumimoji="0" lang="en-US" sz="1000" b="1" i="0" u="none" strike="noStrike" cap="none" normalizeH="0" baseline="0" dirty="0">
                          <a:ln>
                            <a:noFill/>
                          </a:ln>
                          <a:solidFill>
                            <a:schemeClr val="tx1"/>
                          </a:solidFill>
                          <a:effectLst/>
                          <a:latin typeface="Trebuchet MS" pitchFamily="34" charset="0"/>
                        </a:rPr>
                        <a:t>-sept</a:t>
                      </a:r>
                      <a:r>
                        <a:rPr kumimoji="0" lang="ro-RO" sz="1000" b="1" i="0" u="none" strike="noStrike" cap="none" normalizeH="0" baseline="0" dirty="0">
                          <a:ln>
                            <a:noFill/>
                          </a:ln>
                          <a:solidFill>
                            <a:schemeClr val="tx1"/>
                          </a:solidFill>
                          <a:effectLst/>
                          <a:latin typeface="Trebuchet MS" pitchFamily="34" charset="0"/>
                        </a:rPr>
                        <a:t>20</a:t>
                      </a:r>
                      <a:r>
                        <a:rPr kumimoji="0" lang="en-GB" sz="1000" b="1" i="0" u="none" strike="noStrike" cap="none" normalizeH="0" baseline="0" dirty="0">
                          <a:ln>
                            <a:noFill/>
                          </a:ln>
                          <a:solidFill>
                            <a:schemeClr val="tx1"/>
                          </a:solidFill>
                          <a:effectLst/>
                          <a:latin typeface="Trebuchet MS" pitchFamily="34" charset="0"/>
                        </a:rPr>
                        <a:t>24</a:t>
                      </a:r>
                      <a:endParaRPr kumimoji="0" lang="ro-RO" sz="1000" b="1" i="0" u="none" strike="noStrike" cap="none" normalizeH="0" baseline="0" dirty="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1000" b="1" i="0" u="none" strike="noStrike" cap="none" normalizeH="0" baseline="0" dirty="0">
                          <a:ln>
                            <a:noFill/>
                          </a:ln>
                          <a:solidFill>
                            <a:schemeClr val="tx1"/>
                          </a:solidFill>
                          <a:effectLst/>
                          <a:latin typeface="Trebuchet MS" pitchFamily="34" charset="0"/>
                        </a:rPr>
                        <a:t>Sold final </a:t>
                      </a:r>
                      <a:r>
                        <a:rPr kumimoji="0" lang="en-US" sz="1000" b="1" i="0" u="none" strike="noStrike" cap="none" normalizeH="0" baseline="0" dirty="0">
                          <a:ln>
                            <a:noFill/>
                          </a:ln>
                          <a:solidFill>
                            <a:schemeClr val="tx1"/>
                          </a:solidFill>
                          <a:effectLst/>
                          <a:latin typeface="Trebuchet MS" pitchFamily="34" charset="0"/>
                        </a:rPr>
                        <a:t>         </a:t>
                      </a:r>
                      <a:r>
                        <a:rPr kumimoji="0" lang="ro-RO" sz="1000" b="1" i="0" u="none" strike="noStrike" cap="none" normalizeH="0" baseline="0" dirty="0">
                          <a:ln>
                            <a:noFill/>
                          </a:ln>
                          <a:solidFill>
                            <a:schemeClr val="tx1"/>
                          </a:solidFill>
                          <a:effectLst/>
                          <a:latin typeface="Trebuchet MS" pitchFamily="34" charset="0"/>
                        </a:rPr>
                        <a:t>la  </a:t>
                      </a:r>
                      <a:r>
                        <a:rPr kumimoji="0" lang="en-US" sz="1000" b="1" i="0" u="none" strike="noStrike" cap="none" normalizeH="0" baseline="0" dirty="0">
                          <a:ln>
                            <a:noFill/>
                          </a:ln>
                          <a:solidFill>
                            <a:schemeClr val="tx1"/>
                          </a:solidFill>
                          <a:effectLst/>
                          <a:latin typeface="Trebuchet MS" pitchFamily="34" charset="0"/>
                        </a:rPr>
                        <a:t>    </a:t>
                      </a:r>
                      <a:r>
                        <a:rPr kumimoji="0" lang="ro-RO" sz="1000" b="1" i="0" u="none" strike="noStrike" cap="none" normalizeH="0" baseline="0" dirty="0">
                          <a:ln>
                            <a:noFill/>
                          </a:ln>
                          <a:solidFill>
                            <a:schemeClr val="tx1"/>
                          </a:solidFill>
                          <a:effectLst/>
                          <a:latin typeface="Trebuchet MS" pitchFamily="34" charset="0"/>
                        </a:rPr>
                        <a:t>3</a:t>
                      </a:r>
                      <a:r>
                        <a:rPr kumimoji="0" lang="en-US" sz="1000" b="1" i="0" u="none" strike="noStrike" cap="none" normalizeH="0" baseline="0" dirty="0">
                          <a:ln>
                            <a:noFill/>
                          </a:ln>
                          <a:solidFill>
                            <a:schemeClr val="tx1"/>
                          </a:solidFill>
                          <a:effectLst/>
                          <a:latin typeface="Trebuchet MS" pitchFamily="34" charset="0"/>
                        </a:rPr>
                        <a:t>0</a:t>
                      </a:r>
                      <a:r>
                        <a:rPr kumimoji="0" lang="ro-RO" sz="1000" b="1" i="0" u="none" strike="noStrike" cap="none" normalizeH="0" baseline="0" dirty="0">
                          <a:ln>
                            <a:noFill/>
                          </a:ln>
                          <a:solidFill>
                            <a:schemeClr val="tx1"/>
                          </a:solidFill>
                          <a:effectLst/>
                          <a:latin typeface="Trebuchet MS" pitchFamily="34" charset="0"/>
                        </a:rPr>
                        <a:t>.</a:t>
                      </a:r>
                      <a:r>
                        <a:rPr kumimoji="0" lang="en-US" sz="1000" b="1" i="0" u="none" strike="noStrike" cap="none" normalizeH="0" baseline="0" dirty="0">
                          <a:ln>
                            <a:noFill/>
                          </a:ln>
                          <a:solidFill>
                            <a:schemeClr val="tx1"/>
                          </a:solidFill>
                          <a:effectLst/>
                          <a:latin typeface="Trebuchet MS" pitchFamily="34" charset="0"/>
                        </a:rPr>
                        <a:t>09</a:t>
                      </a:r>
                      <a:r>
                        <a:rPr kumimoji="0" lang="ro-RO" sz="1000" b="1" i="0" u="none" strike="noStrike" cap="none" normalizeH="0" baseline="0" dirty="0">
                          <a:ln>
                            <a:noFill/>
                          </a:ln>
                          <a:solidFill>
                            <a:schemeClr val="tx1"/>
                          </a:solidFill>
                          <a:effectLst/>
                          <a:latin typeface="Trebuchet MS" pitchFamily="34" charset="0"/>
                        </a:rPr>
                        <a:t>.20</a:t>
                      </a:r>
                      <a:r>
                        <a:rPr kumimoji="0" lang="en-GB" sz="1000" b="1" i="0" u="none" strike="noStrike" cap="none" normalizeH="0" baseline="0" dirty="0">
                          <a:ln>
                            <a:noFill/>
                          </a:ln>
                          <a:solidFill>
                            <a:schemeClr val="tx1"/>
                          </a:solidFill>
                          <a:effectLst/>
                          <a:latin typeface="Trebuchet MS" pitchFamily="34" charset="0"/>
                        </a:rPr>
                        <a:t>24</a:t>
                      </a:r>
                      <a:endParaRPr kumimoji="0" lang="ro-RO" sz="1000" b="1" i="0" u="none" strike="noStrike" cap="none" normalizeH="0" baseline="0" dirty="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9CCFF"/>
                    </a:solidFill>
                  </a:tcPr>
                </a:tc>
              </a:tr>
              <a:tr h="27862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a:ln>
                            <a:noFill/>
                          </a:ln>
                          <a:solidFill>
                            <a:schemeClr val="tx1"/>
                          </a:solidFill>
                          <a:effectLst/>
                          <a:latin typeface="Trebuchet MS" pitchFamily="34" charset="0"/>
                        </a:rPr>
                        <a:t>1</a:t>
                      </a: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dirty="0" err="1">
                          <a:ln>
                            <a:noFill/>
                          </a:ln>
                          <a:solidFill>
                            <a:schemeClr val="tx1"/>
                          </a:solidFill>
                          <a:effectLst/>
                          <a:latin typeface="Trebuchet MS" pitchFamily="34" charset="0"/>
                        </a:rPr>
                        <a:t>Alocaţia</a:t>
                      </a:r>
                      <a:r>
                        <a:rPr kumimoji="0" lang="ro-RO" sz="900" b="1" i="0" u="none" strike="noStrike" cap="none" normalizeH="0" baseline="0" dirty="0">
                          <a:ln>
                            <a:noFill/>
                          </a:ln>
                          <a:solidFill>
                            <a:schemeClr val="tx1"/>
                          </a:solidFill>
                          <a:effectLst/>
                          <a:latin typeface="Trebuchet MS" pitchFamily="34" charset="0"/>
                        </a:rPr>
                        <a:t> de stat pentru copii</a:t>
                      </a:r>
                      <a:r>
                        <a:rPr kumimoji="0" lang="en-US" sz="900" b="1" i="0" u="none" strike="noStrike" cap="none" normalizeH="0" baseline="0" dirty="0">
                          <a:ln>
                            <a:noFill/>
                          </a:ln>
                          <a:solidFill>
                            <a:schemeClr val="tx1"/>
                          </a:solidFill>
                          <a:effectLst/>
                          <a:latin typeface="Trebuchet MS" pitchFamily="34" charset="0"/>
                        </a:rPr>
                        <a:t>-L.61/1993</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141.300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465.810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347.396</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259.714</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r>
              <a:tr h="27862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a:ln>
                            <a:noFill/>
                          </a:ln>
                          <a:solidFill>
                            <a:schemeClr val="tx1"/>
                          </a:solidFill>
                          <a:effectLst/>
                          <a:latin typeface="Trebuchet MS" pitchFamily="34" charset="0"/>
                        </a:rPr>
                        <a:t>2</a:t>
                      </a: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a:ln>
                            <a:noFill/>
                          </a:ln>
                          <a:solidFill>
                            <a:schemeClr val="tx1"/>
                          </a:solidFill>
                          <a:effectLst/>
                          <a:latin typeface="Trebuchet MS" pitchFamily="34" charset="0"/>
                        </a:rPr>
                        <a:t>ICC OUG 111/2010</a:t>
                      </a: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151.379</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242.973</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323.628</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70.724</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r>
              <a:tr h="54866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a:ln>
                            <a:noFill/>
                          </a:ln>
                          <a:solidFill>
                            <a:schemeClr val="tx1"/>
                          </a:solidFill>
                          <a:effectLst/>
                          <a:latin typeface="Trebuchet MS" pitchFamily="34" charset="0"/>
                        </a:rPr>
                        <a:t>3</a:t>
                      </a: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dirty="0" err="1">
                          <a:ln>
                            <a:noFill/>
                          </a:ln>
                          <a:solidFill>
                            <a:schemeClr val="tx1"/>
                          </a:solidFill>
                          <a:effectLst/>
                          <a:latin typeface="Trebuchet MS" pitchFamily="34" charset="0"/>
                        </a:rPr>
                        <a:t>Indemnizaţii</a:t>
                      </a:r>
                      <a:r>
                        <a:rPr kumimoji="0" lang="ro-RO" sz="900" b="1" i="0" u="none" strike="noStrike" cap="none" normalizeH="0" baseline="0" dirty="0">
                          <a:ln>
                            <a:noFill/>
                          </a:ln>
                          <a:solidFill>
                            <a:schemeClr val="tx1"/>
                          </a:solidFill>
                          <a:effectLst/>
                          <a:latin typeface="Trebuchet MS" pitchFamily="34" charset="0"/>
                        </a:rPr>
                        <a:t> </a:t>
                      </a:r>
                      <a:r>
                        <a:rPr kumimoji="0" lang="ro-RO" sz="900" b="1" i="0" u="none" strike="noStrike" cap="none" normalizeH="0" baseline="0" dirty="0" err="1">
                          <a:ln>
                            <a:noFill/>
                          </a:ln>
                          <a:solidFill>
                            <a:schemeClr val="tx1"/>
                          </a:solidFill>
                          <a:effectLst/>
                          <a:latin typeface="Trebuchet MS" pitchFamily="34" charset="0"/>
                        </a:rPr>
                        <a:t>şi</a:t>
                      </a:r>
                      <a:r>
                        <a:rPr kumimoji="0" lang="ro-RO" sz="900" b="1" i="0" u="none" strike="noStrike" cap="none" normalizeH="0" baseline="0" dirty="0">
                          <a:ln>
                            <a:noFill/>
                          </a:ln>
                          <a:solidFill>
                            <a:schemeClr val="tx1"/>
                          </a:solidFill>
                          <a:effectLst/>
                          <a:latin typeface="Trebuchet MS" pitchFamily="34" charset="0"/>
                        </a:rPr>
                        <a:t> ajutoare</a:t>
                      </a:r>
                      <a:r>
                        <a:rPr kumimoji="0" lang="en-GB" sz="900" b="1" i="0" u="none" strike="noStrike" cap="none" normalizeH="0" baseline="0" dirty="0">
                          <a:ln>
                            <a:noFill/>
                          </a:ln>
                          <a:solidFill>
                            <a:schemeClr val="tx1"/>
                          </a:solidFill>
                          <a:effectLst/>
                          <a:latin typeface="Trebuchet MS" pitchFamily="34" charset="0"/>
                        </a:rPr>
                        <a:t> </a:t>
                      </a:r>
                      <a:r>
                        <a:rPr kumimoji="0" lang="en-US" sz="900" b="1" i="0" u="none" strike="noStrike" cap="none" normalizeH="0" baseline="0" dirty="0">
                          <a:ln>
                            <a:noFill/>
                          </a:ln>
                          <a:solidFill>
                            <a:schemeClr val="tx1"/>
                          </a:solidFill>
                          <a:effectLst/>
                          <a:latin typeface="Trebuchet MS" pitchFamily="34" charset="0"/>
                        </a:rPr>
                        <a:t>- </a:t>
                      </a:r>
                      <a:r>
                        <a:rPr kumimoji="0" lang="ro-RO" sz="900" b="1" i="0" u="none" strike="noStrike" cap="none" normalizeH="0" baseline="0" dirty="0">
                          <a:ln>
                            <a:noFill/>
                          </a:ln>
                          <a:solidFill>
                            <a:schemeClr val="tx1"/>
                          </a:solidFill>
                          <a:effectLst/>
                          <a:latin typeface="Trebuchet MS" pitchFamily="34" charset="0"/>
                        </a:rPr>
                        <a:t>OUG 111/2010, art.</a:t>
                      </a:r>
                      <a:r>
                        <a:rPr kumimoji="0" lang="en-GB" sz="900" b="1" i="0" u="none" strike="noStrike" cap="none" normalizeH="0" baseline="0" dirty="0">
                          <a:ln>
                            <a:noFill/>
                          </a:ln>
                          <a:solidFill>
                            <a:schemeClr val="tx1"/>
                          </a:solidFill>
                          <a:effectLst/>
                          <a:latin typeface="Trebuchet MS" pitchFamily="34" charset="0"/>
                        </a:rPr>
                        <a:t> </a:t>
                      </a:r>
                      <a:r>
                        <a:rPr kumimoji="0" lang="ro-RO" sz="900" b="1" i="0" u="none" strike="noStrike" cap="none" normalizeH="0" baseline="0" dirty="0">
                          <a:ln>
                            <a:noFill/>
                          </a:ln>
                          <a:solidFill>
                            <a:schemeClr val="tx1"/>
                          </a:solidFill>
                          <a:effectLst/>
                          <a:latin typeface="Trebuchet MS" pitchFamily="34" charset="0"/>
                        </a:rPr>
                        <a:t>31, art.</a:t>
                      </a:r>
                      <a:r>
                        <a:rPr kumimoji="0" lang="en-GB" sz="900" b="1" i="0" u="none" strike="noStrike" cap="none" normalizeH="0" baseline="0" dirty="0">
                          <a:ln>
                            <a:noFill/>
                          </a:ln>
                          <a:solidFill>
                            <a:schemeClr val="tx1"/>
                          </a:solidFill>
                          <a:effectLst/>
                          <a:latin typeface="Trebuchet MS" pitchFamily="34" charset="0"/>
                        </a:rPr>
                        <a:t> </a:t>
                      </a:r>
                      <a:r>
                        <a:rPr kumimoji="0" lang="ro-RO" sz="900" b="1" i="0" u="none" strike="noStrike" cap="none" normalizeH="0" baseline="0" dirty="0">
                          <a:ln>
                            <a:noFill/>
                          </a:ln>
                          <a:solidFill>
                            <a:schemeClr val="tx1"/>
                          </a:solidFill>
                          <a:effectLst/>
                          <a:latin typeface="Trebuchet MS" pitchFamily="34" charset="0"/>
                        </a:rPr>
                        <a:t>32, </a:t>
                      </a:r>
                      <a:r>
                        <a:rPr kumimoji="0" lang="ro-RO" sz="900" b="1" i="0" u="none" strike="noStrike" cap="none" normalizeH="0" baseline="0" dirty="0" err="1">
                          <a:ln>
                            <a:noFill/>
                          </a:ln>
                          <a:solidFill>
                            <a:schemeClr val="tx1"/>
                          </a:solidFill>
                          <a:effectLst/>
                          <a:latin typeface="Trebuchet MS" pitchFamily="34" charset="0"/>
                        </a:rPr>
                        <a:t>șamd</a:t>
                      </a:r>
                      <a:r>
                        <a:rPr kumimoji="0" lang="ro-RO" sz="900" b="1" i="0" u="none" strike="noStrike" cap="none" normalizeH="0" baseline="0" dirty="0">
                          <a:ln>
                            <a:noFill/>
                          </a:ln>
                          <a:solidFill>
                            <a:schemeClr val="tx1"/>
                          </a:solidFill>
                          <a:effectLst/>
                          <a:latin typeface="Trebuchet MS" pitchFamily="34" charset="0"/>
                        </a:rPr>
                        <a:t>. → </a:t>
                      </a:r>
                      <a:r>
                        <a:rPr kumimoji="0" lang="ro-RO" sz="900" b="1" i="0" u="none" strike="noStrike" cap="none" normalizeH="0" baseline="0" dirty="0" err="1">
                          <a:ln>
                            <a:noFill/>
                          </a:ln>
                          <a:solidFill>
                            <a:schemeClr val="tx1"/>
                          </a:solidFill>
                          <a:effectLst/>
                          <a:latin typeface="Trebuchet MS" pitchFamily="34" charset="0"/>
                        </a:rPr>
                        <a:t>prot</a:t>
                      </a:r>
                      <a:r>
                        <a:rPr kumimoji="0" lang="ro-RO" sz="900" b="1" i="0" u="none" strike="noStrike" cap="none" normalizeH="0" baseline="0" dirty="0">
                          <a:ln>
                            <a:noFill/>
                          </a:ln>
                          <a:solidFill>
                            <a:schemeClr val="tx1"/>
                          </a:solidFill>
                          <a:effectLst/>
                          <a:latin typeface="Trebuchet MS" pitchFamily="34" charset="0"/>
                        </a:rPr>
                        <a:t>. </a:t>
                      </a:r>
                      <a:r>
                        <a:rPr kumimoji="0" lang="ro-RO" sz="900" b="1" i="0" u="none" strike="noStrike" cap="none" normalizeH="0" baseline="0" dirty="0" err="1">
                          <a:ln>
                            <a:noFill/>
                          </a:ln>
                          <a:solidFill>
                            <a:schemeClr val="tx1"/>
                          </a:solidFill>
                          <a:effectLst/>
                          <a:latin typeface="Trebuchet MS" pitchFamily="34" charset="0"/>
                        </a:rPr>
                        <a:t>şi</a:t>
                      </a:r>
                      <a:r>
                        <a:rPr kumimoji="0" lang="ro-RO" sz="900" b="1" i="0" u="none" strike="noStrike" cap="none" normalizeH="0" baseline="0" dirty="0">
                          <a:ln>
                            <a:noFill/>
                          </a:ln>
                          <a:solidFill>
                            <a:schemeClr val="tx1"/>
                          </a:solidFill>
                          <a:effectLst/>
                          <a:latin typeface="Trebuchet MS" pitchFamily="34" charset="0"/>
                        </a:rPr>
                        <a:t> promovarea drepturilor persoanelor cu handicap</a:t>
                      </a: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5.223</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4.640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583</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r>
              <a:tr h="27862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a:ln>
                            <a:noFill/>
                          </a:ln>
                          <a:solidFill>
                            <a:schemeClr val="tx1"/>
                          </a:solidFill>
                          <a:effectLst/>
                          <a:latin typeface="Trebuchet MS" pitchFamily="34" charset="0"/>
                        </a:rPr>
                        <a:t>4</a:t>
                      </a: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dirty="0" err="1">
                          <a:ln>
                            <a:noFill/>
                          </a:ln>
                          <a:solidFill>
                            <a:schemeClr val="tx1"/>
                          </a:solidFill>
                          <a:effectLst/>
                          <a:latin typeface="Trebuchet MS" pitchFamily="34" charset="0"/>
                        </a:rPr>
                        <a:t>Alocaţia</a:t>
                      </a:r>
                      <a:r>
                        <a:rPr kumimoji="0" lang="ro-RO" sz="900" b="1" i="0" u="none" strike="noStrike" cap="none" normalizeH="0" baseline="0" dirty="0">
                          <a:ln>
                            <a:noFill/>
                          </a:ln>
                          <a:solidFill>
                            <a:schemeClr val="tx1"/>
                          </a:solidFill>
                          <a:effectLst/>
                          <a:latin typeface="Trebuchet MS" pitchFamily="34" charset="0"/>
                        </a:rPr>
                        <a:t> de plasament</a:t>
                      </a:r>
                      <a:r>
                        <a:rPr kumimoji="0" lang="en-US" sz="900" b="1" i="0" u="none" strike="noStrike" cap="none" normalizeH="0" baseline="0" dirty="0">
                          <a:ln>
                            <a:noFill/>
                          </a:ln>
                          <a:solidFill>
                            <a:schemeClr val="tx1"/>
                          </a:solidFill>
                          <a:effectLst/>
                          <a:latin typeface="Trebuchet MS" pitchFamily="34" charset="0"/>
                          <a:cs typeface="Times New Roman" pitchFamily="18" charset="0"/>
                        </a:rPr>
                        <a:t>-L. 272/2004</a:t>
                      </a:r>
                      <a:endParaRPr kumimoji="0" lang="ro-RO" sz="900" b="1" i="0" u="none" strike="noStrike" cap="none" normalizeH="0" baseline="0" dirty="0">
                        <a:ln>
                          <a:noFill/>
                        </a:ln>
                        <a:solidFill>
                          <a:schemeClr val="tx1"/>
                        </a:solidFill>
                        <a:effectLst/>
                        <a:latin typeface="Trebuchet MS" pitchFamily="34" charset="0"/>
                        <a:cs typeface="Times New Roman" pitchFamily="18"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6.502</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7.911</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14.413</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r>
              <a:tr h="43893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a:ln>
                            <a:noFill/>
                          </a:ln>
                          <a:solidFill>
                            <a:schemeClr val="tx1"/>
                          </a:solidFill>
                          <a:effectLst/>
                          <a:latin typeface="Trebuchet MS" pitchFamily="34" charset="0"/>
                        </a:rPr>
                        <a:t>5</a:t>
                      </a: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dirty="0">
                          <a:ln>
                            <a:noFill/>
                          </a:ln>
                          <a:solidFill>
                            <a:schemeClr val="tx1"/>
                          </a:solidFill>
                          <a:effectLst/>
                          <a:latin typeface="Trebuchet MS" pitchFamily="34" charset="0"/>
                        </a:rPr>
                        <a:t>Stimulent de inserţie</a:t>
                      </a:r>
                      <a:r>
                        <a:rPr kumimoji="0" lang="en-US" sz="900" b="1" i="0" u="none" strike="noStrike" cap="none" normalizeH="0" baseline="0" dirty="0">
                          <a:ln>
                            <a:noFill/>
                          </a:ln>
                          <a:solidFill>
                            <a:schemeClr val="tx1"/>
                          </a:solidFill>
                          <a:effectLst/>
                          <a:latin typeface="Trebuchet MS" pitchFamily="34" charset="0"/>
                        </a:rPr>
                        <a:t>-</a:t>
                      </a:r>
                      <a:r>
                        <a:rPr kumimoji="0" lang="ro-RO" sz="900" b="1" i="0" u="none" strike="noStrike" cap="none" normalizeH="0" baseline="0" dirty="0">
                          <a:ln>
                            <a:noFill/>
                          </a:ln>
                          <a:solidFill>
                            <a:schemeClr val="tx1"/>
                          </a:solidFill>
                          <a:effectLst/>
                          <a:latin typeface="Trebuchet MS" pitchFamily="34" charset="0"/>
                        </a:rPr>
                        <a:t>OUG 111/2010</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108.264</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58.602</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137.806</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29.060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r>
              <a:tr h="27862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a:ln>
                            <a:noFill/>
                          </a:ln>
                          <a:solidFill>
                            <a:schemeClr val="tx1"/>
                          </a:solidFill>
                          <a:effectLst/>
                          <a:latin typeface="Trebuchet MS" pitchFamily="34" charset="0"/>
                        </a:rPr>
                        <a:t>6</a:t>
                      </a: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GB" sz="900" b="1" i="0" u="none" strike="noStrike" cap="none" normalizeH="0" baseline="0" dirty="0" err="1">
                          <a:ln>
                            <a:noFill/>
                          </a:ln>
                          <a:solidFill>
                            <a:schemeClr val="tx1"/>
                          </a:solidFill>
                          <a:effectLst/>
                          <a:latin typeface="Trebuchet MS" pitchFamily="34" charset="0"/>
                        </a:rPr>
                        <a:t>Drepturi</a:t>
                      </a:r>
                      <a:r>
                        <a:rPr kumimoji="0" lang="en-GB" sz="900" b="1" i="0" u="none" strike="noStrike" cap="none" normalizeH="0" baseline="0" dirty="0">
                          <a:ln>
                            <a:noFill/>
                          </a:ln>
                          <a:solidFill>
                            <a:schemeClr val="tx1"/>
                          </a:solidFill>
                          <a:effectLst/>
                          <a:latin typeface="Trebuchet MS" pitchFamily="34" charset="0"/>
                        </a:rPr>
                        <a:t> </a:t>
                      </a:r>
                      <a:r>
                        <a:rPr kumimoji="0" lang="en-GB" sz="900" b="1" i="0" u="none" strike="noStrike" cap="none" normalizeH="0" baseline="0" dirty="0" err="1">
                          <a:ln>
                            <a:noFill/>
                          </a:ln>
                          <a:solidFill>
                            <a:schemeClr val="tx1"/>
                          </a:solidFill>
                          <a:effectLst/>
                          <a:latin typeface="Trebuchet MS" pitchFamily="34" charset="0"/>
                        </a:rPr>
                        <a:t>persoane</a:t>
                      </a:r>
                      <a:r>
                        <a:rPr kumimoji="0" lang="en-GB" sz="900" b="1" i="0" u="none" strike="noStrike" cap="none" normalizeH="0" baseline="0" dirty="0">
                          <a:ln>
                            <a:noFill/>
                          </a:ln>
                          <a:solidFill>
                            <a:schemeClr val="tx1"/>
                          </a:solidFill>
                          <a:effectLst/>
                          <a:latin typeface="Trebuchet MS" pitchFamily="34" charset="0"/>
                        </a:rPr>
                        <a:t> cu </a:t>
                      </a:r>
                      <a:r>
                        <a:rPr kumimoji="0" lang="ro-RO" sz="900" b="1" i="0" u="none" strike="noStrike" cap="none" normalizeH="0" baseline="0" dirty="0">
                          <a:ln>
                            <a:noFill/>
                          </a:ln>
                          <a:solidFill>
                            <a:schemeClr val="tx1"/>
                          </a:solidFill>
                          <a:effectLst/>
                          <a:latin typeface="Trebuchet MS" pitchFamily="34" charset="0"/>
                        </a:rPr>
                        <a:t>handicap</a:t>
                      </a: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21.675</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8.687</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12.988</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r>
              <a:tr h="27862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a:ln>
                            <a:noFill/>
                          </a:ln>
                          <a:solidFill>
                            <a:schemeClr val="tx1"/>
                          </a:solidFill>
                          <a:effectLst/>
                          <a:latin typeface="Trebuchet MS" pitchFamily="34" charset="0"/>
                        </a:rPr>
                        <a:t>7</a:t>
                      </a:r>
                      <a:endParaRPr kumimoji="0" lang="ro-RO" sz="900" b="1" i="0" u="none" strike="noStrike" cap="none" normalizeH="0" baseline="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err="1">
                          <a:ln>
                            <a:noFill/>
                          </a:ln>
                          <a:solidFill>
                            <a:schemeClr val="tx1"/>
                          </a:solidFill>
                          <a:effectLst/>
                          <a:latin typeface="Trebuchet MS" pitchFamily="34" charset="0"/>
                        </a:rPr>
                        <a:t>Ajutor</a:t>
                      </a:r>
                      <a:r>
                        <a:rPr kumimoji="0" lang="en-US" sz="900" b="1" i="0" u="none" strike="noStrike" cap="none" normalizeH="0" baseline="0" dirty="0">
                          <a:ln>
                            <a:noFill/>
                          </a:ln>
                          <a:solidFill>
                            <a:schemeClr val="tx1"/>
                          </a:solidFill>
                          <a:effectLst/>
                          <a:latin typeface="Trebuchet MS" pitchFamily="34" charset="0"/>
                        </a:rPr>
                        <a:t> social- L. 416/2001</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63.572</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91.884</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13.755</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141.701</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r>
              <a:tr h="27862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a:ln>
                            <a:noFill/>
                          </a:ln>
                          <a:solidFill>
                            <a:schemeClr val="tx1"/>
                          </a:solidFill>
                          <a:effectLst/>
                          <a:latin typeface="Trebuchet MS" pitchFamily="34" charset="0"/>
                        </a:rPr>
                        <a:t>8</a:t>
                      </a:r>
                      <a:endParaRPr kumimoji="0" lang="ro-RO" sz="900" b="1" i="0" u="none" strike="noStrike" cap="none" normalizeH="0" baseline="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err="1" smtClean="0">
                          <a:ln>
                            <a:noFill/>
                          </a:ln>
                          <a:solidFill>
                            <a:schemeClr val="tx1"/>
                          </a:solidFill>
                          <a:effectLst/>
                          <a:latin typeface="Trebuchet MS" pitchFamily="34" charset="0"/>
                        </a:rPr>
                        <a:t>Aloca</a:t>
                      </a:r>
                      <a:r>
                        <a:rPr kumimoji="0" lang="ro-RO" sz="900" b="1" i="0" u="none" strike="noStrike" cap="none" normalizeH="0" baseline="0" dirty="0" smtClean="0">
                          <a:ln>
                            <a:noFill/>
                          </a:ln>
                          <a:solidFill>
                            <a:schemeClr val="tx1"/>
                          </a:solidFill>
                          <a:effectLst/>
                          <a:latin typeface="Trebuchet MS" pitchFamily="34" charset="0"/>
                        </a:rPr>
                        <a:t>ț</a:t>
                      </a:r>
                      <a:r>
                        <a:rPr kumimoji="0" lang="en-US" sz="900" b="1" i="0" u="none" strike="noStrike" cap="none" normalizeH="0" baseline="0" dirty="0" err="1" smtClean="0">
                          <a:ln>
                            <a:noFill/>
                          </a:ln>
                          <a:solidFill>
                            <a:schemeClr val="tx1"/>
                          </a:solidFill>
                          <a:effectLst/>
                          <a:latin typeface="Trebuchet MS" pitchFamily="34" charset="0"/>
                        </a:rPr>
                        <a:t>ia</a:t>
                      </a:r>
                      <a:r>
                        <a:rPr kumimoji="0" lang="en-US" sz="900" b="1" i="0" u="none" strike="noStrike" cap="none" normalizeH="0" baseline="0" dirty="0" smtClean="0">
                          <a:ln>
                            <a:noFill/>
                          </a:ln>
                          <a:solidFill>
                            <a:schemeClr val="tx1"/>
                          </a:solidFill>
                          <a:effectLst/>
                          <a:latin typeface="Trebuchet MS" pitchFamily="34" charset="0"/>
                        </a:rPr>
                        <a:t> </a:t>
                      </a:r>
                      <a:r>
                        <a:rPr kumimoji="0" lang="en-US" sz="900" b="1" i="0" u="none" strike="noStrike" cap="none" normalizeH="0" baseline="0" dirty="0" err="1">
                          <a:ln>
                            <a:noFill/>
                          </a:ln>
                          <a:solidFill>
                            <a:schemeClr val="tx1"/>
                          </a:solidFill>
                          <a:effectLst/>
                          <a:latin typeface="Trebuchet MS" pitchFamily="34" charset="0"/>
                        </a:rPr>
                        <a:t>pentru</a:t>
                      </a:r>
                      <a:r>
                        <a:rPr kumimoji="0" lang="en-US" sz="900" b="1" i="0" u="none" strike="noStrike" cap="none" normalizeH="0" baseline="0" dirty="0">
                          <a:ln>
                            <a:noFill/>
                          </a:ln>
                          <a:solidFill>
                            <a:schemeClr val="tx1"/>
                          </a:solidFill>
                          <a:effectLst/>
                          <a:latin typeface="Trebuchet MS" pitchFamily="34" charset="0"/>
                        </a:rPr>
                        <a:t> </a:t>
                      </a:r>
                      <a:r>
                        <a:rPr kumimoji="0" lang="en-US" sz="900" b="1" i="0" u="none" strike="noStrike" cap="none" normalizeH="0" baseline="0" dirty="0" err="1" smtClean="0">
                          <a:ln>
                            <a:noFill/>
                          </a:ln>
                          <a:solidFill>
                            <a:schemeClr val="tx1"/>
                          </a:solidFill>
                          <a:effectLst/>
                          <a:latin typeface="Trebuchet MS" pitchFamily="34" charset="0"/>
                        </a:rPr>
                        <a:t>sus</a:t>
                      </a:r>
                      <a:r>
                        <a:rPr kumimoji="0" lang="ro-RO" sz="900" b="1" i="0" u="none" strike="noStrike" cap="none" normalizeH="0" baseline="0" dirty="0" smtClean="0">
                          <a:ln>
                            <a:noFill/>
                          </a:ln>
                          <a:solidFill>
                            <a:schemeClr val="tx1"/>
                          </a:solidFill>
                          <a:effectLst/>
                          <a:latin typeface="Trebuchet MS" pitchFamily="34" charset="0"/>
                        </a:rPr>
                        <a:t>ț</a:t>
                      </a:r>
                      <a:r>
                        <a:rPr kumimoji="0" lang="en-US" sz="900" b="1" i="0" u="none" strike="noStrike" cap="none" normalizeH="0" baseline="0" dirty="0" err="1" smtClean="0">
                          <a:ln>
                            <a:noFill/>
                          </a:ln>
                          <a:solidFill>
                            <a:schemeClr val="tx1"/>
                          </a:solidFill>
                          <a:effectLst/>
                          <a:latin typeface="Trebuchet MS" pitchFamily="34" charset="0"/>
                        </a:rPr>
                        <a:t>inerea</a:t>
                      </a:r>
                      <a:r>
                        <a:rPr kumimoji="0" lang="en-US" sz="900" b="1" i="0" u="none" strike="noStrike" cap="none" normalizeH="0" baseline="0" dirty="0" smtClean="0">
                          <a:ln>
                            <a:noFill/>
                          </a:ln>
                          <a:solidFill>
                            <a:schemeClr val="tx1"/>
                          </a:solidFill>
                          <a:effectLst/>
                          <a:latin typeface="Trebuchet MS" pitchFamily="34" charset="0"/>
                        </a:rPr>
                        <a:t> </a:t>
                      </a:r>
                      <a:r>
                        <a:rPr kumimoji="0" lang="en-US" sz="900" b="1" i="0" u="none" strike="noStrike" cap="none" normalizeH="0" baseline="0" dirty="0" err="1">
                          <a:ln>
                            <a:noFill/>
                          </a:ln>
                          <a:solidFill>
                            <a:schemeClr val="tx1"/>
                          </a:solidFill>
                          <a:effectLst/>
                          <a:latin typeface="Trebuchet MS" pitchFamily="34" charset="0"/>
                        </a:rPr>
                        <a:t>familiei</a:t>
                      </a:r>
                      <a:r>
                        <a:rPr kumimoji="0" lang="en-US" sz="900" b="1" i="0" u="none" strike="noStrike" cap="none" normalizeH="0" baseline="0" dirty="0">
                          <a:ln>
                            <a:noFill/>
                          </a:ln>
                          <a:solidFill>
                            <a:schemeClr val="tx1"/>
                          </a:solidFill>
                          <a:effectLst/>
                          <a:latin typeface="Trebuchet MS" pitchFamily="34" charset="0"/>
                        </a:rPr>
                        <a:t>-L. 277/2010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46.677</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34.250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15.379</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65.548</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r>
              <a:tr h="27862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a:ln>
                            <a:noFill/>
                          </a:ln>
                          <a:solidFill>
                            <a:schemeClr val="tx1"/>
                          </a:solidFill>
                          <a:effectLst/>
                          <a:latin typeface="Trebuchet MS" pitchFamily="34" charset="0"/>
                        </a:rPr>
                        <a:t>9</a:t>
                      </a:r>
                      <a:endParaRPr kumimoji="0" lang="ro-RO" sz="900" b="1" i="0" u="none" strike="noStrike" cap="none" normalizeH="0" baseline="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dirty="0" err="1">
                          <a:ln>
                            <a:noFill/>
                          </a:ln>
                          <a:solidFill>
                            <a:schemeClr val="tx1"/>
                          </a:solidFill>
                          <a:effectLst/>
                          <a:latin typeface="Trebuchet MS" pitchFamily="34" charset="0"/>
                        </a:rPr>
                        <a:t>Indemnizaţie</a:t>
                      </a:r>
                      <a:r>
                        <a:rPr kumimoji="0" lang="ro-RO" sz="900" b="1" i="0" u="none" strike="noStrike" cap="none" normalizeH="0" baseline="0" dirty="0">
                          <a:ln>
                            <a:noFill/>
                          </a:ln>
                          <a:solidFill>
                            <a:schemeClr val="tx1"/>
                          </a:solidFill>
                          <a:effectLst/>
                          <a:latin typeface="Trebuchet MS" pitchFamily="34" charset="0"/>
                        </a:rPr>
                        <a:t> </a:t>
                      </a:r>
                      <a:r>
                        <a:rPr kumimoji="0" lang="en-GB" sz="900" b="1" i="0" u="none" strike="noStrike" cap="none" normalizeH="0" baseline="0" dirty="0" err="1">
                          <a:ln>
                            <a:noFill/>
                          </a:ln>
                          <a:solidFill>
                            <a:schemeClr val="tx1"/>
                          </a:solidFill>
                          <a:effectLst/>
                          <a:latin typeface="Trebuchet MS" pitchFamily="34" charset="0"/>
                        </a:rPr>
                        <a:t>Sprijin</a:t>
                      </a:r>
                      <a:r>
                        <a:rPr kumimoji="0" lang="en-GB" sz="900" b="1" i="0" u="none" strike="noStrike" cap="none" normalizeH="0" baseline="0" dirty="0">
                          <a:ln>
                            <a:noFill/>
                          </a:ln>
                          <a:solidFill>
                            <a:schemeClr val="tx1"/>
                          </a:solidFill>
                          <a:effectLst/>
                          <a:latin typeface="Trebuchet MS" pitchFamily="34" charset="0"/>
                        </a:rPr>
                        <a:t> </a:t>
                      </a:r>
                      <a:r>
                        <a:rPr kumimoji="0" lang="en-GB" sz="900" b="1" i="0" u="none" strike="noStrike" cap="none" normalizeH="0" baseline="0" dirty="0" err="1">
                          <a:ln>
                            <a:noFill/>
                          </a:ln>
                          <a:solidFill>
                            <a:schemeClr val="tx1"/>
                          </a:solidFill>
                          <a:effectLst/>
                          <a:latin typeface="Trebuchet MS" pitchFamily="34" charset="0"/>
                        </a:rPr>
                        <a:t>plasament</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2.873</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2.874</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r>
              <a:tr h="27862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10</a:t>
                      </a:r>
                      <a:endParaRPr kumimoji="0" lang="ro-RO" sz="900" b="1" i="0" u="none" strike="noStrike" cap="none" normalizeH="0" baseline="0" dirty="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GB" sz="900" b="1" i="0" u="none" strike="noStrike" cap="none" normalizeH="0" baseline="0" dirty="0" err="1" smtClean="0">
                          <a:ln>
                            <a:noFill/>
                          </a:ln>
                          <a:solidFill>
                            <a:schemeClr val="tx1"/>
                          </a:solidFill>
                          <a:effectLst/>
                          <a:latin typeface="Trebuchet MS" pitchFamily="34" charset="0"/>
                        </a:rPr>
                        <a:t>Indemniza</a:t>
                      </a:r>
                      <a:r>
                        <a:rPr kumimoji="0" lang="ro-RO" sz="900" b="1" i="0" u="none" strike="noStrike" cap="none" normalizeH="0" baseline="0" dirty="0" smtClean="0">
                          <a:ln>
                            <a:noFill/>
                          </a:ln>
                          <a:solidFill>
                            <a:schemeClr val="tx1"/>
                          </a:solidFill>
                          <a:effectLst/>
                          <a:latin typeface="Trebuchet MS" pitchFamily="34" charset="0"/>
                        </a:rPr>
                        <a:t>ț</a:t>
                      </a:r>
                      <a:r>
                        <a:rPr kumimoji="0" lang="en-GB" sz="900" b="1" i="0" u="none" strike="noStrike" cap="none" normalizeH="0" baseline="0" dirty="0" err="1" smtClean="0">
                          <a:ln>
                            <a:noFill/>
                          </a:ln>
                          <a:solidFill>
                            <a:schemeClr val="tx1"/>
                          </a:solidFill>
                          <a:effectLst/>
                          <a:latin typeface="Trebuchet MS" pitchFamily="34" charset="0"/>
                        </a:rPr>
                        <a:t>ie</a:t>
                      </a:r>
                      <a:r>
                        <a:rPr kumimoji="0" lang="en-GB" sz="900" b="1" i="0" u="none" strike="noStrike" cap="none" normalizeH="0" baseline="0" dirty="0" smtClean="0">
                          <a:ln>
                            <a:noFill/>
                          </a:ln>
                          <a:solidFill>
                            <a:schemeClr val="tx1"/>
                          </a:solidFill>
                          <a:effectLst/>
                          <a:latin typeface="Trebuchet MS" pitchFamily="34" charset="0"/>
                        </a:rPr>
                        <a:t> </a:t>
                      </a:r>
                      <a:r>
                        <a:rPr kumimoji="0" lang="en-GB" sz="900" b="1" i="0" u="none" strike="noStrike" cap="none" normalizeH="0" baseline="0" dirty="0">
                          <a:ln>
                            <a:noFill/>
                          </a:ln>
                          <a:solidFill>
                            <a:schemeClr val="tx1"/>
                          </a:solidFill>
                          <a:effectLst/>
                          <a:latin typeface="Trebuchet MS" pitchFamily="34" charset="0"/>
                        </a:rPr>
                        <a:t>pt </a:t>
                      </a:r>
                      <a:r>
                        <a:rPr kumimoji="0" lang="en-GB" sz="900" b="1" i="0" u="none" strike="noStrike" cap="none" normalizeH="0" baseline="0" dirty="0" err="1">
                          <a:ln>
                            <a:noFill/>
                          </a:ln>
                          <a:solidFill>
                            <a:schemeClr val="tx1"/>
                          </a:solidFill>
                          <a:effectLst/>
                          <a:latin typeface="Trebuchet MS" pitchFamily="34" charset="0"/>
                        </a:rPr>
                        <a:t>tinerii</a:t>
                      </a:r>
                      <a:r>
                        <a:rPr kumimoji="0" lang="en-GB" sz="900" b="1" i="0" u="none" strike="noStrike" cap="none" normalizeH="0" baseline="0" dirty="0">
                          <a:ln>
                            <a:noFill/>
                          </a:ln>
                          <a:solidFill>
                            <a:schemeClr val="tx1"/>
                          </a:solidFill>
                          <a:effectLst/>
                          <a:latin typeface="Trebuchet MS" pitchFamily="34" charset="0"/>
                        </a:rPr>
                        <a:t> care </a:t>
                      </a:r>
                      <a:r>
                        <a:rPr kumimoji="0" lang="en-GB" sz="900" b="1" i="0" u="none" strike="noStrike" cap="none" normalizeH="0" baseline="0" dirty="0" err="1">
                          <a:ln>
                            <a:noFill/>
                          </a:ln>
                          <a:solidFill>
                            <a:schemeClr val="tx1"/>
                          </a:solidFill>
                          <a:effectLst/>
                          <a:latin typeface="Trebuchet MS" pitchFamily="34" charset="0"/>
                        </a:rPr>
                        <a:t>ies</a:t>
                      </a:r>
                      <a:r>
                        <a:rPr kumimoji="0" lang="en-GB" sz="900" b="1" i="0" u="none" strike="noStrike" cap="none" normalizeH="0" baseline="0" dirty="0">
                          <a:ln>
                            <a:noFill/>
                          </a:ln>
                          <a:solidFill>
                            <a:schemeClr val="tx1"/>
                          </a:solidFill>
                          <a:effectLst/>
                          <a:latin typeface="Trebuchet MS" pitchFamily="34" charset="0"/>
                        </a:rPr>
                        <a:t> din </a:t>
                      </a:r>
                      <a:r>
                        <a:rPr kumimoji="0" lang="en-GB" sz="900" b="1" i="0" u="none" strike="noStrike" cap="none" normalizeH="0" baseline="0" dirty="0" err="1">
                          <a:ln>
                            <a:noFill/>
                          </a:ln>
                          <a:solidFill>
                            <a:schemeClr val="tx1"/>
                          </a:solidFill>
                          <a:effectLst/>
                          <a:latin typeface="Trebuchet MS" pitchFamily="34" charset="0"/>
                        </a:rPr>
                        <a:t>sistemul</a:t>
                      </a:r>
                      <a:r>
                        <a:rPr kumimoji="0" lang="en-GB" sz="900" b="1" i="0" u="none" strike="noStrike" cap="none" normalizeH="0" baseline="0" dirty="0">
                          <a:ln>
                            <a:noFill/>
                          </a:ln>
                          <a:solidFill>
                            <a:schemeClr val="tx1"/>
                          </a:solidFill>
                          <a:effectLst/>
                          <a:latin typeface="Trebuchet MS" pitchFamily="34" charset="0"/>
                        </a:rPr>
                        <a:t> de </a:t>
                      </a:r>
                      <a:r>
                        <a:rPr kumimoji="0" lang="en-GB" sz="900" b="1" i="0" u="none" strike="noStrike" cap="none" normalizeH="0" baseline="0" dirty="0" err="1" smtClean="0">
                          <a:ln>
                            <a:noFill/>
                          </a:ln>
                          <a:solidFill>
                            <a:schemeClr val="tx1"/>
                          </a:solidFill>
                          <a:effectLst/>
                          <a:latin typeface="Trebuchet MS" pitchFamily="34" charset="0"/>
                        </a:rPr>
                        <a:t>protec</a:t>
                      </a:r>
                      <a:r>
                        <a:rPr kumimoji="0" lang="ro-RO" sz="900" b="1" i="0" u="none" strike="noStrike" cap="none" normalizeH="0" baseline="0" dirty="0" smtClean="0">
                          <a:ln>
                            <a:noFill/>
                          </a:ln>
                          <a:solidFill>
                            <a:schemeClr val="tx1"/>
                          </a:solidFill>
                          <a:effectLst/>
                          <a:latin typeface="Trebuchet MS" pitchFamily="34" charset="0"/>
                        </a:rPr>
                        <a:t>ție</a:t>
                      </a:r>
                      <a:r>
                        <a:rPr kumimoji="0" lang="en-GB" sz="900" b="1" i="0" u="none" strike="noStrike" cap="none" normalizeH="0" baseline="0" dirty="0" smtClean="0">
                          <a:ln>
                            <a:noFill/>
                          </a:ln>
                          <a:solidFill>
                            <a:schemeClr val="tx1"/>
                          </a:solidFill>
                          <a:effectLst/>
                          <a:latin typeface="Trebuchet MS" pitchFamily="34" charset="0"/>
                        </a:rPr>
                        <a:t> </a:t>
                      </a:r>
                      <a:r>
                        <a:rPr kumimoji="0" lang="en-GB" sz="900" b="1" i="0" u="none" strike="noStrike" cap="none" normalizeH="0" baseline="0" dirty="0">
                          <a:ln>
                            <a:noFill/>
                          </a:ln>
                          <a:solidFill>
                            <a:schemeClr val="tx1"/>
                          </a:solidFill>
                          <a:effectLst/>
                          <a:latin typeface="Trebuchet MS" pitchFamily="34" charset="0"/>
                        </a:rPr>
                        <a:t>(ILT)</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54.549</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34.452</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20.097</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r>
              <a:tr h="27862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a:ln>
                            <a:noFill/>
                          </a:ln>
                          <a:solidFill>
                            <a:schemeClr val="tx1"/>
                          </a:solidFill>
                          <a:effectLst/>
                          <a:latin typeface="Trebuchet MS" pitchFamily="34" charset="0"/>
                        </a:rPr>
                        <a:t>1</a:t>
                      </a:r>
                      <a:r>
                        <a:rPr kumimoji="0" lang="en-US" sz="900" b="1" i="0" u="none" strike="noStrike" cap="none" normalizeH="0" baseline="0">
                          <a:ln>
                            <a:noFill/>
                          </a:ln>
                          <a:solidFill>
                            <a:schemeClr val="tx1"/>
                          </a:solidFill>
                          <a:effectLst/>
                          <a:latin typeface="Trebuchet MS" pitchFamily="34" charset="0"/>
                        </a:rPr>
                        <a:t>1</a:t>
                      </a:r>
                      <a:endParaRPr kumimoji="0" lang="ro-RO" sz="900" b="1" i="0" u="none" strike="noStrike" cap="none" normalizeH="0" baseline="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dirty="0">
                          <a:ln>
                            <a:noFill/>
                          </a:ln>
                          <a:solidFill>
                            <a:schemeClr val="tx1"/>
                          </a:solidFill>
                          <a:effectLst/>
                          <a:latin typeface="Trebuchet MS" pitchFamily="34" charset="0"/>
                        </a:rPr>
                        <a:t>Ajutoare încălzire cu lemne</a:t>
                      </a:r>
                      <a:r>
                        <a:rPr kumimoji="0" lang="en-GB" sz="900" b="1" i="0" u="none" strike="noStrike" cap="none" normalizeH="0" baseline="0" dirty="0">
                          <a:ln>
                            <a:noFill/>
                          </a:ln>
                          <a:solidFill>
                            <a:schemeClr val="tx1"/>
                          </a:solidFill>
                          <a:effectLst/>
                          <a:latin typeface="Trebuchet MS" pitchFamily="34" charset="0"/>
                        </a:rPr>
                        <a:t> + </a:t>
                      </a:r>
                      <a:r>
                        <a:rPr kumimoji="0" lang="en-GB" sz="900" b="1" i="0" u="none" strike="noStrike" cap="none" normalizeH="0" baseline="0" dirty="0" err="1">
                          <a:ln>
                            <a:noFill/>
                          </a:ln>
                          <a:solidFill>
                            <a:schemeClr val="tx1"/>
                          </a:solidFill>
                          <a:effectLst/>
                          <a:latin typeface="Trebuchet MS" pitchFamily="34" charset="0"/>
                        </a:rPr>
                        <a:t>Supliment</a:t>
                      </a:r>
                      <a:r>
                        <a:rPr kumimoji="0" lang="en-GB" sz="900" b="1" i="0" u="none" strike="noStrike" cap="none" normalizeH="0" baseline="0" dirty="0">
                          <a:ln>
                            <a:noFill/>
                          </a:ln>
                          <a:solidFill>
                            <a:schemeClr val="tx1"/>
                          </a:solidFill>
                          <a:effectLst/>
                          <a:latin typeface="Trebuchet MS" pitchFamily="34" charset="0"/>
                        </a:rPr>
                        <a:t> </a:t>
                      </a:r>
                      <a:r>
                        <a:rPr kumimoji="0" lang="en-GB" sz="900" b="1" i="0" u="none" strike="noStrike" cap="none" normalizeH="0" baseline="0" dirty="0" err="1">
                          <a:ln>
                            <a:noFill/>
                          </a:ln>
                          <a:solidFill>
                            <a:schemeClr val="tx1"/>
                          </a:solidFill>
                          <a:effectLst/>
                          <a:latin typeface="Trebuchet MS" pitchFamily="34" charset="0"/>
                        </a:rPr>
                        <a:t>lemne</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1.032</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1.032</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2"/>
                    </a:solidFill>
                  </a:tcPr>
                </a:tc>
              </a:tr>
              <a:tr h="27862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900" b="1" i="0" u="none" strike="noStrike" cap="none" normalizeH="0" baseline="0">
                          <a:ln>
                            <a:noFill/>
                          </a:ln>
                          <a:solidFill>
                            <a:schemeClr val="tx1"/>
                          </a:solidFill>
                          <a:effectLst/>
                          <a:latin typeface="Trebuchet MS" pitchFamily="34" charset="0"/>
                        </a:rPr>
                        <a:t>1</a:t>
                      </a:r>
                      <a:r>
                        <a:rPr kumimoji="0" lang="en-US" sz="900" b="1" i="0" u="none" strike="noStrike" cap="none" normalizeH="0" baseline="0">
                          <a:ln>
                            <a:noFill/>
                          </a:ln>
                          <a:solidFill>
                            <a:schemeClr val="tx1"/>
                          </a:solidFill>
                          <a:effectLst/>
                          <a:latin typeface="Trebuchet MS" pitchFamily="34" charset="0"/>
                        </a:rPr>
                        <a:t>2</a:t>
                      </a:r>
                      <a:endParaRPr kumimoji="0" lang="ro-RO" sz="900" b="1" i="0" u="none" strike="noStrike" cap="none" normalizeH="0" baseline="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900" b="1" i="0" u="none" strike="noStrike" cap="none" normalizeH="0" baseline="0" dirty="0">
                          <a:ln>
                            <a:noFill/>
                          </a:ln>
                          <a:solidFill>
                            <a:schemeClr val="tx1"/>
                          </a:solidFill>
                          <a:effectLst/>
                          <a:latin typeface="Trebuchet MS" pitchFamily="34" charset="0"/>
                        </a:rPr>
                        <a:t>Ajutoare încălzire cu gaze</a:t>
                      </a: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a:ln>
                            <a:noFill/>
                          </a:ln>
                          <a:solidFill>
                            <a:schemeClr val="tx1"/>
                          </a:solidFill>
                          <a:effectLst/>
                          <a:latin typeface="Trebuchet MS" pitchFamily="34" charset="0"/>
                        </a:rPr>
                        <a:t>0</a:t>
                      </a:r>
                      <a:endParaRPr kumimoji="0" lang="ro-RO" sz="900" b="1" i="0" u="none" strike="noStrike" cap="none" normalizeH="0" baseline="0" dirty="0">
                        <a:ln>
                          <a:noFill/>
                        </a:ln>
                        <a:solidFill>
                          <a:schemeClr val="tx1"/>
                        </a:solidFill>
                        <a:effectLst/>
                        <a:latin typeface="Trebuchet MS" pitchFamily="34" charset="0"/>
                      </a:endParaRPr>
                    </a:p>
                  </a:txBody>
                  <a:tcPr marL="68598" marR="6859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1"/>
                    </a:solidFill>
                  </a:tcPr>
                </a:tc>
              </a:tr>
              <a:tr h="278621">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ro-RO" sz="1000" b="1" i="0" u="none" strike="noStrike" cap="none" normalizeH="0" baseline="0" dirty="0">
                          <a:ln>
                            <a:noFill/>
                          </a:ln>
                          <a:solidFill>
                            <a:schemeClr val="tx1"/>
                          </a:solidFill>
                          <a:effectLst/>
                          <a:latin typeface="Trebuchet MS" pitchFamily="34" charset="0"/>
                        </a:rPr>
                        <a:t>TOTAL</a:t>
                      </a: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CCFF"/>
                    </a:solidFill>
                  </a:tcPr>
                </a:tc>
                <a:tc hMerge="1">
                  <a:txBody>
                    <a:bodyPr/>
                    <a:lstStyle/>
                    <a:p>
                      <a:endParaRPr lang="ro-RO"/>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1" i="0" u="none" strike="noStrike" cap="none" normalizeH="0" baseline="0" dirty="0">
                          <a:ln>
                            <a:noFill/>
                          </a:ln>
                          <a:solidFill>
                            <a:schemeClr val="tx1"/>
                          </a:solidFill>
                          <a:effectLst/>
                          <a:latin typeface="Trebuchet MS" pitchFamily="34" charset="0"/>
                        </a:rPr>
                        <a:t>521.599</a:t>
                      </a:r>
                      <a:endParaRPr kumimoji="0" lang="ro-RO" sz="1000" b="1" i="0" u="none" strike="noStrike" cap="none" normalizeH="0" baseline="0" dirty="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1" i="0" u="none" strike="noStrike" cap="none" normalizeH="0" baseline="0" dirty="0">
                          <a:ln>
                            <a:noFill/>
                          </a:ln>
                          <a:solidFill>
                            <a:schemeClr val="tx1"/>
                          </a:solidFill>
                          <a:effectLst/>
                          <a:latin typeface="Trebuchet MS" pitchFamily="34" charset="0"/>
                        </a:rPr>
                        <a:t>982.878</a:t>
                      </a:r>
                      <a:endParaRPr kumimoji="0" lang="ro-RO" sz="1000" b="1" i="0" u="none" strike="noStrike" cap="none" normalizeH="0" baseline="0" dirty="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1" i="0" u="none" strike="noStrike" cap="none" normalizeH="0" baseline="0" dirty="0">
                          <a:ln>
                            <a:noFill/>
                          </a:ln>
                          <a:solidFill>
                            <a:schemeClr val="tx1"/>
                          </a:solidFill>
                          <a:effectLst/>
                          <a:latin typeface="Trebuchet MS" pitchFamily="34" charset="0"/>
                        </a:rPr>
                        <a:t>904.062</a:t>
                      </a:r>
                      <a:endParaRPr kumimoji="0" lang="ro-RO" sz="1000" b="1" i="0" u="none" strike="noStrike" cap="none" normalizeH="0" baseline="0" dirty="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1" i="0" u="none" strike="noStrike" cap="none" normalizeH="0" baseline="0" dirty="0">
                          <a:ln>
                            <a:noFill/>
                          </a:ln>
                          <a:solidFill>
                            <a:schemeClr val="tx1"/>
                          </a:solidFill>
                          <a:effectLst/>
                          <a:latin typeface="Trebuchet MS" pitchFamily="34" charset="0"/>
                        </a:rPr>
                        <a:t>600.415</a:t>
                      </a:r>
                      <a:endParaRPr kumimoji="0" lang="ro-RO" sz="1000" b="1" i="0" u="none" strike="noStrike" cap="none" normalizeH="0" baseline="0" dirty="0">
                        <a:ln>
                          <a:noFill/>
                        </a:ln>
                        <a:solidFill>
                          <a:schemeClr val="tx1"/>
                        </a:solidFill>
                        <a:effectLst/>
                        <a:latin typeface="Trebuchet MS" pitchFamily="34" charset="0"/>
                      </a:endParaRPr>
                    </a:p>
                  </a:txBody>
                  <a:tcPr marL="90024" marR="90024" marT="35099" marB="35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CCFF"/>
                    </a:soli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ubstituent număr diapozitiv 7"/>
          <p:cNvSpPr>
            <a:spLocks noGrp="1" noChangeArrowheads="1"/>
          </p:cNvSpPr>
          <p:nvPr>
            <p:ph type="sldNum" sz="quarter" idx="12"/>
          </p:nvPr>
        </p:nvSpPr>
        <p:spPr bwMode="auto">
          <a:noFill/>
          <a:ln>
            <a:miter lim="800000"/>
            <a:headEnd/>
            <a:tailEnd/>
          </a:ln>
        </p:spPr>
        <p:txBody>
          <a:bodyPr/>
          <a:lstStyle/>
          <a:p>
            <a:fld id="{6FC0011A-2511-4F37-9C6A-4481A83B61B6}" type="slidenum">
              <a:rPr lang="ro-RO" smtClean="0">
                <a:solidFill>
                  <a:schemeClr val="tx1"/>
                </a:solidFill>
                <a:latin typeface="Arial Black" pitchFamily="34" charset="0"/>
              </a:rPr>
              <a:pPr/>
              <a:t>25</a:t>
            </a:fld>
            <a:endParaRPr lang="ro-RO" smtClean="0">
              <a:solidFill>
                <a:schemeClr val="tx1"/>
              </a:solidFill>
              <a:latin typeface="Arial Black" pitchFamily="34" charset="0"/>
            </a:endParaRPr>
          </a:p>
        </p:txBody>
      </p:sp>
      <p:sp>
        <p:nvSpPr>
          <p:cNvPr id="27651" name="Rectangle 4"/>
          <p:cNvSpPr>
            <a:spLocks noChangeArrowheads="1"/>
          </p:cNvSpPr>
          <p:nvPr/>
        </p:nvSpPr>
        <p:spPr bwMode="auto">
          <a:xfrm>
            <a:off x="0" y="303610"/>
            <a:ext cx="8763000" cy="432197"/>
          </a:xfrm>
          <a:prstGeom prst="rect">
            <a:avLst/>
          </a:prstGeom>
          <a:noFill/>
          <a:ln w="9525">
            <a:noFill/>
            <a:miter lim="800000"/>
            <a:headEnd/>
            <a:tailEnd/>
          </a:ln>
        </p:spPr>
        <p:txBody>
          <a:bodyPr anchor="b"/>
          <a:lstStyle/>
          <a:p>
            <a:pPr algn="ctr" eaLnBrk="1" hangingPunct="1"/>
            <a:endParaRPr lang="ro-RO" sz="3500" b="1">
              <a:solidFill>
                <a:srgbClr val="000099"/>
              </a:solidFill>
              <a:latin typeface="Trebuchet MS" pitchFamily="34" charset="0"/>
            </a:endParaRPr>
          </a:p>
        </p:txBody>
      </p:sp>
      <p:sp>
        <p:nvSpPr>
          <p:cNvPr id="27652" name="Content Placeholder 4"/>
          <p:cNvSpPr>
            <a:spLocks noGrp="1"/>
          </p:cNvSpPr>
          <p:nvPr>
            <p:ph sz="half" idx="1"/>
          </p:nvPr>
        </p:nvSpPr>
        <p:spPr>
          <a:xfrm>
            <a:off x="214314" y="267892"/>
            <a:ext cx="8715375" cy="4554140"/>
          </a:xfrm>
        </p:spPr>
        <p:txBody>
          <a:bodyPr/>
          <a:lstStyle/>
          <a:p>
            <a:pPr marL="171450" indent="3175" eaLnBrk="1" hangingPunct="1">
              <a:buFont typeface="Arial" pitchFamily="34" charset="0"/>
              <a:buNone/>
            </a:pPr>
            <a:r>
              <a:rPr lang="ro-RO" sz="2400" b="1" dirty="0" smtClean="0">
                <a:solidFill>
                  <a:srgbClr val="000099"/>
                </a:solidFill>
                <a:latin typeface="Trebuchet MS" pitchFamily="34" charset="0"/>
              </a:rPr>
              <a:t>Exercitarea controlului aplicării unitare a prevederilor Regulamentelor Europene (Reg.UE 883/2004), al modului de asigurare, administrare şi gestionare a beneficiilor familiale acordate conform regulilor de coordonare</a:t>
            </a:r>
            <a:endParaRPr lang="en-US" sz="2400" b="1" dirty="0" smtClean="0">
              <a:solidFill>
                <a:srgbClr val="000099"/>
              </a:solidFill>
              <a:latin typeface="Trebuchet MS" pitchFamily="34" charset="0"/>
            </a:endParaRPr>
          </a:p>
          <a:p>
            <a:pPr marL="171450" indent="3175" eaLnBrk="1" hangingPunct="1">
              <a:buFont typeface="Arial" pitchFamily="34" charset="0"/>
              <a:buNone/>
            </a:pPr>
            <a:r>
              <a:rPr lang="ro-RO" sz="2000" b="1" smtClean="0">
                <a:solidFill>
                  <a:srgbClr val="0000FF"/>
                </a:solidFill>
                <a:latin typeface="Trebuchet MS" pitchFamily="34" charset="0"/>
              </a:rPr>
              <a:t>   </a:t>
            </a:r>
            <a:r>
              <a:rPr lang="en-US" sz="2000" b="1" i="1" u="sng" dirty="0" err="1" smtClean="0">
                <a:solidFill>
                  <a:srgbClr val="0000FF"/>
                </a:solidFill>
                <a:latin typeface="Trebuchet MS" pitchFamily="34" charset="0"/>
              </a:rPr>
              <a:t>Activit</a:t>
            </a:r>
            <a:r>
              <a:rPr lang="ro-RO" sz="2000" b="1" i="1" u="sng" dirty="0" smtClean="0">
                <a:solidFill>
                  <a:srgbClr val="0000FF"/>
                </a:solidFill>
                <a:latin typeface="Trebuchet MS" pitchFamily="34" charset="0"/>
              </a:rPr>
              <a:t>ăți</a:t>
            </a:r>
            <a:r>
              <a:rPr lang="en-US" sz="2000" b="1" i="1" u="sng" dirty="0" smtClean="0">
                <a:solidFill>
                  <a:srgbClr val="0000FF"/>
                </a:solidFill>
                <a:latin typeface="Trebuchet MS" pitchFamily="34" charset="0"/>
              </a:rPr>
              <a:t>:</a:t>
            </a:r>
          </a:p>
          <a:p>
            <a:pPr marL="171450" indent="3175" algn="just" eaLnBrk="1" hangingPunct="1"/>
            <a:r>
              <a:rPr lang="ro-RO" sz="2000" dirty="0" smtClean="0">
                <a:latin typeface="Trebuchet MS" pitchFamily="34" charset="0"/>
              </a:rPr>
              <a:t>Gestionarea schimbului de date electronic cu instituţiile din alte State Membre </a:t>
            </a:r>
            <a:r>
              <a:rPr lang="en-US" sz="2000" dirty="0" err="1" smtClean="0">
                <a:latin typeface="Trebuchet MS" pitchFamily="34" charset="0"/>
              </a:rPr>
              <a:t>pe</a:t>
            </a:r>
            <a:r>
              <a:rPr lang="en-US" sz="2000" dirty="0" smtClean="0">
                <a:latin typeface="Trebuchet MS" pitchFamily="34" charset="0"/>
              </a:rPr>
              <a:t> </a:t>
            </a:r>
            <a:r>
              <a:rPr lang="en-US" sz="2000" dirty="0" err="1" smtClean="0">
                <a:latin typeface="Trebuchet MS" pitchFamily="34" charset="0"/>
              </a:rPr>
              <a:t>platforma</a:t>
            </a:r>
            <a:r>
              <a:rPr lang="en-US" sz="2000" dirty="0" smtClean="0">
                <a:latin typeface="Trebuchet MS" pitchFamily="34" charset="0"/>
              </a:rPr>
              <a:t> RINA </a:t>
            </a:r>
            <a:r>
              <a:rPr lang="ro-RO" sz="2000" dirty="0" smtClean="0">
                <a:latin typeface="Trebuchet MS" pitchFamily="34" charset="0"/>
              </a:rPr>
              <a:t>şi aplicarea unitară a prevederilor legale în vederea stabilirii dreptului la beneficii sociale;</a:t>
            </a:r>
            <a:endParaRPr lang="en-US" sz="2000" dirty="0" smtClean="0">
              <a:latin typeface="Trebuchet MS" pitchFamily="34" charset="0"/>
            </a:endParaRPr>
          </a:p>
          <a:p>
            <a:pPr marL="171450" indent="3175" algn="just" eaLnBrk="1" hangingPunct="1"/>
            <a:r>
              <a:rPr lang="ro-RO" sz="2000" dirty="0" smtClean="0">
                <a:latin typeface="Trebuchet MS" pitchFamily="34" charset="0"/>
              </a:rPr>
              <a:t>Identificarea situaţiilor în care s-au încasat beneficii familiale de acelaşi tip în două sau mai multe State Membre;</a:t>
            </a:r>
            <a:endParaRPr lang="en-US" sz="2000" dirty="0" smtClean="0">
              <a:latin typeface="Trebuchet MS" pitchFamily="34" charset="0"/>
            </a:endParaRPr>
          </a:p>
          <a:p>
            <a:pPr marL="171450" indent="3175" algn="just" eaLnBrk="1" hangingPunct="1">
              <a:buFont typeface="Arial" pitchFamily="34" charset="0"/>
              <a:buNone/>
            </a:pPr>
            <a:r>
              <a:rPr lang="ro-RO" sz="2000" b="1" smtClean="0">
                <a:solidFill>
                  <a:srgbClr val="0000FF"/>
                </a:solidFill>
                <a:latin typeface="Trebuchet MS" pitchFamily="34" charset="0"/>
              </a:rPr>
              <a:t>    </a:t>
            </a:r>
            <a:r>
              <a:rPr lang="ro-RO" sz="2000" b="1" i="1" u="sng" dirty="0" smtClean="0">
                <a:solidFill>
                  <a:srgbClr val="0000FF"/>
                </a:solidFill>
                <a:latin typeface="Trebuchet MS" pitchFamily="34" charset="0"/>
              </a:rPr>
              <a:t>Rezultate relevante obţinute:</a:t>
            </a:r>
            <a:endParaRPr lang="en-US" sz="2000" i="1" u="sng" dirty="0" smtClean="0">
              <a:solidFill>
                <a:srgbClr val="0000FF"/>
              </a:solidFill>
              <a:latin typeface="Trebuchet MS" pitchFamily="34" charset="0"/>
            </a:endParaRPr>
          </a:p>
          <a:p>
            <a:pPr marL="171450" indent="3175" algn="just" eaLnBrk="1" hangingPunct="1"/>
            <a:r>
              <a:rPr lang="ro-RO" sz="2000" dirty="0" smtClean="0">
                <a:latin typeface="Trebuchet MS" pitchFamily="34" charset="0"/>
              </a:rPr>
              <a:t>Schimb eficient de date realizat între statele membre ale U.E.;</a:t>
            </a:r>
            <a:endParaRPr lang="en-US" sz="2000" dirty="0" smtClean="0">
              <a:latin typeface="Trebuchet MS" pitchFamily="34" charset="0"/>
            </a:endParaRPr>
          </a:p>
          <a:p>
            <a:pPr marL="171450" indent="3175" algn="just" eaLnBrk="1" hangingPunct="1"/>
            <a:r>
              <a:rPr lang="ro-RO" sz="2000" dirty="0" smtClean="0">
                <a:latin typeface="Trebuchet MS" pitchFamily="34" charset="0"/>
              </a:rPr>
              <a:t>Recuperarea sumelor acordate necuvenit</a:t>
            </a:r>
            <a:r>
              <a:rPr lang="en-US" sz="2000" dirty="0" smtClean="0">
                <a:latin typeface="Trebuchet MS" pitchFamily="34" charset="0"/>
              </a:rPr>
              <a:t>.</a:t>
            </a:r>
          </a:p>
          <a:p>
            <a:pPr marL="171450" indent="3175">
              <a:buFont typeface="Arial" pitchFamily="34" charset="0"/>
              <a:buNone/>
            </a:pP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ubstituent număr diapozitiv 7"/>
          <p:cNvSpPr>
            <a:spLocks noGrp="1" noChangeArrowheads="1"/>
          </p:cNvSpPr>
          <p:nvPr>
            <p:ph type="sldNum" sz="quarter" idx="12"/>
          </p:nvPr>
        </p:nvSpPr>
        <p:spPr bwMode="auto">
          <a:noFill/>
          <a:ln>
            <a:miter lim="800000"/>
            <a:headEnd/>
            <a:tailEnd/>
          </a:ln>
        </p:spPr>
        <p:txBody>
          <a:bodyPr/>
          <a:lstStyle/>
          <a:p>
            <a:fld id="{D7530E75-E29F-409D-A3D6-8F636BBC1178}" type="slidenum">
              <a:rPr lang="ro-RO" smtClean="0">
                <a:solidFill>
                  <a:schemeClr val="tx1"/>
                </a:solidFill>
                <a:latin typeface="Arial Black" pitchFamily="34" charset="0"/>
              </a:rPr>
              <a:pPr/>
              <a:t>26</a:t>
            </a:fld>
            <a:endParaRPr lang="ro-RO" smtClean="0">
              <a:solidFill>
                <a:schemeClr val="tx1"/>
              </a:solidFill>
              <a:latin typeface="Arial Black" pitchFamily="34" charset="0"/>
            </a:endParaRPr>
          </a:p>
        </p:txBody>
      </p:sp>
      <p:sp>
        <p:nvSpPr>
          <p:cNvPr id="20484" name="Content Placeholder 4"/>
          <p:cNvSpPr>
            <a:spLocks noGrp="1"/>
          </p:cNvSpPr>
          <p:nvPr>
            <p:ph sz="half" idx="1"/>
          </p:nvPr>
        </p:nvSpPr>
        <p:spPr>
          <a:xfrm>
            <a:off x="285750" y="267891"/>
            <a:ext cx="8572500" cy="4500563"/>
          </a:xfrm>
        </p:spPr>
        <p:txBody>
          <a:bodyPr/>
          <a:lstStyle/>
          <a:p>
            <a:pPr eaLnBrk="1" hangingPunct="1">
              <a:buFont typeface="Arial" pitchFamily="34" charset="0"/>
              <a:buNone/>
              <a:defRPr/>
            </a:pPr>
            <a:r>
              <a:rPr lang="ro-RO" b="1" dirty="0" smtClean="0">
                <a:solidFill>
                  <a:srgbClr val="000099"/>
                </a:solidFill>
                <a:effectLst>
                  <a:outerShdw blurRad="38100" dist="38100" dir="2700000" algn="tl">
                    <a:srgbClr val="C0C0C0"/>
                  </a:outerShdw>
                </a:effectLst>
                <a:latin typeface="Trebuchet MS" pitchFamily="34" charset="0"/>
              </a:rPr>
              <a:t>  </a:t>
            </a:r>
            <a:r>
              <a:rPr lang="ro-RO" sz="2400" b="1" dirty="0" smtClean="0">
                <a:solidFill>
                  <a:srgbClr val="000099"/>
                </a:solidFill>
                <a:effectLst>
                  <a:outerShdw blurRad="38100" dist="38100" dir="2700000" algn="tl">
                    <a:srgbClr val="C0C0C0"/>
                  </a:outerShdw>
                </a:effectLst>
                <a:latin typeface="Trebuchet MS" pitchFamily="34" charset="0"/>
              </a:rPr>
              <a:t>Situaţia formularelor europene înregistrate în </a:t>
            </a:r>
            <a:r>
              <a:rPr lang="en-US" sz="2400" b="1" dirty="0" err="1" smtClean="0">
                <a:solidFill>
                  <a:srgbClr val="000099"/>
                </a:solidFill>
                <a:effectLst>
                  <a:outerShdw blurRad="38100" dist="38100" dir="2700000" algn="tl">
                    <a:srgbClr val="C0C0C0"/>
                  </a:outerShdw>
                </a:effectLst>
                <a:latin typeface="Trebuchet MS" pitchFamily="34" charset="0"/>
              </a:rPr>
              <a:t>primele</a:t>
            </a:r>
            <a:r>
              <a:rPr lang="en-US" sz="2400" b="1" dirty="0" smtClean="0">
                <a:solidFill>
                  <a:srgbClr val="000099"/>
                </a:solidFill>
                <a:effectLst>
                  <a:outerShdw blurRad="38100" dist="38100" dir="2700000" algn="tl">
                    <a:srgbClr val="C0C0C0"/>
                  </a:outerShdw>
                </a:effectLst>
                <a:latin typeface="Trebuchet MS" pitchFamily="34" charset="0"/>
              </a:rPr>
              <a:t> 9 </a:t>
            </a:r>
            <a:r>
              <a:rPr lang="en-US" sz="2400" b="1" dirty="0" err="1" smtClean="0">
                <a:solidFill>
                  <a:srgbClr val="000099"/>
                </a:solidFill>
                <a:effectLst>
                  <a:outerShdw blurRad="38100" dist="38100" dir="2700000" algn="tl">
                    <a:srgbClr val="C0C0C0"/>
                  </a:outerShdw>
                </a:effectLst>
                <a:latin typeface="Trebuchet MS" pitchFamily="34" charset="0"/>
              </a:rPr>
              <a:t>luni</a:t>
            </a:r>
            <a:r>
              <a:rPr lang="en-US" sz="2400" b="1" dirty="0" smtClean="0">
                <a:solidFill>
                  <a:srgbClr val="000099"/>
                </a:solidFill>
                <a:effectLst>
                  <a:outerShdw blurRad="38100" dist="38100" dir="2700000" algn="tl">
                    <a:srgbClr val="C0C0C0"/>
                  </a:outerShdw>
                </a:effectLst>
                <a:latin typeface="Trebuchet MS" pitchFamily="34" charset="0"/>
              </a:rPr>
              <a:t> ale </a:t>
            </a:r>
            <a:r>
              <a:rPr lang="ro-RO" sz="2400" b="1" dirty="0" smtClean="0">
                <a:solidFill>
                  <a:srgbClr val="000099"/>
                </a:solidFill>
                <a:effectLst>
                  <a:outerShdw blurRad="38100" dist="38100" dir="2700000" algn="tl">
                    <a:srgbClr val="C0C0C0"/>
                  </a:outerShdw>
                </a:effectLst>
                <a:latin typeface="Trebuchet MS" pitchFamily="34" charset="0"/>
              </a:rPr>
              <a:t>anul</a:t>
            </a:r>
            <a:r>
              <a:rPr lang="en-US" sz="2400" b="1" dirty="0" err="1" smtClean="0">
                <a:solidFill>
                  <a:srgbClr val="000099"/>
                </a:solidFill>
                <a:effectLst>
                  <a:outerShdw blurRad="38100" dist="38100" dir="2700000" algn="tl">
                    <a:srgbClr val="C0C0C0"/>
                  </a:outerShdw>
                </a:effectLst>
                <a:latin typeface="Trebuchet MS" pitchFamily="34" charset="0"/>
              </a:rPr>
              <a:t>ui</a:t>
            </a:r>
            <a:r>
              <a:rPr lang="ro-RO" sz="2400" b="1" dirty="0" smtClean="0">
                <a:solidFill>
                  <a:srgbClr val="000099"/>
                </a:solidFill>
                <a:effectLst>
                  <a:outerShdw blurRad="38100" dist="38100" dir="2700000" algn="tl">
                    <a:srgbClr val="C0C0C0"/>
                  </a:outerShdw>
                </a:effectLst>
                <a:latin typeface="Trebuchet MS" pitchFamily="34" charset="0"/>
              </a:rPr>
              <a:t> 20</a:t>
            </a:r>
            <a:r>
              <a:rPr lang="en-US" sz="2400" b="1" smtClean="0">
                <a:solidFill>
                  <a:srgbClr val="000099"/>
                </a:solidFill>
                <a:effectLst>
                  <a:outerShdw blurRad="38100" dist="38100" dir="2700000" algn="tl">
                    <a:srgbClr val="C0C0C0"/>
                  </a:outerShdw>
                </a:effectLst>
                <a:latin typeface="Trebuchet MS" pitchFamily="34" charset="0"/>
              </a:rPr>
              <a:t>24</a:t>
            </a:r>
            <a:r>
              <a:rPr lang="ro-RO" sz="2400" b="1" smtClean="0">
                <a:solidFill>
                  <a:srgbClr val="000099"/>
                </a:solidFill>
                <a:effectLst>
                  <a:outerShdw blurRad="38100" dist="38100" dir="2700000" algn="tl">
                    <a:srgbClr val="C0C0C0"/>
                  </a:outerShdw>
                </a:effectLst>
                <a:latin typeface="Trebuchet MS" pitchFamily="34" charset="0"/>
              </a:rPr>
              <a:t> </a:t>
            </a:r>
          </a:p>
          <a:p>
            <a:pPr eaLnBrk="1" hangingPunct="1">
              <a:buFont typeface="Arial" pitchFamily="34" charset="0"/>
              <a:buNone/>
              <a:defRPr/>
            </a:pPr>
            <a:endParaRPr lang="ro-RO" sz="900" b="1" dirty="0" smtClean="0">
              <a:solidFill>
                <a:srgbClr val="000099"/>
              </a:solidFill>
              <a:effectLst>
                <a:outerShdw blurRad="38100" dist="38100" dir="2700000" algn="tl">
                  <a:srgbClr val="C0C0C0"/>
                </a:outerShdw>
              </a:effectLst>
              <a:latin typeface="Trebuchet MS" pitchFamily="34" charset="0"/>
            </a:endParaRPr>
          </a:p>
          <a:p>
            <a:pPr eaLnBrk="1" hangingPunct="1">
              <a:defRPr/>
            </a:pPr>
            <a:r>
              <a:rPr lang="en-US" sz="1600" b="1" smtClean="0">
                <a:solidFill>
                  <a:srgbClr val="0000FF"/>
                </a:solidFill>
                <a:latin typeface="Trebuchet MS" pitchFamily="34" charset="0"/>
              </a:rPr>
              <a:t>1430</a:t>
            </a:r>
            <a:r>
              <a:rPr lang="ro-RO" sz="1600" b="1" smtClean="0">
                <a:latin typeface="Trebuchet MS" pitchFamily="34" charset="0"/>
              </a:rPr>
              <a:t> </a:t>
            </a:r>
            <a:r>
              <a:rPr lang="ro-RO" sz="1600" b="1" dirty="0" smtClean="0">
                <a:latin typeface="Trebuchet MS" pitchFamily="34" charset="0"/>
              </a:rPr>
              <a:t>cereri</a:t>
            </a:r>
            <a:r>
              <a:rPr lang="en-US" sz="1600" b="1" dirty="0" smtClean="0">
                <a:latin typeface="Trebuchet MS" pitchFamily="34" charset="0"/>
              </a:rPr>
              <a:t> </a:t>
            </a:r>
            <a:r>
              <a:rPr lang="en-US" sz="1600" b="1" dirty="0" err="1" smtClean="0">
                <a:latin typeface="Trebuchet MS" pitchFamily="34" charset="0"/>
              </a:rPr>
              <a:t>inregistrate</a:t>
            </a:r>
            <a:r>
              <a:rPr lang="ro-RO" sz="1600" dirty="0" smtClean="0">
                <a:latin typeface="Trebuchet MS" pitchFamily="34" charset="0"/>
              </a:rPr>
              <a:t>, din care:</a:t>
            </a:r>
          </a:p>
          <a:p>
            <a:pPr lvl="1" algn="just" eaLnBrk="1" hangingPunct="1">
              <a:buFont typeface="Wingdings" pitchFamily="2" charset="2"/>
              <a:buChar char="Ø"/>
              <a:defRPr/>
            </a:pPr>
            <a:r>
              <a:rPr lang="en-US" sz="1600" b="1" smtClean="0">
                <a:solidFill>
                  <a:srgbClr val="0000FF"/>
                </a:solidFill>
                <a:latin typeface="Trebuchet MS" pitchFamily="34" charset="0"/>
              </a:rPr>
              <a:t>1370</a:t>
            </a:r>
            <a:r>
              <a:rPr lang="en-US" sz="1600" b="1" smtClean="0">
                <a:latin typeface="Trebuchet MS" pitchFamily="34" charset="0"/>
              </a:rPr>
              <a:t> </a:t>
            </a:r>
            <a:r>
              <a:rPr lang="en-US" sz="1600" b="1" dirty="0" smtClean="0">
                <a:latin typeface="Trebuchet MS" pitchFamily="34" charset="0"/>
              </a:rPr>
              <a:t>solicit</a:t>
            </a:r>
            <a:r>
              <a:rPr lang="ro-RO" sz="1600" b="1" dirty="0" smtClean="0">
                <a:latin typeface="Trebuchet MS" pitchFamily="34" charset="0"/>
              </a:rPr>
              <a:t>ă</a:t>
            </a:r>
            <a:r>
              <a:rPr lang="en-US" sz="1600" b="1" dirty="0" err="1" smtClean="0">
                <a:latin typeface="Trebuchet MS" pitchFamily="34" charset="0"/>
              </a:rPr>
              <a:t>ri</a:t>
            </a:r>
            <a:r>
              <a:rPr lang="ro-RO" sz="1600" dirty="0" smtClean="0">
                <a:latin typeface="Trebuchet MS" pitchFamily="34" charset="0"/>
              </a:rPr>
              <a:t> – </a:t>
            </a:r>
            <a:r>
              <a:rPr lang="en-US" sz="1600" dirty="0" err="1" smtClean="0">
                <a:latin typeface="Trebuchet MS" pitchFamily="34" charset="0"/>
              </a:rPr>
              <a:t>solu</a:t>
            </a:r>
            <a:r>
              <a:rPr lang="ro-RO" sz="1600" dirty="0" smtClean="0">
                <a:latin typeface="Trebuchet MS" pitchFamily="34" charset="0"/>
              </a:rPr>
              <a:t>ț</a:t>
            </a:r>
            <a:r>
              <a:rPr lang="en-US" sz="1600" dirty="0" err="1" smtClean="0">
                <a:latin typeface="Trebuchet MS" pitchFamily="34" charset="0"/>
              </a:rPr>
              <a:t>ionate</a:t>
            </a:r>
            <a:r>
              <a:rPr lang="ro-RO" sz="1600" dirty="0" smtClean="0">
                <a:latin typeface="Trebuchet MS" pitchFamily="34" charset="0"/>
              </a:rPr>
              <a:t> –formulare europene primite și trimise pe platforma electronică UE RINA</a:t>
            </a:r>
          </a:p>
          <a:p>
            <a:pPr algn="just" eaLnBrk="1" hangingPunct="1">
              <a:buFont typeface="Arial" pitchFamily="34" charset="0"/>
              <a:buNone/>
              <a:defRPr/>
            </a:pPr>
            <a:r>
              <a:rPr lang="ro-RO" sz="1600" dirty="0" smtClean="0">
                <a:solidFill>
                  <a:srgbClr val="FF0000"/>
                </a:solidFill>
                <a:latin typeface="Trebuchet MS" pitchFamily="34" charset="0"/>
              </a:rPr>
              <a:t>	</a:t>
            </a:r>
            <a:r>
              <a:rPr lang="ro-RO" sz="1600" dirty="0" smtClean="0">
                <a:latin typeface="Trebuchet MS" pitchFamily="34" charset="0"/>
              </a:rPr>
              <a:t>Ca urmare a schimbului de informații cu formulare europene, între statele membre UE, pe platforma RINA s-a procedat la:</a:t>
            </a:r>
          </a:p>
          <a:p>
            <a:pPr lvl="1" algn="just" eaLnBrk="1" hangingPunct="1">
              <a:defRPr/>
            </a:pPr>
            <a:r>
              <a:rPr lang="ro-RO" sz="1600" b="1" dirty="0" smtClean="0">
                <a:solidFill>
                  <a:srgbClr val="0000FF"/>
                </a:solidFill>
                <a:latin typeface="Trebuchet MS" pitchFamily="34" charset="0"/>
              </a:rPr>
              <a:t>346</a:t>
            </a:r>
            <a:r>
              <a:rPr lang="en-US" sz="1600" b="1" dirty="0" smtClean="0">
                <a:latin typeface="Trebuchet MS" pitchFamily="34" charset="0"/>
              </a:rPr>
              <a:t> </a:t>
            </a:r>
            <a:r>
              <a:rPr lang="en-US" sz="1600" b="1" dirty="0" err="1" smtClean="0">
                <a:latin typeface="Trebuchet MS" pitchFamily="34" charset="0"/>
              </a:rPr>
              <a:t>cazuri</a:t>
            </a:r>
            <a:r>
              <a:rPr lang="en-US" sz="1600" b="1" dirty="0" smtClean="0">
                <a:latin typeface="Trebuchet MS" pitchFamily="34" charset="0"/>
              </a:rPr>
              <a:t> de </a:t>
            </a:r>
            <a:r>
              <a:rPr lang="en-US" sz="1600" b="1" dirty="0" err="1" smtClean="0">
                <a:latin typeface="Trebuchet MS" pitchFamily="34" charset="0"/>
              </a:rPr>
              <a:t>suspendare</a:t>
            </a:r>
            <a:r>
              <a:rPr lang="en-US" sz="1600" b="1" dirty="0" smtClean="0">
                <a:latin typeface="Trebuchet MS" pitchFamily="34" charset="0"/>
              </a:rPr>
              <a:t> </a:t>
            </a:r>
            <a:r>
              <a:rPr lang="ro-RO" sz="1600" b="1" dirty="0" smtClean="0">
                <a:latin typeface="Trebuchet MS" pitchFamily="34" charset="0"/>
              </a:rPr>
              <a:t>î</a:t>
            </a:r>
            <a:r>
              <a:rPr lang="en-US" sz="1600" b="1" dirty="0" smtClean="0">
                <a:latin typeface="Trebuchet MS" pitchFamily="34" charset="0"/>
              </a:rPr>
              <a:t>n Rom</a:t>
            </a:r>
            <a:r>
              <a:rPr lang="ro-RO" sz="1600" b="1" dirty="0" smtClean="0">
                <a:latin typeface="Trebuchet MS" pitchFamily="34" charset="0"/>
              </a:rPr>
              <a:t>â</a:t>
            </a:r>
            <a:r>
              <a:rPr lang="en-US" sz="1600" b="1" dirty="0" err="1" smtClean="0">
                <a:latin typeface="Trebuchet MS" pitchFamily="34" charset="0"/>
              </a:rPr>
              <a:t>nia</a:t>
            </a:r>
            <a:r>
              <a:rPr lang="en-US" sz="1600" b="1" dirty="0" smtClean="0">
                <a:latin typeface="Trebuchet MS" pitchFamily="34" charset="0"/>
              </a:rPr>
              <a:t> a </a:t>
            </a:r>
            <a:r>
              <a:rPr lang="ro-RO" sz="1600" b="1" dirty="0" smtClean="0">
                <a:latin typeface="Trebuchet MS" pitchFamily="34" charset="0"/>
              </a:rPr>
              <a:t>plății </a:t>
            </a:r>
            <a:r>
              <a:rPr lang="en-US" sz="1600" b="1" dirty="0" err="1" smtClean="0">
                <a:latin typeface="Trebuchet MS" pitchFamily="34" charset="0"/>
              </a:rPr>
              <a:t>drepturilor</a:t>
            </a:r>
            <a:r>
              <a:rPr lang="en-US" sz="1600" b="1" dirty="0" smtClean="0">
                <a:latin typeface="Trebuchet MS" pitchFamily="34" charset="0"/>
              </a:rPr>
              <a:t> la </a:t>
            </a:r>
            <a:r>
              <a:rPr lang="en-US" sz="1600" b="1" dirty="0" err="1" smtClean="0">
                <a:latin typeface="Trebuchet MS" pitchFamily="34" charset="0"/>
              </a:rPr>
              <a:t>beneficii</a:t>
            </a:r>
            <a:r>
              <a:rPr lang="en-US" sz="1600" b="1" dirty="0" smtClean="0">
                <a:latin typeface="Trebuchet MS" pitchFamily="34" charset="0"/>
              </a:rPr>
              <a:t> (</a:t>
            </a:r>
            <a:r>
              <a:rPr lang="en-US" sz="1600" b="1" dirty="0" err="1" smtClean="0">
                <a:latin typeface="Trebuchet MS" pitchFamily="34" charset="0"/>
              </a:rPr>
              <a:t>aloca</a:t>
            </a:r>
            <a:r>
              <a:rPr lang="ro-RO" sz="1600" b="1" dirty="0" smtClean="0">
                <a:latin typeface="Trebuchet MS" pitchFamily="34" charset="0"/>
              </a:rPr>
              <a:t>ț</a:t>
            </a:r>
            <a:r>
              <a:rPr lang="en-US" sz="1600" b="1" dirty="0" err="1" smtClean="0">
                <a:latin typeface="Trebuchet MS" pitchFamily="34" charset="0"/>
              </a:rPr>
              <a:t>ie</a:t>
            </a:r>
            <a:r>
              <a:rPr lang="en-US" sz="1600" b="1" dirty="0" smtClean="0">
                <a:latin typeface="Trebuchet MS" pitchFamily="34" charset="0"/>
              </a:rPr>
              <a:t> de stat, ICC)</a:t>
            </a:r>
            <a:r>
              <a:rPr lang="ro-RO" sz="1600" dirty="0" smtClean="0">
                <a:latin typeface="Trebuchet MS" pitchFamily="34" charset="0"/>
              </a:rPr>
              <a:t>-</a:t>
            </a:r>
            <a:r>
              <a:rPr lang="en-US" sz="1600" dirty="0" err="1" smtClean="0">
                <a:latin typeface="Trebuchet MS" pitchFamily="34" charset="0"/>
              </a:rPr>
              <a:t>pe</a:t>
            </a:r>
            <a:r>
              <a:rPr lang="en-US" sz="1600" dirty="0" smtClean="0">
                <a:latin typeface="Trebuchet MS" pitchFamily="34" charset="0"/>
              </a:rPr>
              <a:t> </a:t>
            </a:r>
            <a:r>
              <a:rPr lang="en-US" sz="1600" dirty="0" err="1" smtClean="0">
                <a:latin typeface="Trebuchet MS" pitchFamily="34" charset="0"/>
              </a:rPr>
              <a:t>perioada</a:t>
            </a:r>
            <a:r>
              <a:rPr lang="en-US" sz="1600" dirty="0" smtClean="0">
                <a:latin typeface="Trebuchet MS" pitchFamily="34" charset="0"/>
              </a:rPr>
              <a:t> </a:t>
            </a:r>
            <a:r>
              <a:rPr lang="ro-RO" sz="1600" dirty="0" smtClean="0">
                <a:latin typeface="Trebuchet MS" pitchFamily="34" charset="0"/>
              </a:rPr>
              <a:t>î</a:t>
            </a:r>
            <a:r>
              <a:rPr lang="en-US" sz="1600" dirty="0" smtClean="0">
                <a:latin typeface="Trebuchet MS" pitchFamily="34" charset="0"/>
              </a:rPr>
              <a:t>n care </a:t>
            </a:r>
            <a:r>
              <a:rPr lang="en-US" sz="1600" dirty="0" err="1" smtClean="0">
                <a:latin typeface="Trebuchet MS" pitchFamily="34" charset="0"/>
              </a:rPr>
              <a:t>statul</a:t>
            </a:r>
            <a:r>
              <a:rPr lang="en-US" sz="1600" dirty="0" smtClean="0">
                <a:latin typeface="Trebuchet MS" pitchFamily="34" charset="0"/>
              </a:rPr>
              <a:t> competent cu </a:t>
            </a:r>
            <a:r>
              <a:rPr lang="en-US" sz="1600" dirty="0" err="1" smtClean="0">
                <a:latin typeface="Trebuchet MS" pitchFamily="34" charset="0"/>
              </a:rPr>
              <a:t>plata</a:t>
            </a:r>
            <a:r>
              <a:rPr lang="en-US" sz="1600" dirty="0" smtClean="0">
                <a:latin typeface="Trebuchet MS" pitchFamily="34" charset="0"/>
              </a:rPr>
              <a:t> </a:t>
            </a:r>
            <a:r>
              <a:rPr lang="en-US" sz="1600" dirty="0" err="1" smtClean="0">
                <a:latin typeface="Trebuchet MS" pitchFamily="34" charset="0"/>
              </a:rPr>
              <a:t>presta</a:t>
            </a:r>
            <a:r>
              <a:rPr lang="ro-RO" sz="1600" dirty="0" smtClean="0">
                <a:latin typeface="Trebuchet MS" pitchFamily="34" charset="0"/>
              </a:rPr>
              <a:t>ț</a:t>
            </a:r>
            <a:r>
              <a:rPr lang="en-US" sz="1600" dirty="0" err="1" smtClean="0">
                <a:latin typeface="Trebuchet MS" pitchFamily="34" charset="0"/>
              </a:rPr>
              <a:t>iilor</a:t>
            </a:r>
            <a:r>
              <a:rPr lang="en-US" sz="1600" dirty="0" smtClean="0">
                <a:latin typeface="Trebuchet MS" pitchFamily="34" charset="0"/>
              </a:rPr>
              <a:t> </a:t>
            </a:r>
            <a:r>
              <a:rPr lang="en-US" sz="1600" dirty="0" err="1" smtClean="0">
                <a:latin typeface="Trebuchet MS" pitchFamily="34" charset="0"/>
              </a:rPr>
              <a:t>este</a:t>
            </a:r>
            <a:r>
              <a:rPr lang="en-US" sz="1600" dirty="0" smtClean="0">
                <a:latin typeface="Trebuchet MS" pitchFamily="34" charset="0"/>
              </a:rPr>
              <a:t> alt stat </a:t>
            </a:r>
            <a:r>
              <a:rPr lang="en-US" sz="1600" dirty="0" err="1" smtClean="0">
                <a:latin typeface="Trebuchet MS" pitchFamily="34" charset="0"/>
              </a:rPr>
              <a:t>membru</a:t>
            </a:r>
            <a:r>
              <a:rPr lang="en-US" sz="1600" dirty="0" smtClean="0">
                <a:latin typeface="Trebuchet MS" pitchFamily="34" charset="0"/>
              </a:rPr>
              <a:t> UE, </a:t>
            </a:r>
            <a:r>
              <a:rPr lang="en-US" sz="1600" dirty="0" err="1" smtClean="0">
                <a:latin typeface="Trebuchet MS" pitchFamily="34" charset="0"/>
              </a:rPr>
              <a:t>potrivit</a:t>
            </a:r>
            <a:r>
              <a:rPr lang="en-US" sz="1600" dirty="0" smtClean="0">
                <a:latin typeface="Trebuchet MS" pitchFamily="34" charset="0"/>
              </a:rPr>
              <a:t> </a:t>
            </a:r>
            <a:r>
              <a:rPr lang="en-US" sz="1600" dirty="0" err="1" smtClean="0">
                <a:latin typeface="Trebuchet MS" pitchFamily="34" charset="0"/>
              </a:rPr>
              <a:t>prevederilor</a:t>
            </a:r>
            <a:r>
              <a:rPr lang="en-US" sz="1600" dirty="0" smtClean="0">
                <a:latin typeface="Trebuchet MS" pitchFamily="34" charset="0"/>
              </a:rPr>
              <a:t> </a:t>
            </a:r>
            <a:r>
              <a:rPr lang="en-US" sz="1600" dirty="0" err="1" smtClean="0">
                <a:latin typeface="Trebuchet MS" pitchFamily="34" charset="0"/>
              </a:rPr>
              <a:t>regulamentelor</a:t>
            </a:r>
            <a:r>
              <a:rPr lang="en-US" sz="1600" dirty="0" smtClean="0">
                <a:latin typeface="Trebuchet MS" pitchFamily="34" charset="0"/>
              </a:rPr>
              <a:t> </a:t>
            </a:r>
            <a:r>
              <a:rPr lang="en-US" sz="1600" dirty="0" err="1" smtClean="0">
                <a:latin typeface="Trebuchet MS" pitchFamily="34" charset="0"/>
              </a:rPr>
              <a:t>europene</a:t>
            </a:r>
            <a:r>
              <a:rPr lang="ro-RO" sz="1600" dirty="0" smtClean="0">
                <a:latin typeface="Trebuchet MS" pitchFamily="34" charset="0"/>
              </a:rPr>
              <a:t>;</a:t>
            </a:r>
          </a:p>
          <a:p>
            <a:pPr lvl="1" algn="just" eaLnBrk="1" hangingPunct="1">
              <a:defRPr/>
            </a:pPr>
            <a:r>
              <a:rPr lang="ro-RO" sz="1600" b="1" smtClean="0">
                <a:solidFill>
                  <a:srgbClr val="0000FF"/>
                </a:solidFill>
                <a:latin typeface="Trebuchet MS" pitchFamily="34" charset="0"/>
              </a:rPr>
              <a:t>235</a:t>
            </a:r>
            <a:r>
              <a:rPr lang="en-US" sz="1600" b="1" smtClean="0">
                <a:latin typeface="Trebuchet MS" pitchFamily="34" charset="0"/>
              </a:rPr>
              <a:t> </a:t>
            </a:r>
            <a:r>
              <a:rPr lang="en-US" sz="1600" b="1" dirty="0" err="1" smtClean="0">
                <a:latin typeface="Trebuchet MS" pitchFamily="34" charset="0"/>
              </a:rPr>
              <a:t>cazuri</a:t>
            </a:r>
            <a:r>
              <a:rPr lang="en-US" sz="1600" b="1" dirty="0" smtClean="0">
                <a:latin typeface="Trebuchet MS" pitchFamily="34" charset="0"/>
              </a:rPr>
              <a:t> de </a:t>
            </a:r>
            <a:r>
              <a:rPr lang="ro-RO" sz="1600" b="1" dirty="0" smtClean="0">
                <a:latin typeface="Trebuchet MS" pitchFamily="34" charset="0"/>
              </a:rPr>
              <a:t>deschideri</a:t>
            </a:r>
            <a:r>
              <a:rPr lang="en-US" sz="1600" b="1" dirty="0" smtClean="0">
                <a:latin typeface="Trebuchet MS" pitchFamily="34" charset="0"/>
              </a:rPr>
              <a:t> </a:t>
            </a:r>
            <a:r>
              <a:rPr lang="ro-RO" sz="1600" b="1" dirty="0" smtClean="0">
                <a:latin typeface="Trebuchet MS" pitchFamily="34" charset="0"/>
              </a:rPr>
              <a:t>î</a:t>
            </a:r>
            <a:r>
              <a:rPr lang="en-US" sz="1600" b="1" dirty="0" smtClean="0">
                <a:latin typeface="Trebuchet MS" pitchFamily="34" charset="0"/>
              </a:rPr>
              <a:t>n Rom</a:t>
            </a:r>
            <a:r>
              <a:rPr lang="ro-RO" sz="1600" b="1" dirty="0" smtClean="0">
                <a:latin typeface="Trebuchet MS" pitchFamily="34" charset="0"/>
              </a:rPr>
              <a:t>â</a:t>
            </a:r>
            <a:r>
              <a:rPr lang="en-US" sz="1600" b="1" dirty="0" err="1" smtClean="0">
                <a:latin typeface="Trebuchet MS" pitchFamily="34" charset="0"/>
              </a:rPr>
              <a:t>nia</a:t>
            </a:r>
            <a:r>
              <a:rPr lang="en-US" sz="1600" b="1" dirty="0" smtClean="0">
                <a:latin typeface="Trebuchet MS" pitchFamily="34" charset="0"/>
              </a:rPr>
              <a:t> a </a:t>
            </a:r>
            <a:r>
              <a:rPr lang="ro-RO" sz="1600" b="1" dirty="0" smtClean="0">
                <a:latin typeface="Trebuchet MS" pitchFamily="34" charset="0"/>
              </a:rPr>
              <a:t>plății </a:t>
            </a:r>
            <a:r>
              <a:rPr lang="en-US" sz="1600" b="1" dirty="0" err="1" smtClean="0">
                <a:latin typeface="Trebuchet MS" pitchFamily="34" charset="0"/>
              </a:rPr>
              <a:t>drepturilor</a:t>
            </a:r>
            <a:r>
              <a:rPr lang="en-US" sz="1600" b="1" dirty="0" smtClean="0">
                <a:latin typeface="Trebuchet MS" pitchFamily="34" charset="0"/>
              </a:rPr>
              <a:t> la </a:t>
            </a:r>
            <a:r>
              <a:rPr lang="en-US" sz="1600" b="1" dirty="0" err="1" smtClean="0">
                <a:latin typeface="Trebuchet MS" pitchFamily="34" charset="0"/>
              </a:rPr>
              <a:t>beneficii</a:t>
            </a:r>
            <a:r>
              <a:rPr lang="en-US" sz="1600" b="1" dirty="0" smtClean="0">
                <a:latin typeface="Trebuchet MS" pitchFamily="34" charset="0"/>
              </a:rPr>
              <a:t> (</a:t>
            </a:r>
            <a:r>
              <a:rPr lang="en-US" sz="1600" b="1" dirty="0" err="1" smtClean="0">
                <a:latin typeface="Trebuchet MS" pitchFamily="34" charset="0"/>
              </a:rPr>
              <a:t>aloca</a:t>
            </a:r>
            <a:r>
              <a:rPr lang="ro-RO" sz="1600" b="1" dirty="0" smtClean="0">
                <a:latin typeface="Trebuchet MS" pitchFamily="34" charset="0"/>
              </a:rPr>
              <a:t>ț</a:t>
            </a:r>
            <a:r>
              <a:rPr lang="en-US" sz="1600" b="1" dirty="0" err="1" smtClean="0">
                <a:latin typeface="Trebuchet MS" pitchFamily="34" charset="0"/>
              </a:rPr>
              <a:t>ie</a:t>
            </a:r>
            <a:r>
              <a:rPr lang="en-US" sz="1600" b="1" dirty="0" smtClean="0">
                <a:latin typeface="Trebuchet MS" pitchFamily="34" charset="0"/>
              </a:rPr>
              <a:t> de stat, ICC)</a:t>
            </a:r>
            <a:r>
              <a:rPr lang="ro-RO" sz="1600" dirty="0" smtClean="0">
                <a:latin typeface="Trebuchet MS" pitchFamily="34" charset="0"/>
              </a:rPr>
              <a:t>-</a:t>
            </a:r>
            <a:r>
              <a:rPr lang="en-US" sz="1600" dirty="0" err="1" smtClean="0">
                <a:latin typeface="Trebuchet MS" pitchFamily="34" charset="0"/>
              </a:rPr>
              <a:t>pe</a:t>
            </a:r>
            <a:r>
              <a:rPr lang="en-US" sz="1600" dirty="0" smtClean="0">
                <a:latin typeface="Trebuchet MS" pitchFamily="34" charset="0"/>
              </a:rPr>
              <a:t> </a:t>
            </a:r>
            <a:r>
              <a:rPr lang="en-US" sz="1600" dirty="0" err="1" smtClean="0">
                <a:latin typeface="Trebuchet MS" pitchFamily="34" charset="0"/>
              </a:rPr>
              <a:t>perioada</a:t>
            </a:r>
            <a:r>
              <a:rPr lang="en-US" sz="1600" dirty="0" smtClean="0">
                <a:latin typeface="Trebuchet MS" pitchFamily="34" charset="0"/>
              </a:rPr>
              <a:t> </a:t>
            </a:r>
            <a:r>
              <a:rPr lang="ro-RO" sz="1600" dirty="0" smtClean="0">
                <a:latin typeface="Trebuchet MS" pitchFamily="34" charset="0"/>
              </a:rPr>
              <a:t>î</a:t>
            </a:r>
            <a:r>
              <a:rPr lang="en-US" sz="1600" dirty="0" smtClean="0">
                <a:latin typeface="Trebuchet MS" pitchFamily="34" charset="0"/>
              </a:rPr>
              <a:t>n care </a:t>
            </a:r>
            <a:r>
              <a:rPr lang="en-US" sz="1600" dirty="0" err="1" smtClean="0">
                <a:latin typeface="Trebuchet MS" pitchFamily="34" charset="0"/>
              </a:rPr>
              <a:t>statul</a:t>
            </a:r>
            <a:r>
              <a:rPr lang="en-US" sz="1600" dirty="0" smtClean="0">
                <a:latin typeface="Trebuchet MS" pitchFamily="34" charset="0"/>
              </a:rPr>
              <a:t> competent cu </a:t>
            </a:r>
            <a:r>
              <a:rPr lang="en-US" sz="1600" dirty="0" err="1" smtClean="0">
                <a:latin typeface="Trebuchet MS" pitchFamily="34" charset="0"/>
              </a:rPr>
              <a:t>plata</a:t>
            </a:r>
            <a:r>
              <a:rPr lang="en-US" sz="1600" dirty="0" smtClean="0">
                <a:latin typeface="Trebuchet MS" pitchFamily="34" charset="0"/>
              </a:rPr>
              <a:t> </a:t>
            </a:r>
            <a:r>
              <a:rPr lang="en-US" sz="1600" dirty="0" err="1" smtClean="0">
                <a:latin typeface="Trebuchet MS" pitchFamily="34" charset="0"/>
              </a:rPr>
              <a:t>presta</a:t>
            </a:r>
            <a:r>
              <a:rPr lang="ro-RO" sz="1600" dirty="0" smtClean="0">
                <a:latin typeface="Trebuchet MS" pitchFamily="34" charset="0"/>
              </a:rPr>
              <a:t>ț</a:t>
            </a:r>
            <a:r>
              <a:rPr lang="en-US" sz="1600" dirty="0" err="1" smtClean="0">
                <a:latin typeface="Trebuchet MS" pitchFamily="34" charset="0"/>
              </a:rPr>
              <a:t>iilor</a:t>
            </a:r>
            <a:r>
              <a:rPr lang="en-US" sz="1600" dirty="0" smtClean="0">
                <a:latin typeface="Trebuchet MS" pitchFamily="34" charset="0"/>
              </a:rPr>
              <a:t> </a:t>
            </a:r>
            <a:r>
              <a:rPr lang="en-US" sz="1600" dirty="0" err="1" smtClean="0">
                <a:latin typeface="Trebuchet MS" pitchFamily="34" charset="0"/>
              </a:rPr>
              <a:t>este</a:t>
            </a:r>
            <a:r>
              <a:rPr lang="en-US" sz="1600" dirty="0" smtClean="0">
                <a:latin typeface="Trebuchet MS" pitchFamily="34" charset="0"/>
              </a:rPr>
              <a:t> </a:t>
            </a:r>
            <a:r>
              <a:rPr lang="ro-RO" sz="1600" dirty="0" smtClean="0">
                <a:latin typeface="Trebuchet MS" pitchFamily="34" charset="0"/>
              </a:rPr>
              <a:t>România</a:t>
            </a:r>
            <a:r>
              <a:rPr lang="en-US" sz="1600" dirty="0" smtClean="0">
                <a:latin typeface="Trebuchet MS" pitchFamily="34" charset="0"/>
              </a:rPr>
              <a:t>, </a:t>
            </a:r>
            <a:r>
              <a:rPr lang="en-US" sz="1600" dirty="0" err="1" smtClean="0">
                <a:latin typeface="Trebuchet MS" pitchFamily="34" charset="0"/>
              </a:rPr>
              <a:t>potrivit</a:t>
            </a:r>
            <a:r>
              <a:rPr lang="en-US" sz="1600" dirty="0" smtClean="0">
                <a:latin typeface="Trebuchet MS" pitchFamily="34" charset="0"/>
              </a:rPr>
              <a:t> </a:t>
            </a:r>
            <a:r>
              <a:rPr lang="en-US" sz="1600" dirty="0" err="1" smtClean="0">
                <a:latin typeface="Trebuchet MS" pitchFamily="34" charset="0"/>
              </a:rPr>
              <a:t>prevederilor</a:t>
            </a:r>
            <a:r>
              <a:rPr lang="en-US" sz="1600" dirty="0" smtClean="0">
                <a:latin typeface="Trebuchet MS" pitchFamily="34" charset="0"/>
              </a:rPr>
              <a:t> </a:t>
            </a:r>
            <a:r>
              <a:rPr lang="en-US" sz="1600" dirty="0" err="1" smtClean="0">
                <a:latin typeface="Trebuchet MS" pitchFamily="34" charset="0"/>
              </a:rPr>
              <a:t>regulamentelor</a:t>
            </a:r>
            <a:r>
              <a:rPr lang="en-US" sz="1600" dirty="0" smtClean="0">
                <a:latin typeface="Trebuchet MS" pitchFamily="34" charset="0"/>
              </a:rPr>
              <a:t> </a:t>
            </a:r>
            <a:r>
              <a:rPr lang="en-US" sz="1600" dirty="0" err="1" smtClean="0">
                <a:latin typeface="Trebuchet MS" pitchFamily="34" charset="0"/>
              </a:rPr>
              <a:t>europene</a:t>
            </a:r>
            <a:r>
              <a:rPr lang="ro-RO" sz="1600" dirty="0" smtClean="0">
                <a:latin typeface="Trebuchet MS" pitchFamily="34" charset="0"/>
              </a:rPr>
              <a:t>;</a:t>
            </a:r>
          </a:p>
          <a:p>
            <a:pPr lvl="1" algn="just" eaLnBrk="1" hangingPunct="1">
              <a:defRPr/>
            </a:pPr>
            <a:r>
              <a:rPr lang="en-US" sz="1600" b="1" smtClean="0">
                <a:solidFill>
                  <a:srgbClr val="0000FF"/>
                </a:solidFill>
                <a:latin typeface="Trebuchet MS" pitchFamily="34" charset="0"/>
              </a:rPr>
              <a:t>243</a:t>
            </a:r>
            <a:r>
              <a:rPr lang="en-US" sz="1600" smtClean="0">
                <a:latin typeface="Trebuchet MS" pitchFamily="34" charset="0"/>
              </a:rPr>
              <a:t> </a:t>
            </a:r>
            <a:r>
              <a:rPr lang="en-US" sz="1600" dirty="0" err="1" smtClean="0">
                <a:latin typeface="Trebuchet MS" pitchFamily="34" charset="0"/>
              </a:rPr>
              <a:t>decizii</a:t>
            </a:r>
            <a:r>
              <a:rPr lang="en-US" sz="1600" dirty="0" smtClean="0">
                <a:latin typeface="Trebuchet MS" pitchFamily="34" charset="0"/>
              </a:rPr>
              <a:t> de debit </a:t>
            </a:r>
            <a:r>
              <a:rPr lang="ro-RO" sz="1600" dirty="0" smtClean="0">
                <a:latin typeface="Trebuchet MS" pitchFamily="34" charset="0"/>
              </a:rPr>
              <a:t>în sumă totală de </a:t>
            </a:r>
            <a:r>
              <a:rPr lang="ro-RO" sz="1600" b="1" smtClean="0">
                <a:solidFill>
                  <a:srgbClr val="0000FF"/>
                </a:solidFill>
                <a:latin typeface="Trebuchet MS" pitchFamily="34" charset="0"/>
              </a:rPr>
              <a:t>483.712</a:t>
            </a:r>
            <a:r>
              <a:rPr lang="ro-RO" sz="1600" smtClean="0">
                <a:latin typeface="Trebuchet MS" pitchFamily="34" charset="0"/>
              </a:rPr>
              <a:t> lei.</a:t>
            </a:r>
            <a:endParaRPr lang="ro-RO" sz="1600" dirty="0" smtClean="0">
              <a:latin typeface="Trebuchet MS" pitchFamily="34" charset="0"/>
            </a:endParaRPr>
          </a:p>
          <a:p>
            <a:pPr algn="just" eaLnBrk="1" hangingPunct="1">
              <a:defRPr/>
            </a:pPr>
            <a:endParaRPr lang="en-US" sz="2000" dirty="0" smtClean="0">
              <a:latin typeface="Trebuchet MS"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529829"/>
          </a:xfrm>
        </p:spPr>
        <p:txBody>
          <a:bodyPr/>
          <a:lstStyle/>
          <a:p>
            <a:pPr>
              <a:defRPr/>
            </a:pPr>
            <a:r>
              <a:rPr lang="en-US" sz="2800" b="1" dirty="0" smtClean="0">
                <a:solidFill>
                  <a:srgbClr val="000099"/>
                </a:solidFill>
                <a:effectLst>
                  <a:outerShdw blurRad="38100" dist="38100" dir="2700000" algn="tl">
                    <a:srgbClr val="000000">
                      <a:alpha val="43137"/>
                    </a:srgbClr>
                  </a:outerShdw>
                </a:effectLst>
                <a:latin typeface="Trebuchet MS" pitchFamily="34" charset="0"/>
              </a:rPr>
              <a:t>AUTORIZAREA FURNIZORILOR DE FORMARE PROFESIONAL</a:t>
            </a:r>
            <a:r>
              <a:rPr lang="ro-RO" sz="2800" b="1" dirty="0" smtClean="0">
                <a:solidFill>
                  <a:srgbClr val="000099"/>
                </a:solidFill>
                <a:effectLst>
                  <a:outerShdw blurRad="38100" dist="38100" dir="2700000" algn="tl">
                    <a:srgbClr val="000000">
                      <a:alpha val="43137"/>
                    </a:srgbClr>
                  </a:outerShdw>
                </a:effectLst>
                <a:latin typeface="Trebuchet MS" pitchFamily="34" charset="0"/>
              </a:rPr>
              <a:t>Ă</a:t>
            </a:r>
            <a:r>
              <a:rPr lang="en-US" sz="2800" b="1" dirty="0" smtClean="0">
                <a:solidFill>
                  <a:srgbClr val="000099"/>
                </a:solidFill>
                <a:effectLst>
                  <a:outerShdw blurRad="38100" dist="38100" dir="2700000" algn="tl">
                    <a:srgbClr val="000000">
                      <a:alpha val="43137"/>
                    </a:srgbClr>
                  </a:outerShdw>
                </a:effectLst>
                <a:latin typeface="Trebuchet MS" pitchFamily="34" charset="0"/>
              </a:rPr>
              <a:t> PENTRU </a:t>
            </a:r>
            <a:r>
              <a:rPr lang="ro-RO" sz="2800" b="1" dirty="0" smtClean="0">
                <a:solidFill>
                  <a:srgbClr val="000099"/>
                </a:solidFill>
                <a:effectLst>
                  <a:outerShdw blurRad="38100" dist="38100" dir="2700000" algn="tl">
                    <a:srgbClr val="000000">
                      <a:alpha val="43137"/>
                    </a:srgbClr>
                  </a:outerShdw>
                </a:effectLst>
                <a:latin typeface="Trebuchet MS" pitchFamily="34" charset="0"/>
              </a:rPr>
              <a:t> </a:t>
            </a:r>
            <a:r>
              <a:rPr lang="en-US" sz="2800" b="1" dirty="0" smtClean="0">
                <a:solidFill>
                  <a:srgbClr val="000099"/>
                </a:solidFill>
                <a:effectLst>
                  <a:outerShdw blurRad="38100" dist="38100" dir="2700000" algn="tl">
                    <a:srgbClr val="000000">
                      <a:alpha val="43137"/>
                    </a:srgbClr>
                  </a:outerShdw>
                </a:effectLst>
                <a:latin typeface="Trebuchet MS" pitchFamily="34" charset="0"/>
              </a:rPr>
              <a:t>ADUL</a:t>
            </a:r>
            <a:r>
              <a:rPr lang="ro-RO" sz="2800" b="1" dirty="0" smtClean="0">
                <a:solidFill>
                  <a:srgbClr val="000099"/>
                </a:solidFill>
                <a:effectLst>
                  <a:outerShdw blurRad="38100" dist="38100" dir="2700000" algn="tl">
                    <a:srgbClr val="000000">
                      <a:alpha val="43137"/>
                    </a:srgbClr>
                  </a:outerShdw>
                </a:effectLst>
                <a:latin typeface="Trebuchet MS" pitchFamily="34" charset="0"/>
              </a:rPr>
              <a:t>Ț</a:t>
            </a:r>
            <a:r>
              <a:rPr lang="en-US" sz="2800" b="1" dirty="0" smtClean="0">
                <a:solidFill>
                  <a:srgbClr val="000099"/>
                </a:solidFill>
                <a:effectLst>
                  <a:outerShdw blurRad="38100" dist="38100" dir="2700000" algn="tl">
                    <a:srgbClr val="000000">
                      <a:alpha val="43137"/>
                    </a:srgbClr>
                  </a:outerShdw>
                </a:effectLst>
                <a:latin typeface="Trebuchet MS" pitchFamily="34" charset="0"/>
              </a:rPr>
              <a:t>I</a:t>
            </a:r>
            <a:endParaRPr lang="ro-RO" sz="2800" b="1" dirty="0">
              <a:solidFill>
                <a:srgbClr val="000099"/>
              </a:solidFill>
              <a:effectLst>
                <a:outerShdw blurRad="38100" dist="38100" dir="2700000" algn="tl">
                  <a:srgbClr val="000000">
                    <a:alpha val="43137"/>
                  </a:srgbClr>
                </a:outerShdw>
              </a:effectLst>
              <a:latin typeface="Trebuchet MS" pitchFamily="34" charset="0"/>
            </a:endParaRPr>
          </a:p>
        </p:txBody>
      </p:sp>
      <p:sp>
        <p:nvSpPr>
          <p:cNvPr id="3" name="Content Placeholder 2"/>
          <p:cNvSpPr>
            <a:spLocks noGrp="1"/>
          </p:cNvSpPr>
          <p:nvPr>
            <p:ph idx="1"/>
          </p:nvPr>
        </p:nvSpPr>
        <p:spPr>
          <a:xfrm>
            <a:off x="357189" y="910829"/>
            <a:ext cx="8429625" cy="3696890"/>
          </a:xfrm>
        </p:spPr>
        <p:txBody>
          <a:bodyPr/>
          <a:lstStyle/>
          <a:p>
            <a:pPr>
              <a:buFont typeface="Arial" pitchFamily="34" charset="0"/>
              <a:buNone/>
              <a:defRPr/>
            </a:pPr>
            <a:r>
              <a:rPr lang="en-US" sz="1600" b="1" dirty="0" smtClean="0">
                <a:effectLst>
                  <a:outerShdw blurRad="38100" dist="38100" dir="2700000" algn="tl">
                    <a:srgbClr val="000000">
                      <a:alpha val="43137"/>
                    </a:srgbClr>
                  </a:outerShdw>
                </a:effectLst>
                <a:latin typeface="Trebuchet MS" pitchFamily="34" charset="0"/>
              </a:rPr>
              <a:t>    </a:t>
            </a:r>
          </a:p>
          <a:p>
            <a:pPr algn="just">
              <a:buFont typeface="Arial" pitchFamily="34" charset="0"/>
              <a:buNone/>
              <a:defRPr/>
            </a:pPr>
            <a:r>
              <a:rPr lang="en-US" sz="1600" b="1" dirty="0" smtClean="0">
                <a:effectLst>
                  <a:outerShdw blurRad="38100" dist="38100" dir="2700000" algn="tl">
                    <a:srgbClr val="000000">
                      <a:alpha val="43137"/>
                    </a:srgbClr>
                  </a:outerShdw>
                </a:effectLst>
                <a:latin typeface="Trebuchet MS" pitchFamily="34" charset="0"/>
              </a:rPr>
              <a:t>	</a:t>
            </a:r>
            <a:r>
              <a:rPr lang="vi-VN" sz="1600" dirty="0" smtClean="0">
                <a:effectLst>
                  <a:outerShdw blurRad="38100" dist="38100" dir="2700000" algn="tl">
                    <a:srgbClr val="000000">
                      <a:alpha val="43137"/>
                    </a:srgbClr>
                  </a:outerShdw>
                </a:effectLst>
                <a:latin typeface="Trebuchet MS" pitchFamily="34" charset="0"/>
              </a:rPr>
              <a:t>Comisia Judeţeană de Autorizare a Furnizorilor de Formare Profesională a Adulţilor (O.G. nr.129/2000 privind formarea profesională a adulţilor, republicată)</a:t>
            </a:r>
            <a:endParaRPr lang="en-US" sz="1600" dirty="0" smtClean="0">
              <a:effectLst>
                <a:outerShdw blurRad="38100" dist="38100" dir="2700000" algn="tl">
                  <a:srgbClr val="000000">
                    <a:alpha val="43137"/>
                  </a:srgbClr>
                </a:outerShdw>
              </a:effectLst>
              <a:latin typeface="Trebuchet MS" pitchFamily="34" charset="0"/>
            </a:endParaRPr>
          </a:p>
          <a:p>
            <a:pPr algn="just">
              <a:defRPr/>
            </a:pPr>
            <a:r>
              <a:rPr lang="vi-VN" sz="1600" dirty="0" smtClean="0">
                <a:effectLst>
                  <a:outerShdw blurRad="38100" dist="38100" dir="2700000" algn="tl">
                    <a:srgbClr val="000000">
                      <a:alpha val="43137"/>
                    </a:srgbClr>
                  </a:outerShdw>
                </a:effectLst>
                <a:latin typeface="Trebuchet MS" pitchFamily="34" charset="0"/>
              </a:rPr>
              <a:t>Activităţi desfăşurate </a:t>
            </a:r>
            <a:r>
              <a:rPr lang="en-US" sz="1600" dirty="0" smtClean="0">
                <a:effectLst>
                  <a:outerShdw blurRad="38100" dist="38100" dir="2700000" algn="tl">
                    <a:srgbClr val="000000">
                      <a:alpha val="43137"/>
                    </a:srgbClr>
                  </a:outerShdw>
                </a:effectLst>
                <a:latin typeface="Trebuchet MS" pitchFamily="34" charset="0"/>
              </a:rPr>
              <a:t>de c</a:t>
            </a:r>
            <a:r>
              <a:rPr lang="ro-RO" sz="1600" dirty="0" smtClean="0">
                <a:effectLst>
                  <a:outerShdw blurRad="38100" dist="38100" dir="2700000" algn="tl">
                    <a:srgbClr val="000000">
                      <a:alpha val="43137"/>
                    </a:srgbClr>
                  </a:outerShdw>
                </a:effectLst>
                <a:latin typeface="Trebuchet MS" pitchFamily="34" charset="0"/>
              </a:rPr>
              <a:t>ă</a:t>
            </a:r>
            <a:r>
              <a:rPr lang="en-US" sz="1600" dirty="0" err="1" smtClean="0">
                <a:effectLst>
                  <a:outerShdw blurRad="38100" dist="38100" dir="2700000" algn="tl">
                    <a:srgbClr val="000000">
                      <a:alpha val="43137"/>
                    </a:srgbClr>
                  </a:outerShdw>
                </a:effectLst>
                <a:latin typeface="Trebuchet MS" pitchFamily="34" charset="0"/>
              </a:rPr>
              <a:t>tre</a:t>
            </a:r>
            <a:r>
              <a:rPr lang="en-US" sz="1600" dirty="0" smtClean="0">
                <a:effectLst>
                  <a:outerShdw blurRad="38100" dist="38100" dir="2700000" algn="tl">
                    <a:srgbClr val="000000">
                      <a:alpha val="43137"/>
                    </a:srgbClr>
                  </a:outerShdw>
                </a:effectLst>
                <a:latin typeface="Trebuchet MS" pitchFamily="34" charset="0"/>
              </a:rPr>
              <a:t> </a:t>
            </a:r>
            <a:r>
              <a:rPr lang="en-US" sz="1600" dirty="0" err="1" smtClean="0">
                <a:effectLst>
                  <a:outerShdw blurRad="38100" dist="38100" dir="2700000" algn="tl">
                    <a:srgbClr val="000000">
                      <a:alpha val="43137"/>
                    </a:srgbClr>
                  </a:outerShdw>
                </a:effectLst>
                <a:latin typeface="Trebuchet MS" pitchFamily="34" charset="0"/>
              </a:rPr>
              <a:t>secretariatul</a:t>
            </a:r>
            <a:r>
              <a:rPr lang="en-US" sz="1600" dirty="0" smtClean="0">
                <a:effectLst>
                  <a:outerShdw blurRad="38100" dist="38100" dir="2700000" algn="tl">
                    <a:srgbClr val="000000">
                      <a:alpha val="43137"/>
                    </a:srgbClr>
                  </a:outerShdw>
                </a:effectLst>
                <a:latin typeface="Trebuchet MS" pitchFamily="34" charset="0"/>
              </a:rPr>
              <a:t> </a:t>
            </a:r>
            <a:r>
              <a:rPr lang="en-US" sz="1600" dirty="0" err="1" smtClean="0">
                <a:effectLst>
                  <a:outerShdw blurRad="38100" dist="38100" dir="2700000" algn="tl">
                    <a:srgbClr val="000000">
                      <a:alpha val="43137"/>
                    </a:srgbClr>
                  </a:outerShdw>
                </a:effectLst>
                <a:latin typeface="Trebuchet MS" pitchFamily="34" charset="0"/>
              </a:rPr>
              <a:t>tehnic</a:t>
            </a:r>
            <a:r>
              <a:rPr lang="en-US" sz="1600" dirty="0" smtClean="0">
                <a:effectLst>
                  <a:outerShdw blurRad="38100" dist="38100" dir="2700000" algn="tl">
                    <a:srgbClr val="000000">
                      <a:alpha val="43137"/>
                    </a:srgbClr>
                  </a:outerShdw>
                </a:effectLst>
                <a:latin typeface="Trebuchet MS" pitchFamily="34" charset="0"/>
              </a:rPr>
              <a:t> din </a:t>
            </a:r>
            <a:r>
              <a:rPr lang="en-US" sz="1600" dirty="0" err="1" smtClean="0">
                <a:effectLst>
                  <a:outerShdw blurRad="38100" dist="38100" dir="2700000" algn="tl">
                    <a:srgbClr val="000000">
                      <a:alpha val="43137"/>
                    </a:srgbClr>
                  </a:outerShdw>
                </a:effectLst>
                <a:latin typeface="Trebuchet MS" pitchFamily="34" charset="0"/>
              </a:rPr>
              <a:t>cadrul</a:t>
            </a:r>
            <a:r>
              <a:rPr lang="en-US" sz="1600" dirty="0" smtClean="0">
                <a:effectLst>
                  <a:outerShdw blurRad="38100" dist="38100" dir="2700000" algn="tl">
                    <a:srgbClr val="000000">
                      <a:alpha val="43137"/>
                    </a:srgbClr>
                  </a:outerShdw>
                </a:effectLst>
                <a:latin typeface="Trebuchet MS" pitchFamily="34" charset="0"/>
              </a:rPr>
              <a:t> A.J.P.I.S. Satu Mare </a:t>
            </a:r>
            <a:r>
              <a:rPr lang="vi-VN" sz="1600" dirty="0" smtClean="0">
                <a:effectLst>
                  <a:outerShdw blurRad="38100" dist="38100" dir="2700000" algn="tl">
                    <a:srgbClr val="000000">
                      <a:alpha val="43137"/>
                    </a:srgbClr>
                  </a:outerShdw>
                </a:effectLst>
                <a:latin typeface="Trebuchet MS" pitchFamily="34" charset="0"/>
              </a:rPr>
              <a:t>în vederea</a:t>
            </a:r>
            <a:r>
              <a:rPr lang="en-US" sz="1600" dirty="0" smtClean="0">
                <a:effectLst>
                  <a:outerShdw blurRad="38100" dist="38100" dir="2700000" algn="tl">
                    <a:srgbClr val="000000">
                      <a:alpha val="43137"/>
                    </a:srgbClr>
                  </a:outerShdw>
                </a:effectLst>
                <a:latin typeface="Trebuchet MS" pitchFamily="34" charset="0"/>
              </a:rPr>
              <a:t> s</a:t>
            </a:r>
            <a:r>
              <a:rPr lang="vi-VN" sz="1600" dirty="0" smtClean="0">
                <a:effectLst>
                  <a:outerShdw blurRad="38100" dist="38100" dir="2700000" algn="tl">
                    <a:srgbClr val="000000">
                      <a:alpha val="43137"/>
                    </a:srgbClr>
                  </a:outerShdw>
                </a:effectLst>
                <a:latin typeface="Trebuchet MS" pitchFamily="34" charset="0"/>
              </a:rPr>
              <a:t>usţiner</a:t>
            </a:r>
            <a:r>
              <a:rPr lang="en-US" sz="1600" dirty="0" smtClean="0">
                <a:effectLst>
                  <a:outerShdw blurRad="38100" dist="38100" dir="2700000" algn="tl">
                    <a:srgbClr val="000000">
                      <a:alpha val="43137"/>
                    </a:srgbClr>
                  </a:outerShdw>
                </a:effectLst>
                <a:latin typeface="Trebuchet MS" pitchFamily="34" charset="0"/>
              </a:rPr>
              <a:t>ii</a:t>
            </a:r>
            <a:r>
              <a:rPr lang="vi-VN" sz="1600" dirty="0" smtClean="0">
                <a:effectLst>
                  <a:outerShdw blurRad="38100" dist="38100" dir="2700000" algn="tl">
                    <a:srgbClr val="000000">
                      <a:alpha val="43137"/>
                    </a:srgbClr>
                  </a:outerShdw>
                </a:effectLst>
                <a:latin typeface="Trebuchet MS" pitchFamily="34" charset="0"/>
              </a:rPr>
              <a:t> procesului de autorizare a furnizorilor de formare profesională</a:t>
            </a:r>
            <a:r>
              <a:rPr lang="en-US" sz="1600" dirty="0" smtClean="0">
                <a:effectLst>
                  <a:outerShdw blurRad="38100" dist="38100" dir="2700000" algn="tl">
                    <a:srgbClr val="000000">
                      <a:alpha val="43137"/>
                    </a:srgbClr>
                  </a:outerShdw>
                </a:effectLst>
                <a:latin typeface="Trebuchet MS" pitchFamily="34" charset="0"/>
              </a:rPr>
              <a:t> :</a:t>
            </a:r>
          </a:p>
          <a:p>
            <a:pPr algn="just">
              <a:buFont typeface="Arial" pitchFamily="34" charset="0"/>
              <a:buNone/>
              <a:defRPr/>
            </a:pPr>
            <a:endParaRPr lang="en-US" sz="1600" dirty="0" smtClean="0">
              <a:effectLst>
                <a:outerShdw blurRad="38100" dist="38100" dir="2700000" algn="tl">
                  <a:srgbClr val="000000">
                    <a:alpha val="43137"/>
                  </a:srgbClr>
                </a:outerShdw>
              </a:effectLst>
              <a:latin typeface="Trebuchet MS" pitchFamily="34" charset="0"/>
            </a:endParaRPr>
          </a:p>
          <a:p>
            <a:pPr lvl="1" algn="just">
              <a:buFont typeface="Wingdings" pitchFamily="2" charset="2"/>
              <a:buChar char="Ø"/>
              <a:defRPr/>
            </a:pPr>
            <a:r>
              <a:rPr lang="vi-VN" sz="1600" dirty="0" smtClean="0">
                <a:effectLst>
                  <a:outerShdw blurRad="38100" dist="38100" dir="2700000" algn="tl">
                    <a:srgbClr val="000000">
                      <a:alpha val="43137"/>
                    </a:srgbClr>
                  </a:outerShdw>
                </a:effectLst>
                <a:latin typeface="Trebuchet MS" pitchFamily="34" charset="0"/>
              </a:rPr>
              <a:t>Asigurarea îndrumării metodologice pentru aplicarea actelor normative din domeniul autorizării furnizorilor de formare profesională a adulţilor</a:t>
            </a:r>
          </a:p>
          <a:p>
            <a:pPr lvl="1" algn="just">
              <a:buFont typeface="Wingdings" pitchFamily="2" charset="2"/>
              <a:buChar char="Ø"/>
              <a:defRPr/>
            </a:pPr>
            <a:r>
              <a:rPr lang="vi-VN" sz="1600" dirty="0" smtClean="0">
                <a:effectLst>
                  <a:outerShdw blurRad="38100" dist="38100" dir="2700000" algn="tl">
                    <a:srgbClr val="000000">
                      <a:alpha val="43137"/>
                    </a:srgbClr>
                  </a:outerShdw>
                </a:effectLst>
                <a:latin typeface="Trebuchet MS" pitchFamily="34" charset="0"/>
              </a:rPr>
              <a:t>Autorizarea furnizorilor de formare profesională</a:t>
            </a:r>
          </a:p>
          <a:p>
            <a:pPr lvl="1" algn="just">
              <a:buFont typeface="Wingdings" pitchFamily="2" charset="2"/>
              <a:buChar char="Ø"/>
              <a:defRPr/>
            </a:pPr>
            <a:r>
              <a:rPr lang="vi-VN" sz="1600" dirty="0" smtClean="0">
                <a:effectLst>
                  <a:outerShdw blurRad="38100" dist="38100" dir="2700000" algn="tl">
                    <a:srgbClr val="000000">
                      <a:alpha val="43137"/>
                    </a:srgbClr>
                  </a:outerShdw>
                </a:effectLst>
                <a:latin typeface="Trebuchet MS" pitchFamily="34" charset="0"/>
              </a:rPr>
              <a:t>Monitorizarea  furnizorilor de formare profesională autorizaţi</a:t>
            </a:r>
          </a:p>
          <a:p>
            <a:pPr lvl="1" algn="just">
              <a:buFont typeface="Wingdings" pitchFamily="2" charset="2"/>
              <a:buChar char="Ø"/>
              <a:defRPr/>
            </a:pPr>
            <a:r>
              <a:rPr lang="vi-VN" sz="1600" dirty="0" smtClean="0">
                <a:effectLst>
                  <a:outerShdw blurRad="38100" dist="38100" dir="2700000" algn="tl">
                    <a:srgbClr val="000000">
                      <a:alpha val="43137"/>
                    </a:srgbClr>
                  </a:outerShdw>
                </a:effectLst>
                <a:latin typeface="Trebuchet MS" pitchFamily="34" charset="0"/>
              </a:rPr>
              <a:t>Asigurarea desfăşurării activităţii furnizorilor în condiţiile normelor legale</a:t>
            </a:r>
          </a:p>
          <a:p>
            <a:pPr lvl="1" algn="just">
              <a:buFont typeface="Wingdings" pitchFamily="2" charset="2"/>
              <a:buChar char="Ø"/>
              <a:defRPr/>
            </a:pPr>
            <a:r>
              <a:rPr lang="vi-VN" sz="1600" dirty="0" smtClean="0">
                <a:effectLst>
                  <a:outerShdw blurRad="38100" dist="38100" dir="2700000" algn="tl">
                    <a:srgbClr val="000000">
                      <a:alpha val="43137"/>
                    </a:srgbClr>
                  </a:outerShdw>
                </a:effectLst>
                <a:latin typeface="Trebuchet MS" pitchFamily="34" charset="0"/>
              </a:rPr>
              <a:t>Certificarea formării profesionale a adulţilor </a:t>
            </a:r>
          </a:p>
          <a:p>
            <a:pPr lvl="1" algn="just">
              <a:buFont typeface="Wingdings" pitchFamily="2" charset="2"/>
              <a:buChar char="Ø"/>
              <a:defRPr/>
            </a:pPr>
            <a:r>
              <a:rPr lang="vi-VN" sz="1600" dirty="0" smtClean="0">
                <a:effectLst>
                  <a:outerShdw blurRad="38100" dist="38100" dir="2700000" algn="tl">
                    <a:srgbClr val="000000">
                      <a:alpha val="43137"/>
                    </a:srgbClr>
                  </a:outerShdw>
                </a:effectLst>
                <a:latin typeface="Trebuchet MS" pitchFamily="34" charset="0"/>
              </a:rPr>
              <a:t>Aplicarea procedurii de apostilare a calificării profesionale.</a:t>
            </a:r>
          </a:p>
          <a:p>
            <a:pPr>
              <a:buFont typeface="Arial" pitchFamily="34" charset="0"/>
              <a:buNone/>
              <a:defRPr/>
            </a:pPr>
            <a:endParaRPr lang="ro-RO" sz="1600" b="1" dirty="0">
              <a:effectLst>
                <a:outerShdw blurRad="38100" dist="38100" dir="2700000" algn="tl">
                  <a:srgbClr val="000000">
                    <a:alpha val="43137"/>
                  </a:srgbClr>
                </a:outerShdw>
              </a:effectLst>
              <a:latin typeface="Trebuchet MS" pitchFamily="34" charset="0"/>
            </a:endParaRPr>
          </a:p>
        </p:txBody>
      </p:sp>
      <p:sp>
        <p:nvSpPr>
          <p:cNvPr id="37892" name="Slide Number Placeholder 3"/>
          <p:cNvSpPr>
            <a:spLocks noGrp="1"/>
          </p:cNvSpPr>
          <p:nvPr>
            <p:ph type="sldNum" sz="quarter" idx="12"/>
          </p:nvPr>
        </p:nvSpPr>
        <p:spPr bwMode="auto">
          <a:noFill/>
          <a:ln>
            <a:miter lim="800000"/>
            <a:headEnd/>
            <a:tailEnd/>
          </a:ln>
        </p:spPr>
        <p:txBody>
          <a:bodyPr/>
          <a:lstStyle/>
          <a:p>
            <a:fld id="{C7E7DE15-79AA-4CAE-9190-33FAEE8DCD1F}" type="slidenum">
              <a:rPr lang="ro-RO" smtClean="0"/>
              <a:pPr/>
              <a:t>27</a:t>
            </a:fld>
            <a:endParaRPr lang="ro-RO"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60735"/>
            <a:ext cx="7886700" cy="696515"/>
          </a:xfrm>
        </p:spPr>
        <p:txBody>
          <a:bodyPr/>
          <a:lstStyle/>
          <a:p>
            <a:pPr>
              <a:defRPr/>
            </a:pPr>
            <a:r>
              <a:rPr lang="en-US" sz="2400" b="1" dirty="0" smtClean="0">
                <a:solidFill>
                  <a:srgbClr val="000099"/>
                </a:solidFill>
                <a:effectLst>
                  <a:outerShdw blurRad="38100" dist="38100" dir="2700000" algn="tl">
                    <a:srgbClr val="000000">
                      <a:alpha val="43137"/>
                    </a:srgbClr>
                  </a:outerShdw>
                </a:effectLst>
                <a:latin typeface="Trebuchet MS" pitchFamily="34" charset="0"/>
              </a:rPr>
              <a:t>AUTORIZAREA FURNIZORILOR DE FORMARE PROFESIONAL</a:t>
            </a:r>
            <a:r>
              <a:rPr lang="ro-RO" sz="2400" b="1" dirty="0" smtClean="0">
                <a:solidFill>
                  <a:srgbClr val="000099"/>
                </a:solidFill>
                <a:effectLst>
                  <a:outerShdw blurRad="38100" dist="38100" dir="2700000" algn="tl">
                    <a:srgbClr val="000000">
                      <a:alpha val="43137"/>
                    </a:srgbClr>
                  </a:outerShdw>
                </a:effectLst>
                <a:latin typeface="Trebuchet MS" pitchFamily="34" charset="0"/>
              </a:rPr>
              <a:t>Ă</a:t>
            </a:r>
            <a:r>
              <a:rPr lang="en-US" sz="2400" b="1" dirty="0" smtClean="0">
                <a:solidFill>
                  <a:srgbClr val="000099"/>
                </a:solidFill>
                <a:effectLst>
                  <a:outerShdw blurRad="38100" dist="38100" dir="2700000" algn="tl">
                    <a:srgbClr val="000000">
                      <a:alpha val="43137"/>
                    </a:srgbClr>
                  </a:outerShdw>
                </a:effectLst>
                <a:latin typeface="Trebuchet MS" pitchFamily="34" charset="0"/>
              </a:rPr>
              <a:t> PENTRU ADUL</a:t>
            </a:r>
            <a:r>
              <a:rPr lang="ro-RO" sz="2400" b="1" dirty="0" smtClean="0">
                <a:solidFill>
                  <a:srgbClr val="000099"/>
                </a:solidFill>
                <a:effectLst>
                  <a:outerShdw blurRad="38100" dist="38100" dir="2700000" algn="tl">
                    <a:srgbClr val="000000">
                      <a:alpha val="43137"/>
                    </a:srgbClr>
                  </a:outerShdw>
                </a:effectLst>
                <a:latin typeface="Trebuchet MS" pitchFamily="34" charset="0"/>
              </a:rPr>
              <a:t>Ț</a:t>
            </a:r>
            <a:r>
              <a:rPr lang="en-US" sz="2400" b="1" dirty="0" smtClean="0">
                <a:solidFill>
                  <a:srgbClr val="000099"/>
                </a:solidFill>
                <a:effectLst>
                  <a:outerShdw blurRad="38100" dist="38100" dir="2700000" algn="tl">
                    <a:srgbClr val="000000">
                      <a:alpha val="43137"/>
                    </a:srgbClr>
                  </a:outerShdw>
                </a:effectLst>
                <a:latin typeface="Trebuchet MS" pitchFamily="34" charset="0"/>
              </a:rPr>
              <a:t>I</a:t>
            </a:r>
            <a:endParaRPr lang="ro-RO" sz="2400" dirty="0"/>
          </a:p>
        </p:txBody>
      </p:sp>
      <p:sp>
        <p:nvSpPr>
          <p:cNvPr id="3" name="Content Placeholder 2"/>
          <p:cNvSpPr>
            <a:spLocks noGrp="1"/>
          </p:cNvSpPr>
          <p:nvPr>
            <p:ph idx="1"/>
          </p:nvPr>
        </p:nvSpPr>
        <p:spPr>
          <a:xfrm>
            <a:off x="539552" y="915566"/>
            <a:ext cx="8086725" cy="3964781"/>
          </a:xfrm>
        </p:spPr>
        <p:txBody>
          <a:bodyPr/>
          <a:lstStyle/>
          <a:p>
            <a:pPr algn="just">
              <a:lnSpc>
                <a:spcPct val="100000"/>
              </a:lnSpc>
              <a:spcBef>
                <a:spcPct val="0"/>
              </a:spcBef>
              <a:defRPr/>
            </a:pPr>
            <a:r>
              <a:rPr lang="en-US" sz="1500" dirty="0" err="1" smtClean="0">
                <a:effectLst>
                  <a:outerShdw blurRad="38100" dist="38100" dir="2700000" algn="tl">
                    <a:srgbClr val="C0C0C0"/>
                  </a:outerShdw>
                </a:effectLst>
                <a:latin typeface="Trebuchet MS" pitchFamily="34" charset="0"/>
              </a:rPr>
              <a:t>În</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perioada</a:t>
            </a:r>
            <a:r>
              <a:rPr lang="en-US" sz="1500" dirty="0" smtClean="0">
                <a:effectLst>
                  <a:outerShdw blurRad="38100" dist="38100" dir="2700000" algn="tl">
                    <a:srgbClr val="C0C0C0"/>
                  </a:outerShdw>
                </a:effectLst>
                <a:latin typeface="Trebuchet MS" pitchFamily="34" charset="0"/>
              </a:rPr>
              <a:t> </a:t>
            </a:r>
            <a:r>
              <a:rPr lang="ro-RO" sz="1500" dirty="0" smtClean="0">
                <a:solidFill>
                  <a:srgbClr val="0000FF"/>
                </a:solidFill>
                <a:effectLst>
                  <a:outerShdw blurRad="38100" dist="38100" dir="2700000" algn="tl">
                    <a:srgbClr val="C0C0C0"/>
                  </a:outerShdw>
                </a:effectLst>
                <a:latin typeface="Trebuchet MS" pitchFamily="34" charset="0"/>
              </a:rPr>
              <a:t>01.01.20</a:t>
            </a:r>
            <a:r>
              <a:rPr lang="en-US" sz="1500" dirty="0" smtClean="0">
                <a:solidFill>
                  <a:srgbClr val="0000FF"/>
                </a:solidFill>
                <a:effectLst>
                  <a:outerShdw blurRad="38100" dist="38100" dir="2700000" algn="tl">
                    <a:srgbClr val="C0C0C0"/>
                  </a:outerShdw>
                </a:effectLst>
                <a:latin typeface="Trebuchet MS" pitchFamily="34" charset="0"/>
              </a:rPr>
              <a:t>24</a:t>
            </a:r>
            <a:r>
              <a:rPr lang="ro-RO" sz="1500" dirty="0" smtClean="0">
                <a:solidFill>
                  <a:srgbClr val="0000FF"/>
                </a:solidFill>
                <a:effectLst>
                  <a:outerShdw blurRad="38100" dist="38100" dir="2700000" algn="tl">
                    <a:srgbClr val="C0C0C0"/>
                  </a:outerShdw>
                </a:effectLst>
                <a:latin typeface="Trebuchet MS" pitchFamily="34" charset="0"/>
              </a:rPr>
              <a:t>-30.0</a:t>
            </a:r>
            <a:r>
              <a:rPr lang="en-US" sz="1500" dirty="0" smtClean="0">
                <a:solidFill>
                  <a:srgbClr val="0000FF"/>
                </a:solidFill>
                <a:effectLst>
                  <a:outerShdw blurRad="38100" dist="38100" dir="2700000" algn="tl">
                    <a:srgbClr val="C0C0C0"/>
                  </a:outerShdw>
                </a:effectLst>
                <a:latin typeface="Trebuchet MS" pitchFamily="34" charset="0"/>
              </a:rPr>
              <a:t>9</a:t>
            </a:r>
            <a:r>
              <a:rPr lang="ro-RO" sz="1500" dirty="0" smtClean="0">
                <a:solidFill>
                  <a:srgbClr val="0000FF"/>
                </a:solidFill>
                <a:effectLst>
                  <a:outerShdw blurRad="38100" dist="38100" dir="2700000" algn="tl">
                    <a:srgbClr val="C0C0C0"/>
                  </a:outerShdw>
                </a:effectLst>
                <a:latin typeface="Trebuchet MS" pitchFamily="34" charset="0"/>
              </a:rPr>
              <a:t>.20</a:t>
            </a:r>
            <a:r>
              <a:rPr lang="en-US" sz="1500" dirty="0" smtClean="0">
                <a:solidFill>
                  <a:srgbClr val="0000FF"/>
                </a:solidFill>
                <a:effectLst>
                  <a:outerShdw blurRad="38100" dist="38100" dir="2700000" algn="tl">
                    <a:srgbClr val="C0C0C0"/>
                  </a:outerShdw>
                </a:effectLst>
                <a:latin typeface="Trebuchet MS" pitchFamily="34" charset="0"/>
              </a:rPr>
              <a:t>24</a:t>
            </a:r>
            <a:r>
              <a:rPr lang="ro-RO" sz="1500" dirty="0" smtClean="0">
                <a:solidFill>
                  <a:srgbClr val="0000FF"/>
                </a:solidFill>
                <a:effectLst>
                  <a:outerShdw blurRad="38100" dist="38100" dir="2700000" algn="tl">
                    <a:srgbClr val="C0C0C0"/>
                  </a:outerShdw>
                </a:effectLst>
                <a:latin typeface="Trebuchet MS" pitchFamily="34" charset="0"/>
              </a:rPr>
              <a:t> </a:t>
            </a:r>
            <a:r>
              <a:rPr lang="pt-BR" sz="1500" dirty="0" smtClean="0">
                <a:effectLst>
                  <a:outerShdw blurRad="38100" dist="38100" dir="2700000" algn="tl">
                    <a:srgbClr val="C0C0C0"/>
                  </a:outerShdw>
                </a:effectLst>
                <a:latin typeface="Trebuchet MS" pitchFamily="34" charset="0"/>
              </a:rPr>
              <a:t>Comisia Judeţeană de Autorizare a Furnizorilor de Formare Profesională a Adulţilor s-a întrunit în </a:t>
            </a:r>
            <a:r>
              <a:rPr lang="pt-BR" sz="1500" dirty="0" smtClean="0">
                <a:solidFill>
                  <a:srgbClr val="0000FF"/>
                </a:solidFill>
                <a:effectLst>
                  <a:outerShdw blurRad="38100" dist="38100" dir="2700000" algn="tl">
                    <a:srgbClr val="C0C0C0"/>
                  </a:outerShdw>
                </a:effectLst>
                <a:latin typeface="Trebuchet MS" pitchFamily="34" charset="0"/>
              </a:rPr>
              <a:t>10</a:t>
            </a:r>
            <a:r>
              <a:rPr lang="pt-BR" sz="1500" dirty="0" smtClean="0">
                <a:effectLst>
                  <a:outerShdw blurRad="38100" dist="38100" dir="2700000" algn="tl">
                    <a:srgbClr val="C0C0C0"/>
                  </a:outerShdw>
                </a:effectLst>
                <a:latin typeface="Trebuchet MS" pitchFamily="34" charset="0"/>
              </a:rPr>
              <a:t> ședințe de lucru având ca teme principale: </a:t>
            </a:r>
            <a:endParaRPr lang="en-US" sz="1500" dirty="0" smtClean="0">
              <a:effectLst>
                <a:outerShdw blurRad="38100" dist="38100" dir="2700000" algn="tl">
                  <a:srgbClr val="C0C0C0"/>
                </a:outerShdw>
              </a:effectLst>
              <a:latin typeface="Trebuchet MS" pitchFamily="34" charset="0"/>
            </a:endParaRPr>
          </a:p>
          <a:p>
            <a:pPr algn="just">
              <a:lnSpc>
                <a:spcPct val="100000"/>
              </a:lnSpc>
              <a:spcBef>
                <a:spcPct val="0"/>
              </a:spcBef>
              <a:buFont typeface="Arial" pitchFamily="34" charset="0"/>
              <a:buNone/>
              <a:defRPr/>
            </a:pPr>
            <a:r>
              <a:rPr lang="pt-BR" sz="1500" dirty="0" smtClean="0">
                <a:effectLst>
                  <a:outerShdw blurRad="38100" dist="38100" dir="2700000" algn="tl">
                    <a:srgbClr val="C0C0C0"/>
                  </a:outerShdw>
                </a:effectLst>
                <a:latin typeface="Trebuchet MS" pitchFamily="34" charset="0"/>
              </a:rPr>
              <a:t>- desemnarea specialiștilor pentru a  evalua programele de formare profesională depuse în vederea autorizării;</a:t>
            </a:r>
            <a:endParaRPr lang="en-US" sz="1500" dirty="0" smtClean="0">
              <a:effectLst>
                <a:outerShdw blurRad="38100" dist="38100" dir="2700000" algn="tl">
                  <a:srgbClr val="C0C0C0"/>
                </a:outerShdw>
              </a:effectLst>
              <a:latin typeface="Trebuchet MS" pitchFamily="34" charset="0"/>
            </a:endParaRPr>
          </a:p>
          <a:p>
            <a:pPr algn="just">
              <a:lnSpc>
                <a:spcPct val="100000"/>
              </a:lnSpc>
              <a:spcBef>
                <a:spcPct val="0"/>
              </a:spcBef>
              <a:buFont typeface="Arial" pitchFamily="34" charset="0"/>
              <a:buNone/>
              <a:defRPr/>
            </a:pPr>
            <a:r>
              <a:rPr lang="pt-BR" sz="1500" dirty="0" smtClean="0">
                <a:effectLst>
                  <a:outerShdw blurRad="38100" dist="38100" dir="2700000" algn="tl">
                    <a:srgbClr val="C0C0C0"/>
                  </a:outerShdw>
                </a:effectLst>
                <a:latin typeface="Trebuchet MS" pitchFamily="34" charset="0"/>
              </a:rPr>
              <a:t>- stabilirea componenței comisiilor de examen a participanților la sesiunile de formare.</a:t>
            </a:r>
            <a:endParaRPr lang="en-US" sz="1500" dirty="0" smtClean="0">
              <a:effectLst>
                <a:outerShdw blurRad="38100" dist="38100" dir="2700000" algn="tl">
                  <a:srgbClr val="C0C0C0"/>
                </a:outerShdw>
              </a:effectLst>
              <a:latin typeface="Trebuchet MS" pitchFamily="34" charset="0"/>
            </a:endParaRPr>
          </a:p>
          <a:p>
            <a:pPr algn="just">
              <a:lnSpc>
                <a:spcPct val="100000"/>
              </a:lnSpc>
              <a:spcBef>
                <a:spcPct val="0"/>
              </a:spcBef>
              <a:buFont typeface="Arial" pitchFamily="34" charset="0"/>
              <a:buNone/>
              <a:defRPr/>
            </a:pPr>
            <a:r>
              <a:rPr lang="en-US" sz="1500" dirty="0" smtClean="0">
                <a:effectLst>
                  <a:outerShdw blurRad="38100" dist="38100" dir="2700000" algn="tl">
                    <a:srgbClr val="C0C0C0"/>
                  </a:outerShdw>
                </a:effectLst>
                <a:latin typeface="Trebuchet MS" pitchFamily="34" charset="0"/>
              </a:rPr>
              <a:t> Au </a:t>
            </a:r>
            <a:r>
              <a:rPr lang="en-US" sz="1500" dirty="0" err="1" smtClean="0">
                <a:effectLst>
                  <a:outerShdw blurRad="38100" dist="38100" dir="2700000" algn="tl">
                    <a:srgbClr val="C0C0C0"/>
                  </a:outerShdw>
                </a:effectLst>
                <a:latin typeface="Trebuchet MS" pitchFamily="34" charset="0"/>
              </a:rPr>
              <a:t>fost</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acordate</a:t>
            </a:r>
            <a:r>
              <a:rPr lang="en-US" sz="1500" dirty="0" smtClean="0">
                <a:effectLst>
                  <a:outerShdw blurRad="38100" dist="38100" dir="2700000" algn="tl">
                    <a:srgbClr val="C0C0C0"/>
                  </a:outerShdw>
                </a:effectLst>
                <a:latin typeface="Trebuchet MS" pitchFamily="34" charset="0"/>
              </a:rPr>
              <a:t> </a:t>
            </a:r>
            <a:r>
              <a:rPr lang="ro-RO" sz="1500" dirty="0" smtClean="0">
                <a:solidFill>
                  <a:srgbClr val="0000FF"/>
                </a:solidFill>
                <a:effectLst>
                  <a:outerShdw blurRad="38100" dist="38100" dir="2700000" algn="tl">
                    <a:srgbClr val="C0C0C0"/>
                  </a:outerShdw>
                </a:effectLst>
                <a:latin typeface="Trebuchet MS" pitchFamily="34" charset="0"/>
              </a:rPr>
              <a:t>24</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consultaţii</a:t>
            </a:r>
            <a:r>
              <a:rPr lang="en-US" sz="1500" dirty="0" smtClean="0">
                <a:effectLst>
                  <a:outerShdw blurRad="38100" dist="38100" dir="2700000" algn="tl">
                    <a:srgbClr val="C0C0C0"/>
                  </a:outerShdw>
                </a:effectLst>
                <a:latin typeface="Trebuchet MS" pitchFamily="34" charset="0"/>
              </a:rPr>
              <a:t> de </a:t>
            </a:r>
            <a:r>
              <a:rPr lang="en-US" sz="1500" dirty="0" err="1" smtClean="0">
                <a:effectLst>
                  <a:outerShdw blurRad="38100" dist="38100" dir="2700000" algn="tl">
                    <a:srgbClr val="C0C0C0"/>
                  </a:outerShdw>
                </a:effectLst>
                <a:latin typeface="Trebuchet MS" pitchFamily="34" charset="0"/>
              </a:rPr>
              <a:t>specialitate</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fiind</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autoriza</a:t>
            </a:r>
            <a:r>
              <a:rPr lang="ro-RO" sz="1500" dirty="0" smtClean="0">
                <a:effectLst>
                  <a:outerShdw blurRad="38100" dist="38100" dir="2700000" algn="tl">
                    <a:srgbClr val="C0C0C0"/>
                  </a:outerShdw>
                </a:effectLst>
                <a:latin typeface="Trebuchet MS" pitchFamily="34" charset="0"/>
              </a:rPr>
              <a:t>ți un număr de </a:t>
            </a:r>
            <a:r>
              <a:rPr lang="en-US" sz="1500" dirty="0" smtClean="0">
                <a:solidFill>
                  <a:srgbClr val="0000FF"/>
                </a:solidFill>
                <a:effectLst>
                  <a:outerShdw blurRad="38100" dist="38100" dir="2700000" algn="tl">
                    <a:srgbClr val="C0C0C0"/>
                  </a:outerShdw>
                </a:effectLst>
                <a:latin typeface="Trebuchet MS" pitchFamily="34" charset="0"/>
              </a:rPr>
              <a:t>3</a:t>
            </a:r>
            <a:r>
              <a:rPr lang="ro-RO" sz="1500" dirty="0" smtClean="0">
                <a:effectLst>
                  <a:outerShdw blurRad="38100" dist="38100" dir="2700000" algn="tl">
                    <a:srgbClr val="C0C0C0"/>
                  </a:outerShdw>
                </a:effectLst>
                <a:latin typeface="Trebuchet MS" pitchFamily="34" charset="0"/>
              </a:rPr>
              <a:t> furnizori de formare cu un număr de </a:t>
            </a:r>
            <a:r>
              <a:rPr lang="en-US" sz="1500" dirty="0" smtClean="0">
                <a:solidFill>
                  <a:srgbClr val="0000FF"/>
                </a:solidFill>
                <a:effectLst>
                  <a:outerShdw blurRad="38100" dist="38100" dir="2700000" algn="tl">
                    <a:srgbClr val="C0C0C0"/>
                  </a:outerShdw>
                </a:effectLst>
                <a:latin typeface="Trebuchet MS" pitchFamily="34" charset="0"/>
              </a:rPr>
              <a:t>3</a:t>
            </a:r>
            <a:r>
              <a:rPr lang="ro-RO" sz="1500" dirty="0" smtClean="0">
                <a:effectLst>
                  <a:outerShdw blurRad="38100" dist="38100" dir="2700000" algn="tl">
                    <a:srgbClr val="C0C0C0"/>
                  </a:outerShdw>
                </a:effectLst>
                <a:latin typeface="Trebuchet MS" pitchFamily="34" charset="0"/>
              </a:rPr>
              <a:t> programe de formare profesională după cum urmează:</a:t>
            </a:r>
            <a:endParaRPr lang="en-US" sz="1500" dirty="0" smtClean="0">
              <a:effectLst>
                <a:outerShdw blurRad="38100" dist="38100" dir="2700000" algn="tl">
                  <a:srgbClr val="C0C0C0"/>
                </a:outerShdw>
              </a:effectLst>
              <a:latin typeface="Trebuchet MS" pitchFamily="34" charset="0"/>
            </a:endParaRPr>
          </a:p>
          <a:p>
            <a:pPr algn="just">
              <a:lnSpc>
                <a:spcPct val="100000"/>
              </a:lnSpc>
              <a:spcBef>
                <a:spcPct val="0"/>
              </a:spcBef>
              <a:buFont typeface="Arial" pitchFamily="34" charset="0"/>
              <a:buNone/>
              <a:defRPr/>
            </a:pPr>
            <a:r>
              <a:rPr lang="ro-RO" sz="1500" dirty="0" smtClean="0">
                <a:effectLst>
                  <a:outerShdw blurRad="38100" dist="38100" dir="2700000" algn="tl">
                    <a:srgbClr val="C0C0C0"/>
                  </a:outerShdw>
                </a:effectLst>
                <a:latin typeface="Trebuchet MS" pitchFamily="34" charset="0"/>
              </a:rPr>
              <a:t>- </a:t>
            </a:r>
            <a:r>
              <a:rPr lang="en-US" sz="1500" dirty="0" smtClean="0">
                <a:solidFill>
                  <a:srgbClr val="0000FF"/>
                </a:solidFill>
                <a:effectLst>
                  <a:outerShdw blurRad="38100" dist="38100" dir="2700000" algn="tl">
                    <a:srgbClr val="C0C0C0"/>
                  </a:outerShdw>
                </a:effectLst>
                <a:latin typeface="Trebuchet MS" pitchFamily="34" charset="0"/>
              </a:rPr>
              <a:t>1</a:t>
            </a:r>
            <a:r>
              <a:rPr lang="ro-RO" sz="1500" dirty="0" smtClean="0">
                <a:effectLst>
                  <a:outerShdw blurRad="38100" dist="38100" dir="2700000" algn="tl">
                    <a:srgbClr val="C0C0C0"/>
                  </a:outerShdw>
                </a:effectLst>
                <a:latin typeface="Trebuchet MS" pitchFamily="34" charset="0"/>
              </a:rPr>
              <a:t> program de calificare;</a:t>
            </a:r>
            <a:endParaRPr lang="en-US" sz="1500" dirty="0" smtClean="0">
              <a:effectLst>
                <a:outerShdw blurRad="38100" dist="38100" dir="2700000" algn="tl">
                  <a:srgbClr val="C0C0C0"/>
                </a:outerShdw>
              </a:effectLst>
              <a:latin typeface="Trebuchet MS" pitchFamily="34" charset="0"/>
            </a:endParaRPr>
          </a:p>
          <a:p>
            <a:pPr algn="just">
              <a:lnSpc>
                <a:spcPct val="100000"/>
              </a:lnSpc>
              <a:spcBef>
                <a:spcPct val="0"/>
              </a:spcBef>
              <a:buFont typeface="Arial" pitchFamily="34" charset="0"/>
              <a:buNone/>
              <a:defRPr/>
            </a:pPr>
            <a:r>
              <a:rPr lang="ro-RO" sz="1500" dirty="0" smtClean="0">
                <a:effectLst>
                  <a:outerShdw blurRad="38100" dist="38100" dir="2700000" algn="tl">
                    <a:srgbClr val="C0C0C0"/>
                  </a:outerShdw>
                </a:effectLst>
                <a:latin typeface="Trebuchet MS" pitchFamily="34" charset="0"/>
              </a:rPr>
              <a:t>- </a:t>
            </a:r>
            <a:r>
              <a:rPr lang="en-US" sz="1500" dirty="0" smtClean="0">
                <a:solidFill>
                  <a:srgbClr val="0000FF"/>
                </a:solidFill>
                <a:effectLst>
                  <a:outerShdw blurRad="38100" dist="38100" dir="2700000" algn="tl">
                    <a:srgbClr val="C0C0C0"/>
                  </a:outerShdw>
                </a:effectLst>
                <a:latin typeface="Trebuchet MS" pitchFamily="34" charset="0"/>
              </a:rPr>
              <a:t>2</a:t>
            </a:r>
            <a:r>
              <a:rPr lang="ro-RO" sz="1500" dirty="0" smtClean="0">
                <a:effectLst>
                  <a:outerShdw blurRad="38100" dist="38100" dir="2700000" algn="tl">
                    <a:srgbClr val="C0C0C0"/>
                  </a:outerShdw>
                </a:effectLst>
                <a:latin typeface="Trebuchet MS" pitchFamily="34" charset="0"/>
              </a:rPr>
              <a:t> program</a:t>
            </a:r>
            <a:r>
              <a:rPr lang="en-US" sz="1500" dirty="0" smtClean="0">
                <a:effectLst>
                  <a:outerShdw blurRad="38100" dist="38100" dir="2700000" algn="tl">
                    <a:srgbClr val="C0C0C0"/>
                  </a:outerShdw>
                </a:effectLst>
                <a:latin typeface="Trebuchet MS" pitchFamily="34" charset="0"/>
              </a:rPr>
              <a:t>e</a:t>
            </a:r>
            <a:r>
              <a:rPr lang="ro-RO" sz="1500" dirty="0" smtClean="0">
                <a:effectLst>
                  <a:outerShdw blurRad="38100" dist="38100" dir="2700000" algn="tl">
                    <a:srgbClr val="C0C0C0"/>
                  </a:outerShdw>
                </a:effectLst>
                <a:latin typeface="Trebuchet MS" pitchFamily="34" charset="0"/>
              </a:rPr>
              <a:t> de specializare.</a:t>
            </a:r>
            <a:endParaRPr lang="en-US" sz="1500" dirty="0" smtClean="0">
              <a:effectLst>
                <a:outerShdw blurRad="38100" dist="38100" dir="2700000" algn="tl">
                  <a:srgbClr val="C0C0C0"/>
                </a:outerShdw>
              </a:effectLst>
              <a:latin typeface="Trebuchet MS" pitchFamily="34" charset="0"/>
            </a:endParaRPr>
          </a:p>
          <a:p>
            <a:pPr algn="just">
              <a:lnSpc>
                <a:spcPct val="100000"/>
              </a:lnSpc>
              <a:spcBef>
                <a:spcPct val="0"/>
              </a:spcBef>
              <a:buFontTx/>
              <a:buChar char="-"/>
              <a:defRPr/>
            </a:pPr>
            <a:r>
              <a:rPr lang="ro-RO" sz="1500" dirty="0" smtClean="0">
                <a:effectLst>
                  <a:outerShdw blurRad="38100" dist="38100" dir="2700000" algn="tl">
                    <a:srgbClr val="C0C0C0"/>
                  </a:outerShdw>
                </a:effectLst>
                <a:latin typeface="Trebuchet MS" pitchFamily="34" charset="0"/>
              </a:rPr>
              <a:t>Î</a:t>
            </a:r>
            <a:r>
              <a:rPr lang="en-US" sz="1500" dirty="0" smtClean="0">
                <a:effectLst>
                  <a:outerShdw blurRad="38100" dist="38100" dir="2700000" algn="tl">
                    <a:srgbClr val="C0C0C0"/>
                  </a:outerShdw>
                </a:effectLst>
                <a:latin typeface="Trebuchet MS" pitchFamily="34" charset="0"/>
              </a:rPr>
              <a:t>n </a:t>
            </a:r>
            <a:r>
              <a:rPr lang="en-US" sz="1500" dirty="0" err="1" smtClean="0">
                <a:effectLst>
                  <a:outerShdw blurRad="38100" dist="38100" dir="2700000" algn="tl">
                    <a:srgbClr val="C0C0C0"/>
                  </a:outerShdw>
                </a:effectLst>
                <a:latin typeface="Trebuchet MS" pitchFamily="34" charset="0"/>
              </a:rPr>
              <a:t>aceeaşi</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perioadă</a:t>
            </a:r>
            <a:r>
              <a:rPr lang="en-US" sz="1500" dirty="0" smtClean="0">
                <a:effectLst>
                  <a:outerShdw blurRad="38100" dist="38100" dir="2700000" algn="tl">
                    <a:srgbClr val="C0C0C0"/>
                  </a:outerShdw>
                </a:effectLst>
                <a:latin typeface="Trebuchet MS" pitchFamily="34" charset="0"/>
              </a:rPr>
              <a:t> au </a:t>
            </a:r>
            <a:r>
              <a:rPr lang="en-US" sz="1500" dirty="0" err="1" smtClean="0">
                <a:effectLst>
                  <a:outerShdw blurRad="38100" dist="38100" dir="2700000" algn="tl">
                    <a:srgbClr val="C0C0C0"/>
                  </a:outerShdw>
                </a:effectLst>
                <a:latin typeface="Trebuchet MS" pitchFamily="34" charset="0"/>
              </a:rPr>
              <a:t>fost</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organizate</a:t>
            </a:r>
            <a:r>
              <a:rPr lang="en-US" sz="1500" dirty="0" smtClean="0">
                <a:effectLst>
                  <a:outerShdw blurRad="38100" dist="38100" dir="2700000" algn="tl">
                    <a:srgbClr val="C0C0C0"/>
                  </a:outerShdw>
                </a:effectLst>
                <a:latin typeface="Trebuchet MS" pitchFamily="34" charset="0"/>
              </a:rPr>
              <a:t> un </a:t>
            </a:r>
            <a:r>
              <a:rPr lang="en-US" sz="1500" dirty="0" err="1" smtClean="0">
                <a:effectLst>
                  <a:outerShdw blurRad="38100" dist="38100" dir="2700000" algn="tl">
                    <a:srgbClr val="C0C0C0"/>
                  </a:outerShdw>
                </a:effectLst>
                <a:latin typeface="Trebuchet MS" pitchFamily="34" charset="0"/>
              </a:rPr>
              <a:t>număr</a:t>
            </a:r>
            <a:r>
              <a:rPr lang="en-US" sz="1500" dirty="0" smtClean="0">
                <a:effectLst>
                  <a:outerShdw blurRad="38100" dist="38100" dir="2700000" algn="tl">
                    <a:srgbClr val="C0C0C0"/>
                  </a:outerShdw>
                </a:effectLst>
                <a:latin typeface="Trebuchet MS" pitchFamily="34" charset="0"/>
              </a:rPr>
              <a:t> de </a:t>
            </a:r>
            <a:r>
              <a:rPr lang="en-US" sz="1500" dirty="0" smtClean="0">
                <a:solidFill>
                  <a:srgbClr val="0000FF"/>
                </a:solidFill>
                <a:effectLst>
                  <a:outerShdw blurRad="38100" dist="38100" dir="2700000" algn="tl">
                    <a:srgbClr val="C0C0C0"/>
                  </a:outerShdw>
                </a:effectLst>
                <a:latin typeface="Trebuchet MS" pitchFamily="34" charset="0"/>
              </a:rPr>
              <a:t>31</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sesiuni</a:t>
            </a:r>
            <a:r>
              <a:rPr lang="en-US" sz="1500" dirty="0" smtClean="0">
                <a:effectLst>
                  <a:outerShdw blurRad="38100" dist="38100" dir="2700000" algn="tl">
                    <a:srgbClr val="C0C0C0"/>
                  </a:outerShdw>
                </a:effectLst>
                <a:latin typeface="Trebuchet MS" pitchFamily="34" charset="0"/>
              </a:rPr>
              <a:t> de </a:t>
            </a:r>
            <a:r>
              <a:rPr lang="en-US" sz="1500" dirty="0" err="1" smtClean="0">
                <a:effectLst>
                  <a:outerShdw blurRad="38100" dist="38100" dir="2700000" algn="tl">
                    <a:srgbClr val="C0C0C0"/>
                  </a:outerShdw>
                </a:effectLst>
                <a:latin typeface="Trebuchet MS" pitchFamily="34" charset="0"/>
              </a:rPr>
              <a:t>formare</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profesională</a:t>
            </a:r>
            <a:r>
              <a:rPr lang="en-US" sz="1500" dirty="0" smtClean="0">
                <a:effectLst>
                  <a:outerShdw blurRad="38100" dist="38100" dir="2700000" algn="tl">
                    <a:srgbClr val="C0C0C0"/>
                  </a:outerShdw>
                </a:effectLst>
                <a:latin typeface="Trebuchet MS" pitchFamily="34" charset="0"/>
              </a:rPr>
              <a:t>, din care:</a:t>
            </a:r>
          </a:p>
          <a:p>
            <a:pPr algn="just">
              <a:lnSpc>
                <a:spcPct val="100000"/>
              </a:lnSpc>
              <a:spcBef>
                <a:spcPct val="0"/>
              </a:spcBef>
              <a:buFont typeface="Arial" pitchFamily="34" charset="0"/>
              <a:buNone/>
              <a:defRPr/>
            </a:pPr>
            <a:r>
              <a:rPr lang="en-US" sz="1500" dirty="0" smtClean="0">
                <a:effectLst>
                  <a:outerShdw blurRad="38100" dist="38100" dir="2700000" algn="tl">
                    <a:srgbClr val="C0C0C0"/>
                  </a:outerShdw>
                </a:effectLst>
                <a:latin typeface="Trebuchet MS" pitchFamily="34" charset="0"/>
              </a:rPr>
              <a:t>- </a:t>
            </a:r>
            <a:r>
              <a:rPr lang="en-US" sz="1500" dirty="0" smtClean="0">
                <a:solidFill>
                  <a:srgbClr val="0000FF"/>
                </a:solidFill>
                <a:effectLst>
                  <a:outerShdw blurRad="38100" dist="38100" dir="2700000" algn="tl">
                    <a:srgbClr val="C0C0C0"/>
                  </a:outerShdw>
                </a:effectLst>
                <a:latin typeface="Trebuchet MS" pitchFamily="34" charset="0"/>
              </a:rPr>
              <a:t>24</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cursuri</a:t>
            </a:r>
            <a:r>
              <a:rPr lang="en-US" sz="1500" dirty="0" smtClean="0">
                <a:effectLst>
                  <a:outerShdw blurRad="38100" dist="38100" dir="2700000" algn="tl">
                    <a:srgbClr val="C0C0C0"/>
                  </a:outerShdw>
                </a:effectLst>
                <a:latin typeface="Trebuchet MS" pitchFamily="34" charset="0"/>
              </a:rPr>
              <a:t> de </a:t>
            </a:r>
            <a:r>
              <a:rPr lang="en-US" sz="1500" dirty="0" err="1" smtClean="0">
                <a:effectLst>
                  <a:outerShdw blurRad="38100" dist="38100" dir="2700000" algn="tl">
                    <a:srgbClr val="C0C0C0"/>
                  </a:outerShdw>
                </a:effectLst>
                <a:latin typeface="Trebuchet MS" pitchFamily="34" charset="0"/>
              </a:rPr>
              <a:t>calificare</a:t>
            </a:r>
            <a:r>
              <a:rPr lang="en-US" sz="1500" dirty="0" smtClean="0">
                <a:effectLst>
                  <a:outerShdw blurRad="38100" dist="38100" dir="2700000" algn="tl">
                    <a:srgbClr val="C0C0C0"/>
                  </a:outerShdw>
                </a:effectLst>
                <a:latin typeface="Trebuchet MS" pitchFamily="34" charset="0"/>
              </a:rPr>
              <a:t> cu un </a:t>
            </a:r>
            <a:r>
              <a:rPr lang="en-US" sz="1500" dirty="0" err="1" smtClean="0">
                <a:effectLst>
                  <a:outerShdw blurRad="38100" dist="38100" dir="2700000" algn="tl">
                    <a:srgbClr val="C0C0C0"/>
                  </a:outerShdw>
                </a:effectLst>
                <a:latin typeface="Trebuchet MS" pitchFamily="34" charset="0"/>
              </a:rPr>
              <a:t>număr</a:t>
            </a:r>
            <a:r>
              <a:rPr lang="en-US" sz="1500" dirty="0" smtClean="0">
                <a:effectLst>
                  <a:outerShdw blurRad="38100" dist="38100" dir="2700000" algn="tl">
                    <a:srgbClr val="C0C0C0"/>
                  </a:outerShdw>
                </a:effectLst>
                <a:latin typeface="Trebuchet MS" pitchFamily="34" charset="0"/>
              </a:rPr>
              <a:t> de </a:t>
            </a:r>
            <a:r>
              <a:rPr lang="en-US" sz="1500" dirty="0" smtClean="0">
                <a:solidFill>
                  <a:srgbClr val="0000FF"/>
                </a:solidFill>
                <a:effectLst>
                  <a:outerShdw blurRad="38100" dist="38100" dir="2700000" algn="tl">
                    <a:srgbClr val="C0C0C0"/>
                  </a:outerShdw>
                </a:effectLst>
                <a:latin typeface="Trebuchet MS" pitchFamily="34" charset="0"/>
              </a:rPr>
              <a:t>427</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absolvenți</a:t>
            </a:r>
            <a:r>
              <a:rPr lang="en-US" sz="1500" dirty="0" smtClean="0">
                <a:effectLst>
                  <a:outerShdw blurRad="38100" dist="38100" dir="2700000" algn="tl">
                    <a:srgbClr val="C0C0C0"/>
                  </a:outerShdw>
                </a:effectLst>
                <a:latin typeface="Trebuchet MS" pitchFamily="34" charset="0"/>
              </a:rPr>
              <a:t> care au </a:t>
            </a:r>
            <a:r>
              <a:rPr lang="en-US" sz="1500" dirty="0" err="1" smtClean="0">
                <a:effectLst>
                  <a:outerShdw blurRad="38100" dist="38100" dir="2700000" algn="tl">
                    <a:srgbClr val="C0C0C0"/>
                  </a:outerShdw>
                </a:effectLst>
                <a:latin typeface="Trebuchet MS" pitchFamily="34" charset="0"/>
              </a:rPr>
              <a:t>obținut</a:t>
            </a:r>
            <a:r>
              <a:rPr lang="en-US" sz="1500" dirty="0" smtClean="0">
                <a:effectLst>
                  <a:outerShdw blurRad="38100" dist="38100" dir="2700000" algn="tl">
                    <a:srgbClr val="C0C0C0"/>
                  </a:outerShdw>
                </a:effectLst>
                <a:latin typeface="Trebuchet MS" pitchFamily="34" charset="0"/>
              </a:rPr>
              <a:t> certificate de </a:t>
            </a:r>
            <a:r>
              <a:rPr lang="en-US" sz="1500" dirty="0" err="1" smtClean="0">
                <a:effectLst>
                  <a:outerShdw blurRad="38100" dist="38100" dir="2700000" algn="tl">
                    <a:srgbClr val="C0C0C0"/>
                  </a:outerShdw>
                </a:effectLst>
                <a:latin typeface="Trebuchet MS" pitchFamily="34" charset="0"/>
              </a:rPr>
              <a:t>calificare</a:t>
            </a:r>
            <a:r>
              <a:rPr lang="en-US" sz="1500" dirty="0" smtClean="0">
                <a:effectLst>
                  <a:outerShdw blurRad="38100" dist="38100" dir="2700000" algn="tl">
                    <a:srgbClr val="C0C0C0"/>
                  </a:outerShdw>
                </a:effectLst>
                <a:latin typeface="Trebuchet MS" pitchFamily="34" charset="0"/>
              </a:rPr>
              <a:t>;</a:t>
            </a:r>
          </a:p>
          <a:p>
            <a:pPr algn="just">
              <a:lnSpc>
                <a:spcPct val="100000"/>
              </a:lnSpc>
              <a:spcBef>
                <a:spcPct val="0"/>
              </a:spcBef>
              <a:buFont typeface="Arial" pitchFamily="34" charset="0"/>
              <a:buNone/>
              <a:defRPr/>
            </a:pPr>
            <a:r>
              <a:rPr lang="en-US" sz="1500" dirty="0" smtClean="0">
                <a:effectLst>
                  <a:outerShdw blurRad="38100" dist="38100" dir="2700000" algn="tl">
                    <a:srgbClr val="C0C0C0"/>
                  </a:outerShdw>
                </a:effectLst>
                <a:latin typeface="Trebuchet MS" pitchFamily="34" charset="0"/>
              </a:rPr>
              <a:t>- </a:t>
            </a:r>
            <a:r>
              <a:rPr lang="ro-RO" sz="1500" dirty="0" smtClean="0">
                <a:effectLst>
                  <a:outerShdw blurRad="38100" dist="38100" dir="2700000" algn="tl">
                    <a:srgbClr val="C0C0C0"/>
                  </a:outerShdw>
                </a:effectLst>
                <a:latin typeface="Trebuchet MS" pitchFamily="34" charset="0"/>
              </a:rPr>
              <a:t> </a:t>
            </a:r>
            <a:r>
              <a:rPr lang="en-US" sz="1500" dirty="0" smtClean="0">
                <a:solidFill>
                  <a:srgbClr val="0000FF"/>
                </a:solidFill>
                <a:effectLst>
                  <a:outerShdw blurRad="38100" dist="38100" dir="2700000" algn="tl">
                    <a:srgbClr val="C0C0C0"/>
                  </a:outerShdw>
                </a:effectLst>
                <a:latin typeface="Trebuchet MS" pitchFamily="34" charset="0"/>
              </a:rPr>
              <a:t>7</a:t>
            </a:r>
            <a:r>
              <a:rPr lang="en-US" sz="1500" dirty="0" smtClean="0">
                <a:effectLst>
                  <a:outerShdw blurRad="38100" dist="38100" dir="2700000" algn="tl">
                    <a:srgbClr val="C0C0C0"/>
                  </a:outerShdw>
                </a:effectLst>
                <a:latin typeface="Trebuchet MS" pitchFamily="34" charset="0"/>
              </a:rPr>
              <a:t>cursuri de </a:t>
            </a:r>
            <a:r>
              <a:rPr lang="en-US" sz="1500" dirty="0" err="1" smtClean="0">
                <a:effectLst>
                  <a:outerShdw blurRad="38100" dist="38100" dir="2700000" algn="tl">
                    <a:srgbClr val="C0C0C0"/>
                  </a:outerShdw>
                </a:effectLst>
                <a:latin typeface="Trebuchet MS" pitchFamily="34" charset="0"/>
              </a:rPr>
              <a:t>specializare</a:t>
            </a:r>
            <a:r>
              <a:rPr lang="ro-RO" sz="1500" dirty="0" smtClean="0">
                <a:effectLst>
                  <a:outerShdw blurRad="38100" dist="38100" dir="2700000" algn="tl">
                    <a:srgbClr val="C0C0C0"/>
                  </a:outerShdw>
                </a:effectLst>
                <a:latin typeface="Trebuchet MS" pitchFamily="34" charset="0"/>
              </a:rPr>
              <a:t> </a:t>
            </a:r>
            <a:r>
              <a:rPr lang="en-US" sz="1500" dirty="0" smtClean="0">
                <a:effectLst>
                  <a:outerShdw blurRad="38100" dist="38100" dir="2700000" algn="tl">
                    <a:srgbClr val="C0C0C0"/>
                  </a:outerShdw>
                </a:effectLst>
                <a:latin typeface="Trebuchet MS" pitchFamily="34" charset="0"/>
              </a:rPr>
              <a:t>cu un </a:t>
            </a:r>
            <a:r>
              <a:rPr lang="en-US" sz="1500" dirty="0" err="1" smtClean="0">
                <a:effectLst>
                  <a:outerShdw blurRad="38100" dist="38100" dir="2700000" algn="tl">
                    <a:srgbClr val="C0C0C0"/>
                  </a:outerShdw>
                </a:effectLst>
                <a:latin typeface="Trebuchet MS" pitchFamily="34" charset="0"/>
              </a:rPr>
              <a:t>număr</a:t>
            </a:r>
            <a:r>
              <a:rPr lang="en-US" sz="1500" dirty="0" smtClean="0">
                <a:effectLst>
                  <a:outerShdw blurRad="38100" dist="38100" dir="2700000" algn="tl">
                    <a:srgbClr val="C0C0C0"/>
                  </a:outerShdw>
                </a:effectLst>
                <a:latin typeface="Trebuchet MS" pitchFamily="34" charset="0"/>
              </a:rPr>
              <a:t> de </a:t>
            </a:r>
            <a:r>
              <a:rPr lang="en-US" sz="1500" dirty="0" smtClean="0">
                <a:solidFill>
                  <a:srgbClr val="0000FF"/>
                </a:solidFill>
                <a:effectLst>
                  <a:outerShdw blurRad="38100" dist="38100" dir="2700000" algn="tl">
                    <a:srgbClr val="C0C0C0"/>
                  </a:outerShdw>
                </a:effectLst>
                <a:latin typeface="Trebuchet MS" pitchFamily="34" charset="0"/>
              </a:rPr>
              <a:t>188</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absolvenți</a:t>
            </a:r>
            <a:r>
              <a:rPr lang="en-US" sz="1500" dirty="0" smtClean="0">
                <a:effectLst>
                  <a:outerShdw blurRad="38100" dist="38100" dir="2700000" algn="tl">
                    <a:srgbClr val="C0C0C0"/>
                  </a:outerShdw>
                </a:effectLst>
                <a:latin typeface="Trebuchet MS" pitchFamily="34" charset="0"/>
              </a:rPr>
              <a:t> care au </a:t>
            </a:r>
            <a:r>
              <a:rPr lang="en-US" sz="1500" dirty="0" err="1" smtClean="0">
                <a:effectLst>
                  <a:outerShdw blurRad="38100" dist="38100" dir="2700000" algn="tl">
                    <a:srgbClr val="C0C0C0"/>
                  </a:outerShdw>
                </a:effectLst>
                <a:latin typeface="Trebuchet MS" pitchFamily="34" charset="0"/>
              </a:rPr>
              <a:t>obținut</a:t>
            </a:r>
            <a:r>
              <a:rPr lang="en-US" sz="1500" dirty="0" smtClean="0">
                <a:effectLst>
                  <a:outerShdw blurRad="38100" dist="38100" dir="2700000" algn="tl">
                    <a:srgbClr val="C0C0C0"/>
                  </a:outerShdw>
                </a:effectLst>
                <a:latin typeface="Trebuchet MS" pitchFamily="34" charset="0"/>
              </a:rPr>
              <a:t> certificate de </a:t>
            </a:r>
            <a:r>
              <a:rPr lang="en-US" sz="1500" dirty="0" err="1" smtClean="0">
                <a:effectLst>
                  <a:outerShdw blurRad="38100" dist="38100" dir="2700000" algn="tl">
                    <a:srgbClr val="C0C0C0"/>
                  </a:outerShdw>
                </a:effectLst>
                <a:latin typeface="Trebuchet MS" pitchFamily="34" charset="0"/>
              </a:rPr>
              <a:t>absolvire</a:t>
            </a:r>
            <a:r>
              <a:rPr lang="en-US" sz="1500" dirty="0" smtClean="0">
                <a:effectLst>
                  <a:outerShdw blurRad="38100" dist="38100" dir="2700000" algn="tl">
                    <a:srgbClr val="C0C0C0"/>
                  </a:outerShdw>
                </a:effectLst>
                <a:latin typeface="Trebuchet MS" pitchFamily="34" charset="0"/>
              </a:rPr>
              <a:t>.</a:t>
            </a:r>
          </a:p>
          <a:p>
            <a:pPr algn="just">
              <a:lnSpc>
                <a:spcPct val="100000"/>
              </a:lnSpc>
              <a:spcBef>
                <a:spcPct val="0"/>
              </a:spcBef>
              <a:buFont typeface="Arial" pitchFamily="34" charset="0"/>
              <a:buNone/>
              <a:defRPr/>
            </a:pPr>
            <a:r>
              <a:rPr lang="en-US" sz="1500" dirty="0" smtClean="0">
                <a:effectLst>
                  <a:outerShdw blurRad="38100" dist="38100" dir="2700000" algn="tl">
                    <a:srgbClr val="C0C0C0"/>
                  </a:outerShdw>
                </a:effectLst>
                <a:latin typeface="Trebuchet MS" pitchFamily="34" charset="0"/>
              </a:rPr>
              <a:t>La data de </a:t>
            </a:r>
            <a:r>
              <a:rPr lang="en-US" sz="1500" dirty="0" smtClean="0">
                <a:solidFill>
                  <a:srgbClr val="0000FF"/>
                </a:solidFill>
                <a:effectLst>
                  <a:outerShdw blurRad="38100" dist="38100" dir="2700000" algn="tl">
                    <a:srgbClr val="C0C0C0"/>
                  </a:outerShdw>
                </a:effectLst>
                <a:latin typeface="Trebuchet MS" pitchFamily="34" charset="0"/>
              </a:rPr>
              <a:t>3</a:t>
            </a:r>
            <a:r>
              <a:rPr lang="ro-RO" sz="1500" dirty="0" smtClean="0">
                <a:solidFill>
                  <a:srgbClr val="0000FF"/>
                </a:solidFill>
                <a:effectLst>
                  <a:outerShdw blurRad="38100" dist="38100" dir="2700000" algn="tl">
                    <a:srgbClr val="C0C0C0"/>
                  </a:outerShdw>
                </a:effectLst>
                <a:latin typeface="Trebuchet MS" pitchFamily="34" charset="0"/>
              </a:rPr>
              <a:t>0</a:t>
            </a:r>
            <a:r>
              <a:rPr lang="en-US" sz="1500" dirty="0" smtClean="0">
                <a:solidFill>
                  <a:srgbClr val="0000FF"/>
                </a:solidFill>
                <a:effectLst>
                  <a:outerShdw blurRad="38100" dist="38100" dir="2700000" algn="tl">
                    <a:srgbClr val="C0C0C0"/>
                  </a:outerShdw>
                </a:effectLst>
                <a:latin typeface="Trebuchet MS" pitchFamily="34" charset="0"/>
              </a:rPr>
              <a:t>.</a:t>
            </a:r>
            <a:r>
              <a:rPr lang="ro-RO" sz="1500" dirty="0" smtClean="0">
                <a:solidFill>
                  <a:srgbClr val="0000FF"/>
                </a:solidFill>
                <a:effectLst>
                  <a:outerShdw blurRad="38100" dist="38100" dir="2700000" algn="tl">
                    <a:srgbClr val="C0C0C0"/>
                  </a:outerShdw>
                </a:effectLst>
                <a:latin typeface="Trebuchet MS" pitchFamily="34" charset="0"/>
              </a:rPr>
              <a:t>0</a:t>
            </a:r>
            <a:r>
              <a:rPr lang="en-US" sz="1500" dirty="0" smtClean="0">
                <a:solidFill>
                  <a:srgbClr val="0000FF"/>
                </a:solidFill>
                <a:effectLst>
                  <a:outerShdw blurRad="38100" dist="38100" dir="2700000" algn="tl">
                    <a:srgbClr val="C0C0C0"/>
                  </a:outerShdw>
                </a:effectLst>
                <a:latin typeface="Trebuchet MS" pitchFamily="34" charset="0"/>
              </a:rPr>
              <a:t>9.2024 </a:t>
            </a:r>
            <a:r>
              <a:rPr lang="en-US" sz="1500" dirty="0" err="1" smtClean="0">
                <a:effectLst>
                  <a:outerShdw blurRad="38100" dist="38100" dir="2700000" algn="tl">
                    <a:srgbClr val="C0C0C0"/>
                  </a:outerShdw>
                </a:effectLst>
                <a:latin typeface="Trebuchet MS" pitchFamily="34" charset="0"/>
              </a:rPr>
              <a:t>dețin</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autorizație</a:t>
            </a:r>
            <a:r>
              <a:rPr lang="en-US" sz="1500" dirty="0" smtClean="0">
                <a:effectLst>
                  <a:outerShdw blurRad="38100" dist="38100" dir="2700000" algn="tl">
                    <a:srgbClr val="C0C0C0"/>
                  </a:outerShdw>
                </a:effectLst>
                <a:latin typeface="Trebuchet MS" pitchFamily="34" charset="0"/>
              </a:rPr>
              <a:t> un </a:t>
            </a:r>
            <a:r>
              <a:rPr lang="en-US" sz="1500" dirty="0" err="1" smtClean="0">
                <a:effectLst>
                  <a:outerShdw blurRad="38100" dist="38100" dir="2700000" algn="tl">
                    <a:srgbClr val="C0C0C0"/>
                  </a:outerShdw>
                </a:effectLst>
                <a:latin typeface="Trebuchet MS" pitchFamily="34" charset="0"/>
              </a:rPr>
              <a:t>număr</a:t>
            </a:r>
            <a:r>
              <a:rPr lang="en-US" sz="1500" dirty="0" smtClean="0">
                <a:effectLst>
                  <a:outerShdw blurRad="38100" dist="38100" dir="2700000" algn="tl">
                    <a:srgbClr val="C0C0C0"/>
                  </a:outerShdw>
                </a:effectLst>
                <a:latin typeface="Trebuchet MS" pitchFamily="34" charset="0"/>
              </a:rPr>
              <a:t> de </a:t>
            </a:r>
            <a:r>
              <a:rPr lang="en-US" sz="1500" dirty="0" smtClean="0">
                <a:solidFill>
                  <a:srgbClr val="0000FF"/>
                </a:solidFill>
                <a:effectLst>
                  <a:outerShdw blurRad="38100" dist="38100" dir="2700000" algn="tl">
                    <a:srgbClr val="C0C0C0"/>
                  </a:outerShdw>
                </a:effectLst>
                <a:latin typeface="Trebuchet MS" pitchFamily="34" charset="0"/>
              </a:rPr>
              <a:t>15 </a:t>
            </a:r>
            <a:r>
              <a:rPr lang="en-US" sz="1500" dirty="0" err="1" smtClean="0">
                <a:effectLst>
                  <a:outerShdw blurRad="38100" dist="38100" dir="2700000" algn="tl">
                    <a:srgbClr val="C0C0C0"/>
                  </a:outerShdw>
                </a:effectLst>
                <a:latin typeface="Trebuchet MS" pitchFamily="34" charset="0"/>
              </a:rPr>
              <a:t>furnizori</a:t>
            </a:r>
            <a:r>
              <a:rPr lang="en-US" sz="1500" dirty="0" smtClean="0">
                <a:effectLst>
                  <a:outerShdw blurRad="38100" dist="38100" dir="2700000" algn="tl">
                    <a:srgbClr val="C0C0C0"/>
                  </a:outerShdw>
                </a:effectLst>
                <a:latin typeface="Trebuchet MS" pitchFamily="34" charset="0"/>
              </a:rPr>
              <a:t> de </a:t>
            </a:r>
            <a:r>
              <a:rPr lang="en-US" sz="1500" dirty="0" err="1" smtClean="0">
                <a:effectLst>
                  <a:outerShdw blurRad="38100" dist="38100" dir="2700000" algn="tl">
                    <a:srgbClr val="C0C0C0"/>
                  </a:outerShdw>
                </a:effectLst>
                <a:latin typeface="Trebuchet MS" pitchFamily="34" charset="0"/>
              </a:rPr>
              <a:t>formare</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profesională</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pentru</a:t>
            </a:r>
            <a:r>
              <a:rPr lang="en-US" sz="1500" dirty="0" smtClean="0">
                <a:effectLst>
                  <a:outerShdw blurRad="38100" dist="38100" dir="2700000" algn="tl">
                    <a:srgbClr val="C0C0C0"/>
                  </a:outerShdw>
                </a:effectLst>
                <a:latin typeface="Trebuchet MS" pitchFamily="34" charset="0"/>
              </a:rPr>
              <a:t> un </a:t>
            </a:r>
            <a:r>
              <a:rPr lang="en-US" sz="1500" dirty="0" err="1" smtClean="0">
                <a:effectLst>
                  <a:outerShdw blurRad="38100" dist="38100" dir="2700000" algn="tl">
                    <a:srgbClr val="C0C0C0"/>
                  </a:outerShdw>
                </a:effectLst>
                <a:latin typeface="Trebuchet MS" pitchFamily="34" charset="0"/>
              </a:rPr>
              <a:t>număr</a:t>
            </a:r>
            <a:r>
              <a:rPr lang="en-US" sz="1500" dirty="0" smtClean="0">
                <a:effectLst>
                  <a:outerShdw blurRad="38100" dist="38100" dir="2700000" algn="tl">
                    <a:srgbClr val="C0C0C0"/>
                  </a:outerShdw>
                </a:effectLst>
                <a:latin typeface="Trebuchet MS" pitchFamily="34" charset="0"/>
              </a:rPr>
              <a:t> de </a:t>
            </a:r>
            <a:r>
              <a:rPr lang="en-US" sz="1500" dirty="0" smtClean="0">
                <a:solidFill>
                  <a:srgbClr val="0000FF"/>
                </a:solidFill>
                <a:effectLst>
                  <a:outerShdw blurRad="38100" dist="38100" dir="2700000" algn="tl">
                    <a:srgbClr val="C0C0C0"/>
                  </a:outerShdw>
                </a:effectLst>
                <a:latin typeface="Trebuchet MS" pitchFamily="34" charset="0"/>
              </a:rPr>
              <a:t>19</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programe</a:t>
            </a:r>
            <a:r>
              <a:rPr lang="en-US" sz="1500" dirty="0" smtClean="0">
                <a:effectLst>
                  <a:outerShdw blurRad="38100" dist="38100" dir="2700000" algn="tl">
                    <a:srgbClr val="C0C0C0"/>
                  </a:outerShdw>
                </a:effectLst>
                <a:latin typeface="Trebuchet MS" pitchFamily="34" charset="0"/>
              </a:rPr>
              <a:t> de </a:t>
            </a:r>
            <a:r>
              <a:rPr lang="en-US" sz="1500" dirty="0" err="1" smtClean="0">
                <a:effectLst>
                  <a:outerShdw blurRad="38100" dist="38100" dir="2700000" algn="tl">
                    <a:srgbClr val="C0C0C0"/>
                  </a:outerShdw>
                </a:effectLst>
                <a:latin typeface="Trebuchet MS" pitchFamily="34" charset="0"/>
              </a:rPr>
              <a:t>formare</a:t>
            </a:r>
            <a:r>
              <a:rPr lang="en-US" sz="1500" dirty="0" smtClean="0">
                <a:effectLst>
                  <a:outerShdw blurRad="38100" dist="38100" dir="2700000" algn="tl">
                    <a:srgbClr val="C0C0C0"/>
                  </a:outerShdw>
                </a:effectLst>
                <a:latin typeface="Trebuchet MS" pitchFamily="34" charset="0"/>
              </a:rPr>
              <a:t> </a:t>
            </a:r>
            <a:r>
              <a:rPr lang="en-US" sz="1500" dirty="0" err="1" smtClean="0">
                <a:effectLst>
                  <a:outerShdw blurRad="38100" dist="38100" dir="2700000" algn="tl">
                    <a:srgbClr val="C0C0C0"/>
                  </a:outerShdw>
                </a:effectLst>
                <a:latin typeface="Trebuchet MS" pitchFamily="34" charset="0"/>
              </a:rPr>
              <a:t>profesională</a:t>
            </a:r>
            <a:r>
              <a:rPr lang="en-US" sz="1500" dirty="0" smtClean="0">
                <a:effectLst>
                  <a:outerShdw blurRad="38100" dist="38100" dir="2700000" algn="tl">
                    <a:srgbClr val="C0C0C0"/>
                  </a:outerShdw>
                </a:effectLst>
                <a:latin typeface="Trebuchet MS" pitchFamily="34" charset="0"/>
              </a:rPr>
              <a:t>.</a:t>
            </a:r>
          </a:p>
          <a:p>
            <a:pPr>
              <a:buFont typeface="Arial" pitchFamily="34" charset="0"/>
              <a:buNone/>
              <a:defRPr/>
            </a:pPr>
            <a:endParaRPr lang="ro-RO" sz="1600" dirty="0" smtClean="0">
              <a:latin typeface="Trebuchet MS" pitchFamily="34" charset="0"/>
            </a:endParaRPr>
          </a:p>
        </p:txBody>
      </p:sp>
      <p:sp>
        <p:nvSpPr>
          <p:cNvPr id="38916" name="Slide Number Placeholder 3"/>
          <p:cNvSpPr>
            <a:spLocks noGrp="1"/>
          </p:cNvSpPr>
          <p:nvPr>
            <p:ph type="sldNum" sz="quarter" idx="12"/>
          </p:nvPr>
        </p:nvSpPr>
        <p:spPr bwMode="auto">
          <a:noFill/>
          <a:ln>
            <a:miter lim="800000"/>
            <a:headEnd/>
            <a:tailEnd/>
          </a:ln>
        </p:spPr>
        <p:txBody>
          <a:bodyPr/>
          <a:lstStyle/>
          <a:p>
            <a:fld id="{6D456F1D-F632-4789-BEF1-240180B3F3CD}" type="slidenum">
              <a:rPr lang="ro-RO" smtClean="0"/>
              <a:pPr/>
              <a:t>28</a:t>
            </a:fld>
            <a:endParaRPr lang="ro-RO"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539552" y="250032"/>
            <a:ext cx="8425062" cy="1196570"/>
          </a:xfrm>
        </p:spPr>
        <p:txBody>
          <a:bodyPr/>
          <a:lstStyle/>
          <a:p>
            <a:pPr eaLnBrk="1" hangingPunct="1">
              <a:lnSpc>
                <a:spcPct val="100000"/>
              </a:lnSpc>
              <a:defRPr/>
            </a:pPr>
            <a:r>
              <a:rPr lang="ro-RO" sz="1800" b="1" dirty="0" smtClean="0">
                <a:solidFill>
                  <a:srgbClr val="000099"/>
                </a:solidFill>
                <a:effectLst>
                  <a:outerShdw blurRad="38100" dist="38100" dir="2700000" algn="tl">
                    <a:srgbClr val="C0C0C0"/>
                  </a:outerShdw>
                </a:effectLst>
                <a:latin typeface="Trebuchet MS" pitchFamily="34" charset="0"/>
              </a:rPr>
              <a:t>ACORDAREA DREPTURILOR PREVĂZUTE DE DECRETUL LEGE NR.118/1990</a:t>
            </a:r>
            <a:r>
              <a:rPr lang="ro-RO" sz="1800" b="1" dirty="0" smtClean="0">
                <a:solidFill>
                  <a:srgbClr val="000099"/>
                </a:solidFill>
                <a:latin typeface="Trebuchet MS" pitchFamily="34" charset="0"/>
              </a:rPr>
              <a:t> </a:t>
            </a:r>
            <a:r>
              <a:rPr lang="en-US" sz="1800" b="1" dirty="0" smtClean="0">
                <a:solidFill>
                  <a:srgbClr val="000099"/>
                </a:solidFill>
                <a:latin typeface="Trebuchet MS" pitchFamily="34" charset="0"/>
              </a:rPr>
              <a:t/>
            </a:r>
            <a:br>
              <a:rPr lang="en-US" sz="1800" b="1" dirty="0" smtClean="0">
                <a:solidFill>
                  <a:srgbClr val="000099"/>
                </a:solidFill>
                <a:latin typeface="Trebuchet MS" pitchFamily="34" charset="0"/>
              </a:rPr>
            </a:br>
            <a:r>
              <a:rPr lang="ro-RO" sz="1800" b="1" dirty="0" smtClean="0">
                <a:solidFill>
                  <a:srgbClr val="000099"/>
                </a:solidFill>
                <a:latin typeface="Trebuchet MS" pitchFamily="34" charset="0"/>
              </a:rPr>
              <a:t>persoanelor persecutate din motive politice de dictatura instaurată cu începere de la 6 martie 1945, precum şi celor deportate în străinătate ori constituite în prizonieri, actualizat prin Legea nr.130/2020</a:t>
            </a:r>
          </a:p>
        </p:txBody>
      </p:sp>
      <p:sp>
        <p:nvSpPr>
          <p:cNvPr id="39939" name="Rectangle 3"/>
          <p:cNvSpPr>
            <a:spLocks noGrp="1" noChangeArrowheads="1"/>
          </p:cNvSpPr>
          <p:nvPr>
            <p:ph idx="1"/>
          </p:nvPr>
        </p:nvSpPr>
        <p:spPr>
          <a:xfrm>
            <a:off x="539751" y="1383507"/>
            <a:ext cx="7993063" cy="3545681"/>
          </a:xfrm>
        </p:spPr>
        <p:txBody>
          <a:bodyPr/>
          <a:lstStyle/>
          <a:p>
            <a:pPr marL="266700" indent="-266700" algn="ctr" eaLnBrk="1" hangingPunct="1">
              <a:lnSpc>
                <a:spcPct val="80000"/>
              </a:lnSpc>
              <a:buFont typeface="Wingdings" pitchFamily="2" charset="2"/>
              <a:buNone/>
            </a:pPr>
            <a:endParaRPr lang="en-US" sz="300" b="1" dirty="0" smtClean="0">
              <a:solidFill>
                <a:srgbClr val="000099"/>
              </a:solidFill>
            </a:endParaRPr>
          </a:p>
          <a:p>
            <a:pPr marL="266700" indent="-266700" algn="ctr" eaLnBrk="1" hangingPunct="1">
              <a:lnSpc>
                <a:spcPct val="80000"/>
              </a:lnSpc>
              <a:spcBef>
                <a:spcPts val="0"/>
              </a:spcBef>
              <a:buFont typeface="Wingdings" pitchFamily="2" charset="2"/>
              <a:buNone/>
            </a:pPr>
            <a:endParaRPr lang="en-US" sz="300" b="1" dirty="0" smtClean="0">
              <a:solidFill>
                <a:srgbClr val="000099"/>
              </a:solidFill>
            </a:endParaRPr>
          </a:p>
          <a:p>
            <a:pPr marL="266700" indent="-266700" algn="ctr" eaLnBrk="1" hangingPunct="1">
              <a:lnSpc>
                <a:spcPct val="80000"/>
              </a:lnSpc>
              <a:spcBef>
                <a:spcPts val="0"/>
              </a:spcBef>
              <a:buFont typeface="Wingdings" pitchFamily="2" charset="2"/>
              <a:buNone/>
            </a:pPr>
            <a:endParaRPr lang="en-US" sz="200" dirty="0" smtClean="0">
              <a:solidFill>
                <a:srgbClr val="000099"/>
              </a:solidFill>
            </a:endParaRPr>
          </a:p>
          <a:p>
            <a:pPr marL="266700" indent="-266700" algn="ctr" eaLnBrk="1" hangingPunct="1">
              <a:lnSpc>
                <a:spcPct val="80000"/>
              </a:lnSpc>
              <a:spcBef>
                <a:spcPts val="0"/>
              </a:spcBef>
              <a:buFont typeface="Wingdings" pitchFamily="2" charset="2"/>
              <a:buNone/>
            </a:pPr>
            <a:endParaRPr lang="en-US" sz="200" b="1" dirty="0" smtClean="0">
              <a:solidFill>
                <a:srgbClr val="000099"/>
              </a:solidFill>
            </a:endParaRPr>
          </a:p>
          <a:p>
            <a:pPr marL="266700" indent="-266700" algn="just" eaLnBrk="1" hangingPunct="1">
              <a:lnSpc>
                <a:spcPct val="110000"/>
              </a:lnSpc>
              <a:spcBef>
                <a:spcPts val="0"/>
              </a:spcBef>
              <a:buSzPct val="125000"/>
              <a:buFont typeface="Arial" pitchFamily="34" charset="0"/>
              <a:buNone/>
            </a:pPr>
            <a:endParaRPr lang="ro-RO" sz="1600" smtClean="0">
              <a:latin typeface="Trebuchet MS" pitchFamily="34" charset="0"/>
            </a:endParaRPr>
          </a:p>
          <a:p>
            <a:pPr marL="266700" indent="-266700" algn="just" eaLnBrk="1" hangingPunct="1">
              <a:lnSpc>
                <a:spcPct val="110000"/>
              </a:lnSpc>
              <a:spcBef>
                <a:spcPts val="0"/>
              </a:spcBef>
              <a:buSzPct val="125000"/>
              <a:buFont typeface="Arial" pitchFamily="34" charset="0"/>
              <a:buNone/>
            </a:pPr>
            <a:r>
              <a:rPr lang="ro-RO" sz="1600" smtClean="0">
                <a:latin typeface="Trebuchet MS" pitchFamily="34" charset="0"/>
              </a:rPr>
              <a:t>În </a:t>
            </a:r>
            <a:r>
              <a:rPr lang="ro-RO" sz="1600" dirty="0" smtClean="0">
                <a:latin typeface="Trebuchet MS" pitchFamily="34" charset="0"/>
              </a:rPr>
              <a:t>primele 9 luni ale acestui an s-</a:t>
            </a:r>
            <a:r>
              <a:rPr lang="en-US" sz="1600" dirty="0" smtClean="0">
                <a:latin typeface="Trebuchet MS" pitchFamily="34" charset="0"/>
              </a:rPr>
              <a:t>au </a:t>
            </a:r>
            <a:r>
              <a:rPr lang="ro-RO" sz="1600" dirty="0" smtClean="0">
                <a:latin typeface="Trebuchet MS" pitchFamily="34" charset="0"/>
              </a:rPr>
              <a:t>depus</a:t>
            </a:r>
            <a:r>
              <a:rPr lang="en-US" sz="1600" dirty="0" smtClean="0">
                <a:latin typeface="Trebuchet MS" pitchFamily="34" charset="0"/>
              </a:rPr>
              <a:t> </a:t>
            </a:r>
            <a:r>
              <a:rPr lang="en-US" sz="1600" i="1" dirty="0" smtClean="0">
                <a:solidFill>
                  <a:srgbClr val="0000FF"/>
                </a:solidFill>
                <a:latin typeface="Trebuchet MS" pitchFamily="34" charset="0"/>
              </a:rPr>
              <a:t>152</a:t>
            </a:r>
            <a:r>
              <a:rPr lang="es-ES" sz="1600" dirty="0" smtClean="0">
                <a:latin typeface="Trebuchet MS" pitchFamily="34" charset="0"/>
              </a:rPr>
              <a:t> </a:t>
            </a:r>
            <a:r>
              <a:rPr lang="es-ES" sz="1600" dirty="0" err="1" smtClean="0">
                <a:latin typeface="Trebuchet MS" pitchFamily="34" charset="0"/>
              </a:rPr>
              <a:t>solicitări</a:t>
            </a:r>
            <a:r>
              <a:rPr lang="es-ES" sz="1600" dirty="0" smtClean="0">
                <a:latin typeface="Trebuchet MS" pitchFamily="34" charset="0"/>
              </a:rPr>
              <a:t> </a:t>
            </a:r>
            <a:r>
              <a:rPr lang="es-ES" sz="1600" dirty="0" err="1" smtClean="0">
                <a:latin typeface="Trebuchet MS" pitchFamily="34" charset="0"/>
              </a:rPr>
              <a:t>pentru</a:t>
            </a:r>
            <a:r>
              <a:rPr lang="es-ES" sz="1600" dirty="0" smtClean="0">
                <a:latin typeface="Trebuchet MS" pitchFamily="34" charset="0"/>
              </a:rPr>
              <a:t> </a:t>
            </a:r>
            <a:r>
              <a:rPr lang="es-ES" sz="1600" dirty="0" err="1" smtClean="0">
                <a:latin typeface="Trebuchet MS" pitchFamily="34" charset="0"/>
              </a:rPr>
              <a:t>acordarea</a:t>
            </a:r>
            <a:r>
              <a:rPr lang="es-ES" sz="1600" dirty="0" smtClean="0">
                <a:latin typeface="Trebuchet MS" pitchFamily="34" charset="0"/>
              </a:rPr>
              <a:t> </a:t>
            </a:r>
            <a:r>
              <a:rPr lang="ro-RO" sz="1600" dirty="0" smtClean="0">
                <a:latin typeface="Trebuchet MS" pitchFamily="34" charset="0"/>
              </a:rPr>
              <a:t>acestor </a:t>
            </a:r>
            <a:r>
              <a:rPr lang="es-ES" sz="1600" dirty="0" err="1" smtClean="0">
                <a:latin typeface="Trebuchet MS" pitchFamily="34" charset="0"/>
              </a:rPr>
              <a:t>drepturi</a:t>
            </a:r>
            <a:r>
              <a:rPr lang="ro-RO" sz="1600" dirty="0" smtClean="0">
                <a:latin typeface="Trebuchet MS" pitchFamily="34" charset="0"/>
              </a:rPr>
              <a:t>;</a:t>
            </a:r>
            <a:endParaRPr lang="es-ES" sz="1600" dirty="0" smtClean="0">
              <a:latin typeface="Trebuchet MS" pitchFamily="34" charset="0"/>
            </a:endParaRPr>
          </a:p>
          <a:p>
            <a:pPr marL="266700" indent="-266700" algn="just" eaLnBrk="1" hangingPunct="1">
              <a:lnSpc>
                <a:spcPct val="110000"/>
              </a:lnSpc>
              <a:spcBef>
                <a:spcPts val="0"/>
              </a:spcBef>
              <a:buSzPct val="125000"/>
            </a:pPr>
            <a:r>
              <a:rPr lang="es-ES" sz="1600" dirty="0" smtClean="0">
                <a:latin typeface="Trebuchet MS" pitchFamily="34" charset="0"/>
              </a:rPr>
              <a:t> </a:t>
            </a:r>
            <a:r>
              <a:rPr lang="es-ES" sz="1600" dirty="0" err="1" smtClean="0">
                <a:latin typeface="Trebuchet MS" pitchFamily="34" charset="0"/>
              </a:rPr>
              <a:t>au</a:t>
            </a:r>
            <a:r>
              <a:rPr lang="es-ES" sz="1600" dirty="0" smtClean="0">
                <a:latin typeface="Trebuchet MS" pitchFamily="34" charset="0"/>
              </a:rPr>
              <a:t> </a:t>
            </a:r>
            <a:r>
              <a:rPr lang="es-ES" sz="1600" dirty="0" err="1" smtClean="0">
                <a:latin typeface="Trebuchet MS" pitchFamily="34" charset="0"/>
              </a:rPr>
              <a:t>avut</a:t>
            </a:r>
            <a:r>
              <a:rPr lang="es-ES" sz="1600" dirty="0" smtClean="0">
                <a:latin typeface="Trebuchet MS" pitchFamily="34" charset="0"/>
              </a:rPr>
              <a:t> </a:t>
            </a:r>
            <a:r>
              <a:rPr lang="es-ES" sz="1600" dirty="0" err="1" smtClean="0">
                <a:latin typeface="Trebuchet MS" pitchFamily="34" charset="0"/>
              </a:rPr>
              <a:t>loc</a:t>
            </a:r>
            <a:r>
              <a:rPr lang="es-ES" sz="1600" dirty="0" smtClean="0">
                <a:latin typeface="Trebuchet MS" pitchFamily="34" charset="0"/>
              </a:rPr>
              <a:t> </a:t>
            </a:r>
            <a:r>
              <a:rPr lang="es-ES" sz="1600" i="1" dirty="0" smtClean="0">
                <a:solidFill>
                  <a:srgbClr val="0000FF"/>
                </a:solidFill>
                <a:latin typeface="Trebuchet MS" pitchFamily="34" charset="0"/>
              </a:rPr>
              <a:t>9</a:t>
            </a:r>
            <a:r>
              <a:rPr lang="en-US" sz="1600" dirty="0" smtClean="0">
                <a:latin typeface="Trebuchet MS" pitchFamily="34" charset="0"/>
              </a:rPr>
              <a:t> </a:t>
            </a:r>
            <a:r>
              <a:rPr lang="ro-RO" sz="1600" dirty="0" smtClean="0">
                <a:latin typeface="Trebuchet MS" pitchFamily="34" charset="0"/>
              </a:rPr>
              <a:t>ș</a:t>
            </a:r>
            <a:r>
              <a:rPr lang="en-US" sz="1600" dirty="0" err="1" smtClean="0">
                <a:latin typeface="Trebuchet MS" pitchFamily="34" charset="0"/>
              </a:rPr>
              <a:t>edin</a:t>
            </a:r>
            <a:r>
              <a:rPr lang="ro-RO" sz="1600" dirty="0" smtClean="0">
                <a:latin typeface="Trebuchet MS" pitchFamily="34" charset="0"/>
              </a:rPr>
              <a:t>ț</a:t>
            </a:r>
            <a:r>
              <a:rPr lang="en-US" sz="1600" dirty="0" smtClean="0">
                <a:latin typeface="Trebuchet MS" pitchFamily="34" charset="0"/>
              </a:rPr>
              <a:t>e ale</a:t>
            </a:r>
            <a:r>
              <a:rPr lang="es-ES" sz="1600" dirty="0" smtClean="0">
                <a:latin typeface="Trebuchet MS" pitchFamily="34" charset="0"/>
              </a:rPr>
              <a:t> </a:t>
            </a:r>
            <a:r>
              <a:rPr lang="es-ES" sz="1600" dirty="0" err="1" smtClean="0">
                <a:latin typeface="Trebuchet MS" pitchFamily="34" charset="0"/>
              </a:rPr>
              <a:t>Comisiei</a:t>
            </a:r>
            <a:r>
              <a:rPr lang="es-ES" sz="1600" dirty="0" smtClean="0">
                <a:latin typeface="Trebuchet MS" pitchFamily="34" charset="0"/>
              </a:rPr>
              <a:t> </a:t>
            </a:r>
            <a:r>
              <a:rPr lang="es-ES" sz="1600" dirty="0" err="1" smtClean="0">
                <a:latin typeface="Trebuchet MS" pitchFamily="34" charset="0"/>
              </a:rPr>
              <a:t>pentru</a:t>
            </a:r>
            <a:r>
              <a:rPr lang="es-ES" sz="1600" dirty="0" smtClean="0">
                <a:latin typeface="Trebuchet MS" pitchFamily="34" charset="0"/>
              </a:rPr>
              <a:t> </a:t>
            </a:r>
            <a:r>
              <a:rPr lang="es-ES" sz="1600" dirty="0" err="1" smtClean="0">
                <a:latin typeface="Trebuchet MS" pitchFamily="34" charset="0"/>
              </a:rPr>
              <a:t>acordarea</a:t>
            </a:r>
            <a:r>
              <a:rPr lang="es-ES" sz="1600" dirty="0" smtClean="0">
                <a:latin typeface="Trebuchet MS" pitchFamily="34" charset="0"/>
              </a:rPr>
              <a:t> </a:t>
            </a:r>
            <a:r>
              <a:rPr lang="es-ES" sz="1600" dirty="0" err="1" smtClean="0">
                <a:latin typeface="Trebuchet MS" pitchFamily="34" charset="0"/>
              </a:rPr>
              <a:t>drepturilor</a:t>
            </a:r>
            <a:r>
              <a:rPr lang="es-ES" sz="1600" dirty="0" smtClean="0">
                <a:latin typeface="Trebuchet MS" pitchFamily="34" charset="0"/>
              </a:rPr>
              <a:t> </a:t>
            </a:r>
            <a:r>
              <a:rPr lang="es-ES" sz="1600" dirty="0" err="1" smtClean="0">
                <a:latin typeface="Trebuchet MS" pitchFamily="34" charset="0"/>
              </a:rPr>
              <a:t>prevăzute</a:t>
            </a:r>
            <a:r>
              <a:rPr lang="es-ES" sz="1600" dirty="0" smtClean="0">
                <a:latin typeface="Trebuchet MS" pitchFamily="34" charset="0"/>
              </a:rPr>
              <a:t> de </a:t>
            </a:r>
            <a:r>
              <a:rPr lang="es-ES" sz="1600" dirty="0" err="1" smtClean="0">
                <a:latin typeface="Trebuchet MS" pitchFamily="34" charset="0"/>
              </a:rPr>
              <a:t>Decretul</a:t>
            </a:r>
            <a:r>
              <a:rPr lang="es-ES" sz="1600" dirty="0" smtClean="0">
                <a:latin typeface="Trebuchet MS" pitchFamily="34" charset="0"/>
              </a:rPr>
              <a:t> </a:t>
            </a:r>
            <a:r>
              <a:rPr lang="es-ES" sz="1600" dirty="0" err="1" smtClean="0">
                <a:latin typeface="Trebuchet MS" pitchFamily="34" charset="0"/>
              </a:rPr>
              <a:t>Lege</a:t>
            </a:r>
            <a:r>
              <a:rPr lang="es-ES" sz="1600" dirty="0" smtClean="0">
                <a:latin typeface="Trebuchet MS" pitchFamily="34" charset="0"/>
              </a:rPr>
              <a:t> nr.118/1990; </a:t>
            </a:r>
          </a:p>
          <a:p>
            <a:pPr marL="266700" indent="-266700" algn="just" eaLnBrk="1" hangingPunct="1">
              <a:lnSpc>
                <a:spcPct val="110000"/>
              </a:lnSpc>
              <a:spcBef>
                <a:spcPts val="0"/>
              </a:spcBef>
              <a:buSzPct val="125000"/>
            </a:pPr>
            <a:r>
              <a:rPr lang="es-ES" sz="1600" dirty="0" smtClean="0">
                <a:latin typeface="Trebuchet MS" pitchFamily="34" charset="0"/>
              </a:rPr>
              <a:t> s-</a:t>
            </a:r>
            <a:r>
              <a:rPr lang="es-ES" sz="1600" dirty="0" err="1" smtClean="0">
                <a:latin typeface="Trebuchet MS" pitchFamily="34" charset="0"/>
              </a:rPr>
              <a:t>au</a:t>
            </a:r>
            <a:r>
              <a:rPr lang="es-ES" sz="1600" dirty="0" smtClean="0">
                <a:latin typeface="Trebuchet MS" pitchFamily="34" charset="0"/>
              </a:rPr>
              <a:t> </a:t>
            </a:r>
            <a:r>
              <a:rPr lang="es-ES" sz="1600" dirty="0" err="1" smtClean="0">
                <a:latin typeface="Trebuchet MS" pitchFamily="34" charset="0"/>
              </a:rPr>
              <a:t>emis</a:t>
            </a:r>
            <a:r>
              <a:rPr lang="es-ES" sz="1600" dirty="0" smtClean="0">
                <a:latin typeface="Trebuchet MS" pitchFamily="34" charset="0"/>
              </a:rPr>
              <a:t> </a:t>
            </a:r>
            <a:r>
              <a:rPr lang="en-US" sz="1600" i="1" dirty="0" smtClean="0">
                <a:solidFill>
                  <a:srgbClr val="0000FF"/>
                </a:solidFill>
                <a:latin typeface="Trebuchet MS" pitchFamily="34" charset="0"/>
              </a:rPr>
              <a:t>161</a:t>
            </a:r>
            <a:r>
              <a:rPr lang="es-ES" sz="1600" dirty="0" smtClean="0">
                <a:latin typeface="Trebuchet MS" pitchFamily="34" charset="0"/>
              </a:rPr>
              <a:t> </a:t>
            </a:r>
            <a:r>
              <a:rPr lang="es-ES" sz="1600" dirty="0" err="1" smtClean="0">
                <a:latin typeface="Trebuchet MS" pitchFamily="34" charset="0"/>
              </a:rPr>
              <a:t>Decizii</a:t>
            </a:r>
            <a:r>
              <a:rPr lang="es-ES" sz="1600" dirty="0" smtClean="0">
                <a:latin typeface="Trebuchet MS" pitchFamily="34" charset="0"/>
              </a:rPr>
              <a:t> </a:t>
            </a:r>
            <a:r>
              <a:rPr lang="es-ES" sz="1600" dirty="0" err="1" smtClean="0">
                <a:latin typeface="Trebuchet MS" pitchFamily="34" charset="0"/>
              </a:rPr>
              <a:t>pentru</a:t>
            </a:r>
            <a:r>
              <a:rPr lang="es-ES" sz="1600" dirty="0" smtClean="0">
                <a:latin typeface="Trebuchet MS" pitchFamily="34" charset="0"/>
              </a:rPr>
              <a:t> </a:t>
            </a:r>
            <a:r>
              <a:rPr lang="es-ES" sz="1600" dirty="0" err="1" smtClean="0">
                <a:latin typeface="Trebuchet MS" pitchFamily="34" charset="0"/>
              </a:rPr>
              <a:t>stabilirea</a:t>
            </a:r>
            <a:r>
              <a:rPr lang="es-ES" sz="1600" dirty="0" smtClean="0">
                <a:latin typeface="Trebuchet MS" pitchFamily="34" charset="0"/>
              </a:rPr>
              <a:t> </a:t>
            </a:r>
            <a:r>
              <a:rPr lang="es-ES" sz="1600" dirty="0" err="1" smtClean="0">
                <a:latin typeface="Trebuchet MS" pitchFamily="34" charset="0"/>
              </a:rPr>
              <a:t>unor</a:t>
            </a:r>
            <a:r>
              <a:rPr lang="es-ES" sz="1600" dirty="0" smtClean="0">
                <a:latin typeface="Trebuchet MS" pitchFamily="34" charset="0"/>
              </a:rPr>
              <a:t> </a:t>
            </a:r>
            <a:r>
              <a:rPr lang="es-ES" sz="1600" dirty="0" err="1" smtClean="0">
                <a:latin typeface="Trebuchet MS" pitchFamily="34" charset="0"/>
              </a:rPr>
              <a:t>drepturi</a:t>
            </a:r>
            <a:r>
              <a:rPr lang="es-ES" sz="1600" dirty="0" smtClean="0">
                <a:latin typeface="Trebuchet MS" pitchFamily="34" charset="0"/>
              </a:rPr>
              <a:t> </a:t>
            </a:r>
            <a:r>
              <a:rPr lang="es-ES" sz="1600" dirty="0" err="1" smtClean="0">
                <a:latin typeface="Trebuchet MS" pitchFamily="34" charset="0"/>
              </a:rPr>
              <a:t>prevăzute</a:t>
            </a:r>
            <a:r>
              <a:rPr lang="es-ES" sz="1600" dirty="0" smtClean="0">
                <a:latin typeface="Trebuchet MS" pitchFamily="34" charset="0"/>
              </a:rPr>
              <a:t> de </a:t>
            </a:r>
            <a:r>
              <a:rPr lang="es-ES" sz="1600" dirty="0" err="1" smtClean="0">
                <a:latin typeface="Trebuchet MS" pitchFamily="34" charset="0"/>
              </a:rPr>
              <a:t>Decretul</a:t>
            </a:r>
            <a:r>
              <a:rPr lang="es-ES" sz="1600" dirty="0" smtClean="0">
                <a:latin typeface="Trebuchet MS" pitchFamily="34" charset="0"/>
              </a:rPr>
              <a:t> </a:t>
            </a:r>
            <a:r>
              <a:rPr lang="es-ES" sz="1600" dirty="0" err="1" smtClean="0">
                <a:latin typeface="Trebuchet MS" pitchFamily="34" charset="0"/>
              </a:rPr>
              <a:t>Lege</a:t>
            </a:r>
            <a:r>
              <a:rPr lang="es-ES" sz="1600" dirty="0" smtClean="0">
                <a:latin typeface="Trebuchet MS" pitchFamily="34" charset="0"/>
              </a:rPr>
              <a:t> nr.118/1990</a:t>
            </a:r>
            <a:r>
              <a:rPr lang="ro-RO" sz="1600" dirty="0" smtClean="0">
                <a:latin typeface="Trebuchet MS" pitchFamily="34" charset="0"/>
              </a:rPr>
              <a:t> (</a:t>
            </a:r>
            <a:r>
              <a:rPr lang="en-US" sz="1600" i="1" dirty="0" smtClean="0">
                <a:solidFill>
                  <a:srgbClr val="0000FF"/>
                </a:solidFill>
                <a:latin typeface="Trebuchet MS" pitchFamily="34" charset="0"/>
              </a:rPr>
              <a:t>1</a:t>
            </a:r>
            <a:r>
              <a:rPr lang="ro-RO" sz="1600" i="1" dirty="0" smtClean="0">
                <a:solidFill>
                  <a:srgbClr val="0000FF"/>
                </a:solidFill>
                <a:latin typeface="Trebuchet MS" pitchFamily="34" charset="0"/>
              </a:rPr>
              <a:t>5</a:t>
            </a:r>
            <a:r>
              <a:rPr lang="en-US" sz="1600" i="1" dirty="0" smtClean="0">
                <a:solidFill>
                  <a:srgbClr val="0000FF"/>
                </a:solidFill>
                <a:latin typeface="Trebuchet MS" pitchFamily="34" charset="0"/>
              </a:rPr>
              <a:t>1</a:t>
            </a:r>
            <a:r>
              <a:rPr lang="ro-RO" sz="1600" dirty="0" smtClean="0">
                <a:latin typeface="Trebuchet MS" pitchFamily="34" charset="0"/>
              </a:rPr>
              <a:t> de admitere şi </a:t>
            </a:r>
            <a:r>
              <a:rPr lang="ro-RO" sz="1600" i="1" dirty="0" smtClean="0">
                <a:solidFill>
                  <a:srgbClr val="0000FF"/>
                </a:solidFill>
                <a:latin typeface="Trebuchet MS" pitchFamily="34" charset="0"/>
              </a:rPr>
              <a:t>1</a:t>
            </a:r>
            <a:r>
              <a:rPr lang="en-US" sz="1600" i="1" dirty="0" smtClean="0">
                <a:solidFill>
                  <a:srgbClr val="0000FF"/>
                </a:solidFill>
                <a:latin typeface="Trebuchet MS" pitchFamily="34" charset="0"/>
              </a:rPr>
              <a:t>0</a:t>
            </a:r>
            <a:r>
              <a:rPr lang="ro-RO" sz="1600" dirty="0" smtClean="0">
                <a:latin typeface="Trebuchet MS" pitchFamily="34" charset="0"/>
              </a:rPr>
              <a:t> de respingere); </a:t>
            </a:r>
            <a:endParaRPr lang="en-US" sz="1600" dirty="0" smtClean="0">
              <a:latin typeface="Trebuchet MS" pitchFamily="34" charset="0"/>
            </a:endParaRPr>
          </a:p>
          <a:p>
            <a:pPr marL="266700" indent="-266700" algn="just" eaLnBrk="1" hangingPunct="1">
              <a:lnSpc>
                <a:spcPct val="110000"/>
              </a:lnSpc>
              <a:spcBef>
                <a:spcPts val="0"/>
              </a:spcBef>
              <a:buSzPct val="125000"/>
              <a:buFont typeface="Arial" pitchFamily="34" charset="0"/>
              <a:buNone/>
            </a:pPr>
            <a:r>
              <a:rPr lang="en-US" sz="1600" dirty="0" smtClean="0">
                <a:latin typeface="Trebuchet MS" pitchFamily="34" charset="0"/>
              </a:rPr>
              <a:t>    </a:t>
            </a:r>
            <a:r>
              <a:rPr lang="en-US" sz="1600" dirty="0" err="1" smtClean="0">
                <a:latin typeface="Trebuchet MS" pitchFamily="34" charset="0"/>
              </a:rPr>
              <a:t>Preciz</a:t>
            </a:r>
            <a:r>
              <a:rPr lang="ro-RO" sz="1600" dirty="0" smtClean="0">
                <a:latin typeface="Trebuchet MS" pitchFamily="34" charset="0"/>
              </a:rPr>
              <a:t>ăm că de la modificările aduse prin Legea 130/2020 și până în prezent, au fost depuse și soluționate un număr total de 8712 cereri și au fost emise 7970 decizii de admitere și 742 decizii de respingere.</a:t>
            </a:r>
          </a:p>
        </p:txBody>
      </p:sp>
      <p:sp>
        <p:nvSpPr>
          <p:cNvPr id="39940" name="Substituent număr diapozitiv 5"/>
          <p:cNvSpPr>
            <a:spLocks noGrp="1" noChangeArrowheads="1"/>
          </p:cNvSpPr>
          <p:nvPr>
            <p:ph type="sldNum" sz="quarter" idx="12"/>
          </p:nvPr>
        </p:nvSpPr>
        <p:spPr bwMode="auto">
          <a:noFill/>
          <a:ln>
            <a:miter lim="800000"/>
            <a:headEnd/>
            <a:tailEnd/>
          </a:ln>
        </p:spPr>
        <p:txBody>
          <a:bodyPr/>
          <a:lstStyle/>
          <a:p>
            <a:fld id="{3A51F033-7094-48F4-A4A7-5F328EFB13F6}" type="slidenum">
              <a:rPr lang="ro-RO" smtClean="0">
                <a:solidFill>
                  <a:schemeClr val="tx1"/>
                </a:solidFill>
                <a:latin typeface="Arial Black" pitchFamily="34" charset="0"/>
              </a:rPr>
              <a:pPr/>
              <a:t>29</a:t>
            </a:fld>
            <a:endParaRPr lang="ro-RO" smtClean="0">
              <a:solidFill>
                <a:schemeClr val="tx1"/>
              </a:solidFill>
              <a:latin typeface="Arial Black"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extLst>
          </p:cNvPr>
          <p:cNvSpPr>
            <a:spLocks noGrp="1" noChangeArrowheads="1"/>
          </p:cNvSpPr>
          <p:nvPr>
            <p:ph type="title"/>
          </p:nvPr>
        </p:nvSpPr>
        <p:spPr>
          <a:xfrm>
            <a:off x="467544" y="627534"/>
            <a:ext cx="8461375" cy="3750469"/>
          </a:xfrm>
        </p:spPr>
        <p:txBody>
          <a:bodyPr>
            <a:normAutofit fontScale="90000"/>
          </a:bodyPr>
          <a:lstStyle/>
          <a:p>
            <a:pPr eaLnBrk="1" hangingPunct="1">
              <a:lnSpc>
                <a:spcPct val="100000"/>
              </a:lnSpc>
              <a:defRPr/>
            </a:pPr>
            <a:r>
              <a:rPr lang="en-US" sz="2800" b="1" dirty="0" smtClean="0">
                <a:solidFill>
                  <a:srgbClr val="000099"/>
                </a:solidFill>
                <a:latin typeface="Trebuchet MS" pitchFamily="34" charset="0"/>
              </a:rPr>
              <a:t/>
            </a:r>
            <a:br>
              <a:rPr lang="en-US" sz="2800" b="1" dirty="0" smtClean="0">
                <a:solidFill>
                  <a:srgbClr val="000099"/>
                </a:solidFill>
                <a:latin typeface="Trebuchet MS" pitchFamily="34" charset="0"/>
              </a:rPr>
            </a:br>
            <a:r>
              <a:rPr lang="en-US" sz="2400" b="1" dirty="0" smtClean="0">
                <a:solidFill>
                  <a:srgbClr val="000099"/>
                </a:solidFill>
                <a:effectLst>
                  <a:outerShdw blurRad="38100" dist="38100" dir="2700000" algn="tl">
                    <a:srgbClr val="C0C0C0"/>
                  </a:outerShdw>
                </a:effectLst>
                <a:latin typeface="Trebuchet MS" pitchFamily="34" charset="0"/>
              </a:rPr>
              <a:t>AGEN</a:t>
            </a:r>
            <a:r>
              <a:rPr lang="ro-RO" sz="2400" b="1" dirty="0" smtClean="0">
                <a:solidFill>
                  <a:srgbClr val="000099"/>
                </a:solidFill>
                <a:effectLst>
                  <a:outerShdw blurRad="38100" dist="38100" dir="2700000" algn="tl">
                    <a:srgbClr val="C0C0C0"/>
                  </a:outerShdw>
                </a:effectLst>
                <a:latin typeface="Trebuchet MS" pitchFamily="34" charset="0"/>
              </a:rPr>
              <a:t>ŢIA </a:t>
            </a:r>
            <a:r>
              <a:rPr lang="en-US" sz="2400" b="1" dirty="0" smtClean="0">
                <a:solidFill>
                  <a:srgbClr val="000099"/>
                </a:solidFill>
                <a:effectLst>
                  <a:outerShdw blurRad="38100" dist="38100" dir="2700000" algn="tl">
                    <a:srgbClr val="C0C0C0"/>
                  </a:outerShdw>
                </a:effectLst>
                <a:latin typeface="Trebuchet MS" pitchFamily="34" charset="0"/>
              </a:rPr>
              <a:t> JUDEŢEANĂ PENTRU P</a:t>
            </a:r>
            <a:r>
              <a:rPr lang="ro-RO" sz="2400" b="1" dirty="0" smtClean="0">
                <a:solidFill>
                  <a:srgbClr val="000099"/>
                </a:solidFill>
                <a:effectLst>
                  <a:outerShdw blurRad="38100" dist="38100" dir="2700000" algn="tl">
                    <a:srgbClr val="C0C0C0"/>
                  </a:outerShdw>
                </a:effectLst>
                <a:latin typeface="Trebuchet MS" pitchFamily="34" charset="0"/>
              </a:rPr>
              <a:t>LĂŢI ŞI INSPECŢIE </a:t>
            </a:r>
            <a:r>
              <a:rPr lang="en-US" sz="2400" b="1" dirty="0" smtClean="0">
                <a:solidFill>
                  <a:srgbClr val="000099"/>
                </a:solidFill>
                <a:effectLst>
                  <a:outerShdw blurRad="38100" dist="38100" dir="2700000" algn="tl">
                    <a:srgbClr val="C0C0C0"/>
                  </a:outerShdw>
                </a:effectLst>
                <a:latin typeface="Trebuchet MS" pitchFamily="34" charset="0"/>
              </a:rPr>
              <a:t>SOCIAL</a:t>
            </a:r>
            <a:r>
              <a:rPr lang="ro-RO" sz="2400" b="1" smtClean="0">
                <a:solidFill>
                  <a:srgbClr val="000099"/>
                </a:solidFill>
                <a:effectLst>
                  <a:outerShdw blurRad="38100" dist="38100" dir="2700000" algn="tl">
                    <a:srgbClr val="C0C0C0"/>
                  </a:outerShdw>
                </a:effectLst>
                <a:latin typeface="Trebuchet MS" pitchFamily="34" charset="0"/>
              </a:rPr>
              <a:t>Ă </a:t>
            </a:r>
            <a:r>
              <a:rPr lang="ro-RO" sz="2200" b="1" smtClean="0">
                <a:solidFill>
                  <a:srgbClr val="000099"/>
                </a:solidFill>
                <a:effectLst>
                  <a:outerShdw blurRad="38100" dist="38100" dir="2700000" algn="tl">
                    <a:srgbClr val="C0C0C0"/>
                  </a:outerShdw>
                </a:effectLst>
                <a:latin typeface="Trebuchet MS" pitchFamily="34" charset="0"/>
              </a:rPr>
              <a:t/>
            </a:r>
            <a:br>
              <a:rPr lang="ro-RO" sz="2200" b="1" smtClean="0">
                <a:solidFill>
                  <a:srgbClr val="000099"/>
                </a:solidFill>
                <a:effectLst>
                  <a:outerShdw blurRad="38100" dist="38100" dir="2700000" algn="tl">
                    <a:srgbClr val="C0C0C0"/>
                  </a:outerShdw>
                </a:effectLst>
                <a:latin typeface="Trebuchet MS" pitchFamily="34" charset="0"/>
              </a:rPr>
            </a:br>
            <a:r>
              <a:rPr lang="ro-RO" sz="2200" b="1" smtClean="0">
                <a:solidFill>
                  <a:srgbClr val="000099"/>
                </a:solidFill>
                <a:effectLst>
                  <a:outerShdw blurRad="38100" dist="38100" dir="2700000" algn="tl">
                    <a:srgbClr val="C0C0C0"/>
                  </a:outerShdw>
                </a:effectLst>
                <a:latin typeface="Trebuchet MS" pitchFamily="34" charset="0"/>
              </a:rPr>
              <a:t>- </a:t>
            </a:r>
            <a:r>
              <a:rPr lang="en-US" sz="2200" b="1" smtClean="0">
                <a:solidFill>
                  <a:srgbClr val="000099"/>
                </a:solidFill>
                <a:effectLst>
                  <a:outerShdw blurRad="38100" dist="38100" dir="2700000" algn="tl">
                    <a:srgbClr val="C0C0C0"/>
                  </a:outerShdw>
                </a:effectLst>
                <a:latin typeface="Trebuchet MS" pitchFamily="34" charset="0"/>
              </a:rPr>
              <a:t>SATU </a:t>
            </a:r>
            <a:r>
              <a:rPr lang="en-US" sz="2200" b="1" dirty="0" smtClean="0">
                <a:solidFill>
                  <a:srgbClr val="000099"/>
                </a:solidFill>
                <a:effectLst>
                  <a:outerShdw blurRad="38100" dist="38100" dir="2700000" algn="tl">
                    <a:srgbClr val="C0C0C0"/>
                  </a:outerShdw>
                </a:effectLst>
                <a:latin typeface="Trebuchet MS" pitchFamily="34" charset="0"/>
              </a:rPr>
              <a:t>MARE</a:t>
            </a:r>
            <a:r>
              <a:rPr lang="ro-RO" sz="2200" b="1" dirty="0" smtClean="0">
                <a:solidFill>
                  <a:srgbClr val="000099"/>
                </a:solidFill>
                <a:effectLst>
                  <a:outerShdw blurRad="38100" dist="38100" dir="2700000" algn="tl">
                    <a:srgbClr val="C0C0C0"/>
                  </a:outerShdw>
                </a:effectLst>
                <a:latin typeface="Trebuchet MS" pitchFamily="34" charset="0"/>
              </a:rPr>
              <a:t/>
            </a:r>
            <a:br>
              <a:rPr lang="ro-RO" sz="2200" b="1" dirty="0" smtClean="0">
                <a:solidFill>
                  <a:srgbClr val="000099"/>
                </a:solidFill>
                <a:effectLst>
                  <a:outerShdw blurRad="38100" dist="38100" dir="2700000" algn="tl">
                    <a:srgbClr val="C0C0C0"/>
                  </a:outerShdw>
                </a:effectLst>
                <a:latin typeface="Trebuchet MS" pitchFamily="34" charset="0"/>
              </a:rPr>
            </a:br>
            <a:r>
              <a:rPr lang="ro-RO" sz="2800" b="1" dirty="0" smtClean="0">
                <a:solidFill>
                  <a:srgbClr val="000099"/>
                </a:solidFill>
                <a:effectLst>
                  <a:outerShdw blurRad="38100" dist="38100" dir="2700000" algn="tl">
                    <a:srgbClr val="C0C0C0"/>
                  </a:outerShdw>
                </a:effectLst>
                <a:latin typeface="Trebuchet MS" pitchFamily="34" charset="0"/>
              </a:rPr>
              <a:t/>
            </a:r>
            <a:br>
              <a:rPr lang="ro-RO" sz="2800" b="1" dirty="0" smtClean="0">
                <a:solidFill>
                  <a:srgbClr val="000099"/>
                </a:solidFill>
                <a:effectLst>
                  <a:outerShdw blurRad="38100" dist="38100" dir="2700000" algn="tl">
                    <a:srgbClr val="C0C0C0"/>
                  </a:outerShdw>
                </a:effectLst>
                <a:latin typeface="Trebuchet MS" pitchFamily="34" charset="0"/>
              </a:rPr>
            </a:br>
            <a:r>
              <a:rPr lang="ro-RO" sz="1400" b="1" smtClean="0">
                <a:solidFill>
                  <a:srgbClr val="0000FF"/>
                </a:solidFill>
                <a:effectLst>
                  <a:outerShdw blurRad="38100" dist="38100" dir="2700000" algn="tl">
                    <a:srgbClr val="C0C0C0"/>
                  </a:outerShdw>
                </a:effectLst>
                <a:latin typeface="Trebuchet MS" pitchFamily="34" charset="0"/>
              </a:rPr>
              <a:t/>
            </a:r>
            <a:br>
              <a:rPr lang="ro-RO" sz="1400" b="1" smtClean="0">
                <a:solidFill>
                  <a:srgbClr val="0000FF"/>
                </a:solidFill>
                <a:effectLst>
                  <a:outerShdw blurRad="38100" dist="38100" dir="2700000" algn="tl">
                    <a:srgbClr val="C0C0C0"/>
                  </a:outerShdw>
                </a:effectLst>
                <a:latin typeface="Trebuchet MS" pitchFamily="34" charset="0"/>
              </a:rPr>
            </a:br>
            <a:r>
              <a:rPr lang="ro-RO" sz="1400" b="1" smtClean="0">
                <a:effectLst>
                  <a:outerShdw blurRad="38100" dist="38100" dir="2700000" algn="tl">
                    <a:srgbClr val="C0C0C0"/>
                  </a:outerShdw>
                </a:effectLst>
                <a:latin typeface="Trebuchet MS" pitchFamily="34" charset="0"/>
              </a:rPr>
              <a:t>-</a:t>
            </a:r>
            <a:r>
              <a:rPr lang="ro-RO" sz="2200" b="1" smtClean="0">
                <a:latin typeface="Trebuchet MS" pitchFamily="34" charset="0"/>
              </a:rPr>
              <a:t>este </a:t>
            </a:r>
            <a:r>
              <a:rPr lang="ro-RO" sz="2200" b="1" dirty="0" smtClean="0">
                <a:latin typeface="Trebuchet MS" pitchFamily="34" charset="0"/>
              </a:rPr>
              <a:t>o instituţie publică, cu personalitate juridică, organizată în baza O.U.G. nr.113/2011 privind organizarea şi funcţionarea Agenţiei Naţionale pentru Plăţi şi Inspecţie </a:t>
            </a:r>
            <a:r>
              <a:rPr lang="en-US" sz="2200" b="1" dirty="0" smtClean="0">
                <a:latin typeface="Trebuchet MS" pitchFamily="34" charset="0"/>
              </a:rPr>
              <a:t>S</a:t>
            </a:r>
            <a:r>
              <a:rPr lang="ro-RO" sz="2200" b="1" dirty="0" smtClean="0">
                <a:latin typeface="Trebuchet MS" pitchFamily="34" charset="0"/>
              </a:rPr>
              <a:t>ocială;</a:t>
            </a:r>
            <a:br>
              <a:rPr lang="ro-RO" sz="2200" b="1" dirty="0" smtClean="0">
                <a:latin typeface="Trebuchet MS" pitchFamily="34" charset="0"/>
              </a:rPr>
            </a:br>
            <a:r>
              <a:rPr lang="ro-RO" sz="2000" b="1" dirty="0" smtClean="0">
                <a:latin typeface="Trebuchet MS" pitchFamily="34" charset="0"/>
              </a:rPr>
              <a:t/>
            </a:r>
            <a:br>
              <a:rPr lang="ro-RO" sz="2000" b="1" dirty="0" smtClean="0">
                <a:latin typeface="Trebuchet MS" pitchFamily="34" charset="0"/>
              </a:rPr>
            </a:br>
            <a:r>
              <a:rPr lang="ro-RO" sz="2000" b="1" dirty="0" smtClean="0">
                <a:latin typeface="Trebuchet MS" pitchFamily="34" charset="0"/>
              </a:rPr>
              <a:t>-</a:t>
            </a:r>
            <a:r>
              <a:rPr lang="ro-RO" sz="2200" b="1" dirty="0" smtClean="0">
                <a:latin typeface="Trebuchet MS" pitchFamily="34" charset="0"/>
              </a:rPr>
              <a:t>este un serviciu public deconcentrat al Agenţiei Naţionale pentru Plăţi şi Inspecţie </a:t>
            </a:r>
            <a:r>
              <a:rPr lang="en-US" sz="2200" b="1" dirty="0" smtClean="0">
                <a:latin typeface="Trebuchet MS" pitchFamily="34" charset="0"/>
              </a:rPr>
              <a:t>S</a:t>
            </a:r>
            <a:r>
              <a:rPr lang="ro-RO" sz="2200" b="1" dirty="0" smtClean="0">
                <a:latin typeface="Trebuchet MS" pitchFamily="34" charset="0"/>
              </a:rPr>
              <a:t>ocială şi are ca scop </a:t>
            </a:r>
            <a:r>
              <a:rPr lang="en-US" sz="2200" b="1" dirty="0" smtClean="0">
                <a:latin typeface="Trebuchet MS" pitchFamily="34" charset="0"/>
              </a:rPr>
              <a:t>principal </a:t>
            </a:r>
            <a:r>
              <a:rPr lang="ro-RO" sz="2200" b="1" dirty="0" smtClean="0">
                <a:latin typeface="Trebuchet MS" pitchFamily="34" charset="0"/>
              </a:rPr>
              <a:t>gestionarea sistemului beneficiilor de asistenţă socială la nivelul judeţului </a:t>
            </a:r>
            <a:r>
              <a:rPr lang="en-US" sz="2200" b="1" dirty="0" smtClean="0">
                <a:latin typeface="Trebuchet MS" pitchFamily="34" charset="0"/>
              </a:rPr>
              <a:t>Satu Mare</a:t>
            </a:r>
            <a:r>
              <a:rPr lang="ro-RO" sz="2200" b="1" dirty="0" smtClean="0">
                <a:latin typeface="Trebuchet MS" pitchFamily="34" charset="0"/>
              </a:rPr>
              <a:t>.</a:t>
            </a:r>
            <a:br>
              <a:rPr lang="ro-RO" sz="2200" b="1" dirty="0" smtClean="0">
                <a:latin typeface="Trebuchet MS" pitchFamily="34" charset="0"/>
              </a:rPr>
            </a:br>
            <a:r>
              <a:rPr lang="ro-RO" sz="2200" b="1" dirty="0" smtClean="0">
                <a:latin typeface="Trebuchet MS" pitchFamily="34" charset="0"/>
              </a:rPr>
              <a:t/>
            </a:r>
            <a:br>
              <a:rPr lang="ro-RO" sz="2200" b="1" dirty="0" smtClean="0">
                <a:latin typeface="Trebuchet MS" pitchFamily="34" charset="0"/>
              </a:rPr>
            </a:br>
            <a:r>
              <a:rPr lang="ro-RO" sz="1500" dirty="0" smtClean="0"/>
              <a:t/>
            </a:r>
            <a:br>
              <a:rPr lang="ro-RO" sz="1500" dirty="0" smtClean="0"/>
            </a:br>
            <a:r>
              <a:rPr lang="ro-RO" sz="1700" dirty="0" smtClean="0"/>
              <a:t> </a:t>
            </a:r>
            <a:r>
              <a:rPr lang="en-US" sz="1700" dirty="0" smtClean="0"/>
              <a:t> </a:t>
            </a:r>
            <a:endParaRPr lang="ro-RO" sz="1700" dirty="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bwMode="auto">
          <a:noFill/>
          <a:ln>
            <a:miter lim="800000"/>
            <a:headEnd/>
            <a:tailEnd/>
          </a:ln>
        </p:spPr>
        <p:txBody>
          <a:bodyPr/>
          <a:lstStyle/>
          <a:p>
            <a:fld id="{56986478-5373-4058-B10B-3354C547C12E}" type="slidenum">
              <a:rPr lang="ro-RO" smtClean="0"/>
              <a:pPr/>
              <a:t>30</a:t>
            </a:fld>
            <a:endParaRPr lang="ro-RO" smtClean="0"/>
          </a:p>
        </p:txBody>
      </p:sp>
      <p:pic>
        <p:nvPicPr>
          <p:cNvPr id="29699" name="Picture 6" descr="thumbnail (2).jpg"/>
          <p:cNvPicPr>
            <a:picLocks noChangeAspect="1"/>
          </p:cNvPicPr>
          <p:nvPr/>
        </p:nvPicPr>
        <p:blipFill>
          <a:blip r:embed="rId2"/>
          <a:srcRect/>
          <a:stretch>
            <a:fillRect/>
          </a:stretch>
        </p:blipFill>
        <p:spPr bwMode="auto">
          <a:xfrm>
            <a:off x="1857375" y="535781"/>
            <a:ext cx="5429250" cy="4071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85751" y="141685"/>
            <a:ext cx="8715375" cy="550069"/>
          </a:xfrm>
        </p:spPr>
        <p:txBody>
          <a:bodyPr/>
          <a:lstStyle/>
          <a:p>
            <a:pPr algn="ctr" eaLnBrk="1" hangingPunct="1">
              <a:defRPr/>
            </a:pPr>
            <a:r>
              <a:rPr lang="ro-RO" sz="1600" b="1" dirty="0" smtClean="0">
                <a:solidFill>
                  <a:srgbClr val="000099"/>
                </a:solidFill>
                <a:effectLst>
                  <a:outerShdw blurRad="38100" dist="38100" dir="2700000" algn="tl">
                    <a:srgbClr val="000000">
                      <a:alpha val="43137"/>
                    </a:srgbClr>
                  </a:outerShdw>
                </a:effectLst>
                <a:latin typeface="Trebuchet MS" pitchFamily="34" charset="0"/>
              </a:rPr>
              <a:t>ACTIVITATEA INSPECŢIEI SOCIALE ÎN PRIMELE 9 LUNI ALE ANULUI 2024</a:t>
            </a:r>
            <a:endParaRPr lang="ro-RO" sz="1600" b="1" i="1" u="sng" dirty="0" smtClean="0">
              <a:solidFill>
                <a:srgbClr val="000099"/>
              </a:solidFill>
              <a:latin typeface="Trebuchet MS" pitchFamily="34" charset="0"/>
            </a:endParaRPr>
          </a:p>
        </p:txBody>
      </p:sp>
      <p:sp>
        <p:nvSpPr>
          <p:cNvPr id="17411" name="Rectangle 3"/>
          <p:cNvSpPr>
            <a:spLocks noGrp="1" noChangeArrowheads="1"/>
          </p:cNvSpPr>
          <p:nvPr>
            <p:ph idx="1"/>
          </p:nvPr>
        </p:nvSpPr>
        <p:spPr>
          <a:xfrm>
            <a:off x="179389" y="573882"/>
            <a:ext cx="8785225" cy="4569619"/>
          </a:xfrm>
        </p:spPr>
        <p:txBody>
          <a:bodyPr/>
          <a:lstStyle/>
          <a:p>
            <a:pPr indent="-254000" algn="ctr" eaLnBrk="1" hangingPunct="1">
              <a:lnSpc>
                <a:spcPct val="60000"/>
              </a:lnSpc>
              <a:buFont typeface="Wingdings" pitchFamily="2" charset="2"/>
              <a:buNone/>
              <a:defRPr/>
            </a:pPr>
            <a:endParaRPr lang="en-US" sz="200" b="1" dirty="0" smtClean="0">
              <a:solidFill>
                <a:srgbClr val="000099"/>
              </a:solidFill>
            </a:endParaRPr>
          </a:p>
          <a:p>
            <a:pPr indent="-254000" algn="just" eaLnBrk="1" hangingPunct="1">
              <a:buSzPct val="120000"/>
              <a:buFont typeface="Wingdings" pitchFamily="2" charset="2"/>
              <a:buNone/>
              <a:defRPr/>
            </a:pPr>
            <a:r>
              <a:rPr lang="ro-RO" sz="1500" b="1" dirty="0" smtClean="0">
                <a:solidFill>
                  <a:srgbClr val="A50021"/>
                </a:solidFill>
                <a:latin typeface="Trebuchet MS" pitchFamily="34" charset="0"/>
              </a:rPr>
              <a:t>    </a:t>
            </a:r>
            <a:r>
              <a:rPr lang="ro-RO" sz="1400" dirty="0" smtClean="0">
                <a:latin typeface="Trebuchet MS" pitchFamily="34" charset="0"/>
              </a:rPr>
              <a:t>În </a:t>
            </a:r>
            <a:r>
              <a:rPr lang="en-US" sz="1400" dirty="0" err="1" smtClean="0">
                <a:latin typeface="Trebuchet MS" pitchFamily="34" charset="0"/>
              </a:rPr>
              <a:t>primele</a:t>
            </a:r>
            <a:r>
              <a:rPr lang="en-US" sz="1400" dirty="0" smtClean="0">
                <a:latin typeface="Trebuchet MS" pitchFamily="34" charset="0"/>
              </a:rPr>
              <a:t> 9 </a:t>
            </a:r>
            <a:r>
              <a:rPr lang="en-US" sz="1400" dirty="0" err="1" smtClean="0">
                <a:latin typeface="Trebuchet MS" pitchFamily="34" charset="0"/>
              </a:rPr>
              <a:t>luni</a:t>
            </a:r>
            <a:r>
              <a:rPr lang="en-US" sz="1400" dirty="0" smtClean="0">
                <a:latin typeface="Trebuchet MS" pitchFamily="34" charset="0"/>
              </a:rPr>
              <a:t> ale </a:t>
            </a:r>
            <a:r>
              <a:rPr lang="en-US" sz="1400" dirty="0" err="1" smtClean="0">
                <a:latin typeface="Trebuchet MS" pitchFamily="34" charset="0"/>
              </a:rPr>
              <a:t>anului</a:t>
            </a:r>
            <a:r>
              <a:rPr lang="en-US" sz="1400" dirty="0" smtClean="0">
                <a:latin typeface="Trebuchet MS" pitchFamily="34" charset="0"/>
              </a:rPr>
              <a:t> 2024 </a:t>
            </a:r>
            <a:r>
              <a:rPr lang="ro-RO" sz="1400" dirty="0" smtClean="0">
                <a:latin typeface="Trebuchet MS" pitchFamily="34" charset="0"/>
              </a:rPr>
              <a:t>activitatea AJPIS </a:t>
            </a:r>
            <a:r>
              <a:rPr lang="en-US" sz="1400" dirty="0" smtClean="0">
                <a:latin typeface="Trebuchet MS" pitchFamily="34" charset="0"/>
              </a:rPr>
              <a:t>Satu Mare</a:t>
            </a:r>
            <a:r>
              <a:rPr lang="ro-RO" sz="1400" dirty="0" smtClean="0">
                <a:latin typeface="Trebuchet MS" pitchFamily="34" charset="0"/>
              </a:rPr>
              <a:t> în acest domeniu s-a concretizat în campanile stabilite de către conducerea ANPIS şi din acţiuni ale compartimentului de inspecţie socială astfel:</a:t>
            </a:r>
            <a:r>
              <a:rPr lang="en-US" sz="1400" dirty="0" smtClean="0">
                <a:latin typeface="Trebuchet MS" pitchFamily="34" charset="0"/>
              </a:rPr>
              <a:t> </a:t>
            </a:r>
            <a:endParaRPr lang="ro-RO" sz="1400" dirty="0" smtClean="0">
              <a:latin typeface="Trebuchet MS" pitchFamily="34" charset="0"/>
            </a:endParaRPr>
          </a:p>
          <a:p>
            <a:pPr marL="342900" indent="-342900" algn="just">
              <a:buFont typeface="Arial" pitchFamily="34" charset="0"/>
              <a:buNone/>
              <a:defRPr/>
            </a:pPr>
            <a:r>
              <a:rPr lang="en-US" sz="1400" b="1" i="1" u="sng" dirty="0" smtClean="0">
                <a:latin typeface="Trebuchet MS" pitchFamily="34" charset="0"/>
              </a:rPr>
              <a:t>I.1 .</a:t>
            </a:r>
            <a:r>
              <a:rPr lang="ro-RO" sz="1400" b="1" i="1" u="sng" dirty="0" smtClean="0">
                <a:latin typeface="Trebuchet MS" pitchFamily="34" charset="0"/>
              </a:rPr>
              <a:t>Evaluare în teren în vederea acordării certificatului de acreditare ca furnizor de servicii</a:t>
            </a:r>
            <a:r>
              <a:rPr lang="en-US" sz="1400" b="1" i="1" u="sng" dirty="0" smtClean="0">
                <a:latin typeface="Trebuchet MS" pitchFamily="34" charset="0"/>
              </a:rPr>
              <a:t> </a:t>
            </a:r>
            <a:r>
              <a:rPr lang="ro-RO" sz="1400" b="1" i="1" u="sng" dirty="0" smtClean="0">
                <a:latin typeface="Trebuchet MS" pitchFamily="34" charset="0"/>
              </a:rPr>
              <a:t>sociale </a:t>
            </a:r>
            <a:r>
              <a:rPr lang="ro-RO" sz="1400" i="1" dirty="0" smtClean="0">
                <a:latin typeface="Trebuchet MS" pitchFamily="34" charset="0"/>
              </a:rPr>
              <a:t>– </a:t>
            </a:r>
            <a:r>
              <a:rPr lang="ro-RO" sz="1400" dirty="0" smtClean="0">
                <a:latin typeface="Trebuchet MS" pitchFamily="34" charset="0"/>
              </a:rPr>
              <a:t>activitate începând cu luna aprilie 2024 ca urmare a apariției Legii nr.100/2024 pentru</a:t>
            </a:r>
            <a:r>
              <a:rPr lang="en-US" sz="1400" dirty="0" smtClean="0">
                <a:latin typeface="Trebuchet MS" pitchFamily="34" charset="0"/>
              </a:rPr>
              <a:t> </a:t>
            </a:r>
            <a:r>
              <a:rPr lang="ro-RO" sz="1400" dirty="0" smtClean="0">
                <a:latin typeface="Trebuchet MS" pitchFamily="34" charset="0"/>
              </a:rPr>
              <a:t>modificarea şi completarea unor acte normative în domeniul asistenţei sociale, precum şi pentru completarea </a:t>
            </a:r>
            <a:r>
              <a:rPr lang="ro-RO" sz="1400" u="sng" dirty="0" smtClean="0">
                <a:latin typeface="Trebuchet MS" pitchFamily="34" charset="0"/>
              </a:rPr>
              <a:t>Legii nr. 78/2014 </a:t>
            </a:r>
            <a:r>
              <a:rPr lang="ro-RO" sz="1400" dirty="0" smtClean="0">
                <a:latin typeface="Trebuchet MS" pitchFamily="34" charset="0"/>
              </a:rPr>
              <a:t>privind reglementarea activităţii de voluntariat în România şi pentru modificarea </a:t>
            </a:r>
            <a:r>
              <a:rPr lang="ro-RO" sz="1400" u="sng" dirty="0" smtClean="0">
                <a:latin typeface="Trebuchet MS" pitchFamily="34" charset="0"/>
              </a:rPr>
              <a:t>Legii nr. 272/2004 </a:t>
            </a:r>
            <a:r>
              <a:rPr lang="ro-RO" sz="1400" dirty="0" smtClean="0">
                <a:latin typeface="Trebuchet MS" pitchFamily="34" charset="0"/>
              </a:rPr>
              <a:t>privind protecţia şi promovarea drepturilor copilului.</a:t>
            </a:r>
            <a:endParaRPr lang="en-US" sz="1400" b="1" dirty="0" smtClean="0">
              <a:latin typeface="Trebuchet MS" pitchFamily="34" charset="0"/>
            </a:endParaRPr>
          </a:p>
          <a:p>
            <a:pPr algn="just">
              <a:defRPr/>
            </a:pPr>
            <a:r>
              <a:rPr lang="en-US" sz="1400" dirty="0" err="1" smtClean="0">
                <a:latin typeface="Trebuchet MS" pitchFamily="34" charset="0"/>
              </a:rPr>
              <a:t>Număr</a:t>
            </a:r>
            <a:r>
              <a:rPr lang="ro-RO" sz="1400" dirty="0" smtClean="0">
                <a:latin typeface="Trebuchet MS" pitchFamily="34" charset="0"/>
              </a:rPr>
              <a:t> </a:t>
            </a:r>
            <a:r>
              <a:rPr lang="en-US" sz="1400" dirty="0" err="1" smtClean="0">
                <a:latin typeface="Trebuchet MS" pitchFamily="34" charset="0"/>
              </a:rPr>
              <a:t>evaluări</a:t>
            </a:r>
            <a:r>
              <a:rPr lang="en-US" sz="1400" b="1" i="1" dirty="0" smtClean="0">
                <a:latin typeface="Trebuchet MS" pitchFamily="34" charset="0"/>
              </a:rPr>
              <a:t> –</a:t>
            </a:r>
            <a:r>
              <a:rPr lang="en-US" sz="1400" dirty="0" smtClean="0">
                <a:latin typeface="Trebuchet MS" pitchFamily="34" charset="0"/>
              </a:rPr>
              <a:t> </a:t>
            </a:r>
            <a:r>
              <a:rPr lang="en-US" sz="1400" dirty="0" smtClean="0">
                <a:solidFill>
                  <a:srgbClr val="0000FF"/>
                </a:solidFill>
                <a:latin typeface="Trebuchet MS" pitchFamily="34" charset="0"/>
              </a:rPr>
              <a:t>2</a:t>
            </a:r>
            <a:r>
              <a:rPr lang="en-US" sz="1400" dirty="0" smtClean="0">
                <a:latin typeface="Trebuchet MS" pitchFamily="34" charset="0"/>
              </a:rPr>
              <a:t>   la </a:t>
            </a:r>
            <a:r>
              <a:rPr lang="en-US" sz="1400" dirty="0" smtClean="0">
                <a:solidFill>
                  <a:srgbClr val="0000FF"/>
                </a:solidFill>
                <a:latin typeface="Trebuchet MS" pitchFamily="34" charset="0"/>
              </a:rPr>
              <a:t>2</a:t>
            </a:r>
            <a:r>
              <a:rPr lang="en-US" sz="1400" dirty="0" smtClean="0">
                <a:latin typeface="Trebuchet MS" pitchFamily="34" charset="0"/>
              </a:rPr>
              <a:t> </a:t>
            </a:r>
            <a:r>
              <a:rPr lang="en-US" sz="1400" dirty="0" err="1" smtClean="0">
                <a:latin typeface="Trebuchet MS" pitchFamily="34" charset="0"/>
              </a:rPr>
              <a:t>furnizori</a:t>
            </a:r>
            <a:r>
              <a:rPr lang="en-US" sz="1400" dirty="0" smtClean="0">
                <a:latin typeface="Trebuchet MS" pitchFamily="34" charset="0"/>
              </a:rPr>
              <a:t> de </a:t>
            </a:r>
            <a:r>
              <a:rPr lang="en-US" sz="1400" dirty="0" err="1" smtClean="0">
                <a:latin typeface="Trebuchet MS" pitchFamily="34" charset="0"/>
              </a:rPr>
              <a:t>servicii</a:t>
            </a:r>
            <a:r>
              <a:rPr lang="ro-RO" sz="1400" dirty="0" smtClean="0">
                <a:latin typeface="Trebuchet MS" pitchFamily="34" charset="0"/>
              </a:rPr>
              <a:t> </a:t>
            </a:r>
            <a:r>
              <a:rPr lang="en-US" sz="1400" dirty="0" err="1" smtClean="0">
                <a:latin typeface="Trebuchet MS" pitchFamily="34" charset="0"/>
              </a:rPr>
              <a:t>sociale</a:t>
            </a:r>
            <a:r>
              <a:rPr lang="en-US" sz="1400" dirty="0" smtClean="0">
                <a:latin typeface="Trebuchet MS" pitchFamily="34" charset="0"/>
              </a:rPr>
              <a:t> private.</a:t>
            </a:r>
            <a:endParaRPr lang="ro-RO" sz="1400" dirty="0" smtClean="0">
              <a:latin typeface="Trebuchet MS" pitchFamily="34" charset="0"/>
            </a:endParaRPr>
          </a:p>
          <a:p>
            <a:pPr marL="342900" indent="-342900" algn="just">
              <a:buFont typeface="Arial" pitchFamily="34" charset="0"/>
              <a:buNone/>
              <a:defRPr/>
            </a:pPr>
            <a:r>
              <a:rPr lang="en-US" sz="1400" b="1" i="1" u="sng" dirty="0" smtClean="0">
                <a:latin typeface="Trebuchet MS" pitchFamily="34" charset="0"/>
              </a:rPr>
              <a:t>I.2.Evaluare</a:t>
            </a:r>
            <a:r>
              <a:rPr lang="ro-RO" sz="1400" b="1" i="1" u="sng" dirty="0" smtClean="0">
                <a:latin typeface="Trebuchet MS" pitchFamily="34" charset="0"/>
              </a:rPr>
              <a:t> </a:t>
            </a:r>
            <a:r>
              <a:rPr lang="en-US" sz="1400" b="1" i="1" u="sng" dirty="0" err="1" smtClean="0">
                <a:latin typeface="Trebuchet MS" pitchFamily="34" charset="0"/>
              </a:rPr>
              <a:t>în</a:t>
            </a:r>
            <a:r>
              <a:rPr lang="ro-RO" sz="1400" b="1" i="1" u="sng" dirty="0" smtClean="0">
                <a:latin typeface="Trebuchet MS" pitchFamily="34" charset="0"/>
              </a:rPr>
              <a:t> </a:t>
            </a:r>
            <a:r>
              <a:rPr lang="en-US" sz="1400" b="1" i="1" u="sng" dirty="0" err="1" smtClean="0">
                <a:latin typeface="Trebuchet MS" pitchFamily="34" charset="0"/>
              </a:rPr>
              <a:t>teren</a:t>
            </a:r>
            <a:r>
              <a:rPr lang="ro-RO" sz="1400" b="1" i="1" u="sng" dirty="0" smtClean="0">
                <a:latin typeface="Trebuchet MS" pitchFamily="34" charset="0"/>
              </a:rPr>
              <a:t> </a:t>
            </a:r>
            <a:r>
              <a:rPr lang="en-US" sz="1400" b="1" i="1" u="sng" dirty="0" err="1" smtClean="0">
                <a:latin typeface="Trebuchet MS" pitchFamily="34" charset="0"/>
              </a:rPr>
              <a:t>în</a:t>
            </a:r>
            <a:r>
              <a:rPr lang="ro-RO" sz="1400" b="1" i="1" u="sng" dirty="0" smtClean="0">
                <a:latin typeface="Trebuchet MS" pitchFamily="34" charset="0"/>
              </a:rPr>
              <a:t> </a:t>
            </a:r>
            <a:r>
              <a:rPr lang="en-US" sz="1400" b="1" i="1" u="sng" dirty="0" err="1" smtClean="0">
                <a:latin typeface="Trebuchet MS" pitchFamily="34" charset="0"/>
              </a:rPr>
              <a:t>vederea</a:t>
            </a:r>
            <a:r>
              <a:rPr lang="ro-RO" sz="1400" b="1" i="1" u="sng" dirty="0" smtClean="0">
                <a:latin typeface="Trebuchet MS" pitchFamily="34" charset="0"/>
              </a:rPr>
              <a:t> </a:t>
            </a:r>
            <a:r>
              <a:rPr lang="en-US" sz="1400" b="1" i="1" u="sng" dirty="0" err="1" smtClean="0">
                <a:latin typeface="Trebuchet MS" pitchFamily="34" charset="0"/>
              </a:rPr>
              <a:t>acordării</a:t>
            </a:r>
            <a:r>
              <a:rPr lang="ro-RO" sz="1400" b="1" i="1" u="sng" dirty="0" smtClean="0">
                <a:latin typeface="Trebuchet MS" pitchFamily="34" charset="0"/>
              </a:rPr>
              <a:t> </a:t>
            </a:r>
            <a:r>
              <a:rPr lang="en-US" sz="1400" b="1" i="1" u="sng" dirty="0" err="1" smtClean="0">
                <a:latin typeface="Trebuchet MS" pitchFamily="34" charset="0"/>
              </a:rPr>
              <a:t>licenței</a:t>
            </a:r>
            <a:r>
              <a:rPr lang="en-US" sz="1400" b="1" i="1" u="sng" dirty="0" smtClean="0">
                <a:latin typeface="Trebuchet MS" pitchFamily="34" charset="0"/>
              </a:rPr>
              <a:t> de </a:t>
            </a:r>
            <a:r>
              <a:rPr lang="en-US" sz="1400" b="1" i="1" u="sng" dirty="0" err="1" smtClean="0">
                <a:latin typeface="Trebuchet MS" pitchFamily="34" charset="0"/>
              </a:rPr>
              <a:t>funcționare</a:t>
            </a:r>
            <a:r>
              <a:rPr lang="ro-RO" sz="1400" b="1" i="1" u="sng" dirty="0" smtClean="0">
                <a:latin typeface="Trebuchet MS" pitchFamily="34" charset="0"/>
              </a:rPr>
              <a:t> </a:t>
            </a:r>
            <a:r>
              <a:rPr lang="en-US" sz="1400" b="1" i="1" u="sng" dirty="0" err="1" smtClean="0">
                <a:latin typeface="Trebuchet MS" pitchFamily="34" charset="0"/>
              </a:rPr>
              <a:t>provizorii</a:t>
            </a:r>
            <a:r>
              <a:rPr lang="en-US" sz="1400" i="1" dirty="0" err="1" smtClean="0">
                <a:latin typeface="Trebuchet MS" pitchFamily="34" charset="0"/>
              </a:rPr>
              <a:t>–</a:t>
            </a:r>
            <a:r>
              <a:rPr lang="en-US" sz="1400" dirty="0" err="1" smtClean="0">
                <a:latin typeface="Trebuchet MS" pitchFamily="34" charset="0"/>
              </a:rPr>
              <a:t>activitate</a:t>
            </a:r>
            <a:r>
              <a:rPr lang="en-US" sz="1400" dirty="0" smtClean="0">
                <a:latin typeface="Trebuchet MS" pitchFamily="34" charset="0"/>
              </a:rPr>
              <a:t> </a:t>
            </a:r>
            <a:r>
              <a:rPr lang="en-US" sz="1400" dirty="0" err="1" smtClean="0">
                <a:latin typeface="Trebuchet MS" pitchFamily="34" charset="0"/>
              </a:rPr>
              <a:t>începând</a:t>
            </a:r>
            <a:r>
              <a:rPr lang="en-US" sz="1400" dirty="0" smtClean="0">
                <a:latin typeface="Trebuchet MS" pitchFamily="34" charset="0"/>
              </a:rPr>
              <a:t> cu </a:t>
            </a:r>
            <a:r>
              <a:rPr lang="en-US" sz="1400" dirty="0" err="1" smtClean="0">
                <a:latin typeface="Trebuchet MS" pitchFamily="34" charset="0"/>
              </a:rPr>
              <a:t>luna</a:t>
            </a:r>
            <a:r>
              <a:rPr lang="en-US" sz="1400" dirty="0" smtClean="0">
                <a:latin typeface="Trebuchet MS" pitchFamily="34" charset="0"/>
              </a:rPr>
              <a:t> </a:t>
            </a:r>
            <a:r>
              <a:rPr lang="en-US" sz="1400" dirty="0" err="1" smtClean="0">
                <a:latin typeface="Trebuchet MS" pitchFamily="34" charset="0"/>
              </a:rPr>
              <a:t>aprilie</a:t>
            </a:r>
            <a:r>
              <a:rPr lang="en-US" sz="1400" dirty="0" smtClean="0">
                <a:latin typeface="Trebuchet MS" pitchFamily="34" charset="0"/>
              </a:rPr>
              <a:t> 2024 ca </a:t>
            </a:r>
            <a:r>
              <a:rPr lang="en-US" sz="1400" dirty="0" err="1" smtClean="0">
                <a:latin typeface="Trebuchet MS" pitchFamily="34" charset="0"/>
              </a:rPr>
              <a:t>urmare</a:t>
            </a:r>
            <a:r>
              <a:rPr lang="en-US" sz="1400" dirty="0" smtClean="0">
                <a:latin typeface="Trebuchet MS" pitchFamily="34" charset="0"/>
              </a:rPr>
              <a:t> a </a:t>
            </a:r>
            <a:r>
              <a:rPr lang="en-US" sz="1400" dirty="0" err="1" smtClean="0">
                <a:latin typeface="Trebuchet MS" pitchFamily="34" charset="0"/>
              </a:rPr>
              <a:t>apariției</a:t>
            </a:r>
            <a:r>
              <a:rPr lang="en-US" sz="1400" dirty="0" smtClean="0">
                <a:latin typeface="Trebuchet MS" pitchFamily="34" charset="0"/>
              </a:rPr>
              <a:t> </a:t>
            </a:r>
            <a:r>
              <a:rPr lang="en-US" sz="1400" dirty="0" err="1" smtClean="0">
                <a:latin typeface="Trebuchet MS" pitchFamily="34" charset="0"/>
              </a:rPr>
              <a:t>Legii</a:t>
            </a:r>
            <a:r>
              <a:rPr lang="en-US" sz="1400" dirty="0" smtClean="0">
                <a:latin typeface="Trebuchet MS" pitchFamily="34" charset="0"/>
              </a:rPr>
              <a:t> nr.100/2024 </a:t>
            </a:r>
            <a:r>
              <a:rPr lang="en-US" sz="1400" dirty="0" err="1" smtClean="0">
                <a:latin typeface="Trebuchet MS" pitchFamily="34" charset="0"/>
              </a:rPr>
              <a:t>pentru</a:t>
            </a:r>
            <a:r>
              <a:rPr lang="ro-RO" sz="1400" dirty="0" smtClean="0">
                <a:latin typeface="Trebuchet MS" pitchFamily="34" charset="0"/>
              </a:rPr>
              <a:t> </a:t>
            </a:r>
            <a:r>
              <a:rPr lang="en-US" sz="1400" dirty="0" err="1" smtClean="0">
                <a:latin typeface="Trebuchet MS" pitchFamily="34" charset="0"/>
              </a:rPr>
              <a:t>modificarea</a:t>
            </a:r>
            <a:r>
              <a:rPr lang="ro-RO" sz="1400" dirty="0" smtClean="0">
                <a:latin typeface="Trebuchet MS" pitchFamily="34" charset="0"/>
              </a:rPr>
              <a:t> </a:t>
            </a:r>
            <a:r>
              <a:rPr lang="en-US" sz="1400" dirty="0" err="1" smtClean="0">
                <a:latin typeface="Trebuchet MS" pitchFamily="34" charset="0"/>
              </a:rPr>
              <a:t>şi</a:t>
            </a:r>
            <a:r>
              <a:rPr lang="ro-RO" sz="1400" dirty="0" smtClean="0">
                <a:latin typeface="Trebuchet MS" pitchFamily="34" charset="0"/>
              </a:rPr>
              <a:t> </a:t>
            </a:r>
            <a:r>
              <a:rPr lang="en-US" sz="1400" dirty="0" err="1" smtClean="0">
                <a:latin typeface="Trebuchet MS" pitchFamily="34" charset="0"/>
              </a:rPr>
              <a:t>completarea</a:t>
            </a:r>
            <a:r>
              <a:rPr lang="ro-RO" sz="1400" dirty="0" smtClean="0">
                <a:latin typeface="Trebuchet MS" pitchFamily="34" charset="0"/>
              </a:rPr>
              <a:t> </a:t>
            </a:r>
            <a:r>
              <a:rPr lang="en-US" sz="1400" dirty="0" err="1" smtClean="0">
                <a:latin typeface="Trebuchet MS" pitchFamily="34" charset="0"/>
              </a:rPr>
              <a:t>unor</a:t>
            </a:r>
            <a:r>
              <a:rPr lang="ro-RO" sz="1400" dirty="0" smtClean="0">
                <a:latin typeface="Trebuchet MS" pitchFamily="34" charset="0"/>
              </a:rPr>
              <a:t> </a:t>
            </a:r>
            <a:r>
              <a:rPr lang="en-US" sz="1400" dirty="0" err="1" smtClean="0">
                <a:latin typeface="Trebuchet MS" pitchFamily="34" charset="0"/>
              </a:rPr>
              <a:t>acte</a:t>
            </a:r>
            <a:r>
              <a:rPr lang="en-US" sz="1400" dirty="0" smtClean="0">
                <a:latin typeface="Trebuchet MS" pitchFamily="34" charset="0"/>
              </a:rPr>
              <a:t> normative</a:t>
            </a:r>
            <a:r>
              <a:rPr lang="ro-RO" sz="1400" dirty="0" smtClean="0">
                <a:latin typeface="Trebuchet MS" pitchFamily="34" charset="0"/>
              </a:rPr>
              <a:t> </a:t>
            </a:r>
            <a:r>
              <a:rPr lang="en-US" sz="1400" dirty="0" smtClean="0">
                <a:latin typeface="Trebuchet MS" pitchFamily="34" charset="0"/>
              </a:rPr>
              <a:t> </a:t>
            </a:r>
            <a:r>
              <a:rPr lang="en-US" sz="1400" dirty="0" err="1" smtClean="0">
                <a:latin typeface="Trebuchet MS" pitchFamily="34" charset="0"/>
              </a:rPr>
              <a:t>în</a:t>
            </a:r>
            <a:r>
              <a:rPr lang="ro-RO" sz="1400" dirty="0" smtClean="0">
                <a:latin typeface="Trebuchet MS" pitchFamily="34" charset="0"/>
              </a:rPr>
              <a:t> </a:t>
            </a:r>
            <a:r>
              <a:rPr lang="en-US" sz="1400" dirty="0" err="1" smtClean="0">
                <a:latin typeface="Trebuchet MS" pitchFamily="34" charset="0"/>
              </a:rPr>
              <a:t>domeniul</a:t>
            </a:r>
            <a:r>
              <a:rPr lang="ro-RO" sz="1400" dirty="0" smtClean="0">
                <a:latin typeface="Trebuchet MS" pitchFamily="34" charset="0"/>
              </a:rPr>
              <a:t> </a:t>
            </a:r>
            <a:r>
              <a:rPr lang="en-US" sz="1400" dirty="0" err="1" smtClean="0">
                <a:latin typeface="Trebuchet MS" pitchFamily="34" charset="0"/>
              </a:rPr>
              <a:t>asistenţei</a:t>
            </a:r>
            <a:r>
              <a:rPr lang="ro-RO" sz="1400" dirty="0" smtClean="0">
                <a:latin typeface="Trebuchet MS" pitchFamily="34" charset="0"/>
              </a:rPr>
              <a:t> </a:t>
            </a:r>
            <a:r>
              <a:rPr lang="en-US" sz="1400" dirty="0" err="1" smtClean="0">
                <a:latin typeface="Trebuchet MS" pitchFamily="34" charset="0"/>
              </a:rPr>
              <a:t>sociale</a:t>
            </a:r>
            <a:r>
              <a:rPr lang="en-US" sz="1400" dirty="0" smtClean="0">
                <a:latin typeface="Trebuchet MS" pitchFamily="34" charset="0"/>
              </a:rPr>
              <a:t>, </a:t>
            </a:r>
            <a:r>
              <a:rPr lang="en-US" sz="1400" dirty="0" err="1" smtClean="0">
                <a:latin typeface="Trebuchet MS" pitchFamily="34" charset="0"/>
              </a:rPr>
              <a:t>precum</a:t>
            </a:r>
            <a:r>
              <a:rPr lang="en-US" sz="1400" dirty="0" smtClean="0">
                <a:latin typeface="Trebuchet MS" pitchFamily="34" charset="0"/>
              </a:rPr>
              <a:t> </a:t>
            </a:r>
            <a:r>
              <a:rPr lang="en-US" sz="1400" dirty="0" err="1" smtClean="0">
                <a:latin typeface="Trebuchet MS" pitchFamily="34" charset="0"/>
              </a:rPr>
              <a:t>şi</a:t>
            </a:r>
            <a:r>
              <a:rPr lang="ro-RO" sz="1400" dirty="0" smtClean="0">
                <a:latin typeface="Trebuchet MS" pitchFamily="34" charset="0"/>
              </a:rPr>
              <a:t> </a:t>
            </a:r>
            <a:r>
              <a:rPr lang="en-US" sz="1400" dirty="0" err="1" smtClean="0">
                <a:latin typeface="Trebuchet MS" pitchFamily="34" charset="0"/>
              </a:rPr>
              <a:t>pentru</a:t>
            </a:r>
            <a:r>
              <a:rPr lang="ro-RO" sz="1400" dirty="0" smtClean="0">
                <a:latin typeface="Trebuchet MS" pitchFamily="34" charset="0"/>
              </a:rPr>
              <a:t> </a:t>
            </a:r>
            <a:r>
              <a:rPr lang="en-US" sz="1400" dirty="0" err="1" smtClean="0">
                <a:latin typeface="Trebuchet MS" pitchFamily="34" charset="0"/>
              </a:rPr>
              <a:t>completarea</a:t>
            </a:r>
            <a:r>
              <a:rPr lang="ro-RO" sz="1400" dirty="0" smtClean="0">
                <a:latin typeface="Trebuchet MS" pitchFamily="34" charset="0"/>
              </a:rPr>
              <a:t> </a:t>
            </a:r>
            <a:r>
              <a:rPr lang="en-US" sz="1400" u="sng" dirty="0" err="1" smtClean="0">
                <a:latin typeface="Trebuchet MS" pitchFamily="34" charset="0"/>
              </a:rPr>
              <a:t>Legii</a:t>
            </a:r>
            <a:r>
              <a:rPr lang="en-US" sz="1400" u="sng" dirty="0" smtClean="0">
                <a:latin typeface="Trebuchet MS" pitchFamily="34" charset="0"/>
              </a:rPr>
              <a:t> nr. 78/2014</a:t>
            </a:r>
            <a:r>
              <a:rPr lang="ro-RO" sz="1400" u="sng" dirty="0" smtClean="0">
                <a:latin typeface="Trebuchet MS" pitchFamily="34" charset="0"/>
              </a:rPr>
              <a:t> </a:t>
            </a:r>
            <a:r>
              <a:rPr lang="en-US" sz="1400" dirty="0" err="1" smtClean="0">
                <a:latin typeface="Trebuchet MS" pitchFamily="34" charset="0"/>
              </a:rPr>
              <a:t>privind</a:t>
            </a:r>
            <a:r>
              <a:rPr lang="ro-RO" sz="1400" dirty="0" smtClean="0">
                <a:latin typeface="Trebuchet MS" pitchFamily="34" charset="0"/>
              </a:rPr>
              <a:t> </a:t>
            </a:r>
            <a:r>
              <a:rPr lang="en-US" sz="1400" dirty="0" err="1" smtClean="0">
                <a:latin typeface="Trebuchet MS" pitchFamily="34" charset="0"/>
              </a:rPr>
              <a:t>reglementarea</a:t>
            </a:r>
            <a:r>
              <a:rPr lang="ro-RO" sz="1400" dirty="0" smtClean="0">
                <a:latin typeface="Trebuchet MS" pitchFamily="34" charset="0"/>
              </a:rPr>
              <a:t> </a:t>
            </a:r>
            <a:r>
              <a:rPr lang="en-US" sz="1400" dirty="0" err="1" smtClean="0">
                <a:latin typeface="Trebuchet MS" pitchFamily="34" charset="0"/>
              </a:rPr>
              <a:t>activităţii</a:t>
            </a:r>
            <a:r>
              <a:rPr lang="en-US" sz="1400" dirty="0" smtClean="0">
                <a:latin typeface="Trebuchet MS" pitchFamily="34" charset="0"/>
              </a:rPr>
              <a:t> de </a:t>
            </a:r>
            <a:r>
              <a:rPr lang="en-US" sz="1400" dirty="0" err="1" smtClean="0">
                <a:latin typeface="Trebuchet MS" pitchFamily="34" charset="0"/>
              </a:rPr>
              <a:t>voluntariat</a:t>
            </a:r>
            <a:r>
              <a:rPr lang="ro-RO" sz="1400" dirty="0" smtClean="0">
                <a:latin typeface="Trebuchet MS" pitchFamily="34" charset="0"/>
              </a:rPr>
              <a:t> </a:t>
            </a:r>
            <a:r>
              <a:rPr lang="en-US" sz="1400" dirty="0" err="1" smtClean="0">
                <a:latin typeface="Trebuchet MS" pitchFamily="34" charset="0"/>
              </a:rPr>
              <a:t>în</a:t>
            </a:r>
            <a:r>
              <a:rPr lang="ro-RO" sz="1400" dirty="0" smtClean="0">
                <a:latin typeface="Trebuchet MS" pitchFamily="34" charset="0"/>
              </a:rPr>
              <a:t> </a:t>
            </a:r>
            <a:r>
              <a:rPr lang="en-US" sz="1400" dirty="0" err="1" smtClean="0">
                <a:latin typeface="Trebuchet MS" pitchFamily="34" charset="0"/>
              </a:rPr>
              <a:t>România</a:t>
            </a:r>
            <a:r>
              <a:rPr lang="ro-RO" sz="1400" dirty="0" smtClean="0">
                <a:latin typeface="Trebuchet MS" pitchFamily="34" charset="0"/>
              </a:rPr>
              <a:t> </a:t>
            </a:r>
            <a:r>
              <a:rPr lang="en-US" sz="1400" dirty="0" err="1" smtClean="0">
                <a:latin typeface="Trebuchet MS" pitchFamily="34" charset="0"/>
              </a:rPr>
              <a:t>şi</a:t>
            </a:r>
            <a:r>
              <a:rPr lang="ro-RO" sz="1400" dirty="0" smtClean="0">
                <a:latin typeface="Trebuchet MS" pitchFamily="34" charset="0"/>
              </a:rPr>
              <a:t> </a:t>
            </a:r>
            <a:r>
              <a:rPr lang="en-US" sz="1400" dirty="0" err="1" smtClean="0">
                <a:latin typeface="Trebuchet MS" pitchFamily="34" charset="0"/>
              </a:rPr>
              <a:t>pentru</a:t>
            </a:r>
            <a:r>
              <a:rPr lang="ro-RO" sz="1400" dirty="0" smtClean="0">
                <a:latin typeface="Trebuchet MS" pitchFamily="34" charset="0"/>
              </a:rPr>
              <a:t> </a:t>
            </a:r>
            <a:r>
              <a:rPr lang="en-US" sz="1400" dirty="0" err="1" smtClean="0">
                <a:latin typeface="Trebuchet MS" pitchFamily="34" charset="0"/>
              </a:rPr>
              <a:t>modificarea</a:t>
            </a:r>
            <a:r>
              <a:rPr lang="ro-RO" sz="1400" dirty="0" smtClean="0">
                <a:latin typeface="Trebuchet MS" pitchFamily="34" charset="0"/>
              </a:rPr>
              <a:t> </a:t>
            </a:r>
            <a:r>
              <a:rPr lang="en-US" sz="1400" u="sng" dirty="0" err="1" smtClean="0">
                <a:latin typeface="Trebuchet MS" pitchFamily="34" charset="0"/>
              </a:rPr>
              <a:t>Legii</a:t>
            </a:r>
            <a:r>
              <a:rPr lang="en-US" sz="1400" u="sng" dirty="0" smtClean="0">
                <a:latin typeface="Trebuchet MS" pitchFamily="34" charset="0"/>
              </a:rPr>
              <a:t> nr. 272/2004</a:t>
            </a:r>
            <a:r>
              <a:rPr lang="ro-RO" sz="1400" u="sng" dirty="0" smtClean="0">
                <a:latin typeface="Trebuchet MS" pitchFamily="34" charset="0"/>
              </a:rPr>
              <a:t> </a:t>
            </a:r>
            <a:r>
              <a:rPr lang="en-US" sz="1400" dirty="0" err="1" smtClean="0">
                <a:latin typeface="Trebuchet MS" pitchFamily="34" charset="0"/>
              </a:rPr>
              <a:t>privind</a:t>
            </a:r>
            <a:r>
              <a:rPr lang="ro-RO" sz="1400" dirty="0" smtClean="0">
                <a:latin typeface="Trebuchet MS" pitchFamily="34" charset="0"/>
              </a:rPr>
              <a:t> </a:t>
            </a:r>
            <a:r>
              <a:rPr lang="en-US" sz="1400" dirty="0" err="1" smtClean="0">
                <a:latin typeface="Trebuchet MS" pitchFamily="34" charset="0"/>
              </a:rPr>
              <a:t>protecţia</a:t>
            </a:r>
            <a:r>
              <a:rPr lang="ro-RO" sz="1400" dirty="0" smtClean="0">
                <a:latin typeface="Trebuchet MS" pitchFamily="34" charset="0"/>
              </a:rPr>
              <a:t> </a:t>
            </a:r>
            <a:r>
              <a:rPr lang="en-US" sz="1400" dirty="0" err="1" smtClean="0">
                <a:latin typeface="Trebuchet MS" pitchFamily="34" charset="0"/>
              </a:rPr>
              <a:t>şi</a:t>
            </a:r>
            <a:r>
              <a:rPr lang="ro-RO" sz="1400" dirty="0" smtClean="0">
                <a:latin typeface="Trebuchet MS" pitchFamily="34" charset="0"/>
              </a:rPr>
              <a:t> </a:t>
            </a:r>
            <a:r>
              <a:rPr lang="en-US" sz="1400" dirty="0" err="1" smtClean="0">
                <a:latin typeface="Trebuchet MS" pitchFamily="34" charset="0"/>
              </a:rPr>
              <a:t>promovarea</a:t>
            </a:r>
            <a:r>
              <a:rPr lang="ro-RO" sz="1400" dirty="0" smtClean="0">
                <a:latin typeface="Trebuchet MS" pitchFamily="34" charset="0"/>
              </a:rPr>
              <a:t> </a:t>
            </a:r>
            <a:r>
              <a:rPr lang="en-US" sz="1400" dirty="0" err="1" smtClean="0">
                <a:latin typeface="Trebuchet MS" pitchFamily="34" charset="0"/>
              </a:rPr>
              <a:t>drepturilor</a:t>
            </a:r>
            <a:r>
              <a:rPr lang="ro-RO" sz="1400" dirty="0" smtClean="0">
                <a:latin typeface="Trebuchet MS" pitchFamily="34" charset="0"/>
              </a:rPr>
              <a:t> </a:t>
            </a:r>
            <a:r>
              <a:rPr lang="en-US" sz="1400" dirty="0" err="1" smtClean="0">
                <a:latin typeface="Trebuchet MS" pitchFamily="34" charset="0"/>
              </a:rPr>
              <a:t>copilului</a:t>
            </a:r>
            <a:r>
              <a:rPr lang="en-US" sz="1400" dirty="0" smtClean="0">
                <a:latin typeface="Trebuchet MS" pitchFamily="34" charset="0"/>
              </a:rPr>
              <a:t>.</a:t>
            </a:r>
            <a:endParaRPr lang="en-US" sz="1400" b="1" dirty="0" smtClean="0">
              <a:latin typeface="Trebuchet MS" pitchFamily="34" charset="0"/>
            </a:endParaRPr>
          </a:p>
          <a:p>
            <a:pPr algn="just">
              <a:defRPr/>
            </a:pPr>
            <a:r>
              <a:rPr lang="en-US" sz="1400" dirty="0" err="1" smtClean="0">
                <a:latin typeface="Trebuchet MS" pitchFamily="34" charset="0"/>
              </a:rPr>
              <a:t>Număr</a:t>
            </a:r>
            <a:r>
              <a:rPr lang="ro-RO" sz="1400" dirty="0" smtClean="0">
                <a:latin typeface="Trebuchet MS" pitchFamily="34" charset="0"/>
              </a:rPr>
              <a:t> </a:t>
            </a:r>
            <a:r>
              <a:rPr lang="en-US" sz="1400" dirty="0" err="1" smtClean="0">
                <a:latin typeface="Trebuchet MS" pitchFamily="34" charset="0"/>
              </a:rPr>
              <a:t>evaluări</a:t>
            </a:r>
            <a:r>
              <a:rPr lang="en-US" sz="1400" dirty="0" smtClean="0">
                <a:latin typeface="Trebuchet MS" pitchFamily="34" charset="0"/>
              </a:rPr>
              <a:t> – </a:t>
            </a:r>
            <a:r>
              <a:rPr lang="en-US" sz="1400" dirty="0" smtClean="0">
                <a:solidFill>
                  <a:srgbClr val="0000FF"/>
                </a:solidFill>
                <a:latin typeface="Trebuchet MS" pitchFamily="34" charset="0"/>
              </a:rPr>
              <a:t>6</a:t>
            </a:r>
            <a:r>
              <a:rPr lang="en-US" sz="1400" dirty="0" smtClean="0">
                <a:latin typeface="Trebuchet MS" pitchFamily="34" charset="0"/>
              </a:rPr>
              <a:t> </a:t>
            </a:r>
            <a:r>
              <a:rPr lang="en-US" sz="1400" dirty="0" err="1" smtClean="0">
                <a:latin typeface="Trebuchet MS" pitchFamily="34" charset="0"/>
              </a:rPr>
              <a:t>servicii</a:t>
            </a:r>
            <a:r>
              <a:rPr lang="en-US" sz="1400" dirty="0" smtClean="0">
                <a:latin typeface="Trebuchet MS" pitchFamily="34" charset="0"/>
              </a:rPr>
              <a:t> </a:t>
            </a:r>
            <a:r>
              <a:rPr lang="en-US" sz="1400" dirty="0" err="1" smtClean="0">
                <a:latin typeface="Trebuchet MS" pitchFamily="34" charset="0"/>
              </a:rPr>
              <a:t>sociale</a:t>
            </a:r>
            <a:r>
              <a:rPr lang="en-US" sz="1400" dirty="0" smtClean="0">
                <a:latin typeface="Trebuchet MS" pitchFamily="34" charset="0"/>
              </a:rPr>
              <a:t> la </a:t>
            </a:r>
            <a:r>
              <a:rPr lang="en-US" sz="1400" dirty="0" smtClean="0">
                <a:solidFill>
                  <a:srgbClr val="0000FF"/>
                </a:solidFill>
                <a:latin typeface="Trebuchet MS" pitchFamily="34" charset="0"/>
              </a:rPr>
              <a:t>3</a:t>
            </a:r>
            <a:r>
              <a:rPr lang="en-US" sz="1400" dirty="0" smtClean="0">
                <a:latin typeface="Trebuchet MS" pitchFamily="34" charset="0"/>
              </a:rPr>
              <a:t> </a:t>
            </a:r>
            <a:r>
              <a:rPr lang="en-US" sz="1400" dirty="0" err="1" smtClean="0">
                <a:latin typeface="Trebuchet MS" pitchFamily="34" charset="0"/>
              </a:rPr>
              <a:t>furnizori</a:t>
            </a:r>
            <a:r>
              <a:rPr lang="en-US" sz="1400" dirty="0" smtClean="0">
                <a:latin typeface="Trebuchet MS" pitchFamily="34" charset="0"/>
              </a:rPr>
              <a:t> de </a:t>
            </a:r>
            <a:r>
              <a:rPr lang="en-US" sz="1400" dirty="0" err="1" smtClean="0">
                <a:latin typeface="Trebuchet MS" pitchFamily="34" charset="0"/>
              </a:rPr>
              <a:t>servicii</a:t>
            </a:r>
            <a:r>
              <a:rPr lang="ro-RO" sz="1400" dirty="0" smtClean="0">
                <a:latin typeface="Trebuchet MS" pitchFamily="34" charset="0"/>
              </a:rPr>
              <a:t> </a:t>
            </a:r>
            <a:r>
              <a:rPr lang="en-US" sz="1400" dirty="0" err="1" smtClean="0">
                <a:latin typeface="Trebuchet MS" pitchFamily="34" charset="0"/>
              </a:rPr>
              <a:t>sociale</a:t>
            </a:r>
            <a:r>
              <a:rPr lang="en-US" sz="1400" dirty="0" smtClean="0">
                <a:latin typeface="Trebuchet MS" pitchFamily="34" charset="0"/>
              </a:rPr>
              <a:t> (2 </a:t>
            </a:r>
            <a:r>
              <a:rPr lang="en-US" sz="1400" dirty="0" err="1" smtClean="0">
                <a:latin typeface="Trebuchet MS" pitchFamily="34" charset="0"/>
              </a:rPr>
              <a:t>publici</a:t>
            </a:r>
            <a:r>
              <a:rPr lang="ro-RO" sz="1400" dirty="0" smtClean="0">
                <a:latin typeface="Trebuchet MS" pitchFamily="34" charset="0"/>
              </a:rPr>
              <a:t> </a:t>
            </a:r>
            <a:r>
              <a:rPr lang="en-US" sz="1400" dirty="0" err="1" smtClean="0">
                <a:latin typeface="Trebuchet MS" pitchFamily="34" charset="0"/>
              </a:rPr>
              <a:t>și</a:t>
            </a:r>
            <a:r>
              <a:rPr lang="en-US" sz="1400" dirty="0" smtClean="0">
                <a:latin typeface="Trebuchet MS" pitchFamily="34" charset="0"/>
              </a:rPr>
              <a:t> 1 </a:t>
            </a:r>
            <a:r>
              <a:rPr lang="en-US" sz="1400" dirty="0" err="1" smtClean="0">
                <a:latin typeface="Trebuchet MS" pitchFamily="34" charset="0"/>
              </a:rPr>
              <a:t>privat</a:t>
            </a:r>
            <a:r>
              <a:rPr lang="en-US" sz="1400" dirty="0" smtClean="0">
                <a:latin typeface="Trebuchet MS" pitchFamily="34" charset="0"/>
              </a:rPr>
              <a:t>)</a:t>
            </a:r>
            <a:endParaRPr lang="ro-RO" sz="1400" dirty="0" smtClean="0">
              <a:latin typeface="Trebuchet MS" pitchFamily="34" charset="0"/>
            </a:endParaRPr>
          </a:p>
          <a:p>
            <a:pPr marL="342900" indent="-342900" algn="just">
              <a:buFont typeface="Arial" pitchFamily="34" charset="0"/>
              <a:buNone/>
              <a:defRPr/>
            </a:pPr>
            <a:r>
              <a:rPr lang="en-US" sz="1400" b="1" i="1" u="sng" dirty="0" smtClean="0">
                <a:latin typeface="Trebuchet MS" pitchFamily="34" charset="0"/>
              </a:rPr>
              <a:t>I.3.Evaluare</a:t>
            </a:r>
            <a:r>
              <a:rPr lang="ro-RO" sz="1400" b="1" i="1" u="sng" dirty="0" smtClean="0">
                <a:latin typeface="Trebuchet MS" pitchFamily="34" charset="0"/>
              </a:rPr>
              <a:t> </a:t>
            </a:r>
            <a:r>
              <a:rPr lang="en-US" sz="1400" b="1" i="1" u="sng" dirty="0" err="1" smtClean="0">
                <a:latin typeface="Trebuchet MS" pitchFamily="34" charset="0"/>
              </a:rPr>
              <a:t>în</a:t>
            </a:r>
            <a:r>
              <a:rPr lang="ro-RO" sz="1400" b="1" i="1" u="sng" dirty="0" smtClean="0">
                <a:latin typeface="Trebuchet MS" pitchFamily="34" charset="0"/>
              </a:rPr>
              <a:t> </a:t>
            </a:r>
            <a:r>
              <a:rPr lang="en-US" sz="1400" b="1" i="1" u="sng" dirty="0" err="1" smtClean="0">
                <a:latin typeface="Trebuchet MS" pitchFamily="34" charset="0"/>
              </a:rPr>
              <a:t>teren</a:t>
            </a:r>
            <a:r>
              <a:rPr lang="ro-RO" sz="1400" b="1" i="1" u="sng" dirty="0" smtClean="0">
                <a:latin typeface="Trebuchet MS" pitchFamily="34" charset="0"/>
              </a:rPr>
              <a:t> </a:t>
            </a:r>
            <a:r>
              <a:rPr lang="en-US" sz="1400" b="1" i="1" u="sng" dirty="0" err="1" smtClean="0">
                <a:latin typeface="Trebuchet MS" pitchFamily="34" charset="0"/>
              </a:rPr>
              <a:t>în</a:t>
            </a:r>
            <a:r>
              <a:rPr lang="ro-RO" sz="1400" b="1" i="1" u="sng" dirty="0" smtClean="0">
                <a:latin typeface="Trebuchet MS" pitchFamily="34" charset="0"/>
              </a:rPr>
              <a:t> </a:t>
            </a:r>
            <a:r>
              <a:rPr lang="en-US" sz="1400" b="1" i="1" u="sng" dirty="0" err="1" smtClean="0">
                <a:latin typeface="Trebuchet MS" pitchFamily="34" charset="0"/>
              </a:rPr>
              <a:t>vederea</a:t>
            </a:r>
            <a:r>
              <a:rPr lang="ro-RO" sz="1400" b="1" i="1" u="sng" dirty="0" smtClean="0">
                <a:latin typeface="Trebuchet MS" pitchFamily="34" charset="0"/>
              </a:rPr>
              <a:t> </a:t>
            </a:r>
            <a:r>
              <a:rPr lang="en-US" sz="1400" b="1" i="1" u="sng" dirty="0" err="1" smtClean="0">
                <a:latin typeface="Trebuchet MS" pitchFamily="34" charset="0"/>
              </a:rPr>
              <a:t>acordării</a:t>
            </a:r>
            <a:r>
              <a:rPr lang="ro-RO" sz="1400" b="1" i="1" u="sng" dirty="0" smtClean="0">
                <a:latin typeface="Trebuchet MS" pitchFamily="34" charset="0"/>
              </a:rPr>
              <a:t> </a:t>
            </a:r>
            <a:r>
              <a:rPr lang="en-US" sz="1400" b="1" i="1" u="sng" dirty="0" err="1" smtClean="0">
                <a:latin typeface="Trebuchet MS" pitchFamily="34" charset="0"/>
              </a:rPr>
              <a:t>licenței</a:t>
            </a:r>
            <a:r>
              <a:rPr lang="en-US" sz="1400" b="1" i="1" u="sng" dirty="0" smtClean="0">
                <a:latin typeface="Trebuchet MS" pitchFamily="34" charset="0"/>
              </a:rPr>
              <a:t> de </a:t>
            </a:r>
            <a:r>
              <a:rPr lang="en-US" sz="1400" b="1" i="1" u="sng" dirty="0" err="1" smtClean="0">
                <a:latin typeface="Trebuchet MS" pitchFamily="34" charset="0"/>
              </a:rPr>
              <a:t>funcționare</a:t>
            </a:r>
            <a:r>
              <a:rPr lang="ro-RO" sz="1400" b="1" i="1" u="sng" dirty="0" smtClean="0">
                <a:latin typeface="Trebuchet MS" pitchFamily="34" charset="0"/>
              </a:rPr>
              <a:t> </a:t>
            </a:r>
            <a:r>
              <a:rPr lang="en-US" sz="1400" b="1" i="1" u="sng" dirty="0" err="1" smtClean="0">
                <a:latin typeface="Trebuchet MS" pitchFamily="34" charset="0"/>
              </a:rPr>
              <a:t>după</a:t>
            </a:r>
            <a:r>
              <a:rPr lang="ro-RO" sz="1400" b="1" i="1" u="sng" dirty="0" smtClean="0">
                <a:latin typeface="Trebuchet MS" pitchFamily="34" charset="0"/>
              </a:rPr>
              <a:t> </a:t>
            </a:r>
            <a:r>
              <a:rPr lang="en-US" sz="1400" b="1" i="1" u="sng" dirty="0" err="1" smtClean="0">
                <a:latin typeface="Trebuchet MS" pitchFamily="34" charset="0"/>
              </a:rPr>
              <a:t>obținerea</a:t>
            </a:r>
            <a:r>
              <a:rPr lang="ro-RO" sz="1400" b="1" i="1" u="sng" dirty="0" smtClean="0">
                <a:latin typeface="Trebuchet MS" pitchFamily="34" charset="0"/>
              </a:rPr>
              <a:t> </a:t>
            </a:r>
            <a:r>
              <a:rPr lang="en-US" sz="1400" b="1" i="1" u="sng" dirty="0" err="1" smtClean="0">
                <a:latin typeface="Trebuchet MS" pitchFamily="34" charset="0"/>
              </a:rPr>
              <a:t>licenței</a:t>
            </a:r>
            <a:r>
              <a:rPr lang="ro-RO" sz="1400" b="1" i="1" u="sng" dirty="0" smtClean="0">
                <a:latin typeface="Trebuchet MS" pitchFamily="34" charset="0"/>
              </a:rPr>
              <a:t> </a:t>
            </a:r>
            <a:r>
              <a:rPr lang="en-US" sz="1400" b="1" i="1" u="sng" dirty="0" err="1" smtClean="0">
                <a:latin typeface="Trebuchet MS" pitchFamily="34" charset="0"/>
              </a:rPr>
              <a:t>provizorii</a:t>
            </a:r>
            <a:r>
              <a:rPr lang="en-US" sz="1400" b="1" i="1" u="sng" dirty="0" smtClean="0">
                <a:latin typeface="Trebuchet MS" pitchFamily="34" charset="0"/>
              </a:rPr>
              <a:t> de </a:t>
            </a:r>
            <a:r>
              <a:rPr lang="en-US" sz="1400" b="1" i="1" u="sng" dirty="0" err="1" smtClean="0">
                <a:latin typeface="Trebuchet MS" pitchFamily="34" charset="0"/>
              </a:rPr>
              <a:t>funcționare</a:t>
            </a:r>
            <a:r>
              <a:rPr lang="en-US" sz="1400" b="1" i="1" u="sng" dirty="0" smtClean="0">
                <a:latin typeface="Trebuchet MS" pitchFamily="34" charset="0"/>
              </a:rPr>
              <a:t>.</a:t>
            </a:r>
            <a:endParaRPr lang="en-US" sz="1400" u="sng" dirty="0" smtClean="0">
              <a:latin typeface="Trebuchet MS" pitchFamily="34" charset="0"/>
            </a:endParaRPr>
          </a:p>
          <a:p>
            <a:pPr algn="just">
              <a:defRPr/>
            </a:pPr>
            <a:r>
              <a:rPr lang="en-US" sz="1400" dirty="0" err="1" smtClean="0">
                <a:latin typeface="Trebuchet MS" pitchFamily="34" charset="0"/>
              </a:rPr>
              <a:t>Număr</a:t>
            </a:r>
            <a:r>
              <a:rPr lang="ro-RO" sz="1400" dirty="0" smtClean="0">
                <a:latin typeface="Trebuchet MS" pitchFamily="34" charset="0"/>
              </a:rPr>
              <a:t> </a:t>
            </a:r>
            <a:r>
              <a:rPr lang="en-US" sz="1400" dirty="0" err="1" smtClean="0">
                <a:latin typeface="Trebuchet MS" pitchFamily="34" charset="0"/>
              </a:rPr>
              <a:t>evaluări</a:t>
            </a:r>
            <a:r>
              <a:rPr lang="en-US" sz="1400" dirty="0" smtClean="0">
                <a:latin typeface="Trebuchet MS" pitchFamily="34" charset="0"/>
              </a:rPr>
              <a:t> – </a:t>
            </a:r>
            <a:r>
              <a:rPr lang="en-US" sz="1400" dirty="0" smtClean="0">
                <a:solidFill>
                  <a:srgbClr val="0000FF"/>
                </a:solidFill>
                <a:latin typeface="Trebuchet MS" pitchFamily="34" charset="0"/>
              </a:rPr>
              <a:t>14</a:t>
            </a:r>
            <a:r>
              <a:rPr lang="en-US" sz="1400" dirty="0" smtClean="0">
                <a:latin typeface="Trebuchet MS" pitchFamily="34" charset="0"/>
              </a:rPr>
              <a:t>  </a:t>
            </a:r>
            <a:r>
              <a:rPr lang="en-US" sz="1400" dirty="0" err="1" smtClean="0">
                <a:latin typeface="Trebuchet MS" pitchFamily="34" charset="0"/>
              </a:rPr>
              <a:t>servicii</a:t>
            </a:r>
            <a:r>
              <a:rPr lang="ro-RO" sz="1400" dirty="0" smtClean="0">
                <a:latin typeface="Trebuchet MS" pitchFamily="34" charset="0"/>
              </a:rPr>
              <a:t> </a:t>
            </a:r>
            <a:r>
              <a:rPr lang="en-US" sz="1400" dirty="0" err="1" smtClean="0">
                <a:latin typeface="Trebuchet MS" pitchFamily="34" charset="0"/>
              </a:rPr>
              <a:t>sociale</a:t>
            </a:r>
            <a:r>
              <a:rPr lang="en-US" sz="1400" dirty="0" smtClean="0">
                <a:latin typeface="Trebuchet MS" pitchFamily="34" charset="0"/>
              </a:rPr>
              <a:t>, din care </a:t>
            </a:r>
            <a:r>
              <a:rPr lang="en-US" sz="1400" dirty="0" smtClean="0">
                <a:solidFill>
                  <a:srgbClr val="0000FF"/>
                </a:solidFill>
                <a:latin typeface="Trebuchet MS" pitchFamily="34" charset="0"/>
              </a:rPr>
              <a:t>7</a:t>
            </a:r>
            <a:r>
              <a:rPr lang="en-US" sz="1400" dirty="0" smtClean="0">
                <a:latin typeface="Trebuchet MS" pitchFamily="34" charset="0"/>
              </a:rPr>
              <a:t> </a:t>
            </a:r>
            <a:r>
              <a:rPr lang="en-US" sz="1400" dirty="0" err="1" smtClean="0">
                <a:latin typeface="Trebuchet MS" pitchFamily="34" charset="0"/>
              </a:rPr>
              <a:t>servicii</a:t>
            </a:r>
            <a:r>
              <a:rPr lang="ro-RO" sz="1400" dirty="0" smtClean="0">
                <a:latin typeface="Trebuchet MS" pitchFamily="34" charset="0"/>
              </a:rPr>
              <a:t> </a:t>
            </a:r>
            <a:r>
              <a:rPr lang="en-US" sz="1400" dirty="0" err="1" smtClean="0">
                <a:latin typeface="Trebuchet MS" pitchFamily="34" charset="0"/>
              </a:rPr>
              <a:t>sociale</a:t>
            </a:r>
            <a:r>
              <a:rPr lang="ro-RO" sz="1400" dirty="0" smtClean="0">
                <a:latin typeface="Trebuchet MS" pitchFamily="34" charset="0"/>
              </a:rPr>
              <a:t> </a:t>
            </a:r>
            <a:r>
              <a:rPr lang="en-US" sz="1400" dirty="0" err="1" smtClean="0">
                <a:latin typeface="Trebuchet MS" pitchFamily="34" charset="0"/>
              </a:rPr>
              <a:t>publice</a:t>
            </a:r>
            <a:r>
              <a:rPr lang="ro-RO" sz="1400" dirty="0" smtClean="0">
                <a:latin typeface="Trebuchet MS" pitchFamily="34" charset="0"/>
              </a:rPr>
              <a:t> </a:t>
            </a:r>
            <a:r>
              <a:rPr lang="en-US" sz="1400" dirty="0" err="1" smtClean="0">
                <a:latin typeface="Trebuchet MS" pitchFamily="34" charset="0"/>
              </a:rPr>
              <a:t>și</a:t>
            </a:r>
            <a:r>
              <a:rPr lang="en-US" sz="1400" dirty="0" smtClean="0">
                <a:latin typeface="Trebuchet MS" pitchFamily="34" charset="0"/>
              </a:rPr>
              <a:t> </a:t>
            </a:r>
            <a:r>
              <a:rPr lang="en-US" sz="1400" dirty="0" smtClean="0">
                <a:solidFill>
                  <a:srgbClr val="0000FF"/>
                </a:solidFill>
                <a:latin typeface="Trebuchet MS" pitchFamily="34" charset="0"/>
              </a:rPr>
              <a:t>7</a:t>
            </a:r>
            <a:r>
              <a:rPr lang="en-US" sz="1400" dirty="0" smtClean="0">
                <a:latin typeface="Trebuchet MS" pitchFamily="34" charset="0"/>
              </a:rPr>
              <a:t> </a:t>
            </a:r>
            <a:r>
              <a:rPr lang="en-US" sz="1400" dirty="0" err="1" smtClean="0">
                <a:latin typeface="Trebuchet MS" pitchFamily="34" charset="0"/>
              </a:rPr>
              <a:t>servicii</a:t>
            </a:r>
            <a:r>
              <a:rPr lang="ro-RO" sz="1400" dirty="0" smtClean="0">
                <a:latin typeface="Trebuchet MS" pitchFamily="34" charset="0"/>
              </a:rPr>
              <a:t> </a:t>
            </a:r>
            <a:r>
              <a:rPr lang="en-US" sz="1400" dirty="0" err="1" smtClean="0">
                <a:latin typeface="Trebuchet MS" pitchFamily="34" charset="0"/>
              </a:rPr>
              <a:t>sociale</a:t>
            </a:r>
            <a:r>
              <a:rPr lang="en-US" sz="1400" dirty="0" smtClean="0">
                <a:latin typeface="Trebuchet MS" pitchFamily="34" charset="0"/>
              </a:rPr>
              <a:t> private.</a:t>
            </a:r>
          </a:p>
          <a:p>
            <a:pPr>
              <a:defRPr/>
            </a:pPr>
            <a:endParaRPr lang="en-US" sz="1400" dirty="0" smtClean="0"/>
          </a:p>
          <a:p>
            <a:pPr>
              <a:defRPr/>
            </a:pPr>
            <a:endParaRPr lang="en-US" sz="1400" b="1" dirty="0" smtClean="0"/>
          </a:p>
          <a:p>
            <a:pPr indent="-254000" algn="just" eaLnBrk="1" hangingPunct="1">
              <a:buSzPct val="120000"/>
              <a:buFont typeface="Wingdings" pitchFamily="2" charset="2"/>
              <a:buNone/>
              <a:defRPr/>
            </a:pPr>
            <a:endParaRPr lang="ro-RO" sz="1600" dirty="0" smtClean="0">
              <a:latin typeface="Trebuchet MS" pitchFamily="34" charset="0"/>
            </a:endParaRPr>
          </a:p>
        </p:txBody>
      </p:sp>
      <p:sp>
        <p:nvSpPr>
          <p:cNvPr id="30724" name="Substituent număr diapozitiv 5"/>
          <p:cNvSpPr>
            <a:spLocks noGrp="1" noChangeArrowheads="1"/>
          </p:cNvSpPr>
          <p:nvPr>
            <p:ph type="sldNum" sz="quarter" idx="12"/>
          </p:nvPr>
        </p:nvSpPr>
        <p:spPr bwMode="auto">
          <a:noFill/>
          <a:ln>
            <a:miter lim="800000"/>
            <a:headEnd/>
            <a:tailEnd/>
          </a:ln>
        </p:spPr>
        <p:txBody>
          <a:bodyPr/>
          <a:lstStyle/>
          <a:p>
            <a:fld id="{3CE4B77C-12F2-4CBB-923D-EB7D9166F353}" type="slidenum">
              <a:rPr lang="ro-RO" smtClean="0">
                <a:solidFill>
                  <a:schemeClr val="tx1"/>
                </a:solidFill>
                <a:latin typeface="Arial Black" pitchFamily="34" charset="0"/>
              </a:rPr>
              <a:pPr/>
              <a:t>31</a:t>
            </a:fld>
            <a:endParaRPr lang="ro-RO" smtClean="0">
              <a:solidFill>
                <a:schemeClr val="tx1"/>
              </a:solidFill>
              <a:latin typeface="Arial Black" pitchFamily="34" charset="0"/>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214314" y="214313"/>
            <a:ext cx="8643937" cy="4554141"/>
          </a:xfrm>
        </p:spPr>
        <p:txBody>
          <a:bodyPr/>
          <a:lstStyle/>
          <a:p>
            <a:pPr indent="-254000" algn="ctr" eaLnBrk="1" hangingPunct="1">
              <a:lnSpc>
                <a:spcPct val="80000"/>
              </a:lnSpc>
              <a:buFont typeface="Wingdings" pitchFamily="2" charset="2"/>
              <a:buNone/>
              <a:defRPr/>
            </a:pPr>
            <a:endParaRPr lang="en-US" sz="200" b="1" dirty="0" smtClean="0">
              <a:solidFill>
                <a:srgbClr val="000099"/>
              </a:solidFill>
            </a:endParaRPr>
          </a:p>
          <a:p>
            <a:pPr marL="457200" indent="-457200" algn="just">
              <a:buNone/>
              <a:defRPr/>
            </a:pPr>
            <a:r>
              <a:rPr lang="en-US" sz="1300" b="1" i="1" u="sng">
                <a:latin typeface="Trebuchet MS" pitchFamily="34" charset="0"/>
              </a:rPr>
              <a:t>I.4.Monitorizarea</a:t>
            </a:r>
            <a:r>
              <a:rPr lang="ro-RO" sz="1300" b="1" i="1" u="sng">
                <a:latin typeface="Trebuchet MS" pitchFamily="34" charset="0"/>
              </a:rPr>
              <a:t> </a:t>
            </a:r>
            <a:r>
              <a:rPr lang="en-US" sz="1300" b="1" i="1" u="sng">
                <a:latin typeface="Trebuchet MS" pitchFamily="34" charset="0"/>
              </a:rPr>
              <a:t>serviciilor</a:t>
            </a:r>
            <a:r>
              <a:rPr lang="ro-RO" sz="1300" b="1" i="1" u="sng">
                <a:latin typeface="Trebuchet MS" pitchFamily="34" charset="0"/>
              </a:rPr>
              <a:t> </a:t>
            </a:r>
            <a:r>
              <a:rPr lang="en-US" sz="1300" b="1" i="1" u="sng">
                <a:latin typeface="Trebuchet MS" pitchFamily="34" charset="0"/>
              </a:rPr>
              <a:t>sociale</a:t>
            </a:r>
            <a:r>
              <a:rPr lang="ro-RO" sz="1300" b="1" i="1" u="sng">
                <a:latin typeface="Trebuchet MS" pitchFamily="34" charset="0"/>
              </a:rPr>
              <a:t> </a:t>
            </a:r>
            <a:r>
              <a:rPr lang="en-US" sz="1300" b="1" i="1" u="sng">
                <a:latin typeface="Trebuchet MS" pitchFamily="34" charset="0"/>
              </a:rPr>
              <a:t>în</a:t>
            </a:r>
            <a:r>
              <a:rPr lang="ro-RO" sz="1300" b="1" i="1" u="sng">
                <a:latin typeface="Trebuchet MS" pitchFamily="34" charset="0"/>
              </a:rPr>
              <a:t> </a:t>
            </a:r>
            <a:r>
              <a:rPr lang="en-US" sz="1300" b="1" i="1" u="sng">
                <a:latin typeface="Trebuchet MS" pitchFamily="34" charset="0"/>
              </a:rPr>
              <a:t>vederea</a:t>
            </a:r>
            <a:r>
              <a:rPr lang="ro-RO" sz="1300" b="1" i="1" u="sng">
                <a:latin typeface="Trebuchet MS" pitchFamily="34" charset="0"/>
              </a:rPr>
              <a:t> </a:t>
            </a:r>
            <a:r>
              <a:rPr lang="en-US" sz="1300" b="1" i="1" u="sng">
                <a:latin typeface="Trebuchet MS" pitchFamily="34" charset="0"/>
              </a:rPr>
              <a:t>reacreditării (relicențierii</a:t>
            </a:r>
            <a:r>
              <a:rPr lang="en-US" sz="1300" i="1" u="sng">
                <a:latin typeface="Trebuchet MS" pitchFamily="34" charset="0"/>
              </a:rPr>
              <a:t>).</a:t>
            </a:r>
            <a:endParaRPr lang="en-US" sz="1300" u="sng">
              <a:latin typeface="Trebuchet MS" pitchFamily="34" charset="0"/>
            </a:endParaRPr>
          </a:p>
          <a:p>
            <a:pPr algn="just">
              <a:defRPr/>
            </a:pPr>
            <a:r>
              <a:rPr lang="en-US" sz="1300">
                <a:latin typeface="Trebuchet MS" pitchFamily="34" charset="0"/>
              </a:rPr>
              <a:t>–  Număr</a:t>
            </a:r>
            <a:r>
              <a:rPr lang="ro-RO" sz="1300">
                <a:latin typeface="Trebuchet MS" pitchFamily="34" charset="0"/>
              </a:rPr>
              <a:t> </a:t>
            </a:r>
            <a:r>
              <a:rPr lang="en-US" sz="1300">
                <a:latin typeface="Trebuchet MS" pitchFamily="34" charset="0"/>
              </a:rPr>
              <a:t>monitorizări</a:t>
            </a:r>
            <a:r>
              <a:rPr lang="ro-RO" sz="1300">
                <a:latin typeface="Trebuchet MS" pitchFamily="34" charset="0"/>
              </a:rPr>
              <a:t> </a:t>
            </a:r>
            <a:r>
              <a:rPr lang="en-US" sz="1300">
                <a:latin typeface="Trebuchet MS" pitchFamily="34" charset="0"/>
              </a:rPr>
              <a:t>în</a:t>
            </a:r>
            <a:r>
              <a:rPr lang="ro-RO" sz="1300">
                <a:latin typeface="Trebuchet MS" pitchFamily="34" charset="0"/>
              </a:rPr>
              <a:t> </a:t>
            </a:r>
            <a:r>
              <a:rPr lang="en-US" sz="1300">
                <a:latin typeface="Trebuchet MS" pitchFamily="34" charset="0"/>
              </a:rPr>
              <a:t>vederea</a:t>
            </a:r>
            <a:r>
              <a:rPr lang="ro-RO" sz="1300">
                <a:latin typeface="Trebuchet MS" pitchFamily="34" charset="0"/>
              </a:rPr>
              <a:t> </a:t>
            </a:r>
            <a:r>
              <a:rPr lang="en-US" sz="1300">
                <a:latin typeface="Trebuchet MS" pitchFamily="34" charset="0"/>
              </a:rPr>
              <a:t>relicențierii – </a:t>
            </a:r>
            <a:r>
              <a:rPr lang="en-US" sz="1300">
                <a:solidFill>
                  <a:srgbClr val="0000FF"/>
                </a:solidFill>
                <a:latin typeface="Trebuchet MS" pitchFamily="34" charset="0"/>
              </a:rPr>
              <a:t>7</a:t>
            </a:r>
            <a:r>
              <a:rPr lang="en-US" sz="1300">
                <a:latin typeface="Trebuchet MS" pitchFamily="34" charset="0"/>
              </a:rPr>
              <a:t>, din care </a:t>
            </a:r>
            <a:r>
              <a:rPr lang="en-US" sz="1300">
                <a:solidFill>
                  <a:srgbClr val="0000FF"/>
                </a:solidFill>
                <a:latin typeface="Trebuchet MS" pitchFamily="34" charset="0"/>
              </a:rPr>
              <a:t>3</a:t>
            </a:r>
            <a:r>
              <a:rPr lang="en-US" sz="1300">
                <a:latin typeface="Trebuchet MS" pitchFamily="34" charset="0"/>
              </a:rPr>
              <a:t> servicii</a:t>
            </a:r>
            <a:r>
              <a:rPr lang="ro-RO" sz="1300">
                <a:latin typeface="Trebuchet MS" pitchFamily="34" charset="0"/>
              </a:rPr>
              <a:t> </a:t>
            </a:r>
            <a:r>
              <a:rPr lang="en-US" sz="1300">
                <a:latin typeface="Trebuchet MS" pitchFamily="34" charset="0"/>
              </a:rPr>
              <a:t>sociale</a:t>
            </a:r>
            <a:r>
              <a:rPr lang="ro-RO" sz="1300">
                <a:latin typeface="Trebuchet MS" pitchFamily="34" charset="0"/>
              </a:rPr>
              <a:t> </a:t>
            </a:r>
            <a:r>
              <a:rPr lang="en-US" sz="1300">
                <a:latin typeface="Trebuchet MS" pitchFamily="34" charset="0"/>
              </a:rPr>
              <a:t>publice</a:t>
            </a:r>
            <a:r>
              <a:rPr lang="ro-RO" sz="1300">
                <a:latin typeface="Trebuchet MS" pitchFamily="34" charset="0"/>
              </a:rPr>
              <a:t> </a:t>
            </a:r>
            <a:r>
              <a:rPr lang="en-US" sz="1300">
                <a:latin typeface="Trebuchet MS" pitchFamily="34" charset="0"/>
              </a:rPr>
              <a:t>și </a:t>
            </a:r>
            <a:r>
              <a:rPr lang="en-US" sz="1300">
                <a:solidFill>
                  <a:srgbClr val="0000FF"/>
                </a:solidFill>
                <a:latin typeface="Trebuchet MS" pitchFamily="34" charset="0"/>
              </a:rPr>
              <a:t>4</a:t>
            </a:r>
            <a:r>
              <a:rPr lang="en-US" sz="1300">
                <a:latin typeface="Trebuchet MS" pitchFamily="34" charset="0"/>
              </a:rPr>
              <a:t> servicii</a:t>
            </a:r>
            <a:r>
              <a:rPr lang="ro-RO" sz="1300">
                <a:latin typeface="Trebuchet MS" pitchFamily="34" charset="0"/>
              </a:rPr>
              <a:t> </a:t>
            </a:r>
            <a:r>
              <a:rPr lang="en-US" sz="1300">
                <a:latin typeface="Trebuchet MS" pitchFamily="34" charset="0"/>
              </a:rPr>
              <a:t>sociale private.</a:t>
            </a:r>
          </a:p>
          <a:p>
            <a:pPr algn="just">
              <a:buNone/>
              <a:defRPr/>
            </a:pPr>
            <a:r>
              <a:rPr lang="en-US" sz="1300" b="1">
                <a:latin typeface="Trebuchet MS" pitchFamily="34" charset="0"/>
              </a:rPr>
              <a:t>II.CAMPANII</a:t>
            </a:r>
            <a:endParaRPr lang="ro-RO" sz="1300">
              <a:latin typeface="Trebuchet MS" pitchFamily="34" charset="0"/>
            </a:endParaRPr>
          </a:p>
          <a:p>
            <a:pPr algn="just">
              <a:buNone/>
              <a:defRPr/>
            </a:pPr>
            <a:r>
              <a:rPr lang="en-US" sz="1300" b="1" i="1" u="sng">
                <a:latin typeface="Trebuchet MS" pitchFamily="34" charset="0"/>
              </a:rPr>
              <a:t>II</a:t>
            </a:r>
            <a:r>
              <a:rPr lang="ro-RO" sz="1300" b="1" i="1" u="sng">
                <a:latin typeface="Trebuchet MS" pitchFamily="34" charset="0"/>
              </a:rPr>
              <a:t>. </a:t>
            </a:r>
            <a:r>
              <a:rPr lang="en-US" sz="1300" b="1" i="1" u="sng">
                <a:latin typeface="Trebuchet MS" pitchFamily="34" charset="0"/>
              </a:rPr>
              <a:t>1.</a:t>
            </a:r>
            <a:r>
              <a:rPr lang="ro-RO" sz="1300" b="1" i="1" u="sng">
                <a:latin typeface="Trebuchet MS" pitchFamily="34" charset="0"/>
              </a:rPr>
              <a:t> </a:t>
            </a:r>
            <a:r>
              <a:rPr lang="vi-VN" sz="1300" b="1" i="1" u="sng"/>
              <a:t>Campania tematică de control</a:t>
            </a:r>
            <a:r>
              <a:rPr lang="ro-RO" sz="1300" b="1" i="1" u="sng"/>
              <a:t> </a:t>
            </a:r>
            <a:r>
              <a:rPr lang="vi-VN" sz="1300" b="1" i="1" u="sng"/>
              <a:t>”Verificarea</a:t>
            </a:r>
            <a:r>
              <a:rPr lang="ro-RO" sz="1300" b="1" i="1" u="sng">
                <a:latin typeface="Trebuchet MS" pitchFamily="34" charset="0"/>
              </a:rPr>
              <a:t> </a:t>
            </a:r>
            <a:r>
              <a:rPr lang="vi-VN" sz="1300" b="1" i="1" u="sng"/>
              <a:t>respectării de către</a:t>
            </a:r>
            <a:r>
              <a:rPr lang="ro-RO" sz="1300" b="1" i="1" u="sng">
                <a:latin typeface="Trebuchet MS" pitchFamily="34" charset="0"/>
              </a:rPr>
              <a:t> </a:t>
            </a:r>
            <a:r>
              <a:rPr lang="vi-VN" sz="1300" b="1" i="1" u="sng"/>
              <a:t>serviciile</a:t>
            </a:r>
            <a:r>
              <a:rPr lang="ro-RO" sz="1300" b="1" i="1" u="sng">
                <a:latin typeface="Trebuchet MS" pitchFamily="34" charset="0"/>
              </a:rPr>
              <a:t> </a:t>
            </a:r>
            <a:r>
              <a:rPr lang="vi-VN" sz="1300" b="1" i="1" u="sng"/>
              <a:t>publice de asistență</a:t>
            </a:r>
            <a:r>
              <a:rPr lang="ro-RO" sz="1300" b="1" i="1" u="sng">
                <a:latin typeface="Trebuchet MS" pitchFamily="34" charset="0"/>
              </a:rPr>
              <a:t> </a:t>
            </a:r>
            <a:r>
              <a:rPr lang="vi-VN" sz="1300" b="1" i="1" u="sng"/>
              <a:t>socială a prevederilor</a:t>
            </a:r>
            <a:r>
              <a:rPr lang="ro-RO" sz="1300" b="1" i="1" u="sng">
                <a:latin typeface="Trebuchet MS" pitchFamily="34" charset="0"/>
              </a:rPr>
              <a:t> </a:t>
            </a:r>
            <a:r>
              <a:rPr lang="vi-VN" sz="1300" b="1" i="1" u="sng"/>
              <a:t>legale cu privire la monitorizarea</a:t>
            </a:r>
            <a:r>
              <a:rPr lang="ro-RO" sz="1300" b="1" i="1" u="sng">
                <a:latin typeface="Trebuchet MS" pitchFamily="34" charset="0"/>
              </a:rPr>
              <a:t> </a:t>
            </a:r>
            <a:r>
              <a:rPr lang="vi-VN" sz="1300" b="1" i="1" u="sng"/>
              <a:t>modului de creștere</a:t>
            </a:r>
            <a:r>
              <a:rPr lang="ro-RO" sz="1300" b="1" i="1" u="sng">
                <a:latin typeface="Trebuchet MS" pitchFamily="34" charset="0"/>
              </a:rPr>
              <a:t> </a:t>
            </a:r>
            <a:r>
              <a:rPr lang="vi-VN" sz="1300" b="1" i="1" u="sng"/>
              <a:t>și</a:t>
            </a:r>
            <a:r>
              <a:rPr lang="ro-RO" sz="1300" b="1" i="1" u="sng">
                <a:latin typeface="Trebuchet MS" pitchFamily="34" charset="0"/>
              </a:rPr>
              <a:t> </a:t>
            </a:r>
            <a:r>
              <a:rPr lang="vi-VN" sz="1300" b="1" i="1" u="sng"/>
              <a:t>îngrijire a copilului cu părinți</a:t>
            </a:r>
            <a:r>
              <a:rPr lang="ro-RO" sz="1300" b="1" i="1" u="sng">
                <a:latin typeface="Trebuchet MS" pitchFamily="34" charset="0"/>
              </a:rPr>
              <a:t> </a:t>
            </a:r>
            <a:r>
              <a:rPr lang="vi-VN" sz="1300" b="1" i="1" u="sng"/>
              <a:t>plecați la muncă</a:t>
            </a:r>
            <a:r>
              <a:rPr lang="ro-RO" sz="1300" b="1" i="1" u="sng">
                <a:latin typeface="Trebuchet MS" pitchFamily="34" charset="0"/>
              </a:rPr>
              <a:t> </a:t>
            </a:r>
            <a:r>
              <a:rPr lang="vi-VN" sz="1300" b="1" i="1" u="sng"/>
              <a:t>în</a:t>
            </a:r>
            <a:r>
              <a:rPr lang="ro-RO" sz="1300" b="1" i="1" u="sng">
                <a:latin typeface="Trebuchet MS" pitchFamily="34" charset="0"/>
              </a:rPr>
              <a:t> </a:t>
            </a:r>
            <a:r>
              <a:rPr lang="vi-VN" sz="1300" b="1" i="1" u="sng"/>
              <a:t>străinătate</a:t>
            </a:r>
            <a:r>
              <a:rPr lang="ro-RO" sz="1300" b="1" i="1" u="sng">
                <a:latin typeface="Trebuchet MS" pitchFamily="34" charset="0"/>
              </a:rPr>
              <a:t> </a:t>
            </a:r>
            <a:r>
              <a:rPr lang="vi-VN" sz="1300" b="1" i="1" u="sng"/>
              <a:t>și</a:t>
            </a:r>
            <a:r>
              <a:rPr lang="ro-RO" sz="1300" b="1" i="1" u="sng">
                <a:latin typeface="Trebuchet MS" pitchFamily="34" charset="0"/>
              </a:rPr>
              <a:t> </a:t>
            </a:r>
            <a:r>
              <a:rPr lang="vi-VN" sz="1300" b="1" i="1" u="sng"/>
              <a:t>serviciile de care aceștia pot beneficia</a:t>
            </a:r>
            <a:r>
              <a:rPr lang="vi-VN" sz="1300"/>
              <a:t>”.</a:t>
            </a:r>
          </a:p>
          <a:p>
            <a:pPr algn="just">
              <a:defRPr/>
            </a:pPr>
            <a:r>
              <a:rPr lang="vi-VN" sz="1300"/>
              <a:t>Conform metodologiei la nivelul județului Satu Mare au fost</a:t>
            </a:r>
            <a:r>
              <a:rPr lang="ro-RO" sz="1300">
                <a:latin typeface="Trebuchet MS" pitchFamily="34" charset="0"/>
              </a:rPr>
              <a:t> </a:t>
            </a:r>
            <a:r>
              <a:rPr lang="vi-VN" sz="1300"/>
              <a:t>verificate un număr de </a:t>
            </a:r>
            <a:r>
              <a:rPr lang="vi-VN" sz="1300">
                <a:solidFill>
                  <a:srgbClr val="0000FF"/>
                </a:solidFill>
              </a:rPr>
              <a:t>7</a:t>
            </a:r>
            <a:r>
              <a:rPr lang="vi-VN" sz="1300"/>
              <a:t> UAT-uri, din care: </a:t>
            </a:r>
            <a:r>
              <a:rPr lang="vi-VN" sz="1300">
                <a:solidFill>
                  <a:srgbClr val="0000FF"/>
                </a:solidFill>
              </a:rPr>
              <a:t>2 </a:t>
            </a:r>
            <a:r>
              <a:rPr lang="vi-VN" sz="1300"/>
              <a:t>din mediul urban</a:t>
            </a:r>
            <a:r>
              <a:rPr lang="ro-RO" sz="1300">
                <a:latin typeface="Trebuchet MS" pitchFamily="34" charset="0"/>
              </a:rPr>
              <a:t> </a:t>
            </a:r>
            <a:r>
              <a:rPr lang="vi-VN" sz="1300"/>
              <a:t>(Satu Mare și Negrești Oaș) și </a:t>
            </a:r>
            <a:r>
              <a:rPr lang="vi-VN" sz="1300">
                <a:solidFill>
                  <a:srgbClr val="0000FF"/>
                </a:solidFill>
              </a:rPr>
              <a:t>5</a:t>
            </a:r>
            <a:r>
              <a:rPr lang="vi-VN" sz="1300"/>
              <a:t> din mediul rural</a:t>
            </a:r>
            <a:r>
              <a:rPr lang="ro-RO" sz="1300">
                <a:latin typeface="Trebuchet MS" pitchFamily="34" charset="0"/>
              </a:rPr>
              <a:t> </a:t>
            </a:r>
            <a:r>
              <a:rPr lang="vi-VN" sz="1300"/>
              <a:t>(Racșa, Turț, Bixad, Porumbești și Hodod).</a:t>
            </a:r>
          </a:p>
          <a:p>
            <a:pPr algn="just">
              <a:defRPr/>
            </a:pPr>
            <a:r>
              <a:rPr lang="vi-VN" sz="1300"/>
              <a:t>În</a:t>
            </a:r>
            <a:r>
              <a:rPr lang="ro-RO" sz="1300">
                <a:latin typeface="Trebuchet MS" pitchFamily="34" charset="0"/>
              </a:rPr>
              <a:t> </a:t>
            </a:r>
            <a:r>
              <a:rPr lang="vi-VN" sz="1300"/>
              <a:t>vederea</a:t>
            </a:r>
            <a:r>
              <a:rPr lang="ro-RO" sz="1300">
                <a:latin typeface="Trebuchet MS" pitchFamily="34" charset="0"/>
              </a:rPr>
              <a:t> </a:t>
            </a:r>
            <a:r>
              <a:rPr lang="vi-VN" sz="1300"/>
              <a:t>remedierii</a:t>
            </a:r>
            <a:r>
              <a:rPr lang="ro-RO" sz="1300">
                <a:latin typeface="Trebuchet MS" pitchFamily="34" charset="0"/>
              </a:rPr>
              <a:t> </a:t>
            </a:r>
            <a:r>
              <a:rPr lang="vi-VN" sz="1300"/>
              <a:t>deficiențelor</a:t>
            </a:r>
            <a:r>
              <a:rPr lang="ro-RO" sz="1300">
                <a:latin typeface="Trebuchet MS" pitchFamily="34" charset="0"/>
              </a:rPr>
              <a:t> </a:t>
            </a:r>
            <a:r>
              <a:rPr lang="vi-VN" sz="1300"/>
              <a:t>constatate, echipa de inspecție a dispus un număr</a:t>
            </a:r>
            <a:r>
              <a:rPr lang="ro-RO" sz="1300">
                <a:latin typeface="Trebuchet MS" pitchFamily="34" charset="0"/>
              </a:rPr>
              <a:t> </a:t>
            </a:r>
            <a:r>
              <a:rPr lang="vi-VN" sz="1300"/>
              <a:t>de  </a:t>
            </a:r>
            <a:r>
              <a:rPr lang="vi-VN" sz="1300">
                <a:solidFill>
                  <a:srgbClr val="0000FF"/>
                </a:solidFill>
              </a:rPr>
              <a:t>29</a:t>
            </a:r>
            <a:r>
              <a:rPr lang="ro-RO" sz="1300">
                <a:latin typeface="Trebuchet MS" pitchFamily="34" charset="0"/>
              </a:rPr>
              <a:t> </a:t>
            </a:r>
            <a:r>
              <a:rPr lang="vi-VN" sz="1300"/>
              <a:t>măsuri de remediere, stabilind</a:t>
            </a:r>
            <a:r>
              <a:rPr lang="ro-RO" sz="1300">
                <a:latin typeface="Trebuchet MS" pitchFamily="34" charset="0"/>
              </a:rPr>
              <a:t> </a:t>
            </a:r>
            <a:r>
              <a:rPr lang="vi-VN" sz="1300"/>
              <a:t>termenele de realizare</a:t>
            </a:r>
            <a:r>
              <a:rPr lang="ro-RO" sz="1300">
                <a:latin typeface="Trebuchet MS" pitchFamily="34" charset="0"/>
              </a:rPr>
              <a:t> </a:t>
            </a:r>
            <a:r>
              <a:rPr lang="vi-VN" sz="1300"/>
              <a:t>și</a:t>
            </a:r>
            <a:r>
              <a:rPr lang="ro-RO" sz="1300">
                <a:latin typeface="Trebuchet MS" pitchFamily="34" charset="0"/>
              </a:rPr>
              <a:t> </a:t>
            </a:r>
            <a:r>
              <a:rPr lang="vi-VN" sz="1300"/>
              <a:t>persoanele</a:t>
            </a:r>
            <a:r>
              <a:rPr lang="ro-RO" sz="1300">
                <a:latin typeface="Trebuchet MS" pitchFamily="34" charset="0"/>
              </a:rPr>
              <a:t> </a:t>
            </a:r>
            <a:r>
              <a:rPr lang="vi-VN" sz="1300"/>
              <a:t>responsabile</a:t>
            </a:r>
            <a:r>
              <a:rPr lang="ro-RO" sz="1300">
                <a:latin typeface="Trebuchet MS" pitchFamily="34" charset="0"/>
              </a:rPr>
              <a:t> </a:t>
            </a:r>
            <a:r>
              <a:rPr lang="vi-VN" sz="1300"/>
              <a:t>în</a:t>
            </a:r>
            <a:r>
              <a:rPr lang="ro-RO" sz="1300">
                <a:latin typeface="Trebuchet MS" pitchFamily="34" charset="0"/>
              </a:rPr>
              <a:t> </a:t>
            </a:r>
            <a:r>
              <a:rPr lang="vi-VN" sz="1300"/>
              <a:t>vederea</a:t>
            </a:r>
            <a:r>
              <a:rPr lang="ro-RO" sz="1300">
                <a:latin typeface="Trebuchet MS" pitchFamily="34" charset="0"/>
              </a:rPr>
              <a:t> </a:t>
            </a:r>
            <a:r>
              <a:rPr lang="vi-VN" sz="1300"/>
              <a:t>îndeplinirii</a:t>
            </a:r>
            <a:r>
              <a:rPr lang="ro-RO" sz="1300">
                <a:latin typeface="Trebuchet MS" pitchFamily="34" charset="0"/>
              </a:rPr>
              <a:t> </a:t>
            </a:r>
            <a:r>
              <a:rPr lang="vi-VN" sz="1300"/>
              <a:t>acestora. Măsurile au fost</a:t>
            </a:r>
            <a:r>
              <a:rPr lang="ro-RO" sz="1300">
                <a:latin typeface="Trebuchet MS" pitchFamily="34" charset="0"/>
              </a:rPr>
              <a:t> </a:t>
            </a:r>
            <a:r>
              <a:rPr lang="vi-VN" sz="1300"/>
              <a:t>aplicate</a:t>
            </a:r>
            <a:r>
              <a:rPr lang="ro-RO" sz="1300">
                <a:latin typeface="Trebuchet MS" pitchFamily="34" charset="0"/>
              </a:rPr>
              <a:t> </a:t>
            </a:r>
            <a:r>
              <a:rPr lang="vi-VN" sz="1300"/>
              <a:t>celor </a:t>
            </a:r>
            <a:r>
              <a:rPr lang="vi-VN" sz="1300">
                <a:solidFill>
                  <a:srgbClr val="0000FF"/>
                </a:solidFill>
              </a:rPr>
              <a:t>7</a:t>
            </a:r>
            <a:r>
              <a:rPr lang="vi-VN" sz="1300"/>
              <a:t> UAT/DAS verificate</a:t>
            </a:r>
            <a:r>
              <a:rPr lang="ro-RO" sz="1300">
                <a:latin typeface="Trebuchet MS" pitchFamily="34" charset="0"/>
              </a:rPr>
              <a:t> </a:t>
            </a:r>
            <a:r>
              <a:rPr lang="vi-VN" sz="1300"/>
              <a:t>întrucât</a:t>
            </a:r>
            <a:r>
              <a:rPr lang="ro-RO" sz="1300">
                <a:latin typeface="Trebuchet MS" pitchFamily="34" charset="0"/>
              </a:rPr>
              <a:t> </a:t>
            </a:r>
            <a:r>
              <a:rPr lang="vi-VN" sz="1300"/>
              <a:t>activitatea</a:t>
            </a:r>
            <a:r>
              <a:rPr lang="ro-RO" sz="1300">
                <a:latin typeface="Trebuchet MS" pitchFamily="34" charset="0"/>
              </a:rPr>
              <a:t> </a:t>
            </a:r>
            <a:r>
              <a:rPr lang="vi-VN" sz="1300"/>
              <a:t>desfășurată nu este</a:t>
            </a:r>
            <a:r>
              <a:rPr lang="ro-RO" sz="1300">
                <a:latin typeface="Trebuchet MS" pitchFamily="34" charset="0"/>
              </a:rPr>
              <a:t> </a:t>
            </a:r>
            <a:r>
              <a:rPr lang="vi-VN" sz="1300"/>
              <a:t>în</a:t>
            </a:r>
            <a:r>
              <a:rPr lang="ro-RO" sz="1300">
                <a:latin typeface="Trebuchet MS" pitchFamily="34" charset="0"/>
              </a:rPr>
              <a:t> </a:t>
            </a:r>
            <a:r>
              <a:rPr lang="vi-VN" sz="1300"/>
              <a:t>concordanță cu legislația</a:t>
            </a:r>
            <a:r>
              <a:rPr lang="ro-RO" sz="1300">
                <a:latin typeface="Trebuchet MS" pitchFamily="34" charset="0"/>
              </a:rPr>
              <a:t> </a:t>
            </a:r>
            <a:r>
              <a:rPr lang="vi-VN" sz="1300"/>
              <a:t>specifică.</a:t>
            </a:r>
            <a:endParaRPr lang="en-US" sz="1300">
              <a:latin typeface="Trebuchet MS" pitchFamily="34" charset="0"/>
            </a:endParaRPr>
          </a:p>
          <a:p>
            <a:pPr algn="just"/>
            <a:r>
              <a:rPr lang="en-US" sz="1300" b="1" u="sng">
                <a:latin typeface="Trebuchet MS" pitchFamily="34" charset="0"/>
              </a:rPr>
              <a:t>II.2.</a:t>
            </a:r>
            <a:r>
              <a:rPr lang="ro-RO" sz="1300" b="1" i="1" u="sng">
                <a:latin typeface="Trebuchet MS" pitchFamily="34" charset="0"/>
              </a:rPr>
              <a:t> </a:t>
            </a:r>
            <a:r>
              <a:rPr lang="en-US" sz="1300" b="1" i="1" u="sng">
                <a:latin typeface="Trebuchet MS" pitchFamily="34" charset="0"/>
              </a:rPr>
              <a:t>Campania”</a:t>
            </a:r>
            <a:r>
              <a:rPr lang="ro-RO" sz="1300" b="1" i="1" u="sng">
                <a:latin typeface="Trebuchet MS" pitchFamily="34" charset="0"/>
              </a:rPr>
              <a:t>Verificarea respectării dispozițiilor referitoare la asigurarea accesului neîngrădit al persoanelor cu dizabilități la mediul fizic, informațional și comunicațional, conform prevederilor Legii nr.448/2006® privind protecția și promovarea drepturilor persoanelor cu handicap, cu modificările și completările ulterioare</a:t>
            </a:r>
            <a:r>
              <a:rPr lang="en-US" sz="1300" b="1" i="1" u="sng">
                <a:latin typeface="Trebuchet MS" pitchFamily="34" charset="0"/>
              </a:rPr>
              <a:t>”.</a:t>
            </a:r>
            <a:r>
              <a:rPr lang="ro-RO" sz="1300">
                <a:latin typeface="Trebuchet MS" pitchFamily="34" charset="0"/>
              </a:rPr>
              <a:t>Conform cadrului metodologic la nivelul județului Satu Mare sunt supuse verificării un număr de 30 entități astfel:</a:t>
            </a:r>
            <a:r>
              <a:rPr lang="en-US" sz="1300">
                <a:latin typeface="Trebuchet MS" pitchFamily="34" charset="0"/>
              </a:rPr>
              <a:t> </a:t>
            </a:r>
            <a:r>
              <a:rPr lang="ro-RO" sz="1300">
                <a:latin typeface="Trebuchet MS" pitchFamily="34" charset="0"/>
              </a:rPr>
              <a:t>3 muzee și colecții publice</a:t>
            </a:r>
            <a:r>
              <a:rPr lang="en-US" sz="1300">
                <a:latin typeface="Trebuchet MS" pitchFamily="34" charset="0"/>
              </a:rPr>
              <a:t>  </a:t>
            </a:r>
            <a:r>
              <a:rPr lang="ro-RO" sz="1300">
                <a:latin typeface="Trebuchet MS" pitchFamily="34" charset="0"/>
              </a:rPr>
              <a:t>și 27 unități de învățământ din mediul urban(19 Satu Mare, 4 Carei și 4 Negresti Oas). Până la data de 30.09.2024 au fost verificate 6 entități.În urma verificărilor la toate cele 6 entități au fost dispuse un număr total de 6 măsuri</a:t>
            </a:r>
            <a:endParaRPr lang="en-US" sz="1300">
              <a:latin typeface="Trebuchet MS" pitchFamily="34" charset="0"/>
            </a:endParaRPr>
          </a:p>
          <a:p>
            <a:pPr>
              <a:defRPr/>
            </a:pPr>
            <a:endParaRPr lang="en-US" sz="1300" dirty="0" smtClean="0"/>
          </a:p>
          <a:p>
            <a:pPr indent="-254000" algn="just" eaLnBrk="1" hangingPunct="1">
              <a:lnSpc>
                <a:spcPct val="120000"/>
              </a:lnSpc>
              <a:buSzPct val="120000"/>
              <a:buFont typeface="Arial" pitchFamily="34" charset="0"/>
              <a:buNone/>
              <a:defRPr/>
            </a:pPr>
            <a:endParaRPr lang="ro-RO" sz="2400" b="1" dirty="0" smtClean="0">
              <a:solidFill>
                <a:srgbClr val="A50021"/>
              </a:solidFill>
              <a:latin typeface="Trebuchet MS" pitchFamily="34" charset="0"/>
            </a:endParaRPr>
          </a:p>
        </p:txBody>
      </p:sp>
      <p:sp>
        <p:nvSpPr>
          <p:cNvPr id="31747" name="Substituent număr diapozitiv 5"/>
          <p:cNvSpPr>
            <a:spLocks noGrp="1" noChangeArrowheads="1"/>
          </p:cNvSpPr>
          <p:nvPr>
            <p:ph type="sldNum" sz="quarter" idx="12"/>
          </p:nvPr>
        </p:nvSpPr>
        <p:spPr bwMode="auto">
          <a:noFill/>
          <a:ln>
            <a:miter lim="800000"/>
            <a:headEnd/>
            <a:tailEnd/>
          </a:ln>
        </p:spPr>
        <p:txBody>
          <a:bodyPr/>
          <a:lstStyle/>
          <a:p>
            <a:fld id="{F1DB9DA9-15DA-4FB3-B595-DA71D9E78E1D}" type="slidenum">
              <a:rPr lang="ro-RO" smtClean="0">
                <a:solidFill>
                  <a:schemeClr val="tx1"/>
                </a:solidFill>
                <a:latin typeface="Arial Black" pitchFamily="34" charset="0"/>
              </a:rPr>
              <a:pPr/>
              <a:t>32</a:t>
            </a:fld>
            <a:endParaRPr lang="ro-RO" smtClean="0">
              <a:solidFill>
                <a:schemeClr val="tx1"/>
              </a:solidFill>
              <a:latin typeface="Arial Black" pitchFamily="34" charset="0"/>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179389" y="267891"/>
            <a:ext cx="8535987" cy="4500563"/>
          </a:xfrm>
        </p:spPr>
        <p:txBody>
          <a:bodyPr/>
          <a:lstStyle/>
          <a:p>
            <a:pPr algn="just">
              <a:buFont typeface="Arial" pitchFamily="34" charset="0"/>
              <a:buNone/>
              <a:defRPr/>
            </a:pPr>
            <a:r>
              <a:rPr lang="en-US" sz="1600" b="1" i="1" u="sng" smtClean="0">
                <a:latin typeface="Trebuchet MS" pitchFamily="34" charset="0"/>
              </a:rPr>
              <a:t>II.</a:t>
            </a:r>
            <a:r>
              <a:rPr lang="ro-RO" sz="1600" b="1" i="1" u="sng" smtClean="0">
                <a:latin typeface="Trebuchet MS" pitchFamily="34" charset="0"/>
              </a:rPr>
              <a:t>3</a:t>
            </a:r>
            <a:r>
              <a:rPr lang="en-US" sz="1600" b="1" i="1" u="sng" smtClean="0">
                <a:latin typeface="Trebuchet MS" pitchFamily="34" charset="0"/>
              </a:rPr>
              <a:t>.Campania </a:t>
            </a:r>
            <a:r>
              <a:rPr lang="en-US" sz="1600" b="1" i="1" u="sng" dirty="0" err="1" smtClean="0">
                <a:latin typeface="Trebuchet MS" pitchFamily="34" charset="0"/>
              </a:rPr>
              <a:t>tematică</a:t>
            </a:r>
            <a:r>
              <a:rPr lang="en-US" sz="1600" b="1" i="1" u="sng" dirty="0" smtClean="0">
                <a:latin typeface="Trebuchet MS" pitchFamily="34" charset="0"/>
              </a:rPr>
              <a:t> de control ”</a:t>
            </a:r>
            <a:r>
              <a:rPr lang="en-US" sz="1600" b="1" i="1" u="sng" dirty="0" err="1" smtClean="0">
                <a:latin typeface="Trebuchet MS" pitchFamily="34" charset="0"/>
              </a:rPr>
              <a:t>Verificarea</a:t>
            </a:r>
            <a:r>
              <a:rPr lang="ro-RO" sz="1600" b="1" i="1" u="sng" dirty="0" smtClean="0">
                <a:latin typeface="Trebuchet MS" pitchFamily="34" charset="0"/>
              </a:rPr>
              <a:t> </a:t>
            </a:r>
            <a:r>
              <a:rPr lang="en-US" sz="1600" b="1" i="1" u="sng" dirty="0" err="1" smtClean="0">
                <a:latin typeface="Trebuchet MS" pitchFamily="34" charset="0"/>
              </a:rPr>
              <a:t>respectării</a:t>
            </a:r>
            <a:r>
              <a:rPr lang="ro-RO" sz="1600" b="1" i="1" u="sng" dirty="0" smtClean="0">
                <a:latin typeface="Trebuchet MS" pitchFamily="34" charset="0"/>
              </a:rPr>
              <a:t> </a:t>
            </a:r>
            <a:r>
              <a:rPr lang="en-US" sz="1600" b="1" i="1" u="sng" dirty="0" err="1" smtClean="0">
                <a:latin typeface="Trebuchet MS" pitchFamily="34" charset="0"/>
              </a:rPr>
              <a:t>reglementărilor</a:t>
            </a:r>
            <a:r>
              <a:rPr lang="en-US" sz="1600" b="1" i="1" u="sng" dirty="0" smtClean="0">
                <a:latin typeface="Trebuchet MS" pitchFamily="34" charset="0"/>
              </a:rPr>
              <a:t> cu </a:t>
            </a:r>
            <a:r>
              <a:rPr lang="en-US" sz="1600" b="1" i="1" u="sng" dirty="0" err="1" smtClean="0">
                <a:latin typeface="Trebuchet MS" pitchFamily="34" charset="0"/>
              </a:rPr>
              <a:t>privire</a:t>
            </a:r>
            <a:r>
              <a:rPr lang="en-US" sz="1600" b="1" i="1" u="sng" dirty="0" smtClean="0">
                <a:latin typeface="Trebuchet MS" pitchFamily="34" charset="0"/>
              </a:rPr>
              <a:t> la </a:t>
            </a:r>
            <a:r>
              <a:rPr lang="en-US" sz="1600" b="1" i="1" u="sng" dirty="0" err="1" smtClean="0">
                <a:latin typeface="Trebuchet MS" pitchFamily="34" charset="0"/>
              </a:rPr>
              <a:t>admiterea</a:t>
            </a:r>
            <a:r>
              <a:rPr lang="ro-RO" sz="1600" b="1" i="1" u="sng" dirty="0" smtClean="0">
                <a:latin typeface="Trebuchet MS" pitchFamily="34" charset="0"/>
              </a:rPr>
              <a:t> </a:t>
            </a:r>
            <a:r>
              <a:rPr lang="en-US" sz="1600" b="1" i="1" u="sng" dirty="0" err="1" smtClean="0">
                <a:latin typeface="Trebuchet MS" pitchFamily="34" charset="0"/>
              </a:rPr>
              <a:t>persoanelor</a:t>
            </a:r>
            <a:r>
              <a:rPr lang="ro-RO" sz="1600" b="1" i="1" u="sng" dirty="0" smtClean="0">
                <a:latin typeface="Trebuchet MS" pitchFamily="34" charset="0"/>
              </a:rPr>
              <a:t> </a:t>
            </a:r>
            <a:r>
              <a:rPr lang="en-US" sz="1600" b="1" i="1" u="sng" dirty="0" err="1" smtClean="0">
                <a:latin typeface="Trebuchet MS" pitchFamily="34" charset="0"/>
              </a:rPr>
              <a:t>vârstnice</a:t>
            </a:r>
            <a:r>
              <a:rPr lang="ro-RO" sz="1600" b="1" i="1" u="sng" dirty="0" smtClean="0">
                <a:latin typeface="Trebuchet MS" pitchFamily="34" charset="0"/>
              </a:rPr>
              <a:t> </a:t>
            </a:r>
            <a:r>
              <a:rPr lang="en-US" sz="1600" b="1" i="1" u="sng" dirty="0" err="1" smtClean="0">
                <a:latin typeface="Trebuchet MS" pitchFamily="34" charset="0"/>
              </a:rPr>
              <a:t>în</a:t>
            </a:r>
            <a:r>
              <a:rPr lang="ro-RO" sz="1600" b="1" i="1" u="sng" dirty="0" smtClean="0">
                <a:latin typeface="Trebuchet MS" pitchFamily="34" charset="0"/>
              </a:rPr>
              <a:t> </a:t>
            </a:r>
            <a:r>
              <a:rPr lang="en-US" sz="1600" b="1" i="1" u="sng" dirty="0" err="1" smtClean="0">
                <a:latin typeface="Trebuchet MS" pitchFamily="34" charset="0"/>
              </a:rPr>
              <a:t>servicii</a:t>
            </a:r>
            <a:r>
              <a:rPr lang="ro-RO" sz="1600" b="1" i="1" u="sng" dirty="0" smtClean="0">
                <a:latin typeface="Trebuchet MS" pitchFamily="34" charset="0"/>
              </a:rPr>
              <a:t> </a:t>
            </a:r>
            <a:r>
              <a:rPr lang="en-US" sz="1600" b="1" i="1" u="sng" dirty="0" err="1" smtClean="0">
                <a:latin typeface="Trebuchet MS" pitchFamily="34" charset="0"/>
              </a:rPr>
              <a:t>sociale</a:t>
            </a:r>
            <a:r>
              <a:rPr lang="en-US" sz="1600" b="1" i="1" u="sng" dirty="0" smtClean="0">
                <a:latin typeface="Trebuchet MS" pitchFamily="34" charset="0"/>
              </a:rPr>
              <a:t> de </a:t>
            </a:r>
            <a:r>
              <a:rPr lang="en-US" sz="1600" b="1" i="1" u="sng" dirty="0" err="1" smtClean="0">
                <a:latin typeface="Trebuchet MS" pitchFamily="34" charset="0"/>
              </a:rPr>
              <a:t>îngrijire</a:t>
            </a:r>
            <a:r>
              <a:rPr lang="en-US" sz="1600" b="1" i="1" u="sng" dirty="0" smtClean="0">
                <a:latin typeface="Trebuchet MS" pitchFamily="34" charset="0"/>
              </a:rPr>
              <a:t> la </a:t>
            </a:r>
            <a:r>
              <a:rPr lang="en-US" sz="1600" b="1" i="1" u="sng" dirty="0" err="1" smtClean="0">
                <a:latin typeface="Trebuchet MS" pitchFamily="34" charset="0"/>
              </a:rPr>
              <a:t>domiciliu</a:t>
            </a:r>
            <a:r>
              <a:rPr lang="en-US" sz="1600" b="1" i="1" u="sng" dirty="0" smtClean="0">
                <a:latin typeface="Trebuchet MS" pitchFamily="34" charset="0"/>
              </a:rPr>
              <a:t>”.</a:t>
            </a:r>
          </a:p>
          <a:p>
            <a:pPr algn="just">
              <a:spcBef>
                <a:spcPts val="0"/>
              </a:spcBef>
              <a:buNone/>
              <a:defRPr/>
            </a:pPr>
            <a:r>
              <a:rPr lang="ro-RO" sz="1600" dirty="0" smtClean="0">
                <a:latin typeface="Trebuchet MS" pitchFamily="34" charset="0"/>
              </a:rPr>
              <a:t>	</a:t>
            </a:r>
            <a:r>
              <a:rPr lang="en-US" sz="1600" dirty="0" smtClean="0">
                <a:latin typeface="Trebuchet MS" pitchFamily="34" charset="0"/>
              </a:rPr>
              <a:t>Campania de control se </a:t>
            </a:r>
            <a:r>
              <a:rPr lang="en-US" sz="1600" dirty="0" err="1" smtClean="0">
                <a:latin typeface="Trebuchet MS" pitchFamily="34" charset="0"/>
              </a:rPr>
              <a:t>derulează</a:t>
            </a:r>
            <a:r>
              <a:rPr lang="ro-RO" sz="1600" dirty="0" smtClean="0">
                <a:latin typeface="Trebuchet MS" pitchFamily="34" charset="0"/>
              </a:rPr>
              <a:t> </a:t>
            </a:r>
            <a:r>
              <a:rPr lang="en-US" sz="1600" dirty="0" err="1" smtClean="0">
                <a:latin typeface="Trebuchet MS" pitchFamily="34" charset="0"/>
              </a:rPr>
              <a:t>în</a:t>
            </a:r>
            <a:r>
              <a:rPr lang="ro-RO" sz="1600" dirty="0" smtClean="0">
                <a:latin typeface="Trebuchet MS" pitchFamily="34" charset="0"/>
              </a:rPr>
              <a:t> </a:t>
            </a:r>
            <a:r>
              <a:rPr lang="en-US" sz="1600" dirty="0" err="1" smtClean="0">
                <a:latin typeface="Trebuchet MS" pitchFamily="34" charset="0"/>
              </a:rPr>
              <a:t>teren</a:t>
            </a:r>
            <a:r>
              <a:rPr lang="ro-RO" sz="1600" dirty="0" smtClean="0">
                <a:latin typeface="Trebuchet MS" pitchFamily="34" charset="0"/>
              </a:rPr>
              <a:t> </a:t>
            </a:r>
            <a:r>
              <a:rPr lang="en-US" sz="1600" dirty="0" err="1" smtClean="0">
                <a:latin typeface="Trebuchet MS" pitchFamily="34" charset="0"/>
              </a:rPr>
              <a:t>până</a:t>
            </a:r>
            <a:r>
              <a:rPr lang="ro-RO" sz="1600" dirty="0" smtClean="0">
                <a:latin typeface="Trebuchet MS" pitchFamily="34" charset="0"/>
              </a:rPr>
              <a:t> </a:t>
            </a:r>
            <a:r>
              <a:rPr lang="en-US" sz="1600" dirty="0" err="1" smtClean="0">
                <a:latin typeface="Trebuchet MS" pitchFamily="34" charset="0"/>
              </a:rPr>
              <a:t>în</a:t>
            </a:r>
            <a:r>
              <a:rPr lang="en-US" sz="1600" dirty="0" smtClean="0">
                <a:latin typeface="Trebuchet MS" pitchFamily="34" charset="0"/>
              </a:rPr>
              <a:t> data de 31.12.2024.</a:t>
            </a:r>
            <a:r>
              <a:rPr lang="ro-RO" sz="1600" dirty="0" smtClean="0">
                <a:latin typeface="Trebuchet MS" pitchFamily="34" charset="0"/>
              </a:rPr>
              <a:t> </a:t>
            </a:r>
            <a:endParaRPr lang="en-US" sz="1600" dirty="0" smtClean="0">
              <a:latin typeface="Trebuchet MS" pitchFamily="34" charset="0"/>
            </a:endParaRPr>
          </a:p>
          <a:p>
            <a:pPr algn="just">
              <a:spcBef>
                <a:spcPts val="0"/>
              </a:spcBef>
              <a:buNone/>
              <a:defRPr/>
            </a:pPr>
            <a:r>
              <a:rPr lang="en-US" sz="1600" dirty="0" smtClean="0">
                <a:latin typeface="Trebuchet MS" pitchFamily="34" charset="0"/>
              </a:rPr>
              <a:t>	La </a:t>
            </a:r>
            <a:r>
              <a:rPr lang="en-US" sz="1600" dirty="0" err="1" smtClean="0">
                <a:latin typeface="Trebuchet MS" pitchFamily="34" charset="0"/>
              </a:rPr>
              <a:t>nivelul</a:t>
            </a:r>
            <a:r>
              <a:rPr lang="ro-RO" sz="1600" dirty="0" smtClean="0">
                <a:latin typeface="Trebuchet MS" pitchFamily="34" charset="0"/>
              </a:rPr>
              <a:t> </a:t>
            </a:r>
            <a:r>
              <a:rPr lang="en-US" sz="1600" dirty="0" err="1" smtClean="0">
                <a:latin typeface="Trebuchet MS" pitchFamily="34" charset="0"/>
              </a:rPr>
              <a:t>județului</a:t>
            </a:r>
            <a:r>
              <a:rPr lang="en-US" sz="1600" dirty="0" smtClean="0">
                <a:latin typeface="Trebuchet MS" pitchFamily="34" charset="0"/>
              </a:rPr>
              <a:t> Satu Mare </a:t>
            </a:r>
            <a:r>
              <a:rPr lang="en-US" sz="1600" dirty="0" err="1" smtClean="0">
                <a:latin typeface="Trebuchet MS" pitchFamily="34" charset="0"/>
              </a:rPr>
              <a:t>există</a:t>
            </a:r>
            <a:r>
              <a:rPr lang="en-US" sz="1600" dirty="0" smtClean="0">
                <a:latin typeface="Trebuchet MS" pitchFamily="34" charset="0"/>
              </a:rPr>
              <a:t> un </a:t>
            </a:r>
            <a:r>
              <a:rPr lang="en-US" sz="1600" dirty="0" err="1" smtClean="0">
                <a:latin typeface="Trebuchet MS" pitchFamily="34" charset="0"/>
              </a:rPr>
              <a:t>număr</a:t>
            </a:r>
            <a:r>
              <a:rPr lang="en-US" sz="1600" dirty="0" smtClean="0">
                <a:latin typeface="Trebuchet MS" pitchFamily="34" charset="0"/>
              </a:rPr>
              <a:t> de </a:t>
            </a:r>
            <a:r>
              <a:rPr lang="en-US" sz="1600" dirty="0" smtClean="0">
                <a:solidFill>
                  <a:srgbClr val="0000FF"/>
                </a:solidFill>
                <a:latin typeface="Trebuchet MS" pitchFamily="34" charset="0"/>
              </a:rPr>
              <a:t>12</a:t>
            </a:r>
            <a:r>
              <a:rPr lang="en-US" sz="1600" dirty="0" smtClean="0">
                <a:latin typeface="Trebuchet MS" pitchFamily="34" charset="0"/>
              </a:rPr>
              <a:t> </a:t>
            </a:r>
            <a:r>
              <a:rPr lang="en-US" sz="1600" dirty="0" err="1" smtClean="0">
                <a:latin typeface="Trebuchet MS" pitchFamily="34" charset="0"/>
              </a:rPr>
              <a:t>servicii</a:t>
            </a:r>
            <a:r>
              <a:rPr lang="ro-RO" sz="1600" dirty="0" smtClean="0">
                <a:latin typeface="Trebuchet MS" pitchFamily="34" charset="0"/>
              </a:rPr>
              <a:t> </a:t>
            </a:r>
            <a:r>
              <a:rPr lang="en-US" sz="1600" dirty="0" err="1" smtClean="0">
                <a:latin typeface="Trebuchet MS" pitchFamily="34" charset="0"/>
              </a:rPr>
              <a:t>sociale</a:t>
            </a:r>
            <a:r>
              <a:rPr lang="en-US" sz="1600" dirty="0" smtClean="0">
                <a:latin typeface="Trebuchet MS" pitchFamily="34" charset="0"/>
              </a:rPr>
              <a:t> de tip </a:t>
            </a:r>
            <a:r>
              <a:rPr lang="en-US" sz="1600" dirty="0" err="1" smtClean="0">
                <a:latin typeface="Trebuchet MS" pitchFamily="34" charset="0"/>
              </a:rPr>
              <a:t>unități</a:t>
            </a:r>
            <a:r>
              <a:rPr lang="en-US" sz="1600" dirty="0" smtClean="0">
                <a:latin typeface="Trebuchet MS" pitchFamily="34" charset="0"/>
              </a:rPr>
              <a:t> de </a:t>
            </a:r>
            <a:r>
              <a:rPr lang="en-US" sz="1600" dirty="0" err="1" smtClean="0">
                <a:latin typeface="Trebuchet MS" pitchFamily="34" charset="0"/>
              </a:rPr>
              <a:t>îngrijire</a:t>
            </a:r>
            <a:r>
              <a:rPr lang="en-US" sz="1600" dirty="0" smtClean="0">
                <a:latin typeface="Trebuchet MS" pitchFamily="34" charset="0"/>
              </a:rPr>
              <a:t> la </a:t>
            </a:r>
            <a:r>
              <a:rPr lang="en-US" sz="1600" dirty="0" err="1" smtClean="0">
                <a:latin typeface="Trebuchet MS" pitchFamily="34" charset="0"/>
              </a:rPr>
              <a:t>domiciliu</a:t>
            </a:r>
            <a:r>
              <a:rPr lang="en-US" sz="1600" dirty="0" smtClean="0">
                <a:latin typeface="Trebuchet MS" pitchFamily="34" charset="0"/>
              </a:rPr>
              <a:t>, din </a:t>
            </a:r>
            <a:r>
              <a:rPr lang="ro-RO" sz="1600" dirty="0" smtClean="0">
                <a:latin typeface="Trebuchet MS" pitchFamily="34" charset="0"/>
              </a:rPr>
              <a:t>c</a:t>
            </a:r>
            <a:r>
              <a:rPr lang="en-US" sz="1600" dirty="0" smtClean="0">
                <a:latin typeface="Trebuchet MS" pitchFamily="34" charset="0"/>
              </a:rPr>
              <a:t>are </a:t>
            </a:r>
            <a:r>
              <a:rPr lang="en-US" sz="1600" dirty="0" smtClean="0">
                <a:solidFill>
                  <a:srgbClr val="0000FF"/>
                </a:solidFill>
                <a:latin typeface="Trebuchet MS" pitchFamily="34" charset="0"/>
              </a:rPr>
              <a:t>4</a:t>
            </a:r>
            <a:r>
              <a:rPr lang="en-US" sz="1600" dirty="0" smtClean="0">
                <a:latin typeface="Trebuchet MS" pitchFamily="34" charset="0"/>
              </a:rPr>
              <a:t> </a:t>
            </a:r>
            <a:r>
              <a:rPr lang="en-US" sz="1600" dirty="0" err="1" smtClean="0">
                <a:latin typeface="Trebuchet MS" pitchFamily="34" charset="0"/>
              </a:rPr>
              <a:t>servicii</a:t>
            </a:r>
            <a:r>
              <a:rPr lang="ro-RO" sz="1600" dirty="0" smtClean="0">
                <a:latin typeface="Trebuchet MS" pitchFamily="34" charset="0"/>
              </a:rPr>
              <a:t> </a:t>
            </a:r>
            <a:r>
              <a:rPr lang="en-US" sz="1600" dirty="0" err="1" smtClean="0">
                <a:latin typeface="Trebuchet MS" pitchFamily="34" charset="0"/>
              </a:rPr>
              <a:t>sociale</a:t>
            </a:r>
            <a:r>
              <a:rPr lang="ro-RO" sz="1600" dirty="0" smtClean="0">
                <a:latin typeface="Trebuchet MS" pitchFamily="34" charset="0"/>
              </a:rPr>
              <a:t> </a:t>
            </a:r>
            <a:r>
              <a:rPr lang="en-US" sz="1600" dirty="0" err="1" smtClean="0">
                <a:latin typeface="Trebuchet MS" pitchFamily="34" charset="0"/>
              </a:rPr>
              <a:t>publice</a:t>
            </a:r>
            <a:r>
              <a:rPr lang="ro-RO" sz="1600" dirty="0" smtClean="0">
                <a:latin typeface="Trebuchet MS" pitchFamily="34" charset="0"/>
              </a:rPr>
              <a:t> </a:t>
            </a:r>
            <a:r>
              <a:rPr lang="en-US" sz="1600" dirty="0" err="1" smtClean="0">
                <a:latin typeface="Trebuchet MS" pitchFamily="34" charset="0"/>
              </a:rPr>
              <a:t>și</a:t>
            </a:r>
            <a:r>
              <a:rPr lang="en-US" sz="1600" dirty="0" smtClean="0">
                <a:latin typeface="Trebuchet MS" pitchFamily="34" charset="0"/>
              </a:rPr>
              <a:t> </a:t>
            </a:r>
            <a:r>
              <a:rPr lang="en-US" sz="1600" dirty="0" smtClean="0">
                <a:solidFill>
                  <a:srgbClr val="0000FF"/>
                </a:solidFill>
                <a:latin typeface="Trebuchet MS" pitchFamily="34" charset="0"/>
              </a:rPr>
              <a:t>8</a:t>
            </a:r>
            <a:r>
              <a:rPr lang="en-US" sz="1600" dirty="0" smtClean="0">
                <a:latin typeface="Trebuchet MS" pitchFamily="34" charset="0"/>
              </a:rPr>
              <a:t> </a:t>
            </a:r>
            <a:r>
              <a:rPr lang="en-US" sz="1600" dirty="0" err="1" smtClean="0">
                <a:latin typeface="Trebuchet MS" pitchFamily="34" charset="0"/>
              </a:rPr>
              <a:t>servicii</a:t>
            </a:r>
            <a:r>
              <a:rPr lang="ro-RO" sz="1600" dirty="0" smtClean="0">
                <a:latin typeface="Trebuchet MS" pitchFamily="34" charset="0"/>
              </a:rPr>
              <a:t> </a:t>
            </a:r>
            <a:r>
              <a:rPr lang="en-US" sz="1600" dirty="0" err="1" smtClean="0">
                <a:latin typeface="Trebuchet MS" pitchFamily="34" charset="0"/>
              </a:rPr>
              <a:t>sociale</a:t>
            </a:r>
            <a:r>
              <a:rPr lang="en-US" sz="1600" dirty="0" smtClean="0">
                <a:latin typeface="Trebuchet MS" pitchFamily="34" charset="0"/>
              </a:rPr>
              <a:t> private.</a:t>
            </a:r>
            <a:endParaRPr lang="ro-RO" sz="1600" dirty="0" smtClean="0">
              <a:latin typeface="Trebuchet MS" pitchFamily="34" charset="0"/>
            </a:endParaRPr>
          </a:p>
          <a:p>
            <a:pPr algn="just">
              <a:spcBef>
                <a:spcPts val="0"/>
              </a:spcBef>
              <a:buFont typeface="Arial" pitchFamily="34" charset="0"/>
              <a:buNone/>
              <a:defRPr/>
            </a:pPr>
            <a:r>
              <a:rPr lang="ro-RO" sz="1600" dirty="0" smtClean="0">
                <a:latin typeface="Trebuchet MS" pitchFamily="34" charset="0"/>
              </a:rPr>
              <a:t>	</a:t>
            </a:r>
            <a:r>
              <a:rPr lang="en-US" sz="1600" dirty="0" err="1" smtClean="0">
                <a:latin typeface="Trebuchet MS" pitchFamily="34" charset="0"/>
              </a:rPr>
              <a:t>Până</a:t>
            </a:r>
            <a:r>
              <a:rPr lang="en-US" sz="1600" dirty="0" smtClean="0">
                <a:latin typeface="Trebuchet MS" pitchFamily="34" charset="0"/>
              </a:rPr>
              <a:t> la data de 30.09.2024 s-a </a:t>
            </a:r>
            <a:r>
              <a:rPr lang="en-US" sz="1600" dirty="0" err="1" smtClean="0">
                <a:latin typeface="Trebuchet MS" pitchFamily="34" charset="0"/>
              </a:rPr>
              <a:t>început</a:t>
            </a:r>
            <a:r>
              <a:rPr lang="ro-RO" sz="1600" dirty="0" smtClean="0">
                <a:latin typeface="Trebuchet MS" pitchFamily="34" charset="0"/>
              </a:rPr>
              <a:t> </a:t>
            </a:r>
            <a:r>
              <a:rPr lang="en-US" sz="1600" dirty="0" err="1" smtClean="0">
                <a:latin typeface="Trebuchet MS" pitchFamily="34" charset="0"/>
              </a:rPr>
              <a:t>verificarea</a:t>
            </a:r>
            <a:r>
              <a:rPr lang="en-US" sz="1600" dirty="0" smtClean="0">
                <a:latin typeface="Trebuchet MS" pitchFamily="34" charset="0"/>
              </a:rPr>
              <a:t> la un </a:t>
            </a:r>
            <a:r>
              <a:rPr lang="en-US" sz="1600" dirty="0" err="1" smtClean="0">
                <a:latin typeface="Trebuchet MS" pitchFamily="34" charset="0"/>
              </a:rPr>
              <a:t>număr</a:t>
            </a:r>
            <a:r>
              <a:rPr lang="en-US" sz="1600" dirty="0" smtClean="0">
                <a:latin typeface="Trebuchet MS" pitchFamily="34" charset="0"/>
              </a:rPr>
              <a:t> de </a:t>
            </a:r>
            <a:r>
              <a:rPr lang="en-US" sz="1600" dirty="0" smtClean="0">
                <a:solidFill>
                  <a:srgbClr val="0000FF"/>
                </a:solidFill>
                <a:latin typeface="Trebuchet MS" pitchFamily="34" charset="0"/>
              </a:rPr>
              <a:t>2</a:t>
            </a:r>
            <a:r>
              <a:rPr lang="en-US" sz="1600" dirty="0" smtClean="0">
                <a:latin typeface="Trebuchet MS" pitchFamily="34" charset="0"/>
              </a:rPr>
              <a:t> </a:t>
            </a:r>
            <a:r>
              <a:rPr lang="en-US" sz="1600" dirty="0" err="1" smtClean="0">
                <a:latin typeface="Trebuchet MS" pitchFamily="34" charset="0"/>
              </a:rPr>
              <a:t>servicii</a:t>
            </a:r>
            <a:r>
              <a:rPr lang="ro-RO" sz="1600" dirty="0" smtClean="0">
                <a:latin typeface="Trebuchet MS" pitchFamily="34" charset="0"/>
              </a:rPr>
              <a:t> </a:t>
            </a:r>
            <a:r>
              <a:rPr lang="en-US" sz="1600" dirty="0" err="1" smtClean="0">
                <a:latin typeface="Trebuchet MS" pitchFamily="34" charset="0"/>
              </a:rPr>
              <a:t>sociale</a:t>
            </a:r>
            <a:r>
              <a:rPr lang="en-US" sz="1600" dirty="0" smtClean="0">
                <a:latin typeface="Trebuchet MS" pitchFamily="34" charset="0"/>
              </a:rPr>
              <a:t> de </a:t>
            </a:r>
            <a:r>
              <a:rPr lang="en-US" sz="1600" dirty="0" err="1" smtClean="0">
                <a:latin typeface="Trebuchet MS" pitchFamily="34" charset="0"/>
              </a:rPr>
              <a:t>îngrijire</a:t>
            </a:r>
            <a:r>
              <a:rPr lang="en-US" sz="1600" dirty="0" smtClean="0">
                <a:latin typeface="Trebuchet MS" pitchFamily="34" charset="0"/>
              </a:rPr>
              <a:t> la </a:t>
            </a:r>
            <a:r>
              <a:rPr lang="en-US" sz="1600" dirty="0" err="1" smtClean="0">
                <a:latin typeface="Trebuchet MS" pitchFamily="34" charset="0"/>
              </a:rPr>
              <a:t>domiciliu</a:t>
            </a:r>
            <a:r>
              <a:rPr lang="ro-RO" sz="1600" dirty="0" smtClean="0">
                <a:latin typeface="Trebuchet MS" pitchFamily="34" charset="0"/>
              </a:rPr>
              <a:t> </a:t>
            </a:r>
            <a:r>
              <a:rPr lang="en-US" sz="1600" dirty="0" smtClean="0">
                <a:latin typeface="Trebuchet MS" pitchFamily="34" charset="0"/>
              </a:rPr>
              <a:t>(</a:t>
            </a:r>
            <a:r>
              <a:rPr lang="en-US" sz="1600" dirty="0" smtClean="0">
                <a:solidFill>
                  <a:srgbClr val="0000FF"/>
                </a:solidFill>
                <a:latin typeface="Trebuchet MS" pitchFamily="34" charset="0"/>
              </a:rPr>
              <a:t>1</a:t>
            </a:r>
            <a:r>
              <a:rPr lang="en-US" sz="1600" dirty="0" smtClean="0">
                <a:latin typeface="Trebuchet MS" pitchFamily="34" charset="0"/>
              </a:rPr>
              <a:t> </a:t>
            </a:r>
            <a:r>
              <a:rPr lang="en-US" sz="1600" dirty="0" err="1" smtClean="0">
                <a:latin typeface="Trebuchet MS" pitchFamily="34" charset="0"/>
              </a:rPr>
              <a:t>serviciu</a:t>
            </a:r>
            <a:r>
              <a:rPr lang="en-US" sz="1600" dirty="0" smtClean="0">
                <a:latin typeface="Trebuchet MS" pitchFamily="34" charset="0"/>
              </a:rPr>
              <a:t> public </a:t>
            </a:r>
            <a:r>
              <a:rPr lang="en-US" sz="1600" dirty="0" err="1" smtClean="0">
                <a:latin typeface="Trebuchet MS" pitchFamily="34" charset="0"/>
              </a:rPr>
              <a:t>și</a:t>
            </a:r>
            <a:r>
              <a:rPr lang="en-US" sz="1600" dirty="0" smtClean="0">
                <a:latin typeface="Trebuchet MS" pitchFamily="34" charset="0"/>
              </a:rPr>
              <a:t> </a:t>
            </a:r>
            <a:r>
              <a:rPr lang="en-US" sz="1600" dirty="0" smtClean="0">
                <a:solidFill>
                  <a:srgbClr val="0000FF"/>
                </a:solidFill>
                <a:latin typeface="Trebuchet MS" pitchFamily="34" charset="0"/>
              </a:rPr>
              <a:t>1</a:t>
            </a:r>
            <a:r>
              <a:rPr lang="en-US" sz="1600" dirty="0" smtClean="0">
                <a:latin typeface="Trebuchet MS" pitchFamily="34" charset="0"/>
              </a:rPr>
              <a:t> </a:t>
            </a:r>
            <a:r>
              <a:rPr lang="en-US" sz="1600" dirty="0" err="1" smtClean="0">
                <a:latin typeface="Trebuchet MS" pitchFamily="34" charset="0"/>
              </a:rPr>
              <a:t>serviciu</a:t>
            </a:r>
            <a:r>
              <a:rPr lang="ro-RO" sz="1600" dirty="0" smtClean="0">
                <a:latin typeface="Trebuchet MS" pitchFamily="34" charset="0"/>
              </a:rPr>
              <a:t> </a:t>
            </a:r>
            <a:r>
              <a:rPr lang="en-US" sz="1600" dirty="0" err="1" smtClean="0">
                <a:latin typeface="Trebuchet MS" pitchFamily="34" charset="0"/>
              </a:rPr>
              <a:t>privat</a:t>
            </a:r>
            <a:r>
              <a:rPr lang="en-US" sz="1600" dirty="0" smtClean="0">
                <a:latin typeface="Trebuchet MS" pitchFamily="34" charset="0"/>
              </a:rPr>
              <a:t>).</a:t>
            </a:r>
            <a:endParaRPr lang="ro-RO" sz="1600" dirty="0" smtClean="0">
              <a:latin typeface="Trebuchet MS" pitchFamily="34" charset="0"/>
            </a:endParaRPr>
          </a:p>
          <a:p>
            <a:pPr algn="just">
              <a:spcBef>
                <a:spcPts val="0"/>
              </a:spcBef>
              <a:buFont typeface="Arial" pitchFamily="34" charset="0"/>
              <a:buNone/>
              <a:defRPr/>
            </a:pPr>
            <a:r>
              <a:rPr lang="ro-RO" sz="1600" dirty="0" smtClean="0">
                <a:latin typeface="Trebuchet MS" pitchFamily="34" charset="0"/>
              </a:rPr>
              <a:t>	</a:t>
            </a:r>
            <a:r>
              <a:rPr lang="en-US" sz="1600" dirty="0" err="1" smtClean="0">
                <a:latin typeface="Trebuchet MS" pitchFamily="34" charset="0"/>
              </a:rPr>
              <a:t>Rezultatele</a:t>
            </a:r>
            <a:r>
              <a:rPr lang="ro-RO" sz="1600" dirty="0" smtClean="0">
                <a:latin typeface="Trebuchet MS" pitchFamily="34" charset="0"/>
              </a:rPr>
              <a:t> </a:t>
            </a:r>
            <a:r>
              <a:rPr lang="en-US" sz="1600" dirty="0" err="1" smtClean="0">
                <a:latin typeface="Trebuchet MS" pitchFamily="34" charset="0"/>
              </a:rPr>
              <a:t>campaniei</a:t>
            </a:r>
            <a:r>
              <a:rPr lang="en-US" sz="1600" dirty="0" smtClean="0">
                <a:latin typeface="Trebuchet MS" pitchFamily="34" charset="0"/>
              </a:rPr>
              <a:t> se </a:t>
            </a:r>
            <a:r>
              <a:rPr lang="en-US" sz="1600" dirty="0" err="1" smtClean="0">
                <a:latin typeface="Trebuchet MS" pitchFamily="34" charset="0"/>
              </a:rPr>
              <a:t>vor</a:t>
            </a:r>
            <a:r>
              <a:rPr lang="ro-RO" sz="1600" dirty="0" smtClean="0">
                <a:latin typeface="Trebuchet MS" pitchFamily="34" charset="0"/>
              </a:rPr>
              <a:t> </a:t>
            </a:r>
            <a:r>
              <a:rPr lang="en-US" sz="1600" dirty="0" err="1" smtClean="0">
                <a:latin typeface="Trebuchet MS" pitchFamily="34" charset="0"/>
              </a:rPr>
              <a:t>finaliza</a:t>
            </a:r>
            <a:r>
              <a:rPr lang="ro-RO" sz="1600" dirty="0" smtClean="0">
                <a:latin typeface="Trebuchet MS" pitchFamily="34" charset="0"/>
              </a:rPr>
              <a:t> </a:t>
            </a:r>
            <a:r>
              <a:rPr lang="en-US" sz="1600" dirty="0" err="1" smtClean="0">
                <a:latin typeface="Trebuchet MS" pitchFamily="34" charset="0"/>
              </a:rPr>
              <a:t>prin</a:t>
            </a:r>
            <a:r>
              <a:rPr lang="ro-RO" sz="1600" dirty="0" smtClean="0">
                <a:latin typeface="Trebuchet MS" pitchFamily="34" charset="0"/>
              </a:rPr>
              <a:t> </a:t>
            </a:r>
            <a:r>
              <a:rPr lang="en-US" sz="1600" dirty="0" err="1" smtClean="0">
                <a:latin typeface="Trebuchet MS" pitchFamily="34" charset="0"/>
              </a:rPr>
              <a:t>întocmirea</a:t>
            </a:r>
            <a:r>
              <a:rPr lang="en-US" sz="1600" dirty="0" smtClean="0">
                <a:latin typeface="Trebuchet MS" pitchFamily="34" charset="0"/>
              </a:rPr>
              <a:t> de </a:t>
            </a:r>
            <a:r>
              <a:rPr lang="en-US" sz="1600" dirty="0" err="1" smtClean="0">
                <a:latin typeface="Trebuchet MS" pitchFamily="34" charset="0"/>
              </a:rPr>
              <a:t>procese</a:t>
            </a:r>
            <a:r>
              <a:rPr lang="en-US" sz="1600" dirty="0" smtClean="0">
                <a:latin typeface="Trebuchet MS" pitchFamily="34" charset="0"/>
              </a:rPr>
              <a:t> </a:t>
            </a:r>
            <a:r>
              <a:rPr lang="en-US" sz="1600" dirty="0" err="1" smtClean="0">
                <a:latin typeface="Trebuchet MS" pitchFamily="34" charset="0"/>
              </a:rPr>
              <a:t>verbale</a:t>
            </a:r>
            <a:r>
              <a:rPr lang="en-US" sz="1600" dirty="0" smtClean="0">
                <a:latin typeface="Trebuchet MS" pitchFamily="34" charset="0"/>
              </a:rPr>
              <a:t> de control </a:t>
            </a:r>
            <a:r>
              <a:rPr lang="en-US" sz="1600" dirty="0" err="1" smtClean="0">
                <a:latin typeface="Trebuchet MS" pitchFamily="34" charset="0"/>
              </a:rPr>
              <a:t>precum</a:t>
            </a:r>
            <a:r>
              <a:rPr lang="en-US" sz="1600" dirty="0" smtClean="0">
                <a:latin typeface="Trebuchet MS" pitchFamily="34" charset="0"/>
              </a:rPr>
              <a:t> </a:t>
            </a:r>
            <a:r>
              <a:rPr lang="en-US" sz="1600" dirty="0" err="1" smtClean="0">
                <a:latin typeface="Trebuchet MS" pitchFamily="34" charset="0"/>
              </a:rPr>
              <a:t>și</a:t>
            </a:r>
            <a:r>
              <a:rPr lang="en-US" sz="1600" dirty="0" smtClean="0">
                <a:latin typeface="Trebuchet MS" pitchFamily="34" charset="0"/>
              </a:rPr>
              <a:t> a </a:t>
            </a:r>
            <a:r>
              <a:rPr lang="en-US" sz="1600" dirty="0" err="1" smtClean="0">
                <a:latin typeface="Trebuchet MS" pitchFamily="34" charset="0"/>
              </a:rPr>
              <a:t>raportului</a:t>
            </a:r>
            <a:r>
              <a:rPr lang="ro-RO" sz="1600" dirty="0" smtClean="0">
                <a:latin typeface="Trebuchet MS" pitchFamily="34" charset="0"/>
              </a:rPr>
              <a:t>  </a:t>
            </a:r>
            <a:r>
              <a:rPr lang="en-US" sz="1600" dirty="0" err="1" smtClean="0">
                <a:latin typeface="Trebuchet MS" pitchFamily="34" charset="0"/>
              </a:rPr>
              <a:t>județean</a:t>
            </a:r>
            <a:r>
              <a:rPr lang="en-US" sz="1600" dirty="0" smtClean="0">
                <a:latin typeface="Trebuchet MS" pitchFamily="34" charset="0"/>
              </a:rPr>
              <a:t> al </a:t>
            </a:r>
            <a:r>
              <a:rPr lang="en-US" sz="1600" dirty="0" err="1" smtClean="0">
                <a:latin typeface="Trebuchet MS" pitchFamily="34" charset="0"/>
              </a:rPr>
              <a:t>campaniei</a:t>
            </a:r>
            <a:r>
              <a:rPr lang="en-US" sz="1600" dirty="0" smtClean="0">
                <a:latin typeface="Trebuchet MS" pitchFamily="34" charset="0"/>
              </a:rPr>
              <a:t> care v-a </a:t>
            </a:r>
            <a:r>
              <a:rPr lang="en-US" sz="1600" dirty="0" err="1" smtClean="0">
                <a:latin typeface="Trebuchet MS" pitchFamily="34" charset="0"/>
              </a:rPr>
              <a:t>fi</a:t>
            </a:r>
            <a:r>
              <a:rPr lang="en-US" sz="1600" dirty="0" smtClean="0">
                <a:latin typeface="Trebuchet MS" pitchFamily="34" charset="0"/>
              </a:rPr>
              <a:t> </a:t>
            </a:r>
            <a:r>
              <a:rPr lang="en-US" sz="1600" dirty="0" err="1" smtClean="0">
                <a:latin typeface="Trebuchet MS" pitchFamily="34" charset="0"/>
              </a:rPr>
              <a:t>transmis</a:t>
            </a:r>
            <a:r>
              <a:rPr lang="ro-RO" sz="1600" dirty="0" smtClean="0">
                <a:latin typeface="Trebuchet MS" pitchFamily="34" charset="0"/>
              </a:rPr>
              <a:t> </a:t>
            </a:r>
            <a:r>
              <a:rPr lang="en-US" sz="1600" dirty="0" err="1" smtClean="0">
                <a:latin typeface="Trebuchet MS" pitchFamily="34" charset="0"/>
              </a:rPr>
              <a:t>către</a:t>
            </a:r>
            <a:r>
              <a:rPr lang="en-US" sz="1600" dirty="0" smtClean="0">
                <a:latin typeface="Trebuchet MS" pitchFamily="34" charset="0"/>
              </a:rPr>
              <a:t> ANPIS.</a:t>
            </a:r>
            <a:endParaRPr lang="ro-RO" sz="1600" dirty="0" smtClean="0">
              <a:latin typeface="Trebuchet MS" pitchFamily="34" charset="0"/>
            </a:endParaRPr>
          </a:p>
          <a:p>
            <a:pPr algn="just">
              <a:spcBef>
                <a:spcPts val="0"/>
              </a:spcBef>
              <a:buFont typeface="Arial" pitchFamily="34" charset="0"/>
              <a:buNone/>
              <a:defRPr/>
            </a:pPr>
            <a:r>
              <a:rPr lang="en-US" sz="1600" b="1" i="1" smtClean="0">
                <a:latin typeface="Trebuchet MS" pitchFamily="34" charset="0"/>
              </a:rPr>
              <a:t>II.</a:t>
            </a:r>
            <a:r>
              <a:rPr lang="ro-RO" sz="1600" b="1" i="1" smtClean="0">
                <a:latin typeface="Trebuchet MS" pitchFamily="34" charset="0"/>
              </a:rPr>
              <a:t>4</a:t>
            </a:r>
            <a:r>
              <a:rPr lang="en-US" sz="1600" b="1" i="1" smtClean="0">
                <a:latin typeface="Trebuchet MS" pitchFamily="34" charset="0"/>
              </a:rPr>
              <a:t>.</a:t>
            </a:r>
            <a:r>
              <a:rPr lang="vi-VN" sz="1600" b="1" i="1" u="sng" dirty="0" smtClean="0">
                <a:latin typeface="Calibri" pitchFamily="34" charset="0"/>
              </a:rPr>
              <a:t>Campania tematică de control</a:t>
            </a:r>
            <a:r>
              <a:rPr lang="ro-RO" sz="1600" b="1" i="1" u="sng" dirty="0" smtClean="0">
                <a:latin typeface="Trebuchet MS" pitchFamily="34" charset="0"/>
              </a:rPr>
              <a:t> </a:t>
            </a:r>
            <a:r>
              <a:rPr lang="vi-VN" sz="1600" b="1" i="1" u="sng" dirty="0" smtClean="0">
                <a:latin typeface="Calibri" pitchFamily="34" charset="0"/>
              </a:rPr>
              <a:t>”Verificarea</a:t>
            </a:r>
            <a:r>
              <a:rPr lang="ro-RO" sz="1600" b="1" i="1" u="sng" dirty="0" smtClean="0">
                <a:latin typeface="Trebuchet MS" pitchFamily="34" charset="0"/>
              </a:rPr>
              <a:t> </a:t>
            </a:r>
            <a:r>
              <a:rPr lang="vi-VN" sz="1600" b="1" i="1" u="sng" dirty="0" smtClean="0">
                <a:latin typeface="Calibri" pitchFamily="34" charset="0"/>
              </a:rPr>
              <a:t>respectării</a:t>
            </a:r>
            <a:r>
              <a:rPr lang="ro-RO" sz="1600" b="1" i="1" u="sng" dirty="0" smtClean="0">
                <a:latin typeface="Trebuchet MS" pitchFamily="34" charset="0"/>
              </a:rPr>
              <a:t> </a:t>
            </a:r>
            <a:r>
              <a:rPr lang="vi-VN" sz="1600" b="1" i="1" u="sng" dirty="0" smtClean="0">
                <a:latin typeface="Calibri" pitchFamily="34" charset="0"/>
              </a:rPr>
              <a:t>prevederilor</a:t>
            </a:r>
            <a:r>
              <a:rPr lang="ro-RO" sz="1600" b="1" i="1" u="sng" dirty="0" smtClean="0">
                <a:latin typeface="Trebuchet MS" pitchFamily="34" charset="0"/>
              </a:rPr>
              <a:t> </a:t>
            </a:r>
            <a:r>
              <a:rPr lang="vi-VN" sz="1600" b="1" i="1" u="sng" dirty="0" smtClean="0">
                <a:latin typeface="Calibri" pitchFamily="34" charset="0"/>
              </a:rPr>
              <a:t>legale cu privire la admiterea</a:t>
            </a:r>
            <a:r>
              <a:rPr lang="ro-RO" sz="1600" b="1" i="1" u="sng" dirty="0" smtClean="0">
                <a:latin typeface="Trebuchet MS" pitchFamily="34" charset="0"/>
              </a:rPr>
              <a:t> </a:t>
            </a:r>
            <a:r>
              <a:rPr lang="vi-VN" sz="1600" b="1" i="1" u="sng" dirty="0" smtClean="0">
                <a:latin typeface="Calibri" pitchFamily="34" charset="0"/>
              </a:rPr>
              <a:t>beneficiarilor</a:t>
            </a:r>
            <a:r>
              <a:rPr lang="ro-RO" sz="1600" b="1" i="1" u="sng" dirty="0" smtClean="0">
                <a:latin typeface="Trebuchet MS" pitchFamily="34" charset="0"/>
              </a:rPr>
              <a:t> </a:t>
            </a:r>
            <a:r>
              <a:rPr lang="vi-VN" sz="1600" b="1" i="1" u="sng" dirty="0" smtClean="0">
                <a:latin typeface="Calibri" pitchFamily="34" charset="0"/>
              </a:rPr>
              <a:t>aflați</a:t>
            </a:r>
            <a:r>
              <a:rPr lang="en-US" sz="1600" b="1" i="1" u="sng" dirty="0" smtClean="0">
                <a:latin typeface="Trebuchet MS" pitchFamily="34" charset="0"/>
              </a:rPr>
              <a:t> </a:t>
            </a:r>
            <a:r>
              <a:rPr lang="vi-VN" sz="1600" b="1" i="1" u="sng" dirty="0" smtClean="0">
                <a:latin typeface="Calibri" pitchFamily="34" charset="0"/>
              </a:rPr>
              <a:t>în</a:t>
            </a:r>
            <a:r>
              <a:rPr lang="en-US" sz="1600" b="1" i="1" u="sng" dirty="0" smtClean="0">
                <a:latin typeface="Trebuchet MS" pitchFamily="34" charset="0"/>
              </a:rPr>
              <a:t> </a:t>
            </a:r>
            <a:r>
              <a:rPr lang="vi-VN" sz="1600" b="1" i="1" u="sng" dirty="0" smtClean="0">
                <a:latin typeface="Calibri" pitchFamily="34" charset="0"/>
              </a:rPr>
              <a:t>centrele</a:t>
            </a:r>
            <a:r>
              <a:rPr lang="en-US" sz="1600" b="1" i="1" u="sng" dirty="0" smtClean="0">
                <a:latin typeface="Trebuchet MS" pitchFamily="34" charset="0"/>
              </a:rPr>
              <a:t> </a:t>
            </a:r>
            <a:r>
              <a:rPr lang="vi-VN" sz="1600" b="1" i="1" u="sng" dirty="0" smtClean="0">
                <a:latin typeface="Calibri" pitchFamily="34" charset="0"/>
              </a:rPr>
              <a:t>rezidențiale destinate persoanei</a:t>
            </a:r>
            <a:r>
              <a:rPr lang="en-US" sz="1600" b="1" i="1" u="sng" dirty="0" smtClean="0">
                <a:latin typeface="Trebuchet MS" pitchFamily="34" charset="0"/>
              </a:rPr>
              <a:t> </a:t>
            </a:r>
            <a:r>
              <a:rPr lang="vi-VN" sz="1600" b="1" i="1" u="sng" dirty="0" smtClean="0">
                <a:latin typeface="Calibri" pitchFamily="34" charset="0"/>
              </a:rPr>
              <a:t>vârstnice”.</a:t>
            </a:r>
          </a:p>
          <a:p>
            <a:pPr algn="just">
              <a:spcBef>
                <a:spcPts val="0"/>
              </a:spcBef>
              <a:buNone/>
              <a:defRPr/>
            </a:pPr>
            <a:r>
              <a:rPr lang="ro-RO" sz="1600" dirty="0" smtClean="0"/>
              <a:t>	</a:t>
            </a:r>
            <a:r>
              <a:rPr lang="vi-VN" sz="1600" dirty="0" smtClean="0"/>
              <a:t>La nivelul</a:t>
            </a:r>
            <a:r>
              <a:rPr lang="en-US" sz="1600" dirty="0" smtClean="0">
                <a:latin typeface="Trebuchet MS" pitchFamily="34" charset="0"/>
              </a:rPr>
              <a:t> </a:t>
            </a:r>
            <a:r>
              <a:rPr lang="vi-VN" sz="1600" dirty="0" smtClean="0"/>
              <a:t>județului Satu Mare există un număr de </a:t>
            </a:r>
            <a:r>
              <a:rPr lang="vi-VN" sz="1600" dirty="0" smtClean="0">
                <a:solidFill>
                  <a:srgbClr val="0000FF"/>
                </a:solidFill>
              </a:rPr>
              <a:t>16</a:t>
            </a:r>
            <a:r>
              <a:rPr lang="vi-VN" sz="1600" dirty="0" smtClean="0"/>
              <a:t> centre</a:t>
            </a:r>
            <a:r>
              <a:rPr lang="en-US" sz="1600" dirty="0" smtClean="0">
                <a:latin typeface="Trebuchet MS" pitchFamily="34" charset="0"/>
              </a:rPr>
              <a:t> </a:t>
            </a:r>
            <a:r>
              <a:rPr lang="vi-VN" sz="1600" dirty="0" smtClean="0"/>
              <a:t>rezidențiale destinate persoanei</a:t>
            </a:r>
            <a:r>
              <a:rPr lang="en-US" sz="1600" dirty="0" smtClean="0">
                <a:latin typeface="Trebuchet MS" pitchFamily="34" charset="0"/>
              </a:rPr>
              <a:t> </a:t>
            </a:r>
            <a:r>
              <a:rPr lang="vi-VN" sz="1600" dirty="0" smtClean="0"/>
              <a:t>vârstnice cu o capacitate totală de </a:t>
            </a:r>
            <a:r>
              <a:rPr lang="vi-VN" sz="1600" dirty="0" smtClean="0">
                <a:solidFill>
                  <a:srgbClr val="0000FF"/>
                </a:solidFill>
              </a:rPr>
              <a:t>761</a:t>
            </a:r>
            <a:r>
              <a:rPr lang="vi-VN" sz="1600" dirty="0" smtClean="0"/>
              <a:t> paturi</a:t>
            </a:r>
            <a:r>
              <a:rPr lang="en-US" sz="1600" dirty="0" smtClean="0">
                <a:latin typeface="Trebuchet MS" pitchFamily="34" charset="0"/>
              </a:rPr>
              <a:t> </a:t>
            </a:r>
            <a:r>
              <a:rPr lang="vi-VN" sz="1600" dirty="0" smtClean="0"/>
              <a:t>(locuri), astfel:</a:t>
            </a:r>
          </a:p>
          <a:p>
            <a:pPr algn="just">
              <a:spcBef>
                <a:spcPts val="0"/>
              </a:spcBef>
              <a:defRPr/>
            </a:pPr>
            <a:r>
              <a:rPr lang="vi-VN" sz="1600" dirty="0" smtClean="0">
                <a:solidFill>
                  <a:srgbClr val="0000FF"/>
                </a:solidFill>
              </a:rPr>
              <a:t>1</a:t>
            </a:r>
            <a:r>
              <a:rPr lang="vi-VN" sz="1600" dirty="0" smtClean="0"/>
              <a:t> serviciu social public (DGASPC Satu Mare) cu o capacitate de </a:t>
            </a:r>
            <a:r>
              <a:rPr lang="vi-VN" sz="1600" dirty="0" smtClean="0">
                <a:solidFill>
                  <a:srgbClr val="0000FF"/>
                </a:solidFill>
              </a:rPr>
              <a:t>150</a:t>
            </a:r>
            <a:r>
              <a:rPr lang="vi-VN" sz="1600" dirty="0" smtClean="0"/>
              <a:t> locuri;</a:t>
            </a:r>
          </a:p>
          <a:p>
            <a:pPr algn="just">
              <a:spcBef>
                <a:spcPts val="0"/>
              </a:spcBef>
              <a:defRPr/>
            </a:pPr>
            <a:r>
              <a:rPr lang="vi-VN" sz="1600" dirty="0" smtClean="0">
                <a:solidFill>
                  <a:srgbClr val="0000FF"/>
                </a:solidFill>
              </a:rPr>
              <a:t>9</a:t>
            </a:r>
            <a:r>
              <a:rPr lang="vi-VN" sz="1600" dirty="0" smtClean="0"/>
              <a:t> servicii</a:t>
            </a:r>
            <a:r>
              <a:rPr lang="en-US" sz="1600" dirty="0" smtClean="0">
                <a:latin typeface="Trebuchet MS" pitchFamily="34" charset="0"/>
              </a:rPr>
              <a:t> </a:t>
            </a:r>
            <a:r>
              <a:rPr lang="vi-VN" sz="1600" dirty="0" smtClean="0"/>
              <a:t>sociale</a:t>
            </a:r>
            <a:r>
              <a:rPr lang="en-US" sz="1600" dirty="0" smtClean="0">
                <a:latin typeface="Trebuchet MS" pitchFamily="34" charset="0"/>
              </a:rPr>
              <a:t> </a:t>
            </a:r>
            <a:r>
              <a:rPr lang="vi-VN" sz="1600" dirty="0" smtClean="0"/>
              <a:t>aparținând</a:t>
            </a:r>
            <a:r>
              <a:rPr lang="en-US" sz="1600" dirty="0" smtClean="0">
                <a:latin typeface="Trebuchet MS" pitchFamily="34" charset="0"/>
              </a:rPr>
              <a:t> </a:t>
            </a:r>
            <a:r>
              <a:rPr lang="vi-VN" sz="1600" dirty="0" smtClean="0"/>
              <a:t>asociațiilor</a:t>
            </a:r>
            <a:r>
              <a:rPr lang="en-US" sz="1600" dirty="0" smtClean="0">
                <a:latin typeface="Trebuchet MS" pitchFamily="34" charset="0"/>
              </a:rPr>
              <a:t> </a:t>
            </a:r>
            <a:r>
              <a:rPr lang="vi-VN" sz="1600" dirty="0" smtClean="0"/>
              <a:t>și</a:t>
            </a:r>
            <a:r>
              <a:rPr lang="en-US" sz="1600" dirty="0" smtClean="0">
                <a:latin typeface="Trebuchet MS" pitchFamily="34" charset="0"/>
              </a:rPr>
              <a:t> </a:t>
            </a:r>
            <a:r>
              <a:rPr lang="vi-VN" sz="1600" dirty="0" smtClean="0"/>
              <a:t>fundațiilor cu o capacitate de </a:t>
            </a:r>
            <a:r>
              <a:rPr lang="vi-VN" sz="1600" dirty="0" smtClean="0">
                <a:solidFill>
                  <a:srgbClr val="0000FF"/>
                </a:solidFill>
              </a:rPr>
              <a:t>381</a:t>
            </a:r>
            <a:r>
              <a:rPr lang="vi-VN" sz="1600" dirty="0" smtClean="0"/>
              <a:t> locuri</a:t>
            </a:r>
          </a:p>
          <a:p>
            <a:pPr algn="just">
              <a:spcBef>
                <a:spcPts val="0"/>
              </a:spcBef>
              <a:defRPr/>
            </a:pPr>
            <a:r>
              <a:rPr lang="vi-VN" sz="1600" dirty="0" smtClean="0">
                <a:solidFill>
                  <a:srgbClr val="0000FF"/>
                </a:solidFill>
              </a:rPr>
              <a:t>1</a:t>
            </a:r>
            <a:r>
              <a:rPr lang="vi-VN" sz="1600" dirty="0" smtClean="0"/>
              <a:t> serviciu social aparținând</a:t>
            </a:r>
            <a:r>
              <a:rPr lang="en-US" sz="1600" dirty="0" smtClean="0">
                <a:latin typeface="Trebuchet MS" pitchFamily="34" charset="0"/>
              </a:rPr>
              <a:t> </a:t>
            </a:r>
            <a:r>
              <a:rPr lang="vi-VN" sz="1600" dirty="0" smtClean="0"/>
              <a:t>unui cult religios</a:t>
            </a:r>
            <a:r>
              <a:rPr lang="en-US" sz="1600" dirty="0" smtClean="0">
                <a:latin typeface="Trebuchet MS" pitchFamily="34" charset="0"/>
              </a:rPr>
              <a:t> </a:t>
            </a:r>
            <a:r>
              <a:rPr lang="vi-VN" sz="1600" dirty="0" smtClean="0"/>
              <a:t>recunoscut  cu o capacitate de </a:t>
            </a:r>
            <a:r>
              <a:rPr lang="vi-VN" sz="1600" dirty="0" smtClean="0">
                <a:solidFill>
                  <a:srgbClr val="0000FF"/>
                </a:solidFill>
              </a:rPr>
              <a:t>47</a:t>
            </a:r>
            <a:r>
              <a:rPr lang="vi-VN" sz="1600" dirty="0" smtClean="0"/>
              <a:t> locuri</a:t>
            </a:r>
          </a:p>
          <a:p>
            <a:pPr algn="just">
              <a:spcBef>
                <a:spcPts val="0"/>
              </a:spcBef>
              <a:defRPr/>
            </a:pPr>
            <a:r>
              <a:rPr lang="vi-VN" sz="1600" dirty="0" smtClean="0">
                <a:solidFill>
                  <a:srgbClr val="0000FF"/>
                </a:solidFill>
              </a:rPr>
              <a:t>5</a:t>
            </a:r>
            <a:r>
              <a:rPr lang="vi-VN" sz="1600" dirty="0" smtClean="0"/>
              <a:t> servicii</a:t>
            </a:r>
            <a:r>
              <a:rPr lang="en-US" sz="1600" dirty="0" smtClean="0">
                <a:latin typeface="Trebuchet MS" pitchFamily="34" charset="0"/>
              </a:rPr>
              <a:t> </a:t>
            </a:r>
            <a:r>
              <a:rPr lang="vi-VN" sz="1600" dirty="0" smtClean="0"/>
              <a:t>sociale</a:t>
            </a:r>
            <a:r>
              <a:rPr lang="en-US" sz="1600" dirty="0" smtClean="0">
                <a:latin typeface="Trebuchet MS" pitchFamily="34" charset="0"/>
              </a:rPr>
              <a:t> </a:t>
            </a:r>
            <a:r>
              <a:rPr lang="vi-VN" sz="1600" dirty="0" smtClean="0"/>
              <a:t>aparținând</a:t>
            </a:r>
            <a:r>
              <a:rPr lang="en-US" sz="1600" dirty="0" smtClean="0">
                <a:latin typeface="Trebuchet MS" pitchFamily="34" charset="0"/>
              </a:rPr>
              <a:t> </a:t>
            </a:r>
            <a:r>
              <a:rPr lang="vi-VN" sz="1600" dirty="0" smtClean="0"/>
              <a:t>operatorilor</a:t>
            </a:r>
            <a:r>
              <a:rPr lang="en-US" sz="1600" dirty="0" smtClean="0">
                <a:latin typeface="Trebuchet MS" pitchFamily="34" charset="0"/>
              </a:rPr>
              <a:t> </a:t>
            </a:r>
            <a:r>
              <a:rPr lang="vi-VN" sz="1600" dirty="0" smtClean="0"/>
              <a:t>economici</a:t>
            </a:r>
            <a:r>
              <a:rPr lang="en-US" sz="1600" dirty="0" smtClean="0">
                <a:latin typeface="Trebuchet MS" pitchFamily="34" charset="0"/>
              </a:rPr>
              <a:t> </a:t>
            </a:r>
            <a:r>
              <a:rPr lang="vi-VN" sz="1600" dirty="0" smtClean="0"/>
              <a:t>(SRL) cu o capacitate de </a:t>
            </a:r>
            <a:r>
              <a:rPr lang="vi-VN" sz="1600" dirty="0" smtClean="0">
                <a:solidFill>
                  <a:srgbClr val="0000FF"/>
                </a:solidFill>
              </a:rPr>
              <a:t>183</a:t>
            </a:r>
            <a:r>
              <a:rPr lang="vi-VN" sz="1600" dirty="0" smtClean="0"/>
              <a:t> locuri.</a:t>
            </a:r>
            <a:endParaRPr lang="ro-RO" sz="1600" dirty="0" smtClean="0"/>
          </a:p>
          <a:p>
            <a:pPr algn="just">
              <a:buNone/>
              <a:defRPr/>
            </a:pPr>
            <a:r>
              <a:rPr lang="ro-RO" sz="1600" dirty="0" smtClean="0"/>
              <a:t>	C</a:t>
            </a:r>
            <a:r>
              <a:rPr lang="vi-VN" sz="1600" dirty="0" smtClean="0"/>
              <a:t>ampania de control se derulează</a:t>
            </a:r>
            <a:r>
              <a:rPr lang="en-US" sz="1600" dirty="0" smtClean="0">
                <a:latin typeface="Trebuchet MS" pitchFamily="34" charset="0"/>
              </a:rPr>
              <a:t> </a:t>
            </a:r>
            <a:r>
              <a:rPr lang="vi-VN" sz="1600" dirty="0" smtClean="0"/>
              <a:t>în</a:t>
            </a:r>
            <a:r>
              <a:rPr lang="en-US" sz="1600" dirty="0" smtClean="0">
                <a:latin typeface="Trebuchet MS" pitchFamily="34" charset="0"/>
              </a:rPr>
              <a:t> </a:t>
            </a:r>
            <a:r>
              <a:rPr lang="vi-VN" sz="1600" dirty="0" smtClean="0"/>
              <a:t>teren</a:t>
            </a:r>
            <a:r>
              <a:rPr lang="en-US" sz="1600" dirty="0" smtClean="0">
                <a:latin typeface="Trebuchet MS" pitchFamily="34" charset="0"/>
              </a:rPr>
              <a:t> </a:t>
            </a:r>
            <a:r>
              <a:rPr lang="vi-VN" sz="1600" dirty="0" smtClean="0"/>
              <a:t>până</a:t>
            </a:r>
            <a:r>
              <a:rPr lang="en-US" sz="1600" dirty="0" smtClean="0">
                <a:latin typeface="Trebuchet MS" pitchFamily="34" charset="0"/>
              </a:rPr>
              <a:t> </a:t>
            </a:r>
            <a:r>
              <a:rPr lang="vi-VN" sz="1600" dirty="0" smtClean="0"/>
              <a:t>în data de 31.12.2024</a:t>
            </a:r>
            <a:r>
              <a:rPr lang="ro-RO" sz="1600" dirty="0" smtClean="0"/>
              <a:t>, iar până la data prezentei s-au verificat deja 3 centre rezidențiale private, l</a:t>
            </a:r>
            <a:r>
              <a:rPr lang="vi-VN" sz="1600" dirty="0" smtClean="0"/>
              <a:t>a nivelul</a:t>
            </a:r>
            <a:r>
              <a:rPr lang="ro-RO" sz="1600" dirty="0" smtClean="0">
                <a:latin typeface="Trebuchet MS" pitchFamily="34" charset="0"/>
              </a:rPr>
              <a:t> </a:t>
            </a:r>
            <a:r>
              <a:rPr lang="vi-VN" sz="1600" dirty="0" smtClean="0"/>
              <a:t>județului Satu Mare </a:t>
            </a:r>
            <a:r>
              <a:rPr lang="ro-RO" sz="1600" dirty="0" smtClean="0"/>
              <a:t>.</a:t>
            </a:r>
            <a:endParaRPr lang="vi-VN" sz="1600" dirty="0" smtClean="0"/>
          </a:p>
          <a:p>
            <a:pPr algn="just">
              <a:defRPr/>
            </a:pPr>
            <a:endParaRPr lang="en-US" sz="1600" dirty="0" smtClean="0">
              <a:latin typeface="Trebuchet MS" pitchFamily="34" charset="0"/>
            </a:endParaRPr>
          </a:p>
          <a:p>
            <a:pPr marL="317500" indent="-342900" algn="just" eaLnBrk="1" hangingPunct="1">
              <a:lnSpc>
                <a:spcPct val="100000"/>
              </a:lnSpc>
              <a:buSzPct val="110000"/>
              <a:buFont typeface="Arial" pitchFamily="34" charset="0"/>
              <a:buNone/>
              <a:defRPr/>
            </a:pPr>
            <a:endParaRPr lang="en-US" sz="2000" dirty="0" smtClean="0">
              <a:solidFill>
                <a:srgbClr val="A50021"/>
              </a:solidFill>
              <a:latin typeface="Trebuchet MS" pitchFamily="34" charset="0"/>
            </a:endParaRPr>
          </a:p>
        </p:txBody>
      </p:sp>
      <p:sp>
        <p:nvSpPr>
          <p:cNvPr id="32771" name="Substituent număr diapozitiv 5"/>
          <p:cNvSpPr>
            <a:spLocks noGrp="1" noChangeArrowheads="1"/>
          </p:cNvSpPr>
          <p:nvPr>
            <p:ph type="sldNum" sz="quarter" idx="12"/>
          </p:nvPr>
        </p:nvSpPr>
        <p:spPr bwMode="auto">
          <a:noFill/>
          <a:ln>
            <a:miter lim="800000"/>
            <a:headEnd/>
            <a:tailEnd/>
          </a:ln>
        </p:spPr>
        <p:txBody>
          <a:bodyPr/>
          <a:lstStyle/>
          <a:p>
            <a:fld id="{9A43BD4E-B3CE-4BD1-90C7-D7DC80CF5391}" type="slidenum">
              <a:rPr lang="ro-RO" smtClean="0">
                <a:solidFill>
                  <a:schemeClr val="tx1"/>
                </a:solidFill>
                <a:latin typeface="Arial Black" pitchFamily="34" charset="0"/>
              </a:rPr>
              <a:pPr/>
              <a:t>33</a:t>
            </a:fld>
            <a:endParaRPr lang="ro-RO" smtClean="0">
              <a:solidFill>
                <a:schemeClr val="tx1"/>
              </a:solidFill>
              <a:latin typeface="Arial Black" pitchFamily="34" charset="0"/>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57188" y="92869"/>
            <a:ext cx="8786812" cy="597694"/>
          </a:xfrm>
        </p:spPr>
        <p:txBody>
          <a:bodyPr/>
          <a:lstStyle/>
          <a:p>
            <a:pPr eaLnBrk="1" hangingPunct="1">
              <a:defRPr/>
            </a:pPr>
            <a:r>
              <a:rPr lang="ro-RO" sz="2800" b="1" dirty="0" smtClean="0">
                <a:solidFill>
                  <a:srgbClr val="000099"/>
                </a:solidFill>
                <a:effectLst>
                  <a:outerShdw blurRad="38100" dist="38100" dir="2700000" algn="tl">
                    <a:srgbClr val="000000">
                      <a:alpha val="43137"/>
                    </a:srgbClr>
                  </a:outerShdw>
                </a:effectLst>
                <a:latin typeface="Trebuchet MS" pitchFamily="34" charset="0"/>
              </a:rPr>
              <a:t>ACREDITAREA FURNIZORILOR </a:t>
            </a:r>
            <a:r>
              <a:rPr lang="en-US" sz="2800" b="1" dirty="0" smtClean="0">
                <a:solidFill>
                  <a:srgbClr val="000099"/>
                </a:solidFill>
                <a:effectLst>
                  <a:outerShdw blurRad="38100" dist="38100" dir="2700000" algn="tl">
                    <a:srgbClr val="000000">
                      <a:alpha val="43137"/>
                    </a:srgbClr>
                  </a:outerShdw>
                </a:effectLst>
                <a:latin typeface="Trebuchet MS" pitchFamily="34" charset="0"/>
              </a:rPr>
              <a:t> </a:t>
            </a:r>
            <a:r>
              <a:rPr lang="ro-RO" sz="2800" b="1" dirty="0" smtClean="0">
                <a:solidFill>
                  <a:srgbClr val="000099"/>
                </a:solidFill>
                <a:effectLst>
                  <a:outerShdw blurRad="38100" dist="38100" dir="2700000" algn="tl">
                    <a:srgbClr val="000000">
                      <a:alpha val="43137"/>
                    </a:srgbClr>
                  </a:outerShdw>
                </a:effectLst>
                <a:latin typeface="Trebuchet MS" pitchFamily="34" charset="0"/>
              </a:rPr>
              <a:t>DE SERVICII SOCIALE</a:t>
            </a:r>
          </a:p>
        </p:txBody>
      </p:sp>
      <p:sp>
        <p:nvSpPr>
          <p:cNvPr id="29699" name="Rectangle 3"/>
          <p:cNvSpPr>
            <a:spLocks noGrp="1" noChangeArrowheads="1"/>
          </p:cNvSpPr>
          <p:nvPr>
            <p:ph idx="1"/>
          </p:nvPr>
        </p:nvSpPr>
        <p:spPr>
          <a:xfrm>
            <a:off x="179389" y="690563"/>
            <a:ext cx="8569325" cy="4131469"/>
          </a:xfrm>
        </p:spPr>
        <p:txBody>
          <a:bodyPr/>
          <a:lstStyle/>
          <a:p>
            <a:pPr marL="177800" indent="-177800" algn="just" eaLnBrk="1" hangingPunct="1">
              <a:lnSpc>
                <a:spcPct val="100000"/>
              </a:lnSpc>
              <a:buSzPct val="125000"/>
              <a:buFont typeface="Wingdings" pitchFamily="2" charset="2"/>
              <a:buNone/>
              <a:defRPr/>
            </a:pPr>
            <a:r>
              <a:rPr lang="en-US" sz="200" dirty="0" smtClean="0">
                <a:latin typeface="Trebuchet MS" pitchFamily="34" charset="0"/>
              </a:rPr>
              <a:t>                       </a:t>
            </a:r>
            <a:r>
              <a:rPr lang="ro-RO" sz="1600" dirty="0" smtClean="0">
                <a:latin typeface="Trebuchet MS" pitchFamily="34" charset="0"/>
              </a:rPr>
              <a:t>În baza prevederilor Legii 197/2012 privind asigurarea calităţii în domeniul serviciilor sociale,</a:t>
            </a:r>
            <a:r>
              <a:rPr lang="en-US" sz="1600" dirty="0" smtClean="0">
                <a:latin typeface="Trebuchet MS" pitchFamily="34" charset="0"/>
              </a:rPr>
              <a:t>cu </a:t>
            </a:r>
            <a:r>
              <a:rPr lang="en-US" sz="1600" dirty="0" err="1" smtClean="0">
                <a:latin typeface="Trebuchet MS" pitchFamily="34" charset="0"/>
              </a:rPr>
              <a:t>modificarile</a:t>
            </a:r>
            <a:r>
              <a:rPr lang="en-US" sz="1600" dirty="0" smtClean="0">
                <a:latin typeface="Trebuchet MS" pitchFamily="34" charset="0"/>
              </a:rPr>
              <a:t> </a:t>
            </a:r>
            <a:r>
              <a:rPr lang="en-US" sz="1600" dirty="0" err="1" smtClean="0">
                <a:latin typeface="Trebuchet MS" pitchFamily="34" charset="0"/>
              </a:rPr>
              <a:t>prin</a:t>
            </a:r>
            <a:r>
              <a:rPr lang="en-US" sz="1600" dirty="0" smtClean="0">
                <a:latin typeface="Trebuchet MS" pitchFamily="34" charset="0"/>
              </a:rPr>
              <a:t> </a:t>
            </a:r>
            <a:r>
              <a:rPr lang="en-US" sz="1600" dirty="0" err="1" smtClean="0">
                <a:latin typeface="Trebuchet MS" pitchFamily="34" charset="0"/>
              </a:rPr>
              <a:t>Legea</a:t>
            </a:r>
            <a:r>
              <a:rPr lang="en-US" sz="1600" dirty="0" smtClean="0">
                <a:latin typeface="Trebuchet MS" pitchFamily="34" charset="0"/>
              </a:rPr>
              <a:t> 100/2024,</a:t>
            </a:r>
            <a:r>
              <a:rPr lang="ro-RO" sz="1600" dirty="0" smtClean="0">
                <a:latin typeface="Trebuchet MS" pitchFamily="34" charset="0"/>
              </a:rPr>
              <a:t> s-a propus un nou sistem de acreditare care are în vedere, pe de o parte, </a:t>
            </a:r>
            <a:r>
              <a:rPr lang="ro-RO" sz="1600" i="1" dirty="0" smtClean="0">
                <a:latin typeface="Trebuchet MS" pitchFamily="34" charset="0"/>
              </a:rPr>
              <a:t>acreditarea furnizorilor de servicii sociale</a:t>
            </a:r>
            <a:r>
              <a:rPr lang="ro-RO" sz="1600" dirty="0" smtClean="0">
                <a:latin typeface="Trebuchet MS" pitchFamily="34" charset="0"/>
              </a:rPr>
              <a:t> şi, pe de altă parte, </a:t>
            </a:r>
            <a:r>
              <a:rPr lang="ro-RO" sz="1600" i="1" dirty="0" smtClean="0">
                <a:latin typeface="Trebuchet MS" pitchFamily="34" charset="0"/>
              </a:rPr>
              <a:t>licenţierea</a:t>
            </a:r>
            <a:r>
              <a:rPr lang="ro-RO" sz="1600" dirty="0" smtClean="0">
                <a:latin typeface="Trebuchet MS" pitchFamily="34" charset="0"/>
              </a:rPr>
              <a:t> </a:t>
            </a:r>
            <a:r>
              <a:rPr lang="ro-RO" sz="1600" i="1" dirty="0" smtClean="0">
                <a:latin typeface="Trebuchet MS" pitchFamily="34" charset="0"/>
              </a:rPr>
              <a:t>serviciilor sociale</a:t>
            </a:r>
            <a:r>
              <a:rPr lang="ro-RO" sz="1600" dirty="0" smtClean="0">
                <a:latin typeface="Trebuchet MS" pitchFamily="34" charset="0"/>
              </a:rPr>
              <a:t>.</a:t>
            </a:r>
          </a:p>
          <a:p>
            <a:pPr marL="177800" indent="-177800" algn="just" eaLnBrk="1" hangingPunct="1">
              <a:lnSpc>
                <a:spcPct val="110000"/>
              </a:lnSpc>
              <a:buClr>
                <a:srgbClr val="0000FF"/>
              </a:buClr>
              <a:buFont typeface="Wingdings" pitchFamily="2" charset="2"/>
              <a:buChar char="q"/>
              <a:defRPr/>
            </a:pPr>
            <a:r>
              <a:rPr lang="ro-RO" sz="1600" dirty="0" smtClean="0">
                <a:latin typeface="Trebuchet MS" pitchFamily="34" charset="0"/>
              </a:rPr>
              <a:t> Registrul Furnizorilor de Servicii Sociale </a:t>
            </a:r>
            <a:r>
              <a:rPr lang="fr-FR" sz="1600" dirty="0" smtClean="0">
                <a:latin typeface="Trebuchet MS" pitchFamily="34" charset="0"/>
              </a:rPr>
              <a:t>→</a:t>
            </a:r>
            <a:r>
              <a:rPr lang="ro-RO" sz="1600" dirty="0" smtClean="0">
                <a:latin typeface="Trebuchet MS" pitchFamily="34" charset="0"/>
              </a:rPr>
              <a:t> în baza Legii 197/2012 </a:t>
            </a:r>
            <a:r>
              <a:rPr lang="fr-FR" sz="1600" dirty="0" err="1" smtClean="0">
                <a:latin typeface="Trebuchet MS" pitchFamily="34" charset="0"/>
              </a:rPr>
              <a:t>până</a:t>
            </a:r>
            <a:r>
              <a:rPr lang="fr-FR" sz="1600" dirty="0" smtClean="0">
                <a:latin typeface="Trebuchet MS" pitchFamily="34" charset="0"/>
              </a:rPr>
              <a:t> la data de 3</a:t>
            </a:r>
            <a:r>
              <a:rPr lang="ro-RO" sz="1600" dirty="0" smtClean="0">
                <a:latin typeface="Trebuchet MS" pitchFamily="34" charset="0"/>
              </a:rPr>
              <a:t>0</a:t>
            </a:r>
            <a:r>
              <a:rPr lang="fr-FR" sz="1600" dirty="0" smtClean="0">
                <a:latin typeface="Trebuchet MS" pitchFamily="34" charset="0"/>
              </a:rPr>
              <a:t>.</a:t>
            </a:r>
            <a:r>
              <a:rPr lang="ro-RO" sz="1600" dirty="0" smtClean="0">
                <a:latin typeface="Trebuchet MS" pitchFamily="34" charset="0"/>
              </a:rPr>
              <a:t>0</a:t>
            </a:r>
            <a:r>
              <a:rPr lang="en-US" sz="1600" dirty="0" smtClean="0">
                <a:latin typeface="Trebuchet MS" pitchFamily="34" charset="0"/>
              </a:rPr>
              <a:t>9</a:t>
            </a:r>
            <a:r>
              <a:rPr lang="fr-FR" sz="1600" dirty="0" smtClean="0">
                <a:latin typeface="Trebuchet MS" pitchFamily="34" charset="0"/>
              </a:rPr>
              <a:t>.2024 </a:t>
            </a:r>
            <a:r>
              <a:rPr lang="ro-RO" sz="1600" dirty="0" smtClean="0">
                <a:latin typeface="Trebuchet MS" pitchFamily="34" charset="0"/>
              </a:rPr>
              <a:t>sunt </a:t>
            </a:r>
            <a:r>
              <a:rPr lang="ro-RO" sz="1600" i="1" dirty="0" smtClean="0">
                <a:latin typeface="Trebuchet MS" pitchFamily="34" charset="0"/>
              </a:rPr>
              <a:t>acreditaţi</a:t>
            </a:r>
            <a:r>
              <a:rPr lang="ro-RO" sz="1600" dirty="0" smtClean="0">
                <a:latin typeface="Trebuchet MS" pitchFamily="34" charset="0"/>
              </a:rPr>
              <a:t> </a:t>
            </a:r>
            <a:r>
              <a:rPr lang="ro-RO" sz="1600" dirty="0" smtClean="0">
                <a:solidFill>
                  <a:srgbClr val="0000FF"/>
                </a:solidFill>
                <a:latin typeface="Trebuchet MS" pitchFamily="34" charset="0"/>
              </a:rPr>
              <a:t>6</a:t>
            </a:r>
            <a:r>
              <a:rPr lang="en-US" sz="1600" dirty="0" smtClean="0">
                <a:solidFill>
                  <a:srgbClr val="0000FF"/>
                </a:solidFill>
                <a:latin typeface="Trebuchet MS" pitchFamily="34" charset="0"/>
              </a:rPr>
              <a:t>8</a:t>
            </a:r>
            <a:r>
              <a:rPr lang="en-US" sz="1600" dirty="0" smtClean="0">
                <a:latin typeface="Trebuchet MS" pitchFamily="34" charset="0"/>
              </a:rPr>
              <a:t> </a:t>
            </a:r>
            <a:r>
              <a:rPr lang="ro-RO" sz="1600" dirty="0" smtClean="0">
                <a:latin typeface="Trebuchet MS" pitchFamily="34" charset="0"/>
              </a:rPr>
              <a:t>furnizori de servicii sociale cu sediul în județul </a:t>
            </a:r>
            <a:r>
              <a:rPr lang="en-US" sz="1600" dirty="0" smtClean="0">
                <a:latin typeface="Trebuchet MS" pitchFamily="34" charset="0"/>
              </a:rPr>
              <a:t>Satu Mare</a:t>
            </a:r>
            <a:r>
              <a:rPr lang="ro-RO" sz="1600" dirty="0" smtClean="0">
                <a:latin typeface="Trebuchet MS" pitchFamily="34" charset="0"/>
              </a:rPr>
              <a:t>.</a:t>
            </a:r>
          </a:p>
          <a:p>
            <a:pPr algn="just">
              <a:defRPr/>
            </a:pPr>
            <a:r>
              <a:rPr lang="ro-RO" sz="1600" dirty="0" smtClean="0">
                <a:latin typeface="Trebuchet MS" pitchFamily="34" charset="0"/>
              </a:rPr>
              <a:t>  </a:t>
            </a:r>
            <a:r>
              <a:rPr lang="fr-FR" sz="1600" dirty="0" smtClean="0">
                <a:latin typeface="Trebuchet MS" pitchFamily="34" charset="0"/>
              </a:rPr>
              <a:t>La data de 3</a:t>
            </a:r>
            <a:r>
              <a:rPr lang="ro-RO" sz="1600" dirty="0" smtClean="0">
                <a:latin typeface="Trebuchet MS" pitchFamily="34" charset="0"/>
              </a:rPr>
              <a:t>0</a:t>
            </a:r>
            <a:r>
              <a:rPr lang="fr-FR" sz="1600" dirty="0" smtClean="0">
                <a:latin typeface="Trebuchet MS" pitchFamily="34" charset="0"/>
              </a:rPr>
              <a:t>.</a:t>
            </a:r>
            <a:r>
              <a:rPr lang="ro-RO" sz="1600" dirty="0" smtClean="0">
                <a:latin typeface="Trebuchet MS" pitchFamily="34" charset="0"/>
              </a:rPr>
              <a:t>0</a:t>
            </a:r>
            <a:r>
              <a:rPr lang="en-US" sz="1600" dirty="0" smtClean="0">
                <a:latin typeface="Trebuchet MS" pitchFamily="34" charset="0"/>
              </a:rPr>
              <a:t>9</a:t>
            </a:r>
            <a:r>
              <a:rPr lang="fr-FR" sz="1600" dirty="0" smtClean="0">
                <a:latin typeface="Trebuchet MS" pitchFamily="34" charset="0"/>
              </a:rPr>
              <a:t>.2024 </a:t>
            </a:r>
            <a:r>
              <a:rPr lang="fr-FR" sz="1600" dirty="0" smtClean="0">
                <a:solidFill>
                  <a:srgbClr val="0000FF"/>
                </a:solidFill>
                <a:latin typeface="Trebuchet MS" pitchFamily="34" charset="0"/>
              </a:rPr>
              <a:t>122</a:t>
            </a:r>
            <a:r>
              <a:rPr lang="ro-RO" sz="1600" dirty="0" smtClean="0">
                <a:latin typeface="Trebuchet MS" pitchFamily="34" charset="0"/>
              </a:rPr>
              <a:t> de servicii sociale sunt </a:t>
            </a:r>
            <a:r>
              <a:rPr lang="ro-RO" sz="1600" i="1" dirty="0" smtClean="0">
                <a:latin typeface="Trebuchet MS" pitchFamily="34" charset="0"/>
              </a:rPr>
              <a:t>licenţiate</a:t>
            </a:r>
            <a:r>
              <a:rPr lang="ro-RO" sz="1600" dirty="0" smtClean="0">
                <a:latin typeface="Trebuchet MS" pitchFamily="34" charset="0"/>
              </a:rPr>
              <a:t>  înființate de către un număr de </a:t>
            </a:r>
            <a:r>
              <a:rPr lang="ro-RO" sz="1600" dirty="0" smtClean="0">
                <a:solidFill>
                  <a:srgbClr val="0000FF"/>
                </a:solidFill>
                <a:latin typeface="Trebuchet MS" pitchFamily="34" charset="0"/>
              </a:rPr>
              <a:t>52</a:t>
            </a:r>
            <a:r>
              <a:rPr lang="ro-RO" sz="1600" dirty="0" smtClean="0">
                <a:latin typeface="Trebuchet MS" pitchFamily="34" charset="0"/>
              </a:rPr>
              <a:t> furnizori de servicii sociale, astfel:</a:t>
            </a:r>
            <a:endParaRPr lang="en-US" sz="1600" dirty="0" smtClean="0">
              <a:latin typeface="Trebuchet MS" pitchFamily="34" charset="0"/>
            </a:endParaRPr>
          </a:p>
          <a:p>
            <a:pPr lvl="1" algn="just">
              <a:defRPr/>
            </a:pPr>
            <a:r>
              <a:rPr lang="ro-RO" sz="1600" dirty="0" smtClean="0">
                <a:solidFill>
                  <a:srgbClr val="0000FF"/>
                </a:solidFill>
                <a:latin typeface="Trebuchet MS" pitchFamily="34" charset="0"/>
              </a:rPr>
              <a:t>56</a:t>
            </a:r>
            <a:r>
              <a:rPr lang="ro-RO" sz="1600" dirty="0" smtClean="0">
                <a:latin typeface="Trebuchet MS" pitchFamily="34" charset="0"/>
              </a:rPr>
              <a:t> servicii sociale publice înființate de către </a:t>
            </a:r>
            <a:r>
              <a:rPr lang="ro-RO" sz="1600" dirty="0" smtClean="0">
                <a:solidFill>
                  <a:srgbClr val="0000FF"/>
                </a:solidFill>
                <a:latin typeface="Trebuchet MS" pitchFamily="34" charset="0"/>
              </a:rPr>
              <a:t>14 </a:t>
            </a:r>
            <a:r>
              <a:rPr lang="ro-RO" sz="1600" dirty="0" smtClean="0">
                <a:latin typeface="Trebuchet MS" pitchFamily="34" charset="0"/>
              </a:rPr>
              <a:t>furnizori de servicii sociale publice,</a:t>
            </a:r>
            <a:endParaRPr lang="en-US" sz="1600" dirty="0" smtClean="0">
              <a:latin typeface="Trebuchet MS" pitchFamily="34" charset="0"/>
            </a:endParaRPr>
          </a:p>
          <a:p>
            <a:pPr lvl="1" algn="just">
              <a:defRPr/>
            </a:pPr>
            <a:r>
              <a:rPr lang="ro-RO" sz="1600" dirty="0" smtClean="0">
                <a:solidFill>
                  <a:srgbClr val="0000FF"/>
                </a:solidFill>
                <a:latin typeface="Trebuchet MS" pitchFamily="34" charset="0"/>
              </a:rPr>
              <a:t>66</a:t>
            </a:r>
            <a:r>
              <a:rPr lang="ro-RO" sz="1600" dirty="0" smtClean="0">
                <a:latin typeface="Trebuchet MS" pitchFamily="34" charset="0"/>
              </a:rPr>
              <a:t> servicii sociale private  înființate de către </a:t>
            </a:r>
            <a:r>
              <a:rPr lang="ro-RO" sz="1600" dirty="0" smtClean="0">
                <a:solidFill>
                  <a:srgbClr val="0000FF"/>
                </a:solidFill>
                <a:latin typeface="Trebuchet MS" pitchFamily="34" charset="0"/>
              </a:rPr>
              <a:t>38</a:t>
            </a:r>
            <a:r>
              <a:rPr lang="ro-RO" sz="1600" dirty="0" smtClean="0">
                <a:latin typeface="Trebuchet MS" pitchFamily="34" charset="0"/>
              </a:rPr>
              <a:t> furnizori de servicii sociale private</a:t>
            </a:r>
          </a:p>
          <a:p>
            <a:pPr marL="177800" indent="-177800" algn="just" eaLnBrk="1" hangingPunct="1">
              <a:lnSpc>
                <a:spcPct val="110000"/>
              </a:lnSpc>
              <a:buClr>
                <a:srgbClr val="0000FF"/>
              </a:buClr>
              <a:buSzPct val="125000"/>
              <a:buFont typeface="Arial" pitchFamily="34" charset="0"/>
              <a:buNone/>
              <a:defRPr/>
            </a:pPr>
            <a:r>
              <a:rPr lang="ro-RO" sz="1600" smtClean="0">
                <a:latin typeface="Trebuchet MS" pitchFamily="34" charset="0"/>
              </a:rPr>
              <a:t>OBSERVAȚII</a:t>
            </a:r>
            <a:r>
              <a:rPr lang="ro-RO" sz="1600" dirty="0" smtClean="0">
                <a:latin typeface="Trebuchet MS" pitchFamily="34" charset="0"/>
              </a:rPr>
              <a:t>: situaţia actualizată a furnizorilor de servicii sociale publici şi privaţi acreditaţi în judeţul </a:t>
            </a:r>
            <a:r>
              <a:rPr lang="en-US" sz="1600" dirty="0" smtClean="0">
                <a:latin typeface="Trebuchet MS" pitchFamily="34" charset="0"/>
              </a:rPr>
              <a:t>Satu Mare</a:t>
            </a:r>
            <a:r>
              <a:rPr lang="ro-RO" sz="1600" dirty="0" smtClean="0">
                <a:latin typeface="Trebuchet MS" pitchFamily="34" charset="0"/>
              </a:rPr>
              <a:t> poate fi consultată pe portalul MMSS la adresa:</a:t>
            </a:r>
          </a:p>
          <a:p>
            <a:pPr marL="177800" indent="-177800" algn="just" eaLnBrk="1" hangingPunct="1">
              <a:lnSpc>
                <a:spcPct val="100000"/>
              </a:lnSpc>
              <a:buSzPct val="125000"/>
              <a:buFont typeface="Wingdings" pitchFamily="2" charset="2"/>
              <a:buNone/>
              <a:defRPr/>
            </a:pPr>
            <a:r>
              <a:rPr lang="ro-RO" sz="1700" b="1" dirty="0" smtClean="0">
                <a:solidFill>
                  <a:srgbClr val="A50021"/>
                </a:solidFill>
                <a:latin typeface="Trebuchet MS" pitchFamily="34" charset="0"/>
              </a:rPr>
              <a:t>   </a:t>
            </a:r>
            <a:r>
              <a:rPr lang="en-US" sz="1700" b="1" dirty="0" smtClean="0">
                <a:solidFill>
                  <a:srgbClr val="A50021"/>
                </a:solidFill>
                <a:latin typeface="Trebuchet MS" pitchFamily="34" charset="0"/>
              </a:rPr>
              <a:t> </a:t>
            </a:r>
            <a:r>
              <a:rPr lang="en-US" sz="1600" b="1" i="1" dirty="0" smtClean="0">
                <a:solidFill>
                  <a:srgbClr val="0000FF"/>
                </a:solidFill>
                <a:latin typeface="Trebuchet MS" pitchFamily="34" charset="0"/>
              </a:rPr>
              <a:t>https://mmuncii.ro/j33/index.php/ro/2014-domenii/familie/politici-familiale-incluziune-si-asistenta-sociala/acreditare-furnizori-si-servicii-sociale/4848-2017-04-18-acreditare-3</a:t>
            </a:r>
            <a:endParaRPr lang="en-US" sz="1600" dirty="0" smtClean="0"/>
          </a:p>
        </p:txBody>
      </p:sp>
      <p:sp>
        <p:nvSpPr>
          <p:cNvPr id="33796" name="Substituent număr diapozitiv 5"/>
          <p:cNvSpPr>
            <a:spLocks noGrp="1" noChangeArrowheads="1"/>
          </p:cNvSpPr>
          <p:nvPr>
            <p:ph type="sldNum" sz="quarter" idx="12"/>
          </p:nvPr>
        </p:nvSpPr>
        <p:spPr bwMode="auto">
          <a:noFill/>
          <a:ln>
            <a:miter lim="800000"/>
            <a:headEnd/>
            <a:tailEnd/>
          </a:ln>
        </p:spPr>
        <p:txBody>
          <a:bodyPr/>
          <a:lstStyle/>
          <a:p>
            <a:fld id="{5CD7E1CF-49D5-4491-BA84-8D36B8EAD4F4}" type="slidenum">
              <a:rPr lang="ro-RO" smtClean="0">
                <a:solidFill>
                  <a:schemeClr val="tx1"/>
                </a:solidFill>
                <a:latin typeface="Arial Black" pitchFamily="34" charset="0"/>
              </a:rPr>
              <a:pPr/>
              <a:t>34</a:t>
            </a:fld>
            <a:endParaRPr lang="ro-RO" smtClean="0">
              <a:solidFill>
                <a:schemeClr val="tx1"/>
              </a:solidFill>
              <a:latin typeface="Arial Black" pitchFamily="34" charset="0"/>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628650" y="267891"/>
            <a:ext cx="7886700" cy="4500563"/>
          </a:xfrm>
        </p:spPr>
        <p:txBody>
          <a:bodyPr/>
          <a:lstStyle/>
          <a:p>
            <a:pPr algn="ctr">
              <a:buFont typeface="Arial" pitchFamily="34" charset="0"/>
              <a:buNone/>
            </a:pPr>
            <a:r>
              <a:rPr lang="en-US" sz="1600" b="1" i="1" u="sng" dirty="0" err="1" smtClean="0">
                <a:latin typeface="Trebuchet MS" pitchFamily="34" charset="0"/>
              </a:rPr>
              <a:t>Modific</a:t>
            </a:r>
            <a:r>
              <a:rPr lang="ro-RO" sz="1600" b="1" i="1" u="sng" dirty="0" smtClean="0">
                <a:latin typeface="Trebuchet MS" pitchFamily="34" charset="0"/>
              </a:rPr>
              <a:t>ările semnificative aduse Legii nr.197/2012 privind asigurarea calității în domeniul serviciilor sociale de </a:t>
            </a:r>
            <a:r>
              <a:rPr lang="en-US" sz="1600" b="1" i="1" u="sng" dirty="0" smtClean="0">
                <a:latin typeface="Trebuchet MS" pitchFamily="34" charset="0"/>
              </a:rPr>
              <a:t>LEGE</a:t>
            </a:r>
            <a:r>
              <a:rPr lang="ro-RO" sz="1600" b="1" i="1" u="sng" dirty="0" smtClean="0">
                <a:latin typeface="Trebuchet MS" pitchFamily="34" charset="0"/>
              </a:rPr>
              <a:t>A</a:t>
            </a:r>
            <a:r>
              <a:rPr lang="en-US" sz="1600" b="1" i="1" u="sng" dirty="0" smtClean="0">
                <a:latin typeface="Trebuchet MS" pitchFamily="34" charset="0"/>
              </a:rPr>
              <a:t> nr.100 din 16 </a:t>
            </a:r>
            <a:r>
              <a:rPr lang="en-US" sz="1600" b="1" i="1" u="sng" dirty="0" err="1" smtClean="0">
                <a:latin typeface="Trebuchet MS" pitchFamily="34" charset="0"/>
              </a:rPr>
              <a:t>aprilie</a:t>
            </a:r>
            <a:r>
              <a:rPr lang="en-US" sz="1600" b="1" i="1" u="sng" dirty="0" smtClean="0">
                <a:latin typeface="Trebuchet MS" pitchFamily="34" charset="0"/>
              </a:rPr>
              <a:t> 2024</a:t>
            </a:r>
            <a:r>
              <a:rPr lang="ro-RO" sz="1600" b="1" i="1" u="sng" dirty="0" smtClean="0">
                <a:latin typeface="Trebuchet MS" pitchFamily="34" charset="0"/>
              </a:rPr>
              <a:t> </a:t>
            </a:r>
            <a:r>
              <a:rPr lang="en-US" sz="1600" b="1" i="1" u="sng" dirty="0" err="1" smtClean="0">
                <a:latin typeface="Trebuchet MS" pitchFamily="34" charset="0"/>
              </a:rPr>
              <a:t>pentru</a:t>
            </a:r>
            <a:r>
              <a:rPr lang="ro-RO" sz="1600" b="1" i="1" u="sng" dirty="0" smtClean="0">
                <a:latin typeface="Trebuchet MS" pitchFamily="34" charset="0"/>
              </a:rPr>
              <a:t> </a:t>
            </a:r>
            <a:r>
              <a:rPr lang="en-US" sz="1600" b="1" i="1" u="sng" dirty="0" err="1" smtClean="0">
                <a:latin typeface="Trebuchet MS" pitchFamily="34" charset="0"/>
              </a:rPr>
              <a:t>modificarea</a:t>
            </a:r>
            <a:r>
              <a:rPr lang="ro-RO" sz="1600" b="1" i="1" u="sng" dirty="0" smtClean="0">
                <a:latin typeface="Trebuchet MS" pitchFamily="34" charset="0"/>
              </a:rPr>
              <a:t> </a:t>
            </a:r>
            <a:r>
              <a:rPr lang="en-US" sz="1600" b="1" i="1" u="sng" dirty="0" err="1" smtClean="0">
                <a:latin typeface="Trebuchet MS" pitchFamily="34" charset="0"/>
              </a:rPr>
              <a:t>şi</a:t>
            </a:r>
            <a:r>
              <a:rPr lang="ro-RO" sz="1600" b="1" i="1" u="sng" dirty="0" smtClean="0">
                <a:latin typeface="Trebuchet MS" pitchFamily="34" charset="0"/>
              </a:rPr>
              <a:t> </a:t>
            </a:r>
            <a:r>
              <a:rPr lang="en-US" sz="1600" b="1" i="1" u="sng" dirty="0" err="1" smtClean="0">
                <a:latin typeface="Trebuchet MS" pitchFamily="34" charset="0"/>
              </a:rPr>
              <a:t>completarea</a:t>
            </a:r>
            <a:r>
              <a:rPr lang="ro-RO" sz="1600" b="1" i="1" u="sng" dirty="0" smtClean="0">
                <a:latin typeface="Trebuchet MS" pitchFamily="34" charset="0"/>
              </a:rPr>
              <a:t> </a:t>
            </a:r>
            <a:r>
              <a:rPr lang="en-US" sz="1600" b="1" i="1" u="sng" dirty="0" err="1" smtClean="0">
                <a:latin typeface="Trebuchet MS" pitchFamily="34" charset="0"/>
              </a:rPr>
              <a:t>unor</a:t>
            </a:r>
            <a:r>
              <a:rPr lang="ro-RO" sz="1600" b="1" i="1" u="sng" dirty="0" smtClean="0">
                <a:latin typeface="Trebuchet MS" pitchFamily="34" charset="0"/>
              </a:rPr>
              <a:t> </a:t>
            </a:r>
            <a:r>
              <a:rPr lang="en-US" sz="1600" b="1" i="1" u="sng" dirty="0" err="1" smtClean="0">
                <a:latin typeface="Trebuchet MS" pitchFamily="34" charset="0"/>
              </a:rPr>
              <a:t>acte</a:t>
            </a:r>
            <a:r>
              <a:rPr lang="en-US" sz="1600" b="1" i="1" u="sng" dirty="0" smtClean="0">
                <a:latin typeface="Trebuchet MS" pitchFamily="34" charset="0"/>
              </a:rPr>
              <a:t> normative </a:t>
            </a:r>
            <a:r>
              <a:rPr lang="en-US" sz="1600" b="1" i="1" u="sng" dirty="0" err="1" smtClean="0">
                <a:latin typeface="Trebuchet MS" pitchFamily="34" charset="0"/>
              </a:rPr>
              <a:t>în</a:t>
            </a:r>
            <a:r>
              <a:rPr lang="ro-RO" sz="1600" b="1" i="1" u="sng" dirty="0" smtClean="0">
                <a:latin typeface="Trebuchet MS" pitchFamily="34" charset="0"/>
              </a:rPr>
              <a:t> </a:t>
            </a:r>
            <a:r>
              <a:rPr lang="en-US" sz="1600" b="1" i="1" u="sng" dirty="0" err="1" smtClean="0">
                <a:latin typeface="Trebuchet MS" pitchFamily="34" charset="0"/>
              </a:rPr>
              <a:t>domeniul</a:t>
            </a:r>
            <a:r>
              <a:rPr lang="ro-RO" sz="1600" b="1" i="1" u="sng" dirty="0" smtClean="0">
                <a:latin typeface="Trebuchet MS" pitchFamily="34" charset="0"/>
              </a:rPr>
              <a:t> </a:t>
            </a:r>
            <a:r>
              <a:rPr lang="en-US" sz="1600" b="1" i="1" u="sng" dirty="0" err="1" smtClean="0">
                <a:latin typeface="Trebuchet MS" pitchFamily="34" charset="0"/>
              </a:rPr>
              <a:t>asistenţei</a:t>
            </a:r>
            <a:r>
              <a:rPr lang="ro-RO" sz="1600" b="1" i="1" u="sng" dirty="0" smtClean="0">
                <a:latin typeface="Trebuchet MS" pitchFamily="34" charset="0"/>
              </a:rPr>
              <a:t> </a:t>
            </a:r>
            <a:r>
              <a:rPr lang="en-US" sz="1600" b="1" i="1" u="sng" dirty="0" err="1" smtClean="0">
                <a:latin typeface="Trebuchet MS" pitchFamily="34" charset="0"/>
              </a:rPr>
              <a:t>sociale</a:t>
            </a:r>
            <a:r>
              <a:rPr lang="en-US" sz="1600" b="1" i="1" u="sng" dirty="0" smtClean="0">
                <a:latin typeface="Trebuchet MS" pitchFamily="34" charset="0"/>
              </a:rPr>
              <a:t>, </a:t>
            </a:r>
            <a:r>
              <a:rPr lang="en-US" sz="1600" b="1" i="1" u="sng" dirty="0" err="1" smtClean="0">
                <a:latin typeface="Trebuchet MS" pitchFamily="34" charset="0"/>
              </a:rPr>
              <a:t>precum</a:t>
            </a:r>
            <a:r>
              <a:rPr lang="en-US" sz="1600" b="1" i="1" u="sng" dirty="0" smtClean="0">
                <a:latin typeface="Trebuchet MS" pitchFamily="34" charset="0"/>
              </a:rPr>
              <a:t> </a:t>
            </a:r>
            <a:r>
              <a:rPr lang="en-US" sz="1600" b="1" i="1" u="sng" dirty="0" err="1" smtClean="0">
                <a:latin typeface="Trebuchet MS" pitchFamily="34" charset="0"/>
              </a:rPr>
              <a:t>şi</a:t>
            </a:r>
            <a:r>
              <a:rPr lang="ro-RO" sz="1600" b="1" i="1" u="sng" dirty="0" smtClean="0">
                <a:latin typeface="Trebuchet MS" pitchFamily="34" charset="0"/>
              </a:rPr>
              <a:t> </a:t>
            </a:r>
            <a:r>
              <a:rPr lang="en-US" sz="1600" b="1" i="1" u="sng" dirty="0" err="1" smtClean="0">
                <a:latin typeface="Trebuchet MS" pitchFamily="34" charset="0"/>
              </a:rPr>
              <a:t>pentru</a:t>
            </a:r>
            <a:r>
              <a:rPr lang="ro-RO" sz="1600" b="1" i="1" u="sng" dirty="0" smtClean="0">
                <a:latin typeface="Trebuchet MS" pitchFamily="34" charset="0"/>
              </a:rPr>
              <a:t> </a:t>
            </a:r>
            <a:r>
              <a:rPr lang="en-US" sz="1600" b="1" i="1" u="sng" dirty="0" err="1" smtClean="0">
                <a:latin typeface="Trebuchet MS" pitchFamily="34" charset="0"/>
              </a:rPr>
              <a:t>completarea</a:t>
            </a:r>
            <a:r>
              <a:rPr lang="ro-RO" sz="1600" b="1" i="1" u="sng" dirty="0" smtClean="0">
                <a:latin typeface="Trebuchet MS" pitchFamily="34" charset="0"/>
              </a:rPr>
              <a:t> </a:t>
            </a:r>
            <a:r>
              <a:rPr lang="en-US" sz="1600" b="1" i="1" u="sng" dirty="0" err="1" smtClean="0">
                <a:latin typeface="Trebuchet MS" pitchFamily="34" charset="0"/>
              </a:rPr>
              <a:t>Legii</a:t>
            </a:r>
            <a:r>
              <a:rPr lang="en-US" sz="1600" b="1" i="1" u="sng" dirty="0" smtClean="0">
                <a:latin typeface="Trebuchet MS" pitchFamily="34" charset="0"/>
              </a:rPr>
              <a:t> nr. 78/2014</a:t>
            </a:r>
            <a:r>
              <a:rPr lang="ro-RO" sz="1600" b="1" i="1" u="sng" dirty="0" smtClean="0">
                <a:latin typeface="Trebuchet MS" pitchFamily="34" charset="0"/>
              </a:rPr>
              <a:t> </a:t>
            </a:r>
            <a:r>
              <a:rPr lang="en-US" sz="1600" b="1" i="1" u="sng" dirty="0" err="1" smtClean="0">
                <a:latin typeface="Trebuchet MS" pitchFamily="34" charset="0"/>
              </a:rPr>
              <a:t>privind</a:t>
            </a:r>
            <a:r>
              <a:rPr lang="ro-RO" sz="1600" b="1" i="1" u="sng" dirty="0" smtClean="0">
                <a:latin typeface="Trebuchet MS" pitchFamily="34" charset="0"/>
              </a:rPr>
              <a:t> </a:t>
            </a:r>
            <a:r>
              <a:rPr lang="en-US" sz="1600" b="1" i="1" u="sng" dirty="0" err="1" smtClean="0">
                <a:latin typeface="Trebuchet MS" pitchFamily="34" charset="0"/>
              </a:rPr>
              <a:t>reglementarea</a:t>
            </a:r>
            <a:r>
              <a:rPr lang="ro-RO" sz="1600" b="1" i="1" u="sng" dirty="0" smtClean="0">
                <a:latin typeface="Trebuchet MS" pitchFamily="34" charset="0"/>
              </a:rPr>
              <a:t> </a:t>
            </a:r>
            <a:r>
              <a:rPr lang="en-US" sz="1600" b="1" i="1" u="sng" dirty="0" err="1" smtClean="0">
                <a:latin typeface="Trebuchet MS" pitchFamily="34" charset="0"/>
              </a:rPr>
              <a:t>activităţii</a:t>
            </a:r>
            <a:r>
              <a:rPr lang="en-US" sz="1600" b="1" i="1" u="sng" dirty="0" smtClean="0">
                <a:latin typeface="Trebuchet MS" pitchFamily="34" charset="0"/>
              </a:rPr>
              <a:t> de </a:t>
            </a:r>
            <a:r>
              <a:rPr lang="en-US" sz="1600" b="1" i="1" u="sng" dirty="0" err="1" smtClean="0">
                <a:latin typeface="Trebuchet MS" pitchFamily="34" charset="0"/>
              </a:rPr>
              <a:t>voluntariat</a:t>
            </a:r>
            <a:r>
              <a:rPr lang="ro-RO" sz="1600" b="1" i="1" u="sng" dirty="0" smtClean="0">
                <a:latin typeface="Trebuchet MS" pitchFamily="34" charset="0"/>
              </a:rPr>
              <a:t> </a:t>
            </a:r>
            <a:r>
              <a:rPr lang="en-US" sz="1600" b="1" i="1" u="sng" dirty="0" err="1" smtClean="0">
                <a:latin typeface="Trebuchet MS" pitchFamily="34" charset="0"/>
              </a:rPr>
              <a:t>în</a:t>
            </a:r>
            <a:r>
              <a:rPr lang="ro-RO" sz="1600" b="1" i="1" u="sng" dirty="0" smtClean="0">
                <a:latin typeface="Trebuchet MS" pitchFamily="34" charset="0"/>
              </a:rPr>
              <a:t> </a:t>
            </a:r>
            <a:r>
              <a:rPr lang="en-US" sz="1600" b="1" i="1" u="sng" dirty="0" err="1" smtClean="0">
                <a:latin typeface="Trebuchet MS" pitchFamily="34" charset="0"/>
              </a:rPr>
              <a:t>România</a:t>
            </a:r>
            <a:r>
              <a:rPr lang="ro-RO" sz="1600" b="1" i="1" u="sng" dirty="0" smtClean="0">
                <a:latin typeface="Trebuchet MS" pitchFamily="34" charset="0"/>
              </a:rPr>
              <a:t> </a:t>
            </a:r>
            <a:r>
              <a:rPr lang="en-US" sz="1600" b="1" i="1" u="sng" dirty="0" err="1" smtClean="0">
                <a:latin typeface="Trebuchet MS" pitchFamily="34" charset="0"/>
              </a:rPr>
              <a:t>şi</a:t>
            </a:r>
            <a:r>
              <a:rPr lang="ro-RO" sz="1600" b="1" i="1" u="sng" dirty="0" smtClean="0">
                <a:latin typeface="Trebuchet MS" pitchFamily="34" charset="0"/>
              </a:rPr>
              <a:t> </a:t>
            </a:r>
            <a:r>
              <a:rPr lang="en-US" sz="1600" b="1" i="1" u="sng" dirty="0" err="1" smtClean="0">
                <a:latin typeface="Trebuchet MS" pitchFamily="34" charset="0"/>
              </a:rPr>
              <a:t>pentru</a:t>
            </a:r>
            <a:r>
              <a:rPr lang="ro-RO" sz="1600" b="1" i="1" u="sng" dirty="0" smtClean="0">
                <a:latin typeface="Trebuchet MS" pitchFamily="34" charset="0"/>
              </a:rPr>
              <a:t> </a:t>
            </a:r>
            <a:r>
              <a:rPr lang="en-US" sz="1600" b="1" i="1" u="sng" dirty="0" err="1" smtClean="0">
                <a:latin typeface="Trebuchet MS" pitchFamily="34" charset="0"/>
              </a:rPr>
              <a:t>modificarea</a:t>
            </a:r>
            <a:r>
              <a:rPr lang="ro-RO" sz="1600" b="1" i="1" u="sng" dirty="0" smtClean="0">
                <a:latin typeface="Trebuchet MS" pitchFamily="34" charset="0"/>
              </a:rPr>
              <a:t> </a:t>
            </a:r>
            <a:r>
              <a:rPr lang="en-US" sz="1600" b="1" i="1" u="sng" dirty="0" err="1" smtClean="0">
                <a:latin typeface="Trebuchet MS" pitchFamily="34" charset="0"/>
              </a:rPr>
              <a:t>Legii</a:t>
            </a:r>
            <a:r>
              <a:rPr lang="en-US" sz="1600" b="1" i="1" u="sng" dirty="0" smtClean="0">
                <a:latin typeface="Trebuchet MS" pitchFamily="34" charset="0"/>
              </a:rPr>
              <a:t> nr.272/2004</a:t>
            </a:r>
            <a:r>
              <a:rPr lang="ro-RO" sz="1600" b="1" i="1" u="sng" dirty="0" smtClean="0">
                <a:latin typeface="Trebuchet MS" pitchFamily="34" charset="0"/>
              </a:rPr>
              <a:t> </a:t>
            </a:r>
            <a:r>
              <a:rPr lang="en-US" sz="1600" b="1" i="1" u="sng" dirty="0" err="1" smtClean="0">
                <a:latin typeface="Trebuchet MS" pitchFamily="34" charset="0"/>
              </a:rPr>
              <a:t>privind</a:t>
            </a:r>
            <a:r>
              <a:rPr lang="ro-RO" sz="1600" b="1" i="1" u="sng" dirty="0" smtClean="0">
                <a:latin typeface="Trebuchet MS" pitchFamily="34" charset="0"/>
              </a:rPr>
              <a:t> </a:t>
            </a:r>
            <a:r>
              <a:rPr lang="en-US" sz="1600" b="1" i="1" u="sng" dirty="0" err="1" smtClean="0">
                <a:latin typeface="Trebuchet MS" pitchFamily="34" charset="0"/>
              </a:rPr>
              <a:t>protecţia</a:t>
            </a:r>
            <a:r>
              <a:rPr lang="ro-RO" sz="1600" b="1" i="1" u="sng" dirty="0" smtClean="0">
                <a:latin typeface="Trebuchet MS" pitchFamily="34" charset="0"/>
              </a:rPr>
              <a:t> </a:t>
            </a:r>
            <a:r>
              <a:rPr lang="en-US" sz="1600" b="1" i="1" u="sng" dirty="0" err="1" smtClean="0">
                <a:latin typeface="Trebuchet MS" pitchFamily="34" charset="0"/>
              </a:rPr>
              <a:t>şi</a:t>
            </a:r>
            <a:r>
              <a:rPr lang="ro-RO" sz="1600" b="1" i="1" u="sng" dirty="0" smtClean="0">
                <a:latin typeface="Trebuchet MS" pitchFamily="34" charset="0"/>
              </a:rPr>
              <a:t> </a:t>
            </a:r>
            <a:r>
              <a:rPr lang="en-US" sz="1600" b="1" i="1" u="sng" dirty="0" err="1" smtClean="0">
                <a:latin typeface="Trebuchet MS" pitchFamily="34" charset="0"/>
              </a:rPr>
              <a:t>promovarea</a:t>
            </a:r>
            <a:r>
              <a:rPr lang="ro-RO" sz="1600" b="1" i="1" u="sng" dirty="0" smtClean="0">
                <a:latin typeface="Trebuchet MS" pitchFamily="34" charset="0"/>
              </a:rPr>
              <a:t> </a:t>
            </a:r>
            <a:r>
              <a:rPr lang="en-US" sz="1600" b="1" i="1" u="sng" dirty="0" err="1" smtClean="0">
                <a:latin typeface="Trebuchet MS" pitchFamily="34" charset="0"/>
              </a:rPr>
              <a:t>drepturilor</a:t>
            </a:r>
            <a:r>
              <a:rPr lang="ro-RO" sz="1600" b="1" i="1" u="sng" dirty="0" smtClean="0">
                <a:latin typeface="Trebuchet MS" pitchFamily="34" charset="0"/>
              </a:rPr>
              <a:t> </a:t>
            </a:r>
            <a:r>
              <a:rPr lang="en-US" sz="1600" b="1" i="1" u="sng" dirty="0" err="1" smtClean="0">
                <a:latin typeface="Trebuchet MS" pitchFamily="34" charset="0"/>
              </a:rPr>
              <a:t>copilului</a:t>
            </a:r>
            <a:r>
              <a:rPr lang="en-US" sz="1600" b="1" i="1" u="sng" dirty="0" smtClean="0">
                <a:latin typeface="Trebuchet MS" pitchFamily="34" charset="0"/>
              </a:rPr>
              <a:t> </a:t>
            </a:r>
            <a:r>
              <a:rPr lang="en-US" sz="1600" b="1" i="1" u="sng" dirty="0" err="1" smtClean="0">
                <a:latin typeface="Trebuchet MS" pitchFamily="34" charset="0"/>
              </a:rPr>
              <a:t>sunt</a:t>
            </a:r>
            <a:r>
              <a:rPr lang="en-US" sz="1600" b="1" i="1" u="sng" dirty="0" smtClean="0">
                <a:latin typeface="Trebuchet MS" pitchFamily="34" charset="0"/>
              </a:rPr>
              <a:t>:</a:t>
            </a:r>
          </a:p>
          <a:p>
            <a:pPr algn="just"/>
            <a:r>
              <a:rPr lang="en-US" sz="1400" dirty="0" err="1" smtClean="0">
                <a:latin typeface="Trebuchet MS" pitchFamily="34" charset="0"/>
              </a:rPr>
              <a:t>Func</a:t>
            </a:r>
            <a:r>
              <a:rPr lang="ro-RO" sz="1400" dirty="0" smtClean="0">
                <a:latin typeface="Trebuchet MS" pitchFamily="34" charset="0"/>
              </a:rPr>
              <a:t>ț</a:t>
            </a:r>
            <a:r>
              <a:rPr lang="en-US" sz="1400" dirty="0" err="1" smtClean="0">
                <a:latin typeface="Trebuchet MS" pitchFamily="34" charset="0"/>
              </a:rPr>
              <a:t>ionarea</a:t>
            </a:r>
            <a:r>
              <a:rPr lang="ro-RO" sz="1400" dirty="0" smtClean="0">
                <a:latin typeface="Trebuchet MS" pitchFamily="34" charset="0"/>
              </a:rPr>
              <a:t> </a:t>
            </a:r>
            <a:r>
              <a:rPr lang="en-US" sz="1400" dirty="0" err="1" smtClean="0">
                <a:latin typeface="Trebuchet MS" pitchFamily="34" charset="0"/>
              </a:rPr>
              <a:t>serviciilor</a:t>
            </a:r>
            <a:r>
              <a:rPr lang="en-US" sz="1400" dirty="0" smtClean="0">
                <a:latin typeface="Trebuchet MS" pitchFamily="34" charset="0"/>
              </a:rPr>
              <a:t> social</a:t>
            </a:r>
            <a:r>
              <a:rPr lang="ro-RO" sz="1400" dirty="0" smtClean="0">
                <a:latin typeface="Trebuchet MS" pitchFamily="34" charset="0"/>
              </a:rPr>
              <a:t>e</a:t>
            </a:r>
            <a:r>
              <a:rPr lang="en-US" sz="1400" dirty="0" smtClean="0">
                <a:latin typeface="Trebuchet MS" pitchFamily="34" charset="0"/>
              </a:rPr>
              <a:t> </a:t>
            </a:r>
            <a:r>
              <a:rPr lang="en-US" sz="1400" dirty="0" err="1" smtClean="0">
                <a:latin typeface="Trebuchet MS" pitchFamily="34" charset="0"/>
              </a:rPr>
              <a:t>fără</a:t>
            </a:r>
            <a:r>
              <a:rPr lang="en-US" sz="1400" dirty="0" smtClean="0">
                <a:latin typeface="Trebuchet MS" pitchFamily="34" charset="0"/>
              </a:rPr>
              <a:t> a </a:t>
            </a:r>
            <a:r>
              <a:rPr lang="en-US" sz="1400" dirty="0" err="1" smtClean="0">
                <a:latin typeface="Trebuchet MS" pitchFamily="34" charset="0"/>
              </a:rPr>
              <a:t>deține</a:t>
            </a:r>
            <a:r>
              <a:rPr lang="ro-RO" sz="1400" dirty="0" smtClean="0">
                <a:latin typeface="Trebuchet MS" pitchFamily="34" charset="0"/>
              </a:rPr>
              <a:t> </a:t>
            </a:r>
            <a:r>
              <a:rPr lang="en-US" sz="1400" dirty="0" err="1" smtClean="0">
                <a:latin typeface="Trebuchet MS" pitchFamily="34" charset="0"/>
              </a:rPr>
              <a:t>licență</a:t>
            </a:r>
            <a:r>
              <a:rPr lang="ro-RO" sz="1400" dirty="0" smtClean="0">
                <a:latin typeface="Trebuchet MS" pitchFamily="34" charset="0"/>
              </a:rPr>
              <a:t> </a:t>
            </a:r>
            <a:r>
              <a:rPr lang="en-US" sz="1400" dirty="0" err="1" smtClean="0">
                <a:latin typeface="Trebuchet MS" pitchFamily="34" charset="0"/>
              </a:rPr>
              <a:t>constituie</a:t>
            </a:r>
            <a:r>
              <a:rPr lang="ro-RO" sz="1400" dirty="0" smtClean="0">
                <a:latin typeface="Trebuchet MS" pitchFamily="34" charset="0"/>
              </a:rPr>
              <a:t> </a:t>
            </a:r>
            <a:r>
              <a:rPr lang="en-US" sz="1400" dirty="0" err="1" smtClean="0">
                <a:latin typeface="Trebuchet MS" pitchFamily="34" charset="0"/>
              </a:rPr>
              <a:t>contravenție</a:t>
            </a:r>
            <a:r>
              <a:rPr lang="ro-RO" sz="1400" dirty="0" smtClean="0">
                <a:latin typeface="Trebuchet MS" pitchFamily="34" charset="0"/>
              </a:rPr>
              <a:t> </a:t>
            </a:r>
            <a:r>
              <a:rPr lang="en-US" sz="1400" dirty="0" err="1" smtClean="0">
                <a:latin typeface="Trebuchet MS" pitchFamily="34" charset="0"/>
              </a:rPr>
              <a:t>și</a:t>
            </a:r>
            <a:r>
              <a:rPr lang="en-US" sz="1400" dirty="0" smtClean="0">
                <a:latin typeface="Trebuchet MS" pitchFamily="34" charset="0"/>
              </a:rPr>
              <a:t> se </a:t>
            </a:r>
            <a:r>
              <a:rPr lang="en-US" sz="1400" dirty="0" err="1" smtClean="0">
                <a:latin typeface="Trebuchet MS" pitchFamily="34" charset="0"/>
              </a:rPr>
              <a:t>sanc</a:t>
            </a:r>
            <a:r>
              <a:rPr lang="ro-RO" sz="1400" dirty="0" smtClean="0">
                <a:latin typeface="Trebuchet MS" pitchFamily="34" charset="0"/>
              </a:rPr>
              <a:t>ț</a:t>
            </a:r>
            <a:r>
              <a:rPr lang="en-US" sz="1400" dirty="0" err="1" smtClean="0">
                <a:latin typeface="Trebuchet MS" pitchFamily="34" charset="0"/>
              </a:rPr>
              <a:t>ionează</a:t>
            </a:r>
            <a:r>
              <a:rPr lang="en-US" sz="1400" dirty="0" smtClean="0">
                <a:latin typeface="Trebuchet MS" pitchFamily="34" charset="0"/>
              </a:rPr>
              <a:t> cu amend</a:t>
            </a:r>
            <a:r>
              <a:rPr lang="ro-RO" sz="1400" dirty="0" smtClean="0">
                <a:latin typeface="Trebuchet MS" pitchFamily="34" charset="0"/>
              </a:rPr>
              <a:t>ă </a:t>
            </a:r>
            <a:r>
              <a:rPr lang="en-US" sz="1400" dirty="0" err="1" smtClean="0">
                <a:latin typeface="Trebuchet MS" pitchFamily="34" charset="0"/>
              </a:rPr>
              <a:t>între</a:t>
            </a:r>
            <a:r>
              <a:rPr lang="en-US" sz="1400" dirty="0" smtClean="0">
                <a:latin typeface="Trebuchet MS" pitchFamily="34" charset="0"/>
              </a:rPr>
              <a:t> </a:t>
            </a:r>
            <a:r>
              <a:rPr lang="en-US" sz="1400" dirty="0" smtClean="0">
                <a:solidFill>
                  <a:srgbClr val="0000FF"/>
                </a:solidFill>
                <a:latin typeface="Trebuchet MS" pitchFamily="34" charset="0"/>
              </a:rPr>
              <a:t>50.000</a:t>
            </a:r>
            <a:r>
              <a:rPr lang="en-US" sz="1400" dirty="0" smtClean="0">
                <a:latin typeface="Trebuchet MS" pitchFamily="34" charset="0"/>
              </a:rPr>
              <a:t> lei </a:t>
            </a:r>
            <a:r>
              <a:rPr lang="en-US" sz="1400" dirty="0" err="1" smtClean="0">
                <a:latin typeface="Trebuchet MS" pitchFamily="34" charset="0"/>
              </a:rPr>
              <a:t>și</a:t>
            </a:r>
            <a:r>
              <a:rPr lang="en-US" sz="1400" dirty="0" smtClean="0">
                <a:latin typeface="Trebuchet MS" pitchFamily="34" charset="0"/>
              </a:rPr>
              <a:t> </a:t>
            </a:r>
            <a:r>
              <a:rPr lang="en-US" sz="1400" dirty="0" smtClean="0">
                <a:solidFill>
                  <a:srgbClr val="0000FF"/>
                </a:solidFill>
                <a:latin typeface="Trebuchet MS" pitchFamily="34" charset="0"/>
              </a:rPr>
              <a:t>80.000</a:t>
            </a:r>
            <a:r>
              <a:rPr lang="en-US" sz="1400" dirty="0" smtClean="0">
                <a:latin typeface="Trebuchet MS" pitchFamily="34" charset="0"/>
              </a:rPr>
              <a:t> lei;</a:t>
            </a:r>
          </a:p>
          <a:p>
            <a:pPr algn="just">
              <a:buFont typeface="Arial" pitchFamily="34" charset="0"/>
              <a:buNone/>
            </a:pPr>
            <a:r>
              <a:rPr lang="en-US" sz="1400" b="1" i="1" u="sng" dirty="0" err="1" smtClean="0">
                <a:latin typeface="Trebuchet MS" pitchFamily="34" charset="0"/>
              </a:rPr>
              <a:t>I.Acreditarea</a:t>
            </a:r>
            <a:r>
              <a:rPr lang="ro-RO" sz="1400" b="1" i="1" u="sng" dirty="0" smtClean="0">
                <a:latin typeface="Trebuchet MS" pitchFamily="34" charset="0"/>
              </a:rPr>
              <a:t> </a:t>
            </a:r>
            <a:r>
              <a:rPr lang="en-US" sz="1400" b="1" i="1" u="sng" dirty="0" err="1" smtClean="0">
                <a:latin typeface="Trebuchet MS" pitchFamily="34" charset="0"/>
              </a:rPr>
              <a:t>furnizorilor</a:t>
            </a:r>
            <a:endParaRPr lang="en-US" sz="1400" u="sng" dirty="0" smtClean="0">
              <a:latin typeface="Trebuchet MS" pitchFamily="34" charset="0"/>
            </a:endParaRPr>
          </a:p>
          <a:p>
            <a:pPr algn="just">
              <a:spcBef>
                <a:spcPts val="0"/>
              </a:spcBef>
              <a:buFont typeface="Arial" pitchFamily="34" charset="0"/>
              <a:buNone/>
            </a:pPr>
            <a:r>
              <a:rPr lang="en-US" sz="1400" dirty="0" smtClean="0">
                <a:latin typeface="Trebuchet MS" pitchFamily="34" charset="0"/>
              </a:rPr>
              <a:t>		1.Acreditarea ca </a:t>
            </a:r>
            <a:r>
              <a:rPr lang="en-US" sz="1400" dirty="0" err="1" smtClean="0">
                <a:latin typeface="Trebuchet MS" pitchFamily="34" charset="0"/>
              </a:rPr>
              <a:t>furnizor</a:t>
            </a:r>
            <a:r>
              <a:rPr lang="en-US" sz="1400" dirty="0" smtClean="0">
                <a:latin typeface="Trebuchet MS" pitchFamily="34" charset="0"/>
              </a:rPr>
              <a:t> de </a:t>
            </a:r>
            <a:r>
              <a:rPr lang="en-US" sz="1400" dirty="0" err="1" smtClean="0">
                <a:latin typeface="Trebuchet MS" pitchFamily="34" charset="0"/>
              </a:rPr>
              <a:t>servicii</a:t>
            </a:r>
            <a:r>
              <a:rPr lang="ro-RO" sz="1400" dirty="0" smtClean="0">
                <a:latin typeface="Trebuchet MS" pitchFamily="34" charset="0"/>
              </a:rPr>
              <a:t> </a:t>
            </a:r>
            <a:r>
              <a:rPr lang="en-US" sz="1400" dirty="0" err="1" smtClean="0">
                <a:latin typeface="Trebuchet MS" pitchFamily="34" charset="0"/>
              </a:rPr>
              <a:t>sociale</a:t>
            </a:r>
            <a:r>
              <a:rPr lang="en-US" sz="1400" dirty="0" smtClean="0">
                <a:latin typeface="Trebuchet MS" pitchFamily="34" charset="0"/>
              </a:rPr>
              <a:t> se </a:t>
            </a:r>
            <a:r>
              <a:rPr lang="en-US" sz="1400" dirty="0" err="1" smtClean="0">
                <a:latin typeface="Trebuchet MS" pitchFamily="34" charset="0"/>
              </a:rPr>
              <a:t>realizează</a:t>
            </a:r>
            <a:r>
              <a:rPr lang="ro-RO" sz="1400" dirty="0" smtClean="0">
                <a:latin typeface="Trebuchet MS" pitchFamily="34" charset="0"/>
              </a:rPr>
              <a:t> </a:t>
            </a:r>
            <a:r>
              <a:rPr lang="en-US" sz="1400" dirty="0" err="1" smtClean="0">
                <a:latin typeface="Trebuchet MS" pitchFamily="34" charset="0"/>
              </a:rPr>
              <a:t>numai</a:t>
            </a:r>
            <a:r>
              <a:rPr lang="ro-RO" sz="1400" dirty="0" smtClean="0">
                <a:latin typeface="Trebuchet MS" pitchFamily="34" charset="0"/>
              </a:rPr>
              <a:t> </a:t>
            </a:r>
            <a:r>
              <a:rPr lang="en-US" sz="1400" dirty="0" err="1" smtClean="0">
                <a:latin typeface="Trebuchet MS" pitchFamily="34" charset="0"/>
              </a:rPr>
              <a:t>dacă</a:t>
            </a:r>
            <a:r>
              <a:rPr lang="en-US" sz="1400" dirty="0" smtClean="0">
                <a:latin typeface="Trebuchet MS" pitchFamily="34" charset="0"/>
              </a:rPr>
              <a:t>, la data </a:t>
            </a:r>
            <a:r>
              <a:rPr lang="en-US" sz="1400" dirty="0" err="1" smtClean="0">
                <a:latin typeface="Trebuchet MS" pitchFamily="34" charset="0"/>
              </a:rPr>
              <a:t>depunerii</a:t>
            </a:r>
            <a:r>
              <a:rPr lang="ro-RO" sz="1400" dirty="0" smtClean="0">
                <a:latin typeface="Trebuchet MS" pitchFamily="34" charset="0"/>
              </a:rPr>
              <a:t> </a:t>
            </a:r>
            <a:r>
              <a:rPr lang="en-US" sz="1400" dirty="0" err="1" smtClean="0">
                <a:latin typeface="Trebuchet MS" pitchFamily="34" charset="0"/>
              </a:rPr>
              <a:t>cererii</a:t>
            </a:r>
            <a:r>
              <a:rPr lang="en-US" sz="1400" dirty="0" smtClean="0">
                <a:latin typeface="Trebuchet MS" pitchFamily="34" charset="0"/>
              </a:rPr>
              <a:t>, </a:t>
            </a:r>
            <a:r>
              <a:rPr lang="en-US" sz="1400" dirty="0" err="1" smtClean="0">
                <a:latin typeface="Trebuchet MS" pitchFamily="34" charset="0"/>
              </a:rPr>
              <a:t>solicitantul</a:t>
            </a:r>
            <a:r>
              <a:rPr lang="en-US" sz="1400" dirty="0" smtClean="0">
                <a:latin typeface="Trebuchet MS" pitchFamily="34" charset="0"/>
              </a:rPr>
              <a:t> se </a:t>
            </a:r>
            <a:r>
              <a:rPr lang="en-US" sz="1400" dirty="0" err="1" smtClean="0">
                <a:latin typeface="Trebuchet MS" pitchFamily="34" charset="0"/>
              </a:rPr>
              <a:t>angajează</a:t>
            </a:r>
            <a:r>
              <a:rPr lang="en-US" sz="1400" dirty="0" smtClean="0">
                <a:latin typeface="Trebuchet MS" pitchFamily="34" charset="0"/>
              </a:rPr>
              <a:t> ca, </a:t>
            </a:r>
            <a:r>
              <a:rPr lang="en-US" sz="1400" dirty="0" err="1" smtClean="0">
                <a:latin typeface="Trebuchet MS" pitchFamily="34" charset="0"/>
              </a:rPr>
              <a:t>în</a:t>
            </a:r>
            <a:r>
              <a:rPr lang="en-US" sz="1400" dirty="0" smtClean="0">
                <a:latin typeface="Trebuchet MS" pitchFamily="34" charset="0"/>
              </a:rPr>
              <a:t> </a:t>
            </a:r>
            <a:r>
              <a:rPr lang="en-US" sz="1400" dirty="0" err="1" smtClean="0">
                <a:latin typeface="Trebuchet MS" pitchFamily="34" charset="0"/>
              </a:rPr>
              <a:t>termen</a:t>
            </a:r>
            <a:r>
              <a:rPr lang="en-US" sz="1400" dirty="0" smtClean="0">
                <a:latin typeface="Trebuchet MS" pitchFamily="34" charset="0"/>
              </a:rPr>
              <a:t> de </a:t>
            </a:r>
            <a:r>
              <a:rPr lang="en-US" sz="1400" dirty="0" smtClean="0">
                <a:solidFill>
                  <a:srgbClr val="0000FF"/>
                </a:solidFill>
                <a:latin typeface="Trebuchet MS" pitchFamily="34" charset="0"/>
              </a:rPr>
              <a:t>maximum 2 </a:t>
            </a:r>
            <a:r>
              <a:rPr lang="en-US" sz="1400" dirty="0" err="1" smtClean="0">
                <a:solidFill>
                  <a:srgbClr val="0000FF"/>
                </a:solidFill>
                <a:latin typeface="Trebuchet MS" pitchFamily="34" charset="0"/>
              </a:rPr>
              <a:t>ani</a:t>
            </a:r>
            <a:r>
              <a:rPr lang="en-US" sz="1400" dirty="0" smtClean="0">
                <a:solidFill>
                  <a:srgbClr val="0000FF"/>
                </a:solidFill>
                <a:latin typeface="Trebuchet MS" pitchFamily="34" charset="0"/>
              </a:rPr>
              <a:t> </a:t>
            </a:r>
            <a:r>
              <a:rPr lang="en-US" sz="1400" dirty="0" smtClean="0">
                <a:latin typeface="Trebuchet MS" pitchFamily="34" charset="0"/>
              </a:rPr>
              <a:t>(</a:t>
            </a:r>
            <a:r>
              <a:rPr lang="en-US" sz="1400" dirty="0" err="1" smtClean="0">
                <a:latin typeface="Trebuchet MS" pitchFamily="34" charset="0"/>
              </a:rPr>
              <a:t>fa</a:t>
            </a:r>
            <a:r>
              <a:rPr lang="ro-RO" sz="1400" dirty="0" smtClean="0">
                <a:latin typeface="Trebuchet MS" pitchFamily="34" charset="0"/>
              </a:rPr>
              <a:t>ță</a:t>
            </a:r>
            <a:r>
              <a:rPr lang="en-US" sz="1400" dirty="0" smtClean="0">
                <a:latin typeface="Trebuchet MS" pitchFamily="34" charset="0"/>
              </a:rPr>
              <a:t> de 3 </a:t>
            </a:r>
            <a:r>
              <a:rPr lang="en-US" sz="1400" dirty="0" err="1" smtClean="0">
                <a:latin typeface="Trebuchet MS" pitchFamily="34" charset="0"/>
              </a:rPr>
              <a:t>ani</a:t>
            </a:r>
            <a:r>
              <a:rPr lang="en-US" sz="1400" dirty="0" smtClean="0">
                <a:latin typeface="Trebuchet MS" pitchFamily="34" charset="0"/>
              </a:rPr>
              <a:t> c</a:t>
            </a:r>
            <a:r>
              <a:rPr lang="ro-RO" sz="1400" dirty="0" smtClean="0">
                <a:latin typeface="Trebuchet MS" pitchFamily="34" charset="0"/>
              </a:rPr>
              <a:t>â</a:t>
            </a:r>
            <a:r>
              <a:rPr lang="en-US" sz="1400" dirty="0" smtClean="0">
                <a:latin typeface="Trebuchet MS" pitchFamily="34" charset="0"/>
              </a:rPr>
              <a:t>t era </a:t>
            </a:r>
            <a:r>
              <a:rPr lang="en-US" sz="1400" dirty="0" err="1" smtClean="0">
                <a:latin typeface="Trebuchet MS" pitchFamily="34" charset="0"/>
              </a:rPr>
              <a:t>prev</a:t>
            </a:r>
            <a:r>
              <a:rPr lang="ro-RO" sz="1400" dirty="0" smtClean="0">
                <a:latin typeface="Trebuchet MS" pitchFamily="34" charset="0"/>
              </a:rPr>
              <a:t>ă</a:t>
            </a:r>
            <a:r>
              <a:rPr lang="en-US" sz="1400" dirty="0" err="1" smtClean="0">
                <a:latin typeface="Trebuchet MS" pitchFamily="34" charset="0"/>
              </a:rPr>
              <a:t>zut</a:t>
            </a:r>
            <a:r>
              <a:rPr lang="en-US" sz="1400" dirty="0" smtClean="0">
                <a:latin typeface="Trebuchet MS" pitchFamily="34" charset="0"/>
              </a:rPr>
              <a:t> anterior)</a:t>
            </a:r>
            <a:r>
              <a:rPr lang="ro-RO" sz="1400" dirty="0" smtClean="0">
                <a:latin typeface="Trebuchet MS" pitchFamily="34" charset="0"/>
              </a:rPr>
              <a:t> </a:t>
            </a:r>
            <a:r>
              <a:rPr lang="en-US" sz="1400" dirty="0" smtClean="0">
                <a:latin typeface="Trebuchet MS" pitchFamily="34" charset="0"/>
              </a:rPr>
              <a:t>de la data </a:t>
            </a:r>
            <a:r>
              <a:rPr lang="en-US" sz="1400" dirty="0" err="1" smtClean="0">
                <a:latin typeface="Trebuchet MS" pitchFamily="34" charset="0"/>
              </a:rPr>
              <a:t>obţinerii</a:t>
            </a:r>
            <a:r>
              <a:rPr lang="ro-RO" sz="1400" dirty="0" smtClean="0">
                <a:latin typeface="Trebuchet MS" pitchFamily="34" charset="0"/>
              </a:rPr>
              <a:t> </a:t>
            </a:r>
            <a:r>
              <a:rPr lang="en-US" sz="1400" dirty="0" err="1" smtClean="0">
                <a:latin typeface="Trebuchet MS" pitchFamily="34" charset="0"/>
              </a:rPr>
              <a:t>certificatului</a:t>
            </a:r>
            <a:r>
              <a:rPr lang="en-US" sz="1400" dirty="0" smtClean="0">
                <a:latin typeface="Trebuchet MS" pitchFamily="34" charset="0"/>
              </a:rPr>
              <a:t> de </a:t>
            </a:r>
            <a:r>
              <a:rPr lang="en-US" sz="1400" dirty="0" err="1" smtClean="0">
                <a:latin typeface="Trebuchet MS" pitchFamily="34" charset="0"/>
              </a:rPr>
              <a:t>acreditare</a:t>
            </a:r>
            <a:r>
              <a:rPr lang="en-US" sz="1400" dirty="0" smtClean="0">
                <a:latin typeface="Trebuchet MS" pitchFamily="34" charset="0"/>
              </a:rPr>
              <a:t>, </a:t>
            </a:r>
            <a:r>
              <a:rPr lang="en-US" sz="1400" dirty="0" err="1" smtClean="0">
                <a:latin typeface="Trebuchet MS" pitchFamily="34" charset="0"/>
              </a:rPr>
              <a:t>va</a:t>
            </a:r>
            <a:r>
              <a:rPr lang="ro-RO" sz="1400" dirty="0" smtClean="0">
                <a:latin typeface="Trebuchet MS" pitchFamily="34" charset="0"/>
              </a:rPr>
              <a:t> </a:t>
            </a:r>
            <a:r>
              <a:rPr lang="en-US" sz="1400" dirty="0" err="1" smtClean="0">
                <a:latin typeface="Trebuchet MS" pitchFamily="34" charset="0"/>
              </a:rPr>
              <a:t>avea</a:t>
            </a:r>
            <a:r>
              <a:rPr lang="en-US" sz="1400" dirty="0" smtClean="0">
                <a:latin typeface="Trebuchet MS" pitchFamily="34" charset="0"/>
              </a:rPr>
              <a:t> </a:t>
            </a:r>
            <a:r>
              <a:rPr lang="en-US" sz="1400" dirty="0" err="1" smtClean="0">
                <a:latin typeface="Trebuchet MS" pitchFamily="34" charset="0"/>
              </a:rPr>
              <a:t>cel</a:t>
            </a:r>
            <a:r>
              <a:rPr lang="en-US" sz="1400" dirty="0" smtClean="0">
                <a:latin typeface="Trebuchet MS" pitchFamily="34" charset="0"/>
              </a:rPr>
              <a:t> </a:t>
            </a:r>
            <a:r>
              <a:rPr lang="en-US" sz="1400" dirty="0" err="1" smtClean="0">
                <a:latin typeface="Trebuchet MS" pitchFamily="34" charset="0"/>
              </a:rPr>
              <a:t>puţin</a:t>
            </a:r>
            <a:r>
              <a:rPr lang="en-US" sz="1400" dirty="0" smtClean="0">
                <a:latin typeface="Trebuchet MS" pitchFamily="34" charset="0"/>
              </a:rPr>
              <a:t> un </a:t>
            </a:r>
            <a:r>
              <a:rPr lang="en-US" sz="1400" dirty="0" err="1" smtClean="0">
                <a:latin typeface="Trebuchet MS" pitchFamily="34" charset="0"/>
              </a:rPr>
              <a:t>serviciu</a:t>
            </a:r>
            <a:r>
              <a:rPr lang="en-US" sz="1400" dirty="0" smtClean="0">
                <a:latin typeface="Trebuchet MS" pitchFamily="34" charset="0"/>
              </a:rPr>
              <a:t> social </a:t>
            </a:r>
            <a:r>
              <a:rPr lang="en-US" sz="1400" dirty="0" err="1" smtClean="0">
                <a:latin typeface="Trebuchet MS" pitchFamily="34" charset="0"/>
              </a:rPr>
              <a:t>licenţiat</a:t>
            </a:r>
            <a:r>
              <a:rPr lang="en-US" sz="1400" dirty="0" smtClean="0">
                <a:latin typeface="Trebuchet MS" pitchFamily="34" charset="0"/>
              </a:rPr>
              <a:t>.</a:t>
            </a:r>
          </a:p>
          <a:p>
            <a:pPr algn="just">
              <a:spcBef>
                <a:spcPts val="0"/>
              </a:spcBef>
              <a:buFont typeface="Arial" pitchFamily="34" charset="0"/>
              <a:buNone/>
            </a:pPr>
            <a:r>
              <a:rPr lang="en-US" sz="1400" dirty="0" smtClean="0">
                <a:latin typeface="Trebuchet MS" pitchFamily="34" charset="0"/>
              </a:rPr>
              <a:t>		2. </a:t>
            </a:r>
            <a:r>
              <a:rPr lang="en-US" sz="1400" dirty="0" err="1" smtClean="0">
                <a:latin typeface="Trebuchet MS" pitchFamily="34" charset="0"/>
              </a:rPr>
              <a:t>În</a:t>
            </a:r>
            <a:r>
              <a:rPr lang="ro-RO" sz="1400" dirty="0" smtClean="0">
                <a:latin typeface="Trebuchet MS" pitchFamily="34" charset="0"/>
              </a:rPr>
              <a:t> </a:t>
            </a:r>
            <a:r>
              <a:rPr lang="en-US" sz="1400" dirty="0" err="1" smtClean="0">
                <a:latin typeface="Trebuchet MS" pitchFamily="34" charset="0"/>
              </a:rPr>
              <a:t>situaţia</a:t>
            </a:r>
            <a:r>
              <a:rPr lang="ro-RO" sz="1400" dirty="0" smtClean="0">
                <a:latin typeface="Trebuchet MS" pitchFamily="34" charset="0"/>
              </a:rPr>
              <a:t> </a:t>
            </a:r>
            <a:r>
              <a:rPr lang="en-US" sz="1400" dirty="0" err="1" smtClean="0">
                <a:latin typeface="Trebuchet MS" pitchFamily="34" charset="0"/>
              </a:rPr>
              <a:t>în</a:t>
            </a:r>
            <a:r>
              <a:rPr lang="en-US" sz="1400" dirty="0" smtClean="0">
                <a:latin typeface="Trebuchet MS" pitchFamily="34" charset="0"/>
              </a:rPr>
              <a:t> care, la </a:t>
            </a:r>
            <a:r>
              <a:rPr lang="en-US" sz="1400" dirty="0" err="1" smtClean="0">
                <a:latin typeface="Trebuchet MS" pitchFamily="34" charset="0"/>
              </a:rPr>
              <a:t>împlinire</a:t>
            </a:r>
            <a:r>
              <a:rPr lang="ro-RO" sz="1400" dirty="0" smtClean="0">
                <a:latin typeface="Trebuchet MS" pitchFamily="34" charset="0"/>
              </a:rPr>
              <a:t>a </a:t>
            </a:r>
            <a:r>
              <a:rPr lang="en-US" sz="1400" dirty="0" err="1" smtClean="0">
                <a:latin typeface="Trebuchet MS" pitchFamily="34" charset="0"/>
              </a:rPr>
              <a:t>termenului</a:t>
            </a:r>
            <a:r>
              <a:rPr lang="en-US" sz="1400" dirty="0" smtClean="0">
                <a:latin typeface="Trebuchet MS" pitchFamily="34" charset="0"/>
              </a:rPr>
              <a:t> de 2 </a:t>
            </a:r>
            <a:r>
              <a:rPr lang="en-US" sz="1400" dirty="0" err="1" smtClean="0">
                <a:latin typeface="Trebuchet MS" pitchFamily="34" charset="0"/>
              </a:rPr>
              <a:t>ani</a:t>
            </a:r>
            <a:r>
              <a:rPr lang="en-US" sz="1400" dirty="0" smtClean="0">
                <a:latin typeface="Trebuchet MS" pitchFamily="34" charset="0"/>
              </a:rPr>
              <a:t>, </a:t>
            </a:r>
            <a:r>
              <a:rPr lang="en-US" sz="1400" dirty="0" err="1" smtClean="0">
                <a:latin typeface="Trebuchet MS" pitchFamily="34" charset="0"/>
              </a:rPr>
              <a:t>furnizorul</a:t>
            </a:r>
            <a:r>
              <a:rPr lang="en-US" sz="1400" dirty="0" smtClean="0">
                <a:latin typeface="Trebuchet MS" pitchFamily="34" charset="0"/>
              </a:rPr>
              <a:t> de </a:t>
            </a:r>
            <a:r>
              <a:rPr lang="en-US" sz="1400" dirty="0" err="1" smtClean="0">
                <a:latin typeface="Trebuchet MS" pitchFamily="34" charset="0"/>
              </a:rPr>
              <a:t>servicii</a:t>
            </a:r>
            <a:r>
              <a:rPr lang="ro-RO" sz="1400" dirty="0" smtClean="0">
                <a:latin typeface="Trebuchet MS" pitchFamily="34" charset="0"/>
              </a:rPr>
              <a:t> </a:t>
            </a:r>
            <a:r>
              <a:rPr lang="en-US" sz="1400" dirty="0" err="1" smtClean="0">
                <a:latin typeface="Trebuchet MS" pitchFamily="34" charset="0"/>
              </a:rPr>
              <a:t>sociale</a:t>
            </a:r>
            <a:r>
              <a:rPr lang="en-US" sz="1400" dirty="0" smtClean="0">
                <a:latin typeface="Trebuchet MS" pitchFamily="34" charset="0"/>
              </a:rPr>
              <a:t> nu are </a:t>
            </a:r>
            <a:r>
              <a:rPr lang="en-US" sz="1400" dirty="0" err="1" smtClean="0">
                <a:latin typeface="Trebuchet MS" pitchFamily="34" charset="0"/>
              </a:rPr>
              <a:t>cel</a:t>
            </a:r>
            <a:r>
              <a:rPr lang="en-US" sz="1400" dirty="0" smtClean="0">
                <a:latin typeface="Trebuchet MS" pitchFamily="34" charset="0"/>
              </a:rPr>
              <a:t> </a:t>
            </a:r>
            <a:r>
              <a:rPr lang="en-US" sz="1400" dirty="0" err="1" smtClean="0">
                <a:latin typeface="Trebuchet MS" pitchFamily="34" charset="0"/>
              </a:rPr>
              <a:t>puţin</a:t>
            </a:r>
            <a:r>
              <a:rPr lang="en-US" sz="1400" dirty="0" smtClean="0">
                <a:latin typeface="Trebuchet MS" pitchFamily="34" charset="0"/>
              </a:rPr>
              <a:t> un </a:t>
            </a:r>
            <a:r>
              <a:rPr lang="en-US" sz="1400" dirty="0" err="1" smtClean="0">
                <a:latin typeface="Trebuchet MS" pitchFamily="34" charset="0"/>
              </a:rPr>
              <a:t>serviciu</a:t>
            </a:r>
            <a:r>
              <a:rPr lang="en-US" sz="1400" dirty="0" smtClean="0">
                <a:latin typeface="Trebuchet MS" pitchFamily="34" charset="0"/>
              </a:rPr>
              <a:t> social </a:t>
            </a:r>
            <a:r>
              <a:rPr lang="en-US" sz="1400" dirty="0" err="1" smtClean="0">
                <a:latin typeface="Trebuchet MS" pitchFamily="34" charset="0"/>
              </a:rPr>
              <a:t>licenţiat</a:t>
            </a:r>
            <a:r>
              <a:rPr lang="en-US" sz="1400" dirty="0" smtClean="0">
                <a:latin typeface="Trebuchet MS" pitchFamily="34" charset="0"/>
              </a:rPr>
              <a:t>, se </a:t>
            </a:r>
            <a:r>
              <a:rPr lang="en-US" sz="1400" dirty="0" err="1" smtClean="0">
                <a:latin typeface="Trebuchet MS" pitchFamily="34" charset="0"/>
              </a:rPr>
              <a:t>emite</a:t>
            </a:r>
            <a:r>
              <a:rPr lang="ro-RO" sz="1400" dirty="0" smtClean="0">
                <a:latin typeface="Trebuchet MS" pitchFamily="34" charset="0"/>
              </a:rPr>
              <a:t> </a:t>
            </a:r>
            <a:r>
              <a:rPr lang="en-US" sz="1400" dirty="0" err="1" smtClean="0">
                <a:latin typeface="Trebuchet MS" pitchFamily="34" charset="0"/>
              </a:rPr>
              <a:t>decizia</a:t>
            </a:r>
            <a:r>
              <a:rPr lang="en-US" sz="1400" dirty="0" smtClean="0">
                <a:latin typeface="Trebuchet MS" pitchFamily="34" charset="0"/>
              </a:rPr>
              <a:t> de </a:t>
            </a:r>
            <a:r>
              <a:rPr lang="en-US" sz="1400" dirty="0" err="1" smtClean="0">
                <a:latin typeface="Trebuchet MS" pitchFamily="34" charset="0"/>
              </a:rPr>
              <a:t>retragere</a:t>
            </a:r>
            <a:r>
              <a:rPr lang="en-US" sz="1400" dirty="0" smtClean="0">
                <a:latin typeface="Trebuchet MS" pitchFamily="34" charset="0"/>
              </a:rPr>
              <a:t> a </a:t>
            </a:r>
            <a:r>
              <a:rPr lang="en-US" sz="1400" dirty="0" err="1" smtClean="0">
                <a:latin typeface="Trebuchet MS" pitchFamily="34" charset="0"/>
              </a:rPr>
              <a:t>acreditării</a:t>
            </a:r>
            <a:r>
              <a:rPr lang="en-US" sz="1400" dirty="0" smtClean="0">
                <a:latin typeface="Trebuchet MS" pitchFamily="34" charset="0"/>
              </a:rPr>
              <a:t>, </a:t>
            </a:r>
            <a:r>
              <a:rPr lang="en-US" sz="1400" dirty="0" err="1" smtClean="0">
                <a:latin typeface="Trebuchet MS" pitchFamily="34" charset="0"/>
              </a:rPr>
              <a:t>iar</a:t>
            </a:r>
            <a:r>
              <a:rPr lang="ro-RO" sz="1400" dirty="0" smtClean="0">
                <a:latin typeface="Trebuchet MS" pitchFamily="34" charset="0"/>
              </a:rPr>
              <a:t> </a:t>
            </a:r>
            <a:r>
              <a:rPr lang="en-US" sz="1400" dirty="0" err="1" smtClean="0">
                <a:latin typeface="Trebuchet MS" pitchFamily="34" charset="0"/>
              </a:rPr>
              <a:t>furnizorul</a:t>
            </a:r>
            <a:r>
              <a:rPr lang="en-US" sz="1400" dirty="0" smtClean="0">
                <a:latin typeface="Trebuchet MS" pitchFamily="34" charset="0"/>
              </a:rPr>
              <a:t> de </a:t>
            </a:r>
            <a:r>
              <a:rPr lang="en-US" sz="1400" dirty="0" err="1" smtClean="0">
                <a:latin typeface="Trebuchet MS" pitchFamily="34" charset="0"/>
              </a:rPr>
              <a:t>servicii</a:t>
            </a:r>
            <a:r>
              <a:rPr lang="en-US" sz="1400" dirty="0" smtClean="0">
                <a:latin typeface="Trebuchet MS" pitchFamily="34" charset="0"/>
              </a:rPr>
              <a:t> </a:t>
            </a:r>
            <a:r>
              <a:rPr lang="en-US" sz="1400" dirty="0" err="1" smtClean="0">
                <a:latin typeface="Trebuchet MS" pitchFamily="34" charset="0"/>
              </a:rPr>
              <a:t>sociale</a:t>
            </a:r>
            <a:r>
              <a:rPr lang="ro-RO" sz="1400" dirty="0" smtClean="0">
                <a:latin typeface="Trebuchet MS" pitchFamily="34" charset="0"/>
              </a:rPr>
              <a:t> </a:t>
            </a:r>
            <a:r>
              <a:rPr lang="en-US" sz="1400" dirty="0" err="1" smtClean="0">
                <a:latin typeface="Trebuchet MS" pitchFamily="34" charset="0"/>
              </a:rPr>
              <a:t>este</a:t>
            </a:r>
            <a:r>
              <a:rPr lang="ro-RO" sz="1400" dirty="0" smtClean="0">
                <a:latin typeface="Trebuchet MS" pitchFamily="34" charset="0"/>
              </a:rPr>
              <a:t> </a:t>
            </a:r>
            <a:r>
              <a:rPr lang="en-US" sz="1400" dirty="0" err="1" smtClean="0">
                <a:latin typeface="Trebuchet MS" pitchFamily="34" charset="0"/>
              </a:rPr>
              <a:t>radiat</a:t>
            </a:r>
            <a:r>
              <a:rPr lang="en-US" sz="1400" dirty="0" smtClean="0">
                <a:latin typeface="Trebuchet MS" pitchFamily="34" charset="0"/>
              </a:rPr>
              <a:t> din </a:t>
            </a:r>
            <a:r>
              <a:rPr lang="en-US" sz="1400" dirty="0" err="1" smtClean="0">
                <a:latin typeface="Trebuchet MS" pitchFamily="34" charset="0"/>
              </a:rPr>
              <a:t>Registrul</a:t>
            </a:r>
            <a:r>
              <a:rPr lang="en-US" sz="1400" dirty="0" smtClean="0">
                <a:latin typeface="Trebuchet MS" pitchFamily="34" charset="0"/>
              </a:rPr>
              <a:t> electronic </a:t>
            </a:r>
            <a:r>
              <a:rPr lang="en-US" sz="1400" dirty="0" err="1" smtClean="0">
                <a:latin typeface="Trebuchet MS" pitchFamily="34" charset="0"/>
              </a:rPr>
              <a:t>unic</a:t>
            </a:r>
            <a:r>
              <a:rPr lang="en-US" sz="1400" dirty="0" smtClean="0">
                <a:latin typeface="Trebuchet MS" pitchFamily="34" charset="0"/>
              </a:rPr>
              <a:t> al </a:t>
            </a:r>
            <a:r>
              <a:rPr lang="en-US" sz="1400" dirty="0" err="1" smtClean="0">
                <a:latin typeface="Trebuchet MS" pitchFamily="34" charset="0"/>
              </a:rPr>
              <a:t>serviciilor</a:t>
            </a:r>
            <a:r>
              <a:rPr lang="ro-RO" sz="1400" dirty="0" smtClean="0">
                <a:latin typeface="Trebuchet MS" pitchFamily="34" charset="0"/>
              </a:rPr>
              <a:t> </a:t>
            </a:r>
            <a:r>
              <a:rPr lang="en-US" sz="1400" dirty="0" err="1" smtClean="0">
                <a:latin typeface="Trebuchet MS" pitchFamily="34" charset="0"/>
              </a:rPr>
              <a:t>sociale</a:t>
            </a:r>
            <a:r>
              <a:rPr lang="en-US" sz="1400" dirty="0" smtClean="0">
                <a:latin typeface="Trebuchet MS" pitchFamily="34" charset="0"/>
              </a:rPr>
              <a:t>.</a:t>
            </a:r>
            <a:endParaRPr lang="ro-RO" sz="1400" dirty="0" smtClean="0">
              <a:latin typeface="Trebuchet MS" pitchFamily="34" charset="0"/>
            </a:endParaRPr>
          </a:p>
          <a:p>
            <a:pPr algn="just">
              <a:spcBef>
                <a:spcPts val="0"/>
              </a:spcBef>
              <a:buFont typeface="Arial" pitchFamily="34" charset="0"/>
              <a:buNone/>
            </a:pPr>
            <a:r>
              <a:rPr lang="ro-RO" sz="1400" dirty="0" smtClean="0">
                <a:latin typeface="Trebuchet MS" pitchFamily="34" charset="0"/>
              </a:rPr>
              <a:t>		3. </a:t>
            </a:r>
            <a:r>
              <a:rPr lang="pt-BR" sz="1400" dirty="0" smtClean="0">
                <a:latin typeface="Trebuchet MS" pitchFamily="34" charset="0"/>
              </a:rPr>
              <a:t>Certificatul de acreditare se acordă pe perioadă</a:t>
            </a:r>
            <a:r>
              <a:rPr lang="ro-RO" sz="1400" dirty="0" smtClean="0">
                <a:latin typeface="Trebuchet MS" pitchFamily="34" charset="0"/>
              </a:rPr>
              <a:t> </a:t>
            </a:r>
            <a:r>
              <a:rPr lang="pt-BR" sz="1400" dirty="0" smtClean="0">
                <a:latin typeface="Trebuchet MS" pitchFamily="34" charset="0"/>
              </a:rPr>
              <a:t>nedeterminată</a:t>
            </a:r>
            <a:r>
              <a:rPr lang="ro-RO" sz="1400" dirty="0" smtClean="0">
                <a:latin typeface="Trebuchet MS" pitchFamily="34" charset="0"/>
              </a:rPr>
              <a:t>, în baza Raportului de evaluare în teren a condițiilor de acreditare și un </a:t>
            </a:r>
            <a:r>
              <a:rPr lang="en-US" sz="1400" dirty="0" err="1" smtClean="0">
                <a:latin typeface="Trebuchet MS" pitchFamily="34" charset="0"/>
              </a:rPr>
              <a:t>referat</a:t>
            </a:r>
            <a:r>
              <a:rPr lang="ro-RO" sz="1400" dirty="0" smtClean="0">
                <a:latin typeface="Trebuchet MS" pitchFamily="34" charset="0"/>
              </a:rPr>
              <a:t> </a:t>
            </a:r>
            <a:r>
              <a:rPr lang="en-US" sz="1400" dirty="0" err="1" smtClean="0">
                <a:latin typeface="Trebuchet MS" pitchFamily="34" charset="0"/>
              </a:rPr>
              <a:t>în</a:t>
            </a:r>
            <a:r>
              <a:rPr lang="en-US" sz="1400" dirty="0" smtClean="0">
                <a:latin typeface="Trebuchet MS" pitchFamily="34" charset="0"/>
              </a:rPr>
              <a:t> care se </a:t>
            </a:r>
            <a:r>
              <a:rPr lang="en-US" sz="1400" dirty="0" err="1" smtClean="0">
                <a:latin typeface="Trebuchet MS" pitchFamily="34" charset="0"/>
              </a:rPr>
              <a:t>consemnează</a:t>
            </a:r>
            <a:r>
              <a:rPr lang="ro-RO" sz="1400" dirty="0" smtClean="0">
                <a:latin typeface="Trebuchet MS" pitchFamily="34" charset="0"/>
              </a:rPr>
              <a:t> </a:t>
            </a:r>
            <a:r>
              <a:rPr lang="en-US" sz="1400" dirty="0" err="1" smtClean="0">
                <a:latin typeface="Trebuchet MS" pitchFamily="34" charset="0"/>
              </a:rPr>
              <a:t>propunerea</a:t>
            </a:r>
            <a:r>
              <a:rPr lang="en-US" sz="1400" dirty="0" smtClean="0">
                <a:latin typeface="Trebuchet MS" pitchFamily="34" charset="0"/>
              </a:rPr>
              <a:t> de </a:t>
            </a:r>
            <a:r>
              <a:rPr lang="en-US" sz="1400" dirty="0" err="1" smtClean="0">
                <a:latin typeface="Trebuchet MS" pitchFamily="34" charset="0"/>
              </a:rPr>
              <a:t>acordare</a:t>
            </a:r>
            <a:r>
              <a:rPr lang="en-US" sz="1400" dirty="0" smtClean="0">
                <a:latin typeface="Trebuchet MS" pitchFamily="34" charset="0"/>
              </a:rPr>
              <a:t>/</a:t>
            </a:r>
            <a:r>
              <a:rPr lang="en-US" sz="1400" dirty="0" err="1" smtClean="0">
                <a:latin typeface="Trebuchet MS" pitchFamily="34" charset="0"/>
              </a:rPr>
              <a:t>neacordare</a:t>
            </a:r>
            <a:r>
              <a:rPr lang="en-US" sz="1400" dirty="0" smtClean="0">
                <a:latin typeface="Trebuchet MS" pitchFamily="34" charset="0"/>
              </a:rPr>
              <a:t> a </a:t>
            </a:r>
            <a:r>
              <a:rPr lang="en-US" sz="1400" dirty="0" err="1" smtClean="0">
                <a:latin typeface="Trebuchet MS" pitchFamily="34" charset="0"/>
              </a:rPr>
              <a:t>certificatului</a:t>
            </a:r>
            <a:r>
              <a:rPr lang="en-US" sz="1400" dirty="0" smtClean="0">
                <a:latin typeface="Trebuchet MS" pitchFamily="34" charset="0"/>
              </a:rPr>
              <a:t> de </a:t>
            </a:r>
            <a:r>
              <a:rPr lang="en-US" sz="1400" dirty="0" err="1" smtClean="0">
                <a:latin typeface="Trebuchet MS" pitchFamily="34" charset="0"/>
              </a:rPr>
              <a:t>acreditare</a:t>
            </a:r>
            <a:r>
              <a:rPr lang="ro-RO" sz="1400" dirty="0" smtClean="0">
                <a:latin typeface="Trebuchet MS" pitchFamily="34" charset="0"/>
              </a:rPr>
              <a:t>, întocmit de echipa formată din 2 inspectori sociali în urma verificării în teren a îndeplinirii condițiilor de acreditare.</a:t>
            </a:r>
          </a:p>
          <a:p>
            <a:pPr algn="just">
              <a:buFont typeface="Arial" pitchFamily="34" charset="0"/>
              <a:buNone/>
            </a:pPr>
            <a:endParaRPr lang="pt-BR" sz="1600" dirty="0" smtClean="0">
              <a:latin typeface="Trebuchet MS" pitchFamily="34" charset="0"/>
            </a:endParaRPr>
          </a:p>
          <a:p>
            <a:pPr algn="just">
              <a:buFont typeface="Arial" pitchFamily="34" charset="0"/>
              <a:buNone/>
            </a:pPr>
            <a:endParaRPr lang="en-US" sz="1600" dirty="0" smtClean="0">
              <a:latin typeface="Trebuchet MS" pitchFamily="34" charset="0"/>
            </a:endParaRPr>
          </a:p>
          <a:p>
            <a:pPr algn="just">
              <a:buFont typeface="Arial" pitchFamily="34" charset="0"/>
              <a:buNone/>
            </a:pPr>
            <a:endParaRPr lang="en-US" sz="1600" dirty="0" smtClean="0">
              <a:latin typeface="Trebuchet MS" pitchFamily="34" charset="0"/>
            </a:endParaRPr>
          </a:p>
          <a:p>
            <a:pPr algn="just"/>
            <a:endParaRPr lang="en-US" sz="1600" dirty="0" smtClean="0">
              <a:latin typeface="Trebuchet MS" pitchFamily="34" charset="0"/>
            </a:endParaRPr>
          </a:p>
          <a:p>
            <a:pPr algn="just"/>
            <a:endParaRPr lang="en-US" sz="1600" b="1" i="1" u="sng" dirty="0" smtClean="0">
              <a:latin typeface="Trebuchet MS" pitchFamily="34" charset="0"/>
            </a:endParaRPr>
          </a:p>
          <a:p>
            <a:pPr algn="just"/>
            <a:endParaRPr lang="en-US" dirty="0" smtClean="0">
              <a:latin typeface="Trebuchet MS" pitchFamily="34" charset="0"/>
            </a:endParaRPr>
          </a:p>
        </p:txBody>
      </p:sp>
      <p:sp>
        <p:nvSpPr>
          <p:cNvPr id="34819" name="Slide Number Placeholder 3"/>
          <p:cNvSpPr>
            <a:spLocks noGrp="1"/>
          </p:cNvSpPr>
          <p:nvPr>
            <p:ph type="sldNum" sz="quarter" idx="12"/>
          </p:nvPr>
        </p:nvSpPr>
        <p:spPr bwMode="auto">
          <a:noFill/>
          <a:ln>
            <a:miter lim="800000"/>
            <a:headEnd/>
            <a:tailEnd/>
          </a:ln>
        </p:spPr>
        <p:txBody>
          <a:bodyPr/>
          <a:lstStyle/>
          <a:p>
            <a:fld id="{D9EBE4AB-05FC-4588-AABD-4F3E396A4949}" type="slidenum">
              <a:rPr lang="ro-RO" smtClean="0"/>
              <a:pPr/>
              <a:t>35</a:t>
            </a:fld>
            <a:endParaRPr lang="ro-RO"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628650" y="214313"/>
            <a:ext cx="8015288" cy="4661297"/>
          </a:xfrm>
        </p:spPr>
        <p:txBody>
          <a:bodyPr/>
          <a:lstStyle/>
          <a:p>
            <a:pPr algn="just">
              <a:buFont typeface="Arial" pitchFamily="34" charset="0"/>
              <a:buNone/>
            </a:pPr>
            <a:endParaRPr lang="ro-RO" sz="1800" b="1" i="1" u="sng" dirty="0" smtClean="0">
              <a:latin typeface="Trebuchet MS" pitchFamily="34" charset="0"/>
            </a:endParaRPr>
          </a:p>
          <a:p>
            <a:pPr algn="just">
              <a:buFont typeface="Arial" pitchFamily="34" charset="0"/>
              <a:buNone/>
            </a:pPr>
            <a:r>
              <a:rPr lang="en-US" sz="1800" b="1" i="1" u="sng" dirty="0" smtClean="0">
                <a:latin typeface="Trebuchet MS" pitchFamily="34" charset="0"/>
              </a:rPr>
              <a:t>II</a:t>
            </a:r>
            <a:r>
              <a:rPr lang="ro-RO" sz="1800" b="1" i="1" u="sng" dirty="0" smtClean="0">
                <a:latin typeface="Trebuchet MS" pitchFamily="34" charset="0"/>
              </a:rPr>
              <a:t>.</a:t>
            </a:r>
            <a:r>
              <a:rPr lang="en-US" sz="1800" b="1" i="1" u="sng" dirty="0" err="1" smtClean="0">
                <a:latin typeface="Trebuchet MS" pitchFamily="34" charset="0"/>
              </a:rPr>
              <a:t>Licenţierea</a:t>
            </a:r>
            <a:r>
              <a:rPr lang="ro-RO" sz="1800" b="1" i="1" u="sng" dirty="0" smtClean="0">
                <a:latin typeface="Trebuchet MS" pitchFamily="34" charset="0"/>
              </a:rPr>
              <a:t> </a:t>
            </a:r>
            <a:r>
              <a:rPr lang="en-US" sz="1800" b="1" i="1" u="sng" dirty="0" err="1" smtClean="0">
                <a:latin typeface="Trebuchet MS" pitchFamily="34" charset="0"/>
              </a:rPr>
              <a:t>serviciului</a:t>
            </a:r>
            <a:r>
              <a:rPr lang="en-US" sz="1800" b="1" i="1" u="sng" dirty="0" smtClean="0">
                <a:latin typeface="Trebuchet MS" pitchFamily="34" charset="0"/>
              </a:rPr>
              <a:t> social</a:t>
            </a:r>
          </a:p>
          <a:p>
            <a:pPr algn="just">
              <a:buFont typeface="Arial" pitchFamily="34" charset="0"/>
              <a:buNone/>
            </a:pPr>
            <a:endParaRPr lang="ro-RO" sz="1600" dirty="0" smtClean="0">
              <a:latin typeface="Trebuchet MS" pitchFamily="34" charset="0"/>
            </a:endParaRPr>
          </a:p>
          <a:p>
            <a:pPr algn="just">
              <a:buFont typeface="Arial" pitchFamily="34" charset="0"/>
              <a:buNone/>
            </a:pPr>
            <a:r>
              <a:rPr lang="en-US" sz="1600" dirty="0" err="1" smtClean="0">
                <a:latin typeface="Trebuchet MS" pitchFamily="34" charset="0"/>
              </a:rPr>
              <a:t>Presupune</a:t>
            </a:r>
            <a:r>
              <a:rPr lang="en-US" sz="1600" dirty="0" smtClean="0">
                <a:latin typeface="Trebuchet MS" pitchFamily="34" charset="0"/>
              </a:rPr>
              <a:t> </a:t>
            </a:r>
            <a:r>
              <a:rPr lang="en-US" sz="1600" dirty="0" err="1" smtClean="0">
                <a:latin typeface="Trebuchet MS" pitchFamily="34" charset="0"/>
              </a:rPr>
              <a:t>dou</a:t>
            </a:r>
            <a:r>
              <a:rPr lang="ro-RO" sz="1600" dirty="0" smtClean="0">
                <a:latin typeface="Trebuchet MS" pitchFamily="34" charset="0"/>
              </a:rPr>
              <a:t>ă</a:t>
            </a:r>
            <a:r>
              <a:rPr lang="en-US" sz="1600" dirty="0" smtClean="0">
                <a:latin typeface="Trebuchet MS" pitchFamily="34" charset="0"/>
              </a:rPr>
              <a:t> </a:t>
            </a:r>
            <a:r>
              <a:rPr lang="en-US" sz="1600" dirty="0" err="1" smtClean="0">
                <a:latin typeface="Trebuchet MS" pitchFamily="34" charset="0"/>
              </a:rPr>
              <a:t>etape</a:t>
            </a:r>
            <a:r>
              <a:rPr lang="en-US" sz="1600" dirty="0" smtClean="0">
                <a:latin typeface="Trebuchet MS" pitchFamily="34" charset="0"/>
              </a:rPr>
              <a:t>: -ob</a:t>
            </a:r>
            <a:r>
              <a:rPr lang="ro-RO" sz="1600" dirty="0" smtClean="0">
                <a:latin typeface="Trebuchet MS" pitchFamily="34" charset="0"/>
              </a:rPr>
              <a:t>ț</a:t>
            </a:r>
            <a:r>
              <a:rPr lang="en-US" sz="1600" dirty="0" err="1" smtClean="0">
                <a:latin typeface="Trebuchet MS" pitchFamily="34" charset="0"/>
              </a:rPr>
              <a:t>inerea</a:t>
            </a:r>
            <a:r>
              <a:rPr lang="en-US" sz="1600" dirty="0" smtClean="0">
                <a:latin typeface="Trebuchet MS" pitchFamily="34" charset="0"/>
              </a:rPr>
              <a:t> </a:t>
            </a:r>
            <a:r>
              <a:rPr lang="en-US" sz="1600" dirty="0" err="1" smtClean="0">
                <a:latin typeface="Trebuchet MS" pitchFamily="34" charset="0"/>
              </a:rPr>
              <a:t>licen</a:t>
            </a:r>
            <a:r>
              <a:rPr lang="ro-RO" sz="1600" dirty="0" smtClean="0">
                <a:latin typeface="Trebuchet MS" pitchFamily="34" charset="0"/>
              </a:rPr>
              <a:t>ț</a:t>
            </a:r>
            <a:r>
              <a:rPr lang="en-US" sz="1600" dirty="0" err="1" smtClean="0">
                <a:latin typeface="Trebuchet MS" pitchFamily="34" charset="0"/>
              </a:rPr>
              <a:t>ei</a:t>
            </a:r>
            <a:r>
              <a:rPr lang="en-US" sz="1600" dirty="0" smtClean="0">
                <a:latin typeface="Trebuchet MS" pitchFamily="34" charset="0"/>
              </a:rPr>
              <a:t> de </a:t>
            </a:r>
            <a:r>
              <a:rPr lang="en-US" sz="1600" dirty="0" err="1" smtClean="0">
                <a:latin typeface="Trebuchet MS" pitchFamily="34" charset="0"/>
              </a:rPr>
              <a:t>func</a:t>
            </a:r>
            <a:r>
              <a:rPr lang="ro-RO" sz="1600" dirty="0" smtClean="0">
                <a:latin typeface="Trebuchet MS" pitchFamily="34" charset="0"/>
              </a:rPr>
              <a:t>ț</a:t>
            </a:r>
            <a:r>
              <a:rPr lang="en-US" sz="1600" dirty="0" err="1" smtClean="0">
                <a:latin typeface="Trebuchet MS" pitchFamily="34" charset="0"/>
              </a:rPr>
              <a:t>ionare</a:t>
            </a:r>
            <a:r>
              <a:rPr lang="en-US" sz="1600" dirty="0" smtClean="0">
                <a:latin typeface="Trebuchet MS" pitchFamily="34" charset="0"/>
              </a:rPr>
              <a:t> </a:t>
            </a:r>
            <a:r>
              <a:rPr lang="en-US" sz="1600" dirty="0" err="1" smtClean="0">
                <a:latin typeface="Trebuchet MS" pitchFamily="34" charset="0"/>
              </a:rPr>
              <a:t>provizorii</a:t>
            </a:r>
            <a:endParaRPr lang="en-US" sz="1600" dirty="0" smtClean="0">
              <a:latin typeface="Trebuchet MS" pitchFamily="34" charset="0"/>
            </a:endParaRPr>
          </a:p>
          <a:p>
            <a:pPr algn="just">
              <a:buFont typeface="Arial" pitchFamily="34" charset="0"/>
              <a:buNone/>
            </a:pPr>
            <a:r>
              <a:rPr lang="en-US" sz="1600" dirty="0" smtClean="0">
                <a:latin typeface="Trebuchet MS" pitchFamily="34" charset="0"/>
              </a:rPr>
              <a:t>			</a:t>
            </a:r>
            <a:r>
              <a:rPr lang="ro-RO" sz="1600" dirty="0" smtClean="0">
                <a:latin typeface="Trebuchet MS" pitchFamily="34" charset="0"/>
              </a:rPr>
              <a:t>    </a:t>
            </a:r>
            <a:r>
              <a:rPr lang="en-US" sz="1600" dirty="0" smtClean="0">
                <a:latin typeface="Trebuchet MS" pitchFamily="34" charset="0"/>
              </a:rPr>
              <a:t>-ob</a:t>
            </a:r>
            <a:r>
              <a:rPr lang="ro-RO" sz="1600" dirty="0" smtClean="0">
                <a:latin typeface="Trebuchet MS" pitchFamily="34" charset="0"/>
              </a:rPr>
              <a:t>ț</a:t>
            </a:r>
            <a:r>
              <a:rPr lang="en-US" sz="1600" dirty="0" err="1" smtClean="0">
                <a:latin typeface="Trebuchet MS" pitchFamily="34" charset="0"/>
              </a:rPr>
              <a:t>inerea</a:t>
            </a:r>
            <a:r>
              <a:rPr lang="en-US" sz="1600" dirty="0" smtClean="0">
                <a:latin typeface="Trebuchet MS" pitchFamily="34" charset="0"/>
              </a:rPr>
              <a:t> </a:t>
            </a:r>
            <a:r>
              <a:rPr lang="en-US" sz="1600" dirty="0" err="1" smtClean="0">
                <a:latin typeface="Trebuchet MS" pitchFamily="34" charset="0"/>
              </a:rPr>
              <a:t>licen</a:t>
            </a:r>
            <a:r>
              <a:rPr lang="ro-RO" sz="1600" dirty="0" smtClean="0">
                <a:latin typeface="Trebuchet MS" pitchFamily="34" charset="0"/>
              </a:rPr>
              <a:t>ț</a:t>
            </a:r>
            <a:r>
              <a:rPr lang="en-US" sz="1600" dirty="0" err="1" smtClean="0">
                <a:latin typeface="Trebuchet MS" pitchFamily="34" charset="0"/>
              </a:rPr>
              <a:t>ei</a:t>
            </a:r>
            <a:r>
              <a:rPr lang="en-US" sz="1600" dirty="0" smtClean="0">
                <a:latin typeface="Trebuchet MS" pitchFamily="34" charset="0"/>
              </a:rPr>
              <a:t> de </a:t>
            </a:r>
            <a:r>
              <a:rPr lang="en-US" sz="1600" dirty="0" err="1" smtClean="0">
                <a:latin typeface="Trebuchet MS" pitchFamily="34" charset="0"/>
              </a:rPr>
              <a:t>func</a:t>
            </a:r>
            <a:r>
              <a:rPr lang="ro-RO" sz="1600" dirty="0" smtClean="0">
                <a:latin typeface="Trebuchet MS" pitchFamily="34" charset="0"/>
              </a:rPr>
              <a:t>ț</a:t>
            </a:r>
            <a:r>
              <a:rPr lang="en-US" sz="1600" dirty="0" err="1" smtClean="0">
                <a:latin typeface="Trebuchet MS" pitchFamily="34" charset="0"/>
              </a:rPr>
              <a:t>ionare</a:t>
            </a:r>
            <a:r>
              <a:rPr lang="ro-RO" sz="1600" dirty="0" smtClean="0">
                <a:latin typeface="Trebuchet MS" pitchFamily="34" charset="0"/>
              </a:rPr>
              <a:t> pe </a:t>
            </a:r>
            <a:r>
              <a:rPr lang="en-US" sz="1600" dirty="0" smtClean="0">
                <a:latin typeface="Trebuchet MS" pitchFamily="34" charset="0"/>
              </a:rPr>
              <a:t>5 </a:t>
            </a:r>
            <a:r>
              <a:rPr lang="en-US" sz="1600" dirty="0" err="1" smtClean="0">
                <a:latin typeface="Trebuchet MS" pitchFamily="34" charset="0"/>
              </a:rPr>
              <a:t>ani</a:t>
            </a:r>
            <a:r>
              <a:rPr lang="en-US" sz="1600" dirty="0" smtClean="0">
                <a:latin typeface="Trebuchet MS" pitchFamily="34" charset="0"/>
              </a:rPr>
              <a:t> care include </a:t>
            </a:r>
            <a:r>
              <a:rPr lang="ro-RO" sz="1600" dirty="0" smtClean="0">
                <a:latin typeface="Trebuchet MS" pitchFamily="34" charset="0"/>
              </a:rPr>
              <a:t>ș</a:t>
            </a:r>
            <a:r>
              <a:rPr lang="en-US" sz="1600" dirty="0" err="1" smtClean="0">
                <a:latin typeface="Trebuchet MS" pitchFamily="34" charset="0"/>
              </a:rPr>
              <a:t>i</a:t>
            </a:r>
            <a:r>
              <a:rPr lang="en-US" sz="1600" dirty="0" smtClean="0">
                <a:latin typeface="Trebuchet MS" pitchFamily="34" charset="0"/>
              </a:rPr>
              <a:t> </a:t>
            </a:r>
            <a:r>
              <a:rPr lang="ro-RO" sz="1600" dirty="0" smtClean="0">
                <a:latin typeface="Trebuchet MS" pitchFamily="34" charset="0"/>
              </a:rPr>
              <a:t>		     </a:t>
            </a:r>
            <a:r>
              <a:rPr lang="en-US" sz="1600" dirty="0" err="1" smtClean="0">
                <a:latin typeface="Trebuchet MS" pitchFamily="34" charset="0"/>
              </a:rPr>
              <a:t>perioada</a:t>
            </a:r>
            <a:r>
              <a:rPr lang="en-US" sz="1600" dirty="0" smtClean="0">
                <a:latin typeface="Trebuchet MS" pitchFamily="34" charset="0"/>
              </a:rPr>
              <a:t> de </a:t>
            </a:r>
            <a:r>
              <a:rPr lang="en-US" sz="1600" dirty="0" err="1" smtClean="0">
                <a:latin typeface="Trebuchet MS" pitchFamily="34" charset="0"/>
              </a:rPr>
              <a:t>licen</a:t>
            </a:r>
            <a:r>
              <a:rPr lang="ro-RO" sz="1600" dirty="0" smtClean="0">
                <a:latin typeface="Trebuchet MS" pitchFamily="34" charset="0"/>
              </a:rPr>
              <a:t>ță</a:t>
            </a:r>
            <a:r>
              <a:rPr lang="en-US" sz="1600" dirty="0" smtClean="0">
                <a:latin typeface="Trebuchet MS" pitchFamily="34" charset="0"/>
              </a:rPr>
              <a:t> </a:t>
            </a:r>
            <a:r>
              <a:rPr lang="en-US" sz="1600" dirty="0" err="1" smtClean="0">
                <a:latin typeface="Trebuchet MS" pitchFamily="34" charset="0"/>
              </a:rPr>
              <a:t>provizorie</a:t>
            </a:r>
            <a:r>
              <a:rPr lang="ro-RO" sz="1600" dirty="0" smtClean="0">
                <a:latin typeface="Trebuchet MS" pitchFamily="34" charset="0"/>
              </a:rPr>
              <a:t>.</a:t>
            </a:r>
          </a:p>
          <a:p>
            <a:pPr algn="just">
              <a:buFont typeface="Arial" pitchFamily="34" charset="0"/>
              <a:buNone/>
            </a:pPr>
            <a:r>
              <a:rPr lang="ro-RO" sz="1600" b="1" smtClean="0">
                <a:latin typeface="Trebuchet MS" pitchFamily="34" charset="0"/>
              </a:rPr>
              <a:t>      </a:t>
            </a:r>
            <a:r>
              <a:rPr lang="en-US" sz="1600" b="1" dirty="0" err="1" smtClean="0">
                <a:latin typeface="Trebuchet MS" pitchFamily="34" charset="0"/>
              </a:rPr>
              <a:t>Licenţierea</a:t>
            </a:r>
            <a:r>
              <a:rPr lang="ro-RO" sz="1600" b="1" dirty="0" smtClean="0">
                <a:latin typeface="Trebuchet MS" pitchFamily="34" charset="0"/>
              </a:rPr>
              <a:t> </a:t>
            </a:r>
            <a:r>
              <a:rPr lang="en-US" sz="1600" b="1" dirty="0" err="1" smtClean="0">
                <a:latin typeface="Trebuchet MS" pitchFamily="34" charset="0"/>
              </a:rPr>
              <a:t>iniţială</a:t>
            </a:r>
            <a:r>
              <a:rPr lang="en-US" sz="1600" b="1" dirty="0" smtClean="0">
                <a:latin typeface="Trebuchet MS" pitchFamily="34" charset="0"/>
              </a:rPr>
              <a:t> </a:t>
            </a:r>
            <a:r>
              <a:rPr lang="en-US" sz="1600" dirty="0" smtClean="0">
                <a:latin typeface="Trebuchet MS" pitchFamily="34" charset="0"/>
              </a:rPr>
              <a:t>a </a:t>
            </a:r>
            <a:r>
              <a:rPr lang="en-US" sz="1600" dirty="0" err="1" smtClean="0">
                <a:latin typeface="Trebuchet MS" pitchFamily="34" charset="0"/>
              </a:rPr>
              <a:t>serviciului</a:t>
            </a:r>
            <a:r>
              <a:rPr lang="en-US" sz="1600" dirty="0" smtClean="0">
                <a:latin typeface="Trebuchet MS" pitchFamily="34" charset="0"/>
              </a:rPr>
              <a:t> social </a:t>
            </a:r>
            <a:r>
              <a:rPr lang="en-US" sz="1600" dirty="0" err="1" smtClean="0">
                <a:latin typeface="Trebuchet MS" pitchFamily="34" charset="0"/>
              </a:rPr>
              <a:t>presupune</a:t>
            </a:r>
            <a:r>
              <a:rPr lang="en-US" sz="1600" dirty="0" smtClean="0">
                <a:latin typeface="Trebuchet MS" pitchFamily="34" charset="0"/>
              </a:rPr>
              <a:t>:</a:t>
            </a:r>
          </a:p>
          <a:p>
            <a:pPr algn="just"/>
            <a:r>
              <a:rPr lang="en-US" sz="1600" b="1" dirty="0" smtClean="0">
                <a:latin typeface="Trebuchet MS" pitchFamily="34" charset="0"/>
              </a:rPr>
              <a:t>a) </a:t>
            </a:r>
            <a:r>
              <a:rPr lang="en-US" sz="1600" dirty="0" err="1" smtClean="0">
                <a:latin typeface="Trebuchet MS" pitchFamily="34" charset="0"/>
              </a:rPr>
              <a:t>verificarea</a:t>
            </a:r>
            <a:r>
              <a:rPr lang="ro-RO" sz="1600" dirty="0" smtClean="0">
                <a:latin typeface="Trebuchet MS" pitchFamily="34" charset="0"/>
              </a:rPr>
              <a:t> </a:t>
            </a:r>
            <a:r>
              <a:rPr lang="en-US" sz="1600" dirty="0" err="1" smtClean="0">
                <a:latin typeface="Trebuchet MS" pitchFamily="34" charset="0"/>
              </a:rPr>
              <a:t>documentelor</a:t>
            </a:r>
            <a:r>
              <a:rPr lang="en-US" sz="1600" dirty="0" smtClean="0">
                <a:latin typeface="Trebuchet MS" pitchFamily="34" charset="0"/>
              </a:rPr>
              <a:t> </a:t>
            </a:r>
            <a:r>
              <a:rPr lang="en-US" sz="1600" dirty="0" err="1" smtClean="0">
                <a:latin typeface="Trebuchet MS" pitchFamily="34" charset="0"/>
              </a:rPr>
              <a:t>justificative</a:t>
            </a:r>
            <a:r>
              <a:rPr lang="en-US" sz="1600" dirty="0" smtClean="0">
                <a:latin typeface="Trebuchet MS" pitchFamily="34" charset="0"/>
              </a:rPr>
              <a:t> </a:t>
            </a:r>
            <a:r>
              <a:rPr lang="en-US" sz="1600" dirty="0" err="1" smtClean="0">
                <a:latin typeface="Trebuchet MS" pitchFamily="34" charset="0"/>
              </a:rPr>
              <a:t>şi</a:t>
            </a:r>
            <a:r>
              <a:rPr lang="en-US" sz="1600" dirty="0" smtClean="0">
                <a:latin typeface="Trebuchet MS" pitchFamily="34" charset="0"/>
              </a:rPr>
              <a:t> a </a:t>
            </a:r>
            <a:r>
              <a:rPr lang="en-US" sz="1600" dirty="0" err="1" smtClean="0">
                <a:latin typeface="Trebuchet MS" pitchFamily="34" charset="0"/>
              </a:rPr>
              <a:t>fişei</a:t>
            </a:r>
            <a:r>
              <a:rPr lang="en-US" sz="1600" dirty="0" smtClean="0">
                <a:latin typeface="Trebuchet MS" pitchFamily="34" charset="0"/>
              </a:rPr>
              <a:t> de </a:t>
            </a:r>
            <a:r>
              <a:rPr lang="en-US" sz="1600" dirty="0" err="1" smtClean="0">
                <a:latin typeface="Trebuchet MS" pitchFamily="34" charset="0"/>
              </a:rPr>
              <a:t>autoevaluare</a:t>
            </a:r>
            <a:r>
              <a:rPr lang="ro-RO" sz="1600" dirty="0" smtClean="0">
                <a:latin typeface="Trebuchet MS" pitchFamily="34" charset="0"/>
              </a:rPr>
              <a:t> </a:t>
            </a:r>
            <a:r>
              <a:rPr lang="en-US" sz="1600" dirty="0" err="1" smtClean="0">
                <a:latin typeface="Trebuchet MS" pitchFamily="34" charset="0"/>
              </a:rPr>
              <a:t>depuse</a:t>
            </a:r>
            <a:r>
              <a:rPr lang="en-US" sz="1600" dirty="0" smtClean="0">
                <a:latin typeface="Trebuchet MS" pitchFamily="34" charset="0"/>
              </a:rPr>
              <a:t> de </a:t>
            </a:r>
            <a:r>
              <a:rPr lang="en-US" sz="1600" dirty="0" err="1" smtClean="0">
                <a:latin typeface="Trebuchet MS" pitchFamily="34" charset="0"/>
              </a:rPr>
              <a:t>furnizorul</a:t>
            </a:r>
            <a:r>
              <a:rPr lang="en-US" sz="1600" dirty="0" smtClean="0">
                <a:latin typeface="Trebuchet MS" pitchFamily="34" charset="0"/>
              </a:rPr>
              <a:t> de </a:t>
            </a:r>
            <a:r>
              <a:rPr lang="en-US" sz="1600" dirty="0" err="1" smtClean="0">
                <a:latin typeface="Trebuchet MS" pitchFamily="34" charset="0"/>
              </a:rPr>
              <a:t>servicii</a:t>
            </a:r>
            <a:r>
              <a:rPr lang="ro-RO" sz="1600" dirty="0" smtClean="0">
                <a:latin typeface="Trebuchet MS" pitchFamily="34" charset="0"/>
              </a:rPr>
              <a:t> </a:t>
            </a:r>
            <a:r>
              <a:rPr lang="en-US" sz="1600" dirty="0" err="1" smtClean="0">
                <a:latin typeface="Trebuchet MS" pitchFamily="34" charset="0"/>
              </a:rPr>
              <a:t>sociale</a:t>
            </a:r>
            <a:r>
              <a:rPr lang="en-US" sz="1600" dirty="0" smtClean="0">
                <a:latin typeface="Trebuchet MS" pitchFamily="34" charset="0"/>
              </a:rPr>
              <a:t>, </a:t>
            </a:r>
            <a:r>
              <a:rPr lang="en-US" sz="1600" b="1" dirty="0" err="1" smtClean="0">
                <a:latin typeface="Trebuchet MS" pitchFamily="34" charset="0"/>
              </a:rPr>
              <a:t>realizarea</a:t>
            </a:r>
            <a:r>
              <a:rPr lang="ro-RO" sz="1600" b="1" dirty="0" smtClean="0">
                <a:latin typeface="Trebuchet MS" pitchFamily="34" charset="0"/>
              </a:rPr>
              <a:t> </a:t>
            </a:r>
            <a:r>
              <a:rPr lang="en-US" sz="1600" b="1" dirty="0" err="1" smtClean="0">
                <a:latin typeface="Trebuchet MS" pitchFamily="34" charset="0"/>
              </a:rPr>
              <a:t>evaluării</a:t>
            </a:r>
            <a:r>
              <a:rPr lang="ro-RO" sz="1600" b="1" dirty="0" smtClean="0">
                <a:latin typeface="Trebuchet MS" pitchFamily="34" charset="0"/>
              </a:rPr>
              <a:t> </a:t>
            </a:r>
            <a:r>
              <a:rPr lang="en-US" sz="1600" b="1" dirty="0" err="1" smtClean="0">
                <a:latin typeface="Trebuchet MS" pitchFamily="34" charset="0"/>
              </a:rPr>
              <a:t>în</a:t>
            </a:r>
            <a:r>
              <a:rPr lang="ro-RO" sz="1600" b="1" dirty="0" smtClean="0">
                <a:latin typeface="Trebuchet MS" pitchFamily="34" charset="0"/>
              </a:rPr>
              <a:t> </a:t>
            </a:r>
            <a:r>
              <a:rPr lang="en-US" sz="1600" b="1" dirty="0" err="1" smtClean="0">
                <a:latin typeface="Trebuchet MS" pitchFamily="34" charset="0"/>
              </a:rPr>
              <a:t>teren</a:t>
            </a:r>
            <a:r>
              <a:rPr lang="ro-RO" sz="1600" b="1" dirty="0" smtClean="0">
                <a:latin typeface="Trebuchet MS" pitchFamily="34" charset="0"/>
              </a:rPr>
              <a:t> </a:t>
            </a:r>
            <a:r>
              <a:rPr lang="en-US" sz="1600" b="1" dirty="0" err="1" smtClean="0">
                <a:latin typeface="Trebuchet MS" pitchFamily="34" charset="0"/>
              </a:rPr>
              <a:t>în</a:t>
            </a:r>
            <a:r>
              <a:rPr lang="en-US" sz="1600" b="1" dirty="0" smtClean="0">
                <a:latin typeface="Trebuchet MS" pitchFamily="34" charset="0"/>
              </a:rPr>
              <a:t> </a:t>
            </a:r>
            <a:r>
              <a:rPr lang="en-US" sz="1600" b="1" dirty="0" err="1" smtClean="0">
                <a:latin typeface="Trebuchet MS" pitchFamily="34" charset="0"/>
              </a:rPr>
              <a:t>termen</a:t>
            </a:r>
            <a:r>
              <a:rPr lang="en-US" sz="1600" b="1" dirty="0" smtClean="0">
                <a:latin typeface="Trebuchet MS" pitchFamily="34" charset="0"/>
              </a:rPr>
              <a:t> de 15 </a:t>
            </a:r>
            <a:r>
              <a:rPr lang="en-US" sz="1600" b="1" dirty="0" err="1" smtClean="0">
                <a:latin typeface="Trebuchet MS" pitchFamily="34" charset="0"/>
              </a:rPr>
              <a:t>zile</a:t>
            </a:r>
            <a:r>
              <a:rPr lang="en-US" sz="1600" b="1" dirty="0" smtClean="0">
                <a:latin typeface="Trebuchet MS" pitchFamily="34" charset="0"/>
              </a:rPr>
              <a:t> de la data </a:t>
            </a:r>
            <a:r>
              <a:rPr lang="en-US" sz="1600" b="1" dirty="0" err="1" smtClean="0">
                <a:latin typeface="Trebuchet MS" pitchFamily="34" charset="0"/>
              </a:rPr>
              <a:t>înregistrării</a:t>
            </a:r>
            <a:r>
              <a:rPr lang="ro-RO" sz="1600" b="1" dirty="0" smtClean="0">
                <a:latin typeface="Trebuchet MS" pitchFamily="34" charset="0"/>
              </a:rPr>
              <a:t> </a:t>
            </a:r>
            <a:r>
              <a:rPr lang="en-US" sz="1600" b="1" dirty="0" err="1" smtClean="0">
                <a:latin typeface="Trebuchet MS" pitchFamily="34" charset="0"/>
              </a:rPr>
              <a:t>cererii</a:t>
            </a:r>
            <a:r>
              <a:rPr lang="en-US" sz="1600" dirty="0" smtClean="0">
                <a:latin typeface="Trebuchet MS" pitchFamily="34" charset="0"/>
              </a:rPr>
              <a:t>, </a:t>
            </a:r>
            <a:r>
              <a:rPr lang="en-US" sz="1600" dirty="0" err="1" smtClean="0">
                <a:latin typeface="Trebuchet MS" pitchFamily="34" charset="0"/>
              </a:rPr>
              <a:t>acordarea</a:t>
            </a:r>
            <a:r>
              <a:rPr lang="ro-RO" sz="1600" dirty="0" smtClean="0">
                <a:latin typeface="Trebuchet MS" pitchFamily="34" charset="0"/>
              </a:rPr>
              <a:t> </a:t>
            </a:r>
            <a:r>
              <a:rPr lang="en-US" sz="1600" dirty="0" err="1" smtClean="0">
                <a:latin typeface="Trebuchet MS" pitchFamily="34" charset="0"/>
              </a:rPr>
              <a:t>licenţei</a:t>
            </a:r>
            <a:r>
              <a:rPr lang="en-US" sz="1600" dirty="0" smtClean="0">
                <a:latin typeface="Trebuchet MS" pitchFamily="34" charset="0"/>
              </a:rPr>
              <a:t> de </a:t>
            </a:r>
            <a:r>
              <a:rPr lang="en-US" sz="1600" dirty="0" err="1" smtClean="0">
                <a:latin typeface="Trebuchet MS" pitchFamily="34" charset="0"/>
              </a:rPr>
              <a:t>funcţionare</a:t>
            </a:r>
            <a:r>
              <a:rPr lang="ro-RO" sz="1600" dirty="0" smtClean="0">
                <a:latin typeface="Trebuchet MS" pitchFamily="34" charset="0"/>
              </a:rPr>
              <a:t> </a:t>
            </a:r>
            <a:r>
              <a:rPr lang="en-US" sz="1600" dirty="0" err="1" smtClean="0">
                <a:latin typeface="Trebuchet MS" pitchFamily="34" charset="0"/>
              </a:rPr>
              <a:t>provizorii</a:t>
            </a:r>
            <a:r>
              <a:rPr lang="en-US" sz="1600" dirty="0" smtClean="0">
                <a:latin typeface="Trebuchet MS" pitchFamily="34" charset="0"/>
              </a:rPr>
              <a:t> </a:t>
            </a:r>
            <a:r>
              <a:rPr lang="en-US" sz="1600" dirty="0" err="1" smtClean="0">
                <a:latin typeface="Trebuchet MS" pitchFamily="34" charset="0"/>
              </a:rPr>
              <a:t>pe</a:t>
            </a:r>
            <a:r>
              <a:rPr lang="en-US" sz="1600" dirty="0" smtClean="0">
                <a:latin typeface="Trebuchet MS" pitchFamily="34" charset="0"/>
              </a:rPr>
              <a:t> o </a:t>
            </a:r>
            <a:r>
              <a:rPr lang="en-US" sz="1600" dirty="0" err="1" smtClean="0">
                <a:latin typeface="Trebuchet MS" pitchFamily="34" charset="0"/>
              </a:rPr>
              <a:t>perioadă</a:t>
            </a:r>
            <a:r>
              <a:rPr lang="en-US" sz="1600" dirty="0" smtClean="0">
                <a:latin typeface="Trebuchet MS" pitchFamily="34" charset="0"/>
              </a:rPr>
              <a:t> de </a:t>
            </a:r>
            <a:r>
              <a:rPr lang="en-US" sz="1600" b="1" dirty="0" smtClean="0">
                <a:solidFill>
                  <a:srgbClr val="0000FF"/>
                </a:solidFill>
                <a:latin typeface="Trebuchet MS" pitchFamily="34" charset="0"/>
              </a:rPr>
              <a:t>maximum 3 </a:t>
            </a:r>
            <a:r>
              <a:rPr lang="en-US" sz="1600" b="1" dirty="0" err="1" smtClean="0">
                <a:solidFill>
                  <a:srgbClr val="0000FF"/>
                </a:solidFill>
                <a:latin typeface="Trebuchet MS" pitchFamily="34" charset="0"/>
              </a:rPr>
              <a:t>luni</a:t>
            </a:r>
            <a:r>
              <a:rPr lang="en-US" sz="1600" dirty="0" smtClean="0">
                <a:latin typeface="Trebuchet MS" pitchFamily="34" charset="0"/>
              </a:rPr>
              <a:t>, </a:t>
            </a:r>
            <a:r>
              <a:rPr lang="en-US" sz="1600" dirty="0" err="1" smtClean="0">
                <a:latin typeface="Trebuchet MS" pitchFamily="34" charset="0"/>
              </a:rPr>
              <a:t>pentru</a:t>
            </a:r>
            <a:r>
              <a:rPr lang="ro-RO" sz="1600" dirty="0" smtClean="0">
                <a:latin typeface="Trebuchet MS" pitchFamily="34" charset="0"/>
              </a:rPr>
              <a:t> </a:t>
            </a:r>
            <a:r>
              <a:rPr lang="en-US" sz="1600" dirty="0" err="1" smtClean="0">
                <a:latin typeface="Trebuchet MS" pitchFamily="34" charset="0"/>
              </a:rPr>
              <a:t>centrele</a:t>
            </a:r>
            <a:r>
              <a:rPr lang="en-US" sz="1600" dirty="0" smtClean="0">
                <a:latin typeface="Trebuchet MS" pitchFamily="34" charset="0"/>
              </a:rPr>
              <a:t> cu </a:t>
            </a:r>
            <a:r>
              <a:rPr lang="en-US" sz="1600" dirty="0" err="1" smtClean="0">
                <a:latin typeface="Trebuchet MS" pitchFamily="34" charset="0"/>
              </a:rPr>
              <a:t>cazare</a:t>
            </a:r>
            <a:r>
              <a:rPr lang="en-US" sz="1600" dirty="0" smtClean="0">
                <a:latin typeface="Trebuchet MS" pitchFamily="34" charset="0"/>
              </a:rPr>
              <a:t>, </a:t>
            </a:r>
            <a:r>
              <a:rPr lang="en-US" sz="1600" dirty="0" err="1" smtClean="0">
                <a:latin typeface="Trebuchet MS" pitchFamily="34" charset="0"/>
              </a:rPr>
              <a:t>şi</a:t>
            </a:r>
            <a:r>
              <a:rPr lang="en-US" sz="1600" dirty="0" smtClean="0">
                <a:latin typeface="Trebuchet MS" pitchFamily="34" charset="0"/>
              </a:rPr>
              <a:t> </a:t>
            </a:r>
            <a:r>
              <a:rPr lang="en-US" sz="1600" b="1" dirty="0" smtClean="0">
                <a:solidFill>
                  <a:srgbClr val="0000FF"/>
                </a:solidFill>
                <a:latin typeface="Trebuchet MS" pitchFamily="34" charset="0"/>
              </a:rPr>
              <a:t>6 </a:t>
            </a:r>
            <a:r>
              <a:rPr lang="en-US" sz="1600" b="1" dirty="0" err="1" smtClean="0">
                <a:solidFill>
                  <a:srgbClr val="0000FF"/>
                </a:solidFill>
                <a:latin typeface="Trebuchet MS" pitchFamily="34" charset="0"/>
              </a:rPr>
              <a:t>luni</a:t>
            </a:r>
            <a:r>
              <a:rPr lang="en-US" sz="1600" dirty="0" smtClean="0">
                <a:latin typeface="Trebuchet MS" pitchFamily="34" charset="0"/>
              </a:rPr>
              <a:t>, </a:t>
            </a:r>
            <a:r>
              <a:rPr lang="en-US" sz="1600" dirty="0" err="1" smtClean="0">
                <a:latin typeface="Trebuchet MS" pitchFamily="34" charset="0"/>
              </a:rPr>
              <a:t>pentru</a:t>
            </a:r>
            <a:r>
              <a:rPr lang="ro-RO" sz="1600" dirty="0" smtClean="0">
                <a:latin typeface="Trebuchet MS" pitchFamily="34" charset="0"/>
              </a:rPr>
              <a:t> </a:t>
            </a:r>
            <a:r>
              <a:rPr lang="en-US" sz="1600" dirty="0" err="1" smtClean="0">
                <a:latin typeface="Trebuchet MS" pitchFamily="34" charset="0"/>
              </a:rPr>
              <a:t>centrele</a:t>
            </a:r>
            <a:r>
              <a:rPr lang="ro-RO" sz="1600" dirty="0" smtClean="0">
                <a:latin typeface="Trebuchet MS" pitchFamily="34" charset="0"/>
              </a:rPr>
              <a:t> </a:t>
            </a:r>
            <a:r>
              <a:rPr lang="en-US" sz="1600" dirty="0" err="1" smtClean="0">
                <a:latin typeface="Trebuchet MS" pitchFamily="34" charset="0"/>
              </a:rPr>
              <a:t>fără</a:t>
            </a:r>
            <a:r>
              <a:rPr lang="ro-RO" sz="1600" dirty="0" smtClean="0">
                <a:latin typeface="Trebuchet MS" pitchFamily="34" charset="0"/>
              </a:rPr>
              <a:t> </a:t>
            </a:r>
            <a:r>
              <a:rPr lang="en-US" sz="1600" dirty="0" err="1" smtClean="0">
                <a:latin typeface="Trebuchet MS" pitchFamily="34" charset="0"/>
              </a:rPr>
              <a:t>cazare</a:t>
            </a:r>
            <a:r>
              <a:rPr lang="ro-RO" sz="1600" dirty="0" smtClean="0">
                <a:latin typeface="Trebuchet MS" pitchFamily="34" charset="0"/>
              </a:rPr>
              <a:t> ( față de 1 an cât era înainte)</a:t>
            </a:r>
            <a:r>
              <a:rPr lang="en-US" sz="1600" dirty="0" smtClean="0">
                <a:latin typeface="Trebuchet MS" pitchFamily="34" charset="0"/>
              </a:rPr>
              <a:t>;</a:t>
            </a:r>
          </a:p>
          <a:p>
            <a:pPr algn="just"/>
            <a:r>
              <a:rPr lang="en-US" sz="1600" b="1" dirty="0" smtClean="0">
                <a:latin typeface="Trebuchet MS" pitchFamily="34" charset="0"/>
              </a:rPr>
              <a:t>b) </a:t>
            </a:r>
            <a:r>
              <a:rPr lang="en-US" sz="1600" dirty="0" err="1" smtClean="0">
                <a:latin typeface="Trebuchet MS" pitchFamily="34" charset="0"/>
              </a:rPr>
              <a:t>realizarea</a:t>
            </a:r>
            <a:r>
              <a:rPr lang="en-US" sz="1600" dirty="0" smtClean="0">
                <a:latin typeface="Trebuchet MS" pitchFamily="34" charset="0"/>
              </a:rPr>
              <a:t>, nu </a:t>
            </a:r>
            <a:r>
              <a:rPr lang="en-US" sz="1600" dirty="0" err="1" smtClean="0">
                <a:latin typeface="Trebuchet MS" pitchFamily="34" charset="0"/>
              </a:rPr>
              <a:t>mai</a:t>
            </a:r>
            <a:r>
              <a:rPr lang="ro-RO" sz="1600" dirty="0" smtClean="0">
                <a:latin typeface="Trebuchet MS" pitchFamily="34" charset="0"/>
              </a:rPr>
              <a:t> </a:t>
            </a:r>
            <a:r>
              <a:rPr lang="en-US" sz="1600" dirty="0" err="1" smtClean="0">
                <a:latin typeface="Trebuchet MS" pitchFamily="34" charset="0"/>
              </a:rPr>
              <a:t>târziu</a:t>
            </a:r>
            <a:r>
              <a:rPr lang="en-US" sz="1600" dirty="0" smtClean="0">
                <a:latin typeface="Trebuchet MS" pitchFamily="34" charset="0"/>
              </a:rPr>
              <a:t> de 60 de </a:t>
            </a:r>
            <a:r>
              <a:rPr lang="en-US" sz="1600" dirty="0" err="1" smtClean="0">
                <a:latin typeface="Trebuchet MS" pitchFamily="34" charset="0"/>
              </a:rPr>
              <a:t>zile</a:t>
            </a:r>
            <a:r>
              <a:rPr lang="ro-RO" sz="1600" dirty="0" smtClean="0">
                <a:latin typeface="Trebuchet MS" pitchFamily="34" charset="0"/>
              </a:rPr>
              <a:t> </a:t>
            </a:r>
            <a:r>
              <a:rPr lang="en-US" sz="1600" dirty="0" err="1" smtClean="0">
                <a:latin typeface="Trebuchet MS" pitchFamily="34" charset="0"/>
              </a:rPr>
              <a:t>înainte</a:t>
            </a:r>
            <a:r>
              <a:rPr lang="en-US" sz="1600" dirty="0" smtClean="0">
                <a:latin typeface="Trebuchet MS" pitchFamily="34" charset="0"/>
              </a:rPr>
              <a:t> de data </a:t>
            </a:r>
            <a:r>
              <a:rPr lang="en-US" sz="1600" dirty="0" err="1" smtClean="0">
                <a:latin typeface="Trebuchet MS" pitchFamily="34" charset="0"/>
              </a:rPr>
              <a:t>expirării</a:t>
            </a:r>
            <a:r>
              <a:rPr lang="ro-RO" sz="1600" dirty="0" smtClean="0">
                <a:latin typeface="Trebuchet MS" pitchFamily="34" charset="0"/>
              </a:rPr>
              <a:t> </a:t>
            </a:r>
            <a:r>
              <a:rPr lang="en-US" sz="1600" dirty="0" err="1" smtClean="0">
                <a:latin typeface="Trebuchet MS" pitchFamily="34" charset="0"/>
              </a:rPr>
              <a:t>licenţei</a:t>
            </a:r>
            <a:r>
              <a:rPr lang="en-US" sz="1600" dirty="0" smtClean="0">
                <a:latin typeface="Trebuchet MS" pitchFamily="34" charset="0"/>
              </a:rPr>
              <a:t> de </a:t>
            </a:r>
            <a:r>
              <a:rPr lang="en-US" sz="1600" dirty="0" err="1" smtClean="0">
                <a:latin typeface="Trebuchet MS" pitchFamily="34" charset="0"/>
              </a:rPr>
              <a:t>funcţionare</a:t>
            </a:r>
            <a:r>
              <a:rPr lang="ro-RO" sz="1600" dirty="0" smtClean="0">
                <a:latin typeface="Trebuchet MS" pitchFamily="34" charset="0"/>
              </a:rPr>
              <a:t> </a:t>
            </a:r>
            <a:r>
              <a:rPr lang="en-US" sz="1600" dirty="0" err="1" smtClean="0">
                <a:latin typeface="Trebuchet MS" pitchFamily="34" charset="0"/>
              </a:rPr>
              <a:t>provizorii</a:t>
            </a:r>
            <a:r>
              <a:rPr lang="en-US" sz="1600" dirty="0" smtClean="0">
                <a:latin typeface="Trebuchet MS" pitchFamily="34" charset="0"/>
              </a:rPr>
              <a:t>, a </a:t>
            </a:r>
            <a:r>
              <a:rPr lang="en-US" sz="1600" dirty="0" err="1" smtClean="0">
                <a:latin typeface="Trebuchet MS" pitchFamily="34" charset="0"/>
              </a:rPr>
              <a:t>vizitei</a:t>
            </a:r>
            <a:r>
              <a:rPr lang="en-US" sz="1600" dirty="0" smtClean="0">
                <a:latin typeface="Trebuchet MS" pitchFamily="34" charset="0"/>
              </a:rPr>
              <a:t>/</a:t>
            </a:r>
            <a:r>
              <a:rPr lang="en-US" sz="1600" dirty="0" err="1" smtClean="0">
                <a:latin typeface="Trebuchet MS" pitchFamily="34" charset="0"/>
              </a:rPr>
              <a:t>vizitelor</a:t>
            </a:r>
            <a:r>
              <a:rPr lang="ro-RO" sz="1600" dirty="0" smtClean="0">
                <a:latin typeface="Trebuchet MS" pitchFamily="34" charset="0"/>
              </a:rPr>
              <a:t>  </a:t>
            </a:r>
            <a:r>
              <a:rPr lang="en-US" sz="1600" dirty="0" smtClean="0">
                <a:latin typeface="Trebuchet MS" pitchFamily="34" charset="0"/>
              </a:rPr>
              <a:t>de</a:t>
            </a:r>
            <a:r>
              <a:rPr lang="ro-RO" sz="1600" dirty="0" smtClean="0">
                <a:latin typeface="Trebuchet MS" pitchFamily="34" charset="0"/>
              </a:rPr>
              <a:t> e</a:t>
            </a:r>
            <a:r>
              <a:rPr lang="en-US" sz="1600" dirty="0" err="1" smtClean="0">
                <a:latin typeface="Trebuchet MS" pitchFamily="34" charset="0"/>
              </a:rPr>
              <a:t>valuare</a:t>
            </a:r>
            <a:r>
              <a:rPr lang="ro-RO" sz="1600" dirty="0" smtClean="0">
                <a:latin typeface="Trebuchet MS" pitchFamily="34" charset="0"/>
              </a:rPr>
              <a:t> </a:t>
            </a:r>
            <a:r>
              <a:rPr lang="en-US" sz="1600" dirty="0" err="1" smtClean="0">
                <a:latin typeface="Trebuchet MS" pitchFamily="34" charset="0"/>
              </a:rPr>
              <a:t>în</a:t>
            </a:r>
            <a:r>
              <a:rPr lang="ro-RO" sz="1600" dirty="0" smtClean="0">
                <a:latin typeface="Trebuchet MS" pitchFamily="34" charset="0"/>
              </a:rPr>
              <a:t> </a:t>
            </a:r>
            <a:r>
              <a:rPr lang="en-US" sz="1600" dirty="0" err="1" smtClean="0">
                <a:latin typeface="Trebuchet MS" pitchFamily="34" charset="0"/>
              </a:rPr>
              <a:t>teren</a:t>
            </a:r>
            <a:r>
              <a:rPr lang="ro-RO" sz="1600" dirty="0" smtClean="0">
                <a:latin typeface="Trebuchet MS" pitchFamily="34" charset="0"/>
              </a:rPr>
              <a:t> </a:t>
            </a:r>
            <a:r>
              <a:rPr lang="en-US" sz="1600" dirty="0" err="1" smtClean="0">
                <a:latin typeface="Trebuchet MS" pitchFamily="34" charset="0"/>
              </a:rPr>
              <a:t>în</a:t>
            </a:r>
            <a:r>
              <a:rPr lang="ro-RO" sz="1600" dirty="0" smtClean="0">
                <a:latin typeface="Trebuchet MS" pitchFamily="34" charset="0"/>
              </a:rPr>
              <a:t> </a:t>
            </a:r>
            <a:r>
              <a:rPr lang="en-US" sz="1600" dirty="0" err="1" smtClean="0">
                <a:latin typeface="Trebuchet MS" pitchFamily="34" charset="0"/>
              </a:rPr>
              <a:t>vederea</a:t>
            </a:r>
            <a:r>
              <a:rPr lang="ro-RO" sz="1600" dirty="0" smtClean="0">
                <a:latin typeface="Trebuchet MS" pitchFamily="34" charset="0"/>
              </a:rPr>
              <a:t> </a:t>
            </a:r>
            <a:r>
              <a:rPr lang="en-US" sz="1600" dirty="0" err="1" smtClean="0">
                <a:latin typeface="Trebuchet MS" pitchFamily="34" charset="0"/>
              </a:rPr>
              <a:t>constatării</a:t>
            </a:r>
            <a:r>
              <a:rPr lang="ro-RO" sz="1600" dirty="0" smtClean="0">
                <a:latin typeface="Trebuchet MS" pitchFamily="34" charset="0"/>
              </a:rPr>
              <a:t> </a:t>
            </a:r>
            <a:r>
              <a:rPr lang="en-US" sz="1600" dirty="0" err="1" smtClean="0">
                <a:latin typeface="Trebuchet MS" pitchFamily="34" charset="0"/>
              </a:rPr>
              <a:t>conformităţii</a:t>
            </a:r>
            <a:r>
              <a:rPr lang="ro-RO" sz="1600" dirty="0" smtClean="0">
                <a:latin typeface="Trebuchet MS" pitchFamily="34" charset="0"/>
              </a:rPr>
              <a:t> </a:t>
            </a:r>
            <a:r>
              <a:rPr lang="en-US" sz="1600" dirty="0" err="1" smtClean="0">
                <a:latin typeface="Trebuchet MS" pitchFamily="34" charset="0"/>
              </a:rPr>
              <a:t>datelor</a:t>
            </a:r>
            <a:r>
              <a:rPr lang="ro-RO" sz="1600" dirty="0" smtClean="0">
                <a:latin typeface="Trebuchet MS" pitchFamily="34" charset="0"/>
              </a:rPr>
              <a:t> </a:t>
            </a:r>
            <a:r>
              <a:rPr lang="en-US" sz="1600" dirty="0" err="1" smtClean="0">
                <a:latin typeface="Trebuchet MS" pitchFamily="34" charset="0"/>
              </a:rPr>
              <a:t>prezentate</a:t>
            </a:r>
            <a:r>
              <a:rPr lang="ro-RO" sz="1600" dirty="0" smtClean="0">
                <a:latin typeface="Trebuchet MS" pitchFamily="34" charset="0"/>
              </a:rPr>
              <a:t> </a:t>
            </a:r>
            <a:r>
              <a:rPr lang="en-US" sz="1600" dirty="0" err="1" smtClean="0">
                <a:latin typeface="Trebuchet MS" pitchFamily="34" charset="0"/>
              </a:rPr>
              <a:t>în</a:t>
            </a:r>
            <a:r>
              <a:rPr lang="ro-RO" sz="1600" dirty="0" smtClean="0">
                <a:latin typeface="Trebuchet MS" pitchFamily="34" charset="0"/>
              </a:rPr>
              <a:t> </a:t>
            </a:r>
            <a:r>
              <a:rPr lang="en-US" sz="1600" dirty="0" err="1" smtClean="0">
                <a:latin typeface="Trebuchet MS" pitchFamily="34" charset="0"/>
              </a:rPr>
              <a:t>documentele</a:t>
            </a:r>
            <a:r>
              <a:rPr lang="en-US" sz="1600" dirty="0" smtClean="0">
                <a:latin typeface="Trebuchet MS" pitchFamily="34" charset="0"/>
              </a:rPr>
              <a:t> </a:t>
            </a:r>
            <a:r>
              <a:rPr lang="en-US" sz="1600" dirty="0" err="1" smtClean="0">
                <a:latin typeface="Trebuchet MS" pitchFamily="34" charset="0"/>
              </a:rPr>
              <a:t>justificative</a:t>
            </a:r>
            <a:r>
              <a:rPr lang="en-US" sz="1600" dirty="0" smtClean="0">
                <a:latin typeface="Trebuchet MS" pitchFamily="34" charset="0"/>
              </a:rPr>
              <a:t> </a:t>
            </a:r>
            <a:r>
              <a:rPr lang="en-US" sz="1600" dirty="0" err="1" smtClean="0">
                <a:latin typeface="Trebuchet MS" pitchFamily="34" charset="0"/>
              </a:rPr>
              <a:t>şi</a:t>
            </a:r>
            <a:r>
              <a:rPr lang="ro-RO" sz="1600" dirty="0" smtClean="0">
                <a:latin typeface="Trebuchet MS" pitchFamily="34" charset="0"/>
              </a:rPr>
              <a:t> </a:t>
            </a:r>
            <a:r>
              <a:rPr lang="en-US" sz="1600" dirty="0" err="1" smtClean="0">
                <a:latin typeface="Trebuchet MS" pitchFamily="34" charset="0"/>
              </a:rPr>
              <a:t>în</a:t>
            </a:r>
            <a:r>
              <a:rPr lang="ro-RO" sz="1600" dirty="0" smtClean="0">
                <a:latin typeface="Trebuchet MS" pitchFamily="34" charset="0"/>
              </a:rPr>
              <a:t> </a:t>
            </a:r>
            <a:r>
              <a:rPr lang="en-US" sz="1600" dirty="0" err="1" smtClean="0">
                <a:latin typeface="Trebuchet MS" pitchFamily="34" charset="0"/>
              </a:rPr>
              <a:t>fişa</a:t>
            </a:r>
            <a:r>
              <a:rPr lang="en-US" sz="1600" dirty="0" smtClean="0">
                <a:latin typeface="Trebuchet MS" pitchFamily="34" charset="0"/>
              </a:rPr>
              <a:t> de </a:t>
            </a:r>
            <a:r>
              <a:rPr lang="en-US" sz="1600" dirty="0" err="1" smtClean="0">
                <a:latin typeface="Trebuchet MS" pitchFamily="34" charset="0"/>
              </a:rPr>
              <a:t>autoevaluare</a:t>
            </a:r>
            <a:r>
              <a:rPr lang="en-US" sz="1600" dirty="0" smtClean="0">
                <a:latin typeface="Trebuchet MS" pitchFamily="34" charset="0"/>
              </a:rPr>
              <a:t> cu </a:t>
            </a:r>
            <a:r>
              <a:rPr lang="en-US" sz="1600" dirty="0" err="1" smtClean="0">
                <a:latin typeface="Trebuchet MS" pitchFamily="34" charset="0"/>
              </a:rPr>
              <a:t>realitatea</a:t>
            </a:r>
            <a:r>
              <a:rPr lang="en-US" sz="1600" dirty="0" smtClean="0">
                <a:latin typeface="Trebuchet MS" pitchFamily="34" charset="0"/>
              </a:rPr>
              <a:t> din </a:t>
            </a:r>
            <a:r>
              <a:rPr lang="en-US" sz="1600" dirty="0" err="1" smtClean="0">
                <a:latin typeface="Trebuchet MS" pitchFamily="34" charset="0"/>
              </a:rPr>
              <a:t>teren</a:t>
            </a:r>
            <a:r>
              <a:rPr lang="en-US" sz="1600" dirty="0" smtClean="0">
                <a:latin typeface="Trebuchet MS" pitchFamily="34" charset="0"/>
              </a:rPr>
              <a:t>.</a:t>
            </a:r>
          </a:p>
          <a:p>
            <a:pPr>
              <a:buFont typeface="Arial" pitchFamily="34" charset="0"/>
              <a:buNone/>
            </a:pPr>
            <a:endParaRPr lang="ro-RO" sz="1600" dirty="0" smtClean="0"/>
          </a:p>
          <a:p>
            <a:pPr>
              <a:buFont typeface="Arial" pitchFamily="34" charset="0"/>
              <a:buNone/>
            </a:pPr>
            <a:endParaRPr lang="en-US" sz="1600" dirty="0" smtClean="0"/>
          </a:p>
        </p:txBody>
      </p:sp>
      <p:sp>
        <p:nvSpPr>
          <p:cNvPr id="35843" name="Slide Number Placeholder 3"/>
          <p:cNvSpPr>
            <a:spLocks noGrp="1"/>
          </p:cNvSpPr>
          <p:nvPr>
            <p:ph type="sldNum" sz="quarter" idx="12"/>
          </p:nvPr>
        </p:nvSpPr>
        <p:spPr bwMode="auto">
          <a:noFill/>
          <a:ln>
            <a:miter lim="800000"/>
            <a:headEnd/>
            <a:tailEnd/>
          </a:ln>
        </p:spPr>
        <p:txBody>
          <a:bodyPr/>
          <a:lstStyle/>
          <a:p>
            <a:fld id="{464EC722-13DD-4548-8508-B47E0649ED0F}" type="slidenum">
              <a:rPr lang="ro-RO" smtClean="0"/>
              <a:pPr/>
              <a:t>36</a:t>
            </a:fld>
            <a:endParaRPr lang="ro-RO"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482189"/>
            <a:ext cx="7886700" cy="4150534"/>
          </a:xfrm>
        </p:spPr>
        <p:txBody>
          <a:bodyPr/>
          <a:lstStyle/>
          <a:p>
            <a:pPr algn="just">
              <a:buNone/>
            </a:pPr>
            <a:r>
              <a:rPr lang="ro-RO" sz="1600" b="1" dirty="0" smtClean="0">
                <a:latin typeface="Trebuchet MS" pitchFamily="34" charset="0"/>
              </a:rPr>
              <a:t>Principalele aspecte stabilite prin modificările legislative</a:t>
            </a:r>
            <a:r>
              <a:rPr lang="ro-RO" sz="1600" dirty="0" smtClean="0">
                <a:latin typeface="Trebuchet MS" pitchFamily="34" charset="0"/>
              </a:rPr>
              <a:t>:</a:t>
            </a:r>
          </a:p>
          <a:p>
            <a:pPr algn="just"/>
            <a:r>
              <a:rPr lang="ro-RO" sz="1600" b="1" u="sng" dirty="0" smtClean="0">
                <a:latin typeface="Trebuchet MS" pitchFamily="34" charset="0"/>
              </a:rPr>
              <a:t>1.Deținere autorizații de funcționare</a:t>
            </a:r>
            <a:r>
              <a:rPr lang="ro-RO" sz="1600" dirty="0" smtClean="0">
                <a:latin typeface="Trebuchet MS" pitchFamily="34" charset="0"/>
              </a:rPr>
              <a:t> în funcție de specificul serviciului social:</a:t>
            </a:r>
          </a:p>
          <a:p>
            <a:pPr algn="just">
              <a:buNone/>
            </a:pPr>
            <a:r>
              <a:rPr lang="ro-RO" sz="1600" dirty="0" smtClean="0">
                <a:latin typeface="Trebuchet MS" pitchFamily="34" charset="0"/>
              </a:rPr>
              <a:t>		-</a:t>
            </a:r>
            <a:r>
              <a:rPr lang="en-US" sz="1600" dirty="0" smtClean="0">
                <a:latin typeface="Trebuchet MS" pitchFamily="34" charset="0"/>
              </a:rPr>
              <a:t> </a:t>
            </a:r>
            <a:r>
              <a:rPr lang="en-US" sz="1600" b="1" dirty="0" err="1" smtClean="0">
                <a:latin typeface="Trebuchet MS" pitchFamily="34" charset="0"/>
              </a:rPr>
              <a:t>autorizaţia</a:t>
            </a:r>
            <a:r>
              <a:rPr lang="ro-RO" sz="1600" b="1" dirty="0" smtClean="0">
                <a:latin typeface="Trebuchet MS" pitchFamily="34" charset="0"/>
              </a:rPr>
              <a:t> </a:t>
            </a:r>
            <a:r>
              <a:rPr lang="en-US" sz="1600" b="1" dirty="0" err="1" smtClean="0">
                <a:latin typeface="Trebuchet MS" pitchFamily="34" charset="0"/>
              </a:rPr>
              <a:t>sanitară</a:t>
            </a:r>
            <a:r>
              <a:rPr lang="en-US" sz="1600" b="1" dirty="0" smtClean="0">
                <a:latin typeface="Trebuchet MS" pitchFamily="34" charset="0"/>
              </a:rPr>
              <a:t> de </a:t>
            </a:r>
            <a:r>
              <a:rPr lang="en-US" sz="1600" b="1" dirty="0" err="1" smtClean="0">
                <a:latin typeface="Trebuchet MS" pitchFamily="34" charset="0"/>
              </a:rPr>
              <a:t>func</a:t>
            </a:r>
            <a:r>
              <a:rPr lang="ro-RO" sz="1600" b="1" dirty="0" smtClean="0">
                <a:latin typeface="Trebuchet MS" pitchFamily="34" charset="0"/>
              </a:rPr>
              <a:t>ț</a:t>
            </a:r>
            <a:r>
              <a:rPr lang="en-US" sz="1600" b="1" dirty="0" err="1" smtClean="0">
                <a:latin typeface="Trebuchet MS" pitchFamily="34" charset="0"/>
              </a:rPr>
              <a:t>ionare</a:t>
            </a:r>
            <a:endParaRPr lang="ro-RO" sz="1600" b="1" dirty="0" smtClean="0">
              <a:latin typeface="Trebuchet MS" pitchFamily="34" charset="0"/>
            </a:endParaRPr>
          </a:p>
          <a:p>
            <a:pPr algn="just">
              <a:buNone/>
            </a:pPr>
            <a:r>
              <a:rPr lang="ro-RO" sz="1600" b="1" dirty="0" smtClean="0">
                <a:latin typeface="Trebuchet MS" pitchFamily="34" charset="0"/>
              </a:rPr>
              <a:t>		-</a:t>
            </a:r>
            <a:r>
              <a:rPr lang="ro-RO" sz="1600" dirty="0" smtClean="0">
                <a:latin typeface="Trebuchet MS" pitchFamily="34" charset="0"/>
              </a:rPr>
              <a:t> </a:t>
            </a:r>
            <a:r>
              <a:rPr lang="en-US" sz="1600" b="1" dirty="0" err="1" smtClean="0">
                <a:latin typeface="Trebuchet MS" pitchFamily="34" charset="0"/>
              </a:rPr>
              <a:t>documentul</a:t>
            </a:r>
            <a:r>
              <a:rPr lang="en-US" sz="1600" b="1" dirty="0" smtClean="0">
                <a:latin typeface="Trebuchet MS" pitchFamily="34" charset="0"/>
              </a:rPr>
              <a:t> de </a:t>
            </a:r>
            <a:r>
              <a:rPr lang="en-US" sz="1600" b="1" dirty="0" err="1" smtClean="0">
                <a:latin typeface="Trebuchet MS" pitchFamily="34" charset="0"/>
              </a:rPr>
              <a:t>înregistrare</a:t>
            </a:r>
            <a:r>
              <a:rPr lang="ro-RO" sz="1600" b="1" dirty="0" smtClean="0">
                <a:latin typeface="Trebuchet MS" pitchFamily="34" charset="0"/>
              </a:rPr>
              <a:t> </a:t>
            </a:r>
            <a:r>
              <a:rPr lang="en-US" sz="1600" b="1" dirty="0" err="1" smtClean="0">
                <a:latin typeface="Trebuchet MS" pitchFamily="34" charset="0"/>
              </a:rPr>
              <a:t>sanitară</a:t>
            </a:r>
            <a:r>
              <a:rPr lang="ro-RO" sz="1600" b="1" dirty="0" smtClean="0">
                <a:latin typeface="Trebuchet MS" pitchFamily="34" charset="0"/>
              </a:rPr>
              <a:t>-</a:t>
            </a:r>
            <a:r>
              <a:rPr lang="en-US" sz="1600" b="1" dirty="0" err="1" smtClean="0">
                <a:latin typeface="Trebuchet MS" pitchFamily="34" charset="0"/>
              </a:rPr>
              <a:t>veterinară</a:t>
            </a:r>
            <a:endParaRPr lang="ro-RO" sz="1600" b="1" dirty="0" smtClean="0">
              <a:latin typeface="Trebuchet MS" pitchFamily="34" charset="0"/>
            </a:endParaRPr>
          </a:p>
          <a:p>
            <a:pPr algn="just">
              <a:buNone/>
            </a:pPr>
            <a:r>
              <a:rPr lang="ro-RO" sz="1600" b="1" dirty="0" smtClean="0">
                <a:latin typeface="Trebuchet MS" pitchFamily="34" charset="0"/>
              </a:rPr>
              <a:t>		-</a:t>
            </a:r>
            <a:r>
              <a:rPr lang="en-US" sz="1600" b="1" dirty="0" err="1" smtClean="0">
                <a:latin typeface="Trebuchet MS" pitchFamily="34" charset="0"/>
              </a:rPr>
              <a:t>autorizația</a:t>
            </a:r>
            <a:r>
              <a:rPr lang="en-US" sz="1600" b="1" dirty="0" smtClean="0">
                <a:latin typeface="Trebuchet MS" pitchFamily="34" charset="0"/>
              </a:rPr>
              <a:t> de </a:t>
            </a:r>
            <a:r>
              <a:rPr lang="en-US" sz="1600" b="1" dirty="0" err="1" smtClean="0">
                <a:latin typeface="Trebuchet MS" pitchFamily="34" charset="0"/>
              </a:rPr>
              <a:t>securitate</a:t>
            </a:r>
            <a:r>
              <a:rPr lang="en-US" sz="1600" b="1" dirty="0" smtClean="0">
                <a:latin typeface="Trebuchet MS" pitchFamily="34" charset="0"/>
              </a:rPr>
              <a:t> la </a:t>
            </a:r>
            <a:r>
              <a:rPr lang="en-US" sz="1600" b="1" dirty="0" err="1" smtClean="0">
                <a:latin typeface="Trebuchet MS" pitchFamily="34" charset="0"/>
              </a:rPr>
              <a:t>incendiu</a:t>
            </a:r>
            <a:r>
              <a:rPr lang="ro-RO" sz="1600" b="1" dirty="0" smtClean="0">
                <a:latin typeface="Trebuchet MS" pitchFamily="34" charset="0"/>
              </a:rPr>
              <a:t> </a:t>
            </a:r>
            <a:r>
              <a:rPr lang="en-US" sz="1600" dirty="0" err="1" smtClean="0">
                <a:latin typeface="Trebuchet MS" pitchFamily="34" charset="0"/>
              </a:rPr>
              <a:t>sau</a:t>
            </a:r>
            <a:r>
              <a:rPr lang="en-US" sz="1600" dirty="0" smtClean="0">
                <a:latin typeface="Trebuchet MS" pitchFamily="34" charset="0"/>
              </a:rPr>
              <a:t>, </a:t>
            </a:r>
            <a:r>
              <a:rPr lang="en-US" sz="1600" dirty="0" err="1" smtClean="0">
                <a:latin typeface="Trebuchet MS" pitchFamily="34" charset="0"/>
              </a:rPr>
              <a:t>după</a:t>
            </a:r>
            <a:r>
              <a:rPr lang="ro-RO" sz="1600" dirty="0" smtClean="0">
                <a:latin typeface="Trebuchet MS" pitchFamily="34" charset="0"/>
              </a:rPr>
              <a:t> </a:t>
            </a:r>
            <a:r>
              <a:rPr lang="en-US" sz="1600" dirty="0" err="1" smtClean="0">
                <a:latin typeface="Trebuchet MS" pitchFamily="34" charset="0"/>
              </a:rPr>
              <a:t>caz</a:t>
            </a:r>
            <a:r>
              <a:rPr lang="en-US" sz="1600" dirty="0" smtClean="0">
                <a:latin typeface="Trebuchet MS" pitchFamily="34" charset="0"/>
              </a:rPr>
              <a:t>, un document </a:t>
            </a:r>
            <a:r>
              <a:rPr lang="en-US" sz="1600" dirty="0" err="1" smtClean="0">
                <a:latin typeface="Trebuchet MS" pitchFamily="34" charset="0"/>
              </a:rPr>
              <a:t>eliberat</a:t>
            </a:r>
            <a:r>
              <a:rPr lang="en-US" sz="1600" dirty="0" smtClean="0">
                <a:latin typeface="Trebuchet MS" pitchFamily="34" charset="0"/>
              </a:rPr>
              <a:t> de </a:t>
            </a:r>
            <a:r>
              <a:rPr lang="en-US" sz="1600" dirty="0" err="1" smtClean="0">
                <a:latin typeface="Trebuchet MS" pitchFamily="34" charset="0"/>
              </a:rPr>
              <a:t>inspectoratul</a:t>
            </a:r>
            <a:r>
              <a:rPr lang="ro-RO" sz="1600" dirty="0" smtClean="0">
                <a:latin typeface="Trebuchet MS" pitchFamily="34" charset="0"/>
              </a:rPr>
              <a:t> </a:t>
            </a:r>
            <a:r>
              <a:rPr lang="en-US" sz="1600" dirty="0" err="1" smtClean="0">
                <a:latin typeface="Trebuchet MS" pitchFamily="34" charset="0"/>
              </a:rPr>
              <a:t>județean</a:t>
            </a:r>
            <a:r>
              <a:rPr lang="ro-RO" sz="1600" dirty="0" smtClean="0">
                <a:latin typeface="Trebuchet MS" pitchFamily="34" charset="0"/>
              </a:rPr>
              <a:t> </a:t>
            </a:r>
            <a:r>
              <a:rPr lang="en-US" sz="1600" dirty="0" err="1" smtClean="0">
                <a:latin typeface="Trebuchet MS" pitchFamily="34" charset="0"/>
              </a:rPr>
              <a:t>pentru</a:t>
            </a:r>
            <a:r>
              <a:rPr lang="ro-RO" sz="1600" dirty="0" smtClean="0">
                <a:latin typeface="Trebuchet MS" pitchFamily="34" charset="0"/>
              </a:rPr>
              <a:t> </a:t>
            </a:r>
            <a:r>
              <a:rPr lang="en-US" sz="1600" dirty="0" err="1" smtClean="0">
                <a:latin typeface="Trebuchet MS" pitchFamily="34" charset="0"/>
              </a:rPr>
              <a:t>situații</a:t>
            </a:r>
            <a:r>
              <a:rPr lang="en-US" sz="1600" dirty="0" smtClean="0">
                <a:latin typeface="Trebuchet MS" pitchFamily="34" charset="0"/>
              </a:rPr>
              <a:t> de </a:t>
            </a:r>
            <a:r>
              <a:rPr lang="en-US" sz="1600" dirty="0" err="1" smtClean="0">
                <a:latin typeface="Trebuchet MS" pitchFamily="34" charset="0"/>
              </a:rPr>
              <a:t>urgență</a:t>
            </a:r>
            <a:r>
              <a:rPr lang="en-US" sz="1600" dirty="0" smtClean="0">
                <a:latin typeface="Trebuchet MS" pitchFamily="34" charset="0"/>
              </a:rPr>
              <a:t> din care </a:t>
            </a:r>
            <a:r>
              <a:rPr lang="en-US" sz="1600" dirty="0" err="1" smtClean="0">
                <a:latin typeface="Trebuchet MS" pitchFamily="34" charset="0"/>
              </a:rPr>
              <a:t>reiese</a:t>
            </a:r>
            <a:r>
              <a:rPr lang="ro-RO" sz="1600" dirty="0" smtClean="0">
                <a:latin typeface="Trebuchet MS" pitchFamily="34" charset="0"/>
              </a:rPr>
              <a:t> </a:t>
            </a:r>
            <a:r>
              <a:rPr lang="en-US" sz="1600" dirty="0" err="1" smtClean="0">
                <a:latin typeface="Trebuchet MS" pitchFamily="34" charset="0"/>
              </a:rPr>
              <a:t>faptul</a:t>
            </a:r>
            <a:r>
              <a:rPr lang="ro-RO" sz="1600" dirty="0" smtClean="0">
                <a:latin typeface="Trebuchet MS" pitchFamily="34" charset="0"/>
              </a:rPr>
              <a:t> </a:t>
            </a:r>
            <a:r>
              <a:rPr lang="en-US" sz="1600" dirty="0" err="1" smtClean="0">
                <a:latin typeface="Trebuchet MS" pitchFamily="34" charset="0"/>
              </a:rPr>
              <a:t>că</a:t>
            </a:r>
            <a:r>
              <a:rPr lang="ro-RO" sz="1600" dirty="0" smtClean="0">
                <a:latin typeface="Trebuchet MS" pitchFamily="34" charset="0"/>
              </a:rPr>
              <a:t> </a:t>
            </a:r>
            <a:r>
              <a:rPr lang="en-US" sz="1600" dirty="0" err="1" smtClean="0">
                <a:latin typeface="Trebuchet MS" pitchFamily="34" charset="0"/>
              </a:rPr>
              <a:t>spațiul</a:t>
            </a:r>
            <a:r>
              <a:rPr lang="ro-RO" sz="1600" dirty="0" smtClean="0">
                <a:latin typeface="Trebuchet MS" pitchFamily="34" charset="0"/>
              </a:rPr>
              <a:t> </a:t>
            </a:r>
            <a:r>
              <a:rPr lang="en-US" sz="1600" dirty="0" err="1" smtClean="0">
                <a:latin typeface="Trebuchet MS" pitchFamily="34" charset="0"/>
              </a:rPr>
              <a:t>în</a:t>
            </a:r>
            <a:r>
              <a:rPr lang="en-US" sz="1600" dirty="0" smtClean="0">
                <a:latin typeface="Trebuchet MS" pitchFamily="34" charset="0"/>
              </a:rPr>
              <a:t> care se </a:t>
            </a:r>
            <a:r>
              <a:rPr lang="en-US" sz="1600" dirty="0" err="1" smtClean="0">
                <a:latin typeface="Trebuchet MS" pitchFamily="34" charset="0"/>
              </a:rPr>
              <a:t>desfășoară</a:t>
            </a:r>
            <a:r>
              <a:rPr lang="ro-RO" sz="1600" dirty="0" smtClean="0">
                <a:latin typeface="Trebuchet MS" pitchFamily="34" charset="0"/>
              </a:rPr>
              <a:t> </a:t>
            </a:r>
            <a:r>
              <a:rPr lang="en-US" sz="1600" dirty="0" err="1" smtClean="0">
                <a:latin typeface="Trebuchet MS" pitchFamily="34" charset="0"/>
              </a:rPr>
              <a:t>serviciul</a:t>
            </a:r>
            <a:r>
              <a:rPr lang="en-US" sz="1600" dirty="0" smtClean="0">
                <a:latin typeface="Trebuchet MS" pitchFamily="34" charset="0"/>
              </a:rPr>
              <a:t> social nu se </a:t>
            </a:r>
            <a:r>
              <a:rPr lang="en-US" sz="1600" dirty="0" err="1" smtClean="0">
                <a:latin typeface="Trebuchet MS" pitchFamily="34" charset="0"/>
              </a:rPr>
              <a:t>supune</a:t>
            </a:r>
            <a:r>
              <a:rPr lang="ro-RO" sz="1600" dirty="0" smtClean="0">
                <a:latin typeface="Trebuchet MS" pitchFamily="34" charset="0"/>
              </a:rPr>
              <a:t> </a:t>
            </a:r>
            <a:r>
              <a:rPr lang="en-US" sz="1600" dirty="0" err="1" smtClean="0">
                <a:latin typeface="Trebuchet MS" pitchFamily="34" charset="0"/>
              </a:rPr>
              <a:t>autorizării</a:t>
            </a:r>
            <a:r>
              <a:rPr lang="en-US" sz="1600" dirty="0" smtClean="0">
                <a:latin typeface="Trebuchet MS" pitchFamily="34" charset="0"/>
              </a:rPr>
              <a:t>, </a:t>
            </a:r>
            <a:r>
              <a:rPr lang="en-US" sz="1600" dirty="0" err="1" smtClean="0">
                <a:latin typeface="Trebuchet MS" pitchFamily="34" charset="0"/>
              </a:rPr>
              <a:t>av</a:t>
            </a:r>
            <a:r>
              <a:rPr lang="ro-RO" sz="1600" dirty="0" smtClean="0">
                <a:latin typeface="Trebuchet MS" pitchFamily="34" charset="0"/>
              </a:rPr>
              <a:t>â</a:t>
            </a:r>
            <a:r>
              <a:rPr lang="en-US" sz="1600" dirty="0" err="1" smtClean="0">
                <a:latin typeface="Trebuchet MS" pitchFamily="34" charset="0"/>
              </a:rPr>
              <a:t>nd</a:t>
            </a:r>
            <a:r>
              <a:rPr lang="en-US" sz="1600" dirty="0" smtClean="0">
                <a:latin typeface="Trebuchet MS" pitchFamily="34" charset="0"/>
              </a:rPr>
              <a:t> </a:t>
            </a:r>
            <a:r>
              <a:rPr lang="en-US" sz="1600" b="1" dirty="0" err="1" smtClean="0">
                <a:solidFill>
                  <a:srgbClr val="0000FF"/>
                </a:solidFill>
                <a:latin typeface="Trebuchet MS" pitchFamily="34" charset="0"/>
              </a:rPr>
              <a:t>termen</a:t>
            </a:r>
            <a:r>
              <a:rPr lang="ro-RO" sz="1600" b="1" dirty="0" smtClean="0">
                <a:solidFill>
                  <a:srgbClr val="0000FF"/>
                </a:solidFill>
                <a:latin typeface="Trebuchet MS" pitchFamily="34" charset="0"/>
              </a:rPr>
              <a:t> limită data de 31.12.2</a:t>
            </a:r>
            <a:r>
              <a:rPr lang="ro-RO" sz="1600" b="1" dirty="0" smtClean="0">
                <a:solidFill>
                  <a:srgbClr val="0000FF"/>
                </a:solidFill>
              </a:rPr>
              <a:t>024</a:t>
            </a:r>
            <a:r>
              <a:rPr lang="en-US" sz="1600" b="1" dirty="0" smtClean="0">
                <a:solidFill>
                  <a:srgbClr val="0000FF"/>
                </a:solidFill>
              </a:rPr>
              <a:t>!</a:t>
            </a:r>
            <a:endParaRPr lang="ro-RO" sz="1600" b="1" dirty="0" smtClean="0">
              <a:solidFill>
                <a:srgbClr val="0000FF"/>
              </a:solidFill>
            </a:endParaRPr>
          </a:p>
          <a:p>
            <a:pPr algn="just">
              <a:buNone/>
            </a:pPr>
            <a:endParaRPr lang="ro-RO" sz="1600" b="1" dirty="0" smtClean="0">
              <a:solidFill>
                <a:srgbClr val="0000FF"/>
              </a:solidFill>
            </a:endParaRPr>
          </a:p>
          <a:p>
            <a:pPr algn="just">
              <a:buNone/>
            </a:pPr>
            <a:r>
              <a:rPr lang="ro-RO" sz="1600" smtClean="0">
                <a:latin typeface="Trebuchet MS" pitchFamily="34" charset="0"/>
              </a:rPr>
              <a:t>Precizăm </a:t>
            </a:r>
            <a:r>
              <a:rPr lang="ro-RO" sz="1600" dirty="0" smtClean="0">
                <a:latin typeface="Trebuchet MS" pitchFamily="34" charset="0"/>
              </a:rPr>
              <a:t>faptul că la data prezentei la nivelul județului Satu Mare din </a:t>
            </a:r>
            <a:r>
              <a:rPr lang="ro-RO" sz="1600" b="1" u="sng" dirty="0" smtClean="0">
                <a:solidFill>
                  <a:srgbClr val="0000FF"/>
                </a:solidFill>
                <a:latin typeface="Trebuchet MS" pitchFamily="34" charset="0"/>
              </a:rPr>
              <a:t>totalul de 16 centre</a:t>
            </a:r>
            <a:r>
              <a:rPr lang="ro-RO" sz="1600" dirty="0" smtClean="0">
                <a:latin typeface="Trebuchet MS" pitchFamily="34" charset="0"/>
              </a:rPr>
              <a:t> rezidențiale pentru persoane vârstnice dețin autorizația de securitate la incendiu ( sau </a:t>
            </a:r>
            <a:r>
              <a:rPr lang="en-US" sz="1600" dirty="0" smtClean="0">
                <a:latin typeface="Trebuchet MS" pitchFamily="34" charset="0"/>
              </a:rPr>
              <a:t>un document </a:t>
            </a:r>
            <a:r>
              <a:rPr lang="en-US" sz="1600" dirty="0" err="1" smtClean="0">
                <a:latin typeface="Trebuchet MS" pitchFamily="34" charset="0"/>
              </a:rPr>
              <a:t>eliberat</a:t>
            </a:r>
            <a:r>
              <a:rPr lang="en-US" sz="1600" dirty="0" smtClean="0">
                <a:latin typeface="Trebuchet MS" pitchFamily="34" charset="0"/>
              </a:rPr>
              <a:t> de </a:t>
            </a:r>
            <a:r>
              <a:rPr lang="en-US" sz="1600" dirty="0" err="1" smtClean="0">
                <a:latin typeface="Trebuchet MS" pitchFamily="34" charset="0"/>
              </a:rPr>
              <a:t>inspectoratul</a:t>
            </a:r>
            <a:r>
              <a:rPr lang="ro-RO" sz="1600" dirty="0" smtClean="0">
                <a:latin typeface="Trebuchet MS" pitchFamily="34" charset="0"/>
              </a:rPr>
              <a:t> </a:t>
            </a:r>
            <a:r>
              <a:rPr lang="en-US" sz="1600" dirty="0" err="1" smtClean="0">
                <a:latin typeface="Trebuchet MS" pitchFamily="34" charset="0"/>
              </a:rPr>
              <a:t>județean</a:t>
            </a:r>
            <a:r>
              <a:rPr lang="ro-RO" sz="1600" dirty="0" smtClean="0">
                <a:latin typeface="Trebuchet MS" pitchFamily="34" charset="0"/>
              </a:rPr>
              <a:t> </a:t>
            </a:r>
            <a:r>
              <a:rPr lang="en-US" sz="1600" dirty="0" err="1" smtClean="0">
                <a:latin typeface="Trebuchet MS" pitchFamily="34" charset="0"/>
              </a:rPr>
              <a:t>pentru</a:t>
            </a:r>
            <a:r>
              <a:rPr lang="ro-RO" sz="1600" dirty="0" smtClean="0">
                <a:latin typeface="Trebuchet MS" pitchFamily="34" charset="0"/>
              </a:rPr>
              <a:t> </a:t>
            </a:r>
            <a:r>
              <a:rPr lang="en-US" sz="1600" dirty="0" err="1" smtClean="0">
                <a:latin typeface="Trebuchet MS" pitchFamily="34" charset="0"/>
              </a:rPr>
              <a:t>situații</a:t>
            </a:r>
            <a:r>
              <a:rPr lang="en-US" sz="1600" dirty="0" smtClean="0">
                <a:latin typeface="Trebuchet MS" pitchFamily="34" charset="0"/>
              </a:rPr>
              <a:t> de </a:t>
            </a:r>
            <a:r>
              <a:rPr lang="en-US" sz="1600" dirty="0" err="1" smtClean="0">
                <a:latin typeface="Trebuchet MS" pitchFamily="34" charset="0"/>
              </a:rPr>
              <a:t>urgență</a:t>
            </a:r>
            <a:r>
              <a:rPr lang="en-US" sz="1600" dirty="0" smtClean="0">
                <a:latin typeface="Trebuchet MS" pitchFamily="34" charset="0"/>
              </a:rPr>
              <a:t> din care </a:t>
            </a:r>
            <a:r>
              <a:rPr lang="en-US" sz="1600" dirty="0" err="1" smtClean="0">
                <a:latin typeface="Trebuchet MS" pitchFamily="34" charset="0"/>
              </a:rPr>
              <a:t>reiese</a:t>
            </a:r>
            <a:r>
              <a:rPr lang="ro-RO" sz="1600" dirty="0" smtClean="0">
                <a:latin typeface="Trebuchet MS" pitchFamily="34" charset="0"/>
              </a:rPr>
              <a:t> </a:t>
            </a:r>
            <a:r>
              <a:rPr lang="en-US" sz="1600" dirty="0" err="1" smtClean="0">
                <a:latin typeface="Trebuchet MS" pitchFamily="34" charset="0"/>
              </a:rPr>
              <a:t>faptul</a:t>
            </a:r>
            <a:r>
              <a:rPr lang="ro-RO" sz="1600" dirty="0" smtClean="0">
                <a:latin typeface="Trebuchet MS" pitchFamily="34" charset="0"/>
              </a:rPr>
              <a:t> </a:t>
            </a:r>
            <a:r>
              <a:rPr lang="en-US" sz="1600" dirty="0" err="1" smtClean="0">
                <a:latin typeface="Trebuchet MS" pitchFamily="34" charset="0"/>
              </a:rPr>
              <a:t>că</a:t>
            </a:r>
            <a:r>
              <a:rPr lang="ro-RO" sz="1600" dirty="0" smtClean="0">
                <a:latin typeface="Trebuchet MS" pitchFamily="34" charset="0"/>
              </a:rPr>
              <a:t> </a:t>
            </a:r>
            <a:r>
              <a:rPr lang="en-US" sz="1600" dirty="0" err="1" smtClean="0">
                <a:latin typeface="Trebuchet MS" pitchFamily="34" charset="0"/>
              </a:rPr>
              <a:t>spațiul</a:t>
            </a:r>
            <a:r>
              <a:rPr lang="ro-RO" sz="1600" dirty="0" smtClean="0">
                <a:latin typeface="Trebuchet MS" pitchFamily="34" charset="0"/>
              </a:rPr>
              <a:t> </a:t>
            </a:r>
            <a:r>
              <a:rPr lang="en-US" sz="1600" dirty="0" err="1" smtClean="0">
                <a:latin typeface="Trebuchet MS" pitchFamily="34" charset="0"/>
              </a:rPr>
              <a:t>în</a:t>
            </a:r>
            <a:r>
              <a:rPr lang="en-US" sz="1600" dirty="0" smtClean="0">
                <a:latin typeface="Trebuchet MS" pitchFamily="34" charset="0"/>
              </a:rPr>
              <a:t> care se </a:t>
            </a:r>
            <a:r>
              <a:rPr lang="en-US" sz="1600" dirty="0" err="1" smtClean="0">
                <a:latin typeface="Trebuchet MS" pitchFamily="34" charset="0"/>
              </a:rPr>
              <a:t>desfășoară</a:t>
            </a:r>
            <a:r>
              <a:rPr lang="ro-RO" sz="1600" dirty="0" smtClean="0">
                <a:latin typeface="Trebuchet MS" pitchFamily="34" charset="0"/>
              </a:rPr>
              <a:t> </a:t>
            </a:r>
            <a:r>
              <a:rPr lang="en-US" sz="1600" dirty="0" err="1" smtClean="0">
                <a:latin typeface="Trebuchet MS" pitchFamily="34" charset="0"/>
              </a:rPr>
              <a:t>serviciul</a:t>
            </a:r>
            <a:r>
              <a:rPr lang="en-US" sz="1600" dirty="0" smtClean="0">
                <a:latin typeface="Trebuchet MS" pitchFamily="34" charset="0"/>
              </a:rPr>
              <a:t> social nu se </a:t>
            </a:r>
            <a:r>
              <a:rPr lang="en-US" sz="1600" dirty="0" err="1" smtClean="0">
                <a:latin typeface="Trebuchet MS" pitchFamily="34" charset="0"/>
              </a:rPr>
              <a:t>supune</a:t>
            </a:r>
            <a:r>
              <a:rPr lang="ro-RO" sz="1600" dirty="0" smtClean="0">
                <a:latin typeface="Trebuchet MS" pitchFamily="34" charset="0"/>
              </a:rPr>
              <a:t> </a:t>
            </a:r>
            <a:r>
              <a:rPr lang="en-US" sz="1600" dirty="0" err="1" smtClean="0">
                <a:latin typeface="Trebuchet MS" pitchFamily="34" charset="0"/>
              </a:rPr>
              <a:t>autorizării</a:t>
            </a:r>
            <a:r>
              <a:rPr lang="en-US" sz="1600" dirty="0" smtClean="0">
                <a:latin typeface="Trebuchet MS" pitchFamily="34" charset="0"/>
              </a:rPr>
              <a:t> </a:t>
            </a:r>
            <a:r>
              <a:rPr lang="ro-RO" sz="1600" dirty="0" smtClean="0">
                <a:latin typeface="Trebuchet MS" pitchFamily="34" charset="0"/>
              </a:rPr>
              <a:t>) doar un număr de </a:t>
            </a:r>
            <a:r>
              <a:rPr lang="ro-RO" sz="1600" b="1" u="sng" dirty="0" smtClean="0">
                <a:solidFill>
                  <a:srgbClr val="0000FF"/>
                </a:solidFill>
                <a:latin typeface="Trebuchet MS" pitchFamily="34" charset="0"/>
              </a:rPr>
              <a:t>9 centre rezidențiale.</a:t>
            </a:r>
            <a:endParaRPr lang="en-US" sz="1600" b="1" u="sng" dirty="0">
              <a:solidFill>
                <a:srgbClr val="0000FF"/>
              </a:solidFill>
              <a:latin typeface="Trebuchet MS" pitchFamily="34" charset="0"/>
            </a:endParaRPr>
          </a:p>
        </p:txBody>
      </p:sp>
      <p:sp>
        <p:nvSpPr>
          <p:cNvPr id="4" name="Slide Number Placeholder 3"/>
          <p:cNvSpPr>
            <a:spLocks noGrp="1"/>
          </p:cNvSpPr>
          <p:nvPr>
            <p:ph type="sldNum" sz="quarter" idx="12"/>
          </p:nvPr>
        </p:nvSpPr>
        <p:spPr/>
        <p:txBody>
          <a:bodyPr/>
          <a:lstStyle/>
          <a:p>
            <a:pPr>
              <a:defRPr/>
            </a:pPr>
            <a:fld id="{08A3B49B-ED30-4CBE-A1FB-B3616577BFF2}" type="slidenum">
              <a:rPr lang="ro-RO" smtClean="0"/>
              <a:pPr>
                <a:defRPr/>
              </a:pPr>
              <a:t>37</a:t>
            </a:fld>
            <a:endParaRPr lang="ro-RO"/>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1"/>
          </p:nvPr>
        </p:nvSpPr>
        <p:spPr>
          <a:xfrm>
            <a:off x="628650" y="267891"/>
            <a:ext cx="7886700" cy="4500563"/>
          </a:xfrm>
        </p:spPr>
        <p:txBody>
          <a:bodyPr/>
          <a:lstStyle/>
          <a:p>
            <a:pPr algn="just">
              <a:buFont typeface="Arial" pitchFamily="34" charset="0"/>
              <a:buNone/>
            </a:pPr>
            <a:r>
              <a:rPr lang="ro-RO" sz="1400" b="1" u="sng" dirty="0" smtClean="0">
                <a:latin typeface="Trebuchet MS" pitchFamily="34" charset="0"/>
              </a:rPr>
              <a:t>2.P</a:t>
            </a:r>
            <a:r>
              <a:rPr lang="vi-VN" sz="1400" b="1" u="sng" dirty="0" smtClean="0"/>
              <a:t>lanul de urgenţă</a:t>
            </a:r>
            <a:r>
              <a:rPr lang="ro-RO" sz="1400" b="1" u="sng" dirty="0" smtClean="0">
                <a:latin typeface="Trebuchet MS" pitchFamily="34" charset="0"/>
              </a:rPr>
              <a:t> </a:t>
            </a:r>
            <a:r>
              <a:rPr lang="vi-VN" sz="1400" dirty="0" smtClean="0"/>
              <a:t>în</a:t>
            </a:r>
            <a:r>
              <a:rPr lang="ro-RO" sz="1400" dirty="0" smtClean="0">
                <a:latin typeface="Trebuchet MS" pitchFamily="34" charset="0"/>
              </a:rPr>
              <a:t> </a:t>
            </a:r>
            <a:r>
              <a:rPr lang="vi-VN" sz="1400" dirty="0" smtClean="0"/>
              <a:t>caz de suspendare/retragere/ încetare a licenţei de funcţionare/desfiinţare a serviciului social, dacă</a:t>
            </a:r>
            <a:r>
              <a:rPr lang="ro-RO" sz="1400" dirty="0" smtClean="0">
                <a:latin typeface="Trebuchet MS" pitchFamily="34" charset="0"/>
              </a:rPr>
              <a:t> </a:t>
            </a:r>
            <a:r>
              <a:rPr lang="vi-VN" sz="1400" dirty="0" smtClean="0"/>
              <a:t>este</a:t>
            </a:r>
            <a:r>
              <a:rPr lang="ro-RO" sz="1400" dirty="0" smtClean="0">
                <a:latin typeface="Trebuchet MS" pitchFamily="34" charset="0"/>
              </a:rPr>
              <a:t> </a:t>
            </a:r>
            <a:r>
              <a:rPr lang="vi-VN" sz="1400" dirty="0" smtClean="0"/>
              <a:t>prevăzut</a:t>
            </a:r>
            <a:r>
              <a:rPr lang="ro-RO" sz="1400" dirty="0" smtClean="0">
                <a:latin typeface="Trebuchet MS" pitchFamily="34" charset="0"/>
              </a:rPr>
              <a:t> </a:t>
            </a:r>
            <a:r>
              <a:rPr lang="vi-VN" sz="1400" dirty="0" smtClean="0"/>
              <a:t>în</a:t>
            </a:r>
            <a:r>
              <a:rPr lang="ro-RO" sz="1400" dirty="0" smtClean="0">
                <a:latin typeface="Trebuchet MS" pitchFamily="34" charset="0"/>
              </a:rPr>
              <a:t> </a:t>
            </a:r>
            <a:r>
              <a:rPr lang="vi-VN" sz="1400" dirty="0" smtClean="0"/>
              <a:t>standardul minim de calitate</a:t>
            </a:r>
            <a:r>
              <a:rPr lang="ro-RO" sz="1400" dirty="0" smtClean="0">
                <a:latin typeface="Trebuchet MS" pitchFamily="34" charset="0"/>
              </a:rPr>
              <a:t> </a:t>
            </a:r>
            <a:r>
              <a:rPr lang="vi-VN" sz="1400" dirty="0" smtClean="0"/>
              <a:t>aplicabil</a:t>
            </a:r>
            <a:r>
              <a:rPr lang="ro-RO" sz="1400" dirty="0" smtClean="0">
                <a:latin typeface="Trebuchet MS" pitchFamily="34" charset="0"/>
              </a:rPr>
              <a:t>. </a:t>
            </a:r>
            <a:r>
              <a:rPr lang="en-US" sz="1400" dirty="0" err="1" smtClean="0">
                <a:latin typeface="Trebuchet MS" pitchFamily="34" charset="0"/>
              </a:rPr>
              <a:t>Planul</a:t>
            </a:r>
            <a:r>
              <a:rPr lang="en-US" sz="1400" dirty="0" smtClean="0">
                <a:latin typeface="Trebuchet MS" pitchFamily="34" charset="0"/>
              </a:rPr>
              <a:t> de </a:t>
            </a:r>
            <a:r>
              <a:rPr lang="en-US" sz="1400" dirty="0" err="1" smtClean="0">
                <a:latin typeface="Trebuchet MS" pitchFamily="34" charset="0"/>
              </a:rPr>
              <a:t>urgenţă</a:t>
            </a:r>
            <a:r>
              <a:rPr lang="ro-RO" sz="1400" dirty="0" smtClean="0">
                <a:latin typeface="Trebuchet MS" pitchFamily="34" charset="0"/>
              </a:rPr>
              <a:t> reprezintă </a:t>
            </a:r>
            <a:r>
              <a:rPr lang="en-US" sz="1400" dirty="0" smtClean="0">
                <a:latin typeface="Trebuchet MS" pitchFamily="34" charset="0"/>
              </a:rPr>
              <a:t>un document care </a:t>
            </a:r>
            <a:r>
              <a:rPr lang="en-US" sz="1400" dirty="0" err="1" smtClean="0">
                <a:latin typeface="Trebuchet MS" pitchFamily="34" charset="0"/>
              </a:rPr>
              <a:t>conţine</a:t>
            </a:r>
            <a:r>
              <a:rPr lang="ro-RO" sz="1400" dirty="0" smtClean="0">
                <a:latin typeface="Trebuchet MS" pitchFamily="34" charset="0"/>
              </a:rPr>
              <a:t> </a:t>
            </a:r>
            <a:r>
              <a:rPr lang="en-US" sz="1400" dirty="0" err="1" smtClean="0">
                <a:latin typeface="Trebuchet MS" pitchFamily="34" charset="0"/>
              </a:rPr>
              <a:t>posibilele</a:t>
            </a:r>
            <a:r>
              <a:rPr lang="ro-RO" sz="1400" dirty="0" smtClean="0">
                <a:latin typeface="Trebuchet MS" pitchFamily="34" charset="0"/>
              </a:rPr>
              <a:t> </a:t>
            </a:r>
            <a:r>
              <a:rPr lang="en-US" sz="1400" dirty="0" err="1" smtClean="0">
                <a:latin typeface="Trebuchet MS" pitchFamily="34" charset="0"/>
              </a:rPr>
              <a:t>soluţii</a:t>
            </a:r>
            <a:r>
              <a:rPr lang="ro-RO" sz="1400" dirty="0" smtClean="0">
                <a:latin typeface="Trebuchet MS" pitchFamily="34" charset="0"/>
              </a:rPr>
              <a:t> </a:t>
            </a:r>
            <a:r>
              <a:rPr lang="en-US" sz="1400" dirty="0" err="1" smtClean="0">
                <a:latin typeface="Trebuchet MS" pitchFamily="34" charset="0"/>
              </a:rPr>
              <a:t>personalizate</a:t>
            </a:r>
            <a:r>
              <a:rPr lang="ro-RO" sz="1400" dirty="0" smtClean="0">
                <a:latin typeface="Trebuchet MS" pitchFamily="34" charset="0"/>
              </a:rPr>
              <a:t> </a:t>
            </a:r>
            <a:r>
              <a:rPr lang="en-US" sz="1400" dirty="0" err="1" smtClean="0">
                <a:latin typeface="Trebuchet MS" pitchFamily="34" charset="0"/>
              </a:rPr>
              <a:t>în</a:t>
            </a:r>
            <a:r>
              <a:rPr lang="ro-RO" sz="1400" dirty="0" smtClean="0">
                <a:latin typeface="Trebuchet MS" pitchFamily="34" charset="0"/>
              </a:rPr>
              <a:t> </a:t>
            </a:r>
            <a:r>
              <a:rPr lang="en-US" sz="1400" dirty="0" err="1" smtClean="0">
                <a:latin typeface="Trebuchet MS" pitchFamily="34" charset="0"/>
              </a:rPr>
              <a:t>funcţie</a:t>
            </a:r>
            <a:r>
              <a:rPr lang="en-US" sz="1400" dirty="0" smtClean="0">
                <a:latin typeface="Trebuchet MS" pitchFamily="34" charset="0"/>
              </a:rPr>
              <a:t> de </a:t>
            </a:r>
            <a:r>
              <a:rPr lang="en-US" sz="1400" dirty="0" err="1" smtClean="0">
                <a:latin typeface="Trebuchet MS" pitchFamily="34" charset="0"/>
              </a:rPr>
              <a:t>situaţia</a:t>
            </a:r>
            <a:r>
              <a:rPr lang="ro-RO" sz="1400" dirty="0" smtClean="0">
                <a:latin typeface="Trebuchet MS" pitchFamily="34" charset="0"/>
              </a:rPr>
              <a:t> </a:t>
            </a:r>
            <a:r>
              <a:rPr lang="en-US" sz="1400" dirty="0" err="1" smtClean="0">
                <a:latin typeface="Trebuchet MS" pitchFamily="34" charset="0"/>
              </a:rPr>
              <a:t>persoanelor</a:t>
            </a:r>
            <a:r>
              <a:rPr lang="ro-RO" sz="1400" dirty="0" smtClean="0">
                <a:latin typeface="Trebuchet MS" pitchFamily="34" charset="0"/>
              </a:rPr>
              <a:t> </a:t>
            </a:r>
            <a:r>
              <a:rPr lang="en-US" sz="1400" dirty="0" err="1" smtClean="0">
                <a:latin typeface="Trebuchet MS" pitchFamily="34" charset="0"/>
              </a:rPr>
              <a:t>beneficiare</a:t>
            </a:r>
            <a:r>
              <a:rPr lang="en-US" sz="1400" dirty="0" smtClean="0">
                <a:latin typeface="Trebuchet MS" pitchFamily="34" charset="0"/>
              </a:rPr>
              <a:t>, </a:t>
            </a:r>
            <a:r>
              <a:rPr lang="en-US" sz="1400" dirty="0" err="1" smtClean="0">
                <a:latin typeface="Trebuchet MS" pitchFamily="34" charset="0"/>
              </a:rPr>
              <a:t>aplicabile</a:t>
            </a:r>
            <a:r>
              <a:rPr lang="ro-RO" sz="1400" dirty="0" smtClean="0">
                <a:latin typeface="Trebuchet MS" pitchFamily="34" charset="0"/>
              </a:rPr>
              <a:t> </a:t>
            </a:r>
            <a:r>
              <a:rPr lang="en-US" sz="1400" dirty="0" err="1" smtClean="0">
                <a:latin typeface="Trebuchet MS" pitchFamily="34" charset="0"/>
              </a:rPr>
              <a:t>pentru</a:t>
            </a:r>
            <a:r>
              <a:rPr lang="ro-RO" sz="1400" dirty="0" smtClean="0">
                <a:latin typeface="Trebuchet MS" pitchFamily="34" charset="0"/>
              </a:rPr>
              <a:t> </a:t>
            </a:r>
            <a:r>
              <a:rPr lang="en-US" sz="1400" dirty="0" err="1" smtClean="0">
                <a:latin typeface="Trebuchet MS" pitchFamily="34" charset="0"/>
              </a:rPr>
              <a:t>situaţia</a:t>
            </a:r>
            <a:r>
              <a:rPr lang="ro-RO" sz="1400" dirty="0" smtClean="0">
                <a:latin typeface="Trebuchet MS" pitchFamily="34" charset="0"/>
              </a:rPr>
              <a:t> </a:t>
            </a:r>
            <a:r>
              <a:rPr lang="en-US" sz="1400" dirty="0" err="1" smtClean="0">
                <a:latin typeface="Trebuchet MS" pitchFamily="34" charset="0"/>
              </a:rPr>
              <a:t>în</a:t>
            </a:r>
            <a:r>
              <a:rPr lang="en-US" sz="1400" dirty="0" smtClean="0">
                <a:latin typeface="Trebuchet MS" pitchFamily="34" charset="0"/>
              </a:rPr>
              <a:t> care </a:t>
            </a:r>
            <a:r>
              <a:rPr lang="en-US" sz="1400" dirty="0" err="1" smtClean="0">
                <a:latin typeface="Trebuchet MS" pitchFamily="34" charset="0"/>
              </a:rPr>
              <a:t>serviciile</a:t>
            </a:r>
            <a:r>
              <a:rPr lang="ro-RO" sz="1400" dirty="0" smtClean="0">
                <a:latin typeface="Trebuchet MS" pitchFamily="34" charset="0"/>
              </a:rPr>
              <a:t> </a:t>
            </a:r>
            <a:r>
              <a:rPr lang="en-US" sz="1400" dirty="0" err="1" smtClean="0">
                <a:latin typeface="Trebuchet MS" pitchFamily="34" charset="0"/>
              </a:rPr>
              <a:t>sociale</a:t>
            </a:r>
            <a:r>
              <a:rPr lang="en-US" sz="1400" dirty="0" smtClean="0">
                <a:latin typeface="Trebuchet MS" pitchFamily="34" charset="0"/>
              </a:rPr>
              <a:t> nu </a:t>
            </a:r>
            <a:r>
              <a:rPr lang="en-US" sz="1400" dirty="0" err="1" smtClean="0">
                <a:latin typeface="Trebuchet MS" pitchFamily="34" charset="0"/>
              </a:rPr>
              <a:t>mai</a:t>
            </a:r>
            <a:r>
              <a:rPr lang="en-US" sz="1400" dirty="0" smtClean="0">
                <a:latin typeface="Trebuchet MS" pitchFamily="34" charset="0"/>
              </a:rPr>
              <a:t> pot </a:t>
            </a:r>
            <a:r>
              <a:rPr lang="en-US" sz="1400" dirty="0" err="1" smtClean="0">
                <a:latin typeface="Trebuchet MS" pitchFamily="34" charset="0"/>
              </a:rPr>
              <a:t>fi</a:t>
            </a:r>
            <a:r>
              <a:rPr lang="en-US" sz="1400" dirty="0" smtClean="0">
                <a:latin typeface="Trebuchet MS" pitchFamily="34" charset="0"/>
              </a:rPr>
              <a:t> </a:t>
            </a:r>
            <a:r>
              <a:rPr lang="en-US" sz="1400" dirty="0" err="1" smtClean="0">
                <a:latin typeface="Trebuchet MS" pitchFamily="34" charset="0"/>
              </a:rPr>
              <a:t>acordate</a:t>
            </a:r>
            <a:r>
              <a:rPr lang="ro-RO" sz="1400" dirty="0" smtClean="0">
                <a:latin typeface="Trebuchet MS" pitchFamily="34" charset="0"/>
              </a:rPr>
              <a:t> </a:t>
            </a:r>
            <a:r>
              <a:rPr lang="en-US" sz="1400" dirty="0" err="1" smtClean="0">
                <a:latin typeface="Trebuchet MS" pitchFamily="34" charset="0"/>
              </a:rPr>
              <a:t>în</a:t>
            </a:r>
            <a:r>
              <a:rPr lang="ro-RO" sz="1400" dirty="0" smtClean="0">
                <a:latin typeface="Trebuchet MS" pitchFamily="34" charset="0"/>
              </a:rPr>
              <a:t> </a:t>
            </a:r>
            <a:r>
              <a:rPr lang="en-US" sz="1400" dirty="0" err="1" smtClean="0">
                <a:latin typeface="Trebuchet MS" pitchFamily="34" charset="0"/>
              </a:rPr>
              <a:t>centrul</a:t>
            </a:r>
            <a:r>
              <a:rPr lang="ro-RO" sz="1400" dirty="0" smtClean="0">
                <a:latin typeface="Trebuchet MS" pitchFamily="34" charset="0"/>
              </a:rPr>
              <a:t> </a:t>
            </a:r>
            <a:r>
              <a:rPr lang="en-US" sz="1400" dirty="0" err="1" smtClean="0">
                <a:latin typeface="Trebuchet MS" pitchFamily="34" charset="0"/>
              </a:rPr>
              <a:t>respectiv</a:t>
            </a:r>
            <a:r>
              <a:rPr lang="en-US" sz="1400" dirty="0" smtClean="0">
                <a:latin typeface="Trebuchet MS" pitchFamily="34" charset="0"/>
              </a:rPr>
              <a:t>. </a:t>
            </a:r>
            <a:r>
              <a:rPr lang="en-US" sz="1400" dirty="0" err="1" smtClean="0">
                <a:latin typeface="Trebuchet MS" pitchFamily="34" charset="0"/>
              </a:rPr>
              <a:t>Planul</a:t>
            </a:r>
            <a:r>
              <a:rPr lang="en-US" sz="1400" dirty="0" smtClean="0">
                <a:latin typeface="Trebuchet MS" pitchFamily="34" charset="0"/>
              </a:rPr>
              <a:t> de </a:t>
            </a:r>
            <a:r>
              <a:rPr lang="en-US" sz="1400" dirty="0" err="1" smtClean="0">
                <a:latin typeface="Trebuchet MS" pitchFamily="34" charset="0"/>
              </a:rPr>
              <a:t>urgenţă</a:t>
            </a:r>
            <a:r>
              <a:rPr lang="en-US" sz="1400" dirty="0" smtClean="0">
                <a:latin typeface="Trebuchet MS" pitchFamily="34" charset="0"/>
              </a:rPr>
              <a:t> se </a:t>
            </a:r>
            <a:r>
              <a:rPr lang="en-US" sz="1400" dirty="0" err="1" smtClean="0">
                <a:latin typeface="Trebuchet MS" pitchFamily="34" charset="0"/>
              </a:rPr>
              <a:t>actualizează</a:t>
            </a:r>
            <a:r>
              <a:rPr lang="en-US" sz="1400" dirty="0" smtClean="0">
                <a:latin typeface="Trebuchet MS" pitchFamily="34" charset="0"/>
              </a:rPr>
              <a:t> </a:t>
            </a:r>
            <a:r>
              <a:rPr lang="en-US" sz="1400" dirty="0" err="1" smtClean="0">
                <a:latin typeface="Trebuchet MS" pitchFamily="34" charset="0"/>
              </a:rPr>
              <a:t>pe</a:t>
            </a:r>
            <a:r>
              <a:rPr lang="en-US" sz="1400" dirty="0" smtClean="0">
                <a:latin typeface="Trebuchet MS" pitchFamily="34" charset="0"/>
              </a:rPr>
              <a:t> </a:t>
            </a:r>
            <a:r>
              <a:rPr lang="en-US" sz="1400" dirty="0" err="1" smtClean="0">
                <a:latin typeface="Trebuchet MS" pitchFamily="34" charset="0"/>
              </a:rPr>
              <a:t>baza</a:t>
            </a:r>
            <a:r>
              <a:rPr lang="ro-RO" sz="1400" dirty="0" smtClean="0">
                <a:latin typeface="Trebuchet MS" pitchFamily="34" charset="0"/>
              </a:rPr>
              <a:t> </a:t>
            </a:r>
            <a:r>
              <a:rPr lang="en-US" sz="1400" dirty="0" err="1" smtClean="0">
                <a:latin typeface="Trebuchet MS" pitchFamily="34" charset="0"/>
              </a:rPr>
              <a:t>revizuirii</a:t>
            </a:r>
            <a:r>
              <a:rPr lang="ro-RO" sz="1400" dirty="0" smtClean="0">
                <a:latin typeface="Trebuchet MS" pitchFamily="34" charset="0"/>
              </a:rPr>
              <a:t> </a:t>
            </a:r>
            <a:r>
              <a:rPr lang="en-US" sz="1400" dirty="0" err="1" smtClean="0">
                <a:latin typeface="Trebuchet MS" pitchFamily="34" charset="0"/>
              </a:rPr>
              <a:t>planurilor</a:t>
            </a:r>
            <a:r>
              <a:rPr lang="en-US" sz="1400" dirty="0" smtClean="0">
                <a:latin typeface="Trebuchet MS" pitchFamily="34" charset="0"/>
              </a:rPr>
              <a:t> de </a:t>
            </a:r>
            <a:r>
              <a:rPr lang="en-US" sz="1400" dirty="0" err="1" smtClean="0">
                <a:latin typeface="Trebuchet MS" pitchFamily="34" charset="0"/>
              </a:rPr>
              <a:t>îngrijire</a:t>
            </a:r>
            <a:r>
              <a:rPr lang="ro-RO" sz="1400" dirty="0" smtClean="0">
                <a:latin typeface="Trebuchet MS" pitchFamily="34" charset="0"/>
              </a:rPr>
              <a:t> </a:t>
            </a:r>
            <a:r>
              <a:rPr lang="en-US" sz="1400" dirty="0" err="1" smtClean="0">
                <a:latin typeface="Trebuchet MS" pitchFamily="34" charset="0"/>
              </a:rPr>
              <a:t>şi</a:t>
            </a:r>
            <a:r>
              <a:rPr lang="ro-RO" sz="1400" dirty="0" smtClean="0">
                <a:latin typeface="Trebuchet MS" pitchFamily="34" charset="0"/>
              </a:rPr>
              <a:t> </a:t>
            </a:r>
            <a:r>
              <a:rPr lang="en-US" sz="1400" dirty="0" err="1" smtClean="0">
                <a:latin typeface="Trebuchet MS" pitchFamily="34" charset="0"/>
              </a:rPr>
              <a:t>asistenţă</a:t>
            </a:r>
            <a:r>
              <a:rPr lang="ro-RO" sz="1400" dirty="0" smtClean="0">
                <a:latin typeface="Trebuchet MS" pitchFamily="34" charset="0"/>
              </a:rPr>
              <a:t> </a:t>
            </a:r>
            <a:r>
              <a:rPr lang="en-US" sz="1400" dirty="0" err="1" smtClean="0">
                <a:latin typeface="Trebuchet MS" pitchFamily="34" charset="0"/>
              </a:rPr>
              <a:t>şi</a:t>
            </a:r>
            <a:r>
              <a:rPr lang="en-US" sz="1400" dirty="0" smtClean="0">
                <a:latin typeface="Trebuchet MS" pitchFamily="34" charset="0"/>
              </a:rPr>
              <a:t> se </a:t>
            </a:r>
            <a:r>
              <a:rPr lang="en-US" sz="1400" dirty="0" err="1" smtClean="0">
                <a:latin typeface="Trebuchet MS" pitchFamily="34" charset="0"/>
              </a:rPr>
              <a:t>implementează</a:t>
            </a:r>
            <a:r>
              <a:rPr lang="ro-RO" sz="1400" dirty="0" smtClean="0">
                <a:latin typeface="Trebuchet MS" pitchFamily="34" charset="0"/>
              </a:rPr>
              <a:t> </a:t>
            </a:r>
            <a:r>
              <a:rPr lang="en-US" sz="1400" dirty="0" err="1" smtClean="0">
                <a:latin typeface="Trebuchet MS" pitchFamily="34" charset="0"/>
              </a:rPr>
              <a:t>personalizat</a:t>
            </a:r>
            <a:r>
              <a:rPr lang="en-US" sz="1400" dirty="0" smtClean="0">
                <a:latin typeface="Trebuchet MS" pitchFamily="34" charset="0"/>
              </a:rPr>
              <a:t>, cu </a:t>
            </a:r>
            <a:r>
              <a:rPr lang="en-US" sz="1400" dirty="0" err="1" smtClean="0">
                <a:latin typeface="Trebuchet MS" pitchFamily="34" charset="0"/>
              </a:rPr>
              <a:t>acordul</a:t>
            </a:r>
            <a:r>
              <a:rPr lang="ro-RO" sz="1400" dirty="0" smtClean="0">
                <a:latin typeface="Trebuchet MS" pitchFamily="34" charset="0"/>
              </a:rPr>
              <a:t> </a:t>
            </a:r>
            <a:r>
              <a:rPr lang="en-US" sz="1400" dirty="0" smtClean="0">
                <a:latin typeface="Trebuchet MS" pitchFamily="34" charset="0"/>
              </a:rPr>
              <a:t>ş</a:t>
            </a:r>
            <a:r>
              <a:rPr lang="ro-RO" sz="1400" dirty="0" smtClean="0">
                <a:latin typeface="Trebuchet MS" pitchFamily="34" charset="0"/>
              </a:rPr>
              <a:t> </a:t>
            </a:r>
            <a:r>
              <a:rPr lang="en-US" sz="1400" dirty="0" smtClean="0">
                <a:latin typeface="Trebuchet MS" pitchFamily="34" charset="0"/>
              </a:rPr>
              <a:t>I </a:t>
            </a:r>
            <a:r>
              <a:rPr lang="en-US" sz="1400" dirty="0" err="1" smtClean="0">
                <a:latin typeface="Trebuchet MS" pitchFamily="34" charset="0"/>
              </a:rPr>
              <a:t>participarea</a:t>
            </a:r>
            <a:r>
              <a:rPr lang="ro-RO" sz="1400" dirty="0" smtClean="0">
                <a:latin typeface="Trebuchet MS" pitchFamily="34" charset="0"/>
              </a:rPr>
              <a:t> </a:t>
            </a:r>
            <a:r>
              <a:rPr lang="en-US" sz="1400" dirty="0" err="1" smtClean="0">
                <a:latin typeface="Trebuchet MS" pitchFamily="34" charset="0"/>
              </a:rPr>
              <a:t>persoanei</a:t>
            </a:r>
            <a:r>
              <a:rPr lang="ro-RO" sz="1400" dirty="0" smtClean="0">
                <a:latin typeface="Trebuchet MS" pitchFamily="34" charset="0"/>
              </a:rPr>
              <a:t> </a:t>
            </a:r>
            <a:r>
              <a:rPr lang="en-US" sz="1400" dirty="0" err="1" smtClean="0">
                <a:latin typeface="Trebuchet MS" pitchFamily="34" charset="0"/>
              </a:rPr>
              <a:t>beneficiare</a:t>
            </a:r>
            <a:r>
              <a:rPr lang="en-US" sz="1400" dirty="0" smtClean="0">
                <a:latin typeface="Trebuchet MS" pitchFamily="34" charset="0"/>
              </a:rPr>
              <a:t>/ </a:t>
            </a:r>
            <a:r>
              <a:rPr lang="en-US" sz="1400" dirty="0" err="1" smtClean="0">
                <a:latin typeface="Trebuchet MS" pitchFamily="34" charset="0"/>
              </a:rPr>
              <a:t>reprezentantului</a:t>
            </a:r>
            <a:r>
              <a:rPr lang="en-US" sz="1400" dirty="0" smtClean="0">
                <a:latin typeface="Trebuchet MS" pitchFamily="34" charset="0"/>
              </a:rPr>
              <a:t> legal, </a:t>
            </a:r>
            <a:r>
              <a:rPr lang="en-US" sz="1400" dirty="0" err="1" smtClean="0">
                <a:latin typeface="Trebuchet MS" pitchFamily="34" charset="0"/>
              </a:rPr>
              <a:t>precum</a:t>
            </a:r>
            <a:r>
              <a:rPr lang="en-US" sz="1400" dirty="0" smtClean="0">
                <a:latin typeface="Trebuchet MS" pitchFamily="34" charset="0"/>
              </a:rPr>
              <a:t> </a:t>
            </a:r>
            <a:r>
              <a:rPr lang="en-US" sz="1400" dirty="0" err="1" smtClean="0">
                <a:latin typeface="Trebuchet MS" pitchFamily="34" charset="0"/>
              </a:rPr>
              <a:t>şi</a:t>
            </a:r>
            <a:r>
              <a:rPr lang="en-US" sz="1400" dirty="0" smtClean="0">
                <a:latin typeface="Trebuchet MS" pitchFamily="34" charset="0"/>
              </a:rPr>
              <a:t> a </a:t>
            </a:r>
            <a:r>
              <a:rPr lang="en-US" sz="1400" dirty="0" err="1" smtClean="0">
                <a:latin typeface="Trebuchet MS" pitchFamily="34" charset="0"/>
              </a:rPr>
              <a:t>susţinătorului</a:t>
            </a:r>
            <a:r>
              <a:rPr lang="en-US" sz="1400" dirty="0" smtClean="0">
                <a:latin typeface="Trebuchet MS" pitchFamily="34" charset="0"/>
              </a:rPr>
              <a:t> legal.</a:t>
            </a:r>
            <a:endParaRPr lang="ro-RO" sz="1400" dirty="0" smtClean="0">
              <a:latin typeface="Trebuchet MS" pitchFamily="34" charset="0"/>
            </a:endParaRPr>
          </a:p>
          <a:p>
            <a:pPr algn="just"/>
            <a:r>
              <a:rPr lang="en-US" sz="1400" dirty="0" err="1" smtClean="0">
                <a:latin typeface="Trebuchet MS" pitchFamily="34" charset="0"/>
              </a:rPr>
              <a:t>Planul</a:t>
            </a:r>
            <a:r>
              <a:rPr lang="en-US" sz="1400" dirty="0" smtClean="0">
                <a:latin typeface="Trebuchet MS" pitchFamily="34" charset="0"/>
              </a:rPr>
              <a:t> de </a:t>
            </a:r>
            <a:r>
              <a:rPr lang="en-US" sz="1400" dirty="0" err="1" smtClean="0">
                <a:latin typeface="Trebuchet MS" pitchFamily="34" charset="0"/>
              </a:rPr>
              <a:t>urgenţă</a:t>
            </a:r>
            <a:r>
              <a:rPr lang="ro-RO" sz="1400" dirty="0" smtClean="0">
                <a:latin typeface="Trebuchet MS" pitchFamily="34" charset="0"/>
              </a:rPr>
              <a:t> </a:t>
            </a:r>
            <a:r>
              <a:rPr lang="en-US" sz="1400" dirty="0" err="1" smtClean="0">
                <a:latin typeface="Trebuchet MS" pitchFamily="34" charset="0"/>
              </a:rPr>
              <a:t>este</a:t>
            </a:r>
            <a:r>
              <a:rPr lang="ro-RO" sz="1400" dirty="0" smtClean="0">
                <a:latin typeface="Trebuchet MS" pitchFamily="34" charset="0"/>
              </a:rPr>
              <a:t> </a:t>
            </a:r>
            <a:r>
              <a:rPr lang="en-US" sz="1400" dirty="0" err="1" smtClean="0">
                <a:latin typeface="Trebuchet MS" pitchFamily="34" charset="0"/>
              </a:rPr>
              <a:t>avizat</a:t>
            </a:r>
            <a:r>
              <a:rPr lang="ro-RO" sz="1400" dirty="0" smtClean="0">
                <a:latin typeface="Trebuchet MS" pitchFamily="34" charset="0"/>
              </a:rPr>
              <a:t> </a:t>
            </a:r>
            <a:r>
              <a:rPr lang="en-US" sz="1400" dirty="0" err="1" smtClean="0">
                <a:latin typeface="Trebuchet MS" pitchFamily="34" charset="0"/>
              </a:rPr>
              <a:t>şi</a:t>
            </a:r>
            <a:r>
              <a:rPr lang="ro-RO" sz="1400" dirty="0" smtClean="0">
                <a:latin typeface="Trebuchet MS" pitchFamily="34" charset="0"/>
              </a:rPr>
              <a:t> </a:t>
            </a:r>
            <a:r>
              <a:rPr lang="en-US" sz="1400" dirty="0" err="1" smtClean="0">
                <a:latin typeface="Trebuchet MS" pitchFamily="34" charset="0"/>
              </a:rPr>
              <a:t>asumat</a:t>
            </a:r>
            <a:r>
              <a:rPr lang="ro-RO" sz="1400" dirty="0" smtClean="0">
                <a:latin typeface="Trebuchet MS" pitchFamily="34" charset="0"/>
              </a:rPr>
              <a:t> </a:t>
            </a:r>
            <a:r>
              <a:rPr lang="en-US" sz="1400" dirty="0" err="1" smtClean="0">
                <a:latin typeface="Trebuchet MS" pitchFamily="34" charset="0"/>
              </a:rPr>
              <a:t>prin</a:t>
            </a:r>
            <a:r>
              <a:rPr lang="ro-RO" sz="1400" dirty="0" smtClean="0">
                <a:latin typeface="Trebuchet MS" pitchFamily="34" charset="0"/>
              </a:rPr>
              <a:t> </a:t>
            </a:r>
            <a:r>
              <a:rPr lang="en-US" sz="1400" dirty="0" err="1" smtClean="0">
                <a:latin typeface="Trebuchet MS" pitchFamily="34" charset="0"/>
              </a:rPr>
              <a:t>semnătură</a:t>
            </a:r>
            <a:r>
              <a:rPr lang="en-US" sz="1400" dirty="0" smtClean="0">
                <a:latin typeface="Trebuchet MS" pitchFamily="34" charset="0"/>
              </a:rPr>
              <a:t> de </a:t>
            </a:r>
            <a:r>
              <a:rPr lang="en-US" sz="1400" dirty="0" err="1" smtClean="0">
                <a:latin typeface="Trebuchet MS" pitchFamily="34" charset="0"/>
              </a:rPr>
              <a:t>serviciul</a:t>
            </a:r>
            <a:r>
              <a:rPr lang="en-US" sz="1400" dirty="0" smtClean="0">
                <a:latin typeface="Trebuchet MS" pitchFamily="34" charset="0"/>
              </a:rPr>
              <a:t> public de </a:t>
            </a:r>
            <a:r>
              <a:rPr lang="en-US" sz="1400" dirty="0" err="1" smtClean="0">
                <a:latin typeface="Trebuchet MS" pitchFamily="34" charset="0"/>
              </a:rPr>
              <a:t>asistenţă</a:t>
            </a:r>
            <a:r>
              <a:rPr lang="ro-RO" sz="1400" dirty="0" smtClean="0">
                <a:latin typeface="Trebuchet MS" pitchFamily="34" charset="0"/>
              </a:rPr>
              <a:t> </a:t>
            </a:r>
            <a:r>
              <a:rPr lang="en-US" sz="1400" dirty="0" err="1" smtClean="0">
                <a:latin typeface="Trebuchet MS" pitchFamily="34" charset="0"/>
              </a:rPr>
              <a:t>socială</a:t>
            </a:r>
            <a:r>
              <a:rPr lang="en-US" sz="1400" dirty="0" smtClean="0">
                <a:latin typeface="Trebuchet MS" pitchFamily="34" charset="0"/>
              </a:rPr>
              <a:t> </a:t>
            </a:r>
            <a:r>
              <a:rPr lang="en-US" sz="1400" dirty="0" err="1" smtClean="0">
                <a:latin typeface="Trebuchet MS" pitchFamily="34" charset="0"/>
              </a:rPr>
              <a:t>pe</a:t>
            </a:r>
            <a:r>
              <a:rPr lang="en-US" sz="1400" dirty="0" smtClean="0">
                <a:latin typeface="Trebuchet MS" pitchFamily="34" charset="0"/>
              </a:rPr>
              <a:t> a </a:t>
            </a:r>
            <a:r>
              <a:rPr lang="en-US" sz="1400" dirty="0" err="1" smtClean="0">
                <a:latin typeface="Trebuchet MS" pitchFamily="34" charset="0"/>
              </a:rPr>
              <a:t>cărui</a:t>
            </a:r>
            <a:r>
              <a:rPr lang="ro-RO" sz="1400" dirty="0" smtClean="0">
                <a:latin typeface="Trebuchet MS" pitchFamily="34" charset="0"/>
              </a:rPr>
              <a:t> </a:t>
            </a:r>
            <a:r>
              <a:rPr lang="en-US" sz="1400" dirty="0" err="1" smtClean="0">
                <a:latin typeface="Trebuchet MS" pitchFamily="34" charset="0"/>
              </a:rPr>
              <a:t>rază</a:t>
            </a:r>
            <a:r>
              <a:rPr lang="ro-RO" sz="1400" dirty="0" smtClean="0">
                <a:latin typeface="Trebuchet MS" pitchFamily="34" charset="0"/>
              </a:rPr>
              <a:t> </a:t>
            </a:r>
            <a:r>
              <a:rPr lang="en-US" sz="1400" dirty="0" err="1" smtClean="0">
                <a:latin typeface="Trebuchet MS" pitchFamily="34" charset="0"/>
              </a:rPr>
              <a:t>administrativ-teritorială</a:t>
            </a:r>
            <a:r>
              <a:rPr lang="ro-RO" sz="1400" dirty="0" smtClean="0">
                <a:latin typeface="Trebuchet MS" pitchFamily="34" charset="0"/>
              </a:rPr>
              <a:t> </a:t>
            </a:r>
            <a:r>
              <a:rPr lang="en-US" sz="1400" dirty="0" err="1" smtClean="0">
                <a:latin typeface="Trebuchet MS" pitchFamily="34" charset="0"/>
              </a:rPr>
              <a:t>urmează</a:t>
            </a:r>
            <a:r>
              <a:rPr lang="ro-RO" sz="1400" dirty="0" smtClean="0">
                <a:latin typeface="Trebuchet MS" pitchFamily="34" charset="0"/>
              </a:rPr>
              <a:t> </a:t>
            </a:r>
            <a:r>
              <a:rPr lang="en-US" sz="1400" dirty="0" err="1" smtClean="0">
                <a:latin typeface="Trebuchet MS" pitchFamily="34" charset="0"/>
              </a:rPr>
              <a:t>să</a:t>
            </a:r>
            <a:r>
              <a:rPr lang="ro-RO" sz="1400" dirty="0" smtClean="0">
                <a:latin typeface="Trebuchet MS" pitchFamily="34" charset="0"/>
              </a:rPr>
              <a:t> </a:t>
            </a:r>
            <a:r>
              <a:rPr lang="en-US" sz="1400" dirty="0" err="1" smtClean="0">
                <a:latin typeface="Trebuchet MS" pitchFamily="34" charset="0"/>
              </a:rPr>
              <a:t>funcţioneze</a:t>
            </a:r>
            <a:r>
              <a:rPr lang="ro-RO" sz="1400" dirty="0" smtClean="0">
                <a:latin typeface="Trebuchet MS" pitchFamily="34" charset="0"/>
              </a:rPr>
              <a:t> </a:t>
            </a:r>
            <a:r>
              <a:rPr lang="en-US" sz="1400" dirty="0" err="1" smtClean="0">
                <a:latin typeface="Trebuchet MS" pitchFamily="34" charset="0"/>
              </a:rPr>
              <a:t>serviciul</a:t>
            </a:r>
            <a:r>
              <a:rPr lang="en-US" sz="1400" dirty="0" smtClean="0">
                <a:latin typeface="Trebuchet MS" pitchFamily="34" charset="0"/>
              </a:rPr>
              <a:t> social, </a:t>
            </a:r>
            <a:r>
              <a:rPr lang="en-US" sz="1400" dirty="0" err="1" smtClean="0">
                <a:latin typeface="Trebuchet MS" pitchFamily="34" charset="0"/>
              </a:rPr>
              <a:t>precum</a:t>
            </a:r>
            <a:r>
              <a:rPr lang="en-US" sz="1400" dirty="0" smtClean="0">
                <a:latin typeface="Trebuchet MS" pitchFamily="34" charset="0"/>
              </a:rPr>
              <a:t> </a:t>
            </a:r>
            <a:r>
              <a:rPr lang="en-US" sz="1400" dirty="0" err="1" smtClean="0">
                <a:latin typeface="Trebuchet MS" pitchFamily="34" charset="0"/>
              </a:rPr>
              <a:t>şi</a:t>
            </a:r>
            <a:r>
              <a:rPr lang="en-US" sz="1400" dirty="0" smtClean="0">
                <a:latin typeface="Trebuchet MS" pitchFamily="34" charset="0"/>
              </a:rPr>
              <a:t> de </a:t>
            </a:r>
            <a:r>
              <a:rPr lang="en-US" sz="1400" dirty="0" err="1" smtClean="0">
                <a:latin typeface="Trebuchet MS" pitchFamily="34" charset="0"/>
              </a:rPr>
              <a:t>serviciul</a:t>
            </a:r>
            <a:r>
              <a:rPr lang="en-US" sz="1400" dirty="0" smtClean="0">
                <a:latin typeface="Trebuchet MS" pitchFamily="34" charset="0"/>
              </a:rPr>
              <a:t> public de </a:t>
            </a:r>
            <a:r>
              <a:rPr lang="en-US" sz="1400" dirty="0" err="1" smtClean="0">
                <a:latin typeface="Trebuchet MS" pitchFamily="34" charset="0"/>
              </a:rPr>
              <a:t>asistenţă</a:t>
            </a:r>
            <a:r>
              <a:rPr lang="ro-RO" sz="1400" dirty="0" smtClean="0">
                <a:latin typeface="Trebuchet MS" pitchFamily="34" charset="0"/>
              </a:rPr>
              <a:t> </a:t>
            </a:r>
            <a:r>
              <a:rPr lang="en-US" sz="1400" dirty="0" err="1" smtClean="0">
                <a:latin typeface="Trebuchet MS" pitchFamily="34" charset="0"/>
              </a:rPr>
              <a:t>socială</a:t>
            </a:r>
            <a:r>
              <a:rPr lang="en-US" sz="1400" dirty="0" smtClean="0">
                <a:latin typeface="Trebuchet MS" pitchFamily="34" charset="0"/>
              </a:rPr>
              <a:t> de </a:t>
            </a:r>
            <a:r>
              <a:rPr lang="en-US" sz="1400" dirty="0" err="1" smtClean="0">
                <a:latin typeface="Trebuchet MS" pitchFamily="34" charset="0"/>
              </a:rPr>
              <a:t>pe</a:t>
            </a:r>
            <a:r>
              <a:rPr lang="en-US" sz="1400" dirty="0" smtClean="0">
                <a:latin typeface="Trebuchet MS" pitchFamily="34" charset="0"/>
              </a:rPr>
              <a:t> a </a:t>
            </a:r>
            <a:r>
              <a:rPr lang="en-US" sz="1400" dirty="0" err="1" smtClean="0">
                <a:latin typeface="Trebuchet MS" pitchFamily="34" charset="0"/>
              </a:rPr>
              <a:t>cărui</a:t>
            </a:r>
            <a:r>
              <a:rPr lang="en-US" sz="1400" dirty="0" smtClean="0">
                <a:latin typeface="Trebuchet MS" pitchFamily="34" charset="0"/>
              </a:rPr>
              <a:t> </a:t>
            </a:r>
            <a:r>
              <a:rPr lang="en-US" sz="1400" dirty="0" err="1" smtClean="0">
                <a:latin typeface="Trebuchet MS" pitchFamily="34" charset="0"/>
              </a:rPr>
              <a:t>rază</a:t>
            </a:r>
            <a:r>
              <a:rPr lang="ro-RO" sz="1400" dirty="0" smtClean="0">
                <a:latin typeface="Trebuchet MS" pitchFamily="34" charset="0"/>
              </a:rPr>
              <a:t> </a:t>
            </a:r>
            <a:r>
              <a:rPr lang="en-US" sz="1400" dirty="0" err="1" smtClean="0">
                <a:latin typeface="Trebuchet MS" pitchFamily="34" charset="0"/>
              </a:rPr>
              <a:t>administrativ-teritorială</a:t>
            </a:r>
            <a:r>
              <a:rPr lang="ro-RO" sz="1400" dirty="0" smtClean="0">
                <a:latin typeface="Trebuchet MS" pitchFamily="34" charset="0"/>
              </a:rPr>
              <a:t> </a:t>
            </a:r>
            <a:r>
              <a:rPr lang="en-US" sz="1400" dirty="0" err="1" smtClean="0">
                <a:latin typeface="Trebuchet MS" pitchFamily="34" charset="0"/>
              </a:rPr>
              <a:t>provin</a:t>
            </a:r>
            <a:r>
              <a:rPr lang="ro-RO" sz="1400" dirty="0" smtClean="0">
                <a:latin typeface="Trebuchet MS" pitchFamily="34" charset="0"/>
              </a:rPr>
              <a:t> </a:t>
            </a:r>
            <a:r>
              <a:rPr lang="en-US" sz="1400" dirty="0" err="1" smtClean="0">
                <a:latin typeface="Trebuchet MS" pitchFamily="34" charset="0"/>
              </a:rPr>
              <a:t>persoanele</a:t>
            </a:r>
            <a:r>
              <a:rPr lang="ro-RO" sz="1400" dirty="0" smtClean="0">
                <a:latin typeface="Trebuchet MS" pitchFamily="34" charset="0"/>
              </a:rPr>
              <a:t> </a:t>
            </a:r>
            <a:r>
              <a:rPr lang="en-US" sz="1400" dirty="0" err="1" smtClean="0">
                <a:latin typeface="Trebuchet MS" pitchFamily="34" charset="0"/>
              </a:rPr>
              <a:t>beneficiare</a:t>
            </a:r>
            <a:r>
              <a:rPr lang="en-US" sz="1400" dirty="0" smtClean="0">
                <a:latin typeface="Trebuchet MS" pitchFamily="34" charset="0"/>
              </a:rPr>
              <a:t>, </a:t>
            </a:r>
            <a:r>
              <a:rPr lang="en-US" sz="1400" dirty="0" err="1" smtClean="0">
                <a:latin typeface="Trebuchet MS" pitchFamily="34" charset="0"/>
              </a:rPr>
              <a:t>în</a:t>
            </a:r>
            <a:r>
              <a:rPr lang="ro-RO" sz="1400" dirty="0" smtClean="0">
                <a:latin typeface="Trebuchet MS" pitchFamily="34" charset="0"/>
              </a:rPr>
              <a:t> </a:t>
            </a:r>
            <a:r>
              <a:rPr lang="en-US" sz="1400" dirty="0" err="1" smtClean="0">
                <a:latin typeface="Trebuchet MS" pitchFamily="34" charset="0"/>
              </a:rPr>
              <a:t>funcţie</a:t>
            </a:r>
            <a:r>
              <a:rPr lang="en-US" sz="1400" dirty="0" smtClean="0">
                <a:latin typeface="Trebuchet MS" pitchFamily="34" charset="0"/>
              </a:rPr>
              <a:t> de </a:t>
            </a:r>
            <a:r>
              <a:rPr lang="en-US" sz="1400" dirty="0" err="1" smtClean="0">
                <a:latin typeface="Trebuchet MS" pitchFamily="34" charset="0"/>
              </a:rPr>
              <a:t>criteriile</a:t>
            </a:r>
            <a:r>
              <a:rPr lang="en-US" sz="1400" dirty="0" smtClean="0">
                <a:latin typeface="Trebuchet MS" pitchFamily="34" charset="0"/>
              </a:rPr>
              <a:t> de </a:t>
            </a:r>
            <a:r>
              <a:rPr lang="en-US" sz="1400" dirty="0" err="1" smtClean="0">
                <a:latin typeface="Trebuchet MS" pitchFamily="34" charset="0"/>
              </a:rPr>
              <a:t>admitere</a:t>
            </a:r>
            <a:r>
              <a:rPr lang="ro-RO" sz="1400" dirty="0" smtClean="0">
                <a:latin typeface="Trebuchet MS" pitchFamily="34" charset="0"/>
              </a:rPr>
              <a:t> </a:t>
            </a:r>
            <a:r>
              <a:rPr lang="en-US" sz="1400" dirty="0" err="1" smtClean="0">
                <a:latin typeface="Trebuchet MS" pitchFamily="34" charset="0"/>
              </a:rPr>
              <a:t>aprobate</a:t>
            </a:r>
            <a:r>
              <a:rPr lang="en-US" sz="1400" dirty="0" smtClean="0">
                <a:latin typeface="Trebuchet MS" pitchFamily="34" charset="0"/>
              </a:rPr>
              <a:t> de </a:t>
            </a:r>
            <a:r>
              <a:rPr lang="en-US" sz="1400" dirty="0" err="1" smtClean="0">
                <a:latin typeface="Trebuchet MS" pitchFamily="34" charset="0"/>
              </a:rPr>
              <a:t>furnizorul</a:t>
            </a:r>
            <a:r>
              <a:rPr lang="en-US" sz="1400" dirty="0" smtClean="0">
                <a:latin typeface="Trebuchet MS" pitchFamily="34" charset="0"/>
              </a:rPr>
              <a:t> de </a:t>
            </a:r>
            <a:r>
              <a:rPr lang="en-US" sz="1400" dirty="0" err="1" smtClean="0">
                <a:latin typeface="Trebuchet MS" pitchFamily="34" charset="0"/>
              </a:rPr>
              <a:t>servicii</a:t>
            </a:r>
            <a:r>
              <a:rPr lang="ro-RO" sz="1400" dirty="0" smtClean="0">
                <a:latin typeface="Trebuchet MS" pitchFamily="34" charset="0"/>
              </a:rPr>
              <a:t> </a:t>
            </a:r>
            <a:r>
              <a:rPr lang="en-US" sz="1400" dirty="0" err="1" smtClean="0">
                <a:latin typeface="Trebuchet MS" pitchFamily="34" charset="0"/>
              </a:rPr>
              <a:t>sociale</a:t>
            </a:r>
            <a:r>
              <a:rPr lang="en-US" sz="1400" dirty="0" smtClean="0">
                <a:latin typeface="Trebuchet MS" pitchFamily="34" charset="0"/>
              </a:rPr>
              <a:t>, </a:t>
            </a:r>
            <a:r>
              <a:rPr lang="en-US" sz="1400" dirty="0" err="1" smtClean="0">
                <a:latin typeface="Trebuchet MS" pitchFamily="34" charset="0"/>
              </a:rPr>
              <a:t>potrivit</a:t>
            </a:r>
            <a:r>
              <a:rPr lang="ro-RO" sz="1400" dirty="0" smtClean="0">
                <a:latin typeface="Trebuchet MS" pitchFamily="34" charset="0"/>
              </a:rPr>
              <a:t> </a:t>
            </a:r>
            <a:r>
              <a:rPr lang="en-US" sz="1400" dirty="0" err="1" smtClean="0">
                <a:latin typeface="Trebuchet MS" pitchFamily="34" charset="0"/>
              </a:rPr>
              <a:t>standardului</a:t>
            </a:r>
            <a:r>
              <a:rPr lang="en-US" sz="1400" dirty="0" smtClean="0">
                <a:latin typeface="Trebuchet MS" pitchFamily="34" charset="0"/>
              </a:rPr>
              <a:t> minim de </a:t>
            </a:r>
            <a:r>
              <a:rPr lang="en-US" sz="1400" dirty="0" err="1" smtClean="0">
                <a:latin typeface="Trebuchet MS" pitchFamily="34" charset="0"/>
              </a:rPr>
              <a:t>calitate</a:t>
            </a:r>
            <a:r>
              <a:rPr lang="en-US" sz="1400" dirty="0" smtClean="0">
                <a:latin typeface="Trebuchet MS" pitchFamily="34" charset="0"/>
              </a:rPr>
              <a:t>, </a:t>
            </a:r>
            <a:r>
              <a:rPr lang="en-US" sz="1400" dirty="0" err="1" smtClean="0">
                <a:latin typeface="Trebuchet MS" pitchFamily="34" charset="0"/>
              </a:rPr>
              <a:t>după</a:t>
            </a:r>
            <a:r>
              <a:rPr lang="ro-RO" sz="1400" dirty="0" smtClean="0">
                <a:latin typeface="Trebuchet MS" pitchFamily="34" charset="0"/>
              </a:rPr>
              <a:t> </a:t>
            </a:r>
            <a:r>
              <a:rPr lang="en-US" sz="1400" dirty="0" err="1" smtClean="0">
                <a:latin typeface="Trebuchet MS" pitchFamily="34" charset="0"/>
              </a:rPr>
              <a:t>caz</a:t>
            </a:r>
            <a:r>
              <a:rPr lang="en-US" sz="1400" dirty="0" smtClean="0">
                <a:latin typeface="Trebuchet MS" pitchFamily="34" charset="0"/>
              </a:rPr>
              <a:t>, de </a:t>
            </a:r>
            <a:r>
              <a:rPr lang="en-US" sz="1400" dirty="0" err="1" smtClean="0">
                <a:latin typeface="Trebuchet MS" pitchFamily="34" charset="0"/>
              </a:rPr>
              <a:t>Direcţia</a:t>
            </a:r>
            <a:r>
              <a:rPr lang="ro-RO" sz="1400" dirty="0" smtClean="0">
                <a:latin typeface="Trebuchet MS" pitchFamily="34" charset="0"/>
              </a:rPr>
              <a:t> </a:t>
            </a:r>
            <a:r>
              <a:rPr lang="en-US" sz="1400" dirty="0" err="1" smtClean="0">
                <a:latin typeface="Trebuchet MS" pitchFamily="34" charset="0"/>
              </a:rPr>
              <a:t>Generală</a:t>
            </a:r>
            <a:r>
              <a:rPr lang="en-US" sz="1400" dirty="0" smtClean="0">
                <a:latin typeface="Trebuchet MS" pitchFamily="34" charset="0"/>
              </a:rPr>
              <a:t> de </a:t>
            </a:r>
            <a:r>
              <a:rPr lang="en-US" sz="1400" dirty="0" err="1" smtClean="0">
                <a:latin typeface="Trebuchet MS" pitchFamily="34" charset="0"/>
              </a:rPr>
              <a:t>Asistenţă</a:t>
            </a:r>
            <a:r>
              <a:rPr lang="ro-RO" sz="1400" dirty="0" smtClean="0">
                <a:latin typeface="Trebuchet MS" pitchFamily="34" charset="0"/>
              </a:rPr>
              <a:t> </a:t>
            </a:r>
            <a:r>
              <a:rPr lang="en-US" sz="1400" dirty="0" err="1" smtClean="0">
                <a:latin typeface="Trebuchet MS" pitchFamily="34" charset="0"/>
              </a:rPr>
              <a:t>Socială</a:t>
            </a:r>
            <a:r>
              <a:rPr lang="ro-RO" sz="1400" dirty="0" smtClean="0">
                <a:latin typeface="Trebuchet MS" pitchFamily="34" charset="0"/>
              </a:rPr>
              <a:t> ș</a:t>
            </a:r>
            <a:r>
              <a:rPr lang="en-US" sz="1400" dirty="0" err="1" smtClean="0">
                <a:latin typeface="Trebuchet MS" pitchFamily="34" charset="0"/>
              </a:rPr>
              <a:t>i</a:t>
            </a:r>
            <a:r>
              <a:rPr lang="ro-RO" sz="1400" dirty="0" smtClean="0">
                <a:latin typeface="Trebuchet MS" pitchFamily="34" charset="0"/>
              </a:rPr>
              <a:t> </a:t>
            </a:r>
            <a:r>
              <a:rPr lang="en-US" sz="1400" dirty="0" err="1" smtClean="0">
                <a:latin typeface="Trebuchet MS" pitchFamily="34" charset="0"/>
              </a:rPr>
              <a:t>Protecţia</a:t>
            </a:r>
            <a:r>
              <a:rPr lang="ro-RO" sz="1400" dirty="0" smtClean="0">
                <a:latin typeface="Trebuchet MS" pitchFamily="34" charset="0"/>
              </a:rPr>
              <a:t> </a:t>
            </a:r>
            <a:r>
              <a:rPr lang="en-US" sz="1400" dirty="0" err="1" smtClean="0">
                <a:latin typeface="Trebuchet MS" pitchFamily="34" charset="0"/>
              </a:rPr>
              <a:t>copilului</a:t>
            </a:r>
            <a:r>
              <a:rPr lang="en-US" sz="1400" dirty="0" smtClean="0">
                <a:latin typeface="Trebuchet MS" pitchFamily="34" charset="0"/>
              </a:rPr>
              <a:t> care </a:t>
            </a:r>
            <a:r>
              <a:rPr lang="en-US" sz="1400" dirty="0" err="1" smtClean="0">
                <a:latin typeface="Trebuchet MS" pitchFamily="34" charset="0"/>
              </a:rPr>
              <a:t>asigură</a:t>
            </a:r>
            <a:r>
              <a:rPr lang="ro-RO" sz="1400" dirty="0" smtClean="0">
                <a:latin typeface="Trebuchet MS" pitchFamily="34" charset="0"/>
              </a:rPr>
              <a:t> </a:t>
            </a:r>
            <a:r>
              <a:rPr lang="en-US" sz="1400" dirty="0" err="1" smtClean="0">
                <a:latin typeface="Trebuchet MS" pitchFamily="34" charset="0"/>
              </a:rPr>
              <a:t>managementul</a:t>
            </a:r>
            <a:r>
              <a:rPr lang="en-US" sz="1400" dirty="0" smtClean="0">
                <a:latin typeface="Trebuchet MS" pitchFamily="34" charset="0"/>
              </a:rPr>
              <a:t> de </a:t>
            </a:r>
            <a:r>
              <a:rPr lang="en-US" sz="1400" dirty="0" err="1" smtClean="0">
                <a:latin typeface="Trebuchet MS" pitchFamily="34" charset="0"/>
              </a:rPr>
              <a:t>caz</a:t>
            </a:r>
            <a:r>
              <a:rPr lang="ro-RO" sz="1400" dirty="0" smtClean="0">
                <a:latin typeface="Trebuchet MS" pitchFamily="34" charset="0"/>
              </a:rPr>
              <a:t> ș</a:t>
            </a:r>
            <a:r>
              <a:rPr lang="en-US" sz="1400" dirty="0" err="1" smtClean="0">
                <a:latin typeface="Trebuchet MS" pitchFamily="34" charset="0"/>
              </a:rPr>
              <a:t>i</a:t>
            </a:r>
            <a:r>
              <a:rPr lang="en-US" sz="1400" dirty="0" smtClean="0">
                <a:latin typeface="Trebuchet MS" pitchFamily="34" charset="0"/>
              </a:rPr>
              <a:t>/</a:t>
            </a:r>
            <a:r>
              <a:rPr lang="en-US" sz="1400" dirty="0" err="1" smtClean="0">
                <a:latin typeface="Trebuchet MS" pitchFamily="34" charset="0"/>
              </a:rPr>
              <a:t>sau</a:t>
            </a:r>
            <a:r>
              <a:rPr lang="en-US" sz="1400" dirty="0" smtClean="0">
                <a:latin typeface="Trebuchet MS" pitchFamily="34" charset="0"/>
              </a:rPr>
              <a:t> care a </a:t>
            </a:r>
            <a:r>
              <a:rPr lang="en-US" sz="1400" dirty="0" err="1" smtClean="0">
                <a:latin typeface="Trebuchet MS" pitchFamily="34" charset="0"/>
              </a:rPr>
              <a:t>făcut</a:t>
            </a:r>
            <a:r>
              <a:rPr lang="en-US" sz="1400" dirty="0" smtClean="0">
                <a:latin typeface="Trebuchet MS" pitchFamily="34" charset="0"/>
              </a:rPr>
              <a:t>, </a:t>
            </a:r>
            <a:r>
              <a:rPr lang="en-US" sz="1400" dirty="0" err="1" smtClean="0">
                <a:latin typeface="Trebuchet MS" pitchFamily="34" charset="0"/>
              </a:rPr>
              <a:t>în</a:t>
            </a:r>
            <a:r>
              <a:rPr lang="ro-RO" sz="1400" dirty="0" smtClean="0">
                <a:latin typeface="Trebuchet MS" pitchFamily="34" charset="0"/>
              </a:rPr>
              <a:t> </a:t>
            </a:r>
            <a:r>
              <a:rPr lang="en-US" sz="1400" dirty="0" err="1" smtClean="0">
                <a:latin typeface="Trebuchet MS" pitchFamily="34" charset="0"/>
              </a:rPr>
              <a:t>planul</a:t>
            </a:r>
            <a:r>
              <a:rPr lang="en-US" sz="1400" dirty="0" smtClean="0">
                <a:latin typeface="Trebuchet MS" pitchFamily="34" charset="0"/>
              </a:rPr>
              <a:t> de </a:t>
            </a:r>
            <a:r>
              <a:rPr lang="en-US" sz="1400" dirty="0" err="1" smtClean="0">
                <a:latin typeface="Trebuchet MS" pitchFamily="34" charset="0"/>
              </a:rPr>
              <a:t>intervenţie</a:t>
            </a:r>
            <a:r>
              <a:rPr lang="en-US" sz="1400" dirty="0" smtClean="0">
                <a:latin typeface="Trebuchet MS" pitchFamily="34" charset="0"/>
              </a:rPr>
              <a:t>/</a:t>
            </a:r>
            <a:r>
              <a:rPr lang="en-US" sz="1400" dirty="0" err="1" smtClean="0">
                <a:latin typeface="Trebuchet MS" pitchFamily="34" charset="0"/>
              </a:rPr>
              <a:t>planul</a:t>
            </a:r>
            <a:r>
              <a:rPr lang="en-US" sz="1400" dirty="0" smtClean="0">
                <a:latin typeface="Trebuchet MS" pitchFamily="34" charset="0"/>
              </a:rPr>
              <a:t> de </a:t>
            </a:r>
            <a:r>
              <a:rPr lang="en-US" sz="1400" dirty="0" err="1" smtClean="0">
                <a:latin typeface="Trebuchet MS" pitchFamily="34" charset="0"/>
              </a:rPr>
              <a:t>servicii</a:t>
            </a:r>
            <a:r>
              <a:rPr lang="ro-RO" sz="1400" dirty="0" smtClean="0">
                <a:latin typeface="Trebuchet MS" pitchFamily="34" charset="0"/>
              </a:rPr>
              <a:t> </a:t>
            </a:r>
            <a:r>
              <a:rPr lang="en-US" sz="1400" dirty="0" err="1" smtClean="0">
                <a:latin typeface="Trebuchet MS" pitchFamily="34" charset="0"/>
              </a:rPr>
              <a:t>sociale</a:t>
            </a:r>
            <a:r>
              <a:rPr lang="en-US" sz="1400" dirty="0" smtClean="0">
                <a:latin typeface="Trebuchet MS" pitchFamily="34" charset="0"/>
              </a:rPr>
              <a:t>, </a:t>
            </a:r>
            <a:r>
              <a:rPr lang="en-US" sz="1400" dirty="0" err="1" smtClean="0">
                <a:latin typeface="Trebuchet MS" pitchFamily="34" charset="0"/>
              </a:rPr>
              <a:t>recomandarea</a:t>
            </a:r>
            <a:r>
              <a:rPr lang="en-US" sz="1400" dirty="0" smtClean="0">
                <a:latin typeface="Trebuchet MS" pitchFamily="34" charset="0"/>
              </a:rPr>
              <a:t> de </a:t>
            </a:r>
            <a:r>
              <a:rPr lang="en-US" sz="1400" dirty="0" err="1" smtClean="0">
                <a:latin typeface="Trebuchet MS" pitchFamily="34" charset="0"/>
              </a:rPr>
              <a:t>asigurare</a:t>
            </a:r>
            <a:r>
              <a:rPr lang="en-US" sz="1400" dirty="0" smtClean="0">
                <a:latin typeface="Trebuchet MS" pitchFamily="34" charset="0"/>
              </a:rPr>
              <a:t> de </a:t>
            </a:r>
            <a:r>
              <a:rPr lang="en-US" sz="1400" dirty="0" err="1" smtClean="0">
                <a:latin typeface="Trebuchet MS" pitchFamily="34" charset="0"/>
              </a:rPr>
              <a:t>servicii</a:t>
            </a:r>
            <a:r>
              <a:rPr lang="en-US" sz="1400" dirty="0" smtClean="0">
                <a:latin typeface="Trebuchet MS" pitchFamily="34" charset="0"/>
              </a:rPr>
              <a:t> de tip </a:t>
            </a:r>
            <a:r>
              <a:rPr lang="en-US" sz="1400" dirty="0" err="1" smtClean="0">
                <a:latin typeface="Trebuchet MS" pitchFamily="34" charset="0"/>
              </a:rPr>
              <a:t>rezidenţial</a:t>
            </a:r>
            <a:r>
              <a:rPr lang="en-US" sz="1400" dirty="0" smtClean="0">
                <a:latin typeface="Trebuchet MS" pitchFamily="34" charset="0"/>
              </a:rPr>
              <a:t>, </a:t>
            </a:r>
            <a:r>
              <a:rPr lang="en-US" sz="1400" dirty="0" err="1" smtClean="0">
                <a:latin typeface="Trebuchet MS" pitchFamily="34" charset="0"/>
              </a:rPr>
              <a:t>astfel</a:t>
            </a:r>
            <a:r>
              <a:rPr lang="en-US" sz="1400" dirty="0" smtClean="0">
                <a:latin typeface="Trebuchet MS" pitchFamily="34" charset="0"/>
              </a:rPr>
              <a:t> ca, </a:t>
            </a:r>
            <a:r>
              <a:rPr lang="en-US" sz="1400" dirty="0" err="1" smtClean="0">
                <a:latin typeface="Trebuchet MS" pitchFamily="34" charset="0"/>
              </a:rPr>
              <a:t>în</a:t>
            </a:r>
            <a:r>
              <a:rPr lang="ro-RO" sz="1400" dirty="0" smtClean="0">
                <a:latin typeface="Trebuchet MS" pitchFamily="34" charset="0"/>
              </a:rPr>
              <a:t> </a:t>
            </a:r>
            <a:r>
              <a:rPr lang="en-US" sz="1400" dirty="0" err="1" smtClean="0">
                <a:latin typeface="Trebuchet MS" pitchFamily="34" charset="0"/>
              </a:rPr>
              <a:t>situa</a:t>
            </a:r>
            <a:r>
              <a:rPr lang="ro-RO" sz="1400" dirty="0" smtClean="0">
                <a:latin typeface="Trebuchet MS" pitchFamily="34" charset="0"/>
              </a:rPr>
              <a:t>ț</a:t>
            </a:r>
            <a:r>
              <a:rPr lang="en-US" sz="1400" dirty="0" err="1" smtClean="0">
                <a:latin typeface="Trebuchet MS" pitchFamily="34" charset="0"/>
              </a:rPr>
              <a:t>ia</a:t>
            </a:r>
            <a:r>
              <a:rPr lang="ro-RO" sz="1400" dirty="0" smtClean="0">
                <a:latin typeface="Trebuchet MS" pitchFamily="34" charset="0"/>
              </a:rPr>
              <a:t> </a:t>
            </a:r>
            <a:r>
              <a:rPr lang="en-US" sz="1400" dirty="0" err="1" smtClean="0">
                <a:latin typeface="Trebuchet MS" pitchFamily="34" charset="0"/>
              </a:rPr>
              <a:t>suspendării</a:t>
            </a:r>
            <a:r>
              <a:rPr lang="en-US" sz="1400" dirty="0" smtClean="0">
                <a:latin typeface="Trebuchet MS" pitchFamily="34" charset="0"/>
              </a:rPr>
              <a:t>/</a:t>
            </a:r>
            <a:r>
              <a:rPr lang="en-US" sz="1400" dirty="0" err="1" smtClean="0">
                <a:latin typeface="Trebuchet MS" pitchFamily="34" charset="0"/>
              </a:rPr>
              <a:t>retragerii</a:t>
            </a:r>
            <a:r>
              <a:rPr lang="en-US" sz="1400" dirty="0" smtClean="0">
                <a:latin typeface="Trebuchet MS" pitchFamily="34" charset="0"/>
              </a:rPr>
              <a:t>/</a:t>
            </a:r>
            <a:r>
              <a:rPr lang="en-US" sz="1400" dirty="0" err="1" smtClean="0">
                <a:latin typeface="Trebuchet MS" pitchFamily="34" charset="0"/>
              </a:rPr>
              <a:t>încetării</a:t>
            </a:r>
            <a:r>
              <a:rPr lang="ro-RO" sz="1400" dirty="0" smtClean="0">
                <a:latin typeface="Trebuchet MS" pitchFamily="34" charset="0"/>
              </a:rPr>
              <a:t> </a:t>
            </a:r>
            <a:r>
              <a:rPr lang="en-US" sz="1400" dirty="0" err="1" smtClean="0">
                <a:latin typeface="Trebuchet MS" pitchFamily="34" charset="0"/>
              </a:rPr>
              <a:t>licen</a:t>
            </a:r>
            <a:r>
              <a:rPr lang="ro-RO" sz="1400" dirty="0" smtClean="0">
                <a:latin typeface="Trebuchet MS" pitchFamily="34" charset="0"/>
              </a:rPr>
              <a:t>ț</a:t>
            </a:r>
            <a:r>
              <a:rPr lang="en-US" sz="1400" dirty="0" err="1" smtClean="0">
                <a:latin typeface="Trebuchet MS" pitchFamily="34" charset="0"/>
              </a:rPr>
              <a:t>ei</a:t>
            </a:r>
            <a:r>
              <a:rPr lang="en-US" sz="1400" dirty="0" smtClean="0">
                <a:latin typeface="Trebuchet MS" pitchFamily="34" charset="0"/>
              </a:rPr>
              <a:t> de </a:t>
            </a:r>
            <a:r>
              <a:rPr lang="en-US" sz="1400" dirty="0" err="1" smtClean="0">
                <a:latin typeface="Trebuchet MS" pitchFamily="34" charset="0"/>
              </a:rPr>
              <a:t>func</a:t>
            </a:r>
            <a:r>
              <a:rPr lang="ro-RO" sz="1400" dirty="0" smtClean="0">
                <a:latin typeface="Trebuchet MS" pitchFamily="34" charset="0"/>
              </a:rPr>
              <a:t>ț</a:t>
            </a:r>
            <a:r>
              <a:rPr lang="en-US" sz="1400" dirty="0" err="1" smtClean="0">
                <a:latin typeface="Trebuchet MS" pitchFamily="34" charset="0"/>
              </a:rPr>
              <a:t>ionare</a:t>
            </a:r>
            <a:r>
              <a:rPr lang="en-US" sz="1400" dirty="0" smtClean="0">
                <a:latin typeface="Trebuchet MS" pitchFamily="34" charset="0"/>
              </a:rPr>
              <a:t>/</a:t>
            </a:r>
            <a:r>
              <a:rPr lang="en-US" sz="1400" dirty="0" err="1" smtClean="0">
                <a:latin typeface="Trebuchet MS" pitchFamily="34" charset="0"/>
              </a:rPr>
              <a:t>desfiin</a:t>
            </a:r>
            <a:r>
              <a:rPr lang="ro-RO" sz="1400" dirty="0" smtClean="0">
                <a:latin typeface="Trebuchet MS" pitchFamily="34" charset="0"/>
              </a:rPr>
              <a:t>ț</a:t>
            </a:r>
            <a:r>
              <a:rPr lang="en-US" sz="1400" dirty="0" err="1" smtClean="0">
                <a:latin typeface="Trebuchet MS" pitchFamily="34" charset="0"/>
              </a:rPr>
              <a:t>ării</a:t>
            </a:r>
            <a:r>
              <a:rPr lang="ro-RO" sz="1400" dirty="0" smtClean="0">
                <a:latin typeface="Trebuchet MS" pitchFamily="34" charset="0"/>
              </a:rPr>
              <a:t> </a:t>
            </a:r>
            <a:r>
              <a:rPr lang="en-US" sz="1400" dirty="0" err="1" smtClean="0">
                <a:latin typeface="Trebuchet MS" pitchFamily="34" charset="0"/>
              </a:rPr>
              <a:t>serviciului</a:t>
            </a:r>
            <a:r>
              <a:rPr lang="en-US" sz="1400" dirty="0" smtClean="0">
                <a:latin typeface="Trebuchet MS" pitchFamily="34" charset="0"/>
              </a:rPr>
              <a:t> social, </a:t>
            </a:r>
            <a:r>
              <a:rPr lang="en-US" sz="1400" dirty="0" err="1" smtClean="0">
                <a:latin typeface="Trebuchet MS" pitchFamily="34" charset="0"/>
              </a:rPr>
              <a:t>planul</a:t>
            </a:r>
            <a:r>
              <a:rPr lang="en-US" sz="1400" dirty="0" smtClean="0">
                <a:latin typeface="Trebuchet MS" pitchFamily="34" charset="0"/>
              </a:rPr>
              <a:t> de </a:t>
            </a:r>
            <a:r>
              <a:rPr lang="en-US" sz="1400" dirty="0" err="1" smtClean="0">
                <a:latin typeface="Trebuchet MS" pitchFamily="34" charset="0"/>
              </a:rPr>
              <a:t>urgen</a:t>
            </a:r>
            <a:r>
              <a:rPr lang="ro-RO" sz="1400" dirty="0" smtClean="0">
                <a:latin typeface="Trebuchet MS" pitchFamily="34" charset="0"/>
              </a:rPr>
              <a:t>ț</a:t>
            </a:r>
            <a:r>
              <a:rPr lang="en-US" sz="1400" dirty="0" smtClean="0">
                <a:latin typeface="Trebuchet MS" pitchFamily="34" charset="0"/>
              </a:rPr>
              <a:t>ă</a:t>
            </a:r>
            <a:r>
              <a:rPr lang="ro-RO" sz="1400" dirty="0" smtClean="0">
                <a:latin typeface="Trebuchet MS" pitchFamily="34" charset="0"/>
              </a:rPr>
              <a:t> </a:t>
            </a:r>
            <a:r>
              <a:rPr lang="en-US" sz="1400" dirty="0" err="1" smtClean="0">
                <a:latin typeface="Trebuchet MS" pitchFamily="34" charset="0"/>
              </a:rPr>
              <a:t>să</a:t>
            </a:r>
            <a:r>
              <a:rPr lang="ro-RO" sz="1400" dirty="0" smtClean="0">
                <a:latin typeface="Trebuchet MS" pitchFamily="34" charset="0"/>
              </a:rPr>
              <a:t> </a:t>
            </a:r>
            <a:r>
              <a:rPr lang="en-US" sz="1400" dirty="0" err="1" smtClean="0">
                <a:latin typeface="Trebuchet MS" pitchFamily="34" charset="0"/>
              </a:rPr>
              <a:t>poată</a:t>
            </a:r>
            <a:r>
              <a:rPr lang="en-US" sz="1400" dirty="0" smtClean="0">
                <a:latin typeface="Trebuchet MS" pitchFamily="34" charset="0"/>
              </a:rPr>
              <a:t> </a:t>
            </a:r>
            <a:r>
              <a:rPr lang="en-US" sz="1400" dirty="0" err="1" smtClean="0">
                <a:latin typeface="Trebuchet MS" pitchFamily="34" charset="0"/>
              </a:rPr>
              <a:t>fi</a:t>
            </a:r>
            <a:r>
              <a:rPr lang="en-US" sz="1400" dirty="0" smtClean="0">
                <a:latin typeface="Trebuchet MS" pitchFamily="34" charset="0"/>
              </a:rPr>
              <a:t> </a:t>
            </a:r>
            <a:r>
              <a:rPr lang="en-US" sz="1400" dirty="0" err="1" smtClean="0">
                <a:latin typeface="Trebuchet MS" pitchFamily="34" charset="0"/>
              </a:rPr>
              <a:t>implementat</a:t>
            </a:r>
            <a:r>
              <a:rPr lang="ro-RO" sz="1400" dirty="0" smtClean="0">
                <a:latin typeface="Trebuchet MS" pitchFamily="34" charset="0"/>
              </a:rPr>
              <a:t> </a:t>
            </a:r>
            <a:r>
              <a:rPr lang="en-US" sz="1400" dirty="0" err="1" smtClean="0">
                <a:latin typeface="Trebuchet MS" pitchFamily="34" charset="0"/>
              </a:rPr>
              <a:t>într</a:t>
            </a:r>
            <a:r>
              <a:rPr lang="en-US" sz="1400" dirty="0" smtClean="0">
                <a:latin typeface="Trebuchet MS" pitchFamily="34" charset="0"/>
              </a:rPr>
              <a:t>-un </a:t>
            </a:r>
            <a:r>
              <a:rPr lang="en-US" sz="1400" dirty="0" err="1" smtClean="0">
                <a:latin typeface="Trebuchet MS" pitchFamily="34" charset="0"/>
              </a:rPr>
              <a:t>termen</a:t>
            </a:r>
            <a:r>
              <a:rPr lang="en-US" sz="1400" dirty="0" smtClean="0">
                <a:latin typeface="Trebuchet MS" pitchFamily="34" charset="0"/>
              </a:rPr>
              <a:t> de maximum 30 de </a:t>
            </a:r>
            <a:r>
              <a:rPr lang="en-US" sz="1400" dirty="0" err="1" smtClean="0">
                <a:latin typeface="Trebuchet MS" pitchFamily="34" charset="0"/>
              </a:rPr>
              <a:t>zile</a:t>
            </a:r>
            <a:r>
              <a:rPr lang="en-US" sz="1400" dirty="0" smtClean="0">
                <a:latin typeface="Trebuchet MS" pitchFamily="34" charset="0"/>
              </a:rPr>
              <a:t>.</a:t>
            </a:r>
          </a:p>
          <a:p>
            <a:pPr algn="just"/>
            <a:r>
              <a:rPr lang="en-US" sz="1400" dirty="0" err="1" smtClean="0">
                <a:latin typeface="Trebuchet MS" pitchFamily="34" charset="0"/>
              </a:rPr>
              <a:t>Nerespectarea</a:t>
            </a:r>
            <a:r>
              <a:rPr lang="en-US" sz="1400" dirty="0" smtClean="0">
                <a:latin typeface="Trebuchet MS" pitchFamily="34" charset="0"/>
              </a:rPr>
              <a:t> de </a:t>
            </a:r>
            <a:r>
              <a:rPr lang="en-US" sz="1400" dirty="0" err="1" smtClean="0">
                <a:latin typeface="Trebuchet MS" pitchFamily="34" charset="0"/>
              </a:rPr>
              <a:t>către</a:t>
            </a:r>
            <a:r>
              <a:rPr lang="ro-RO" sz="1400" dirty="0" smtClean="0">
                <a:latin typeface="Trebuchet MS" pitchFamily="34" charset="0"/>
              </a:rPr>
              <a:t> </a:t>
            </a:r>
            <a:r>
              <a:rPr lang="en-US" sz="1400" dirty="0" err="1" smtClean="0">
                <a:latin typeface="Trebuchet MS" pitchFamily="34" charset="0"/>
              </a:rPr>
              <a:t>serviciile</a:t>
            </a:r>
            <a:r>
              <a:rPr lang="ro-RO" sz="1400" dirty="0" smtClean="0">
                <a:latin typeface="Trebuchet MS" pitchFamily="34" charset="0"/>
              </a:rPr>
              <a:t> </a:t>
            </a:r>
            <a:r>
              <a:rPr lang="en-US" sz="1400" dirty="0" err="1" smtClean="0">
                <a:latin typeface="Trebuchet MS" pitchFamily="34" charset="0"/>
              </a:rPr>
              <a:t>publice</a:t>
            </a:r>
            <a:r>
              <a:rPr lang="en-US" sz="1400" dirty="0" smtClean="0">
                <a:latin typeface="Trebuchet MS" pitchFamily="34" charset="0"/>
              </a:rPr>
              <a:t> de </a:t>
            </a:r>
            <a:r>
              <a:rPr lang="en-US" sz="1400" dirty="0" err="1" smtClean="0">
                <a:latin typeface="Trebuchet MS" pitchFamily="34" charset="0"/>
              </a:rPr>
              <a:t>asisten</a:t>
            </a:r>
            <a:r>
              <a:rPr lang="ro-RO" sz="1400" dirty="0" smtClean="0">
                <a:latin typeface="Trebuchet MS" pitchFamily="34" charset="0"/>
              </a:rPr>
              <a:t>ț</a:t>
            </a:r>
            <a:r>
              <a:rPr lang="en-US" sz="1400" dirty="0" smtClean="0">
                <a:latin typeface="Trebuchet MS" pitchFamily="34" charset="0"/>
              </a:rPr>
              <a:t>ă social</a:t>
            </a:r>
            <a:r>
              <a:rPr lang="ro-RO" sz="1400" dirty="0" smtClean="0">
                <a:latin typeface="Trebuchet MS" pitchFamily="34" charset="0"/>
              </a:rPr>
              <a:t>ă</a:t>
            </a:r>
            <a:r>
              <a:rPr lang="en-US" sz="1400" dirty="0" smtClean="0">
                <a:latin typeface="Trebuchet MS" pitchFamily="34" charset="0"/>
              </a:rPr>
              <a:t> a</a:t>
            </a:r>
            <a:r>
              <a:rPr lang="ro-RO" sz="1400" dirty="0" smtClean="0">
                <a:latin typeface="Trebuchet MS" pitchFamily="34" charset="0"/>
              </a:rPr>
              <a:t> </a:t>
            </a:r>
            <a:r>
              <a:rPr lang="en-US" sz="1400" dirty="0" err="1" smtClean="0">
                <a:latin typeface="Trebuchet MS" pitchFamily="34" charset="0"/>
              </a:rPr>
              <a:t>obligației</a:t>
            </a:r>
            <a:r>
              <a:rPr lang="en-US" sz="1400" dirty="0" smtClean="0">
                <a:latin typeface="Trebuchet MS" pitchFamily="34" charset="0"/>
              </a:rPr>
              <a:t> de </a:t>
            </a:r>
            <a:r>
              <a:rPr lang="en-US" sz="1400" dirty="0" err="1" smtClean="0">
                <a:latin typeface="Trebuchet MS" pitchFamily="34" charset="0"/>
              </a:rPr>
              <a:t>avizare</a:t>
            </a:r>
            <a:r>
              <a:rPr lang="en-US" sz="1400" dirty="0" smtClean="0">
                <a:latin typeface="Trebuchet MS" pitchFamily="34" charset="0"/>
              </a:rPr>
              <a:t> a </a:t>
            </a:r>
            <a:r>
              <a:rPr lang="en-US" sz="1400" dirty="0" err="1" smtClean="0">
                <a:latin typeface="Trebuchet MS" pitchFamily="34" charset="0"/>
              </a:rPr>
              <a:t>planurilor</a:t>
            </a:r>
            <a:r>
              <a:rPr lang="en-US" sz="1400" dirty="0" smtClean="0">
                <a:latin typeface="Trebuchet MS" pitchFamily="34" charset="0"/>
              </a:rPr>
              <a:t> de </a:t>
            </a:r>
            <a:r>
              <a:rPr lang="en-US" sz="1400" dirty="0" err="1" smtClean="0">
                <a:latin typeface="Trebuchet MS" pitchFamily="34" charset="0"/>
              </a:rPr>
              <a:t>urgen</a:t>
            </a:r>
            <a:r>
              <a:rPr lang="ro-RO" sz="1400" dirty="0" smtClean="0">
                <a:latin typeface="Trebuchet MS" pitchFamily="34" charset="0"/>
              </a:rPr>
              <a:t>ț</a:t>
            </a:r>
            <a:r>
              <a:rPr lang="en-US" sz="1400" dirty="0" smtClean="0">
                <a:latin typeface="Trebuchet MS" pitchFamily="34" charset="0"/>
              </a:rPr>
              <a:t>ă</a:t>
            </a:r>
            <a:r>
              <a:rPr lang="ro-RO" sz="1400" dirty="0" smtClean="0">
                <a:latin typeface="Trebuchet MS" pitchFamily="34" charset="0"/>
              </a:rPr>
              <a:t> </a:t>
            </a:r>
            <a:r>
              <a:rPr lang="en-US" sz="1400" dirty="0" err="1" smtClean="0">
                <a:latin typeface="Trebuchet MS" pitchFamily="34" charset="0"/>
              </a:rPr>
              <a:t>constituie</a:t>
            </a:r>
            <a:r>
              <a:rPr lang="ro-RO" sz="1400" dirty="0" smtClean="0">
                <a:latin typeface="Trebuchet MS" pitchFamily="34" charset="0"/>
              </a:rPr>
              <a:t> </a:t>
            </a:r>
            <a:r>
              <a:rPr lang="en-US" sz="1400" dirty="0" err="1" smtClean="0">
                <a:solidFill>
                  <a:srgbClr val="0000FF"/>
                </a:solidFill>
                <a:latin typeface="Trebuchet MS" pitchFamily="34" charset="0"/>
              </a:rPr>
              <a:t>contravenție</a:t>
            </a:r>
            <a:r>
              <a:rPr lang="ro-RO" sz="1400" dirty="0" smtClean="0">
                <a:solidFill>
                  <a:srgbClr val="0000FF"/>
                </a:solidFill>
                <a:latin typeface="Trebuchet MS" pitchFamily="34" charset="0"/>
              </a:rPr>
              <a:t> </a:t>
            </a:r>
            <a:r>
              <a:rPr lang="en-US" sz="1400" dirty="0" err="1" smtClean="0">
                <a:solidFill>
                  <a:srgbClr val="0000FF"/>
                </a:solidFill>
                <a:latin typeface="Trebuchet MS" pitchFamily="34" charset="0"/>
              </a:rPr>
              <a:t>și</a:t>
            </a:r>
            <a:r>
              <a:rPr lang="en-US" sz="1400" dirty="0" smtClean="0">
                <a:solidFill>
                  <a:srgbClr val="0000FF"/>
                </a:solidFill>
                <a:latin typeface="Trebuchet MS" pitchFamily="34" charset="0"/>
              </a:rPr>
              <a:t> se </a:t>
            </a:r>
            <a:r>
              <a:rPr lang="en-US" sz="1400" dirty="0" err="1" smtClean="0">
                <a:solidFill>
                  <a:srgbClr val="0000FF"/>
                </a:solidFill>
                <a:latin typeface="Trebuchet MS" pitchFamily="34" charset="0"/>
              </a:rPr>
              <a:t>sanc</a:t>
            </a:r>
            <a:r>
              <a:rPr lang="ro-RO" sz="1400" dirty="0" smtClean="0">
                <a:solidFill>
                  <a:srgbClr val="0000FF"/>
                </a:solidFill>
                <a:latin typeface="Trebuchet MS" pitchFamily="34" charset="0"/>
              </a:rPr>
              <a:t>ț</a:t>
            </a:r>
            <a:r>
              <a:rPr lang="en-US" sz="1400" dirty="0" err="1" smtClean="0">
                <a:solidFill>
                  <a:srgbClr val="0000FF"/>
                </a:solidFill>
                <a:latin typeface="Trebuchet MS" pitchFamily="34" charset="0"/>
              </a:rPr>
              <a:t>ionează</a:t>
            </a:r>
            <a:r>
              <a:rPr lang="en-US" sz="1400" dirty="0" smtClean="0">
                <a:solidFill>
                  <a:srgbClr val="0000FF"/>
                </a:solidFill>
                <a:latin typeface="Trebuchet MS" pitchFamily="34" charset="0"/>
              </a:rPr>
              <a:t> cu </a:t>
            </a:r>
            <a:r>
              <a:rPr lang="en-US" sz="1400" dirty="0" err="1" smtClean="0">
                <a:solidFill>
                  <a:srgbClr val="0000FF"/>
                </a:solidFill>
                <a:latin typeface="Trebuchet MS" pitchFamily="34" charset="0"/>
              </a:rPr>
              <a:t>amendă</a:t>
            </a:r>
            <a:r>
              <a:rPr lang="en-US" sz="1400" dirty="0" smtClean="0">
                <a:solidFill>
                  <a:srgbClr val="0000FF"/>
                </a:solidFill>
                <a:latin typeface="Trebuchet MS" pitchFamily="34" charset="0"/>
              </a:rPr>
              <a:t> de la 10.000 lei la 20.000 lei.</a:t>
            </a:r>
          </a:p>
          <a:p>
            <a:pPr>
              <a:buFont typeface="Arial" pitchFamily="34" charset="0"/>
              <a:buNone/>
            </a:pPr>
            <a:endParaRPr lang="en-US" sz="1400" dirty="0" smtClean="0">
              <a:latin typeface="Trebuchet MS" pitchFamily="34" charset="0"/>
            </a:endParaRPr>
          </a:p>
          <a:p>
            <a:pPr>
              <a:buFont typeface="Arial" pitchFamily="34" charset="0"/>
              <a:buNone/>
            </a:pPr>
            <a:endParaRPr lang="en-US" sz="1400" b="1" i="1" u="sng" dirty="0" smtClean="0"/>
          </a:p>
        </p:txBody>
      </p:sp>
      <p:sp>
        <p:nvSpPr>
          <p:cNvPr id="36867" name="Slide Number Placeholder 3"/>
          <p:cNvSpPr>
            <a:spLocks noGrp="1"/>
          </p:cNvSpPr>
          <p:nvPr>
            <p:ph type="sldNum" sz="quarter" idx="12"/>
          </p:nvPr>
        </p:nvSpPr>
        <p:spPr bwMode="auto">
          <a:noFill/>
          <a:ln>
            <a:miter lim="800000"/>
            <a:headEnd/>
            <a:tailEnd/>
          </a:ln>
        </p:spPr>
        <p:txBody>
          <a:bodyPr/>
          <a:lstStyle/>
          <a:p>
            <a:fld id="{6AE3EAB4-7498-4128-9BAE-ED97BBB0BF00}" type="slidenum">
              <a:rPr lang="ro-RO" smtClean="0"/>
              <a:pPr/>
              <a:t>38</a:t>
            </a:fld>
            <a:endParaRPr lang="ro-RO"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endParaRPr lang="en-US" smtClean="0"/>
          </a:p>
        </p:txBody>
      </p:sp>
      <p:sp>
        <p:nvSpPr>
          <p:cNvPr id="40963" name="Slide Number Placeholder 3"/>
          <p:cNvSpPr>
            <a:spLocks noGrp="1"/>
          </p:cNvSpPr>
          <p:nvPr>
            <p:ph type="sldNum" sz="quarter" idx="12"/>
          </p:nvPr>
        </p:nvSpPr>
        <p:spPr bwMode="auto">
          <a:noFill/>
          <a:ln>
            <a:miter lim="800000"/>
            <a:headEnd/>
            <a:tailEnd/>
          </a:ln>
        </p:spPr>
        <p:txBody>
          <a:bodyPr/>
          <a:lstStyle/>
          <a:p>
            <a:fld id="{DDF088D8-27C1-4664-8FA7-C01D0430617A}" type="slidenum">
              <a:rPr lang="ro-RO" smtClean="0"/>
              <a:pPr/>
              <a:t>39</a:t>
            </a:fld>
            <a:endParaRPr lang="ro-RO" smtClean="0"/>
          </a:p>
        </p:txBody>
      </p:sp>
      <p:pic>
        <p:nvPicPr>
          <p:cNvPr id="40964" name="Content Placeholder 4" descr="https://www.mmanpis.ro/wp-content/uploads/2024/10/final-768x1024.jpg"/>
          <p:cNvPicPr>
            <a:picLocks noGrp="1"/>
          </p:cNvPicPr>
          <p:nvPr>
            <p:ph idx="1"/>
          </p:nvPr>
        </p:nvPicPr>
        <p:blipFill>
          <a:blip r:embed="rId2"/>
          <a:srcRect/>
          <a:stretch>
            <a:fillRect/>
          </a:stretch>
        </p:blipFill>
        <p:spPr>
          <a:xfrm>
            <a:off x="714375" y="267892"/>
            <a:ext cx="7786688" cy="4364831"/>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85750" y="482204"/>
            <a:ext cx="8604250" cy="701278"/>
          </a:xfrm>
        </p:spPr>
        <p:txBody>
          <a:bodyPr/>
          <a:lstStyle/>
          <a:p>
            <a:pPr algn="just" eaLnBrk="1" hangingPunct="1">
              <a:lnSpc>
                <a:spcPct val="80000"/>
              </a:lnSpc>
            </a:pPr>
            <a:r>
              <a:rPr lang="ro-RO" sz="2800" b="1" smtClean="0">
                <a:solidFill>
                  <a:srgbClr val="000099"/>
                </a:solidFill>
                <a:latin typeface="Trebuchet MS" pitchFamily="34" charset="0"/>
              </a:rPr>
              <a:t>Atribuţiile AJPIS</a:t>
            </a:r>
            <a:r>
              <a:rPr lang="ro-RO" sz="2800" smtClean="0">
                <a:solidFill>
                  <a:srgbClr val="000099"/>
                </a:solidFill>
                <a:latin typeface="Trebuchet MS" pitchFamily="34" charset="0"/>
              </a:rPr>
              <a:t> se exercită, în principal în următoarele domenii:</a:t>
            </a:r>
            <a:r>
              <a:rPr lang="ro-RO" sz="2800" smtClean="0"/>
              <a:t> </a:t>
            </a:r>
          </a:p>
        </p:txBody>
      </p:sp>
      <p:sp>
        <p:nvSpPr>
          <p:cNvPr id="10243" name="Rectangle 3"/>
          <p:cNvSpPr>
            <a:spLocks noGrp="1" noChangeArrowheads="1"/>
          </p:cNvSpPr>
          <p:nvPr>
            <p:ph idx="1"/>
          </p:nvPr>
        </p:nvSpPr>
        <p:spPr>
          <a:xfrm>
            <a:off x="214313" y="1553766"/>
            <a:ext cx="8572500" cy="3053953"/>
          </a:xfrm>
        </p:spPr>
        <p:txBody>
          <a:bodyPr/>
          <a:lstStyle/>
          <a:p>
            <a:pPr algn="just" eaLnBrk="1" hangingPunct="1">
              <a:lnSpc>
                <a:spcPct val="100000"/>
              </a:lnSpc>
            </a:pPr>
            <a:r>
              <a:rPr lang="en-US" sz="2000" b="1" smtClean="0">
                <a:latin typeface="Trebuchet MS" pitchFamily="34" charset="0"/>
              </a:rPr>
              <a:t>În domeniul administrării, gestionării şi plăţii beneficiilor de asistenţă socială şi al susţinerii programelor de servicii sociale</a:t>
            </a:r>
            <a:r>
              <a:rPr lang="ro-RO" sz="2000" b="1" smtClean="0">
                <a:latin typeface="Trebuchet MS" pitchFamily="34" charset="0"/>
              </a:rPr>
              <a:t>;</a:t>
            </a:r>
            <a:endParaRPr lang="en-US" sz="2000" b="1" smtClean="0">
              <a:latin typeface="Trebuchet MS" pitchFamily="34" charset="0"/>
            </a:endParaRPr>
          </a:p>
          <a:p>
            <a:pPr algn="just" eaLnBrk="1" hangingPunct="1">
              <a:lnSpc>
                <a:spcPct val="100000"/>
              </a:lnSpc>
            </a:pPr>
            <a:r>
              <a:rPr lang="en-US" sz="2000" b="1" smtClean="0">
                <a:latin typeface="Trebuchet MS" pitchFamily="34" charset="0"/>
              </a:rPr>
              <a:t>În domeniul inspecţiei sociale</a:t>
            </a:r>
            <a:r>
              <a:rPr lang="ro-RO" sz="2000" b="1" smtClean="0">
                <a:latin typeface="Trebuchet MS" pitchFamily="34" charset="0"/>
              </a:rPr>
              <a:t>;</a:t>
            </a:r>
            <a:r>
              <a:rPr lang="ro-RO" sz="2000" smtClean="0">
                <a:latin typeface="Trebuchet MS" pitchFamily="34" charset="0"/>
              </a:rPr>
              <a:t> </a:t>
            </a:r>
            <a:endParaRPr lang="en-US" sz="2000" smtClean="0">
              <a:latin typeface="Trebuchet MS" pitchFamily="34" charset="0"/>
            </a:endParaRPr>
          </a:p>
          <a:p>
            <a:pPr algn="just" eaLnBrk="1" hangingPunct="1">
              <a:lnSpc>
                <a:spcPct val="100000"/>
              </a:lnSpc>
            </a:pPr>
            <a:r>
              <a:rPr lang="ro-RO" sz="2000" b="1" smtClean="0">
                <a:latin typeface="Trebuchet MS" pitchFamily="34" charset="0"/>
              </a:rPr>
              <a:t>Autorizarea furnizorilor de formare profesională a adulţilor;</a:t>
            </a:r>
            <a:endParaRPr lang="en-US" sz="2000" b="1" smtClean="0">
              <a:latin typeface="Trebuchet MS" pitchFamily="34" charset="0"/>
            </a:endParaRPr>
          </a:p>
          <a:p>
            <a:pPr algn="just" eaLnBrk="1" hangingPunct="1">
              <a:lnSpc>
                <a:spcPct val="100000"/>
              </a:lnSpc>
            </a:pPr>
            <a:r>
              <a:rPr lang="ro-RO" sz="2000" b="1" smtClean="0">
                <a:latin typeface="Trebuchet MS" pitchFamily="34" charset="0"/>
              </a:rPr>
              <a:t>Acordarea drepturilor prevăzute de Decretul</a:t>
            </a:r>
            <a:r>
              <a:rPr lang="en-US" sz="2000" b="1" smtClean="0">
                <a:latin typeface="Trebuchet MS" pitchFamily="34" charset="0"/>
              </a:rPr>
              <a:t>-</a:t>
            </a:r>
            <a:r>
              <a:rPr lang="ro-RO" sz="2000" b="1" smtClean="0">
                <a:latin typeface="Trebuchet MS" pitchFamily="34" charset="0"/>
              </a:rPr>
              <a:t>Lege nr.118/1990 persoanelor persecutate din motive politice;</a:t>
            </a:r>
          </a:p>
          <a:p>
            <a:pPr eaLnBrk="1" hangingPunct="1">
              <a:lnSpc>
                <a:spcPct val="110000"/>
              </a:lnSpc>
              <a:buClr>
                <a:srgbClr val="C00000"/>
              </a:buClr>
              <a:buFont typeface="Arial" pitchFamily="34" charset="0"/>
              <a:buNone/>
            </a:pPr>
            <a:endParaRPr lang="en-US" sz="2600" b="1" smtClean="0">
              <a:solidFill>
                <a:srgbClr val="A50021"/>
              </a:solidFill>
              <a:latin typeface="Trebuchet MS" pitchFamily="34" charset="0"/>
            </a:endParaRPr>
          </a:p>
          <a:p>
            <a:pPr eaLnBrk="1" hangingPunct="1">
              <a:lnSpc>
                <a:spcPct val="110000"/>
              </a:lnSpc>
              <a:buClr>
                <a:srgbClr val="C00000"/>
              </a:buClr>
            </a:pPr>
            <a:endParaRPr lang="en-US" sz="2600" b="1" smtClean="0">
              <a:solidFill>
                <a:srgbClr val="A50021"/>
              </a:solidFill>
              <a:latin typeface="Trebuchet MS" pitchFamily="34" charset="0"/>
            </a:endParaRPr>
          </a:p>
          <a:p>
            <a:pPr eaLnBrk="1" hangingPunct="1">
              <a:lnSpc>
                <a:spcPct val="110000"/>
              </a:lnSpc>
              <a:buClr>
                <a:srgbClr val="C00000"/>
              </a:buClr>
            </a:pPr>
            <a:endParaRPr lang="en-US" sz="2600" b="1" smtClean="0">
              <a:solidFill>
                <a:srgbClr val="A50021"/>
              </a:solidFill>
              <a:latin typeface="Trebuchet MS" pitchFamily="34" charset="0"/>
            </a:endParaRPr>
          </a:p>
          <a:p>
            <a:pPr eaLnBrk="1" hangingPunct="1">
              <a:lnSpc>
                <a:spcPct val="110000"/>
              </a:lnSpc>
              <a:buClr>
                <a:srgbClr val="C00000"/>
              </a:buClr>
            </a:pPr>
            <a:endParaRPr lang="en-US" sz="2600" b="1" smtClean="0">
              <a:solidFill>
                <a:srgbClr val="A50021"/>
              </a:solidFill>
              <a:latin typeface="Trebuchet MS" pitchFamily="34" charset="0"/>
            </a:endParaRPr>
          </a:p>
          <a:p>
            <a:pPr eaLnBrk="1" hangingPunct="1">
              <a:lnSpc>
                <a:spcPct val="110000"/>
              </a:lnSpc>
              <a:buClr>
                <a:srgbClr val="C00000"/>
              </a:buClr>
            </a:pPr>
            <a:endParaRPr lang="en-US" sz="2600" b="1" smtClean="0">
              <a:solidFill>
                <a:srgbClr val="A50021"/>
              </a:solidFill>
              <a:latin typeface="Trebuchet MS" pitchFamily="34" charset="0"/>
            </a:endParaRPr>
          </a:p>
          <a:p>
            <a:pPr eaLnBrk="1" hangingPunct="1">
              <a:lnSpc>
                <a:spcPct val="110000"/>
              </a:lnSpc>
              <a:buClr>
                <a:srgbClr val="C00000"/>
              </a:buClr>
            </a:pPr>
            <a:endParaRPr lang="en-US" sz="2600" b="1" smtClean="0">
              <a:solidFill>
                <a:srgbClr val="A50021"/>
              </a:solidFill>
              <a:latin typeface="Trebuchet MS" pitchFamily="34" charset="0"/>
            </a:endParaRPr>
          </a:p>
          <a:p>
            <a:pPr eaLnBrk="1" hangingPunct="1">
              <a:lnSpc>
                <a:spcPct val="110000"/>
              </a:lnSpc>
              <a:buClr>
                <a:srgbClr val="C00000"/>
              </a:buClr>
            </a:pPr>
            <a:endParaRPr lang="en-US" sz="2600" b="1" smtClean="0">
              <a:solidFill>
                <a:srgbClr val="A50021"/>
              </a:solidFill>
              <a:latin typeface="Trebuchet MS" pitchFamily="34" charset="0"/>
            </a:endParaRPr>
          </a:p>
          <a:p>
            <a:pPr eaLnBrk="1" hangingPunct="1">
              <a:lnSpc>
                <a:spcPct val="110000"/>
              </a:lnSpc>
              <a:buClr>
                <a:srgbClr val="C00000"/>
              </a:buClr>
            </a:pPr>
            <a:endParaRPr lang="en-US" sz="2600" b="1" smtClean="0">
              <a:solidFill>
                <a:srgbClr val="A50021"/>
              </a:solidFill>
              <a:latin typeface="Trebuchet MS" pitchFamily="34" charset="0"/>
            </a:endParaRPr>
          </a:p>
          <a:p>
            <a:pPr eaLnBrk="1" hangingPunct="1">
              <a:lnSpc>
                <a:spcPct val="110000"/>
              </a:lnSpc>
              <a:buClr>
                <a:srgbClr val="C00000"/>
              </a:buClr>
            </a:pPr>
            <a:endParaRPr lang="en-US" sz="2600" b="1" smtClean="0">
              <a:solidFill>
                <a:srgbClr val="A50021"/>
              </a:solidFill>
              <a:latin typeface="Trebuchet MS" pitchFamily="34" charset="0"/>
            </a:endParaRPr>
          </a:p>
          <a:p>
            <a:pPr eaLnBrk="1" hangingPunct="1">
              <a:lnSpc>
                <a:spcPct val="110000"/>
              </a:lnSpc>
              <a:buClr>
                <a:srgbClr val="C00000"/>
              </a:buClr>
            </a:pPr>
            <a:endParaRPr lang="en-US" sz="2600" b="1" smtClean="0">
              <a:solidFill>
                <a:srgbClr val="A50021"/>
              </a:solidFill>
              <a:latin typeface="Trebuchet MS" pitchFamily="34" charset="0"/>
            </a:endParaRPr>
          </a:p>
          <a:p>
            <a:pPr eaLnBrk="1" hangingPunct="1">
              <a:lnSpc>
                <a:spcPct val="110000"/>
              </a:lnSpc>
              <a:buClr>
                <a:srgbClr val="C00000"/>
              </a:buClr>
            </a:pPr>
            <a:endParaRPr lang="en-US" sz="2600" b="1" smtClean="0">
              <a:solidFill>
                <a:srgbClr val="A50021"/>
              </a:solidFill>
              <a:latin typeface="Trebuchet MS" pitchFamily="34" charset="0"/>
            </a:endParaRPr>
          </a:p>
          <a:p>
            <a:pPr eaLnBrk="1" hangingPunct="1">
              <a:lnSpc>
                <a:spcPct val="110000"/>
              </a:lnSpc>
              <a:buClr>
                <a:srgbClr val="C00000"/>
              </a:buClr>
            </a:pPr>
            <a:endParaRPr lang="ro-RO" sz="2600" b="1" smtClean="0">
              <a:solidFill>
                <a:srgbClr val="A50021"/>
              </a:solidFill>
              <a:latin typeface="Trebuchet MS" pitchFamily="34" charset="0"/>
            </a:endParaRPr>
          </a:p>
          <a:p>
            <a:pPr eaLnBrk="1" hangingPunct="1">
              <a:buClr>
                <a:srgbClr val="A50021"/>
              </a:buClr>
            </a:pPr>
            <a:endParaRPr lang="en-US" sz="2600" b="1" smtClean="0">
              <a:solidFill>
                <a:srgbClr val="A50021"/>
              </a:solidFill>
              <a:latin typeface="Trebuchet MS" pitchFamily="34" charset="0"/>
            </a:endParaRPr>
          </a:p>
          <a:p>
            <a:pPr eaLnBrk="1" hangingPunct="1">
              <a:buFont typeface="Wingdings" pitchFamily="2" charset="2"/>
              <a:buNone/>
            </a:pPr>
            <a:endParaRPr lang="ro-RO" sz="2600" b="1" smtClean="0">
              <a:solidFill>
                <a:srgbClr val="A50021"/>
              </a:solidFill>
            </a:endParaRPr>
          </a:p>
        </p:txBody>
      </p:sp>
      <p:sp>
        <p:nvSpPr>
          <p:cNvPr id="10244" name="Substituent număr diapozitiv 5"/>
          <p:cNvSpPr>
            <a:spLocks noGrp="1" noChangeArrowheads="1"/>
          </p:cNvSpPr>
          <p:nvPr>
            <p:ph type="sldNum" sz="quarter" idx="12"/>
          </p:nvPr>
        </p:nvSpPr>
        <p:spPr bwMode="auto">
          <a:noFill/>
          <a:ln>
            <a:miter lim="800000"/>
            <a:headEnd/>
            <a:tailEnd/>
          </a:ln>
        </p:spPr>
        <p:txBody>
          <a:bodyPr/>
          <a:lstStyle/>
          <a:p>
            <a:fld id="{634FAAD1-EAD1-4870-8BB5-4423A74CF8CA}" type="slidenum">
              <a:rPr lang="ro-RO" smtClean="0">
                <a:solidFill>
                  <a:schemeClr val="tx1"/>
                </a:solidFill>
                <a:latin typeface="Arial Black" pitchFamily="34" charset="0"/>
              </a:rPr>
              <a:pPr/>
              <a:t>4</a:t>
            </a:fld>
            <a:endParaRPr lang="ro-RO" smtClean="0">
              <a:solidFill>
                <a:schemeClr val="tx1"/>
              </a:solidFill>
              <a:latin typeface="Arial Black" pitchFamily="34" charset="0"/>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285751" y="375047"/>
            <a:ext cx="8501063" cy="4257675"/>
          </a:xfrm>
        </p:spPr>
        <p:txBody>
          <a:bodyPr/>
          <a:lstStyle/>
          <a:p>
            <a:pPr algn="ctr" eaLnBrk="1" hangingPunct="1">
              <a:spcBef>
                <a:spcPts val="0"/>
              </a:spcBef>
              <a:tabLst>
                <a:tab pos="812800" algn="l"/>
              </a:tabLst>
            </a:pPr>
            <a:r>
              <a:rPr lang="en-US" sz="1600" b="1" smtClean="0">
                <a:solidFill>
                  <a:srgbClr val="000099"/>
                </a:solidFill>
                <a:latin typeface="Trebuchet MS" pitchFamily="34" charset="0"/>
              </a:rPr>
              <a:t>PRECIZARI SI CLARIFICARI CU PRIVIRE LA ACORDAREA</a:t>
            </a:r>
            <a:endParaRPr lang="ro-RO" sz="1600" b="1" smtClean="0">
              <a:solidFill>
                <a:srgbClr val="000099"/>
              </a:solidFill>
              <a:latin typeface="Trebuchet MS" pitchFamily="34" charset="0"/>
            </a:endParaRPr>
          </a:p>
          <a:p>
            <a:pPr algn="ctr" eaLnBrk="1" hangingPunct="1">
              <a:spcBef>
                <a:spcPts val="0"/>
              </a:spcBef>
              <a:buFont typeface="Arial" pitchFamily="34" charset="0"/>
              <a:buNone/>
              <a:tabLst>
                <a:tab pos="812800" algn="l"/>
              </a:tabLst>
            </a:pPr>
            <a:r>
              <a:rPr lang="ro-RO" sz="1600" b="1" smtClean="0">
                <a:solidFill>
                  <a:srgbClr val="000099"/>
                </a:solidFill>
                <a:latin typeface="Trebuchet MS" pitchFamily="34" charset="0"/>
              </a:rPr>
              <a:t>AJUTOARELOR ÎN SEZONUL RECE</a:t>
            </a:r>
          </a:p>
          <a:p>
            <a:pPr algn="ctr" eaLnBrk="1" hangingPunct="1">
              <a:spcBef>
                <a:spcPts val="0"/>
              </a:spcBef>
              <a:buFont typeface="Arial" pitchFamily="34" charset="0"/>
              <a:buNone/>
              <a:tabLst>
                <a:tab pos="812800" algn="l"/>
              </a:tabLst>
            </a:pPr>
            <a:r>
              <a:rPr lang="ro-RO" sz="1600" b="1" smtClean="0">
                <a:solidFill>
                  <a:srgbClr val="000099"/>
                </a:solidFill>
                <a:latin typeface="Trebuchet MS" pitchFamily="34" charset="0"/>
              </a:rPr>
              <a:t>202</a:t>
            </a:r>
            <a:r>
              <a:rPr lang="en-US" sz="1600" b="1" smtClean="0">
                <a:solidFill>
                  <a:srgbClr val="000099"/>
                </a:solidFill>
                <a:latin typeface="Trebuchet MS" pitchFamily="34" charset="0"/>
              </a:rPr>
              <a:t>4</a:t>
            </a:r>
            <a:r>
              <a:rPr lang="ro-RO" sz="1600" b="1" smtClean="0">
                <a:solidFill>
                  <a:srgbClr val="000099"/>
                </a:solidFill>
                <a:latin typeface="Trebuchet MS" pitchFamily="34" charset="0"/>
              </a:rPr>
              <a:t>-202</a:t>
            </a:r>
            <a:r>
              <a:rPr lang="en-US" sz="1600" b="1" smtClean="0">
                <a:solidFill>
                  <a:srgbClr val="000099"/>
                </a:solidFill>
                <a:latin typeface="Trebuchet MS" pitchFamily="34" charset="0"/>
              </a:rPr>
              <a:t>5</a:t>
            </a:r>
            <a:r>
              <a:rPr lang="ro-RO" sz="1600" b="1" smtClean="0">
                <a:solidFill>
                  <a:srgbClr val="000099"/>
                </a:solidFill>
                <a:latin typeface="Trebuchet MS" pitchFamily="34" charset="0"/>
              </a:rPr>
              <a:t> </a:t>
            </a:r>
            <a:endParaRPr lang="en-US" sz="1600" b="1" smtClean="0">
              <a:solidFill>
                <a:srgbClr val="000099"/>
              </a:solidFill>
              <a:latin typeface="Trebuchet MS" pitchFamily="34" charset="0"/>
            </a:endParaRPr>
          </a:p>
          <a:p>
            <a:pPr algn="just">
              <a:tabLst>
                <a:tab pos="812800" algn="l"/>
              </a:tabLst>
            </a:pPr>
            <a:r>
              <a:rPr lang="en-US" sz="1400" b="1" smtClean="0"/>
              <a:t>Persoanele singure și familiile cu venituri mici pot beneficia de ajutor pentru încălzirea locuinței în perioada 1 noiembrie 2024 – 31 martie 2025. Acest sprijin este destinat acoperirii costurilor pentru gaze naturale, energie electrică sau combustibili solizi și petrolieri.</a:t>
            </a:r>
            <a:endParaRPr lang="en-US" sz="1400" smtClean="0"/>
          </a:p>
          <a:p>
            <a:pPr algn="just">
              <a:tabLst>
                <a:tab pos="812800" algn="l"/>
              </a:tabLst>
            </a:pPr>
            <a:r>
              <a:rPr lang="en-US" sz="1400" smtClean="0"/>
              <a:t>Pentru a beneficia de acest ajutor, venitul net mediu lunar pe membru de familie trebuie să fie sub 1.386 de lei. În cazul persoanelor singure, venitul nu trebuie să depășească 2.053 de lei. Pensionarii ale căror pensii au fost majorate ca urmare a recalculării pot beneficia de acest ajutor dacă în luna august aveau venituri sub aceste </a:t>
            </a:r>
            <a:r>
              <a:rPr lang="ro-RO" sz="1400" smtClean="0"/>
              <a:t>limite</a:t>
            </a:r>
            <a:r>
              <a:rPr lang="en-US" sz="1400" smtClean="0"/>
              <a:t>. </a:t>
            </a:r>
          </a:p>
          <a:p>
            <a:pPr algn="just">
              <a:tabLst>
                <a:tab pos="812800" algn="l"/>
              </a:tabLst>
            </a:pPr>
            <a:r>
              <a:rPr lang="en-US" sz="1400" smtClean="0"/>
              <a:t>Pentru acordarea ajutorului pentru încălzire, indiferent de sistemul de încălzire utilizat, cererile şi declaraţiile pe propria răspundere se depun, individual sau prin asociaţiile de proprietari/locatari, la primăria comunei, oraşului, municipiului în a cărei rază teritorială se află locuinţa, de regulă, până la data de 15 octombrie a fiecărui an.</a:t>
            </a:r>
          </a:p>
          <a:p>
            <a:pPr algn="just">
              <a:tabLst>
                <a:tab pos="812800" algn="l"/>
              </a:tabLst>
            </a:pPr>
            <a:r>
              <a:rPr lang="en-US" sz="1400" smtClean="0"/>
              <a:t>Cererea pentru acordarea ajutorului se poate obține de la primăria localității de domiciliu sau de pe site-ul acesteia. Dreptul la ajutor se stabilește începând cu luna depunerii cererii pentru cei care transmit documentele până pe 20 ale lunii respective,</a:t>
            </a:r>
          </a:p>
          <a:p>
            <a:pPr algn="just">
              <a:tabLst>
                <a:tab pos="812800" algn="l"/>
              </a:tabLst>
            </a:pPr>
            <a:r>
              <a:rPr lang="en-US" sz="1400" smtClean="0"/>
              <a:t>Ajutoarele sunt acordate de Agenția Națională pentru Plăți și Inspecție Socială prin agențiile teritoriale, instituții subordonate Ministerului Muncii și Solidarității Sociale.</a:t>
            </a:r>
          </a:p>
          <a:p>
            <a:pPr algn="ctr" eaLnBrk="1" hangingPunct="1">
              <a:buFont typeface="Arial" pitchFamily="34" charset="0"/>
              <a:buNone/>
              <a:tabLst>
                <a:tab pos="812800" algn="l"/>
              </a:tabLst>
            </a:pPr>
            <a:endParaRPr lang="en-US" sz="1600" b="1" smtClean="0">
              <a:solidFill>
                <a:srgbClr val="000099"/>
              </a:solidFill>
              <a:latin typeface="Trebuchet MS" pitchFamily="34" charset="0"/>
            </a:endParaRPr>
          </a:p>
          <a:p>
            <a:pPr algn="ctr" eaLnBrk="1" hangingPunct="1">
              <a:buFont typeface="Arial" pitchFamily="34" charset="0"/>
              <a:buNone/>
              <a:tabLst>
                <a:tab pos="812800" algn="l"/>
              </a:tabLst>
            </a:pPr>
            <a:endParaRPr lang="en-US" sz="1600" b="1" smtClean="0">
              <a:solidFill>
                <a:srgbClr val="000099"/>
              </a:solidFill>
              <a:latin typeface="Trebuchet MS" pitchFamily="34" charset="0"/>
            </a:endParaRPr>
          </a:p>
          <a:p>
            <a:pPr algn="ctr" eaLnBrk="1" hangingPunct="1">
              <a:buFont typeface="Arial" pitchFamily="34" charset="0"/>
              <a:buNone/>
              <a:tabLst>
                <a:tab pos="812800" algn="l"/>
              </a:tabLst>
            </a:pPr>
            <a:endParaRPr lang="en-US" sz="1600" b="1" smtClean="0">
              <a:solidFill>
                <a:srgbClr val="000099"/>
              </a:solidFill>
              <a:latin typeface="Trebuchet MS" pitchFamily="34" charset="0"/>
            </a:endParaRPr>
          </a:p>
        </p:txBody>
      </p:sp>
      <p:sp>
        <p:nvSpPr>
          <p:cNvPr id="41987" name="Slide Number Placeholder 3"/>
          <p:cNvSpPr>
            <a:spLocks noGrp="1"/>
          </p:cNvSpPr>
          <p:nvPr>
            <p:ph type="sldNum" sz="quarter" idx="12"/>
          </p:nvPr>
        </p:nvSpPr>
        <p:spPr bwMode="auto">
          <a:noFill/>
          <a:ln>
            <a:miter lim="800000"/>
            <a:headEnd/>
            <a:tailEnd/>
          </a:ln>
        </p:spPr>
        <p:txBody>
          <a:bodyPr/>
          <a:lstStyle/>
          <a:p>
            <a:fld id="{364A1FA5-17AD-4325-B379-124C7C789E68}" type="slidenum">
              <a:rPr lang="ro-RO" smtClean="0"/>
              <a:pPr/>
              <a:t>40</a:t>
            </a:fld>
            <a:endParaRPr lang="ro-RO"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p:cNvSpPr>
            <a:spLocks noGrp="1"/>
          </p:cNvSpPr>
          <p:nvPr>
            <p:ph idx="1"/>
          </p:nvPr>
        </p:nvSpPr>
        <p:spPr>
          <a:xfrm>
            <a:off x="785814" y="375048"/>
            <a:ext cx="7800975" cy="4554140"/>
          </a:xfrm>
        </p:spPr>
        <p:txBody>
          <a:bodyPr/>
          <a:lstStyle/>
          <a:p>
            <a:pPr algn="just">
              <a:buFont typeface="Arial" pitchFamily="34" charset="0"/>
              <a:buNone/>
            </a:pPr>
            <a:r>
              <a:rPr lang="en-US" sz="1800" b="1" i="1" u="sng" dirty="0" err="1" smtClean="0"/>
              <a:t>Suplimentul</a:t>
            </a:r>
            <a:r>
              <a:rPr lang="en-US" sz="1800" b="1" i="1" u="sng" dirty="0" smtClean="0"/>
              <a:t> </a:t>
            </a:r>
            <a:r>
              <a:rPr lang="en-US" sz="1800" b="1" i="1" u="sng" dirty="0" err="1" smtClean="0"/>
              <a:t>pentru</a:t>
            </a:r>
            <a:r>
              <a:rPr lang="en-US" sz="1800" b="1" i="1" u="sng" dirty="0" smtClean="0"/>
              <a:t> </a:t>
            </a:r>
            <a:r>
              <a:rPr lang="en-US" sz="1800" b="1" i="1" u="sng" dirty="0" err="1" smtClean="0"/>
              <a:t>Energie</a:t>
            </a:r>
            <a:endParaRPr lang="en-US" sz="1800" b="1" i="1" u="sng" dirty="0" smtClean="0"/>
          </a:p>
          <a:p>
            <a:pPr algn="just">
              <a:spcBef>
                <a:spcPts val="0"/>
              </a:spcBef>
            </a:pPr>
            <a:r>
              <a:rPr lang="en-US" sz="1800" dirty="0" err="1" smtClean="0"/>
              <a:t>Suplimentul</a:t>
            </a:r>
            <a:r>
              <a:rPr lang="en-US" sz="1800" dirty="0" smtClean="0"/>
              <a:t> </a:t>
            </a:r>
            <a:r>
              <a:rPr lang="en-US" sz="1800" dirty="0" err="1" smtClean="0"/>
              <a:t>pentru</a:t>
            </a:r>
            <a:r>
              <a:rPr lang="en-US" sz="1800" dirty="0" smtClean="0"/>
              <a:t> </a:t>
            </a:r>
            <a:r>
              <a:rPr lang="en-US" sz="1800" dirty="0" err="1" smtClean="0"/>
              <a:t>energie</a:t>
            </a:r>
            <a:r>
              <a:rPr lang="en-US" sz="1800" dirty="0" smtClean="0"/>
              <a:t> se </a:t>
            </a:r>
            <a:r>
              <a:rPr lang="en-US" sz="1800" dirty="0" err="1" smtClean="0"/>
              <a:t>acordă</a:t>
            </a:r>
            <a:r>
              <a:rPr lang="en-US" sz="1800" dirty="0" smtClean="0"/>
              <a:t> </a:t>
            </a:r>
            <a:r>
              <a:rPr lang="en-US" sz="1800" dirty="0" err="1" smtClean="0"/>
              <a:t>pe</a:t>
            </a:r>
            <a:r>
              <a:rPr lang="en-US" sz="1800" dirty="0" smtClean="0"/>
              <a:t> tot </a:t>
            </a:r>
            <a:r>
              <a:rPr lang="en-US" sz="1800" dirty="0" err="1" smtClean="0"/>
              <a:t>parcursul</a:t>
            </a:r>
            <a:r>
              <a:rPr lang="en-US" sz="1800" dirty="0" smtClean="0"/>
              <a:t> </a:t>
            </a:r>
            <a:r>
              <a:rPr lang="en-US" sz="1800" dirty="0" err="1" smtClean="0"/>
              <a:t>anului</a:t>
            </a:r>
            <a:r>
              <a:rPr lang="en-US" sz="1800" dirty="0" smtClean="0"/>
              <a:t>, </a:t>
            </a:r>
            <a:r>
              <a:rPr lang="en-US" sz="1800" dirty="0" err="1" smtClean="0"/>
              <a:t>în</a:t>
            </a:r>
            <a:r>
              <a:rPr lang="en-US" sz="1800" dirty="0" smtClean="0"/>
              <a:t> </a:t>
            </a:r>
            <a:r>
              <a:rPr lang="en-US" sz="1800" dirty="0" err="1" smtClean="0"/>
              <a:t>funcție</a:t>
            </a:r>
            <a:r>
              <a:rPr lang="en-US" sz="1800" dirty="0" smtClean="0"/>
              <a:t> de </a:t>
            </a:r>
            <a:r>
              <a:rPr lang="en-US" sz="1800" dirty="0" err="1" smtClean="0"/>
              <a:t>tipul</a:t>
            </a:r>
            <a:r>
              <a:rPr lang="en-US" sz="1800" dirty="0" smtClean="0"/>
              <a:t> de </a:t>
            </a:r>
            <a:r>
              <a:rPr lang="en-US" sz="1800" dirty="0" err="1" smtClean="0"/>
              <a:t>sursă</a:t>
            </a:r>
            <a:r>
              <a:rPr lang="en-US" sz="1800" dirty="0" smtClean="0"/>
              <a:t> de </a:t>
            </a:r>
            <a:r>
              <a:rPr lang="en-US" sz="1800" dirty="0" err="1" smtClean="0"/>
              <a:t>energie</a:t>
            </a:r>
            <a:r>
              <a:rPr lang="en-US" sz="1800" dirty="0" smtClean="0"/>
              <a:t> </a:t>
            </a:r>
            <a:r>
              <a:rPr lang="en-US" sz="1800" dirty="0" err="1" smtClean="0"/>
              <a:t>utilizată</a:t>
            </a:r>
            <a:r>
              <a:rPr lang="en-US" sz="1800" dirty="0" smtClean="0"/>
              <a:t> </a:t>
            </a:r>
            <a:r>
              <a:rPr lang="en-US" sz="1800" dirty="0" err="1" smtClean="0"/>
              <a:t>în</a:t>
            </a:r>
            <a:r>
              <a:rPr lang="en-US" sz="1800" dirty="0" smtClean="0"/>
              <a:t> </a:t>
            </a:r>
            <a:r>
              <a:rPr lang="en-US" sz="1800" dirty="0" err="1" smtClean="0"/>
              <a:t>gospodărie</a:t>
            </a:r>
            <a:r>
              <a:rPr lang="en-US" sz="1800" dirty="0" smtClean="0"/>
              <a:t> </a:t>
            </a:r>
            <a:r>
              <a:rPr lang="en-US" sz="1800" dirty="0" err="1" smtClean="0"/>
              <a:t>pentru</a:t>
            </a:r>
            <a:r>
              <a:rPr lang="en-US" sz="1800" dirty="0" smtClean="0"/>
              <a:t> </a:t>
            </a:r>
            <a:r>
              <a:rPr lang="en-US" sz="1800" dirty="0" err="1" smtClean="0"/>
              <a:t>apă</a:t>
            </a:r>
            <a:r>
              <a:rPr lang="en-US" sz="1800" dirty="0" smtClean="0"/>
              <a:t> </a:t>
            </a:r>
            <a:r>
              <a:rPr lang="en-US" sz="1800" dirty="0" err="1" smtClean="0"/>
              <a:t>caldă</a:t>
            </a:r>
            <a:r>
              <a:rPr lang="en-US" sz="1800" dirty="0" smtClean="0"/>
              <a:t>, </a:t>
            </a:r>
            <a:r>
              <a:rPr lang="en-US" sz="1800" dirty="0" err="1" smtClean="0"/>
              <a:t>gătit</a:t>
            </a:r>
            <a:r>
              <a:rPr lang="en-US" sz="1800" dirty="0" smtClean="0"/>
              <a:t> </a:t>
            </a:r>
            <a:r>
              <a:rPr lang="en-US" sz="1800" dirty="0" err="1" smtClean="0"/>
              <a:t>sau</a:t>
            </a:r>
            <a:r>
              <a:rPr lang="en-US" sz="1800" dirty="0" smtClean="0"/>
              <a:t> </a:t>
            </a:r>
            <a:r>
              <a:rPr lang="en-US" sz="1800" dirty="0" err="1" smtClean="0"/>
              <a:t>iluminat</a:t>
            </a:r>
            <a:r>
              <a:rPr lang="en-US" sz="1800" dirty="0" smtClean="0"/>
              <a:t>. </a:t>
            </a:r>
            <a:r>
              <a:rPr lang="en-US" sz="1800" dirty="0" err="1" smtClean="0"/>
              <a:t>Valorile</a:t>
            </a:r>
            <a:r>
              <a:rPr lang="en-US" sz="1800" dirty="0" smtClean="0"/>
              <a:t> </a:t>
            </a:r>
            <a:r>
              <a:rPr lang="en-US" sz="1800" dirty="0" err="1" smtClean="0"/>
              <a:t>suplimentului</a:t>
            </a:r>
            <a:r>
              <a:rPr lang="en-US" sz="1800" dirty="0" smtClean="0"/>
              <a:t> </a:t>
            </a:r>
            <a:r>
              <a:rPr lang="en-US" sz="1800" dirty="0" err="1" smtClean="0"/>
              <a:t>sunt</a:t>
            </a:r>
            <a:r>
              <a:rPr lang="en-US" sz="1800" dirty="0" smtClean="0"/>
              <a:t> </a:t>
            </a:r>
            <a:r>
              <a:rPr lang="en-US" sz="1800" dirty="0" err="1" smtClean="0"/>
              <a:t>următoarele</a:t>
            </a:r>
            <a:r>
              <a:rPr lang="en-US" sz="1800" dirty="0" smtClean="0"/>
              <a:t>:</a:t>
            </a:r>
          </a:p>
          <a:p>
            <a:pPr algn="just">
              <a:spcBef>
                <a:spcPts val="0"/>
              </a:spcBef>
            </a:pPr>
            <a:r>
              <a:rPr lang="de-DE" sz="1800" dirty="0" smtClean="0"/>
              <a:t>30 lei/lună pentru energie electrică;</a:t>
            </a:r>
            <a:endParaRPr lang="en-US" sz="1800" dirty="0" smtClean="0"/>
          </a:p>
          <a:p>
            <a:pPr algn="just">
              <a:spcBef>
                <a:spcPts val="0"/>
              </a:spcBef>
            </a:pPr>
            <a:r>
              <a:rPr lang="de-DE" sz="1800" dirty="0" smtClean="0"/>
              <a:t>10 lei/lună pentru gaze naturale;</a:t>
            </a:r>
            <a:endParaRPr lang="en-US" sz="1800" dirty="0" smtClean="0"/>
          </a:p>
          <a:p>
            <a:pPr algn="just">
              <a:spcBef>
                <a:spcPts val="0"/>
              </a:spcBef>
            </a:pPr>
            <a:r>
              <a:rPr lang="de-DE" sz="1800" dirty="0" smtClean="0"/>
              <a:t>10 lei/lună pentru energie termică;</a:t>
            </a:r>
            <a:endParaRPr lang="en-US" sz="1800" dirty="0" smtClean="0"/>
          </a:p>
          <a:p>
            <a:pPr algn="just">
              <a:spcBef>
                <a:spcPts val="0"/>
              </a:spcBef>
            </a:pPr>
            <a:r>
              <a:rPr lang="de-DE" sz="1800" dirty="0" smtClean="0"/>
              <a:t>20 lei/lună pentru combustibili solizi.</a:t>
            </a:r>
            <a:endParaRPr lang="en-US" sz="1800" dirty="0" smtClean="0"/>
          </a:p>
          <a:p>
            <a:pPr algn="just">
              <a:buFont typeface="Arial" pitchFamily="34" charset="0"/>
              <a:buNone/>
            </a:pPr>
            <a:r>
              <a:rPr lang="en-US" sz="1800" b="1" i="1" u="sng" dirty="0" err="1" smtClean="0"/>
              <a:t>Modificări</a:t>
            </a:r>
            <a:r>
              <a:rPr lang="en-US" sz="1800" b="1" i="1" u="sng" dirty="0" smtClean="0"/>
              <a:t> </a:t>
            </a:r>
            <a:r>
              <a:rPr lang="en-US" sz="1800" b="1" i="1" u="sng" dirty="0" err="1" smtClean="0"/>
              <a:t>Importante</a:t>
            </a:r>
            <a:r>
              <a:rPr lang="en-US" sz="1800" b="1" i="1" u="sng" dirty="0" smtClean="0"/>
              <a:t> </a:t>
            </a:r>
            <a:r>
              <a:rPr lang="en-US" sz="1800" b="1" i="1" u="sng" dirty="0" err="1" smtClean="0"/>
              <a:t>pentru</a:t>
            </a:r>
            <a:r>
              <a:rPr lang="en-US" sz="1800" b="1" i="1" u="sng" dirty="0" smtClean="0"/>
              <a:t> </a:t>
            </a:r>
            <a:r>
              <a:rPr lang="en-US" sz="1800" b="1" i="1" u="sng" dirty="0" err="1" smtClean="0"/>
              <a:t>Sezonul</a:t>
            </a:r>
            <a:r>
              <a:rPr lang="en-US" sz="1800" b="1" i="1" u="sng" dirty="0" smtClean="0"/>
              <a:t> 2024-2025</a:t>
            </a:r>
          </a:p>
          <a:p>
            <a:pPr algn="just"/>
            <a:r>
              <a:rPr lang="en-US" sz="1400" dirty="0" err="1" smtClean="0"/>
              <a:t>Anul</a:t>
            </a:r>
            <a:r>
              <a:rPr lang="en-US" sz="1400" dirty="0" smtClean="0"/>
              <a:t> </a:t>
            </a:r>
            <a:r>
              <a:rPr lang="en-US" sz="1400" dirty="0" err="1" smtClean="0"/>
              <a:t>acesta</a:t>
            </a:r>
            <a:r>
              <a:rPr lang="en-US" sz="1400" dirty="0" smtClean="0"/>
              <a:t> </a:t>
            </a:r>
            <a:r>
              <a:rPr lang="en-US" sz="1400" dirty="0" err="1" smtClean="0"/>
              <a:t>aduce</a:t>
            </a:r>
            <a:r>
              <a:rPr lang="en-US" sz="1400" dirty="0" smtClean="0"/>
              <a:t> </a:t>
            </a:r>
            <a:r>
              <a:rPr lang="en-US" sz="1400" dirty="0" err="1" smtClean="0"/>
              <a:t>câteva</a:t>
            </a:r>
            <a:r>
              <a:rPr lang="en-US" sz="1400" dirty="0" smtClean="0"/>
              <a:t> </a:t>
            </a:r>
            <a:r>
              <a:rPr lang="en-US" sz="1400" dirty="0" err="1" smtClean="0"/>
              <a:t>modificări</a:t>
            </a:r>
            <a:r>
              <a:rPr lang="en-US" sz="1400" dirty="0" smtClean="0"/>
              <a:t> </a:t>
            </a:r>
            <a:r>
              <a:rPr lang="en-US" sz="1400" dirty="0" err="1" smtClean="0"/>
              <a:t>semnificative</a:t>
            </a:r>
            <a:r>
              <a:rPr lang="en-US" sz="1400" dirty="0" smtClean="0"/>
              <a:t> </a:t>
            </a:r>
            <a:r>
              <a:rPr lang="en-US" sz="1400" dirty="0" err="1" smtClean="0"/>
              <a:t>față</a:t>
            </a:r>
            <a:r>
              <a:rPr lang="en-US" sz="1400" dirty="0" smtClean="0"/>
              <a:t> de </a:t>
            </a:r>
            <a:r>
              <a:rPr lang="en-US" sz="1400" dirty="0" err="1" smtClean="0"/>
              <a:t>sezonul</a:t>
            </a:r>
            <a:r>
              <a:rPr lang="en-US" sz="1400" dirty="0" smtClean="0"/>
              <a:t> precedent:</a:t>
            </a:r>
          </a:p>
          <a:p>
            <a:pPr algn="just"/>
            <a:r>
              <a:rPr lang="en-US" sz="1400" dirty="0" err="1" smtClean="0"/>
              <a:t>Terenurile</a:t>
            </a:r>
            <a:r>
              <a:rPr lang="en-US" sz="1400" dirty="0" smtClean="0"/>
              <a:t> situate </a:t>
            </a:r>
            <a:r>
              <a:rPr lang="en-US" sz="1400" dirty="0" err="1" smtClean="0"/>
              <a:t>în</a:t>
            </a:r>
            <a:r>
              <a:rPr lang="en-US" sz="1400" dirty="0" smtClean="0"/>
              <a:t> </a:t>
            </a:r>
            <a:r>
              <a:rPr lang="en-US" sz="1400" dirty="0" err="1" smtClean="0"/>
              <a:t>intravilan</a:t>
            </a:r>
            <a:r>
              <a:rPr lang="en-US" sz="1400" dirty="0" smtClean="0"/>
              <a:t>, </a:t>
            </a:r>
            <a:r>
              <a:rPr lang="en-US" sz="1400" dirty="0" err="1" smtClean="0"/>
              <a:t>în</a:t>
            </a:r>
            <a:r>
              <a:rPr lang="en-US" sz="1400" dirty="0" smtClean="0"/>
              <a:t> </a:t>
            </a:r>
            <a:r>
              <a:rPr lang="en-US" sz="1400" dirty="0" err="1" smtClean="0"/>
              <a:t>afara</a:t>
            </a:r>
            <a:r>
              <a:rPr lang="en-US" sz="1400" dirty="0" smtClean="0"/>
              <a:t> </a:t>
            </a:r>
            <a:r>
              <a:rPr lang="en-US" sz="1400" dirty="0" err="1" smtClean="0"/>
              <a:t>curții</a:t>
            </a:r>
            <a:r>
              <a:rPr lang="en-US" sz="1400" dirty="0" smtClean="0"/>
              <a:t> </a:t>
            </a:r>
            <a:r>
              <a:rPr lang="en-US" sz="1400" dirty="0" err="1" smtClean="0"/>
              <a:t>aferente</a:t>
            </a:r>
            <a:r>
              <a:rPr lang="en-US" sz="1400" dirty="0" smtClean="0"/>
              <a:t> </a:t>
            </a:r>
            <a:r>
              <a:rPr lang="en-US" sz="1400" dirty="0" err="1" smtClean="0"/>
              <a:t>locuinței</a:t>
            </a:r>
            <a:r>
              <a:rPr lang="en-US" sz="1400" dirty="0" smtClean="0"/>
              <a:t>, </a:t>
            </a:r>
            <a:r>
              <a:rPr lang="en-US" sz="1400" dirty="0" err="1" smtClean="0"/>
              <a:t>trebuie</a:t>
            </a:r>
            <a:r>
              <a:rPr lang="en-US" sz="1400" dirty="0" smtClean="0"/>
              <a:t> </a:t>
            </a:r>
            <a:r>
              <a:rPr lang="en-US" sz="1400" dirty="0" err="1" smtClean="0"/>
              <a:t>să</a:t>
            </a:r>
            <a:r>
              <a:rPr lang="en-US" sz="1400" dirty="0" smtClean="0"/>
              <a:t> fie sub </a:t>
            </a:r>
            <a:r>
              <a:rPr lang="en-US" sz="1400" dirty="0" err="1" smtClean="0"/>
              <a:t>pragul</a:t>
            </a:r>
            <a:r>
              <a:rPr lang="en-US" sz="1400" dirty="0" smtClean="0"/>
              <a:t> de 1.200 mp </a:t>
            </a:r>
            <a:r>
              <a:rPr lang="en-US" sz="1400" dirty="0" err="1" smtClean="0"/>
              <a:t>în</a:t>
            </a:r>
            <a:r>
              <a:rPr lang="en-US" sz="1400" dirty="0" smtClean="0"/>
              <a:t> </a:t>
            </a:r>
            <a:r>
              <a:rPr lang="en-US" sz="1400" dirty="0" err="1" smtClean="0"/>
              <a:t>zona</a:t>
            </a:r>
            <a:r>
              <a:rPr lang="en-US" sz="1400" dirty="0" smtClean="0"/>
              <a:t> </a:t>
            </a:r>
            <a:r>
              <a:rPr lang="en-US" sz="1400" dirty="0" err="1" smtClean="0"/>
              <a:t>urbană</a:t>
            </a:r>
            <a:r>
              <a:rPr lang="en-US" sz="1400" dirty="0" smtClean="0"/>
              <a:t> </a:t>
            </a:r>
            <a:r>
              <a:rPr lang="en-US" sz="1400" dirty="0" err="1" smtClean="0"/>
              <a:t>și</a:t>
            </a:r>
            <a:r>
              <a:rPr lang="en-US" sz="1400" dirty="0" smtClean="0"/>
              <a:t> 2.500 mp </a:t>
            </a:r>
            <a:r>
              <a:rPr lang="en-US" sz="1400" dirty="0" err="1" smtClean="0"/>
              <a:t>în</a:t>
            </a:r>
            <a:r>
              <a:rPr lang="en-US" sz="1400" dirty="0" smtClean="0"/>
              <a:t> </a:t>
            </a:r>
            <a:r>
              <a:rPr lang="en-US" sz="1400" dirty="0" err="1" smtClean="0"/>
              <a:t>zona</a:t>
            </a:r>
            <a:r>
              <a:rPr lang="en-US" sz="1400" dirty="0" smtClean="0"/>
              <a:t> </a:t>
            </a:r>
            <a:r>
              <a:rPr lang="en-US" sz="1400" dirty="0" err="1" smtClean="0"/>
              <a:t>rurală</a:t>
            </a:r>
            <a:r>
              <a:rPr lang="en-US" sz="1400" dirty="0" smtClean="0"/>
              <a:t> </a:t>
            </a:r>
            <a:r>
              <a:rPr lang="en-US" sz="1400" dirty="0" err="1" smtClean="0"/>
              <a:t>pentru</a:t>
            </a:r>
            <a:r>
              <a:rPr lang="en-US" sz="1400" dirty="0" smtClean="0"/>
              <a:t> a </a:t>
            </a:r>
            <a:r>
              <a:rPr lang="en-US" sz="1400" dirty="0" err="1" smtClean="0"/>
              <a:t>putea</a:t>
            </a:r>
            <a:r>
              <a:rPr lang="en-US" sz="1400" dirty="0" smtClean="0"/>
              <a:t> </a:t>
            </a:r>
            <a:r>
              <a:rPr lang="en-US" sz="1400" dirty="0" err="1" smtClean="0"/>
              <a:t>beneficia</a:t>
            </a:r>
            <a:r>
              <a:rPr lang="en-US" sz="1400" dirty="0" smtClean="0"/>
              <a:t> de </a:t>
            </a:r>
            <a:r>
              <a:rPr lang="en-US" sz="1400" dirty="0" err="1" smtClean="0"/>
              <a:t>ajutor</a:t>
            </a:r>
            <a:r>
              <a:rPr lang="en-US" sz="1400" dirty="0" smtClean="0"/>
              <a:t> (</a:t>
            </a:r>
            <a:r>
              <a:rPr lang="en-US" sz="1400" dirty="0" err="1" smtClean="0"/>
              <a:t>față</a:t>
            </a:r>
            <a:r>
              <a:rPr lang="en-US" sz="1400" dirty="0" smtClean="0"/>
              <a:t> de 1.000 mp </a:t>
            </a:r>
            <a:r>
              <a:rPr lang="en-US" sz="1400" dirty="0" err="1" smtClean="0"/>
              <a:t>și</a:t>
            </a:r>
            <a:r>
              <a:rPr lang="en-US" sz="1400" dirty="0" smtClean="0"/>
              <a:t> 2.000 mp </a:t>
            </a:r>
            <a:r>
              <a:rPr lang="en-US" sz="1400" dirty="0" err="1" smtClean="0"/>
              <a:t>în</a:t>
            </a:r>
            <a:r>
              <a:rPr lang="en-US" sz="1400" dirty="0" smtClean="0"/>
              <a:t> 2023).</a:t>
            </a:r>
          </a:p>
          <a:p>
            <a:pPr algn="just"/>
            <a:r>
              <a:rPr lang="en-US" sz="1400" dirty="0" err="1" smtClean="0"/>
              <a:t>Depozitele</a:t>
            </a:r>
            <a:r>
              <a:rPr lang="en-US" sz="1400" dirty="0" smtClean="0"/>
              <a:t> </a:t>
            </a:r>
            <a:r>
              <a:rPr lang="en-US" sz="1400" dirty="0" err="1" smtClean="0"/>
              <a:t>bancare</a:t>
            </a:r>
            <a:r>
              <a:rPr lang="en-US" sz="1400" dirty="0" smtClean="0"/>
              <a:t> ale </a:t>
            </a:r>
            <a:r>
              <a:rPr lang="en-US" sz="1400" dirty="0" err="1" smtClean="0"/>
              <a:t>membrilor</a:t>
            </a:r>
            <a:r>
              <a:rPr lang="en-US" sz="1400" dirty="0" smtClean="0"/>
              <a:t> </a:t>
            </a:r>
            <a:r>
              <a:rPr lang="en-US" sz="1400" dirty="0" err="1" smtClean="0"/>
              <a:t>familiei</a:t>
            </a:r>
            <a:r>
              <a:rPr lang="en-US" sz="1400" dirty="0" smtClean="0"/>
              <a:t> nu </a:t>
            </a:r>
            <a:r>
              <a:rPr lang="en-US" sz="1400" dirty="0" err="1" smtClean="0"/>
              <a:t>trebuie</a:t>
            </a:r>
            <a:r>
              <a:rPr lang="en-US" sz="1400" dirty="0" smtClean="0"/>
              <a:t> </a:t>
            </a:r>
            <a:r>
              <a:rPr lang="en-US" sz="1400" dirty="0" err="1" smtClean="0"/>
              <a:t>să</a:t>
            </a:r>
            <a:r>
              <a:rPr lang="en-US" sz="1400" dirty="0" smtClean="0"/>
              <a:t> </a:t>
            </a:r>
            <a:r>
              <a:rPr lang="en-US" sz="1400" dirty="0" err="1" smtClean="0"/>
              <a:t>depășească</a:t>
            </a:r>
            <a:r>
              <a:rPr lang="en-US" sz="1400" dirty="0" smtClean="0"/>
              <a:t> de </a:t>
            </a:r>
            <a:r>
              <a:rPr lang="en-US" sz="1400" dirty="0" err="1" smtClean="0"/>
              <a:t>trei</a:t>
            </a:r>
            <a:r>
              <a:rPr lang="en-US" sz="1400" dirty="0" smtClean="0"/>
              <a:t> </a:t>
            </a:r>
            <a:r>
              <a:rPr lang="en-US" sz="1400" dirty="0" err="1" smtClean="0"/>
              <a:t>ori</a:t>
            </a:r>
            <a:r>
              <a:rPr lang="en-US" sz="1400" dirty="0" smtClean="0"/>
              <a:t> </a:t>
            </a:r>
            <a:r>
              <a:rPr lang="en-US" sz="1400" dirty="0" err="1" smtClean="0"/>
              <a:t>valoarea</a:t>
            </a:r>
            <a:r>
              <a:rPr lang="en-US" sz="1400" dirty="0" smtClean="0"/>
              <a:t> </a:t>
            </a:r>
            <a:r>
              <a:rPr lang="en-US" sz="1400" dirty="0" err="1" smtClean="0"/>
              <a:t>câștigului</a:t>
            </a:r>
            <a:r>
              <a:rPr lang="en-US" sz="1400" dirty="0" smtClean="0"/>
              <a:t> </a:t>
            </a:r>
            <a:r>
              <a:rPr lang="en-US" sz="1400" dirty="0" err="1" smtClean="0"/>
              <a:t>salarial</a:t>
            </a:r>
            <a:r>
              <a:rPr lang="en-US" sz="1400" dirty="0" smtClean="0"/>
              <a:t> </a:t>
            </a:r>
            <a:r>
              <a:rPr lang="en-US" sz="1400" dirty="0" err="1" smtClean="0"/>
              <a:t>mediu</a:t>
            </a:r>
            <a:r>
              <a:rPr lang="en-US" sz="1400" dirty="0" smtClean="0"/>
              <a:t> brut</a:t>
            </a:r>
            <a:r>
              <a:rPr lang="ro-RO" sz="1400" dirty="0" smtClean="0"/>
              <a:t> </a:t>
            </a:r>
            <a:r>
              <a:rPr lang="en-US" sz="1400" dirty="0" smtClean="0"/>
              <a:t>(</a:t>
            </a:r>
            <a:r>
              <a:rPr lang="en-US" sz="1400" dirty="0" err="1" smtClean="0"/>
              <a:t>comparativ</a:t>
            </a:r>
            <a:r>
              <a:rPr lang="en-US" sz="1400" dirty="0" smtClean="0"/>
              <a:t> cu </a:t>
            </a:r>
            <a:r>
              <a:rPr lang="en-US" sz="1400" dirty="0" err="1" smtClean="0"/>
              <a:t>pragul</a:t>
            </a:r>
            <a:r>
              <a:rPr lang="en-US" sz="1400" dirty="0" smtClean="0"/>
              <a:t> de 3.000 lei </a:t>
            </a:r>
            <a:r>
              <a:rPr lang="en-US" sz="1400" dirty="0" err="1" smtClean="0"/>
              <a:t>în</a:t>
            </a:r>
            <a:r>
              <a:rPr lang="en-US" sz="1400" dirty="0" smtClean="0"/>
              <a:t> 2023).</a:t>
            </a:r>
          </a:p>
          <a:p>
            <a:pPr algn="just"/>
            <a:r>
              <a:rPr lang="en-US" sz="1400" dirty="0" smtClean="0"/>
              <a:t>Se </a:t>
            </a:r>
            <a:r>
              <a:rPr lang="en-US" sz="1400" dirty="0" err="1" smtClean="0"/>
              <a:t>vor</a:t>
            </a:r>
            <a:r>
              <a:rPr lang="en-US" sz="1400" dirty="0" smtClean="0"/>
              <a:t> </a:t>
            </a:r>
            <a:r>
              <a:rPr lang="en-US" sz="1400" dirty="0" err="1" smtClean="0"/>
              <a:t>lua</a:t>
            </a:r>
            <a:r>
              <a:rPr lang="en-US" sz="1400" dirty="0" smtClean="0"/>
              <a:t> </a:t>
            </a:r>
            <a:r>
              <a:rPr lang="en-US" sz="1400" dirty="0" err="1" smtClean="0"/>
              <a:t>în</a:t>
            </a:r>
            <a:r>
              <a:rPr lang="en-US" sz="1400" dirty="0" smtClean="0"/>
              <a:t> </a:t>
            </a:r>
            <a:r>
              <a:rPr lang="en-US" sz="1400" dirty="0" err="1" smtClean="0"/>
              <a:t>considerare</a:t>
            </a:r>
            <a:r>
              <a:rPr lang="en-US" sz="1400" dirty="0" smtClean="0"/>
              <a:t> </a:t>
            </a:r>
            <a:r>
              <a:rPr lang="en-US" sz="1400" dirty="0" err="1" smtClean="0"/>
              <a:t>pensiile</a:t>
            </a:r>
            <a:r>
              <a:rPr lang="en-US" sz="1400" dirty="0" smtClean="0"/>
              <a:t> din </a:t>
            </a:r>
            <a:r>
              <a:rPr lang="en-US" sz="1400" dirty="0" err="1" smtClean="0"/>
              <a:t>luna</a:t>
            </a:r>
            <a:r>
              <a:rPr lang="en-US" sz="1400" dirty="0" smtClean="0"/>
              <a:t> august 2024, </a:t>
            </a:r>
            <a:r>
              <a:rPr lang="en-US" sz="1400" dirty="0" err="1" smtClean="0"/>
              <a:t>înainte</a:t>
            </a:r>
            <a:r>
              <a:rPr lang="en-US" sz="1400" dirty="0" smtClean="0"/>
              <a:t> de </a:t>
            </a:r>
            <a:r>
              <a:rPr lang="en-US" sz="1400" dirty="0" err="1" smtClean="0"/>
              <a:t>recalculare</a:t>
            </a:r>
            <a:r>
              <a:rPr lang="en-US" sz="1400" dirty="0" smtClean="0"/>
              <a:t>, </a:t>
            </a:r>
            <a:r>
              <a:rPr lang="en-US" sz="1400" dirty="0" err="1" smtClean="0"/>
              <a:t>pentru</a:t>
            </a:r>
            <a:r>
              <a:rPr lang="en-US" sz="1400" dirty="0" smtClean="0"/>
              <a:t> </a:t>
            </a:r>
            <a:r>
              <a:rPr lang="en-US" sz="1400" dirty="0" err="1" smtClean="0"/>
              <a:t>determinarea</a:t>
            </a:r>
            <a:r>
              <a:rPr lang="en-US" sz="1400" dirty="0" smtClean="0"/>
              <a:t> </a:t>
            </a:r>
            <a:r>
              <a:rPr lang="en-US" sz="1400" dirty="0" err="1" smtClean="0"/>
              <a:t>eligibilității</a:t>
            </a:r>
            <a:r>
              <a:rPr lang="en-US" sz="1400" dirty="0" smtClean="0"/>
              <a:t>.</a:t>
            </a:r>
          </a:p>
          <a:p>
            <a:endParaRPr lang="en-US" dirty="0" smtClean="0"/>
          </a:p>
        </p:txBody>
      </p:sp>
      <p:sp>
        <p:nvSpPr>
          <p:cNvPr id="43011" name="Slide Number Placeholder 3"/>
          <p:cNvSpPr>
            <a:spLocks noGrp="1"/>
          </p:cNvSpPr>
          <p:nvPr>
            <p:ph type="sldNum" sz="quarter" idx="12"/>
          </p:nvPr>
        </p:nvSpPr>
        <p:spPr bwMode="auto">
          <a:noFill/>
          <a:ln>
            <a:miter lim="800000"/>
            <a:headEnd/>
            <a:tailEnd/>
          </a:ln>
        </p:spPr>
        <p:txBody>
          <a:bodyPr/>
          <a:lstStyle/>
          <a:p>
            <a:fld id="{C9AC6DCF-4BB6-450F-B75A-B53C8126326F}" type="slidenum">
              <a:rPr lang="ro-RO" smtClean="0"/>
              <a:pPr/>
              <a:t>41</a:t>
            </a:fld>
            <a:endParaRPr lang="ro-RO"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321453"/>
            <a:ext cx="8086754" cy="4447016"/>
          </a:xfrm>
        </p:spPr>
        <p:txBody>
          <a:bodyPr/>
          <a:lstStyle/>
          <a:p>
            <a:pPr algn="just">
              <a:buNone/>
            </a:pPr>
            <a:r>
              <a:rPr lang="vi-VN" sz="1600" b="1" i="1" dirty="0" smtClean="0">
                <a:latin typeface="Trebuchet MS" pitchFamily="34" charset="0"/>
              </a:rPr>
              <a:t>ASOCIAȚIIL</a:t>
            </a:r>
            <a:r>
              <a:rPr lang="ro-RO" sz="1600" b="1" i="1" dirty="0" smtClean="0">
                <a:latin typeface="Trebuchet MS" pitchFamily="34" charset="0"/>
              </a:rPr>
              <a:t>E</a:t>
            </a:r>
            <a:r>
              <a:rPr lang="vi-VN" sz="1600" b="1" i="1" dirty="0" smtClean="0">
                <a:latin typeface="Trebuchet MS" pitchFamily="34" charset="0"/>
              </a:rPr>
              <a:t>, FUNDAȚII</a:t>
            </a:r>
            <a:r>
              <a:rPr lang="ro-RO" sz="1600" b="1" i="1" dirty="0" smtClean="0">
                <a:latin typeface="Trebuchet MS" pitchFamily="34" charset="0"/>
              </a:rPr>
              <a:t>LE </a:t>
            </a:r>
            <a:r>
              <a:rPr lang="vi-VN" sz="1600" b="1" i="1" dirty="0" smtClean="0">
                <a:latin typeface="Trebuchet MS" pitchFamily="34" charset="0"/>
              </a:rPr>
              <a:t>ȘI CULTEL</a:t>
            </a:r>
            <a:r>
              <a:rPr lang="ro-RO" sz="1600" b="1" i="1" dirty="0" smtClean="0">
                <a:latin typeface="Trebuchet MS" pitchFamily="34" charset="0"/>
              </a:rPr>
              <a:t>E POT</a:t>
            </a:r>
            <a:r>
              <a:rPr lang="vi-VN" sz="1600" b="1" i="1" dirty="0" smtClean="0">
                <a:latin typeface="Trebuchet MS" pitchFamily="34" charset="0"/>
              </a:rPr>
              <a:t> SOLICITA SUBVENȚII DE LA BUGETUL DE STAT ÎN BAZA LEGII NR.34/1998</a:t>
            </a:r>
            <a:r>
              <a:rPr lang="ro-RO" sz="1600" b="1" i="1" dirty="0" smtClean="0">
                <a:latin typeface="Trebuchet MS" pitchFamily="34" charset="0"/>
              </a:rPr>
              <a:t> </a:t>
            </a:r>
            <a:r>
              <a:rPr lang="vi-VN" sz="1600" b="1" i="1" dirty="0" smtClean="0">
                <a:latin typeface="Trebuchet MS" pitchFamily="34" charset="0"/>
              </a:rPr>
              <a:t>PENTRU </a:t>
            </a:r>
            <a:r>
              <a:rPr lang="vi-VN" sz="1600" b="1" i="1" smtClean="0">
                <a:latin typeface="Trebuchet MS" pitchFamily="34" charset="0"/>
              </a:rPr>
              <a:t>ANUL 2025</a:t>
            </a:r>
            <a:endParaRPr lang="ro-RO" sz="1600" b="1" i="1" smtClean="0">
              <a:latin typeface="Trebuchet MS" pitchFamily="34" charset="0"/>
            </a:endParaRPr>
          </a:p>
          <a:p>
            <a:pPr algn="just">
              <a:buNone/>
            </a:pPr>
            <a:endParaRPr lang="vi-VN" sz="1600" b="1" i="1" dirty="0" smtClean="0">
              <a:latin typeface="Trebuchet MS" pitchFamily="34" charset="0"/>
            </a:endParaRPr>
          </a:p>
          <a:p>
            <a:pPr algn="just">
              <a:spcBef>
                <a:spcPts val="0"/>
              </a:spcBef>
              <a:buNone/>
            </a:pPr>
            <a:r>
              <a:rPr lang="vi-VN" sz="1400" dirty="0" smtClean="0">
                <a:latin typeface="Trebuchet MS" pitchFamily="34" charset="0"/>
              </a:rPr>
              <a:t>Asociațiile, fundațiile și cultele recunoscute în România, care îndeplinesc următoarele </a:t>
            </a:r>
            <a:r>
              <a:rPr lang="vi-VN" sz="1400" b="1" dirty="0" smtClean="0">
                <a:solidFill>
                  <a:srgbClr val="0000FF"/>
                </a:solidFill>
                <a:latin typeface="Trebuchet MS" pitchFamily="34" charset="0"/>
              </a:rPr>
              <a:t>condiții de eligibilitate</a:t>
            </a:r>
            <a:r>
              <a:rPr lang="vi-VN" sz="1400" b="1" dirty="0" smtClean="0">
                <a:latin typeface="Trebuchet MS" pitchFamily="34" charset="0"/>
              </a:rPr>
              <a:t>:</a:t>
            </a:r>
          </a:p>
          <a:p>
            <a:pPr algn="just">
              <a:spcBef>
                <a:spcPts val="0"/>
              </a:spcBef>
            </a:pPr>
            <a:r>
              <a:rPr lang="vi-VN" sz="1400" dirty="0" smtClean="0">
                <a:latin typeface="Trebuchet MS" pitchFamily="34" charset="0"/>
              </a:rPr>
              <a:t>administrează unităţi de asistenţă socială în cel puţin două judeţe, inclusiv municipiul Bucureşti, sau administrează o unitate de asistenţă socială ai căror beneficiari provin din două sau mai multe judeţe, inclusiv municipiul Bucureşti şi care se încadrează în Nomenclatorul serviciilor sociale, aprobat prin Hotărârea Guvernului nr. 867/2015 pentru aprobarea Nomenclatorului serviciilor sociale, precum şi a regulamentelor – cadru de organizare şi funcţionare a serviciilor sociale, cu modificările şi completările ulterioare ;</a:t>
            </a:r>
          </a:p>
          <a:p>
            <a:pPr algn="just">
              <a:spcBef>
                <a:spcPts val="0"/>
              </a:spcBef>
            </a:pPr>
            <a:r>
              <a:rPr lang="vi-VN" sz="1400" dirty="0" smtClean="0">
                <a:latin typeface="Trebuchet MS" pitchFamily="34" charset="0"/>
              </a:rPr>
              <a:t>sunt persoane juridice române de drept privat fără scop patrimonial, acreditate ca furnizori de servicii sociale, potrivit legii;</a:t>
            </a:r>
          </a:p>
          <a:p>
            <a:pPr algn="just">
              <a:spcBef>
                <a:spcPts val="0"/>
              </a:spcBef>
            </a:pPr>
            <a:r>
              <a:rPr lang="vi-VN" sz="1400" dirty="0" smtClean="0">
                <a:latin typeface="Trebuchet MS" pitchFamily="34" charset="0"/>
              </a:rPr>
              <a:t>deţin licenţă de funcţionare pentru serviciile sociale pentru care solicită subvenţie;</a:t>
            </a:r>
          </a:p>
          <a:p>
            <a:pPr algn="just">
              <a:spcBef>
                <a:spcPts val="0"/>
              </a:spcBef>
            </a:pPr>
            <a:r>
              <a:rPr lang="vi-VN" sz="1400" dirty="0" smtClean="0">
                <a:latin typeface="Trebuchet MS" pitchFamily="34" charset="0"/>
              </a:rPr>
              <a:t>solicită subvenţii în completarea resurselor financiare proprii.</a:t>
            </a:r>
            <a:endParaRPr lang="ro-RO" sz="1400" dirty="0" smtClean="0">
              <a:latin typeface="Trebuchet MS" pitchFamily="34" charset="0"/>
            </a:endParaRPr>
          </a:p>
          <a:p>
            <a:pPr algn="just">
              <a:spcBef>
                <a:spcPts val="0"/>
              </a:spcBef>
              <a:buNone/>
            </a:pPr>
            <a:r>
              <a:rPr lang="vi-VN" sz="1400" b="1" dirty="0" smtClean="0">
                <a:solidFill>
                  <a:srgbClr val="0000FF"/>
                </a:solidFill>
                <a:latin typeface="Trebuchet MS" pitchFamily="34" charset="0"/>
              </a:rPr>
              <a:t>IMPORTANT !</a:t>
            </a:r>
            <a:r>
              <a:rPr lang="vi-VN" sz="1400" dirty="0" smtClean="0">
                <a:latin typeface="Trebuchet MS" pitchFamily="34" charset="0"/>
              </a:rPr>
              <a:t> Solicitanții care au depus documentația de solicitare a subvenției de la bugetul de stat, pentru anul 2025, în termenul prevăzut la art. 3 alin. (1) din normele metodologice, respectiv până la data de 30 septembrie 2024, vor redepune documentația de solicitare a subvenției cu respectarea noilor prevederi ale normelor metodologice în vigoare la această dată</a:t>
            </a:r>
            <a:r>
              <a:rPr lang="ro-RO" sz="1400" dirty="0" smtClean="0">
                <a:latin typeface="Trebuchet MS" pitchFamily="34" charset="0"/>
              </a:rPr>
              <a:t> (HG1259/2024)</a:t>
            </a:r>
            <a:r>
              <a:rPr lang="vi-VN" sz="1400" dirty="0" smtClean="0">
                <a:latin typeface="Trebuchet MS" pitchFamily="34" charset="0"/>
              </a:rPr>
              <a:t>.</a:t>
            </a:r>
            <a:endParaRPr lang="ro-RO" sz="1400" dirty="0" smtClean="0">
              <a:latin typeface="Trebuchet MS" pitchFamily="34" charset="0"/>
            </a:endParaRPr>
          </a:p>
          <a:p>
            <a:pPr algn="just">
              <a:spcBef>
                <a:spcPts val="0"/>
              </a:spcBef>
              <a:buNone/>
            </a:pPr>
            <a:r>
              <a:rPr lang="vi-VN" sz="1400" b="1" dirty="0" smtClean="0">
                <a:solidFill>
                  <a:srgbClr val="0000FF"/>
                </a:solidFill>
                <a:latin typeface="Trebuchet MS" pitchFamily="34" charset="0"/>
              </a:rPr>
              <a:t>Termen de depunere</a:t>
            </a:r>
            <a:r>
              <a:rPr lang="vi-VN" sz="1400" b="1" dirty="0" smtClean="0">
                <a:latin typeface="Trebuchet MS" pitchFamily="34" charset="0"/>
              </a:rPr>
              <a:t>:</a:t>
            </a:r>
            <a:r>
              <a:rPr lang="en-US" sz="1400" b="1" dirty="0" smtClean="0"/>
              <a:t> 30 </a:t>
            </a:r>
            <a:r>
              <a:rPr lang="en-US" sz="1400" b="1" dirty="0" err="1" smtClean="0"/>
              <a:t>octombrie</a:t>
            </a:r>
            <a:r>
              <a:rPr lang="en-US" sz="1400" b="1" dirty="0" smtClean="0"/>
              <a:t> 2024 </a:t>
            </a:r>
            <a:r>
              <a:rPr lang="en-US" sz="1400" b="1" dirty="0" err="1" smtClean="0"/>
              <a:t>este</a:t>
            </a:r>
            <a:r>
              <a:rPr lang="en-US" sz="1400" b="1" dirty="0" smtClean="0"/>
              <a:t> data </a:t>
            </a:r>
            <a:r>
              <a:rPr lang="en-US" sz="1400" b="1" dirty="0" err="1" smtClean="0"/>
              <a:t>limită</a:t>
            </a:r>
            <a:r>
              <a:rPr lang="en-US" sz="1400" b="1" dirty="0" smtClean="0"/>
              <a:t> </a:t>
            </a:r>
            <a:r>
              <a:rPr lang="en-US" sz="1400" b="1" dirty="0" err="1" smtClean="0"/>
              <a:t>pentru</a:t>
            </a:r>
            <a:r>
              <a:rPr lang="en-US" sz="1400" b="1" dirty="0" smtClean="0"/>
              <a:t> </a:t>
            </a:r>
            <a:r>
              <a:rPr lang="en-US" sz="1400" b="1" dirty="0" err="1" smtClean="0"/>
              <a:t>depunerea</a:t>
            </a:r>
            <a:r>
              <a:rPr lang="en-US" sz="1400" b="1" dirty="0" smtClean="0"/>
              <a:t> </a:t>
            </a:r>
            <a:r>
              <a:rPr lang="en-US" sz="1400" b="1" dirty="0" err="1" smtClean="0"/>
              <a:t>documentației</a:t>
            </a:r>
            <a:r>
              <a:rPr lang="en-US" sz="1400" b="1" dirty="0" smtClean="0"/>
              <a:t> de </a:t>
            </a:r>
            <a:r>
              <a:rPr lang="en-US" sz="1400" b="1" dirty="0" err="1" smtClean="0"/>
              <a:t>solicitare</a:t>
            </a:r>
            <a:r>
              <a:rPr lang="en-US" sz="1400" b="1" dirty="0" smtClean="0"/>
              <a:t> a </a:t>
            </a:r>
            <a:r>
              <a:rPr lang="en-US" sz="1400" b="1" dirty="0" err="1" smtClean="0"/>
              <a:t>subvenției</a:t>
            </a:r>
            <a:r>
              <a:rPr lang="en-US" sz="1400" b="1" dirty="0" smtClean="0"/>
              <a:t> de la </a:t>
            </a:r>
            <a:r>
              <a:rPr lang="en-US" sz="1400" b="1" dirty="0" err="1" smtClean="0"/>
              <a:t>bugetul</a:t>
            </a:r>
            <a:r>
              <a:rPr lang="en-US" sz="1400" b="1" dirty="0" smtClean="0"/>
              <a:t> de stat.</a:t>
            </a:r>
            <a:endParaRPr lang="en-US" sz="1400" dirty="0" smtClean="0"/>
          </a:p>
          <a:p>
            <a:pPr algn="just">
              <a:buNone/>
            </a:pPr>
            <a:endParaRPr lang="vi-VN" sz="1400" dirty="0" smtClean="0">
              <a:latin typeface="Trebuchet MS" pitchFamily="34" charset="0"/>
            </a:endParaRPr>
          </a:p>
          <a:p>
            <a:pPr algn="just">
              <a:buNone/>
            </a:pPr>
            <a:endParaRPr lang="vi-VN" sz="1400" dirty="0" smtClean="0">
              <a:latin typeface="Trebuchet MS" pitchFamily="34" charset="0"/>
            </a:endParaRPr>
          </a:p>
          <a:p>
            <a:pPr algn="just">
              <a:buNone/>
            </a:pPr>
            <a:endParaRPr lang="en-US" sz="1400" dirty="0">
              <a:latin typeface="Trebuchet MS" pitchFamily="34" charset="0"/>
            </a:endParaRPr>
          </a:p>
        </p:txBody>
      </p:sp>
      <p:sp>
        <p:nvSpPr>
          <p:cNvPr id="4" name="Slide Number Placeholder 3"/>
          <p:cNvSpPr>
            <a:spLocks noGrp="1"/>
          </p:cNvSpPr>
          <p:nvPr>
            <p:ph type="sldNum" sz="quarter" idx="12"/>
          </p:nvPr>
        </p:nvSpPr>
        <p:spPr/>
        <p:txBody>
          <a:bodyPr/>
          <a:lstStyle/>
          <a:p>
            <a:pPr>
              <a:defRPr/>
            </a:pPr>
            <a:fld id="{08A3B49B-ED30-4CBE-A1FB-B3616577BFF2}" type="slidenum">
              <a:rPr lang="ro-RO" smtClean="0"/>
              <a:pPr>
                <a:defRPr/>
              </a:pPr>
              <a:t>42</a:t>
            </a:fld>
            <a:endParaRPr lang="ro-RO"/>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375032"/>
            <a:ext cx="8158192" cy="4393437"/>
          </a:xfrm>
        </p:spPr>
        <p:txBody>
          <a:bodyPr/>
          <a:lstStyle/>
          <a:p>
            <a:pPr algn="just">
              <a:buNone/>
            </a:pPr>
            <a:r>
              <a:rPr lang="vi-VN" sz="1600" b="1" u="sng" dirty="0" smtClean="0">
                <a:latin typeface="Trebuchet MS" pitchFamily="34" charset="0"/>
              </a:rPr>
              <a:t>Sume acordate</a:t>
            </a:r>
            <a:endParaRPr lang="vi-VN" sz="1600" dirty="0" smtClean="0">
              <a:latin typeface="Trebuchet MS" pitchFamily="34" charset="0"/>
            </a:endParaRPr>
          </a:p>
          <a:p>
            <a:pPr algn="just">
              <a:spcBef>
                <a:spcPts val="0"/>
              </a:spcBef>
              <a:buNone/>
            </a:pPr>
            <a:r>
              <a:rPr lang="vi-VN" sz="1600" dirty="0" smtClean="0">
                <a:latin typeface="Trebuchet MS" pitchFamily="34" charset="0"/>
              </a:rPr>
              <a:t>Cuantumul lunar al subvenţiei care se acordă de la bugetul de stat pentru o persoană asistată :</a:t>
            </a:r>
          </a:p>
          <a:p>
            <a:pPr algn="just">
              <a:spcBef>
                <a:spcPts val="0"/>
              </a:spcBef>
              <a:buNone/>
            </a:pPr>
            <a:r>
              <a:rPr lang="vi-VN" sz="1600" dirty="0" smtClean="0">
                <a:latin typeface="Trebuchet MS" pitchFamily="34" charset="0"/>
              </a:rPr>
              <a:t>-maxim </a:t>
            </a:r>
            <a:r>
              <a:rPr lang="vi-VN" sz="1600" dirty="0" smtClean="0">
                <a:solidFill>
                  <a:srgbClr val="0000FF"/>
                </a:solidFill>
                <a:latin typeface="Trebuchet MS" pitchFamily="34" charset="0"/>
              </a:rPr>
              <a:t>1.000 de lei/persoană</a:t>
            </a:r>
            <a:r>
              <a:rPr lang="vi-VN" sz="1600" dirty="0" smtClean="0">
                <a:latin typeface="Trebuchet MS" pitchFamily="34" charset="0"/>
              </a:rPr>
              <a:t>, pentru serviciile sociale cu cazare, cu excepţia adăposturilor de noapte;</a:t>
            </a:r>
          </a:p>
          <a:p>
            <a:pPr algn="just">
              <a:spcBef>
                <a:spcPts val="0"/>
              </a:spcBef>
              <a:buNone/>
            </a:pPr>
            <a:r>
              <a:rPr lang="vi-VN" sz="1600" dirty="0" smtClean="0">
                <a:latin typeface="Trebuchet MS" pitchFamily="34" charset="0"/>
              </a:rPr>
              <a:t>-maxim </a:t>
            </a:r>
            <a:r>
              <a:rPr lang="vi-VN" sz="1600" dirty="0" smtClean="0">
                <a:solidFill>
                  <a:srgbClr val="0000FF"/>
                </a:solidFill>
                <a:latin typeface="Trebuchet MS" pitchFamily="34" charset="0"/>
              </a:rPr>
              <a:t>600 de lei/persoană</a:t>
            </a:r>
            <a:r>
              <a:rPr lang="vi-VN" sz="1600" dirty="0" smtClean="0">
                <a:latin typeface="Trebuchet MS" pitchFamily="34" charset="0"/>
              </a:rPr>
              <a:t>, pentru serviciile sociale fără cazare, precum şi pentru adăposturile de </a:t>
            </a:r>
            <a:r>
              <a:rPr lang="vi-VN" sz="1600" smtClean="0">
                <a:latin typeface="Trebuchet MS" pitchFamily="34" charset="0"/>
              </a:rPr>
              <a:t>noapte.</a:t>
            </a:r>
            <a:endParaRPr lang="ro-RO" sz="1600" smtClean="0">
              <a:latin typeface="Trebuchet MS" pitchFamily="34" charset="0"/>
            </a:endParaRPr>
          </a:p>
          <a:p>
            <a:pPr algn="just">
              <a:spcBef>
                <a:spcPts val="0"/>
              </a:spcBef>
              <a:buNone/>
            </a:pPr>
            <a:endParaRPr lang="vi-VN" sz="1600" dirty="0" smtClean="0">
              <a:latin typeface="Trebuchet MS" pitchFamily="34" charset="0"/>
            </a:endParaRPr>
          </a:p>
          <a:p>
            <a:pPr>
              <a:spcBef>
                <a:spcPts val="0"/>
              </a:spcBef>
              <a:buNone/>
            </a:pPr>
            <a:r>
              <a:rPr lang="vi-VN" sz="1600" b="1" u="sng" dirty="0" smtClean="0">
                <a:latin typeface="Trebuchet MS" pitchFamily="34" charset="0"/>
              </a:rPr>
              <a:t>Modalitate de depunere</a:t>
            </a:r>
            <a:r>
              <a:rPr lang="ro-RO" sz="1600" b="1" u="sng" dirty="0" smtClean="0">
                <a:latin typeface="Trebuchet MS" pitchFamily="34" charset="0"/>
              </a:rPr>
              <a:t> a cererii</a:t>
            </a:r>
            <a:r>
              <a:rPr lang="vi-VN" sz="1600" dirty="0" smtClean="0">
                <a:latin typeface="Trebuchet MS" pitchFamily="34" charset="0"/>
              </a:rPr>
              <a:t>:</a:t>
            </a:r>
          </a:p>
          <a:p>
            <a:pPr algn="just">
              <a:spcBef>
                <a:spcPts val="0"/>
              </a:spcBef>
            </a:pPr>
            <a:r>
              <a:rPr lang="vi-VN" sz="1600" dirty="0" smtClean="0">
                <a:latin typeface="Trebuchet MS" pitchFamily="34" charset="0"/>
              </a:rPr>
              <a:t>fie în format scris, pachet închis depus la </a:t>
            </a:r>
            <a:r>
              <a:rPr lang="ro-RO" sz="1600" dirty="0" smtClean="0">
                <a:latin typeface="Trebuchet MS" pitchFamily="34" charset="0"/>
              </a:rPr>
              <a:t>A</a:t>
            </a:r>
            <a:r>
              <a:rPr lang="vi-VN" sz="1600" dirty="0" smtClean="0">
                <a:latin typeface="Trebuchet MS" pitchFamily="34" charset="0"/>
              </a:rPr>
              <a:t>genţia </a:t>
            </a:r>
            <a:r>
              <a:rPr lang="ro-RO" sz="1600" dirty="0" smtClean="0">
                <a:latin typeface="Trebuchet MS" pitchFamily="34" charset="0"/>
              </a:rPr>
              <a:t>J</a:t>
            </a:r>
            <a:r>
              <a:rPr lang="vi-VN" sz="1600" dirty="0" smtClean="0">
                <a:latin typeface="Trebuchet MS" pitchFamily="34" charset="0"/>
              </a:rPr>
              <a:t>udeţeană pentru </a:t>
            </a:r>
            <a:r>
              <a:rPr lang="ro-RO" sz="1600" dirty="0" smtClean="0">
                <a:latin typeface="Trebuchet MS" pitchFamily="34" charset="0"/>
              </a:rPr>
              <a:t>P</a:t>
            </a:r>
            <a:r>
              <a:rPr lang="vi-VN" sz="1600" dirty="0" smtClean="0">
                <a:latin typeface="Trebuchet MS" pitchFamily="34" charset="0"/>
              </a:rPr>
              <a:t>lăţi şi </a:t>
            </a:r>
            <a:r>
              <a:rPr lang="ro-RO" sz="1600" dirty="0" smtClean="0">
                <a:latin typeface="Trebuchet MS" pitchFamily="34" charset="0"/>
              </a:rPr>
              <a:t>I</a:t>
            </a:r>
            <a:r>
              <a:rPr lang="vi-VN" sz="1600" dirty="0" smtClean="0">
                <a:latin typeface="Trebuchet MS" pitchFamily="34" charset="0"/>
              </a:rPr>
              <a:t>nspecţie socială, respectiv a municipiului Bucureşti, în a cărei rază teritorială îşi are sediul asociația/fundația/cultul,</a:t>
            </a:r>
          </a:p>
          <a:p>
            <a:pPr algn="just">
              <a:spcBef>
                <a:spcPts val="0"/>
              </a:spcBef>
            </a:pPr>
            <a:r>
              <a:rPr lang="vi-VN" sz="1600" dirty="0" smtClean="0">
                <a:latin typeface="Trebuchet MS" pitchFamily="34" charset="0"/>
              </a:rPr>
              <a:t>fie electronic pe adresa de e-mail</a:t>
            </a:r>
            <a:r>
              <a:rPr lang="ro-RO" sz="1600" dirty="0" smtClean="0">
                <a:latin typeface="Trebuchet MS" pitchFamily="34" charset="0"/>
              </a:rPr>
              <a:t>:</a:t>
            </a:r>
            <a:r>
              <a:rPr lang="vi-VN" sz="1600" dirty="0" smtClean="0">
                <a:latin typeface="Trebuchet MS" pitchFamily="34" charset="0"/>
              </a:rPr>
              <a:t> </a:t>
            </a:r>
            <a:r>
              <a:rPr lang="vi-VN" sz="1600" dirty="0" smtClean="0">
                <a:solidFill>
                  <a:srgbClr val="0000FF"/>
                </a:solidFill>
                <a:latin typeface="Trebuchet MS" pitchFamily="34" charset="0"/>
              </a:rPr>
              <a:t>subventii_lg34@mmanpis.ro</a:t>
            </a:r>
            <a:endParaRPr lang="ro-RO" sz="1600" dirty="0" smtClean="0">
              <a:solidFill>
                <a:srgbClr val="0000FF"/>
              </a:solidFill>
              <a:latin typeface="Trebuchet MS" pitchFamily="34" charset="0"/>
            </a:endParaRPr>
          </a:p>
          <a:p>
            <a:pPr>
              <a:spcBef>
                <a:spcPts val="0"/>
              </a:spcBef>
              <a:buNone/>
            </a:pPr>
            <a:r>
              <a:rPr lang="vi-VN" sz="1600" b="1" u="sng" dirty="0" smtClean="0">
                <a:latin typeface="Trebuchet MS" pitchFamily="34" charset="0"/>
              </a:rPr>
              <a:t>Documente necesare</a:t>
            </a:r>
            <a:endParaRPr lang="vi-VN" sz="1600" dirty="0" smtClean="0">
              <a:latin typeface="Trebuchet MS" pitchFamily="34" charset="0"/>
            </a:endParaRPr>
          </a:p>
          <a:p>
            <a:pPr>
              <a:spcBef>
                <a:spcPts val="0"/>
              </a:spcBef>
              <a:buNone/>
            </a:pPr>
            <a:r>
              <a:rPr lang="vi-VN" sz="1600" dirty="0" smtClean="0">
                <a:latin typeface="Trebuchet MS" pitchFamily="34" charset="0"/>
              </a:rPr>
              <a:t>Formularul electronic al cererii de solicitare a subvenției, în format editabil se poate descărca de pagina de Internet a Agenției Naționale pentru Plăți și Inspecție Socială, respectiv a </a:t>
            </a:r>
            <a:r>
              <a:rPr lang="ro-RO" sz="1600" dirty="0" smtClean="0">
                <a:latin typeface="Trebuchet MS" pitchFamily="34" charset="0"/>
              </a:rPr>
              <a:t>AJPIS Satu Mare, unde se regăsește și lista documentelor necesare depunerii dosarelor.</a:t>
            </a:r>
            <a:endParaRPr lang="vi-VN" sz="1600" dirty="0" smtClean="0">
              <a:latin typeface="Trebuchet MS" pitchFamily="34" charset="0"/>
            </a:endParaRPr>
          </a:p>
          <a:p>
            <a:pPr>
              <a:buNone/>
            </a:pPr>
            <a:endParaRPr lang="vi-VN" sz="1600" dirty="0" smtClean="0">
              <a:latin typeface="Trebuchet MS" pitchFamily="34" charset="0"/>
            </a:endParaRPr>
          </a:p>
          <a:p>
            <a:pPr>
              <a:buNone/>
            </a:pPr>
            <a:endParaRPr lang="en-US" sz="1600" dirty="0">
              <a:latin typeface="Trebuchet MS" pitchFamily="34" charset="0"/>
            </a:endParaRPr>
          </a:p>
        </p:txBody>
      </p:sp>
      <p:sp>
        <p:nvSpPr>
          <p:cNvPr id="4" name="Slide Number Placeholder 3"/>
          <p:cNvSpPr>
            <a:spLocks noGrp="1"/>
          </p:cNvSpPr>
          <p:nvPr>
            <p:ph type="sldNum" sz="quarter" idx="12"/>
          </p:nvPr>
        </p:nvSpPr>
        <p:spPr/>
        <p:txBody>
          <a:bodyPr/>
          <a:lstStyle/>
          <a:p>
            <a:pPr>
              <a:defRPr/>
            </a:pPr>
            <a:fld id="{08A3B49B-ED30-4CBE-A1FB-B3616577BFF2}" type="slidenum">
              <a:rPr lang="ro-RO" smtClean="0"/>
              <a:pPr>
                <a:defRPr/>
              </a:pPr>
              <a:t>43</a:t>
            </a:fld>
            <a:endParaRPr lang="ro-RO"/>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08A3B49B-ED30-4CBE-A1FB-B3616577BFF2}" type="slidenum">
              <a:rPr lang="ro-RO" smtClean="0"/>
              <a:pPr>
                <a:defRPr/>
              </a:pPr>
              <a:t>44</a:t>
            </a:fld>
            <a:endParaRPr lang="ro-RO"/>
          </a:p>
        </p:txBody>
      </p:sp>
      <p:pic>
        <p:nvPicPr>
          <p:cNvPr id="7" name="Picture 6" descr="D:\Users\User\Desktop\PROTEST\thumbnail (1).jpg"/>
          <p:cNvPicPr/>
          <p:nvPr/>
        </p:nvPicPr>
        <p:blipFill>
          <a:blip r:embed="rId2"/>
          <a:srcRect/>
          <a:stretch>
            <a:fillRect/>
          </a:stretch>
        </p:blipFill>
        <p:spPr bwMode="auto">
          <a:xfrm>
            <a:off x="714348" y="428610"/>
            <a:ext cx="7858180" cy="42862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571472" y="321453"/>
            <a:ext cx="8072494" cy="4500594"/>
          </a:xfrm>
        </p:spPr>
        <p:txBody>
          <a:bodyPr/>
          <a:lstStyle/>
          <a:p>
            <a:pPr algn="just">
              <a:spcBef>
                <a:spcPts val="0"/>
              </a:spcBef>
            </a:pPr>
            <a:r>
              <a:rPr lang="en-US" sz="1400" dirty="0" err="1" smtClean="0">
                <a:latin typeface="Trebuchet MS" pitchFamily="34" charset="0"/>
              </a:rPr>
              <a:t>Ministerul</a:t>
            </a:r>
            <a:r>
              <a:rPr lang="en-US" sz="1400" dirty="0" smtClean="0">
                <a:latin typeface="Trebuchet MS" pitchFamily="34" charset="0"/>
              </a:rPr>
              <a:t> </a:t>
            </a:r>
            <a:r>
              <a:rPr lang="en-US" sz="1400" dirty="0" err="1" smtClean="0">
                <a:latin typeface="Trebuchet MS" pitchFamily="34" charset="0"/>
              </a:rPr>
              <a:t>Investițiilor</a:t>
            </a:r>
            <a:r>
              <a:rPr lang="en-US" sz="1400" dirty="0" smtClean="0">
                <a:latin typeface="Trebuchet MS" pitchFamily="34" charset="0"/>
              </a:rPr>
              <a:t> </a:t>
            </a:r>
            <a:r>
              <a:rPr lang="en-US" sz="1400" dirty="0" err="1" smtClean="0">
                <a:latin typeface="Trebuchet MS" pitchFamily="34" charset="0"/>
              </a:rPr>
              <a:t>și</a:t>
            </a:r>
            <a:r>
              <a:rPr lang="en-US" sz="1400" dirty="0" smtClean="0">
                <a:latin typeface="Trebuchet MS" pitchFamily="34" charset="0"/>
              </a:rPr>
              <a:t> </a:t>
            </a:r>
            <a:r>
              <a:rPr lang="en-US" sz="1400" dirty="0" err="1" smtClean="0">
                <a:latin typeface="Trebuchet MS" pitchFamily="34" charset="0"/>
              </a:rPr>
              <a:t>Proiectelor</a:t>
            </a:r>
            <a:r>
              <a:rPr lang="en-US" sz="1400" dirty="0" smtClean="0">
                <a:latin typeface="Trebuchet MS" pitchFamily="34" charset="0"/>
              </a:rPr>
              <a:t> </a:t>
            </a:r>
            <a:r>
              <a:rPr lang="en-US" sz="1400" dirty="0" err="1" smtClean="0">
                <a:latin typeface="Trebuchet MS" pitchFamily="34" charset="0"/>
              </a:rPr>
              <a:t>Europene</a:t>
            </a:r>
            <a:r>
              <a:rPr lang="en-US" sz="1400" dirty="0" smtClean="0">
                <a:latin typeface="Trebuchet MS" pitchFamily="34" charset="0"/>
              </a:rPr>
              <a:t> </a:t>
            </a:r>
            <a:r>
              <a:rPr lang="en-US" sz="1400" dirty="0" err="1" smtClean="0">
                <a:latin typeface="Trebuchet MS" pitchFamily="34" charset="0"/>
              </a:rPr>
              <a:t>finanțează</a:t>
            </a:r>
            <a:r>
              <a:rPr lang="en-US" sz="1400" dirty="0" smtClean="0">
                <a:latin typeface="Trebuchet MS" pitchFamily="34" charset="0"/>
              </a:rPr>
              <a:t> </a:t>
            </a:r>
            <a:r>
              <a:rPr lang="en-US" sz="1400" dirty="0" err="1" smtClean="0">
                <a:latin typeface="Trebuchet MS" pitchFamily="34" charset="0"/>
              </a:rPr>
              <a:t>acordarea</a:t>
            </a:r>
            <a:r>
              <a:rPr lang="en-US" sz="1400" dirty="0" smtClean="0">
                <a:latin typeface="Trebuchet MS" pitchFamily="34" charset="0"/>
              </a:rPr>
              <a:t> </a:t>
            </a:r>
            <a:r>
              <a:rPr lang="en-US" sz="1400" dirty="0" err="1" smtClean="0">
                <a:latin typeface="Trebuchet MS" pitchFamily="34" charset="0"/>
              </a:rPr>
              <a:t>tichetelor</a:t>
            </a:r>
            <a:r>
              <a:rPr lang="en-US" sz="1400" dirty="0" smtClean="0">
                <a:latin typeface="Trebuchet MS" pitchFamily="34" charset="0"/>
              </a:rPr>
              <a:t> </a:t>
            </a:r>
            <a:r>
              <a:rPr lang="en-US" sz="1400" dirty="0" err="1" smtClean="0">
                <a:latin typeface="Trebuchet MS" pitchFamily="34" charset="0"/>
              </a:rPr>
              <a:t>pe</a:t>
            </a:r>
            <a:r>
              <a:rPr lang="en-US" sz="1400" dirty="0" smtClean="0">
                <a:latin typeface="Trebuchet MS" pitchFamily="34" charset="0"/>
              </a:rPr>
              <a:t> </a:t>
            </a:r>
            <a:r>
              <a:rPr lang="en-US" sz="1400" dirty="0" err="1" smtClean="0">
                <a:latin typeface="Trebuchet MS" pitchFamily="34" charset="0"/>
              </a:rPr>
              <a:t>suport</a:t>
            </a:r>
            <a:r>
              <a:rPr lang="en-US" sz="1400" dirty="0" smtClean="0">
                <a:latin typeface="Trebuchet MS" pitchFamily="34" charset="0"/>
              </a:rPr>
              <a:t> electronic </a:t>
            </a:r>
            <a:r>
              <a:rPr lang="en-US" sz="1400" dirty="0" err="1" smtClean="0">
                <a:latin typeface="Trebuchet MS" pitchFamily="34" charset="0"/>
              </a:rPr>
              <a:t>în</a:t>
            </a:r>
            <a:r>
              <a:rPr lang="en-US" sz="1400" dirty="0" smtClean="0">
                <a:latin typeface="Trebuchet MS" pitchFamily="34" charset="0"/>
              </a:rPr>
              <a:t> </a:t>
            </a:r>
            <a:r>
              <a:rPr lang="en-US" sz="1400" dirty="0" err="1" smtClean="0">
                <a:latin typeface="Trebuchet MS" pitchFamily="34" charset="0"/>
              </a:rPr>
              <a:t>valoare</a:t>
            </a:r>
            <a:r>
              <a:rPr lang="en-US" sz="1400" dirty="0" smtClean="0">
                <a:latin typeface="Trebuchet MS" pitchFamily="34" charset="0"/>
              </a:rPr>
              <a:t> de 2.000 de lei </a:t>
            </a:r>
            <a:r>
              <a:rPr lang="en-US" sz="1400" dirty="0" err="1" smtClean="0">
                <a:latin typeface="Trebuchet MS" pitchFamily="34" charset="0"/>
              </a:rPr>
              <a:t>într</a:t>
            </a:r>
            <a:r>
              <a:rPr lang="en-US" sz="1400" dirty="0" smtClean="0">
                <a:latin typeface="Trebuchet MS" pitchFamily="34" charset="0"/>
              </a:rPr>
              <a:t>-o </a:t>
            </a:r>
            <a:r>
              <a:rPr lang="en-US" sz="1400" dirty="0" err="1" smtClean="0">
                <a:latin typeface="Trebuchet MS" pitchFamily="34" charset="0"/>
              </a:rPr>
              <a:t>tranșă</a:t>
            </a:r>
            <a:r>
              <a:rPr lang="en-US" sz="1400" dirty="0" smtClean="0">
                <a:latin typeface="Trebuchet MS" pitchFamily="34" charset="0"/>
              </a:rPr>
              <a:t> </a:t>
            </a:r>
            <a:r>
              <a:rPr lang="en-US" sz="1400" dirty="0" err="1" smtClean="0">
                <a:latin typeface="Trebuchet MS" pitchFamily="34" charset="0"/>
              </a:rPr>
              <a:t>unică</a:t>
            </a:r>
            <a:r>
              <a:rPr lang="en-US" sz="1400" dirty="0" smtClean="0">
                <a:latin typeface="Trebuchet MS" pitchFamily="34" charset="0"/>
              </a:rPr>
              <a:t> </a:t>
            </a:r>
            <a:r>
              <a:rPr lang="en-US" sz="1400" dirty="0" err="1" smtClean="0">
                <a:latin typeface="Trebuchet MS" pitchFamily="34" charset="0"/>
              </a:rPr>
              <a:t>pentru</a:t>
            </a:r>
            <a:r>
              <a:rPr lang="en-US" sz="1400" dirty="0" smtClean="0">
                <a:latin typeface="Trebuchet MS" pitchFamily="34" charset="0"/>
              </a:rPr>
              <a:t> </a:t>
            </a:r>
            <a:r>
              <a:rPr lang="en-US" sz="1400" dirty="0" err="1" smtClean="0">
                <a:latin typeface="Trebuchet MS" pitchFamily="34" charset="0"/>
              </a:rPr>
              <a:t>fiecare</a:t>
            </a:r>
            <a:r>
              <a:rPr lang="en-US" sz="1400" dirty="0" smtClean="0">
                <a:latin typeface="Trebuchet MS" pitchFamily="34" charset="0"/>
              </a:rPr>
              <a:t> </a:t>
            </a:r>
            <a:r>
              <a:rPr lang="en-US" sz="1400" dirty="0" err="1" smtClean="0">
                <a:latin typeface="Trebuchet MS" pitchFamily="34" charset="0"/>
              </a:rPr>
              <a:t>nou-născut</a:t>
            </a:r>
            <a:r>
              <a:rPr lang="en-US" sz="1400" dirty="0" smtClean="0">
                <a:latin typeface="Trebuchet MS" pitchFamily="34" charset="0"/>
              </a:rPr>
              <a:t> </a:t>
            </a:r>
            <a:r>
              <a:rPr lang="en-US" sz="1400" dirty="0" err="1" smtClean="0">
                <a:latin typeface="Trebuchet MS" pitchFamily="34" charset="0"/>
              </a:rPr>
              <a:t>și</a:t>
            </a:r>
            <a:r>
              <a:rPr lang="en-US" sz="1400" dirty="0" smtClean="0">
                <a:latin typeface="Trebuchet MS" pitchFamily="34" charset="0"/>
              </a:rPr>
              <a:t> are </a:t>
            </a:r>
            <a:r>
              <a:rPr lang="en-US" sz="1400" dirty="0" err="1" smtClean="0">
                <a:latin typeface="Trebuchet MS" pitchFamily="34" charset="0"/>
              </a:rPr>
              <a:t>în</a:t>
            </a:r>
            <a:r>
              <a:rPr lang="en-US" sz="1400" dirty="0" smtClean="0">
                <a:latin typeface="Trebuchet MS" pitchFamily="34" charset="0"/>
              </a:rPr>
              <a:t> </a:t>
            </a:r>
            <a:r>
              <a:rPr lang="en-US" sz="1400" dirty="0" err="1" smtClean="0">
                <a:latin typeface="Trebuchet MS" pitchFamily="34" charset="0"/>
              </a:rPr>
              <a:t>vedere</a:t>
            </a:r>
            <a:r>
              <a:rPr lang="en-US" sz="1400" dirty="0" smtClean="0">
                <a:latin typeface="Trebuchet MS" pitchFamily="34" charset="0"/>
              </a:rPr>
              <a:t> </a:t>
            </a:r>
            <a:r>
              <a:rPr lang="en-US" sz="1400" dirty="0" err="1" smtClean="0">
                <a:latin typeface="Trebuchet MS" pitchFamily="34" charset="0"/>
              </a:rPr>
              <a:t>sprijinirea</a:t>
            </a:r>
            <a:r>
              <a:rPr lang="en-US" sz="1400" dirty="0" smtClean="0">
                <a:latin typeface="Trebuchet MS" pitchFamily="34" charset="0"/>
              </a:rPr>
              <a:t> </a:t>
            </a:r>
            <a:r>
              <a:rPr lang="en-US" sz="1400" dirty="0" err="1" smtClean="0">
                <a:latin typeface="Trebuchet MS" pitchFamily="34" charset="0"/>
              </a:rPr>
              <a:t>cuplurilor</a:t>
            </a:r>
            <a:r>
              <a:rPr lang="en-US" sz="1400" dirty="0" smtClean="0">
                <a:latin typeface="Trebuchet MS" pitchFamily="34" charset="0"/>
              </a:rPr>
              <a:t> </a:t>
            </a:r>
            <a:r>
              <a:rPr lang="en-US" sz="1400" dirty="0" err="1" smtClean="0">
                <a:latin typeface="Trebuchet MS" pitchFamily="34" charset="0"/>
              </a:rPr>
              <a:t>mamă-nou-născut</a:t>
            </a:r>
            <a:r>
              <a:rPr lang="en-US" sz="1400" dirty="0" smtClean="0">
                <a:latin typeface="Trebuchet MS" pitchFamily="34" charset="0"/>
              </a:rPr>
              <a:t> </a:t>
            </a:r>
            <a:r>
              <a:rPr lang="en-US" sz="1400" dirty="0" err="1" smtClean="0">
                <a:latin typeface="Trebuchet MS" pitchFamily="34" charset="0"/>
              </a:rPr>
              <a:t>defavorizate</a:t>
            </a:r>
            <a:r>
              <a:rPr lang="en-US" sz="1400" dirty="0" smtClean="0">
                <a:latin typeface="Trebuchet MS" pitchFamily="34" charset="0"/>
              </a:rPr>
              <a:t> care au </a:t>
            </a:r>
            <a:r>
              <a:rPr lang="en-US" sz="1400" dirty="0" err="1" smtClean="0">
                <a:latin typeface="Trebuchet MS" pitchFamily="34" charset="0"/>
              </a:rPr>
              <a:t>nou-născuți</a:t>
            </a:r>
            <a:r>
              <a:rPr lang="en-US" sz="1400" dirty="0" smtClean="0">
                <a:latin typeface="Trebuchet MS" pitchFamily="34" charset="0"/>
              </a:rPr>
              <a:t> de </a:t>
            </a:r>
            <a:r>
              <a:rPr lang="en-US" sz="1400" dirty="0" err="1" smtClean="0">
                <a:latin typeface="Trebuchet MS" pitchFamily="34" charset="0"/>
              </a:rPr>
              <a:t>până</a:t>
            </a:r>
            <a:r>
              <a:rPr lang="en-US" sz="1400" dirty="0" smtClean="0">
                <a:latin typeface="Trebuchet MS" pitchFamily="34" charset="0"/>
              </a:rPr>
              <a:t> </a:t>
            </a:r>
            <a:r>
              <a:rPr lang="en-US" sz="1400" dirty="0" err="1" smtClean="0">
                <a:latin typeface="Trebuchet MS" pitchFamily="34" charset="0"/>
              </a:rPr>
              <a:t>în</a:t>
            </a:r>
            <a:r>
              <a:rPr lang="en-US" sz="1400" dirty="0" smtClean="0">
                <a:latin typeface="Trebuchet MS" pitchFamily="34" charset="0"/>
              </a:rPr>
              <a:t> </a:t>
            </a:r>
            <a:r>
              <a:rPr lang="en-US" sz="1400" dirty="0" err="1" smtClean="0">
                <a:latin typeface="Trebuchet MS" pitchFamily="34" charset="0"/>
              </a:rPr>
              <a:t>trei</a:t>
            </a:r>
            <a:r>
              <a:rPr lang="en-US" sz="1400" dirty="0" smtClean="0">
                <a:latin typeface="Trebuchet MS" pitchFamily="34" charset="0"/>
              </a:rPr>
              <a:t> </a:t>
            </a:r>
            <a:r>
              <a:rPr lang="en-US" sz="1400" dirty="0" err="1" smtClean="0">
                <a:latin typeface="Trebuchet MS" pitchFamily="34" charset="0"/>
              </a:rPr>
              <a:t>luni</a:t>
            </a:r>
            <a:r>
              <a:rPr lang="en-US" sz="1400" dirty="0" smtClean="0">
                <a:latin typeface="Trebuchet MS" pitchFamily="34" charset="0"/>
              </a:rPr>
              <a:t>. </a:t>
            </a:r>
            <a:r>
              <a:rPr lang="en-US" sz="1400" dirty="0" err="1" smtClean="0">
                <a:latin typeface="Trebuchet MS" pitchFamily="34" charset="0"/>
              </a:rPr>
              <a:t>Vor</a:t>
            </a:r>
            <a:r>
              <a:rPr lang="en-US" sz="1400" dirty="0" smtClean="0">
                <a:latin typeface="Trebuchet MS" pitchFamily="34" charset="0"/>
              </a:rPr>
              <a:t> </a:t>
            </a:r>
            <a:r>
              <a:rPr lang="en-US" sz="1400" dirty="0" err="1" smtClean="0">
                <a:latin typeface="Trebuchet MS" pitchFamily="34" charset="0"/>
              </a:rPr>
              <a:t>beneficia</a:t>
            </a:r>
            <a:r>
              <a:rPr lang="en-US" sz="1400" dirty="0" smtClean="0">
                <a:latin typeface="Trebuchet MS" pitchFamily="34" charset="0"/>
              </a:rPr>
              <a:t> de </a:t>
            </a:r>
            <a:r>
              <a:rPr lang="en-US" sz="1400" dirty="0" err="1" smtClean="0">
                <a:latin typeface="Trebuchet MS" pitchFamily="34" charset="0"/>
              </a:rPr>
              <a:t>acest</a:t>
            </a:r>
            <a:r>
              <a:rPr lang="en-US" sz="1400" dirty="0" smtClean="0">
                <a:latin typeface="Trebuchet MS" pitchFamily="34" charset="0"/>
              </a:rPr>
              <a:t> </a:t>
            </a:r>
            <a:r>
              <a:rPr lang="en-US" sz="1400" dirty="0" err="1" smtClean="0">
                <a:latin typeface="Trebuchet MS" pitchFamily="34" charset="0"/>
              </a:rPr>
              <a:t>sprijin</a:t>
            </a:r>
            <a:r>
              <a:rPr lang="en-US" sz="1400" dirty="0" smtClean="0">
                <a:latin typeface="Trebuchet MS" pitchFamily="34" charset="0"/>
              </a:rPr>
              <a:t> </a:t>
            </a:r>
            <a:r>
              <a:rPr lang="en-US" sz="1400" dirty="0" err="1" smtClean="0">
                <a:latin typeface="Trebuchet MS" pitchFamily="34" charset="0"/>
              </a:rPr>
              <a:t>mamele</a:t>
            </a:r>
            <a:r>
              <a:rPr lang="en-US" sz="1400" dirty="0" smtClean="0">
                <a:latin typeface="Trebuchet MS" pitchFamily="34" charset="0"/>
              </a:rPr>
              <a:t> care au </a:t>
            </a:r>
            <a:r>
              <a:rPr lang="en-US" sz="1400" dirty="0" err="1" smtClean="0">
                <a:latin typeface="Trebuchet MS" pitchFamily="34" charset="0"/>
              </a:rPr>
              <a:t>născut</a:t>
            </a:r>
            <a:r>
              <a:rPr lang="en-US" sz="1400" dirty="0" smtClean="0">
                <a:latin typeface="Trebuchet MS" pitchFamily="34" charset="0"/>
              </a:rPr>
              <a:t> </a:t>
            </a:r>
            <a:r>
              <a:rPr lang="en-US" sz="1400" dirty="0" err="1" smtClean="0">
                <a:latin typeface="Trebuchet MS" pitchFamily="34" charset="0"/>
              </a:rPr>
              <a:t>începând</a:t>
            </a:r>
            <a:r>
              <a:rPr lang="en-US" sz="1400" dirty="0" smtClean="0">
                <a:latin typeface="Trebuchet MS" pitchFamily="34" charset="0"/>
              </a:rPr>
              <a:t> cu data de 12 </a:t>
            </a:r>
            <a:r>
              <a:rPr lang="en-US" sz="1400" dirty="0" err="1" smtClean="0">
                <a:latin typeface="Trebuchet MS" pitchFamily="34" charset="0"/>
              </a:rPr>
              <a:t>aprilie</a:t>
            </a:r>
            <a:r>
              <a:rPr lang="en-US" sz="1400" dirty="0" smtClean="0">
                <a:latin typeface="Trebuchet MS" pitchFamily="34" charset="0"/>
              </a:rPr>
              <a:t> 2024, data </a:t>
            </a:r>
            <a:r>
              <a:rPr lang="en-US" sz="1400" dirty="0" err="1" smtClean="0">
                <a:latin typeface="Trebuchet MS" pitchFamily="34" charset="0"/>
              </a:rPr>
              <a:t>intrării</a:t>
            </a:r>
            <a:r>
              <a:rPr lang="en-US" sz="1400" dirty="0" smtClean="0">
                <a:latin typeface="Trebuchet MS" pitchFamily="34" charset="0"/>
              </a:rPr>
              <a:t> </a:t>
            </a:r>
            <a:r>
              <a:rPr lang="en-US" sz="1400" dirty="0" err="1" smtClean="0">
                <a:latin typeface="Trebuchet MS" pitchFamily="34" charset="0"/>
              </a:rPr>
              <a:t>în</a:t>
            </a:r>
            <a:r>
              <a:rPr lang="en-US" sz="1400" dirty="0" smtClean="0">
                <a:latin typeface="Trebuchet MS" pitchFamily="34" charset="0"/>
              </a:rPr>
              <a:t> </a:t>
            </a:r>
            <a:r>
              <a:rPr lang="en-US" sz="1400" dirty="0" err="1" smtClean="0">
                <a:latin typeface="Trebuchet MS" pitchFamily="34" charset="0"/>
              </a:rPr>
              <a:t>vigoare</a:t>
            </a:r>
            <a:r>
              <a:rPr lang="en-US" sz="1400" dirty="0" smtClean="0">
                <a:latin typeface="Trebuchet MS" pitchFamily="34" charset="0"/>
              </a:rPr>
              <a:t> la OUG nr. </a:t>
            </a:r>
            <a:r>
              <a:rPr lang="en-US" sz="1400" smtClean="0">
                <a:latin typeface="Trebuchet MS" pitchFamily="34" charset="0"/>
              </a:rPr>
              <a:t>34/2024.</a:t>
            </a:r>
            <a:endParaRPr lang="ro-RO" sz="1400" smtClean="0">
              <a:latin typeface="Trebuchet MS" pitchFamily="34" charset="0"/>
            </a:endParaRPr>
          </a:p>
          <a:p>
            <a:pPr algn="just">
              <a:spcBef>
                <a:spcPts val="0"/>
              </a:spcBef>
            </a:pPr>
            <a:endParaRPr lang="en-US" sz="1400" dirty="0" smtClean="0">
              <a:latin typeface="Trebuchet MS" pitchFamily="34" charset="0"/>
            </a:endParaRPr>
          </a:p>
          <a:p>
            <a:pPr algn="just">
              <a:spcBef>
                <a:spcPts val="0"/>
              </a:spcBef>
            </a:pPr>
            <a:r>
              <a:rPr lang="en-US" sz="1400" dirty="0" err="1" smtClean="0">
                <a:latin typeface="Trebuchet MS" pitchFamily="34" charset="0"/>
              </a:rPr>
              <a:t>Programul</a:t>
            </a:r>
            <a:r>
              <a:rPr lang="en-US" sz="1400" dirty="0" smtClean="0">
                <a:latin typeface="Trebuchet MS" pitchFamily="34" charset="0"/>
              </a:rPr>
              <a:t> </a:t>
            </a:r>
            <a:r>
              <a:rPr lang="en-US" sz="1400" dirty="0" err="1" smtClean="0">
                <a:latin typeface="Trebuchet MS" pitchFamily="34" charset="0"/>
              </a:rPr>
              <a:t>Incluziune</a:t>
            </a:r>
            <a:r>
              <a:rPr lang="en-US" sz="1400" dirty="0" smtClean="0">
                <a:latin typeface="Trebuchet MS" pitchFamily="34" charset="0"/>
              </a:rPr>
              <a:t> </a:t>
            </a:r>
            <a:r>
              <a:rPr lang="en-US" sz="1400" dirty="0" err="1" smtClean="0">
                <a:latin typeface="Trebuchet MS" pitchFamily="34" charset="0"/>
              </a:rPr>
              <a:t>și</a:t>
            </a:r>
            <a:r>
              <a:rPr lang="en-US" sz="1400" dirty="0" smtClean="0">
                <a:latin typeface="Trebuchet MS" pitchFamily="34" charset="0"/>
              </a:rPr>
              <a:t> </a:t>
            </a:r>
            <a:r>
              <a:rPr lang="en-US" sz="1400" dirty="0" err="1" smtClean="0">
                <a:latin typeface="Trebuchet MS" pitchFamily="34" charset="0"/>
              </a:rPr>
              <a:t>Demnitate</a:t>
            </a:r>
            <a:r>
              <a:rPr lang="en-US" sz="1400" dirty="0" smtClean="0">
                <a:latin typeface="Trebuchet MS" pitchFamily="34" charset="0"/>
              </a:rPr>
              <a:t> </a:t>
            </a:r>
            <a:r>
              <a:rPr lang="en-US" sz="1400" dirty="0" err="1" smtClean="0">
                <a:latin typeface="Trebuchet MS" pitchFamily="34" charset="0"/>
              </a:rPr>
              <a:t>Socială</a:t>
            </a:r>
            <a:r>
              <a:rPr lang="en-US" sz="1400" dirty="0" smtClean="0">
                <a:latin typeface="Trebuchet MS" pitchFamily="34" charset="0"/>
              </a:rPr>
              <a:t> 2021-2027 </a:t>
            </a:r>
            <a:r>
              <a:rPr lang="en-US" sz="1400" dirty="0" err="1" smtClean="0">
                <a:latin typeface="Trebuchet MS" pitchFamily="34" charset="0"/>
              </a:rPr>
              <a:t>prevede</a:t>
            </a:r>
            <a:r>
              <a:rPr lang="en-US" sz="1400" dirty="0" smtClean="0">
                <a:latin typeface="Trebuchet MS" pitchFamily="34" charset="0"/>
              </a:rPr>
              <a:t> o </a:t>
            </a:r>
            <a:r>
              <a:rPr lang="en-US" sz="1400" dirty="0" err="1" smtClean="0">
                <a:latin typeface="Trebuchet MS" pitchFamily="34" charset="0"/>
              </a:rPr>
              <a:t>țintă</a:t>
            </a:r>
            <a:r>
              <a:rPr lang="en-US" sz="1400" dirty="0" smtClean="0">
                <a:latin typeface="Trebuchet MS" pitchFamily="34" charset="0"/>
              </a:rPr>
              <a:t> </a:t>
            </a:r>
            <a:r>
              <a:rPr lang="en-US" sz="1400" dirty="0" err="1" smtClean="0">
                <a:latin typeface="Trebuchet MS" pitchFamily="34" charset="0"/>
              </a:rPr>
              <a:t>estimativă</a:t>
            </a:r>
            <a:r>
              <a:rPr lang="en-US" sz="1400" dirty="0" smtClean="0">
                <a:latin typeface="Trebuchet MS" pitchFamily="34" charset="0"/>
              </a:rPr>
              <a:t> de 15.000 de </a:t>
            </a:r>
            <a:r>
              <a:rPr lang="en-US" sz="1400" dirty="0" err="1" smtClean="0">
                <a:latin typeface="Trebuchet MS" pitchFamily="34" charset="0"/>
              </a:rPr>
              <a:t>cupluri</a:t>
            </a:r>
            <a:r>
              <a:rPr lang="en-US" sz="1400" dirty="0" smtClean="0">
                <a:latin typeface="Trebuchet MS" pitchFamily="34" charset="0"/>
              </a:rPr>
              <a:t> </a:t>
            </a:r>
            <a:r>
              <a:rPr lang="en-US" sz="1400" dirty="0" err="1" smtClean="0">
                <a:latin typeface="Trebuchet MS" pitchFamily="34" charset="0"/>
              </a:rPr>
              <a:t>mamă-nou-născut</a:t>
            </a:r>
            <a:r>
              <a:rPr lang="en-US" sz="1400" dirty="0" smtClean="0">
                <a:latin typeface="Trebuchet MS" pitchFamily="34" charset="0"/>
              </a:rPr>
              <a:t> per an, </a:t>
            </a:r>
            <a:r>
              <a:rPr lang="en-US" sz="1400" dirty="0" err="1" smtClean="0">
                <a:latin typeface="Trebuchet MS" pitchFamily="34" charset="0"/>
              </a:rPr>
              <a:t>proveniți</a:t>
            </a:r>
            <a:r>
              <a:rPr lang="en-US" sz="1400" dirty="0" smtClean="0">
                <a:latin typeface="Trebuchet MS" pitchFamily="34" charset="0"/>
              </a:rPr>
              <a:t> din </a:t>
            </a:r>
            <a:r>
              <a:rPr lang="en-US" sz="1400" dirty="0" err="1" smtClean="0">
                <a:latin typeface="Trebuchet MS" pitchFamily="34" charset="0"/>
              </a:rPr>
              <a:t>medii</a:t>
            </a:r>
            <a:r>
              <a:rPr lang="en-US" sz="1400" dirty="0" smtClean="0">
                <a:latin typeface="Trebuchet MS" pitchFamily="34" charset="0"/>
              </a:rPr>
              <a:t> </a:t>
            </a:r>
            <a:r>
              <a:rPr lang="en-US" sz="1400" dirty="0" err="1" smtClean="0">
                <a:latin typeface="Trebuchet MS" pitchFamily="34" charset="0"/>
              </a:rPr>
              <a:t>dezavantajate</a:t>
            </a:r>
            <a:r>
              <a:rPr lang="en-US" sz="1400" dirty="0" smtClean="0">
                <a:latin typeface="Trebuchet MS" pitchFamily="34" charset="0"/>
              </a:rPr>
              <a:t> din </a:t>
            </a:r>
            <a:r>
              <a:rPr lang="en-US" sz="1400" dirty="0" err="1" smtClean="0">
                <a:latin typeface="Trebuchet MS" pitchFamily="34" charset="0"/>
              </a:rPr>
              <a:t>punct</a:t>
            </a:r>
            <a:r>
              <a:rPr lang="en-US" sz="1400" dirty="0" smtClean="0">
                <a:latin typeface="Trebuchet MS" pitchFamily="34" charset="0"/>
              </a:rPr>
              <a:t> de </a:t>
            </a:r>
            <a:r>
              <a:rPr lang="en-US" sz="1400" dirty="0" err="1" smtClean="0">
                <a:latin typeface="Trebuchet MS" pitchFamily="34" charset="0"/>
              </a:rPr>
              <a:t>vedere</a:t>
            </a:r>
            <a:r>
              <a:rPr lang="en-US" sz="1400" dirty="0" smtClean="0">
                <a:latin typeface="Trebuchet MS" pitchFamily="34" charset="0"/>
              </a:rPr>
              <a:t> socio-economic. </a:t>
            </a:r>
            <a:r>
              <a:rPr lang="en-US" sz="1400" dirty="0" err="1" smtClean="0">
                <a:latin typeface="Trebuchet MS" pitchFamily="34" charset="0"/>
              </a:rPr>
              <a:t>Măsura</a:t>
            </a:r>
            <a:r>
              <a:rPr lang="en-US" sz="1400" dirty="0" smtClean="0">
                <a:latin typeface="Trebuchet MS" pitchFamily="34" charset="0"/>
              </a:rPr>
              <a:t> de </a:t>
            </a:r>
            <a:r>
              <a:rPr lang="en-US" sz="1400" dirty="0" err="1" smtClean="0">
                <a:latin typeface="Trebuchet MS" pitchFamily="34" charset="0"/>
              </a:rPr>
              <a:t>sprijin</a:t>
            </a:r>
            <a:r>
              <a:rPr lang="en-US" sz="1400" dirty="0" smtClean="0">
                <a:latin typeface="Trebuchet MS" pitchFamily="34" charset="0"/>
              </a:rPr>
              <a:t> material se </a:t>
            </a:r>
            <a:r>
              <a:rPr lang="en-US" sz="1400" dirty="0" err="1" smtClean="0">
                <a:latin typeface="Trebuchet MS" pitchFamily="34" charset="0"/>
              </a:rPr>
              <a:t>implementează</a:t>
            </a:r>
            <a:r>
              <a:rPr lang="en-US" sz="1400" dirty="0" smtClean="0">
                <a:latin typeface="Trebuchet MS" pitchFamily="34" charset="0"/>
              </a:rPr>
              <a:t> </a:t>
            </a:r>
            <a:r>
              <a:rPr lang="en-US" sz="1400" dirty="0" err="1" smtClean="0">
                <a:latin typeface="Trebuchet MS" pitchFamily="34" charset="0"/>
              </a:rPr>
              <a:t>în</a:t>
            </a:r>
            <a:r>
              <a:rPr lang="en-US" sz="1400" dirty="0" smtClean="0">
                <a:latin typeface="Trebuchet MS" pitchFamily="34" charset="0"/>
              </a:rPr>
              <a:t> </a:t>
            </a:r>
            <a:r>
              <a:rPr lang="en-US" sz="1400" dirty="0" err="1" smtClean="0">
                <a:latin typeface="Trebuchet MS" pitchFamily="34" charset="0"/>
              </a:rPr>
              <a:t>perioada</a:t>
            </a:r>
            <a:r>
              <a:rPr lang="en-US" sz="1400" dirty="0" smtClean="0">
                <a:latin typeface="Trebuchet MS" pitchFamily="34" charset="0"/>
              </a:rPr>
              <a:t> 2024 – 2027, </a:t>
            </a:r>
            <a:r>
              <a:rPr lang="en-US" sz="1400" dirty="0" err="1" smtClean="0">
                <a:latin typeface="Trebuchet MS" pitchFamily="34" charset="0"/>
              </a:rPr>
              <a:t>în</a:t>
            </a:r>
            <a:r>
              <a:rPr lang="en-US" sz="1400" dirty="0" smtClean="0">
                <a:latin typeface="Trebuchet MS" pitchFamily="34" charset="0"/>
              </a:rPr>
              <a:t> </a:t>
            </a:r>
            <a:r>
              <a:rPr lang="en-US" sz="1400" dirty="0" err="1" smtClean="0">
                <a:latin typeface="Trebuchet MS" pitchFamily="34" charset="0"/>
              </a:rPr>
              <a:t>limita</a:t>
            </a:r>
            <a:r>
              <a:rPr lang="en-US" sz="1400" dirty="0" smtClean="0">
                <a:latin typeface="Trebuchet MS" pitchFamily="34" charset="0"/>
              </a:rPr>
              <a:t> </a:t>
            </a:r>
            <a:r>
              <a:rPr lang="en-US" sz="1400" dirty="0" err="1" smtClean="0">
                <a:latin typeface="Trebuchet MS" pitchFamily="34" charset="0"/>
              </a:rPr>
              <a:t>bugetului</a:t>
            </a:r>
            <a:r>
              <a:rPr lang="en-US" sz="1400" dirty="0" smtClean="0">
                <a:latin typeface="Trebuchet MS" pitchFamily="34" charset="0"/>
              </a:rPr>
              <a:t> </a:t>
            </a:r>
            <a:r>
              <a:rPr lang="en-US" sz="1400" dirty="0" err="1" smtClean="0">
                <a:latin typeface="Trebuchet MS" pitchFamily="34" charset="0"/>
              </a:rPr>
              <a:t>disponibil</a:t>
            </a:r>
            <a:r>
              <a:rPr lang="en-US" sz="1400" dirty="0" smtClean="0">
                <a:latin typeface="Trebuchet MS" pitchFamily="34" charset="0"/>
              </a:rPr>
              <a:t> din </a:t>
            </a:r>
            <a:r>
              <a:rPr lang="en-US" sz="1400" dirty="0" err="1" smtClean="0">
                <a:latin typeface="Trebuchet MS" pitchFamily="34" charset="0"/>
              </a:rPr>
              <a:t>cadrul</a:t>
            </a:r>
            <a:r>
              <a:rPr lang="en-US" sz="1400" dirty="0" smtClean="0">
                <a:latin typeface="Trebuchet MS" pitchFamily="34" charset="0"/>
              </a:rPr>
              <a:t> </a:t>
            </a:r>
            <a:r>
              <a:rPr lang="en-US" sz="1400" dirty="0" err="1" smtClean="0">
                <a:latin typeface="Trebuchet MS" pitchFamily="34" charset="0"/>
              </a:rPr>
              <a:t>Programului</a:t>
            </a:r>
            <a:r>
              <a:rPr lang="en-US" sz="1400" dirty="0" smtClean="0">
                <a:latin typeface="Trebuchet MS" pitchFamily="34" charset="0"/>
              </a:rPr>
              <a:t> </a:t>
            </a:r>
            <a:r>
              <a:rPr lang="en-US" sz="1400" dirty="0" err="1" smtClean="0">
                <a:latin typeface="Trebuchet MS" pitchFamily="34" charset="0"/>
              </a:rPr>
              <a:t>Incluziune</a:t>
            </a:r>
            <a:r>
              <a:rPr lang="en-US" sz="1400" dirty="0" smtClean="0">
                <a:latin typeface="Trebuchet MS" pitchFamily="34" charset="0"/>
              </a:rPr>
              <a:t> </a:t>
            </a:r>
            <a:r>
              <a:rPr lang="en-US" sz="1400" dirty="0" err="1" smtClean="0">
                <a:latin typeface="Trebuchet MS" pitchFamily="34" charset="0"/>
              </a:rPr>
              <a:t>și</a:t>
            </a:r>
            <a:r>
              <a:rPr lang="en-US" sz="1400" dirty="0" smtClean="0">
                <a:latin typeface="Trebuchet MS" pitchFamily="34" charset="0"/>
              </a:rPr>
              <a:t> </a:t>
            </a:r>
            <a:r>
              <a:rPr lang="en-US" sz="1400" dirty="0" err="1" smtClean="0">
                <a:latin typeface="Trebuchet MS" pitchFamily="34" charset="0"/>
              </a:rPr>
              <a:t>Demnitate</a:t>
            </a:r>
            <a:r>
              <a:rPr lang="en-US" sz="1400" dirty="0" smtClean="0">
                <a:latin typeface="Trebuchet MS" pitchFamily="34" charset="0"/>
              </a:rPr>
              <a:t> </a:t>
            </a:r>
            <a:r>
              <a:rPr lang="en-US" sz="1400" dirty="0" err="1" smtClean="0">
                <a:latin typeface="Trebuchet MS" pitchFamily="34" charset="0"/>
              </a:rPr>
              <a:t>Socială</a:t>
            </a:r>
            <a:r>
              <a:rPr lang="en-US" sz="1400" dirty="0" smtClean="0">
                <a:latin typeface="Trebuchet MS" pitchFamily="34" charset="0"/>
              </a:rPr>
              <a:t> 2021-2027 </a:t>
            </a:r>
            <a:r>
              <a:rPr lang="en-US" sz="1400" dirty="0" err="1" smtClean="0">
                <a:latin typeface="Trebuchet MS" pitchFamily="34" charset="0"/>
              </a:rPr>
              <a:t>pentru</a:t>
            </a:r>
            <a:r>
              <a:rPr lang="en-US" sz="1400" dirty="0" smtClean="0">
                <a:latin typeface="Trebuchet MS" pitchFamily="34" charset="0"/>
              </a:rPr>
              <a:t> </a:t>
            </a:r>
            <a:r>
              <a:rPr lang="en-US" sz="1400" dirty="0" err="1" smtClean="0">
                <a:latin typeface="Trebuchet MS" pitchFamily="34" charset="0"/>
              </a:rPr>
              <a:t>această</a:t>
            </a:r>
            <a:r>
              <a:rPr lang="en-US" sz="1400" dirty="0" smtClean="0">
                <a:latin typeface="Trebuchet MS" pitchFamily="34" charset="0"/>
              </a:rPr>
              <a:t> </a:t>
            </a:r>
            <a:r>
              <a:rPr lang="en-US" sz="1400" dirty="0" err="1" smtClean="0">
                <a:latin typeface="Trebuchet MS" pitchFamily="34" charset="0"/>
              </a:rPr>
              <a:t>măsură</a:t>
            </a:r>
            <a:r>
              <a:rPr lang="en-US" sz="1400" dirty="0" smtClean="0">
                <a:latin typeface="Trebuchet MS" pitchFamily="34" charset="0"/>
              </a:rPr>
              <a:t> </a:t>
            </a:r>
            <a:r>
              <a:rPr lang="en-US" sz="1400" dirty="0" err="1" smtClean="0">
                <a:latin typeface="Trebuchet MS" pitchFamily="34" charset="0"/>
              </a:rPr>
              <a:t>și</a:t>
            </a:r>
            <a:r>
              <a:rPr lang="en-US" sz="1400" dirty="0" smtClean="0">
                <a:latin typeface="Trebuchet MS" pitchFamily="34" charset="0"/>
              </a:rPr>
              <a:t> </a:t>
            </a:r>
            <a:r>
              <a:rPr lang="en-US" sz="1400" dirty="0" err="1" smtClean="0">
                <a:latin typeface="Trebuchet MS" pitchFamily="34" charset="0"/>
              </a:rPr>
              <a:t>în</a:t>
            </a:r>
            <a:r>
              <a:rPr lang="en-US" sz="1400" dirty="0" smtClean="0">
                <a:latin typeface="Trebuchet MS" pitchFamily="34" charset="0"/>
              </a:rPr>
              <a:t> </a:t>
            </a:r>
            <a:r>
              <a:rPr lang="en-US" sz="1400" dirty="0" err="1" smtClean="0">
                <a:latin typeface="Trebuchet MS" pitchFamily="34" charset="0"/>
              </a:rPr>
              <a:t>conformitate</a:t>
            </a:r>
            <a:r>
              <a:rPr lang="en-US" sz="1400" dirty="0" smtClean="0">
                <a:latin typeface="Trebuchet MS" pitchFamily="34" charset="0"/>
              </a:rPr>
              <a:t> cu </a:t>
            </a:r>
            <a:r>
              <a:rPr lang="en-US" sz="1400" dirty="0" err="1" smtClean="0">
                <a:latin typeface="Trebuchet MS" pitchFamily="34" charset="0"/>
              </a:rPr>
              <a:t>regulile</a:t>
            </a:r>
            <a:r>
              <a:rPr lang="en-US" sz="1400" dirty="0" smtClean="0">
                <a:latin typeface="Trebuchet MS" pitchFamily="34" charset="0"/>
              </a:rPr>
              <a:t> de </a:t>
            </a:r>
            <a:r>
              <a:rPr lang="en-US" sz="1400" dirty="0" err="1" smtClean="0">
                <a:latin typeface="Trebuchet MS" pitchFamily="34" charset="0"/>
              </a:rPr>
              <a:t>eligibilitate</a:t>
            </a:r>
            <a:r>
              <a:rPr lang="en-US" sz="1400" dirty="0" smtClean="0">
                <a:latin typeface="Trebuchet MS" pitchFamily="34" charset="0"/>
              </a:rPr>
              <a:t> </a:t>
            </a:r>
            <a:r>
              <a:rPr lang="en-US" sz="1400" dirty="0" err="1" smtClean="0">
                <a:latin typeface="Trebuchet MS" pitchFamily="34" charset="0"/>
              </a:rPr>
              <a:t>în</a:t>
            </a:r>
            <a:r>
              <a:rPr lang="en-US" sz="1400" dirty="0" smtClean="0">
                <a:latin typeface="Trebuchet MS" pitchFamily="34" charset="0"/>
              </a:rPr>
              <a:t> </a:t>
            </a:r>
            <a:r>
              <a:rPr lang="en-US" sz="1400" dirty="0" err="1" smtClean="0">
                <a:latin typeface="Trebuchet MS" pitchFamily="34" charset="0"/>
              </a:rPr>
              <a:t>cadrul</a:t>
            </a:r>
            <a:r>
              <a:rPr lang="en-US" sz="1400" dirty="0" smtClean="0">
                <a:latin typeface="Trebuchet MS" pitchFamily="34" charset="0"/>
              </a:rPr>
              <a:t> </a:t>
            </a:r>
            <a:r>
              <a:rPr lang="en-US" sz="1400" dirty="0" err="1" smtClean="0">
                <a:latin typeface="Trebuchet MS" pitchFamily="34" charset="0"/>
              </a:rPr>
              <a:t>acestui</a:t>
            </a:r>
            <a:r>
              <a:rPr lang="en-US" sz="1400" dirty="0" smtClean="0">
                <a:latin typeface="Trebuchet MS" pitchFamily="34" charset="0"/>
              </a:rPr>
              <a:t> </a:t>
            </a:r>
            <a:r>
              <a:rPr lang="en-US" sz="1400" smtClean="0">
                <a:latin typeface="Trebuchet MS" pitchFamily="34" charset="0"/>
              </a:rPr>
              <a:t>Program.</a:t>
            </a:r>
            <a:endParaRPr lang="ro-RO" sz="1400" smtClean="0">
              <a:latin typeface="Trebuchet MS" pitchFamily="34" charset="0"/>
            </a:endParaRPr>
          </a:p>
          <a:p>
            <a:pPr algn="just">
              <a:spcBef>
                <a:spcPts val="0"/>
              </a:spcBef>
            </a:pPr>
            <a:endParaRPr lang="ro-RO" sz="1400" dirty="0" smtClean="0">
              <a:latin typeface="Trebuchet MS" pitchFamily="34" charset="0"/>
            </a:endParaRPr>
          </a:p>
          <a:p>
            <a:pPr algn="just">
              <a:spcBef>
                <a:spcPts val="0"/>
              </a:spcBef>
            </a:pPr>
            <a:r>
              <a:rPr lang="vi-VN" sz="1400" dirty="0" smtClean="0">
                <a:latin typeface="Trebuchet MS" pitchFamily="34" charset="0"/>
              </a:rPr>
              <a:t>Mamele care au născut începând cu data de </a:t>
            </a:r>
            <a:r>
              <a:rPr lang="vi-VN" sz="1400" dirty="0" smtClean="0">
                <a:solidFill>
                  <a:srgbClr val="0000FF"/>
                </a:solidFill>
                <a:latin typeface="Trebuchet MS" pitchFamily="34" charset="0"/>
              </a:rPr>
              <a:t>12 aprilie 2024, </a:t>
            </a:r>
            <a:r>
              <a:rPr lang="vi-VN" sz="1400" dirty="0" smtClean="0">
                <a:latin typeface="Trebuchet MS" pitchFamily="34" charset="0"/>
              </a:rPr>
              <a:t>care au un nou-născut de până la 3 luni și care se regăsesc într-una dintre următoarele situații:</a:t>
            </a:r>
          </a:p>
          <a:p>
            <a:pPr algn="just">
              <a:spcBef>
                <a:spcPts val="0"/>
              </a:spcBef>
              <a:buFont typeface="Arial" pitchFamily="34" charset="0"/>
              <a:buChar char="•"/>
            </a:pPr>
            <a:r>
              <a:rPr lang="vi-VN" sz="1400" dirty="0" smtClean="0">
                <a:latin typeface="Trebuchet MS" pitchFamily="34" charset="0"/>
              </a:rPr>
              <a:t>beneficiază de venitul minim de incluziune;</a:t>
            </a:r>
          </a:p>
          <a:p>
            <a:pPr algn="just">
              <a:spcBef>
                <a:spcPts val="0"/>
              </a:spcBef>
              <a:buFont typeface="Arial" pitchFamily="34" charset="0"/>
              <a:buChar char="•"/>
            </a:pPr>
            <a:r>
              <a:rPr lang="vi-VN" sz="1400" dirty="0" smtClean="0">
                <a:latin typeface="Trebuchet MS" pitchFamily="34" charset="0"/>
              </a:rPr>
              <a:t>au dizabilități;</a:t>
            </a:r>
          </a:p>
          <a:p>
            <a:pPr algn="just">
              <a:spcBef>
                <a:spcPts val="0"/>
              </a:spcBef>
              <a:buFont typeface="Arial" pitchFamily="34" charset="0"/>
              <a:buChar char="•"/>
            </a:pPr>
            <a:r>
              <a:rPr lang="vi-VN" sz="1400" dirty="0" smtClean="0">
                <a:latin typeface="Trebuchet MS" pitchFamily="34" charset="0"/>
              </a:rPr>
              <a:t>se află temporar în situații critice de viață (victime ale calamităților, ale violenței domestice, care se află în situații deosebite de vulnerabilitate sau aflate în alte situații de risc, stabilite prin ancheta socială întocmită de autoritățile publice cu atribuții în domeniul asistenței sociale);</a:t>
            </a:r>
          </a:p>
          <a:p>
            <a:pPr algn="just">
              <a:spcBef>
                <a:spcPts val="0"/>
              </a:spcBef>
              <a:buFont typeface="Arial" pitchFamily="34" charset="0"/>
              <a:buChar char="•"/>
            </a:pPr>
            <a:r>
              <a:rPr lang="vi-VN" sz="1400" dirty="0" smtClean="0">
                <a:latin typeface="Trebuchet MS" pitchFamily="34" charset="0"/>
              </a:rPr>
              <a:t>nu dețin acte de identitate;</a:t>
            </a:r>
          </a:p>
          <a:p>
            <a:pPr algn="just">
              <a:spcBef>
                <a:spcPts val="0"/>
              </a:spcBef>
              <a:buFont typeface="Arial" pitchFamily="34" charset="0"/>
              <a:buChar char="•"/>
            </a:pPr>
            <a:r>
              <a:rPr lang="vi-VN" sz="1400" dirty="0" smtClean="0">
                <a:latin typeface="Trebuchet MS" pitchFamily="34" charset="0"/>
              </a:rPr>
              <a:t>sunt minore;</a:t>
            </a:r>
          </a:p>
          <a:p>
            <a:pPr algn="just">
              <a:spcBef>
                <a:spcPts val="0"/>
              </a:spcBef>
              <a:buFont typeface="Arial" pitchFamily="34" charset="0"/>
              <a:buChar char="•"/>
            </a:pPr>
            <a:r>
              <a:rPr lang="vi-VN" sz="1400" dirty="0" smtClean="0">
                <a:latin typeface="Trebuchet MS" pitchFamily="34" charset="0"/>
              </a:rPr>
              <a:t>sunt cetățeni străini sau apatrizi proveniți din zone de conflict armat.</a:t>
            </a:r>
          </a:p>
          <a:p>
            <a:pPr algn="just">
              <a:spcBef>
                <a:spcPts val="0"/>
              </a:spcBef>
            </a:pPr>
            <a:endParaRPr lang="en-US" sz="1400" dirty="0" smtClean="0">
              <a:latin typeface="Trebuchet MS" pitchFamily="34" charset="0"/>
            </a:endParaRPr>
          </a:p>
          <a:p>
            <a:pPr>
              <a:spcBef>
                <a:spcPts val="0"/>
              </a:spcBef>
            </a:pPr>
            <a:endParaRPr lang="en-US" sz="1400" dirty="0"/>
          </a:p>
        </p:txBody>
      </p:sp>
      <p:sp>
        <p:nvSpPr>
          <p:cNvPr id="2" name="Slide Number Placeholder 1"/>
          <p:cNvSpPr>
            <a:spLocks noGrp="1"/>
          </p:cNvSpPr>
          <p:nvPr>
            <p:ph type="sldNum" sz="quarter" idx="12"/>
          </p:nvPr>
        </p:nvSpPr>
        <p:spPr/>
        <p:txBody>
          <a:bodyPr/>
          <a:lstStyle/>
          <a:p>
            <a:pPr>
              <a:defRPr/>
            </a:pPr>
            <a:fld id="{BCD79EA5-2CC8-48B3-82A2-E3F57C979ACE}" type="slidenum">
              <a:rPr lang="ro-RO" smtClean="0"/>
              <a:pPr>
                <a:defRPr/>
              </a:pPr>
              <a:t>45</a:t>
            </a:fld>
            <a:endParaRPr lang="ro-RO"/>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67875"/>
            <a:ext cx="7886700" cy="4500594"/>
          </a:xfrm>
        </p:spPr>
        <p:txBody>
          <a:bodyPr/>
          <a:lstStyle/>
          <a:p>
            <a:pPr algn="just">
              <a:buNone/>
            </a:pPr>
            <a:r>
              <a:rPr lang="vi-VN" sz="1600" dirty="0" smtClean="0"/>
              <a:t>Primăriile întocmesc listele de beneficiari, pe care le trimit apoi pentru a fi centralizate la Agenția Națională pentru Plăți și Inspecție Socială/Ministerul Muncii și Solidarității Sociale. Ulterior, primăriile înmânează beneficiarilor tichetele.</a:t>
            </a:r>
            <a:endParaRPr lang="ro-RO" sz="1600" dirty="0" smtClean="0"/>
          </a:p>
          <a:p>
            <a:pPr algn="just">
              <a:buNone/>
            </a:pPr>
            <a:r>
              <a:rPr lang="vi-VN" sz="1600" dirty="0" smtClean="0"/>
              <a:t>Listele se actualizează la finalul fiecărei luni de către Ministerul Muncii și Solidarității Sociale</a:t>
            </a:r>
            <a:r>
              <a:rPr lang="ro-RO" sz="1600" dirty="0" smtClean="0"/>
              <a:t> prin ANPIS și agențiile teritoriale.</a:t>
            </a:r>
            <a:endParaRPr lang="vi-VN" sz="1600" dirty="0" smtClean="0"/>
          </a:p>
          <a:p>
            <a:pPr algn="just">
              <a:buNone/>
            </a:pPr>
            <a:endParaRPr lang="vi-VN" sz="1600" dirty="0" smtClean="0"/>
          </a:p>
          <a:p>
            <a:pPr>
              <a:buNone/>
            </a:pPr>
            <a:endParaRPr lang="en-US" dirty="0">
              <a:latin typeface="Trebuchet MS" pitchFamily="34" charset="0"/>
            </a:endParaRPr>
          </a:p>
        </p:txBody>
      </p:sp>
      <p:sp>
        <p:nvSpPr>
          <p:cNvPr id="4" name="Slide Number Placeholder 3"/>
          <p:cNvSpPr>
            <a:spLocks noGrp="1"/>
          </p:cNvSpPr>
          <p:nvPr>
            <p:ph type="sldNum" sz="quarter" idx="12"/>
          </p:nvPr>
        </p:nvSpPr>
        <p:spPr/>
        <p:txBody>
          <a:bodyPr/>
          <a:lstStyle/>
          <a:p>
            <a:pPr>
              <a:defRPr/>
            </a:pPr>
            <a:fld id="{08A3B49B-ED30-4CBE-A1FB-B3616577BFF2}" type="slidenum">
              <a:rPr lang="ro-RO" smtClean="0"/>
              <a:pPr>
                <a:defRPr/>
              </a:pPr>
              <a:t>46</a:t>
            </a:fld>
            <a:endParaRPr lang="ro-RO"/>
          </a:p>
        </p:txBody>
      </p:sp>
      <p:pic>
        <p:nvPicPr>
          <p:cNvPr id="5" name="Picture 4" descr="https://mfe.gov.ro/wp-content/uploads/2024/04/9c26346c95c2d3e2dd6a144cbad01200-1000x500.jpg"/>
          <p:cNvPicPr/>
          <p:nvPr/>
        </p:nvPicPr>
        <p:blipFill>
          <a:blip r:embed="rId2"/>
          <a:srcRect/>
          <a:stretch>
            <a:fillRect/>
          </a:stretch>
        </p:blipFill>
        <p:spPr bwMode="auto">
          <a:xfrm>
            <a:off x="785786" y="1995686"/>
            <a:ext cx="7572428" cy="283966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2"/>
          </p:nvPr>
        </p:nvSpPr>
        <p:spPr bwMode="auto">
          <a:noFill/>
          <a:ln>
            <a:miter lim="800000"/>
            <a:headEnd/>
            <a:tailEnd/>
          </a:ln>
        </p:spPr>
        <p:txBody>
          <a:bodyPr/>
          <a:lstStyle/>
          <a:p>
            <a:fld id="{3FA862A7-FE46-4261-A810-2D164BCD1849}" type="slidenum">
              <a:rPr lang="ro-RO" smtClean="0"/>
              <a:pPr/>
              <a:t>47</a:t>
            </a:fld>
            <a:endParaRPr lang="ro-RO" smtClean="0"/>
          </a:p>
        </p:txBody>
      </p:sp>
      <p:sp>
        <p:nvSpPr>
          <p:cNvPr id="44035" name="Title 1"/>
          <p:cNvSpPr>
            <a:spLocks noGrp="1"/>
          </p:cNvSpPr>
          <p:nvPr>
            <p:ph idx="1"/>
          </p:nvPr>
        </p:nvSpPr>
        <p:spPr>
          <a:xfrm>
            <a:off x="628650" y="267891"/>
            <a:ext cx="7886700" cy="4607719"/>
          </a:xfrm>
        </p:spPr>
        <p:txBody>
          <a:bodyPr/>
          <a:lstStyle/>
          <a:p>
            <a:pPr algn="just">
              <a:spcBef>
                <a:spcPts val="0"/>
              </a:spcBef>
              <a:buFont typeface="Arial" pitchFamily="34" charset="0"/>
              <a:buNone/>
            </a:pPr>
            <a:r>
              <a:rPr lang="vi-VN" sz="1400" dirty="0" smtClean="0">
                <a:latin typeface="Calibri" pitchFamily="34" charset="0"/>
              </a:rPr>
              <a:t>Agenţia Judeţeană pentru Plăţi şi Inspecţie Socială </a:t>
            </a:r>
            <a:r>
              <a:rPr lang="ro-RO" sz="1400" dirty="0" smtClean="0">
                <a:latin typeface="Trebuchet MS" pitchFamily="34" charset="0"/>
              </a:rPr>
              <a:t>Satu Mare</a:t>
            </a:r>
            <a:r>
              <a:rPr lang="vi-VN" sz="1400" dirty="0" smtClean="0">
                <a:latin typeface="Calibri" pitchFamily="34" charset="0"/>
              </a:rPr>
              <a:t>, începând cu acest an, în parteneriat cu Ministerul Muncii și Protecției Sociale, Autoritatea pentru Digitalizarea României și Agenția Națională pentru Plăți și Inspecție Socială, implementează proiectul </a:t>
            </a:r>
            <a:r>
              <a:rPr lang="vi-VN" sz="1400" b="1" u="sng" dirty="0" smtClean="0">
                <a:solidFill>
                  <a:srgbClr val="0000FF"/>
                </a:solidFill>
                <a:latin typeface="Calibri" pitchFamily="34" charset="0"/>
              </a:rPr>
              <a:t>”HUB de servicii MM</a:t>
            </a:r>
            <a:r>
              <a:rPr lang="ro-RO" sz="1400" b="1" u="sng" dirty="0" smtClean="0">
                <a:solidFill>
                  <a:srgbClr val="0000FF"/>
                </a:solidFill>
                <a:latin typeface="Calibri" pitchFamily="34" charset="0"/>
              </a:rPr>
              <a:t>S</a:t>
            </a:r>
            <a:r>
              <a:rPr lang="vi-VN" sz="1400" b="1" u="sng" dirty="0" smtClean="0">
                <a:solidFill>
                  <a:srgbClr val="0000FF"/>
                </a:solidFill>
                <a:latin typeface="Calibri" pitchFamily="34" charset="0"/>
              </a:rPr>
              <a:t>S-SII MM</a:t>
            </a:r>
            <a:r>
              <a:rPr lang="ro-RO" sz="1400" b="1" u="sng" dirty="0" smtClean="0">
                <a:solidFill>
                  <a:srgbClr val="0000FF"/>
                </a:solidFill>
                <a:latin typeface="Calibri" pitchFamily="34" charset="0"/>
              </a:rPr>
              <a:t>S</a:t>
            </a:r>
            <a:r>
              <a:rPr lang="vi-VN" sz="1400" b="1" u="sng" dirty="0" smtClean="0">
                <a:solidFill>
                  <a:srgbClr val="0000FF"/>
                </a:solidFill>
                <a:latin typeface="Calibri" pitchFamily="34" charset="0"/>
              </a:rPr>
              <a:t>S”.</a:t>
            </a:r>
          </a:p>
          <a:p>
            <a:pPr algn="just">
              <a:spcBef>
                <a:spcPts val="0"/>
              </a:spcBef>
              <a:buFont typeface="Arial" pitchFamily="34" charset="0"/>
              <a:buNone/>
            </a:pPr>
            <a:r>
              <a:rPr lang="vi-VN" sz="1400" b="1" i="1" u="sng" dirty="0" smtClean="0">
                <a:latin typeface="Calibri" pitchFamily="34" charset="0"/>
              </a:rPr>
              <a:t>Scopul proiectului </a:t>
            </a:r>
            <a:r>
              <a:rPr lang="vi-VN" sz="1400" dirty="0" smtClean="0">
                <a:latin typeface="Calibri" pitchFamily="34" charset="0"/>
              </a:rPr>
              <a:t>este realizarea infrastructurii specifice - sistem informatic integrat, necesar pentru integrarea, corelarea și managementul optim al tuturor informațiilor din domeniile de activitate specifice MM</a:t>
            </a:r>
            <a:r>
              <a:rPr lang="ro-RO" sz="1400" dirty="0" smtClean="0">
                <a:latin typeface="Calibri" pitchFamily="34" charset="0"/>
              </a:rPr>
              <a:t>S</a:t>
            </a:r>
            <a:r>
              <a:rPr lang="vi-VN" sz="1400" dirty="0" smtClean="0">
                <a:latin typeface="Calibri" pitchFamily="34" charset="0"/>
              </a:rPr>
              <a:t>S, astfel încât interacțiunea cetățeanului, atât cu MM</a:t>
            </a:r>
            <a:r>
              <a:rPr lang="ro-RO" sz="1400" dirty="0" smtClean="0">
                <a:latin typeface="Calibri" pitchFamily="34" charset="0"/>
              </a:rPr>
              <a:t>S</a:t>
            </a:r>
            <a:r>
              <a:rPr lang="vi-VN" sz="1400" dirty="0" smtClean="0">
                <a:latin typeface="Calibri" pitchFamily="34" charset="0"/>
              </a:rPr>
              <a:t>S direct cât și cu instituțiile aflate în subordinea/sub autoritatea/în coordonarea MM</a:t>
            </a:r>
            <a:r>
              <a:rPr lang="ro-RO" sz="1400" dirty="0" smtClean="0">
                <a:latin typeface="Calibri" pitchFamily="34" charset="0"/>
              </a:rPr>
              <a:t>S</a:t>
            </a:r>
            <a:r>
              <a:rPr lang="vi-VN" sz="1400" dirty="0" smtClean="0">
                <a:latin typeface="Calibri" pitchFamily="34" charset="0"/>
              </a:rPr>
              <a:t>S, să se poată realiza în mediul on-line printr-un singur punct de contact – portalul MM</a:t>
            </a:r>
            <a:r>
              <a:rPr lang="ro-RO" sz="1400" dirty="0" smtClean="0">
                <a:latin typeface="Calibri" pitchFamily="34" charset="0"/>
              </a:rPr>
              <a:t>S</a:t>
            </a:r>
            <a:r>
              <a:rPr lang="vi-VN" sz="1400" dirty="0" smtClean="0">
                <a:latin typeface="Calibri" pitchFamily="34" charset="0"/>
              </a:rPr>
              <a:t>S.</a:t>
            </a:r>
            <a:endParaRPr lang="ro-RO" sz="1400" dirty="0" smtClean="0">
              <a:latin typeface="Trebuchet MS" pitchFamily="34" charset="0"/>
            </a:endParaRPr>
          </a:p>
          <a:p>
            <a:pPr algn="just">
              <a:spcBef>
                <a:spcPts val="0"/>
              </a:spcBef>
              <a:buFont typeface="Arial" pitchFamily="34" charset="0"/>
              <a:buNone/>
            </a:pPr>
            <a:r>
              <a:rPr lang="vi-VN" sz="1400" b="1" i="1" u="sng" dirty="0" smtClean="0">
                <a:latin typeface="Calibri" pitchFamily="34" charset="0"/>
              </a:rPr>
              <a:t>Obiectivele proiectului:</a:t>
            </a:r>
          </a:p>
          <a:p>
            <a:pPr algn="just">
              <a:spcBef>
                <a:spcPts val="0"/>
              </a:spcBef>
            </a:pPr>
            <a:r>
              <a:rPr lang="vi-VN" sz="1400" dirty="0" smtClean="0">
                <a:latin typeface="Calibri" pitchFamily="34" charset="0"/>
              </a:rPr>
              <a:t>Furnizarea de servicii electronice prin crearea facilității de depunere on-line a cererilor de beneficii de asistență socială și servicii sociale prin intermediul unui singur punct de contact cu cetățeanul – portalul MM</a:t>
            </a:r>
            <a:r>
              <a:rPr lang="ro-RO" sz="1400" dirty="0" smtClean="0">
                <a:latin typeface="Calibri" pitchFamily="34" charset="0"/>
              </a:rPr>
              <a:t>S</a:t>
            </a:r>
            <a:r>
              <a:rPr lang="vi-VN" sz="1400" dirty="0" smtClean="0">
                <a:latin typeface="Calibri" pitchFamily="34" charset="0"/>
              </a:rPr>
              <a:t>S, modulul e-Asistență Socială, și de posibilitate de consultare on-line a dosarelor de către orice cetățean sau întreprindere, constituirea dosarelor electronice ale beneficiarilor de servicii sociale și implicit optimizarea și modernizarea activității specialiștilor prin implementarea unui modul de management de caz.</a:t>
            </a:r>
            <a:endParaRPr lang="en-US" sz="1400" dirty="0" smtClean="0">
              <a:latin typeface="Trebuchet MS" pitchFamily="34" charset="0"/>
            </a:endParaRPr>
          </a:p>
          <a:p>
            <a:pPr algn="just">
              <a:spcBef>
                <a:spcPts val="0"/>
              </a:spcBef>
            </a:pPr>
            <a:r>
              <a:rPr lang="vi-VN" sz="1400" dirty="0" smtClean="0">
                <a:latin typeface="Calibri" pitchFamily="34" charset="0"/>
              </a:rPr>
              <a:t>Crearea unui instrument informatic de verificări încrucișate care să asigure mecanisme de</a:t>
            </a:r>
            <a:r>
              <a:rPr lang="ro-RO" sz="1400" dirty="0" smtClean="0">
                <a:latin typeface="Trebuchet MS" pitchFamily="34" charset="0"/>
              </a:rPr>
              <a:t> </a:t>
            </a:r>
            <a:r>
              <a:rPr lang="vi-VN" sz="1400" dirty="0" smtClean="0">
                <a:latin typeface="Calibri" pitchFamily="34" charset="0"/>
              </a:rPr>
              <a:t>prevenție, de semnalare automată a suspiciunii de fraudă și care să furnizeze date corecte</a:t>
            </a:r>
            <a:r>
              <a:rPr lang="ro-RO" sz="1400" dirty="0" smtClean="0">
                <a:latin typeface="Trebuchet MS" pitchFamily="34" charset="0"/>
              </a:rPr>
              <a:t> </a:t>
            </a:r>
            <a:r>
              <a:rPr lang="vi-VN" sz="1400" dirty="0" smtClean="0">
                <a:latin typeface="Calibri" pitchFamily="34" charset="0"/>
              </a:rPr>
              <a:t>puse la dispoziția celor care gestionează fondurile publice.</a:t>
            </a:r>
            <a:endParaRPr lang="en-US" sz="1400" dirty="0" smtClean="0">
              <a:latin typeface="Trebuchet MS" pitchFamily="34" charset="0"/>
            </a:endParaRPr>
          </a:p>
          <a:p>
            <a:pPr algn="just">
              <a:spcBef>
                <a:spcPts val="0"/>
              </a:spcBef>
            </a:pPr>
            <a:r>
              <a:rPr lang="ro-RO" sz="1400" dirty="0" smtClean="0">
                <a:latin typeface="Trebuchet MS" pitchFamily="34" charset="0"/>
              </a:rPr>
              <a:t>Asigurarea interoperabilității sistemelor informatice în plan intern (între departamentele MMSS și instituțiile aflate în subordinea/sub autoritatea/în coordonarea MMSS), național (între MMSS și instituțiile aflate în subordinea/sub autoritatea/în coordonarea MMSS și alte instituții centrale și locale) și european (cu sisteme omoloage de la nivel European, cu Registrele Europene).</a:t>
            </a:r>
            <a:endParaRPr lang="en-US" sz="1400" dirty="0" smtClean="0">
              <a:latin typeface="Trebuchet MS" pitchFamily="34" charset="0"/>
            </a:endParaRPr>
          </a:p>
          <a:p>
            <a:pPr algn="just">
              <a:spcBef>
                <a:spcPts val="0"/>
              </a:spcBef>
            </a:pPr>
            <a:endParaRPr lang="ro-RO" sz="1400" dirty="0" smtClean="0"/>
          </a:p>
          <a:p>
            <a:pPr algn="just"/>
            <a:endParaRPr lang="vi-VN" sz="1600" dirty="0" smtClean="0">
              <a:latin typeface="Calibri" pitchFamily="34" charset="0"/>
            </a:endParaRPr>
          </a:p>
          <a:p>
            <a:pPr algn="just">
              <a:buFont typeface="Arial" pitchFamily="34" charset="0"/>
              <a:buNone/>
            </a:pPr>
            <a:endParaRPr lang="vi-VN" sz="1600" dirty="0" smtClean="0">
              <a:latin typeface="Calibri" pitchFamily="34" charset="0"/>
            </a:endParaRPr>
          </a:p>
          <a:p>
            <a:pPr algn="just">
              <a:buFont typeface="Arial" pitchFamily="34" charset="0"/>
              <a:buNone/>
            </a:pPr>
            <a:endParaRPr lang="ro-RO" sz="1600" dirty="0" smtClean="0"/>
          </a:p>
          <a:p>
            <a:pPr algn="just">
              <a:buFont typeface="Arial" pitchFamily="34" charset="0"/>
              <a:buNone/>
            </a:pPr>
            <a:endParaRPr lang="ro-RO" sz="16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sz="2800" dirty="0" smtClean="0">
                <a:latin typeface="Trebuchet MS" pitchFamily="34" charset="0"/>
              </a:rPr>
              <a:t>Digitalizarea instituțiilor publice</a:t>
            </a:r>
            <a:endParaRPr lang="en-US" sz="2800" dirty="0">
              <a:latin typeface="Trebuchet MS" pitchFamily="34" charset="0"/>
            </a:endParaRPr>
          </a:p>
        </p:txBody>
      </p:sp>
      <p:sp>
        <p:nvSpPr>
          <p:cNvPr id="4" name="Slide Number Placeholder 3"/>
          <p:cNvSpPr>
            <a:spLocks noGrp="1"/>
          </p:cNvSpPr>
          <p:nvPr>
            <p:ph type="sldNum" sz="quarter" idx="12"/>
          </p:nvPr>
        </p:nvSpPr>
        <p:spPr/>
        <p:txBody>
          <a:bodyPr/>
          <a:lstStyle/>
          <a:p>
            <a:pPr>
              <a:defRPr/>
            </a:pPr>
            <a:fld id="{08A3B49B-ED30-4CBE-A1FB-B3616577BFF2}" type="slidenum">
              <a:rPr lang="ro-RO" smtClean="0"/>
              <a:pPr>
                <a:defRPr/>
              </a:pPr>
              <a:t>48</a:t>
            </a:fld>
            <a:endParaRPr lang="ro-RO"/>
          </a:p>
        </p:txBody>
      </p:sp>
      <p:pic>
        <p:nvPicPr>
          <p:cNvPr id="5" name="Content Placeholder 4" descr="&quot;Digitalizarea a devenit o prioritate naţională, nu mai este doar o dorinţă să fim în rând cu alte ţări europene&quot;"/>
          <p:cNvPicPr>
            <a:picLocks noGrp="1"/>
          </p:cNvPicPr>
          <p:nvPr>
            <p:ph idx="1"/>
          </p:nvPr>
        </p:nvPicPr>
        <p:blipFill>
          <a:blip r:embed="rId2"/>
          <a:srcRect/>
          <a:stretch>
            <a:fillRect/>
          </a:stretch>
        </p:blipFill>
        <p:spPr bwMode="auto">
          <a:xfrm>
            <a:off x="1214414" y="1232287"/>
            <a:ext cx="7215238" cy="33754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628650" y="267892"/>
            <a:ext cx="7886700" cy="4364831"/>
          </a:xfrm>
        </p:spPr>
        <p:txBody>
          <a:bodyPr/>
          <a:lstStyle/>
          <a:p>
            <a:pPr algn="just">
              <a:buFont typeface="Arial" pitchFamily="34" charset="0"/>
              <a:buNone/>
            </a:pPr>
            <a:r>
              <a:rPr lang="ro-RO" sz="1600" smtClean="0"/>
              <a:t>Acest </a:t>
            </a:r>
            <a:r>
              <a:rPr lang="ro-RO" sz="1600" dirty="0" smtClean="0"/>
              <a:t>proiect va facilita un acces mai rapid și mai eficient la serviciile sociale, va îmbunătăți transparența și integritatea administrării fondurilor publice și va moderniza interacțiunea cetățenilor cu instituțiile statului.</a:t>
            </a:r>
            <a:endParaRPr lang="en-US" sz="1600" dirty="0" smtClean="0"/>
          </a:p>
          <a:p>
            <a:pPr algn="just">
              <a:buFont typeface="Arial" pitchFamily="34" charset="0"/>
              <a:buNone/>
            </a:pPr>
            <a:r>
              <a:rPr lang="en-US" sz="1600" dirty="0" smtClean="0"/>
              <a:t>Men</a:t>
            </a:r>
            <a:r>
              <a:rPr lang="ro-RO" sz="1600" dirty="0" smtClean="0"/>
              <a:t>ționăm că primii pași spre digitalizare au fost făcuți de la începutul pandemiei, anul 2020 când am creat un canal direct pentru primirea dosarelor de la UAT-uri, respectiv varianta scanată a dosarelor de prestații sociale direct în căsuța poștală electronică creată :</a:t>
            </a:r>
          </a:p>
          <a:p>
            <a:pPr algn="ctr">
              <a:buFont typeface="Arial" pitchFamily="34" charset="0"/>
              <a:buNone/>
            </a:pPr>
            <a:r>
              <a:rPr lang="ro-RO" sz="2000" b="1" dirty="0" smtClean="0">
                <a:solidFill>
                  <a:srgbClr val="0000FF"/>
                </a:solidFill>
              </a:rPr>
              <a:t>ajpis_sm.uat@mmanpis.ro</a:t>
            </a:r>
          </a:p>
          <a:p>
            <a:pPr>
              <a:buFont typeface="Arial" pitchFamily="34" charset="0"/>
              <a:buNone/>
            </a:pPr>
            <a:r>
              <a:rPr lang="ro-RO" sz="2000" dirty="0" smtClean="0"/>
              <a:t>iar pentru a veni în sprijinul beneficiarilor noștri indiferent de tipul de solicitare, am creat căsuța poștală electronică:</a:t>
            </a:r>
          </a:p>
          <a:p>
            <a:pPr algn="ctr">
              <a:buFont typeface="Arial" pitchFamily="34" charset="0"/>
              <a:buNone/>
            </a:pPr>
            <a:r>
              <a:rPr lang="ro-RO" sz="2000" b="1" u="sng" dirty="0" smtClean="0">
                <a:solidFill>
                  <a:srgbClr val="0000FF"/>
                </a:solidFill>
                <a:latin typeface="Trebuchet MS" pitchFamily="34" charset="0"/>
                <a:hlinkClick r:id="rId2"/>
              </a:rPr>
              <a:t>petitii_sm@mmanpis.ro</a:t>
            </a:r>
            <a:endParaRPr lang="ro-RO" sz="2000" b="1" u="sng" dirty="0" smtClean="0">
              <a:solidFill>
                <a:srgbClr val="0000FF"/>
              </a:solidFill>
              <a:latin typeface="Trebuchet MS" pitchFamily="34" charset="0"/>
            </a:endParaRPr>
          </a:p>
          <a:p>
            <a:pPr algn="ctr">
              <a:buFont typeface="Arial" pitchFamily="34" charset="0"/>
              <a:buNone/>
            </a:pPr>
            <a:endParaRPr lang="ro-RO" sz="2000" b="1" dirty="0" smtClean="0">
              <a:solidFill>
                <a:srgbClr val="0000FF"/>
              </a:solidFill>
              <a:latin typeface="Trebuchet MS" pitchFamily="34" charset="0"/>
            </a:endParaRPr>
          </a:p>
          <a:p>
            <a:pPr algn="just">
              <a:buFont typeface="Arial" pitchFamily="34" charset="0"/>
              <a:buNone/>
            </a:pPr>
            <a:r>
              <a:rPr lang="ro-RO" sz="1600" dirty="0" smtClean="0">
                <a:latin typeface="Trebuchet MS" pitchFamily="34" charset="0"/>
              </a:rPr>
              <a:t>Iar la nivel național ANPIS a pus la dispoziția beneficiarilor un serviciu de call-center unde se pot obține informații generale despre beneficii.</a:t>
            </a:r>
          </a:p>
          <a:p>
            <a:pPr algn="just">
              <a:buFont typeface="Arial" pitchFamily="34" charset="0"/>
              <a:buNone/>
            </a:pPr>
            <a:endParaRPr lang="ro-RO" sz="1600" dirty="0" smtClean="0">
              <a:latin typeface="Trebuchet MS" pitchFamily="34" charset="0"/>
            </a:endParaRPr>
          </a:p>
          <a:p>
            <a:pPr algn="ctr">
              <a:buFont typeface="Arial" pitchFamily="34" charset="0"/>
              <a:buNone/>
            </a:pPr>
            <a:r>
              <a:rPr lang="ro-RO" sz="2000" b="1" dirty="0" smtClean="0">
                <a:solidFill>
                  <a:srgbClr val="0000FF"/>
                </a:solidFill>
                <a:latin typeface="Trebuchet MS" pitchFamily="34" charset="0"/>
              </a:rPr>
              <a:t>CALL-CENTER: 021.93.09</a:t>
            </a:r>
          </a:p>
          <a:p>
            <a:pPr algn="just">
              <a:buFont typeface="Arial" pitchFamily="34" charset="0"/>
              <a:buNone/>
            </a:pPr>
            <a:endParaRPr lang="en-US" sz="1600" dirty="0" smtClean="0"/>
          </a:p>
        </p:txBody>
      </p:sp>
      <p:sp>
        <p:nvSpPr>
          <p:cNvPr id="45059" name="Slide Number Placeholder 3"/>
          <p:cNvSpPr>
            <a:spLocks noGrp="1"/>
          </p:cNvSpPr>
          <p:nvPr>
            <p:ph type="sldNum" sz="quarter" idx="12"/>
          </p:nvPr>
        </p:nvSpPr>
        <p:spPr bwMode="auto">
          <a:noFill/>
          <a:ln>
            <a:miter lim="800000"/>
            <a:headEnd/>
            <a:tailEnd/>
          </a:ln>
        </p:spPr>
        <p:txBody>
          <a:bodyPr/>
          <a:lstStyle/>
          <a:p>
            <a:fld id="{FD5B4187-766F-4513-9B78-9D099BDC111F}" type="slidenum">
              <a:rPr lang="ro-RO" smtClean="0"/>
              <a:pPr/>
              <a:t>49</a:t>
            </a:fld>
            <a:endParaRPr lang="ro-RO"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bwMode="auto">
          <a:noFill/>
          <a:ln>
            <a:miter lim="800000"/>
            <a:headEnd/>
            <a:tailEnd/>
          </a:ln>
        </p:spPr>
        <p:txBody>
          <a:bodyPr/>
          <a:lstStyle/>
          <a:p>
            <a:fld id="{3722966C-FF60-4FD2-9CAC-87ECE0E25DB5}" type="slidenum">
              <a:rPr lang="ro-RO" smtClean="0"/>
              <a:pPr/>
              <a:t>5</a:t>
            </a:fld>
            <a:endParaRPr lang="ro-RO" smtClean="0"/>
          </a:p>
        </p:txBody>
      </p:sp>
      <p:sp>
        <p:nvSpPr>
          <p:cNvPr id="11267" name="Content Placeholder 3"/>
          <p:cNvSpPr>
            <a:spLocks noGrp="1"/>
          </p:cNvSpPr>
          <p:nvPr>
            <p:ph idx="1"/>
          </p:nvPr>
        </p:nvSpPr>
        <p:spPr>
          <a:xfrm>
            <a:off x="142875" y="160735"/>
            <a:ext cx="8815388" cy="4875609"/>
          </a:xfrm>
        </p:spPr>
        <p:txBody>
          <a:bodyPr/>
          <a:lstStyle/>
          <a:p>
            <a:pPr marL="261938" indent="0" algn="just">
              <a:buFont typeface="Arial" pitchFamily="34" charset="0"/>
              <a:buNone/>
            </a:pPr>
            <a:r>
              <a:rPr lang="ro-RO" sz="2400" b="1" smtClean="0">
                <a:solidFill>
                  <a:srgbClr val="000099"/>
                </a:solidFill>
                <a:latin typeface="Trebuchet MS" pitchFamily="34" charset="0"/>
              </a:rPr>
              <a:t>A.</a:t>
            </a:r>
            <a:r>
              <a:rPr lang="en-US" sz="2400" b="1" smtClean="0">
                <a:solidFill>
                  <a:srgbClr val="000099"/>
                </a:solidFill>
                <a:latin typeface="Trebuchet MS" pitchFamily="34" charset="0"/>
              </a:rPr>
              <a:t>J.</a:t>
            </a:r>
            <a:r>
              <a:rPr lang="ro-RO" sz="2400" b="1" smtClean="0">
                <a:solidFill>
                  <a:srgbClr val="000099"/>
                </a:solidFill>
                <a:latin typeface="Trebuchet MS" pitchFamily="34" charset="0"/>
              </a:rPr>
              <a:t>P.I.S. </a:t>
            </a:r>
            <a:r>
              <a:rPr lang="en-US" sz="2400" b="1" smtClean="0">
                <a:solidFill>
                  <a:srgbClr val="000099"/>
                </a:solidFill>
                <a:latin typeface="Trebuchet MS" pitchFamily="34" charset="0"/>
              </a:rPr>
              <a:t>Satu Mare</a:t>
            </a:r>
            <a:r>
              <a:rPr lang="ro-RO" sz="2400" b="1" smtClean="0">
                <a:solidFill>
                  <a:srgbClr val="000099"/>
                </a:solidFill>
                <a:latin typeface="Trebuchet MS" pitchFamily="34" charset="0"/>
              </a:rPr>
              <a:t>  își propune a fi un serviciu public performant în conditii de transparenţă, eficienţă și legalitate, modern, flexibil, mereu în slujba cetăţeanului.</a:t>
            </a:r>
          </a:p>
          <a:p>
            <a:pPr marL="261938" indent="0" algn="just">
              <a:buFont typeface="Arial" pitchFamily="34" charset="0"/>
              <a:buNone/>
            </a:pPr>
            <a:r>
              <a:rPr lang="ro-RO" sz="2000" u="sng" smtClean="0">
                <a:solidFill>
                  <a:srgbClr val="000099"/>
                </a:solidFill>
                <a:latin typeface="Trebuchet MS" pitchFamily="34" charset="0"/>
              </a:rPr>
              <a:t>OBIECTIVE</a:t>
            </a:r>
            <a:r>
              <a:rPr lang="ro-RO" sz="2000" smtClean="0">
                <a:solidFill>
                  <a:srgbClr val="000099"/>
                </a:solidFill>
              </a:rPr>
              <a:t> </a:t>
            </a:r>
            <a:endParaRPr lang="en-US" sz="2000" smtClean="0">
              <a:solidFill>
                <a:srgbClr val="000099"/>
              </a:solidFill>
            </a:endParaRPr>
          </a:p>
          <a:p>
            <a:pPr marL="261938" indent="0" algn="just"/>
            <a:r>
              <a:rPr lang="ro-RO" sz="2000" smtClean="0">
                <a:solidFill>
                  <a:srgbClr val="000099"/>
                </a:solidFill>
                <a:latin typeface="Trebuchet MS" pitchFamily="34" charset="0"/>
              </a:rPr>
              <a:t>Obiectivul general 1</a:t>
            </a:r>
            <a:r>
              <a:rPr lang="ro-RO" sz="2000" smtClean="0">
                <a:solidFill>
                  <a:schemeClr val="tx2"/>
                </a:solidFill>
                <a:latin typeface="Trebuchet MS" pitchFamily="34" charset="0"/>
              </a:rPr>
              <a:t>: </a:t>
            </a:r>
            <a:r>
              <a:rPr lang="ro-RO" sz="2000" b="1" smtClean="0">
                <a:latin typeface="Trebuchet MS" pitchFamily="34" charset="0"/>
              </a:rPr>
              <a:t>Administrarea într-un sistem unitar de plată a beneficiilor de asistență socială și gestionarea programelor privind serviciile sociale susținute de la bugetul de stat;</a:t>
            </a:r>
            <a:endParaRPr lang="en-US" sz="2000" b="1" smtClean="0">
              <a:latin typeface="Trebuchet MS" pitchFamily="34" charset="0"/>
            </a:endParaRPr>
          </a:p>
          <a:p>
            <a:pPr marL="261938" indent="0" algn="just"/>
            <a:r>
              <a:rPr lang="ro-RO" sz="2000" smtClean="0">
                <a:solidFill>
                  <a:srgbClr val="000099"/>
                </a:solidFill>
                <a:latin typeface="Trebuchet MS" pitchFamily="34" charset="0"/>
              </a:rPr>
              <a:t>Obiectivul general 2</a:t>
            </a:r>
            <a:r>
              <a:rPr lang="ro-RO" sz="2000" smtClean="0">
                <a:solidFill>
                  <a:schemeClr val="tx2"/>
                </a:solidFill>
                <a:latin typeface="Trebuchet MS" pitchFamily="34" charset="0"/>
              </a:rPr>
              <a:t>: </a:t>
            </a:r>
            <a:r>
              <a:rPr lang="ro-RO" sz="2000" b="1" smtClean="0">
                <a:latin typeface="Trebuchet MS" pitchFamily="34" charset="0"/>
              </a:rPr>
              <a:t>Diminuarea erorii și fraudei prin desfășurarea unei activități riguroase de control și inspecție a aplicării măsurilor legale privind activitățile de stabilire și acordare a beneficiilor de asistență socială și de furnizare</a:t>
            </a:r>
            <a:r>
              <a:rPr lang="en-US" sz="2000" b="1" smtClean="0">
                <a:latin typeface="Trebuchet MS" pitchFamily="34" charset="0"/>
              </a:rPr>
              <a:t> </a:t>
            </a:r>
            <a:r>
              <a:rPr lang="ro-RO" sz="2000" b="1" smtClean="0">
                <a:latin typeface="Trebuchet MS" pitchFamily="34" charset="0"/>
              </a:rPr>
              <a:t>a serviciilor sociale;</a:t>
            </a:r>
            <a:endParaRPr lang="en-US" sz="2000" b="1" smtClean="0">
              <a:latin typeface="Trebuchet MS" pitchFamily="34" charset="0"/>
            </a:endParaRPr>
          </a:p>
          <a:p>
            <a:pPr marL="261938" indent="0" algn="just"/>
            <a:r>
              <a:rPr lang="ro-RO" sz="2000" smtClean="0">
                <a:solidFill>
                  <a:srgbClr val="000099"/>
                </a:solidFill>
                <a:latin typeface="Trebuchet MS" pitchFamily="34" charset="0"/>
              </a:rPr>
              <a:t>Obiectivul general 3</a:t>
            </a:r>
            <a:r>
              <a:rPr lang="ro-RO" sz="2000" smtClean="0">
                <a:solidFill>
                  <a:schemeClr val="tx2"/>
                </a:solidFill>
                <a:latin typeface="Trebuchet MS" pitchFamily="34" charset="0"/>
              </a:rPr>
              <a:t>: </a:t>
            </a:r>
            <a:r>
              <a:rPr lang="ro-RO" sz="2000" b="1" smtClean="0">
                <a:latin typeface="Trebuchet MS" pitchFamily="34" charset="0"/>
              </a:rPr>
              <a:t>Asigurarea derulării în bune condiții a activității instituției prin gestionarea eficientă a resurselor financiare, umane și informaționale</a:t>
            </a:r>
            <a:endParaRPr lang="en-US" sz="2000" smtClean="0">
              <a:latin typeface="Trebuchet MS"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08A3B49B-ED30-4CBE-A1FB-B3616577BFF2}" type="slidenum">
              <a:rPr lang="ro-RO" smtClean="0"/>
              <a:pPr>
                <a:defRPr/>
              </a:pPr>
              <a:t>50</a:t>
            </a:fld>
            <a:endParaRPr lang="ro-RO"/>
          </a:p>
        </p:txBody>
      </p:sp>
      <p:pic>
        <p:nvPicPr>
          <p:cNvPr id="32770" name="Picture 2" descr="d:\Users\User\Desktop\PROTEST\thumbnail (3).jpg"/>
          <p:cNvPicPr>
            <a:picLocks noChangeAspect="1" noChangeArrowheads="1"/>
          </p:cNvPicPr>
          <p:nvPr/>
        </p:nvPicPr>
        <p:blipFill>
          <a:blip r:embed="rId2"/>
          <a:srcRect/>
          <a:stretch>
            <a:fillRect/>
          </a:stretch>
        </p:blipFill>
        <p:spPr bwMode="auto">
          <a:xfrm>
            <a:off x="285720" y="267875"/>
            <a:ext cx="8442806" cy="4232702"/>
          </a:xfrm>
          <a:prstGeom prst="rect">
            <a:avLst/>
          </a:prstGeom>
          <a:noFill/>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1"/>
          <p:cNvSpPr>
            <a:spLocks noGrp="1"/>
          </p:cNvSpPr>
          <p:nvPr>
            <p:ph type="sldNum" sz="quarter" idx="12"/>
          </p:nvPr>
        </p:nvSpPr>
        <p:spPr bwMode="auto">
          <a:noFill/>
          <a:ln>
            <a:miter lim="800000"/>
            <a:headEnd/>
            <a:tailEnd/>
          </a:ln>
        </p:spPr>
        <p:txBody>
          <a:bodyPr/>
          <a:lstStyle/>
          <a:p>
            <a:fld id="{E51B966E-7D73-4B83-ADC5-D660FEDE9792}" type="slidenum">
              <a:rPr lang="ro-RO" smtClean="0"/>
              <a:pPr/>
              <a:t>51</a:t>
            </a:fld>
            <a:endParaRPr lang="ro-RO" smtClean="0"/>
          </a:p>
        </p:txBody>
      </p:sp>
      <p:sp>
        <p:nvSpPr>
          <p:cNvPr id="3" name="Rectangle 2"/>
          <p:cNvSpPr/>
          <p:nvPr/>
        </p:nvSpPr>
        <p:spPr>
          <a:xfrm>
            <a:off x="2195736" y="627534"/>
            <a:ext cx="4929188" cy="3877985"/>
          </a:xfrm>
          <a:prstGeom prst="rect">
            <a:avLst/>
          </a:prstGeom>
        </p:spPr>
        <p:txBody>
          <a:bodyPr>
            <a:spAutoFit/>
          </a:bodyPr>
          <a:lstStyle/>
          <a:p>
            <a:pPr algn="ctr">
              <a:defRPr/>
            </a:pPr>
            <a:r>
              <a:rPr lang="en-US" sz="2400" b="1" dirty="0">
                <a:solidFill>
                  <a:srgbClr val="000099"/>
                </a:solidFill>
                <a:effectLst>
                  <a:outerShdw blurRad="38100" dist="38100" dir="2700000" algn="tl">
                    <a:srgbClr val="C0C0C0"/>
                  </a:outerShdw>
                </a:effectLst>
                <a:latin typeface="Trebuchet MS" pitchFamily="34" charset="0"/>
              </a:rPr>
              <a:t>V</a:t>
            </a:r>
            <a:r>
              <a:rPr lang="ro-RO" sz="2400" b="1" dirty="0">
                <a:solidFill>
                  <a:srgbClr val="000099"/>
                </a:solidFill>
                <a:effectLst>
                  <a:outerShdw blurRad="38100" dist="38100" dir="2700000" algn="tl">
                    <a:srgbClr val="C0C0C0"/>
                  </a:outerShdw>
                </a:effectLst>
                <a:latin typeface="Trebuchet MS" pitchFamily="34" charset="0"/>
              </a:rPr>
              <a:t>ă</a:t>
            </a:r>
            <a:r>
              <a:rPr lang="en-US" sz="2400" b="1" dirty="0">
                <a:solidFill>
                  <a:srgbClr val="000099"/>
                </a:solidFill>
                <a:effectLst>
                  <a:outerShdw blurRad="38100" dist="38100" dir="2700000" algn="tl">
                    <a:srgbClr val="C0C0C0"/>
                  </a:outerShdw>
                </a:effectLst>
                <a:latin typeface="Trebuchet MS" pitchFamily="34" charset="0"/>
              </a:rPr>
              <a:t> </a:t>
            </a:r>
            <a:r>
              <a:rPr lang="en-US" sz="2400" b="1" dirty="0" err="1">
                <a:solidFill>
                  <a:srgbClr val="000099"/>
                </a:solidFill>
                <a:effectLst>
                  <a:outerShdw blurRad="38100" dist="38100" dir="2700000" algn="tl">
                    <a:srgbClr val="C0C0C0"/>
                  </a:outerShdw>
                </a:effectLst>
                <a:latin typeface="Trebuchet MS" pitchFamily="34" charset="0"/>
              </a:rPr>
              <a:t>mul</a:t>
            </a:r>
            <a:r>
              <a:rPr lang="ro-RO" sz="2400" b="1" dirty="0">
                <a:solidFill>
                  <a:srgbClr val="000099"/>
                </a:solidFill>
                <a:effectLst>
                  <a:outerShdw blurRad="38100" dist="38100" dir="2700000" algn="tl">
                    <a:srgbClr val="C0C0C0"/>
                  </a:outerShdw>
                </a:effectLst>
                <a:latin typeface="Trebuchet MS" pitchFamily="34" charset="0"/>
              </a:rPr>
              <a:t>ţumim pentru atenţia acordată!</a:t>
            </a:r>
            <a:endParaRPr lang="en-US" sz="2400" b="1" dirty="0">
              <a:solidFill>
                <a:srgbClr val="000099"/>
              </a:solidFill>
              <a:effectLst>
                <a:outerShdw blurRad="38100" dist="38100" dir="2700000" algn="tl">
                  <a:srgbClr val="C0C0C0"/>
                </a:outerShdw>
              </a:effectLst>
              <a:latin typeface="Trebuchet MS" pitchFamily="34" charset="0"/>
            </a:endParaRPr>
          </a:p>
          <a:p>
            <a:pPr algn="ctr">
              <a:defRPr/>
            </a:pPr>
            <a:endParaRPr lang="en-US" b="1" dirty="0">
              <a:solidFill>
                <a:srgbClr val="000099"/>
              </a:solidFill>
              <a:effectLst>
                <a:outerShdw blurRad="38100" dist="38100" dir="2700000" algn="tl">
                  <a:srgbClr val="C0C0C0"/>
                </a:outerShdw>
              </a:effectLst>
              <a:latin typeface="Trebuchet MS" pitchFamily="34" charset="0"/>
            </a:endParaRPr>
          </a:p>
          <a:p>
            <a:pPr algn="ctr">
              <a:defRPr/>
            </a:pPr>
            <a:r>
              <a:rPr lang="ro-RO" b="1" dirty="0">
                <a:solidFill>
                  <a:srgbClr val="000099"/>
                </a:solidFill>
                <a:effectLst>
                  <a:outerShdw blurRad="38100" dist="38100" dir="2700000" algn="tl">
                    <a:srgbClr val="C0C0C0"/>
                  </a:outerShdw>
                </a:effectLst>
                <a:latin typeface="Trebuchet MS" pitchFamily="34" charset="0"/>
              </a:rPr>
              <a:t>Director executiv,</a:t>
            </a:r>
            <a:endParaRPr lang="en-US" b="1" dirty="0">
              <a:solidFill>
                <a:srgbClr val="000099"/>
              </a:solidFill>
              <a:effectLst>
                <a:outerShdw blurRad="38100" dist="38100" dir="2700000" algn="tl">
                  <a:srgbClr val="C0C0C0"/>
                </a:outerShdw>
              </a:effectLst>
              <a:latin typeface="Trebuchet MS" pitchFamily="34" charset="0"/>
            </a:endParaRPr>
          </a:p>
          <a:p>
            <a:pPr algn="ctr">
              <a:defRPr/>
            </a:pPr>
            <a:r>
              <a:rPr lang="ro-RO" b="1" dirty="0">
                <a:solidFill>
                  <a:srgbClr val="000099"/>
                </a:solidFill>
                <a:effectLst>
                  <a:outerShdw blurRad="38100" dist="38100" dir="2700000" algn="tl">
                    <a:srgbClr val="C0C0C0"/>
                  </a:outerShdw>
                </a:effectLst>
                <a:latin typeface="Trebuchet MS" pitchFamily="34" charset="0"/>
              </a:rPr>
              <a:t>TIVADAR ILDIKÓ-EMESE</a:t>
            </a:r>
            <a:endParaRPr lang="en-US" b="1" dirty="0">
              <a:solidFill>
                <a:srgbClr val="000099"/>
              </a:solidFill>
              <a:effectLst>
                <a:outerShdw blurRad="38100" dist="38100" dir="2700000" algn="tl">
                  <a:srgbClr val="C0C0C0"/>
                </a:outerShdw>
              </a:effectLst>
              <a:latin typeface="Trebuchet MS" pitchFamily="34" charset="0"/>
            </a:endParaRPr>
          </a:p>
          <a:p>
            <a:pPr algn="ctr">
              <a:defRPr/>
            </a:pPr>
            <a:endParaRPr lang="en-US" b="1" dirty="0">
              <a:solidFill>
                <a:srgbClr val="000099"/>
              </a:solidFill>
              <a:effectLst>
                <a:outerShdw blurRad="38100" dist="38100" dir="2700000" algn="tl">
                  <a:srgbClr val="C0C0C0"/>
                </a:outerShdw>
              </a:effectLst>
              <a:latin typeface="Trebuchet MS" pitchFamily="34" charset="0"/>
            </a:endParaRPr>
          </a:p>
          <a:p>
            <a:pPr algn="ctr">
              <a:defRPr/>
            </a:pPr>
            <a:endParaRPr lang="en-US" b="1" dirty="0">
              <a:solidFill>
                <a:srgbClr val="000099"/>
              </a:solidFill>
              <a:effectLst>
                <a:outerShdw blurRad="38100" dist="38100" dir="2700000" algn="tl">
                  <a:srgbClr val="C0C0C0"/>
                </a:outerShdw>
              </a:effectLst>
              <a:latin typeface="Trebuchet MS" pitchFamily="34" charset="0"/>
            </a:endParaRPr>
          </a:p>
          <a:p>
            <a:pPr algn="ctr">
              <a:defRPr/>
            </a:pPr>
            <a:r>
              <a:rPr lang="ro-RO" b="1" dirty="0">
                <a:solidFill>
                  <a:srgbClr val="000099"/>
                </a:solidFill>
                <a:effectLst>
                  <a:outerShdw blurRad="38100" dist="38100" dir="2700000" algn="tl">
                    <a:srgbClr val="C0C0C0"/>
                  </a:outerShdw>
                </a:effectLst>
                <a:latin typeface="Trebuchet MS" pitchFamily="34" charset="0"/>
              </a:rPr>
              <a:t>Date contact A.J.P.I.S. Satu Mare:</a:t>
            </a:r>
            <a:endParaRPr lang="en-US" b="1" dirty="0">
              <a:solidFill>
                <a:srgbClr val="000099"/>
              </a:solidFill>
              <a:effectLst>
                <a:outerShdw blurRad="38100" dist="38100" dir="2700000" algn="tl">
                  <a:srgbClr val="C0C0C0"/>
                </a:outerShdw>
              </a:effectLst>
              <a:latin typeface="Trebuchet MS" pitchFamily="34" charset="0"/>
            </a:endParaRPr>
          </a:p>
          <a:p>
            <a:pPr algn="ctr">
              <a:defRPr/>
            </a:pPr>
            <a:r>
              <a:rPr lang="ro-RO" b="1" dirty="0">
                <a:solidFill>
                  <a:srgbClr val="000099"/>
                </a:solidFill>
                <a:effectLst>
                  <a:outerShdw blurRad="38100" dist="38100" dir="2700000" algn="tl">
                    <a:srgbClr val="C0C0C0"/>
                  </a:outerShdw>
                </a:effectLst>
                <a:latin typeface="Trebuchet MS" pitchFamily="34" charset="0"/>
              </a:rPr>
              <a:t>Str. Tudor Vladimirescu, nr. 8, Oraş Satu Mare, Judeţ Satu Mare</a:t>
            </a:r>
            <a:endParaRPr lang="en-US" b="1" dirty="0">
              <a:solidFill>
                <a:srgbClr val="000099"/>
              </a:solidFill>
              <a:effectLst>
                <a:outerShdw blurRad="38100" dist="38100" dir="2700000" algn="tl">
                  <a:srgbClr val="C0C0C0"/>
                </a:outerShdw>
              </a:effectLst>
              <a:latin typeface="Trebuchet MS" pitchFamily="34" charset="0"/>
            </a:endParaRPr>
          </a:p>
          <a:p>
            <a:pPr algn="ctr">
              <a:defRPr/>
            </a:pPr>
            <a:r>
              <a:rPr lang="ro-RO" b="1" dirty="0">
                <a:solidFill>
                  <a:srgbClr val="000099"/>
                </a:solidFill>
                <a:effectLst>
                  <a:outerShdw blurRad="38100" dist="38100" dir="2700000" algn="tl">
                    <a:srgbClr val="C0C0C0"/>
                  </a:outerShdw>
                </a:effectLst>
                <a:latin typeface="Trebuchet MS" pitchFamily="34" charset="0"/>
              </a:rPr>
              <a:t>Tel.: 02617069</a:t>
            </a:r>
            <a:r>
              <a:rPr lang="en-US" b="1" dirty="0">
                <a:solidFill>
                  <a:srgbClr val="000099"/>
                </a:solidFill>
                <a:effectLst>
                  <a:outerShdw blurRad="38100" dist="38100" dir="2700000" algn="tl">
                    <a:srgbClr val="C0C0C0"/>
                  </a:outerShdw>
                </a:effectLst>
                <a:latin typeface="Trebuchet MS" pitchFamily="34" charset="0"/>
              </a:rPr>
              <a:t>30</a:t>
            </a:r>
            <a:r>
              <a:rPr lang="ro-RO" b="1" dirty="0">
                <a:solidFill>
                  <a:srgbClr val="000099"/>
                </a:solidFill>
                <a:effectLst>
                  <a:outerShdw blurRad="38100" dist="38100" dir="2700000" algn="tl">
                    <a:srgbClr val="C0C0C0"/>
                  </a:outerShdw>
                </a:effectLst>
                <a:latin typeface="Trebuchet MS" pitchFamily="34" charset="0"/>
              </a:rPr>
              <a:t>; Fax: 0361884980.</a:t>
            </a:r>
            <a:endParaRPr lang="en-US" b="1" dirty="0">
              <a:solidFill>
                <a:srgbClr val="000099"/>
              </a:solidFill>
              <a:effectLst>
                <a:outerShdw blurRad="38100" dist="38100" dir="2700000" algn="tl">
                  <a:srgbClr val="C0C0C0"/>
                </a:outerShdw>
              </a:effectLst>
              <a:latin typeface="Trebuchet MS" pitchFamily="34" charset="0"/>
            </a:endParaRPr>
          </a:p>
          <a:p>
            <a:pPr algn="ctr">
              <a:defRPr/>
            </a:pPr>
            <a:r>
              <a:rPr lang="ro-RO" b="1" dirty="0">
                <a:solidFill>
                  <a:srgbClr val="000099"/>
                </a:solidFill>
                <a:effectLst>
                  <a:outerShdw blurRad="38100" dist="38100" dir="2700000" algn="tl">
                    <a:srgbClr val="C0C0C0"/>
                  </a:outerShdw>
                </a:effectLst>
                <a:latin typeface="Trebuchet MS" pitchFamily="34" charset="0"/>
              </a:rPr>
              <a:t>ajpis.satu-mare@mmanpis.ro</a:t>
            </a:r>
            <a:endParaRPr lang="en-US" b="1" dirty="0">
              <a:solidFill>
                <a:srgbClr val="000099"/>
              </a:solidFill>
              <a:effectLst>
                <a:outerShdw blurRad="38100" dist="38100" dir="2700000" algn="tl">
                  <a:srgbClr val="C0C0C0"/>
                </a:outerShdw>
              </a:effectLst>
              <a:latin typeface="Trebuchet MS" pitchFamily="34" charset="0"/>
            </a:endParaRPr>
          </a:p>
          <a:p>
            <a:pPr algn="ctr">
              <a:defRPr/>
            </a:pPr>
            <a:r>
              <a:rPr lang="ro-RO" b="1" dirty="0">
                <a:solidFill>
                  <a:srgbClr val="000099"/>
                </a:solidFill>
                <a:effectLst>
                  <a:outerShdw blurRad="38100" dist="38100" dir="2700000" algn="tl">
                    <a:srgbClr val="C0C0C0"/>
                  </a:outerShdw>
                </a:effectLst>
                <a:latin typeface="Trebuchet MS" pitchFamily="34" charset="0"/>
              </a:rPr>
              <a:t>www.satu-mare.mmanpis.ro</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642938" y="267891"/>
            <a:ext cx="7886700" cy="4607719"/>
          </a:xfrm>
        </p:spPr>
        <p:txBody>
          <a:bodyPr/>
          <a:lstStyle/>
          <a:p>
            <a:pPr algn="ctr"/>
            <a:endParaRPr lang="ro-RO" smtClean="0"/>
          </a:p>
        </p:txBody>
      </p:sp>
      <p:sp>
        <p:nvSpPr>
          <p:cNvPr id="1028" name="Slide Number Placeholder 3"/>
          <p:cNvSpPr>
            <a:spLocks noGrp="1"/>
          </p:cNvSpPr>
          <p:nvPr>
            <p:ph type="sldNum" sz="quarter" idx="12"/>
          </p:nvPr>
        </p:nvSpPr>
        <p:spPr bwMode="auto">
          <a:noFill/>
          <a:ln>
            <a:miter lim="800000"/>
            <a:headEnd/>
            <a:tailEnd/>
          </a:ln>
        </p:spPr>
        <p:txBody>
          <a:bodyPr/>
          <a:lstStyle/>
          <a:p>
            <a:fld id="{573D0F1A-1221-4D33-A737-8855F2F53160}" type="slidenum">
              <a:rPr lang="ro-RO" smtClean="0"/>
              <a:pPr/>
              <a:t>6</a:t>
            </a:fld>
            <a:endParaRPr lang="ro-RO" smtClean="0"/>
          </a:p>
        </p:txBody>
      </p:sp>
      <p:sp>
        <p:nvSpPr>
          <p:cNvPr id="1029" name="Dreptunghi 1"/>
          <p:cNvSpPr>
            <a:spLocks noGrp="1"/>
          </p:cNvSpPr>
          <p:nvPr>
            <p:ph idx="1"/>
          </p:nvPr>
        </p:nvSpPr>
        <p:spPr>
          <a:xfrm>
            <a:off x="642938" y="214313"/>
            <a:ext cx="7815262" cy="774571"/>
          </a:xfrm>
        </p:spPr>
        <p:txBody>
          <a:bodyPr>
            <a:spAutoFit/>
          </a:bodyPr>
          <a:lstStyle/>
          <a:p>
            <a:pPr algn="just"/>
            <a:r>
              <a:rPr lang="ro-RO" sz="1400" b="1" smtClean="0"/>
              <a:t>A.J.P.I.S. </a:t>
            </a:r>
            <a:r>
              <a:rPr lang="en-US" sz="1400" b="1" smtClean="0"/>
              <a:t>Satu Mare</a:t>
            </a:r>
            <a:r>
              <a:rPr lang="ro-RO" sz="1400" b="1" smtClean="0"/>
              <a:t> funcționează cu un număr de </a:t>
            </a:r>
            <a:r>
              <a:rPr lang="en-US" sz="1400" b="1" smtClean="0"/>
              <a:t>30</a:t>
            </a:r>
            <a:r>
              <a:rPr lang="ro-RO" sz="1400" b="1" smtClean="0"/>
              <a:t> de posturi din care 3 aferente funcțiilor de conducere și </a:t>
            </a:r>
            <a:r>
              <a:rPr lang="en-US" sz="1400" b="1" smtClean="0"/>
              <a:t>27</a:t>
            </a:r>
            <a:r>
              <a:rPr lang="ro-RO" sz="1400" b="1" smtClean="0"/>
              <a:t> aferente funcțiilor publice de execuție.</a:t>
            </a:r>
            <a:endParaRPr lang="en-US" sz="1400" b="1" smtClean="0"/>
          </a:p>
          <a:p>
            <a:pPr algn="just"/>
            <a:endParaRPr lang="en-US" sz="1200" b="1" smtClean="0"/>
          </a:p>
        </p:txBody>
      </p:sp>
      <p:graphicFrame>
        <p:nvGraphicFramePr>
          <p:cNvPr id="1026" name="Object 6"/>
          <p:cNvGraphicFramePr>
            <a:graphicFrameLocks noChangeAspect="1"/>
          </p:cNvGraphicFramePr>
          <p:nvPr/>
        </p:nvGraphicFramePr>
        <p:xfrm>
          <a:off x="1692276" y="1006079"/>
          <a:ext cx="5732463" cy="3887390"/>
        </p:xfrm>
        <a:graphic>
          <a:graphicData uri="http://schemas.openxmlformats.org/presentationml/2006/ole">
            <mc:AlternateContent xmlns:mc="http://schemas.openxmlformats.org/markup-compatibility/2006">
              <mc:Choice xmlns:v="urn:schemas-microsoft-com:vml" Requires="v">
                <p:oleObj spid="_x0000_s1031" name="Document" r:id="rId4" imgW="6480979" imgH="7738816" progId="Word.Document.8">
                  <p:embed/>
                </p:oleObj>
              </mc:Choice>
              <mc:Fallback>
                <p:oleObj name="Document" r:id="rId4" imgW="6480979" imgH="7738816" progId="Word.Document.8">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2276" y="1006079"/>
                        <a:ext cx="5732463" cy="38873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571500" y="214313"/>
            <a:ext cx="8358188" cy="4554141"/>
          </a:xfrm>
        </p:spPr>
        <p:txBody>
          <a:bodyPr/>
          <a:lstStyle/>
          <a:p>
            <a:pPr algn="ctr">
              <a:lnSpc>
                <a:spcPct val="100000"/>
              </a:lnSpc>
              <a:spcBef>
                <a:spcPts val="0"/>
              </a:spcBef>
              <a:buFont typeface="Arial" pitchFamily="34" charset="0"/>
              <a:buNone/>
            </a:pPr>
            <a:r>
              <a:rPr lang="vi-VN" sz="1600" b="1" smtClean="0">
                <a:latin typeface="Calibri" pitchFamily="34" charset="0"/>
              </a:rPr>
              <a:t>Situația plăților și a numărului mediu de beneficiari la 30.09.2024</a:t>
            </a:r>
          </a:p>
          <a:p>
            <a:pPr algn="ctr">
              <a:lnSpc>
                <a:spcPct val="100000"/>
              </a:lnSpc>
              <a:spcBef>
                <a:spcPts val="0"/>
              </a:spcBef>
              <a:buFont typeface="Arial" pitchFamily="34" charset="0"/>
              <a:buNone/>
            </a:pPr>
            <a:r>
              <a:rPr lang="vi-VN" sz="1600" b="1" smtClean="0">
                <a:latin typeface="Calibri" pitchFamily="34" charset="0"/>
              </a:rPr>
              <a:t>AJPIS Satu Mare</a:t>
            </a:r>
            <a:endParaRPr lang="en-US" sz="1600" b="1" smtClean="0">
              <a:latin typeface="Trebuchet MS" pitchFamily="34" charset="0"/>
            </a:endParaRPr>
          </a:p>
        </p:txBody>
      </p:sp>
      <p:sp>
        <p:nvSpPr>
          <p:cNvPr id="12291" name="Slide Number Placeholder 3"/>
          <p:cNvSpPr>
            <a:spLocks noGrp="1"/>
          </p:cNvSpPr>
          <p:nvPr>
            <p:ph type="sldNum" sz="quarter" idx="12"/>
          </p:nvPr>
        </p:nvSpPr>
        <p:spPr bwMode="auto">
          <a:noFill/>
          <a:ln>
            <a:miter lim="800000"/>
            <a:headEnd/>
            <a:tailEnd/>
          </a:ln>
        </p:spPr>
        <p:txBody>
          <a:bodyPr/>
          <a:lstStyle/>
          <a:p>
            <a:fld id="{8E184216-4C07-45E3-A652-FEB35F8659BC}" type="slidenum">
              <a:rPr lang="ro-RO" smtClean="0"/>
              <a:pPr/>
              <a:t>7</a:t>
            </a:fld>
            <a:endParaRPr lang="ro-RO" smtClean="0"/>
          </a:p>
        </p:txBody>
      </p:sp>
      <p:graphicFrame>
        <p:nvGraphicFramePr>
          <p:cNvPr id="7" name="Group 445"/>
          <p:cNvGraphicFramePr>
            <a:graphicFrameLocks/>
          </p:cNvGraphicFramePr>
          <p:nvPr/>
        </p:nvGraphicFramePr>
        <p:xfrm>
          <a:off x="571500" y="696516"/>
          <a:ext cx="8286806" cy="4031257"/>
        </p:xfrm>
        <a:graphic>
          <a:graphicData uri="http://schemas.openxmlformats.org/drawingml/2006/table">
            <a:tbl>
              <a:tblPr/>
              <a:tblGrid>
                <a:gridCol w="680774"/>
                <a:gridCol w="5099100"/>
                <a:gridCol w="987347"/>
                <a:gridCol w="1519585"/>
              </a:tblGrid>
              <a:tr h="3771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0" i="0" u="none" strike="noStrike" cap="none" normalizeH="0" baseline="0" dirty="0" smtClean="0">
                          <a:ln>
                            <a:noFill/>
                          </a:ln>
                          <a:solidFill>
                            <a:schemeClr val="tx1"/>
                          </a:solidFill>
                          <a:effectLst/>
                          <a:latin typeface="Trebuchet MS" pitchFamily="34" charset="0"/>
                        </a:rPr>
                        <a:t>Nr.</a:t>
                      </a:r>
                      <a:r>
                        <a:rPr kumimoji="0" lang="ro-RO" sz="1000" b="0" i="0" u="none" strike="noStrike" cap="none" normalizeH="0" baseline="0" dirty="0" smtClean="0">
                          <a:ln>
                            <a:noFill/>
                          </a:ln>
                          <a:solidFill>
                            <a:schemeClr val="tx1"/>
                          </a:solidFill>
                          <a:effectLst/>
                          <a:latin typeface="Trebuchet MS" pitchFamily="34" charset="0"/>
                        </a:rPr>
                        <a:t> </a:t>
                      </a:r>
                      <a:r>
                        <a:rPr kumimoji="0" lang="en-US" sz="1000" b="0" i="0" u="none" strike="noStrike" cap="none" normalizeH="0" baseline="0" dirty="0" err="1" smtClean="0">
                          <a:ln>
                            <a:noFill/>
                          </a:ln>
                          <a:solidFill>
                            <a:schemeClr val="tx1"/>
                          </a:solidFill>
                          <a:effectLst/>
                          <a:latin typeface="Trebuchet MS" pitchFamily="34" charset="0"/>
                        </a:rPr>
                        <a:t>crt</a:t>
                      </a:r>
                      <a:r>
                        <a:rPr kumimoji="0" lang="en-US" sz="1000" b="0" i="0" u="none" strike="noStrike" cap="none" normalizeH="0" baseline="0" dirty="0" smtClean="0">
                          <a:ln>
                            <a:noFill/>
                          </a:ln>
                          <a:solidFill>
                            <a:schemeClr val="tx1"/>
                          </a:solidFill>
                          <a:effectLst/>
                          <a:latin typeface="Trebuchet MS" pitchFamily="34" charset="0"/>
                        </a:rPr>
                        <a:t>.</a:t>
                      </a:r>
                      <a:endParaRPr kumimoji="0" lang="ro-RO" sz="1000" b="0" i="0" u="none" strike="noStrike" cap="none" normalizeH="0" baseline="0" dirty="0" smtClean="0">
                        <a:ln>
                          <a:noFill/>
                        </a:ln>
                        <a:solidFill>
                          <a:schemeClr val="tx1"/>
                        </a:solidFill>
                        <a:effectLst/>
                        <a:latin typeface="Trebuchet MS" pitchFamily="34" charset="0"/>
                      </a:endParaRPr>
                    </a:p>
                  </a:txBody>
                  <a:tcPr marL="90006" marR="90006" marT="35090" marB="3509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1" i="0" u="none" strike="noStrike" cap="none" normalizeH="0" baseline="0" dirty="0" err="1" smtClean="0">
                          <a:ln>
                            <a:noFill/>
                          </a:ln>
                          <a:solidFill>
                            <a:schemeClr val="tx1"/>
                          </a:solidFill>
                          <a:effectLst/>
                          <a:latin typeface="Trebuchet MS" pitchFamily="34" charset="0"/>
                        </a:rPr>
                        <a:t>Beneficiu</a:t>
                      </a:r>
                      <a:r>
                        <a:rPr kumimoji="0" lang="en-US" sz="1000" b="1" i="0" u="none" strike="noStrike" cap="none" normalizeH="0" baseline="0" dirty="0" smtClean="0">
                          <a:ln>
                            <a:noFill/>
                          </a:ln>
                          <a:solidFill>
                            <a:schemeClr val="tx1"/>
                          </a:solidFill>
                          <a:effectLst/>
                          <a:latin typeface="Trebuchet MS" pitchFamily="34" charset="0"/>
                        </a:rPr>
                        <a:t> de </a:t>
                      </a:r>
                      <a:r>
                        <a:rPr kumimoji="0" lang="en-US" sz="1000" b="1" i="0" u="none" strike="noStrike" cap="none" normalizeH="0" baseline="0" dirty="0" err="1" smtClean="0">
                          <a:ln>
                            <a:noFill/>
                          </a:ln>
                          <a:solidFill>
                            <a:schemeClr val="tx1"/>
                          </a:solidFill>
                          <a:effectLst/>
                          <a:latin typeface="Trebuchet MS" pitchFamily="34" charset="0"/>
                        </a:rPr>
                        <a:t>asistenţă</a:t>
                      </a:r>
                      <a:r>
                        <a:rPr kumimoji="0" lang="en-US" sz="1000" b="1" i="0" u="none" strike="noStrike" cap="none" normalizeH="0" baseline="0" dirty="0" smtClean="0">
                          <a:ln>
                            <a:noFill/>
                          </a:ln>
                          <a:solidFill>
                            <a:schemeClr val="tx1"/>
                          </a:solidFill>
                          <a:effectLst/>
                          <a:latin typeface="Trebuchet MS" pitchFamily="34" charset="0"/>
                        </a:rPr>
                        <a:t> </a:t>
                      </a:r>
                      <a:r>
                        <a:rPr kumimoji="0" lang="en-US" sz="1000" b="1" i="0" u="none" strike="noStrike" cap="none" normalizeH="0" baseline="0" dirty="0" err="1" smtClean="0">
                          <a:ln>
                            <a:noFill/>
                          </a:ln>
                          <a:solidFill>
                            <a:schemeClr val="tx1"/>
                          </a:solidFill>
                          <a:effectLst/>
                          <a:latin typeface="Trebuchet MS" pitchFamily="34" charset="0"/>
                        </a:rPr>
                        <a:t>socială</a:t>
                      </a:r>
                      <a:r>
                        <a:rPr kumimoji="0" lang="ro-RO" sz="1000" b="0" i="0" u="none" strike="noStrike" cap="none" normalizeH="0" baseline="0" dirty="0" smtClean="0">
                          <a:ln>
                            <a:noFill/>
                          </a:ln>
                          <a:solidFill>
                            <a:schemeClr val="tx1"/>
                          </a:solidFill>
                          <a:effectLst/>
                          <a:latin typeface="Trebuchet MS" pitchFamily="34" charset="0"/>
                        </a:rPr>
                        <a:t> </a:t>
                      </a:r>
                    </a:p>
                  </a:txBody>
                  <a:tcPr marL="90006" marR="90006" marT="35090" marB="3509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NR.MEDIU </a:t>
                      </a:r>
                      <a:r>
                        <a:rPr kumimoji="0" lang="en-US" sz="900" b="1" i="0" u="none" strike="noStrike" cap="none" normalizeH="0" baseline="0" dirty="0" err="1" smtClean="0">
                          <a:ln>
                            <a:noFill/>
                          </a:ln>
                          <a:solidFill>
                            <a:schemeClr val="tx1"/>
                          </a:solidFill>
                          <a:effectLst/>
                          <a:latin typeface="Trebuchet MS" pitchFamily="34" charset="0"/>
                        </a:rPr>
                        <a:t>Beneficiari</a:t>
                      </a:r>
                      <a:r>
                        <a:rPr kumimoji="0" lang="en-US" sz="900" b="1" i="0" u="none" strike="noStrike" cap="none" normalizeH="0" baseline="0" dirty="0" smtClean="0">
                          <a:ln>
                            <a:noFill/>
                          </a:ln>
                          <a:solidFill>
                            <a:schemeClr val="tx1"/>
                          </a:solidFill>
                          <a:effectLst/>
                          <a:latin typeface="Trebuchet MS" pitchFamily="34" charset="0"/>
                        </a:rPr>
                        <a:t>  </a:t>
                      </a:r>
                      <a:endParaRPr kumimoji="0" lang="ro-RO" sz="900" b="1" i="0" u="none" strike="noStrike" cap="none" normalizeH="0" baseline="0" dirty="0" smtClean="0">
                        <a:ln>
                          <a:noFill/>
                        </a:ln>
                        <a:solidFill>
                          <a:schemeClr val="tx1"/>
                        </a:solidFill>
                        <a:effectLst/>
                        <a:latin typeface="Trebuchet MS" pitchFamily="34" charset="0"/>
                      </a:endParaRPr>
                    </a:p>
                  </a:txBody>
                  <a:tcPr marL="90006" marR="90006" marT="35090" marB="3509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algn="ctr">
                        <a:spcBef>
                          <a:spcPts val="0"/>
                        </a:spcBef>
                        <a:spcAft>
                          <a:spcPts val="0"/>
                        </a:spcAft>
                      </a:pPr>
                      <a:r>
                        <a:rPr lang="ro-RO" sz="800" b="1" dirty="0">
                          <a:solidFill>
                            <a:srgbClr val="000000"/>
                          </a:solidFill>
                          <a:latin typeface="Trebuchet MS"/>
                          <a:ea typeface="Times New Roman"/>
                          <a:cs typeface="Calibri"/>
                        </a:rPr>
                        <a:t>Plati efectuate (cumulate de la inceputul anului)</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r>
              <a:tr h="200390">
                <a:tc>
                  <a:txBody>
                    <a:bodyPr/>
                    <a:lstStyle/>
                    <a:p>
                      <a:pPr marL="0" marR="0" algn="ctr">
                        <a:spcBef>
                          <a:spcPts val="0"/>
                        </a:spcBef>
                        <a:spcAft>
                          <a:spcPts val="0"/>
                        </a:spcAft>
                      </a:pPr>
                      <a:r>
                        <a:rPr lang="ro-RO" sz="800">
                          <a:solidFill>
                            <a:srgbClr val="000000"/>
                          </a:solidFill>
                          <a:latin typeface="Trebuchet MS"/>
                          <a:ea typeface="Times New Roman"/>
                          <a:cs typeface="Calibri"/>
                        </a:rPr>
                        <a:t>1</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dirty="0">
                          <a:solidFill>
                            <a:srgbClr val="000000"/>
                          </a:solidFill>
                          <a:latin typeface="Trebuchet MS"/>
                          <a:ea typeface="Times New Roman"/>
                          <a:cs typeface="Calibri"/>
                        </a:rPr>
                        <a:t>Alocatia stat copii</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56.142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171.623.815</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390">
                <a:tc>
                  <a:txBody>
                    <a:bodyPr/>
                    <a:lstStyle/>
                    <a:p>
                      <a:pPr marL="0" marR="0" algn="ctr">
                        <a:spcBef>
                          <a:spcPts val="0"/>
                        </a:spcBef>
                        <a:spcAft>
                          <a:spcPts val="0"/>
                        </a:spcAft>
                      </a:pPr>
                      <a:r>
                        <a:rPr lang="ro-RO" sz="800">
                          <a:solidFill>
                            <a:srgbClr val="000000"/>
                          </a:solidFill>
                          <a:latin typeface="Trebuchet MS"/>
                          <a:ea typeface="Times New Roman"/>
                          <a:cs typeface="Calibri"/>
                        </a:rPr>
                        <a:t>2</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Alocatia de plasament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766</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8.657.754</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390">
                <a:tc>
                  <a:txBody>
                    <a:bodyPr/>
                    <a:lstStyle/>
                    <a:p>
                      <a:pPr marL="0" marR="0" algn="ctr">
                        <a:spcBef>
                          <a:spcPts val="0"/>
                        </a:spcBef>
                        <a:spcAft>
                          <a:spcPts val="0"/>
                        </a:spcAft>
                      </a:pPr>
                      <a:r>
                        <a:rPr lang="ro-RO" sz="800">
                          <a:solidFill>
                            <a:srgbClr val="000000"/>
                          </a:solidFill>
                          <a:latin typeface="Trebuchet MS"/>
                          <a:ea typeface="Times New Roman"/>
                          <a:cs typeface="Calibri"/>
                        </a:rPr>
                        <a:t>3</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Indemnizație de sprijin pentru plasament</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312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1.470.668</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390">
                <a:tc>
                  <a:txBody>
                    <a:bodyPr/>
                    <a:lstStyle/>
                    <a:p>
                      <a:pPr marL="0" marR="0" algn="ctr">
                        <a:spcBef>
                          <a:spcPts val="0"/>
                        </a:spcBef>
                        <a:spcAft>
                          <a:spcPts val="0"/>
                        </a:spcAft>
                      </a:pPr>
                      <a:r>
                        <a:rPr lang="ro-RO" sz="800">
                          <a:solidFill>
                            <a:srgbClr val="000000"/>
                          </a:solidFill>
                          <a:latin typeface="Trebuchet MS"/>
                          <a:ea typeface="Times New Roman"/>
                          <a:cs typeface="Calibri"/>
                        </a:rPr>
                        <a:t>4</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dirty="0">
                          <a:solidFill>
                            <a:srgbClr val="000000"/>
                          </a:solidFill>
                          <a:latin typeface="Trebuchet MS"/>
                          <a:ea typeface="Times New Roman"/>
                          <a:cs typeface="Calibri"/>
                        </a:rPr>
                        <a:t>Indemnizatie pentru tinerii care ies din sistemul de protecție </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107</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3.194.237</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5814">
                <a:tc>
                  <a:txBody>
                    <a:bodyPr/>
                    <a:lstStyle/>
                    <a:p>
                      <a:pPr marL="0" marR="0" algn="ctr">
                        <a:spcBef>
                          <a:spcPts val="0"/>
                        </a:spcBef>
                        <a:spcAft>
                          <a:spcPts val="0"/>
                        </a:spcAft>
                      </a:pPr>
                      <a:r>
                        <a:rPr lang="ro-RO" sz="800">
                          <a:solidFill>
                            <a:srgbClr val="000000"/>
                          </a:solidFill>
                          <a:latin typeface="Trebuchet MS"/>
                          <a:ea typeface="Times New Roman"/>
                          <a:cs typeface="Calibri"/>
                        </a:rPr>
                        <a:t>5</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dirty="0">
                          <a:solidFill>
                            <a:srgbClr val="000000"/>
                          </a:solidFill>
                          <a:latin typeface="Trebuchet MS"/>
                          <a:ea typeface="Times New Roman"/>
                          <a:cs typeface="Calibri"/>
                        </a:rPr>
                        <a:t>Alocatie de sustinerea familiei Legea 277/2010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2.784</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596.996</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390">
                <a:tc>
                  <a:txBody>
                    <a:bodyPr/>
                    <a:lstStyle/>
                    <a:p>
                      <a:pPr marL="0" marR="0" algn="ctr">
                        <a:spcBef>
                          <a:spcPts val="0"/>
                        </a:spcBef>
                        <a:spcAft>
                          <a:spcPts val="0"/>
                        </a:spcAft>
                      </a:pPr>
                      <a:r>
                        <a:rPr lang="ro-RO" sz="800">
                          <a:solidFill>
                            <a:srgbClr val="000000"/>
                          </a:solidFill>
                          <a:latin typeface="Trebuchet MS"/>
                          <a:ea typeface="Times New Roman"/>
                          <a:cs typeface="Calibri"/>
                        </a:rPr>
                        <a:t>6</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dirty="0">
                          <a:solidFill>
                            <a:srgbClr val="000000"/>
                          </a:solidFill>
                          <a:latin typeface="Trebuchet MS"/>
                          <a:ea typeface="Times New Roman"/>
                          <a:cs typeface="Calibri"/>
                        </a:rPr>
                        <a:t>Indemnizatie crestere copil OUG 111/2010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2.280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59.070.391</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390">
                <a:tc>
                  <a:txBody>
                    <a:bodyPr/>
                    <a:lstStyle/>
                    <a:p>
                      <a:pPr marL="0" marR="0" algn="ctr">
                        <a:spcBef>
                          <a:spcPts val="0"/>
                        </a:spcBef>
                        <a:spcAft>
                          <a:spcPts val="0"/>
                        </a:spcAft>
                      </a:pPr>
                      <a:r>
                        <a:rPr lang="ro-RO" sz="800">
                          <a:solidFill>
                            <a:srgbClr val="000000"/>
                          </a:solidFill>
                          <a:latin typeface="Trebuchet MS"/>
                          <a:ea typeface="Times New Roman"/>
                          <a:cs typeface="Calibri"/>
                        </a:rPr>
                        <a:t>7</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dirty="0">
                          <a:solidFill>
                            <a:srgbClr val="000000"/>
                          </a:solidFill>
                          <a:latin typeface="Trebuchet MS"/>
                          <a:ea typeface="Times New Roman"/>
                          <a:cs typeface="Calibri"/>
                        </a:rPr>
                        <a:t>Stimulent de insertie crestere copil OUG 111/2010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1.047</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7.831.588</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390">
                <a:tc>
                  <a:txBody>
                    <a:bodyPr/>
                    <a:lstStyle/>
                    <a:p>
                      <a:pPr marL="0" marR="0" algn="ctr">
                        <a:spcBef>
                          <a:spcPts val="0"/>
                        </a:spcBef>
                        <a:spcAft>
                          <a:spcPts val="0"/>
                        </a:spcAft>
                      </a:pPr>
                      <a:r>
                        <a:rPr lang="ro-RO" sz="800">
                          <a:solidFill>
                            <a:srgbClr val="000000"/>
                          </a:solidFill>
                          <a:latin typeface="Trebuchet MS"/>
                          <a:ea typeface="Times New Roman"/>
                          <a:cs typeface="Calibri"/>
                        </a:rPr>
                        <a:t>8</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dirty="0">
                          <a:solidFill>
                            <a:srgbClr val="000000"/>
                          </a:solidFill>
                          <a:latin typeface="Trebuchet MS"/>
                          <a:ea typeface="Times New Roman"/>
                          <a:cs typeface="Calibri"/>
                        </a:rPr>
                        <a:t>Indemnizatii si ajutoare OUG 111 art. 31,32</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107</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1.179.505</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390">
                <a:tc>
                  <a:txBody>
                    <a:bodyPr/>
                    <a:lstStyle/>
                    <a:p>
                      <a:pPr marL="0" marR="0" algn="ctr">
                        <a:spcBef>
                          <a:spcPts val="0"/>
                        </a:spcBef>
                        <a:spcAft>
                          <a:spcPts val="0"/>
                        </a:spcAft>
                      </a:pPr>
                      <a:r>
                        <a:rPr lang="ro-RO" sz="800">
                          <a:solidFill>
                            <a:srgbClr val="000000"/>
                          </a:solidFill>
                          <a:latin typeface="Trebuchet MS"/>
                          <a:ea typeface="Times New Roman"/>
                          <a:cs typeface="Calibri"/>
                        </a:rPr>
                        <a:t>9</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Indemnziatie lunara concediu in vederea adoptiei</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8</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207.885</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1460">
                <a:tc>
                  <a:txBody>
                    <a:bodyPr/>
                    <a:lstStyle/>
                    <a:p>
                      <a:pPr marL="0" marR="0" algn="ctr">
                        <a:spcBef>
                          <a:spcPts val="0"/>
                        </a:spcBef>
                        <a:spcAft>
                          <a:spcPts val="0"/>
                        </a:spcAft>
                      </a:pPr>
                      <a:r>
                        <a:rPr lang="ro-RO" sz="800">
                          <a:solidFill>
                            <a:srgbClr val="000000"/>
                          </a:solidFill>
                          <a:latin typeface="Trebuchet MS"/>
                          <a:ea typeface="Times New Roman"/>
                          <a:cs typeface="Calibri"/>
                        </a:rPr>
                        <a:t>10</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Depunere cont junior pentru copiii ocrotiti prin serviciile publice si private specializate pentru protectia copilului</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390">
                <a:tc>
                  <a:txBody>
                    <a:bodyPr/>
                    <a:lstStyle/>
                    <a:p>
                      <a:pPr marL="0" marR="0" algn="ctr">
                        <a:spcBef>
                          <a:spcPts val="0"/>
                        </a:spcBef>
                        <a:spcAft>
                          <a:spcPts val="0"/>
                        </a:spcAft>
                      </a:pPr>
                      <a:r>
                        <a:rPr lang="ro-RO" sz="800">
                          <a:solidFill>
                            <a:srgbClr val="000000"/>
                          </a:solidFill>
                          <a:latin typeface="Trebuchet MS"/>
                          <a:ea typeface="Times New Roman"/>
                          <a:cs typeface="Calibri"/>
                        </a:rPr>
                        <a:t>11</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dirty="0">
                          <a:solidFill>
                            <a:srgbClr val="000000"/>
                          </a:solidFill>
                          <a:latin typeface="Trebuchet MS"/>
                          <a:ea typeface="Times New Roman"/>
                          <a:cs typeface="Calibri"/>
                        </a:rPr>
                        <a:t>Art. 100^ privind sustinerea adoptiei</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46</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421.740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390">
                <a:tc>
                  <a:txBody>
                    <a:bodyPr/>
                    <a:lstStyle/>
                    <a:p>
                      <a:pPr marL="0" marR="0" algn="ctr">
                        <a:spcBef>
                          <a:spcPts val="0"/>
                        </a:spcBef>
                        <a:spcAft>
                          <a:spcPts val="0"/>
                        </a:spcAft>
                      </a:pPr>
                      <a:r>
                        <a:rPr lang="ro-RO" sz="800">
                          <a:solidFill>
                            <a:srgbClr val="000000"/>
                          </a:solidFill>
                          <a:latin typeface="Trebuchet MS"/>
                          <a:ea typeface="Times New Roman"/>
                          <a:cs typeface="Calibri"/>
                        </a:rPr>
                        <a:t>12</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Decontare consiliere psihologică</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37</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39.840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2592">
                <a:tc>
                  <a:txBody>
                    <a:bodyPr/>
                    <a:lstStyle/>
                    <a:p>
                      <a:pPr marL="0" marR="0">
                        <a:spcBef>
                          <a:spcPts val="0"/>
                        </a:spcBef>
                        <a:spcAft>
                          <a:spcPts val="0"/>
                        </a:spcAft>
                      </a:pPr>
                      <a:r>
                        <a:rPr lang="ro-RO" sz="800" b="1" dirty="0">
                          <a:solidFill>
                            <a:srgbClr val="000000"/>
                          </a:solidFill>
                          <a:latin typeface="Trebuchet MS"/>
                          <a:ea typeface="Times New Roman"/>
                          <a:cs typeface="Calibri"/>
                        </a:rPr>
                        <a:t> </a:t>
                      </a:r>
                      <a:endParaRPr lang="en-US" sz="900" dirty="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dirty="0">
                          <a:solidFill>
                            <a:srgbClr val="000000"/>
                          </a:solidFill>
                          <a:latin typeface="Trebuchet MS"/>
                          <a:ea typeface="Times New Roman"/>
                          <a:cs typeface="Calibri"/>
                        </a:rPr>
                        <a:t>Subtotal alocatii familiale  subcap."06"</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dirty="0">
                          <a:solidFill>
                            <a:srgbClr val="000000"/>
                          </a:solidFill>
                          <a:latin typeface="Trebuchet MS"/>
                          <a:ea typeface="Times New Roman"/>
                          <a:cs typeface="Calibri"/>
                        </a:rPr>
                        <a:t>63.636</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dirty="0">
                          <a:solidFill>
                            <a:srgbClr val="000000"/>
                          </a:solidFill>
                          <a:latin typeface="Trebuchet MS"/>
                          <a:ea typeface="Times New Roman"/>
                          <a:cs typeface="Calibri"/>
                        </a:rPr>
                        <a:t>254.294.419</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7337">
                <a:tc>
                  <a:txBody>
                    <a:bodyPr/>
                    <a:lstStyle/>
                    <a:p>
                      <a:pPr marL="0" marR="0" algn="ctr">
                        <a:spcBef>
                          <a:spcPts val="0"/>
                        </a:spcBef>
                        <a:spcAft>
                          <a:spcPts val="0"/>
                        </a:spcAft>
                      </a:pPr>
                      <a:r>
                        <a:rPr lang="ro-RO" sz="800">
                          <a:solidFill>
                            <a:srgbClr val="000000"/>
                          </a:solidFill>
                          <a:latin typeface="Trebuchet MS"/>
                          <a:ea typeface="Times New Roman"/>
                          <a:cs typeface="Calibri"/>
                        </a:rPr>
                        <a:t>13</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Indemnizatii lunare hrana (HIV)</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64</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Arial"/>
                        </a:rPr>
                        <a:t>607.827</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a:solidFill>
                            <a:srgbClr val="000000"/>
                          </a:solidFill>
                          <a:latin typeface="Trebuchet MS"/>
                          <a:ea typeface="Times New Roman"/>
                          <a:cs typeface="Calibri"/>
                        </a:rPr>
                        <a:t>14</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Drepturile persoanelor cu handicap</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18.479</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Arial"/>
                        </a:rPr>
                        <a:t>97.117.270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8427">
                <a:tc>
                  <a:txBody>
                    <a:bodyPr/>
                    <a:lstStyle/>
                    <a:p>
                      <a:pPr marL="0" marR="0" algn="ctr">
                        <a:spcBef>
                          <a:spcPts val="0"/>
                        </a:spcBef>
                        <a:spcAft>
                          <a:spcPts val="0"/>
                        </a:spcAft>
                      </a:pPr>
                      <a:r>
                        <a:rPr lang="ro-RO" sz="800">
                          <a:solidFill>
                            <a:srgbClr val="000000"/>
                          </a:solidFill>
                          <a:latin typeface="Trebuchet MS"/>
                          <a:ea typeface="Times New Roman"/>
                          <a:cs typeface="Calibri"/>
                        </a:rPr>
                        <a:t>15</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dirty="0">
                          <a:solidFill>
                            <a:srgbClr val="000000"/>
                          </a:solidFill>
                          <a:latin typeface="Trebuchet MS"/>
                          <a:ea typeface="Times New Roman"/>
                          <a:cs typeface="Calibri"/>
                        </a:rPr>
                        <a:t>Indemnizatie TBC</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46</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Arial"/>
                        </a:rPr>
                        <a:t>391.413</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0223">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dirty="0">
                          <a:solidFill>
                            <a:srgbClr val="000000"/>
                          </a:solidFill>
                          <a:latin typeface="Trebuchet MS"/>
                          <a:ea typeface="Times New Roman"/>
                          <a:cs typeface="Calibri"/>
                        </a:rPr>
                        <a:t>Subtotal alocatii familiale  subcap."05.02"</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18.589</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dirty="0">
                          <a:solidFill>
                            <a:srgbClr val="000000"/>
                          </a:solidFill>
                          <a:latin typeface="Trebuchet MS"/>
                          <a:ea typeface="Times New Roman"/>
                          <a:cs typeface="Calibri"/>
                        </a:rPr>
                        <a:t>98.116.510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357188" y="267891"/>
            <a:ext cx="8572500" cy="4661297"/>
          </a:xfrm>
        </p:spPr>
        <p:txBody>
          <a:bodyPr/>
          <a:lstStyle/>
          <a:p>
            <a:endParaRPr lang="en-US" smtClean="0"/>
          </a:p>
        </p:txBody>
      </p:sp>
      <p:sp>
        <p:nvSpPr>
          <p:cNvPr id="13315" name="Slide Number Placeholder 3"/>
          <p:cNvSpPr>
            <a:spLocks noGrp="1"/>
          </p:cNvSpPr>
          <p:nvPr>
            <p:ph type="sldNum" sz="quarter" idx="12"/>
          </p:nvPr>
        </p:nvSpPr>
        <p:spPr bwMode="auto">
          <a:noFill/>
          <a:ln>
            <a:miter lim="800000"/>
            <a:headEnd/>
            <a:tailEnd/>
          </a:ln>
        </p:spPr>
        <p:txBody>
          <a:bodyPr/>
          <a:lstStyle/>
          <a:p>
            <a:fld id="{F01D5953-8156-40DE-A872-CACA2BF695B0}" type="slidenum">
              <a:rPr lang="ro-RO" smtClean="0"/>
              <a:pPr/>
              <a:t>8</a:t>
            </a:fld>
            <a:endParaRPr lang="ro-RO" smtClean="0"/>
          </a:p>
        </p:txBody>
      </p:sp>
      <p:graphicFrame>
        <p:nvGraphicFramePr>
          <p:cNvPr id="6" name="Group 445"/>
          <p:cNvGraphicFramePr>
            <a:graphicFrameLocks/>
          </p:cNvGraphicFramePr>
          <p:nvPr/>
        </p:nvGraphicFramePr>
        <p:xfrm>
          <a:off x="357188" y="321469"/>
          <a:ext cx="8572530" cy="4554161"/>
        </p:xfrm>
        <a:graphic>
          <a:graphicData uri="http://schemas.openxmlformats.org/drawingml/2006/table">
            <a:tbl>
              <a:tblPr/>
              <a:tblGrid>
                <a:gridCol w="698381"/>
                <a:gridCol w="5230973"/>
                <a:gridCol w="1012882"/>
                <a:gridCol w="1630294"/>
              </a:tblGrid>
              <a:tr h="3771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0" i="0" u="none" strike="noStrike" cap="none" normalizeH="0" baseline="0" dirty="0" smtClean="0">
                          <a:ln>
                            <a:noFill/>
                          </a:ln>
                          <a:solidFill>
                            <a:schemeClr val="tx1"/>
                          </a:solidFill>
                          <a:effectLst/>
                          <a:latin typeface="Trebuchet MS" pitchFamily="34" charset="0"/>
                        </a:rPr>
                        <a:t>Nr.</a:t>
                      </a:r>
                      <a:r>
                        <a:rPr kumimoji="0" lang="ro-RO" sz="1000" b="0" i="0" u="none" strike="noStrike" cap="none" normalizeH="0" baseline="0" dirty="0" smtClean="0">
                          <a:ln>
                            <a:noFill/>
                          </a:ln>
                          <a:solidFill>
                            <a:schemeClr val="tx1"/>
                          </a:solidFill>
                          <a:effectLst/>
                          <a:latin typeface="Trebuchet MS" pitchFamily="34" charset="0"/>
                        </a:rPr>
                        <a:t> </a:t>
                      </a:r>
                      <a:r>
                        <a:rPr kumimoji="0" lang="en-US" sz="1000" b="0" i="0" u="none" strike="noStrike" cap="none" normalizeH="0" baseline="0" dirty="0" err="1" smtClean="0">
                          <a:ln>
                            <a:noFill/>
                          </a:ln>
                          <a:solidFill>
                            <a:schemeClr val="tx1"/>
                          </a:solidFill>
                          <a:effectLst/>
                          <a:latin typeface="Trebuchet MS" pitchFamily="34" charset="0"/>
                        </a:rPr>
                        <a:t>crt</a:t>
                      </a:r>
                      <a:r>
                        <a:rPr kumimoji="0" lang="en-US" sz="1000" b="0" i="0" u="none" strike="noStrike" cap="none" normalizeH="0" baseline="0" dirty="0" smtClean="0">
                          <a:ln>
                            <a:noFill/>
                          </a:ln>
                          <a:solidFill>
                            <a:schemeClr val="tx1"/>
                          </a:solidFill>
                          <a:effectLst/>
                          <a:latin typeface="Trebuchet MS" pitchFamily="34" charset="0"/>
                        </a:rPr>
                        <a:t>.</a:t>
                      </a:r>
                      <a:endParaRPr kumimoji="0" lang="ro-RO" sz="1000" b="0" i="0" u="none" strike="noStrike" cap="none" normalizeH="0" baseline="0" dirty="0" smtClean="0">
                        <a:ln>
                          <a:noFill/>
                        </a:ln>
                        <a:solidFill>
                          <a:schemeClr val="tx1"/>
                        </a:solidFill>
                        <a:effectLst/>
                        <a:latin typeface="Trebuchet MS" pitchFamily="34" charset="0"/>
                      </a:endParaRPr>
                    </a:p>
                  </a:txBody>
                  <a:tcPr marL="90006" marR="90006" marT="35090" marB="3509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1" i="0" u="none" strike="noStrike" cap="none" normalizeH="0" baseline="0" dirty="0" err="1" smtClean="0">
                          <a:ln>
                            <a:noFill/>
                          </a:ln>
                          <a:solidFill>
                            <a:schemeClr val="tx1"/>
                          </a:solidFill>
                          <a:effectLst/>
                          <a:latin typeface="Trebuchet MS" pitchFamily="34" charset="0"/>
                        </a:rPr>
                        <a:t>Beneficiu</a:t>
                      </a:r>
                      <a:r>
                        <a:rPr kumimoji="0" lang="en-US" sz="1000" b="1" i="0" u="none" strike="noStrike" cap="none" normalizeH="0" baseline="0" dirty="0" smtClean="0">
                          <a:ln>
                            <a:noFill/>
                          </a:ln>
                          <a:solidFill>
                            <a:schemeClr val="tx1"/>
                          </a:solidFill>
                          <a:effectLst/>
                          <a:latin typeface="Trebuchet MS" pitchFamily="34" charset="0"/>
                        </a:rPr>
                        <a:t> de </a:t>
                      </a:r>
                      <a:r>
                        <a:rPr kumimoji="0" lang="en-US" sz="1000" b="1" i="0" u="none" strike="noStrike" cap="none" normalizeH="0" baseline="0" dirty="0" err="1" smtClean="0">
                          <a:ln>
                            <a:noFill/>
                          </a:ln>
                          <a:solidFill>
                            <a:schemeClr val="tx1"/>
                          </a:solidFill>
                          <a:effectLst/>
                          <a:latin typeface="Trebuchet MS" pitchFamily="34" charset="0"/>
                        </a:rPr>
                        <a:t>asistenţă</a:t>
                      </a:r>
                      <a:r>
                        <a:rPr kumimoji="0" lang="en-US" sz="1000" b="1" i="0" u="none" strike="noStrike" cap="none" normalizeH="0" baseline="0" dirty="0" smtClean="0">
                          <a:ln>
                            <a:noFill/>
                          </a:ln>
                          <a:solidFill>
                            <a:schemeClr val="tx1"/>
                          </a:solidFill>
                          <a:effectLst/>
                          <a:latin typeface="Trebuchet MS" pitchFamily="34" charset="0"/>
                        </a:rPr>
                        <a:t> </a:t>
                      </a:r>
                      <a:r>
                        <a:rPr kumimoji="0" lang="en-US" sz="1000" b="1" i="0" u="none" strike="noStrike" cap="none" normalizeH="0" baseline="0" dirty="0" err="1" smtClean="0">
                          <a:ln>
                            <a:noFill/>
                          </a:ln>
                          <a:solidFill>
                            <a:schemeClr val="tx1"/>
                          </a:solidFill>
                          <a:effectLst/>
                          <a:latin typeface="Trebuchet MS" pitchFamily="34" charset="0"/>
                        </a:rPr>
                        <a:t>socială</a:t>
                      </a:r>
                      <a:r>
                        <a:rPr kumimoji="0" lang="ro-RO" sz="1000" b="0" i="0" u="none" strike="noStrike" cap="none" normalizeH="0" baseline="0" dirty="0" smtClean="0">
                          <a:ln>
                            <a:noFill/>
                          </a:ln>
                          <a:solidFill>
                            <a:schemeClr val="tx1"/>
                          </a:solidFill>
                          <a:effectLst/>
                          <a:latin typeface="Trebuchet MS" pitchFamily="34" charset="0"/>
                        </a:rPr>
                        <a:t> </a:t>
                      </a:r>
                    </a:p>
                  </a:txBody>
                  <a:tcPr marL="90006" marR="90006" marT="35090" marB="3509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NR.MEDIU </a:t>
                      </a:r>
                      <a:r>
                        <a:rPr kumimoji="0" lang="en-US" sz="900" b="1" i="0" u="none" strike="noStrike" cap="none" normalizeH="0" baseline="0" dirty="0" err="1" smtClean="0">
                          <a:ln>
                            <a:noFill/>
                          </a:ln>
                          <a:solidFill>
                            <a:schemeClr val="tx1"/>
                          </a:solidFill>
                          <a:effectLst/>
                          <a:latin typeface="Trebuchet MS" pitchFamily="34" charset="0"/>
                        </a:rPr>
                        <a:t>Beneficiari</a:t>
                      </a:r>
                      <a:r>
                        <a:rPr kumimoji="0" lang="en-US" sz="900" b="1" i="0" u="none" strike="noStrike" cap="none" normalizeH="0" baseline="0" dirty="0" smtClean="0">
                          <a:ln>
                            <a:noFill/>
                          </a:ln>
                          <a:solidFill>
                            <a:schemeClr val="tx1"/>
                          </a:solidFill>
                          <a:effectLst/>
                          <a:latin typeface="Trebuchet MS" pitchFamily="34" charset="0"/>
                        </a:rPr>
                        <a:t>  </a:t>
                      </a:r>
                      <a:endParaRPr kumimoji="0" lang="ro-RO" sz="900" b="1" i="0" u="none" strike="noStrike" cap="none" normalizeH="0" baseline="0" dirty="0" smtClean="0">
                        <a:ln>
                          <a:noFill/>
                        </a:ln>
                        <a:solidFill>
                          <a:schemeClr val="tx1"/>
                        </a:solidFill>
                        <a:effectLst/>
                        <a:latin typeface="Trebuchet MS" pitchFamily="34" charset="0"/>
                      </a:endParaRPr>
                    </a:p>
                  </a:txBody>
                  <a:tcPr marL="90006" marR="90006" marT="35090" marB="3509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algn="ctr">
                        <a:spcBef>
                          <a:spcPts val="0"/>
                        </a:spcBef>
                        <a:spcAft>
                          <a:spcPts val="0"/>
                        </a:spcAft>
                      </a:pPr>
                      <a:r>
                        <a:rPr lang="ro-RO" sz="800" b="1" dirty="0">
                          <a:solidFill>
                            <a:srgbClr val="000000"/>
                          </a:solidFill>
                          <a:latin typeface="Trebuchet MS"/>
                          <a:ea typeface="Times New Roman"/>
                          <a:cs typeface="Calibri"/>
                        </a:rPr>
                        <a:t>Plati efectuate (cumulate de la inceputul anului)</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r>
              <a:tr h="216694">
                <a:tc>
                  <a:txBody>
                    <a:bodyPr/>
                    <a:lstStyle/>
                    <a:p>
                      <a:pPr marL="0" marR="0" algn="ctr">
                        <a:spcBef>
                          <a:spcPts val="0"/>
                        </a:spcBef>
                        <a:spcAft>
                          <a:spcPts val="0"/>
                        </a:spcAft>
                      </a:pPr>
                      <a:r>
                        <a:rPr lang="en-US" sz="800">
                          <a:solidFill>
                            <a:srgbClr val="000000"/>
                          </a:solidFill>
                          <a:latin typeface="Trebuchet MS"/>
                          <a:ea typeface="Times New Roman"/>
                          <a:cs typeface="Calibri"/>
                        </a:rPr>
                        <a:t>16</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dirty="0" err="1">
                          <a:solidFill>
                            <a:srgbClr val="000000"/>
                          </a:solidFill>
                          <a:latin typeface="Trebuchet MS"/>
                          <a:ea typeface="Times New Roman"/>
                          <a:cs typeface="Calibri"/>
                        </a:rPr>
                        <a:t>Ventitul</a:t>
                      </a:r>
                      <a:r>
                        <a:rPr lang="en-US" sz="800" dirty="0">
                          <a:solidFill>
                            <a:srgbClr val="000000"/>
                          </a:solidFill>
                          <a:latin typeface="Trebuchet MS"/>
                          <a:ea typeface="Times New Roman"/>
                          <a:cs typeface="Calibri"/>
                        </a:rPr>
                        <a:t> minim </a:t>
                      </a:r>
                      <a:r>
                        <a:rPr lang="en-US" sz="800" dirty="0" err="1">
                          <a:solidFill>
                            <a:srgbClr val="000000"/>
                          </a:solidFill>
                          <a:latin typeface="Trebuchet MS"/>
                          <a:ea typeface="Times New Roman"/>
                          <a:cs typeface="Calibri"/>
                        </a:rPr>
                        <a:t>garantat</a:t>
                      </a:r>
                      <a:r>
                        <a:rPr lang="en-US" sz="800" dirty="0">
                          <a:solidFill>
                            <a:srgbClr val="000000"/>
                          </a:solidFill>
                          <a:latin typeface="Trebuchet MS"/>
                          <a:ea typeface="Times New Roman"/>
                          <a:cs typeface="Calibri"/>
                        </a:rPr>
                        <a:t> (VMG)</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3.669</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1.308.154</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694">
                <a:tc>
                  <a:txBody>
                    <a:bodyPr/>
                    <a:lstStyle/>
                    <a:p>
                      <a:pPr marL="0" marR="0" algn="ctr">
                        <a:spcBef>
                          <a:spcPts val="0"/>
                        </a:spcBef>
                        <a:spcAft>
                          <a:spcPts val="0"/>
                        </a:spcAft>
                      </a:pPr>
                      <a:r>
                        <a:rPr lang="en-US" sz="800">
                          <a:solidFill>
                            <a:srgbClr val="000000"/>
                          </a:solidFill>
                          <a:latin typeface="Trebuchet MS"/>
                          <a:ea typeface="Times New Roman"/>
                          <a:cs typeface="Calibri"/>
                        </a:rPr>
                        <a:t>17</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dirty="0" err="1">
                          <a:solidFill>
                            <a:srgbClr val="000000"/>
                          </a:solidFill>
                          <a:latin typeface="Trebuchet MS"/>
                          <a:ea typeface="Times New Roman"/>
                          <a:cs typeface="Calibri"/>
                        </a:rPr>
                        <a:t>Ajutor</a:t>
                      </a:r>
                      <a:r>
                        <a:rPr lang="en-US" sz="800" dirty="0">
                          <a:solidFill>
                            <a:srgbClr val="000000"/>
                          </a:solidFill>
                          <a:latin typeface="Trebuchet MS"/>
                          <a:ea typeface="Times New Roman"/>
                          <a:cs typeface="Calibri"/>
                        </a:rPr>
                        <a:t> </a:t>
                      </a:r>
                      <a:r>
                        <a:rPr lang="en-US" sz="800" dirty="0" err="1">
                          <a:solidFill>
                            <a:srgbClr val="000000"/>
                          </a:solidFill>
                          <a:latin typeface="Trebuchet MS"/>
                          <a:ea typeface="Times New Roman"/>
                          <a:cs typeface="Calibri"/>
                        </a:rPr>
                        <a:t>pentru</a:t>
                      </a:r>
                      <a:r>
                        <a:rPr lang="en-US" sz="800" dirty="0">
                          <a:solidFill>
                            <a:srgbClr val="000000"/>
                          </a:solidFill>
                          <a:latin typeface="Trebuchet MS"/>
                          <a:ea typeface="Times New Roman"/>
                          <a:cs typeface="Calibri"/>
                        </a:rPr>
                        <a:t> </a:t>
                      </a:r>
                      <a:r>
                        <a:rPr lang="en-US" sz="800" dirty="0" err="1">
                          <a:solidFill>
                            <a:srgbClr val="000000"/>
                          </a:solidFill>
                          <a:latin typeface="Trebuchet MS"/>
                          <a:ea typeface="Times New Roman"/>
                          <a:cs typeface="Calibri"/>
                        </a:rPr>
                        <a:t>familie</a:t>
                      </a:r>
                      <a:r>
                        <a:rPr lang="en-US" sz="800" dirty="0">
                          <a:solidFill>
                            <a:srgbClr val="000000"/>
                          </a:solidFill>
                          <a:latin typeface="Trebuchet MS"/>
                          <a:ea typeface="Times New Roman"/>
                          <a:cs typeface="Calibri"/>
                        </a:rPr>
                        <a:t> cu </a:t>
                      </a:r>
                      <a:r>
                        <a:rPr lang="en-US" sz="800" dirty="0" err="1">
                          <a:solidFill>
                            <a:srgbClr val="000000"/>
                          </a:solidFill>
                          <a:latin typeface="Trebuchet MS"/>
                          <a:ea typeface="Times New Roman"/>
                          <a:cs typeface="Calibri"/>
                        </a:rPr>
                        <a:t>copii</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Arial"/>
                        </a:rPr>
                        <a:t>2.610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Arial"/>
                        </a:rPr>
                        <a:t>5.951.841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694">
                <a:tc>
                  <a:txBody>
                    <a:bodyPr/>
                    <a:lstStyle/>
                    <a:p>
                      <a:pPr marL="0" marR="0" algn="ctr">
                        <a:spcBef>
                          <a:spcPts val="0"/>
                        </a:spcBef>
                        <a:spcAft>
                          <a:spcPts val="0"/>
                        </a:spcAft>
                      </a:pPr>
                      <a:r>
                        <a:rPr lang="en-US" sz="800">
                          <a:solidFill>
                            <a:srgbClr val="000000"/>
                          </a:solidFill>
                          <a:latin typeface="Trebuchet MS"/>
                          <a:ea typeface="Times New Roman"/>
                          <a:cs typeface="Calibri"/>
                        </a:rPr>
                        <a:t>18</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dirty="0" err="1">
                          <a:solidFill>
                            <a:srgbClr val="000000"/>
                          </a:solidFill>
                          <a:latin typeface="Trebuchet MS"/>
                          <a:ea typeface="Times New Roman"/>
                          <a:cs typeface="Calibri"/>
                        </a:rPr>
                        <a:t>Ajutor</a:t>
                      </a:r>
                      <a:r>
                        <a:rPr lang="en-US" sz="800" dirty="0">
                          <a:solidFill>
                            <a:srgbClr val="000000"/>
                          </a:solidFill>
                          <a:latin typeface="Trebuchet MS"/>
                          <a:ea typeface="Times New Roman"/>
                          <a:cs typeface="Calibri"/>
                        </a:rPr>
                        <a:t> </a:t>
                      </a:r>
                      <a:r>
                        <a:rPr lang="en-US" sz="800" dirty="0" err="1">
                          <a:solidFill>
                            <a:srgbClr val="000000"/>
                          </a:solidFill>
                          <a:latin typeface="Trebuchet MS"/>
                          <a:ea typeface="Times New Roman"/>
                          <a:cs typeface="Calibri"/>
                        </a:rPr>
                        <a:t>pentru</a:t>
                      </a:r>
                      <a:r>
                        <a:rPr lang="en-US" sz="800" dirty="0">
                          <a:solidFill>
                            <a:srgbClr val="000000"/>
                          </a:solidFill>
                          <a:latin typeface="Trebuchet MS"/>
                          <a:ea typeface="Times New Roman"/>
                          <a:cs typeface="Calibri"/>
                        </a:rPr>
                        <a:t> </a:t>
                      </a:r>
                      <a:r>
                        <a:rPr lang="en-US" sz="800" dirty="0" err="1">
                          <a:solidFill>
                            <a:srgbClr val="000000"/>
                          </a:solidFill>
                          <a:latin typeface="Trebuchet MS"/>
                          <a:ea typeface="Times New Roman"/>
                          <a:cs typeface="Calibri"/>
                        </a:rPr>
                        <a:t>incluziune</a:t>
                      </a:r>
                      <a:r>
                        <a:rPr lang="en-US" sz="800" dirty="0">
                          <a:solidFill>
                            <a:srgbClr val="000000"/>
                          </a:solidFill>
                          <a:latin typeface="Trebuchet MS"/>
                          <a:ea typeface="Times New Roman"/>
                          <a:cs typeface="Calibri"/>
                        </a:rPr>
                        <a:t> </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Arial"/>
                        </a:rPr>
                        <a:t>4.346</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Arial"/>
                        </a:rPr>
                        <a:t>22.229.832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694">
                <a:tc>
                  <a:txBody>
                    <a:bodyPr/>
                    <a:lstStyle/>
                    <a:p>
                      <a:pPr marL="0" marR="0" algn="ctr">
                        <a:spcBef>
                          <a:spcPts val="0"/>
                        </a:spcBef>
                        <a:spcAft>
                          <a:spcPts val="0"/>
                        </a:spcAft>
                      </a:pPr>
                      <a:r>
                        <a:rPr lang="en-US" sz="800">
                          <a:solidFill>
                            <a:srgbClr val="000000"/>
                          </a:solidFill>
                          <a:latin typeface="Trebuchet MS"/>
                          <a:ea typeface="Times New Roman"/>
                          <a:cs typeface="Calibri"/>
                        </a:rPr>
                        <a:t>19</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pt-PT" sz="800" i="1" dirty="0">
                          <a:solidFill>
                            <a:srgbClr val="000000"/>
                          </a:solidFill>
                          <a:latin typeface="Trebuchet MS"/>
                          <a:ea typeface="Times New Roman"/>
                          <a:cs typeface="Calibri"/>
                        </a:rPr>
                        <a:t>Polite asigurare ajutorul de incluziune </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2.382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143.900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79779">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pt-PT" sz="800" b="1" i="1" dirty="0">
                          <a:solidFill>
                            <a:srgbClr val="000000"/>
                          </a:solidFill>
                          <a:latin typeface="Trebuchet MS"/>
                          <a:ea typeface="Times New Roman"/>
                          <a:cs typeface="Calibri"/>
                        </a:rPr>
                        <a:t>Total ajutor social VMG  si venitul minim de incluziune </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i="1" dirty="0">
                          <a:solidFill>
                            <a:srgbClr val="000000"/>
                          </a:solidFill>
                          <a:latin typeface="Trebuchet MS"/>
                          <a:ea typeface="Times New Roman"/>
                          <a:cs typeface="Calibri"/>
                        </a:rPr>
                        <a:t>10.625</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i="1" dirty="0">
                          <a:solidFill>
                            <a:srgbClr val="000000"/>
                          </a:solidFill>
                          <a:latin typeface="Trebuchet MS"/>
                          <a:ea typeface="Times New Roman"/>
                          <a:cs typeface="Calibri"/>
                        </a:rPr>
                        <a:t>29.633.727</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0017">
                <a:tc>
                  <a:txBody>
                    <a:bodyPr/>
                    <a:lstStyle/>
                    <a:p>
                      <a:pPr marL="0" marR="0" algn="ctr">
                        <a:spcBef>
                          <a:spcPts val="0"/>
                        </a:spcBef>
                        <a:spcAft>
                          <a:spcPts val="0"/>
                        </a:spcAft>
                      </a:pPr>
                      <a:r>
                        <a:rPr lang="en-US" sz="800">
                          <a:solidFill>
                            <a:srgbClr val="000000"/>
                          </a:solidFill>
                          <a:latin typeface="Trebuchet MS"/>
                          <a:ea typeface="Times New Roman"/>
                          <a:cs typeface="Calibri"/>
                        </a:rPr>
                        <a:t>20</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a:solidFill>
                            <a:srgbClr val="000000"/>
                          </a:solidFill>
                          <a:latin typeface="Trebuchet MS"/>
                          <a:ea typeface="Times New Roman"/>
                          <a:cs typeface="Calibri"/>
                        </a:rPr>
                        <a:t>Ajutoare financiare</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0736">
                <a:tc>
                  <a:txBody>
                    <a:bodyPr/>
                    <a:lstStyle/>
                    <a:p>
                      <a:pPr marL="0" marR="0" algn="ctr">
                        <a:spcBef>
                          <a:spcPts val="0"/>
                        </a:spcBef>
                        <a:spcAft>
                          <a:spcPts val="0"/>
                        </a:spcAft>
                      </a:pPr>
                      <a:r>
                        <a:rPr lang="en-US" sz="800">
                          <a:solidFill>
                            <a:srgbClr val="000000"/>
                          </a:solidFill>
                          <a:latin typeface="Trebuchet MS"/>
                          <a:ea typeface="Times New Roman"/>
                          <a:cs typeface="Calibri"/>
                        </a:rPr>
                        <a:t>21</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a:solidFill>
                            <a:srgbClr val="000000"/>
                          </a:solidFill>
                          <a:latin typeface="Trebuchet MS"/>
                          <a:ea typeface="Times New Roman"/>
                          <a:cs typeface="Calibri"/>
                        </a:rPr>
                        <a:t>Ajutoare refugiati</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14</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59.022</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0736">
                <a:tc>
                  <a:txBody>
                    <a:bodyPr/>
                    <a:lstStyle/>
                    <a:p>
                      <a:pPr marL="0" marR="0" algn="ctr">
                        <a:spcBef>
                          <a:spcPts val="0"/>
                        </a:spcBef>
                        <a:spcAft>
                          <a:spcPts val="0"/>
                        </a:spcAft>
                      </a:pPr>
                      <a:r>
                        <a:rPr lang="en-US" sz="800" b="1">
                          <a:solidFill>
                            <a:srgbClr val="000000"/>
                          </a:solidFill>
                          <a:latin typeface="Trebuchet MS"/>
                          <a:ea typeface="Times New Roman"/>
                          <a:cs typeface="Calibri"/>
                        </a:rPr>
                        <a:t>22</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b="1">
                          <a:solidFill>
                            <a:srgbClr val="000000"/>
                          </a:solidFill>
                          <a:latin typeface="Trebuchet MS"/>
                          <a:ea typeface="Times New Roman"/>
                          <a:cs typeface="Calibri"/>
                        </a:rPr>
                        <a:t>Ajutoare de urgenta din care:</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694">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Ajutoare de urgenta privind accidentul de la Colectiv din care:</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8356">
                <a:tc>
                  <a:txBody>
                    <a:bodyPr/>
                    <a:lstStyle/>
                    <a:p>
                      <a:pPr marL="0" marR="0" algn="ctr">
                        <a:spcBef>
                          <a:spcPts val="0"/>
                        </a:spcBef>
                        <a:spcAft>
                          <a:spcPts val="0"/>
                        </a:spcAft>
                      </a:pPr>
                      <a:r>
                        <a:rPr lang="ro-RO" sz="800" b="1">
                          <a:solidFill>
                            <a:srgbClr val="000000"/>
                          </a:solidFill>
                          <a:latin typeface="Trebuchet MS"/>
                          <a:ea typeface="Times New Roman"/>
                          <a:cs typeface="Calibri"/>
                        </a:rPr>
                        <a:t> 23</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TRATAMENT IN STRAINATATE</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dirty="0">
                          <a:latin typeface="Trebuchet MS"/>
                          <a:ea typeface="Times New Roman"/>
                          <a:cs typeface="Arial"/>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0736">
                <a:tc>
                  <a:txBody>
                    <a:bodyPr/>
                    <a:lstStyle/>
                    <a:p>
                      <a:pPr marL="0" marR="0" algn="ctr">
                        <a:spcBef>
                          <a:spcPts val="0"/>
                        </a:spcBef>
                        <a:spcAft>
                          <a:spcPts val="0"/>
                        </a:spcAft>
                      </a:pPr>
                      <a:r>
                        <a:rPr lang="ro-RO" sz="800" b="1">
                          <a:solidFill>
                            <a:srgbClr val="000000"/>
                          </a:solidFill>
                          <a:latin typeface="Trebuchet MS"/>
                          <a:ea typeface="Times New Roman"/>
                          <a:cs typeface="Calibri"/>
                        </a:rPr>
                        <a:t> 24</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TRATAMENT IN TARA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dirty="0">
                          <a:latin typeface="Trebuchet MS"/>
                          <a:ea typeface="Times New Roman"/>
                          <a:cs typeface="Arial"/>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694">
                <a:tc>
                  <a:txBody>
                    <a:bodyPr/>
                    <a:lstStyle/>
                    <a:p>
                      <a:pPr marL="0" marR="0" algn="ctr">
                        <a:spcBef>
                          <a:spcPts val="0"/>
                        </a:spcBef>
                        <a:spcAft>
                          <a:spcPts val="0"/>
                        </a:spcAft>
                      </a:pPr>
                      <a:r>
                        <a:rPr lang="ro-RO" sz="800" b="1">
                          <a:solidFill>
                            <a:srgbClr val="000000"/>
                          </a:solidFill>
                          <a:latin typeface="Trebuchet MS"/>
                          <a:ea typeface="Times New Roman"/>
                          <a:cs typeface="Calibri"/>
                        </a:rPr>
                        <a:t> 25</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b="1" dirty="0">
                          <a:solidFill>
                            <a:srgbClr val="000000"/>
                          </a:solidFill>
                          <a:latin typeface="Trebuchet MS"/>
                          <a:ea typeface="Times New Roman"/>
                          <a:cs typeface="Calibri"/>
                        </a:rPr>
                        <a:t>Total GAZA </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9075">
                <a:tc>
                  <a:txBody>
                    <a:bodyPr/>
                    <a:lstStyle/>
                    <a:p>
                      <a:pPr marL="0" marR="0" algn="ctr">
                        <a:spcBef>
                          <a:spcPts val="0"/>
                        </a:spcBef>
                        <a:spcAft>
                          <a:spcPts val="0"/>
                        </a:spcAft>
                      </a:pPr>
                      <a:r>
                        <a:rPr lang="ro-RO" sz="800" b="1">
                          <a:solidFill>
                            <a:srgbClr val="000000"/>
                          </a:solidFill>
                          <a:latin typeface="Trebuchet MS"/>
                          <a:ea typeface="Times New Roman"/>
                          <a:cs typeface="Calibri"/>
                        </a:rPr>
                        <a:t>26 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b="1" dirty="0">
                          <a:solidFill>
                            <a:srgbClr val="000000"/>
                          </a:solidFill>
                          <a:latin typeface="Trebuchet MS"/>
                          <a:ea typeface="Times New Roman"/>
                          <a:cs typeface="Calibri"/>
                        </a:rPr>
                        <a:t>GAZA </a:t>
                      </a:r>
                      <a:r>
                        <a:rPr lang="en-US" sz="800" b="1" dirty="0" err="1">
                          <a:solidFill>
                            <a:srgbClr val="000000"/>
                          </a:solidFill>
                          <a:latin typeface="Trebuchet MS"/>
                          <a:ea typeface="Times New Roman"/>
                          <a:cs typeface="Calibri"/>
                        </a:rPr>
                        <a:t>hrana</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92895">
                <a:tc>
                  <a:txBody>
                    <a:bodyPr/>
                    <a:lstStyle/>
                    <a:p>
                      <a:pPr marL="0" marR="0" algn="ctr">
                        <a:spcBef>
                          <a:spcPts val="0"/>
                        </a:spcBef>
                        <a:spcAft>
                          <a:spcPts val="0"/>
                        </a:spcAft>
                      </a:pPr>
                      <a:r>
                        <a:rPr lang="ro-RO" sz="800" b="1" dirty="0">
                          <a:solidFill>
                            <a:srgbClr val="000000"/>
                          </a:solidFill>
                          <a:latin typeface="Trebuchet MS"/>
                          <a:ea typeface="Times New Roman"/>
                          <a:cs typeface="Calibri"/>
                        </a:rPr>
                        <a:t>27</a:t>
                      </a:r>
                      <a:endParaRPr lang="en-US" sz="900" dirty="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b="1" dirty="0">
                          <a:solidFill>
                            <a:srgbClr val="000000"/>
                          </a:solidFill>
                          <a:latin typeface="Trebuchet MS"/>
                          <a:ea typeface="Times New Roman"/>
                          <a:cs typeface="Calibri"/>
                        </a:rPr>
                        <a:t>Gaza </a:t>
                      </a:r>
                      <a:r>
                        <a:rPr lang="en-US" sz="800" b="1" dirty="0" err="1">
                          <a:solidFill>
                            <a:srgbClr val="000000"/>
                          </a:solidFill>
                          <a:latin typeface="Trebuchet MS"/>
                          <a:ea typeface="Times New Roman"/>
                          <a:cs typeface="Calibri"/>
                        </a:rPr>
                        <a:t>cazare</a:t>
                      </a:r>
                      <a:r>
                        <a:rPr lang="en-US" sz="800" b="1" dirty="0">
                          <a:solidFill>
                            <a:srgbClr val="000000"/>
                          </a:solidFill>
                          <a:latin typeface="Trebuchet MS"/>
                          <a:ea typeface="Times New Roman"/>
                          <a:cs typeface="Calibri"/>
                        </a:rPr>
                        <a:t> </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smtClean="0">
                          <a:solidFill>
                            <a:srgbClr val="000000"/>
                          </a:solidFill>
                          <a:latin typeface="Trebuchet MS"/>
                          <a:ea typeface="Times New Roman"/>
                          <a:cs typeface="Calibri"/>
                        </a:rPr>
                        <a:t>0</a:t>
                      </a: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593">
                <a:tc>
                  <a:txBody>
                    <a:bodyPr/>
                    <a:lstStyle/>
                    <a:p>
                      <a:pPr marL="0" marR="0" algn="ctr">
                        <a:spcBef>
                          <a:spcPts val="0"/>
                        </a:spcBef>
                        <a:spcAft>
                          <a:spcPts val="0"/>
                        </a:spcAft>
                      </a:pPr>
                      <a:r>
                        <a:rPr lang="ro-RO" sz="800" b="1">
                          <a:solidFill>
                            <a:srgbClr val="000000"/>
                          </a:solidFill>
                          <a:latin typeface="Trebuchet MS"/>
                          <a:ea typeface="Times New Roman"/>
                          <a:cs typeface="Calibri"/>
                        </a:rPr>
                        <a:t>28</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b="1">
                          <a:solidFill>
                            <a:srgbClr val="000000"/>
                          </a:solidFill>
                          <a:latin typeface="Trebuchet MS"/>
                          <a:ea typeface="Times New Roman"/>
                          <a:cs typeface="Calibri"/>
                        </a:rPr>
                        <a:t>Total crevedia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b="1">
                          <a:solidFill>
                            <a:srgbClr val="000000"/>
                          </a:solidFill>
                          <a:latin typeface="Trebuchet MS"/>
                          <a:ea typeface="Times New Roman"/>
                          <a:cs typeface="Calibri"/>
                        </a:rPr>
                        <a:t>29</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b="1">
                          <a:solidFill>
                            <a:srgbClr val="000000"/>
                          </a:solidFill>
                          <a:latin typeface="Trebuchet MS"/>
                          <a:ea typeface="Times New Roman"/>
                          <a:cs typeface="Calibri"/>
                        </a:rPr>
                        <a:t>Crevedia tara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b="1">
                          <a:solidFill>
                            <a:srgbClr val="000000"/>
                          </a:solidFill>
                          <a:latin typeface="Trebuchet MS"/>
                          <a:ea typeface="Times New Roman"/>
                          <a:cs typeface="Calibri"/>
                        </a:rPr>
                        <a:t>30</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b="1">
                          <a:solidFill>
                            <a:srgbClr val="000000"/>
                          </a:solidFill>
                          <a:latin typeface="Trebuchet MS"/>
                          <a:ea typeface="Times New Roman"/>
                          <a:cs typeface="Calibri"/>
                        </a:rPr>
                        <a:t>Crevedia strainatate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b="1">
                          <a:solidFill>
                            <a:srgbClr val="000000"/>
                          </a:solidFill>
                          <a:latin typeface="Trebuchet MS"/>
                          <a:ea typeface="Times New Roman"/>
                          <a:cs typeface="Calibri"/>
                        </a:rPr>
                        <a:t>31</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b="1">
                          <a:solidFill>
                            <a:srgbClr val="000000"/>
                          </a:solidFill>
                          <a:latin typeface="Trebuchet MS"/>
                          <a:ea typeface="Times New Roman"/>
                          <a:cs typeface="Calibri"/>
                        </a:rPr>
                        <a:t>Ajutoare pentru inundatii</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b="1">
                          <a:solidFill>
                            <a:srgbClr val="000000"/>
                          </a:solidFill>
                          <a:latin typeface="Trebuchet MS"/>
                          <a:ea typeface="Times New Roman"/>
                          <a:cs typeface="Calibri"/>
                        </a:rPr>
                        <a:t>32</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en-US" sz="800" b="1">
                          <a:solidFill>
                            <a:srgbClr val="000000"/>
                          </a:solidFill>
                          <a:latin typeface="Trebuchet MS"/>
                          <a:ea typeface="Times New Roman"/>
                          <a:cs typeface="Calibri"/>
                        </a:rPr>
                        <a:t>Alte ajutoare de urgenta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a:solidFill>
                            <a:srgbClr val="000000"/>
                          </a:solidFill>
                          <a:latin typeface="Trebuchet MS"/>
                          <a:ea typeface="Times New Roman"/>
                          <a:cs typeface="Calibri"/>
                        </a:rPr>
                        <a:t>33</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i="1">
                          <a:solidFill>
                            <a:srgbClr val="000000"/>
                          </a:solidFill>
                          <a:latin typeface="Trebuchet MS"/>
                          <a:ea typeface="Times New Roman"/>
                          <a:cs typeface="Calibri"/>
                        </a:rPr>
                        <a:t>Ajutoare incalzire cu energie termica</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a:solidFill>
                            <a:srgbClr val="000000"/>
                          </a:solidFill>
                          <a:latin typeface="Trebuchet MS"/>
                          <a:ea typeface="Times New Roman"/>
                          <a:cs typeface="Calibri"/>
                        </a:rPr>
                        <a:t>34</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i="1">
                          <a:solidFill>
                            <a:srgbClr val="000000"/>
                          </a:solidFill>
                          <a:latin typeface="Trebuchet MS"/>
                          <a:ea typeface="Times New Roman"/>
                          <a:cs typeface="Calibri"/>
                        </a:rPr>
                        <a:t>Suplimentul incalzire cu energie termica</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endParaRPr lang="en-US" smtClean="0"/>
          </a:p>
        </p:txBody>
      </p:sp>
      <p:graphicFrame>
        <p:nvGraphicFramePr>
          <p:cNvPr id="5" name="Content Placeholder 4"/>
          <p:cNvGraphicFramePr>
            <a:graphicFrameLocks noGrp="1"/>
          </p:cNvGraphicFramePr>
          <p:nvPr>
            <p:ph idx="1"/>
          </p:nvPr>
        </p:nvGraphicFramePr>
        <p:xfrm>
          <a:off x="157164" y="321469"/>
          <a:ext cx="8772615" cy="4384145"/>
        </p:xfrm>
        <a:graphic>
          <a:graphicData uri="http://schemas.openxmlformats.org/drawingml/2006/table">
            <a:tbl>
              <a:tblPr/>
              <a:tblGrid>
                <a:gridCol w="732138"/>
                <a:gridCol w="5483821"/>
                <a:gridCol w="1061841"/>
                <a:gridCol w="1494815"/>
              </a:tblGrid>
              <a:tr h="3771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0" i="0" u="none" strike="noStrike" cap="none" normalizeH="0" baseline="0" dirty="0" smtClean="0">
                          <a:ln>
                            <a:noFill/>
                          </a:ln>
                          <a:solidFill>
                            <a:schemeClr val="tx1"/>
                          </a:solidFill>
                          <a:effectLst/>
                          <a:latin typeface="Trebuchet MS" pitchFamily="34" charset="0"/>
                        </a:rPr>
                        <a:t>Nr.</a:t>
                      </a:r>
                      <a:r>
                        <a:rPr kumimoji="0" lang="ro-RO" sz="1000" b="0" i="0" u="none" strike="noStrike" cap="none" normalizeH="0" baseline="0" dirty="0" smtClean="0">
                          <a:ln>
                            <a:noFill/>
                          </a:ln>
                          <a:solidFill>
                            <a:schemeClr val="tx1"/>
                          </a:solidFill>
                          <a:effectLst/>
                          <a:latin typeface="Trebuchet MS" pitchFamily="34" charset="0"/>
                        </a:rPr>
                        <a:t> </a:t>
                      </a:r>
                      <a:r>
                        <a:rPr kumimoji="0" lang="en-US" sz="1000" b="0" i="0" u="none" strike="noStrike" cap="none" normalizeH="0" baseline="0" dirty="0" err="1" smtClean="0">
                          <a:ln>
                            <a:noFill/>
                          </a:ln>
                          <a:solidFill>
                            <a:schemeClr val="tx1"/>
                          </a:solidFill>
                          <a:effectLst/>
                          <a:latin typeface="Trebuchet MS" pitchFamily="34" charset="0"/>
                        </a:rPr>
                        <a:t>crt</a:t>
                      </a:r>
                      <a:r>
                        <a:rPr kumimoji="0" lang="en-US" sz="1000" b="0" i="0" u="none" strike="noStrike" cap="none" normalizeH="0" baseline="0" dirty="0" smtClean="0">
                          <a:ln>
                            <a:noFill/>
                          </a:ln>
                          <a:solidFill>
                            <a:schemeClr val="tx1"/>
                          </a:solidFill>
                          <a:effectLst/>
                          <a:latin typeface="Trebuchet MS" pitchFamily="34" charset="0"/>
                        </a:rPr>
                        <a:t>.</a:t>
                      </a:r>
                      <a:endParaRPr kumimoji="0" lang="ro-RO" sz="1000" b="0" i="0" u="none" strike="noStrike" cap="none" normalizeH="0" baseline="0" dirty="0" smtClean="0">
                        <a:ln>
                          <a:noFill/>
                        </a:ln>
                        <a:solidFill>
                          <a:schemeClr val="tx1"/>
                        </a:solidFill>
                        <a:effectLst/>
                        <a:latin typeface="Trebuchet MS" pitchFamily="34" charset="0"/>
                      </a:endParaRPr>
                    </a:p>
                  </a:txBody>
                  <a:tcPr marL="90006" marR="90006" marT="35090" marB="3509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000" b="1" i="0" u="none" strike="noStrike" cap="none" normalizeH="0" baseline="0" dirty="0" err="1" smtClean="0">
                          <a:ln>
                            <a:noFill/>
                          </a:ln>
                          <a:solidFill>
                            <a:schemeClr val="tx1"/>
                          </a:solidFill>
                          <a:effectLst/>
                          <a:latin typeface="Trebuchet MS" pitchFamily="34" charset="0"/>
                        </a:rPr>
                        <a:t>Beneficiu</a:t>
                      </a:r>
                      <a:r>
                        <a:rPr kumimoji="0" lang="en-US" sz="1000" b="1" i="0" u="none" strike="noStrike" cap="none" normalizeH="0" baseline="0" dirty="0" smtClean="0">
                          <a:ln>
                            <a:noFill/>
                          </a:ln>
                          <a:solidFill>
                            <a:schemeClr val="tx1"/>
                          </a:solidFill>
                          <a:effectLst/>
                          <a:latin typeface="Trebuchet MS" pitchFamily="34" charset="0"/>
                        </a:rPr>
                        <a:t> de </a:t>
                      </a:r>
                      <a:r>
                        <a:rPr kumimoji="0" lang="en-US" sz="1000" b="1" i="0" u="none" strike="noStrike" cap="none" normalizeH="0" baseline="0" dirty="0" err="1" smtClean="0">
                          <a:ln>
                            <a:noFill/>
                          </a:ln>
                          <a:solidFill>
                            <a:schemeClr val="tx1"/>
                          </a:solidFill>
                          <a:effectLst/>
                          <a:latin typeface="Trebuchet MS" pitchFamily="34" charset="0"/>
                        </a:rPr>
                        <a:t>asistenţă</a:t>
                      </a:r>
                      <a:r>
                        <a:rPr kumimoji="0" lang="en-US" sz="1000" b="1" i="0" u="none" strike="noStrike" cap="none" normalizeH="0" baseline="0" dirty="0" smtClean="0">
                          <a:ln>
                            <a:noFill/>
                          </a:ln>
                          <a:solidFill>
                            <a:schemeClr val="tx1"/>
                          </a:solidFill>
                          <a:effectLst/>
                          <a:latin typeface="Trebuchet MS" pitchFamily="34" charset="0"/>
                        </a:rPr>
                        <a:t> </a:t>
                      </a:r>
                      <a:r>
                        <a:rPr kumimoji="0" lang="en-US" sz="1000" b="1" i="0" u="none" strike="noStrike" cap="none" normalizeH="0" baseline="0" dirty="0" err="1" smtClean="0">
                          <a:ln>
                            <a:noFill/>
                          </a:ln>
                          <a:solidFill>
                            <a:schemeClr val="tx1"/>
                          </a:solidFill>
                          <a:effectLst/>
                          <a:latin typeface="Trebuchet MS" pitchFamily="34" charset="0"/>
                        </a:rPr>
                        <a:t>socială</a:t>
                      </a:r>
                      <a:r>
                        <a:rPr kumimoji="0" lang="ro-RO" sz="1000" b="0" i="0" u="none" strike="noStrike" cap="none" normalizeH="0" baseline="0" dirty="0" smtClean="0">
                          <a:ln>
                            <a:noFill/>
                          </a:ln>
                          <a:solidFill>
                            <a:schemeClr val="tx1"/>
                          </a:solidFill>
                          <a:effectLst/>
                          <a:latin typeface="Trebuchet MS" pitchFamily="34" charset="0"/>
                        </a:rPr>
                        <a:t> </a:t>
                      </a:r>
                    </a:p>
                  </a:txBody>
                  <a:tcPr marL="90006" marR="90006" marT="35090" marB="3509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900" b="1" i="0" u="none" strike="noStrike" cap="none" normalizeH="0" baseline="0" dirty="0" smtClean="0">
                          <a:ln>
                            <a:noFill/>
                          </a:ln>
                          <a:solidFill>
                            <a:schemeClr val="tx1"/>
                          </a:solidFill>
                          <a:effectLst/>
                          <a:latin typeface="Trebuchet MS" pitchFamily="34" charset="0"/>
                        </a:rPr>
                        <a:t>NR.MEDIU </a:t>
                      </a:r>
                      <a:r>
                        <a:rPr kumimoji="0" lang="en-US" sz="900" b="1" i="0" u="none" strike="noStrike" cap="none" normalizeH="0" baseline="0" dirty="0" err="1" smtClean="0">
                          <a:ln>
                            <a:noFill/>
                          </a:ln>
                          <a:solidFill>
                            <a:schemeClr val="tx1"/>
                          </a:solidFill>
                          <a:effectLst/>
                          <a:latin typeface="Trebuchet MS" pitchFamily="34" charset="0"/>
                        </a:rPr>
                        <a:t>Beneficiari</a:t>
                      </a:r>
                      <a:r>
                        <a:rPr kumimoji="0" lang="en-US" sz="900" b="1" i="0" u="none" strike="noStrike" cap="none" normalizeH="0" baseline="0" dirty="0" smtClean="0">
                          <a:ln>
                            <a:noFill/>
                          </a:ln>
                          <a:solidFill>
                            <a:schemeClr val="tx1"/>
                          </a:solidFill>
                          <a:effectLst/>
                          <a:latin typeface="Trebuchet MS" pitchFamily="34" charset="0"/>
                        </a:rPr>
                        <a:t>  </a:t>
                      </a:r>
                      <a:endParaRPr kumimoji="0" lang="ro-RO" sz="900" b="1" i="0" u="none" strike="noStrike" cap="none" normalizeH="0" baseline="0" dirty="0" smtClean="0">
                        <a:ln>
                          <a:noFill/>
                        </a:ln>
                        <a:solidFill>
                          <a:schemeClr val="tx1"/>
                        </a:solidFill>
                        <a:effectLst/>
                        <a:latin typeface="Trebuchet MS" pitchFamily="34" charset="0"/>
                      </a:endParaRPr>
                    </a:p>
                  </a:txBody>
                  <a:tcPr marL="90006" marR="90006" marT="35090" marB="3509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c>
                  <a:txBody>
                    <a:bodyPr/>
                    <a:lstStyle/>
                    <a:p>
                      <a:pPr marL="0" marR="0" algn="ctr">
                        <a:spcBef>
                          <a:spcPts val="0"/>
                        </a:spcBef>
                        <a:spcAft>
                          <a:spcPts val="0"/>
                        </a:spcAft>
                      </a:pPr>
                      <a:r>
                        <a:rPr lang="ro-RO" sz="800" b="1" dirty="0">
                          <a:solidFill>
                            <a:srgbClr val="000000"/>
                          </a:solidFill>
                          <a:latin typeface="Trebuchet MS"/>
                          <a:ea typeface="Times New Roman"/>
                          <a:cs typeface="Calibri"/>
                        </a:rPr>
                        <a:t>Plati efectuate (cumulate de la inceputul anului)</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CCFF">
                        <a:alpha val="50000"/>
                      </a:srgbClr>
                    </a:solidFill>
                  </a:tcPr>
                </a:tc>
              </a:tr>
              <a:tr h="158595">
                <a:tc>
                  <a:txBody>
                    <a:bodyPr/>
                    <a:lstStyle/>
                    <a:p>
                      <a:pPr marL="0" marR="0" algn="ctr">
                        <a:spcBef>
                          <a:spcPts val="0"/>
                        </a:spcBef>
                        <a:spcAft>
                          <a:spcPts val="0"/>
                        </a:spcAft>
                      </a:pPr>
                      <a:r>
                        <a:rPr lang="ro-RO" sz="800">
                          <a:solidFill>
                            <a:srgbClr val="000000"/>
                          </a:solidFill>
                          <a:latin typeface="Trebuchet MS"/>
                          <a:ea typeface="Times New Roman"/>
                          <a:cs typeface="Calibri"/>
                        </a:rPr>
                        <a:t>35</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i="1" dirty="0">
                          <a:solidFill>
                            <a:srgbClr val="000000"/>
                          </a:solidFill>
                          <a:latin typeface="Trebuchet MS"/>
                          <a:ea typeface="Times New Roman"/>
                          <a:cs typeface="Calibri"/>
                        </a:rPr>
                        <a:t>Ajutoare incalzire cu gaze naturale</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1.013</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262.738</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6215">
                <a:tc>
                  <a:txBody>
                    <a:bodyPr/>
                    <a:lstStyle/>
                    <a:p>
                      <a:pPr marL="0" marR="0" algn="ctr">
                        <a:spcBef>
                          <a:spcPts val="0"/>
                        </a:spcBef>
                        <a:spcAft>
                          <a:spcPts val="0"/>
                        </a:spcAft>
                      </a:pPr>
                      <a:r>
                        <a:rPr lang="ro-RO" sz="800">
                          <a:solidFill>
                            <a:srgbClr val="000000"/>
                          </a:solidFill>
                          <a:latin typeface="Trebuchet MS"/>
                          <a:ea typeface="Times New Roman"/>
                          <a:cs typeface="Calibri"/>
                        </a:rPr>
                        <a:t>36</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i="1">
                          <a:solidFill>
                            <a:srgbClr val="000000"/>
                          </a:solidFill>
                          <a:latin typeface="Trebuchet MS"/>
                          <a:ea typeface="Times New Roman"/>
                          <a:cs typeface="Calibri"/>
                        </a:rPr>
                        <a:t>Supliemtul incalzire cu gaze naturale</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1.604</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50.499</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5256">
                <a:tc>
                  <a:txBody>
                    <a:bodyPr/>
                    <a:lstStyle/>
                    <a:p>
                      <a:pPr marL="0" marR="0" algn="ctr">
                        <a:spcBef>
                          <a:spcPts val="0"/>
                        </a:spcBef>
                        <a:spcAft>
                          <a:spcPts val="0"/>
                        </a:spcAft>
                      </a:pPr>
                      <a:r>
                        <a:rPr lang="ro-RO" sz="800">
                          <a:solidFill>
                            <a:srgbClr val="000000"/>
                          </a:solidFill>
                          <a:latin typeface="Trebuchet MS"/>
                          <a:ea typeface="Times New Roman"/>
                          <a:cs typeface="Calibri"/>
                        </a:rPr>
                        <a:t>37</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i="1">
                          <a:solidFill>
                            <a:srgbClr val="000000"/>
                          </a:solidFill>
                          <a:latin typeface="Trebuchet MS"/>
                          <a:ea typeface="Times New Roman"/>
                          <a:cs typeface="Calibri"/>
                        </a:rPr>
                        <a:t>Ajutoare incalzire cu energie electrica</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81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106.881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694">
                <a:tc>
                  <a:txBody>
                    <a:bodyPr/>
                    <a:lstStyle/>
                    <a:p>
                      <a:pPr marL="0" marR="0" algn="ctr">
                        <a:spcBef>
                          <a:spcPts val="0"/>
                        </a:spcBef>
                        <a:spcAft>
                          <a:spcPts val="0"/>
                        </a:spcAft>
                      </a:pPr>
                      <a:r>
                        <a:rPr lang="ro-RO" sz="800">
                          <a:solidFill>
                            <a:srgbClr val="000000"/>
                          </a:solidFill>
                          <a:latin typeface="Trebuchet MS"/>
                          <a:ea typeface="Times New Roman"/>
                          <a:cs typeface="Calibri"/>
                        </a:rPr>
                        <a:t>38</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i="1">
                          <a:solidFill>
                            <a:srgbClr val="000000"/>
                          </a:solidFill>
                          <a:latin typeface="Trebuchet MS"/>
                          <a:ea typeface="Times New Roman"/>
                          <a:cs typeface="Calibri"/>
                        </a:rPr>
                        <a:t>Suplimentul incalzire cu energie electrica</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332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57.751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79779">
                <a:tc>
                  <a:txBody>
                    <a:bodyPr/>
                    <a:lstStyle/>
                    <a:p>
                      <a:endParaRPr lang="en-US" sz="800">
                        <a:latin typeface="Calibri"/>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i="1">
                          <a:solidFill>
                            <a:srgbClr val="000000"/>
                          </a:solidFill>
                          <a:latin typeface="Trebuchet MS"/>
                          <a:ea typeface="Times New Roman"/>
                          <a:cs typeface="Calibri"/>
                        </a:rPr>
                        <a:t>TOTAL AJUTOARE DE INCALZIRE</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1.094</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369.619</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0017">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i="1">
                          <a:solidFill>
                            <a:srgbClr val="000000"/>
                          </a:solidFill>
                          <a:latin typeface="Trebuchet MS"/>
                          <a:ea typeface="Times New Roman"/>
                          <a:cs typeface="Calibri"/>
                        </a:rPr>
                        <a:t>TOTAL SUPLIMENT INCALZIRE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1.936</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108.250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0736">
                <a:tc>
                  <a:txBody>
                    <a:bodyPr/>
                    <a:lstStyle/>
                    <a:p>
                      <a:pPr marL="0" marR="0" algn="ctr">
                        <a:spcBef>
                          <a:spcPts val="0"/>
                        </a:spcBef>
                        <a:spcAft>
                          <a:spcPts val="0"/>
                        </a:spcAft>
                      </a:pPr>
                      <a:r>
                        <a:rPr lang="ro-RO" sz="800">
                          <a:solidFill>
                            <a:srgbClr val="000000"/>
                          </a:solidFill>
                          <a:latin typeface="Trebuchet MS"/>
                          <a:ea typeface="Times New Roman"/>
                          <a:cs typeface="Calibri"/>
                        </a:rPr>
                        <a:t>39</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a:solidFill>
                            <a:srgbClr val="000000"/>
                          </a:solidFill>
                          <a:latin typeface="Trebuchet MS"/>
                          <a:ea typeface="Times New Roman"/>
                          <a:cs typeface="Calibri"/>
                        </a:rPr>
                        <a:t>Ajutoare caldura (en. termica+gaze naturale+en. electrica+suplimente)</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i="1">
                          <a:solidFill>
                            <a:srgbClr val="000000"/>
                          </a:solidFill>
                          <a:latin typeface="Trebuchet MS"/>
                          <a:ea typeface="Times New Roman"/>
                          <a:cs typeface="Calibri"/>
                        </a:rPr>
                        <a:t>1.936</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i="1">
                          <a:solidFill>
                            <a:srgbClr val="000000"/>
                          </a:solidFill>
                          <a:latin typeface="Trebuchet MS"/>
                          <a:ea typeface="Times New Roman"/>
                          <a:cs typeface="Calibri"/>
                        </a:rPr>
                        <a:t>477.869</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0736">
                <a:tc>
                  <a:txBody>
                    <a:bodyPr/>
                    <a:lstStyle/>
                    <a:p>
                      <a:pPr marL="0" marR="0" algn="ctr">
                        <a:spcBef>
                          <a:spcPts val="0"/>
                        </a:spcBef>
                        <a:spcAft>
                          <a:spcPts val="0"/>
                        </a:spcAft>
                      </a:pPr>
                      <a:r>
                        <a:rPr lang="ro-RO" sz="800" b="1">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Subtotal alocatii familiale  subcap."15.01"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9.951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b="1">
                          <a:solidFill>
                            <a:srgbClr val="000000"/>
                          </a:solidFill>
                          <a:latin typeface="Trebuchet MS"/>
                          <a:ea typeface="Times New Roman"/>
                          <a:cs typeface="Calibri"/>
                        </a:rPr>
                        <a:t>30.170.618</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694">
                <a:tc>
                  <a:txBody>
                    <a:bodyPr/>
                    <a:lstStyle/>
                    <a:p>
                      <a:pPr marL="0" marR="0" algn="ctr">
                        <a:spcBef>
                          <a:spcPts val="0"/>
                        </a:spcBef>
                        <a:spcAft>
                          <a:spcPts val="0"/>
                        </a:spcAft>
                      </a:pPr>
                      <a:r>
                        <a:rPr lang="ro-RO" sz="800">
                          <a:solidFill>
                            <a:srgbClr val="000000"/>
                          </a:solidFill>
                          <a:latin typeface="Trebuchet MS"/>
                          <a:ea typeface="Times New Roman"/>
                          <a:cs typeface="Calibri"/>
                        </a:rPr>
                        <a:t>40</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dirty="0">
                          <a:solidFill>
                            <a:srgbClr val="000000"/>
                          </a:solidFill>
                          <a:latin typeface="Trebuchet MS"/>
                          <a:ea typeface="Times New Roman"/>
                          <a:cs typeface="Calibri"/>
                        </a:rPr>
                        <a:t>Ajutoare financiare</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i="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i="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8356">
                <a:tc>
                  <a:txBody>
                    <a:bodyPr/>
                    <a:lstStyle/>
                    <a:p>
                      <a:pPr marL="0" marR="0" algn="ctr">
                        <a:spcBef>
                          <a:spcPts val="0"/>
                        </a:spcBef>
                        <a:spcAft>
                          <a:spcPts val="0"/>
                        </a:spcAft>
                      </a:pPr>
                      <a:r>
                        <a:rPr lang="ro-RO" sz="800">
                          <a:solidFill>
                            <a:srgbClr val="000000"/>
                          </a:solidFill>
                          <a:latin typeface="Trebuchet MS"/>
                          <a:ea typeface="Times New Roman"/>
                          <a:cs typeface="Calibri"/>
                        </a:rPr>
                        <a:t>41</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TOTAL COVID - Tit.57</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0736">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Alti profesionisti (PFA, II, IF etc.)</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6694">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dirty="0">
                          <a:solidFill>
                            <a:srgbClr val="000000"/>
                          </a:solidFill>
                          <a:latin typeface="Trebuchet MS"/>
                          <a:ea typeface="Times New Roman"/>
                          <a:cs typeface="Calibri"/>
                        </a:rPr>
                        <a:t>Drepturi de autori si drepturi conexe</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9075">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Avocați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92895">
                <a:tc>
                  <a:txBody>
                    <a:bodyPr/>
                    <a:lstStyle/>
                    <a:p>
                      <a:pPr marL="0" marR="0" algn="ctr">
                        <a:spcBef>
                          <a:spcPts val="0"/>
                        </a:spcBef>
                        <a:spcAft>
                          <a:spcPts val="0"/>
                        </a:spcAft>
                      </a:pPr>
                      <a:r>
                        <a:rPr lang="ro-RO" sz="800">
                          <a:solidFill>
                            <a:srgbClr val="000000"/>
                          </a:solidFill>
                          <a:latin typeface="Trebuchet MS"/>
                          <a:ea typeface="Times New Roman"/>
                          <a:cs typeface="Calibri"/>
                        </a:rPr>
                        <a:t> 42</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Total OUG 30/2022</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593">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Alti profesionisti (PFA, II, IF etc.)</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Drepturi de autori si drepturi conexe</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Avocați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a:solidFill>
                            <a:srgbClr val="000000"/>
                          </a:solidFill>
                          <a:latin typeface="Trebuchet MS"/>
                          <a:ea typeface="Times New Roman"/>
                          <a:cs typeface="Calibri"/>
                        </a:rPr>
                        <a:t>43 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Total OUG 111/2021</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ro-RO" sz="800" b="1">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Alti profesionisti (PFA, II, IF etc.)</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Drepturi de autori si drepturi conexe</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14314">
                <a:tc>
                  <a:txBody>
                    <a:bodyPr/>
                    <a:lstStyle/>
                    <a:p>
                      <a:pPr marL="0" marR="0" algn="ctr">
                        <a:spcBef>
                          <a:spcPts val="0"/>
                        </a:spcBef>
                        <a:spcAft>
                          <a:spcPts val="0"/>
                        </a:spcAft>
                      </a:pPr>
                      <a:r>
                        <a:rPr lang="ro-RO" sz="800">
                          <a:solidFill>
                            <a:srgbClr val="000000"/>
                          </a:solidFill>
                          <a:latin typeface="Trebuchet MS"/>
                          <a:ea typeface="Times New Roman"/>
                          <a:cs typeface="Calibri"/>
                        </a:rPr>
                        <a:t> </a:t>
                      </a:r>
                      <a:endParaRPr lang="en-US" sz="900">
                        <a:latin typeface="Times New Roman"/>
                        <a:ea typeface="Times New Roman"/>
                        <a:cs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spcBef>
                          <a:spcPts val="0"/>
                        </a:spcBef>
                        <a:spcAft>
                          <a:spcPts val="0"/>
                        </a:spcAft>
                      </a:pPr>
                      <a:r>
                        <a:rPr lang="ro-RO" sz="800" b="1">
                          <a:solidFill>
                            <a:srgbClr val="000000"/>
                          </a:solidFill>
                          <a:latin typeface="Trebuchet MS"/>
                          <a:ea typeface="Times New Roman"/>
                          <a:cs typeface="Calibri"/>
                        </a:rPr>
                        <a:t>Avocați </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a:solidFill>
                            <a:srgbClr val="000000"/>
                          </a:solidFill>
                          <a:latin typeface="Trebuchet MS"/>
                          <a:ea typeface="Times New Roman"/>
                          <a:cs typeface="Calibri"/>
                        </a:rPr>
                        <a:t>0</a:t>
                      </a:r>
                      <a:endParaRPr lang="en-US" sz="90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r">
                        <a:spcBef>
                          <a:spcPts val="0"/>
                        </a:spcBef>
                        <a:spcAft>
                          <a:spcPts val="0"/>
                        </a:spcAft>
                      </a:pPr>
                      <a:r>
                        <a:rPr lang="en-US" sz="800" dirty="0">
                          <a:solidFill>
                            <a:srgbClr val="000000"/>
                          </a:solidFill>
                          <a:latin typeface="Trebuchet MS"/>
                          <a:ea typeface="Times New Roman"/>
                          <a:cs typeface="Calibri"/>
                        </a:rPr>
                        <a:t>0</a:t>
                      </a:r>
                      <a:endParaRPr lang="en-US" sz="900" dirty="0">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4456" name="Slide Number Placeholder 3"/>
          <p:cNvSpPr>
            <a:spLocks noGrp="1"/>
          </p:cNvSpPr>
          <p:nvPr>
            <p:ph type="sldNum" sz="quarter" idx="12"/>
          </p:nvPr>
        </p:nvSpPr>
        <p:spPr bwMode="auto">
          <a:noFill/>
          <a:ln>
            <a:miter lim="800000"/>
            <a:headEnd/>
            <a:tailEnd/>
          </a:ln>
        </p:spPr>
        <p:txBody>
          <a:bodyPr/>
          <a:lstStyle/>
          <a:p>
            <a:fld id="{58F52438-6502-43EB-A893-C530CD60C5CD}" type="slidenum">
              <a:rPr lang="ro-RO" smtClean="0"/>
              <a:pPr/>
              <a:t>9</a:t>
            </a:fld>
            <a:endParaRPr lang="ro-RO"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Temă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emă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ă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Temă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ă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10050</TotalTime>
  <Words>6297</Words>
  <Application>Microsoft Office PowerPoint</Application>
  <PresentationFormat>On-screen Show (16:9)</PresentationFormat>
  <Paragraphs>1106</Paragraphs>
  <Slides>51</Slides>
  <Notes>1</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51</vt:i4>
      </vt:variant>
    </vt:vector>
  </HeadingPairs>
  <TitlesOfParts>
    <vt:vector size="55" baseType="lpstr">
      <vt:lpstr>Office Theme</vt:lpstr>
      <vt:lpstr>Document</vt:lpstr>
      <vt:lpstr>Microsoft Excel 97-2003 Worksheet</vt:lpstr>
      <vt:lpstr>Worksheet</vt:lpstr>
      <vt:lpstr>AGENȚIA JUDEȚEANĂ PENTRU PLĂȚI ȘI INSPECȚIE SOCIALĂ SATU MARE</vt:lpstr>
      <vt:lpstr>PowerPoint Presentation</vt:lpstr>
      <vt:lpstr> AGENŢIA  JUDEŢEANĂ PENTRU PLĂŢI ŞI INSPECŢIE SOCIALĂ  - SATU MARE   -este o instituţie publică, cu personalitate juridică, organizată în baza O.U.G. nr.113/2011 privind organizarea şi funcţionarea Agenţiei Naţionale pentru Plăţi şi Inspecţie Socială;  -este un serviciu public deconcentrat al Agenţiei Naţionale pentru Plăţi şi Inspecţie Socială şi are ca scop principal gestionarea sistemului beneficiilor de asistenţă socială la nivelul judeţului Satu Mare.     </vt:lpstr>
      <vt:lpstr>Atribuţiile AJPIS se exercită, în principal în următoarele domenii: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Realizările Agenţiei Judeţene pentru Plăţi şi Inspecţie Socială Satu Mare în primele 9 luni-2024 pe partea de beneficii sociale    </vt:lpstr>
      <vt:lpstr>PowerPoint Presentation</vt:lpstr>
      <vt:lpstr>PowerPoint Presentation</vt:lpstr>
      <vt:lpstr>PowerPoint Presentation</vt:lpstr>
      <vt:lpstr>PowerPoint Presentation</vt:lpstr>
      <vt:lpstr>Creşterea eficienţei privind acordarea beneficiilor de asistenţă socială printr-o bună gestionare a sistemului informatic </vt:lpstr>
      <vt:lpstr>PowerPoint Presentation</vt:lpstr>
      <vt:lpstr>SITUAŢIA RECUPERĂRII DEBITELOR</vt:lpstr>
      <vt:lpstr>PowerPoint Presentation</vt:lpstr>
      <vt:lpstr>PowerPoint Presentation</vt:lpstr>
      <vt:lpstr>AUTORIZAREA FURNIZORILOR DE FORMARE PROFESIONALĂ PENTRU  ADULȚI</vt:lpstr>
      <vt:lpstr>AUTORIZAREA FURNIZORILOR DE FORMARE PROFESIONALĂ PENTRU ADULȚI</vt:lpstr>
      <vt:lpstr>ACORDAREA DREPTURILOR PREVĂZUTE DE DECRETUL LEGE NR.118/1990  persoanelor persecutate din motive politice de dictatura instaurată cu începere de la 6 martie 1945, precum şi celor deportate în străinătate ori constituite în prizonieri, actualizat prin Legea nr.130/2020</vt:lpstr>
      <vt:lpstr>PowerPoint Presentation</vt:lpstr>
      <vt:lpstr>ACTIVITATEA INSPECŢIEI SOCIALE ÎN PRIMELE 9 LUNI ALE ANULUI 2024</vt:lpstr>
      <vt:lpstr>PowerPoint Presentation</vt:lpstr>
      <vt:lpstr>PowerPoint Presentation</vt:lpstr>
      <vt:lpstr>ACREDITAREA FURNIZORILOR  DE SERVICII SOCIALE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Digitalizarea instituțiilor publice</vt:lpstr>
      <vt:lpstr>PowerPoint Presentation</vt:lpstr>
      <vt:lpstr>PowerPoint Presentation</vt:lpstr>
      <vt:lpstr>PowerPoint Presentation</vt:lpstr>
    </vt:vector>
  </TitlesOfParts>
  <Company>Deva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ACTIVITATEA  DIRECŢIEI DE MUNCĂ, SOLIDARITATE SOCIALĂ ŞI FAMILIE HUNEDOARA   SEMESTRUL  I  2006</dc:title>
  <dc:creator>tb</dc:creator>
  <cp:lastModifiedBy>User</cp:lastModifiedBy>
  <cp:revision>1958</cp:revision>
  <cp:lastPrinted>2018-01-18T06:02:10Z</cp:lastPrinted>
  <dcterms:created xsi:type="dcterms:W3CDTF">2006-08-16T12:13:17Z</dcterms:created>
  <dcterms:modified xsi:type="dcterms:W3CDTF">2024-10-28T12:13:49Z</dcterms:modified>
</cp:coreProperties>
</file>