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1"/>
  </p:sldMasterIdLst>
  <p:handoutMasterIdLst>
    <p:handoutMasterId r:id="rId15"/>
  </p:handoutMasterIdLst>
  <p:sldIdLst>
    <p:sldId id="256" r:id="rId2"/>
    <p:sldId id="265" r:id="rId3"/>
    <p:sldId id="295" r:id="rId4"/>
    <p:sldId id="296" r:id="rId5"/>
    <p:sldId id="279" r:id="rId6"/>
    <p:sldId id="306" r:id="rId7"/>
    <p:sldId id="292" r:id="rId8"/>
    <p:sldId id="293" r:id="rId9"/>
    <p:sldId id="304" r:id="rId10"/>
    <p:sldId id="305" r:id="rId11"/>
    <p:sldId id="275" r:id="rId12"/>
    <p:sldId id="297" r:id="rId13"/>
    <p:sldId id="278" r:id="rId14"/>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alin Vasile Ghiran" initials="CVG" lastIdx="0" clrIdx="0">
    <p:extLst>
      <p:ext uri="{19B8F6BF-5375-455C-9EA6-DF929625EA0E}">
        <p15:presenceInfo xmlns:p15="http://schemas.microsoft.com/office/powerpoint/2012/main" userId="S-1-5-21-715173093-459678366-1748881521-15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EFFCD"/>
    <a:srgbClr val="99FF99"/>
    <a:srgbClr val="CCFFCC"/>
    <a:srgbClr val="FF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autoAdjust="0"/>
    <p:restoredTop sz="96374" autoAdjust="0"/>
  </p:normalViewPr>
  <p:slideViewPr>
    <p:cSldViewPr snapToGrid="0">
      <p:cViewPr varScale="1">
        <p:scale>
          <a:sx n="114" d="100"/>
          <a:sy n="114" d="100"/>
        </p:scale>
        <p:origin x="15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DA43D5-E7C3-49E4-A7C2-D1BFCBB5F866}"/>
              </a:ext>
            </a:extLst>
          </p:cNvPr>
          <p:cNvSpPr>
            <a:spLocks noGrp="1"/>
          </p:cNvSpPr>
          <p:nvPr>
            <p:ph type="hdr" sz="quarter"/>
          </p:nvPr>
        </p:nvSpPr>
        <p:spPr>
          <a:xfrm>
            <a:off x="0" y="0"/>
            <a:ext cx="4303713" cy="341313"/>
          </a:xfrm>
          <a:prstGeom prst="rect">
            <a:avLst/>
          </a:prstGeom>
        </p:spPr>
        <p:txBody>
          <a:bodyPr vert="horz" lIns="91440" tIns="45720" rIns="91440" bIns="45720" rtlCol="0"/>
          <a:lstStyle>
            <a:lvl1pPr algn="l" eaLnBrk="1" hangingPunct="1">
              <a:lnSpc>
                <a:spcPct val="90000"/>
              </a:lnSpc>
              <a:buClr>
                <a:schemeClr val="accent1"/>
              </a:buClr>
              <a:buFont typeface="Calibri" panose="020F0502020204030204" pitchFamily="34" charset="0"/>
              <a:buChar char="•"/>
              <a:defRPr sz="1200"/>
            </a:lvl1pPr>
          </a:lstStyle>
          <a:p>
            <a:pPr>
              <a:defRPr/>
            </a:pPr>
            <a:endParaRPr lang="ro-RO"/>
          </a:p>
        </p:txBody>
      </p:sp>
      <p:sp>
        <p:nvSpPr>
          <p:cNvPr id="3" name="Date Placeholder 2">
            <a:extLst>
              <a:ext uri="{FF2B5EF4-FFF2-40B4-BE49-F238E27FC236}">
                <a16:creationId xmlns:a16="http://schemas.microsoft.com/office/drawing/2014/main" id="{4B5CBD10-0FBA-4945-88E0-9B9283CA1513}"/>
              </a:ext>
            </a:extLst>
          </p:cNvPr>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eaLnBrk="1" hangingPunct="1">
              <a:lnSpc>
                <a:spcPct val="90000"/>
              </a:lnSpc>
              <a:buClr>
                <a:schemeClr val="accent1"/>
              </a:buClr>
              <a:buFont typeface="Calibri" panose="020F0502020204030204" pitchFamily="34" charset="0"/>
              <a:buChar char="•"/>
              <a:defRPr sz="1200"/>
            </a:lvl1pPr>
          </a:lstStyle>
          <a:p>
            <a:pPr>
              <a:defRPr/>
            </a:pPr>
            <a:fld id="{E1D632AF-D692-48D1-BEE5-4B1ACA0298D7}" type="datetimeFigureOut">
              <a:rPr lang="ro-RO"/>
              <a:pPr>
                <a:defRPr/>
              </a:pPr>
              <a:t>18.11.2024</a:t>
            </a:fld>
            <a:endParaRPr lang="ro-RO"/>
          </a:p>
        </p:txBody>
      </p:sp>
      <p:sp>
        <p:nvSpPr>
          <p:cNvPr id="4" name="Footer Placeholder 3">
            <a:extLst>
              <a:ext uri="{FF2B5EF4-FFF2-40B4-BE49-F238E27FC236}">
                <a16:creationId xmlns:a16="http://schemas.microsoft.com/office/drawing/2014/main" id="{7624B4F4-AD5E-469F-9D0E-F31DAC810CF2}"/>
              </a:ext>
            </a:extLst>
          </p:cNvPr>
          <p:cNvSpPr>
            <a:spLocks noGrp="1"/>
          </p:cNvSpPr>
          <p:nvPr>
            <p:ph type="ftr" sz="quarter" idx="2"/>
          </p:nvPr>
        </p:nvSpPr>
        <p:spPr>
          <a:xfrm>
            <a:off x="0" y="6456363"/>
            <a:ext cx="4303713" cy="341312"/>
          </a:xfrm>
          <a:prstGeom prst="rect">
            <a:avLst/>
          </a:prstGeom>
        </p:spPr>
        <p:txBody>
          <a:bodyPr vert="horz" lIns="91440" tIns="45720" rIns="91440" bIns="45720" rtlCol="0" anchor="b"/>
          <a:lstStyle>
            <a:lvl1pPr algn="l" eaLnBrk="1" hangingPunct="1">
              <a:lnSpc>
                <a:spcPct val="90000"/>
              </a:lnSpc>
              <a:buClr>
                <a:schemeClr val="accent1"/>
              </a:buClr>
              <a:buFont typeface="Calibri" panose="020F0502020204030204" pitchFamily="34" charset="0"/>
              <a:buChar char="•"/>
              <a:defRPr sz="1200"/>
            </a:lvl1pPr>
          </a:lstStyle>
          <a:p>
            <a:pPr>
              <a:defRPr/>
            </a:pPr>
            <a:endParaRPr lang="ro-RO"/>
          </a:p>
        </p:txBody>
      </p:sp>
      <p:sp>
        <p:nvSpPr>
          <p:cNvPr id="5" name="Slide Number Placeholder 4">
            <a:extLst>
              <a:ext uri="{FF2B5EF4-FFF2-40B4-BE49-F238E27FC236}">
                <a16:creationId xmlns:a16="http://schemas.microsoft.com/office/drawing/2014/main" id="{2FBE30C3-1A3D-40EC-98F7-93C351B53502}"/>
              </a:ext>
            </a:extLst>
          </p:cNvPr>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eaLnBrk="1" hangingPunct="1">
              <a:lnSpc>
                <a:spcPct val="90000"/>
              </a:lnSpc>
              <a:buClr>
                <a:schemeClr val="accent1"/>
              </a:buClr>
              <a:buFont typeface="Calibri" panose="020F0502020204030204" pitchFamily="34" charset="0"/>
              <a:buChar char="•"/>
              <a:defRPr sz="1200"/>
            </a:lvl1pPr>
          </a:lstStyle>
          <a:p>
            <a:pPr>
              <a:defRPr/>
            </a:pPr>
            <a:fld id="{77CCA85A-493E-492D-B5F5-92CFBB9478C7}" type="slidenum">
              <a:rPr lang="ro-RO"/>
              <a:pPr>
                <a:defRPr/>
              </a:pPr>
              <a:t>‹#›</a:t>
            </a:fld>
            <a:endParaRPr lang="ro-RO"/>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816B1C0-E4FA-4A20-96EE-FBF9B59E1840}" type="datetimeFigureOut">
              <a:rPr lang="ro-RO" smtClean="0"/>
              <a:pPr>
                <a:defRPr/>
              </a:pPr>
              <a:t>18.11.2024</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8DEB0CC9-A7EC-46D4-8BEC-2E90460CE307}" type="slidenum">
              <a:rPr lang="ro-RO" altLang="ro-RO" smtClean="0"/>
              <a:pPr>
                <a:defRPr/>
              </a:pPr>
              <a:t>‹#›</a:t>
            </a:fld>
            <a:endParaRPr lang="ro-RO" altLang="ro-R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20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339A2D1-318A-4DF9-B853-8748334CBA15}" type="datetimeFigureOut">
              <a:rPr lang="ro-RO" smtClean="0"/>
              <a:pPr>
                <a:defRPr/>
              </a:pPr>
              <a:t>18.11.2024</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B197E087-8F65-4D3D-8F3B-349FA8C84529}" type="slidenum">
              <a:rPr lang="ro-RO" altLang="ro-RO" smtClean="0"/>
              <a:pPr>
                <a:defRPr/>
              </a:pPr>
              <a:t>‹#›</a:t>
            </a:fld>
            <a:endParaRPr lang="ro-RO" altLang="ro-RO"/>
          </a:p>
        </p:txBody>
      </p:sp>
    </p:spTree>
    <p:extLst>
      <p:ext uri="{BB962C8B-B14F-4D97-AF65-F5344CB8AC3E}">
        <p14:creationId xmlns:p14="http://schemas.microsoft.com/office/powerpoint/2010/main" val="187311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A1F432-B8E3-4214-AE49-0D1A42D83A5C}" type="datetimeFigureOut">
              <a:rPr lang="ro-RO" smtClean="0"/>
              <a:pPr>
                <a:defRPr/>
              </a:pPr>
              <a:t>18.11.2024</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BFB1E673-5CCF-4F02-98F0-86921F2BD280}" type="slidenum">
              <a:rPr lang="ro-RO" altLang="ro-RO" smtClean="0"/>
              <a:pPr>
                <a:defRPr/>
              </a:pPr>
              <a:t>‹#›</a:t>
            </a:fld>
            <a:endParaRPr lang="ro-RO" altLang="ro-RO"/>
          </a:p>
        </p:txBody>
      </p:sp>
    </p:spTree>
    <p:extLst>
      <p:ext uri="{BB962C8B-B14F-4D97-AF65-F5344CB8AC3E}">
        <p14:creationId xmlns:p14="http://schemas.microsoft.com/office/powerpoint/2010/main" val="255034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DADE760-A432-4794-BB5E-DFCE1AFACC5A}" type="datetimeFigureOut">
              <a:rPr lang="ro-RO" smtClean="0"/>
              <a:pPr>
                <a:defRPr/>
              </a:pPr>
              <a:t>18.11.2024</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8358A3AF-BF9B-4A90-B342-5A4E4AD4CC89}" type="slidenum">
              <a:rPr lang="ro-RO" altLang="ro-RO" smtClean="0"/>
              <a:pPr>
                <a:defRPr/>
              </a:pPr>
              <a:t>‹#›</a:t>
            </a:fld>
            <a:endParaRPr lang="ro-RO" altLang="ro-RO"/>
          </a:p>
        </p:txBody>
      </p:sp>
    </p:spTree>
    <p:extLst>
      <p:ext uri="{BB962C8B-B14F-4D97-AF65-F5344CB8AC3E}">
        <p14:creationId xmlns:p14="http://schemas.microsoft.com/office/powerpoint/2010/main" val="133172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4064884D-B489-4F00-86EA-5C19D60353B8}" type="datetimeFigureOut">
              <a:rPr lang="ro-RO" smtClean="0"/>
              <a:pPr>
                <a:defRPr/>
              </a:pPr>
              <a:t>18.11.2024</a:t>
            </a:fld>
            <a:endParaRPr lang="ro-RO"/>
          </a:p>
        </p:txBody>
      </p:sp>
      <p:sp>
        <p:nvSpPr>
          <p:cNvPr id="5" name="Footer Placeholder 4"/>
          <p:cNvSpPr>
            <a:spLocks noGrp="1"/>
          </p:cNvSpPr>
          <p:nvPr>
            <p:ph type="ftr" sz="quarter" idx="11"/>
          </p:nvPr>
        </p:nvSpPr>
        <p:spPr/>
        <p:txBody>
          <a:bodyPr/>
          <a:lstStyle/>
          <a:p>
            <a:pPr>
              <a:defRPr/>
            </a:pPr>
            <a:endParaRPr lang="ro-RO"/>
          </a:p>
        </p:txBody>
      </p:sp>
      <p:sp>
        <p:nvSpPr>
          <p:cNvPr id="6" name="Slide Number Placeholder 5"/>
          <p:cNvSpPr>
            <a:spLocks noGrp="1"/>
          </p:cNvSpPr>
          <p:nvPr>
            <p:ph type="sldNum" sz="quarter" idx="12"/>
          </p:nvPr>
        </p:nvSpPr>
        <p:spPr/>
        <p:txBody>
          <a:bodyPr/>
          <a:lstStyle/>
          <a:p>
            <a:pPr>
              <a:defRPr/>
            </a:pPr>
            <a:fld id="{54E3A70C-33A8-4EEF-B661-61D167AB5E21}" type="slidenum">
              <a:rPr lang="ro-RO" altLang="ro-RO" smtClean="0"/>
              <a:pPr>
                <a:defRPr/>
              </a:pPr>
              <a:t>‹#›</a:t>
            </a:fld>
            <a:endParaRPr lang="ro-RO" altLang="ro-RO"/>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69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5C5E92D-D6EE-4F9B-85C0-EC60BF3761A3}" type="datetimeFigureOut">
              <a:rPr lang="ro-RO" smtClean="0"/>
              <a:pPr>
                <a:defRPr/>
              </a:pPr>
              <a:t>18.11.2024</a:t>
            </a:fld>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pPr>
              <a:defRPr/>
            </a:pPr>
            <a:fld id="{F7DD42F6-FD0C-4936-8E7C-62D3121C2BB8}" type="slidenum">
              <a:rPr lang="ro-RO" altLang="ro-RO" smtClean="0"/>
              <a:pPr>
                <a:defRPr/>
              </a:pPr>
              <a:t>‹#›</a:t>
            </a:fld>
            <a:endParaRPr lang="ro-RO" altLang="ro-RO"/>
          </a:p>
        </p:txBody>
      </p:sp>
    </p:spTree>
    <p:extLst>
      <p:ext uri="{BB962C8B-B14F-4D97-AF65-F5344CB8AC3E}">
        <p14:creationId xmlns:p14="http://schemas.microsoft.com/office/powerpoint/2010/main" val="28205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C8E8A28-45E6-4CAC-932B-B85883A0A019}" type="datetimeFigureOut">
              <a:rPr lang="ro-RO" smtClean="0"/>
              <a:pPr>
                <a:defRPr/>
              </a:pPr>
              <a:t>18.11.2024</a:t>
            </a:fld>
            <a:endParaRPr lang="ro-RO"/>
          </a:p>
        </p:txBody>
      </p:sp>
      <p:sp>
        <p:nvSpPr>
          <p:cNvPr id="8" name="Footer Placeholder 7"/>
          <p:cNvSpPr>
            <a:spLocks noGrp="1"/>
          </p:cNvSpPr>
          <p:nvPr>
            <p:ph type="ftr" sz="quarter" idx="11"/>
          </p:nvPr>
        </p:nvSpPr>
        <p:spPr/>
        <p:txBody>
          <a:bodyPr/>
          <a:lstStyle/>
          <a:p>
            <a:pPr>
              <a:defRPr/>
            </a:pPr>
            <a:endParaRPr lang="ro-RO"/>
          </a:p>
        </p:txBody>
      </p:sp>
      <p:sp>
        <p:nvSpPr>
          <p:cNvPr id="9" name="Slide Number Placeholder 8"/>
          <p:cNvSpPr>
            <a:spLocks noGrp="1"/>
          </p:cNvSpPr>
          <p:nvPr>
            <p:ph type="sldNum" sz="quarter" idx="12"/>
          </p:nvPr>
        </p:nvSpPr>
        <p:spPr/>
        <p:txBody>
          <a:bodyPr/>
          <a:lstStyle/>
          <a:p>
            <a:pPr>
              <a:defRPr/>
            </a:pPr>
            <a:fld id="{EE8DEC78-F660-4C03-83C4-4592BE52D486}" type="slidenum">
              <a:rPr lang="ro-RO" altLang="ro-RO" smtClean="0"/>
              <a:pPr>
                <a:defRPr/>
              </a:pPr>
              <a:t>‹#›</a:t>
            </a:fld>
            <a:endParaRPr lang="ro-RO" altLang="ro-RO"/>
          </a:p>
        </p:txBody>
      </p:sp>
    </p:spTree>
    <p:extLst>
      <p:ext uri="{BB962C8B-B14F-4D97-AF65-F5344CB8AC3E}">
        <p14:creationId xmlns:p14="http://schemas.microsoft.com/office/powerpoint/2010/main" val="239927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CF88434-04FF-4E64-90EE-0485C1A990F1}" type="datetimeFigureOut">
              <a:rPr lang="ro-RO" smtClean="0"/>
              <a:pPr>
                <a:defRPr/>
              </a:pPr>
              <a:t>18.11.2024</a:t>
            </a:fld>
            <a:endParaRPr lang="ro-RO"/>
          </a:p>
        </p:txBody>
      </p:sp>
      <p:sp>
        <p:nvSpPr>
          <p:cNvPr id="4" name="Footer Placeholder 3"/>
          <p:cNvSpPr>
            <a:spLocks noGrp="1"/>
          </p:cNvSpPr>
          <p:nvPr>
            <p:ph type="ftr" sz="quarter" idx="11"/>
          </p:nvPr>
        </p:nvSpPr>
        <p:spPr/>
        <p:txBody>
          <a:bodyPr/>
          <a:lstStyle/>
          <a:p>
            <a:pPr>
              <a:defRPr/>
            </a:pPr>
            <a:endParaRPr lang="ro-RO"/>
          </a:p>
        </p:txBody>
      </p:sp>
      <p:sp>
        <p:nvSpPr>
          <p:cNvPr id="5" name="Slide Number Placeholder 4"/>
          <p:cNvSpPr>
            <a:spLocks noGrp="1"/>
          </p:cNvSpPr>
          <p:nvPr>
            <p:ph type="sldNum" sz="quarter" idx="12"/>
          </p:nvPr>
        </p:nvSpPr>
        <p:spPr/>
        <p:txBody>
          <a:bodyPr/>
          <a:lstStyle/>
          <a:p>
            <a:pPr>
              <a:defRPr/>
            </a:pPr>
            <a:fld id="{4EA9A426-1E2B-45C8-92C1-51301A5C736C}" type="slidenum">
              <a:rPr lang="ro-RO" altLang="ro-RO" smtClean="0"/>
              <a:pPr>
                <a:defRPr/>
              </a:pPr>
              <a:t>‹#›</a:t>
            </a:fld>
            <a:endParaRPr lang="ro-RO" altLang="ro-RO"/>
          </a:p>
        </p:txBody>
      </p:sp>
    </p:spTree>
    <p:extLst>
      <p:ext uri="{BB962C8B-B14F-4D97-AF65-F5344CB8AC3E}">
        <p14:creationId xmlns:p14="http://schemas.microsoft.com/office/powerpoint/2010/main" val="166670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2ADE0F04-A3A3-4138-A056-0350AA8651DD}" type="datetimeFigureOut">
              <a:rPr lang="ro-RO" smtClean="0"/>
              <a:pPr>
                <a:defRPr/>
              </a:pPr>
              <a:t>18.11.2024</a:t>
            </a:fld>
            <a:endParaRPr lang="ro-RO"/>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ro-RO"/>
          </a:p>
        </p:txBody>
      </p:sp>
      <p:sp>
        <p:nvSpPr>
          <p:cNvPr id="9" name="Slide Number Placeholder 8"/>
          <p:cNvSpPr>
            <a:spLocks noGrp="1"/>
          </p:cNvSpPr>
          <p:nvPr>
            <p:ph type="sldNum" sz="quarter" idx="12"/>
          </p:nvPr>
        </p:nvSpPr>
        <p:spPr/>
        <p:txBody>
          <a:bodyPr/>
          <a:lstStyle/>
          <a:p>
            <a:pPr>
              <a:defRPr/>
            </a:pPr>
            <a:fld id="{7A8E5155-8720-444B-B094-C66A460FFED3}" type="slidenum">
              <a:rPr lang="ro-RO" altLang="ro-RO" smtClean="0"/>
              <a:pPr>
                <a:defRPr/>
              </a:pPr>
              <a:t>‹#›</a:t>
            </a:fld>
            <a:endParaRPr lang="ro-RO" altLang="ro-RO"/>
          </a:p>
        </p:txBody>
      </p:sp>
    </p:spTree>
    <p:extLst>
      <p:ext uri="{BB962C8B-B14F-4D97-AF65-F5344CB8AC3E}">
        <p14:creationId xmlns:p14="http://schemas.microsoft.com/office/powerpoint/2010/main" val="239429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3244EAD5-60E5-47B8-B44E-44CD30478EF5}" type="datetimeFigureOut">
              <a:rPr lang="ro-RO" smtClean="0"/>
              <a:pPr>
                <a:defRPr/>
              </a:pPr>
              <a:t>18.11.2024</a:t>
            </a:fld>
            <a:endParaRPr lang="ro-RO"/>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ro-RO"/>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F9D1174-E28D-44EB-94F5-A27CF5BB37B0}" type="slidenum">
              <a:rPr lang="ro-RO" altLang="ro-RO" smtClean="0"/>
              <a:pPr>
                <a:defRPr/>
              </a:pPr>
              <a:t>‹#›</a:t>
            </a:fld>
            <a:endParaRPr lang="ro-RO" altLang="ro-RO"/>
          </a:p>
        </p:txBody>
      </p:sp>
    </p:spTree>
    <p:extLst>
      <p:ext uri="{BB962C8B-B14F-4D97-AF65-F5344CB8AC3E}">
        <p14:creationId xmlns:p14="http://schemas.microsoft.com/office/powerpoint/2010/main" val="386414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FD1B847-63D7-461C-AC1D-B9C226DD1FF9}" type="datetimeFigureOut">
              <a:rPr lang="ro-RO" smtClean="0"/>
              <a:pPr>
                <a:defRPr/>
              </a:pPr>
              <a:t>18.11.2024</a:t>
            </a:fld>
            <a:endParaRPr lang="ro-RO"/>
          </a:p>
        </p:txBody>
      </p:sp>
      <p:sp>
        <p:nvSpPr>
          <p:cNvPr id="6" name="Footer Placeholder 5"/>
          <p:cNvSpPr>
            <a:spLocks noGrp="1"/>
          </p:cNvSpPr>
          <p:nvPr>
            <p:ph type="ftr" sz="quarter" idx="11"/>
          </p:nvPr>
        </p:nvSpPr>
        <p:spPr/>
        <p:txBody>
          <a:bodyPr/>
          <a:lstStyle/>
          <a:p>
            <a:pPr>
              <a:defRPr/>
            </a:pPr>
            <a:endParaRPr lang="ro-RO"/>
          </a:p>
        </p:txBody>
      </p:sp>
      <p:sp>
        <p:nvSpPr>
          <p:cNvPr id="7" name="Slide Number Placeholder 6"/>
          <p:cNvSpPr>
            <a:spLocks noGrp="1"/>
          </p:cNvSpPr>
          <p:nvPr>
            <p:ph type="sldNum" sz="quarter" idx="12"/>
          </p:nvPr>
        </p:nvSpPr>
        <p:spPr/>
        <p:txBody>
          <a:bodyPr/>
          <a:lstStyle/>
          <a:p>
            <a:pPr>
              <a:defRPr/>
            </a:pPr>
            <a:fld id="{585207E1-6CFB-4A61-9C0D-40B1F074E8B4}" type="slidenum">
              <a:rPr lang="ro-RO" altLang="ro-RO" smtClean="0"/>
              <a:pPr>
                <a:defRPr/>
              </a:pPr>
              <a:t>‹#›</a:t>
            </a:fld>
            <a:endParaRPr lang="ro-RO" altLang="ro-RO"/>
          </a:p>
        </p:txBody>
      </p:sp>
    </p:spTree>
    <p:extLst>
      <p:ext uri="{BB962C8B-B14F-4D97-AF65-F5344CB8AC3E}">
        <p14:creationId xmlns:p14="http://schemas.microsoft.com/office/powerpoint/2010/main" val="119503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42F791F-DB7A-4926-B6D0-F762E5BBA65B}" type="datetimeFigureOut">
              <a:rPr lang="ro-RO" smtClean="0"/>
              <a:pPr>
                <a:defRPr/>
              </a:pPr>
              <a:t>18.11.2024</a:t>
            </a:fld>
            <a:endParaRPr lang="ro-RO"/>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ro-RO"/>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C1F2498-2D85-47FA-AA5D-02DC502BAA44}" type="slidenum">
              <a:rPr lang="ro-RO" altLang="ro-RO" smtClean="0"/>
              <a:pPr>
                <a:defRPr/>
              </a:pPr>
              <a:t>‹#›</a:t>
            </a:fld>
            <a:endParaRPr lang="ro-RO" altLang="ro-RO"/>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138447"/>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9D91-5DD8-4DEF-9A9E-97253C7E82CA}"/>
              </a:ext>
            </a:extLst>
          </p:cNvPr>
          <p:cNvSpPr>
            <a:spLocks noGrp="1"/>
          </p:cNvSpPr>
          <p:nvPr>
            <p:ph type="ctrTitle"/>
          </p:nvPr>
        </p:nvSpPr>
        <p:spPr>
          <a:xfrm>
            <a:off x="1320146" y="1845811"/>
            <a:ext cx="6278562" cy="1510848"/>
          </a:xfrm>
        </p:spPr>
        <p:txBody>
          <a:bodyPr wrap="square" numCol="1" anchorCtr="0" compatLnSpc="1">
            <a:prstTxWarp prst="textNoShape">
              <a:avLst/>
            </a:prstTxWarp>
            <a:noAutofit/>
          </a:bodyPr>
          <a:lstStyle/>
          <a:p>
            <a:pPr algn="ctr" eaLnBrk="1" hangingPunct="1">
              <a:defRPr/>
            </a:pPr>
            <a:r>
              <a:rPr lang="ro-RO" sz="4400" b="1" dirty="0">
                <a:solidFill>
                  <a:srgbClr val="262626"/>
                </a:solidFill>
                <a:effectLst>
                  <a:outerShdw blurRad="38100" dist="38100" dir="2700000" algn="tl">
                    <a:srgbClr val="C0C0C0"/>
                  </a:outerShdw>
                </a:effectLst>
              </a:rPr>
              <a:t>INSTRU</a:t>
            </a:r>
            <a:r>
              <a:rPr lang="en-US" sz="4400" b="1" dirty="0">
                <a:solidFill>
                  <a:srgbClr val="262626"/>
                </a:solidFill>
                <a:effectLst>
                  <a:outerShdw blurRad="38100" dist="38100" dir="2700000" algn="tl">
                    <a:srgbClr val="C0C0C0"/>
                  </a:outerShdw>
                </a:effectLst>
              </a:rPr>
              <a:t>IRE</a:t>
            </a:r>
            <a:r>
              <a:rPr lang="ro-RO" sz="4400" b="1" dirty="0">
                <a:solidFill>
                  <a:srgbClr val="262626"/>
                </a:solidFill>
                <a:effectLst>
                  <a:outerShdw blurRad="38100" dist="38100" dir="2700000" algn="tl">
                    <a:srgbClr val="C0C0C0"/>
                  </a:outerShdw>
                </a:effectLst>
              </a:rPr>
              <a:t> </a:t>
            </a:r>
            <a:br>
              <a:rPr lang="ro-RO" sz="4400" b="1" dirty="0">
                <a:solidFill>
                  <a:srgbClr val="262626"/>
                </a:solidFill>
                <a:effectLst>
                  <a:outerShdw blurRad="38100" dist="38100" dir="2700000" algn="tl">
                    <a:srgbClr val="C0C0C0"/>
                  </a:outerShdw>
                </a:effectLst>
              </a:rPr>
            </a:br>
            <a:r>
              <a:rPr lang="ro-RO" sz="3200" b="1" dirty="0">
                <a:solidFill>
                  <a:srgbClr val="262626"/>
                </a:solidFill>
                <a:effectLst>
                  <a:outerShdw blurRad="38100" dist="38100" dir="2700000" algn="tl">
                    <a:srgbClr val="C0C0C0"/>
                  </a:outerShdw>
                </a:effectLst>
              </a:rPr>
              <a:t>pentru </a:t>
            </a:r>
            <a:r>
              <a:rPr lang="en-US" sz="3200" b="1" dirty="0">
                <a:solidFill>
                  <a:srgbClr val="262626"/>
                </a:solidFill>
                <a:effectLst>
                  <a:outerShdw blurRad="38100" dist="38100" dir="2700000" algn="tl">
                    <a:srgbClr val="C0C0C0"/>
                  </a:outerShdw>
                </a:effectLst>
              </a:rPr>
              <a:t>p</a:t>
            </a:r>
            <a:r>
              <a:rPr lang="ro-RO" sz="3200" b="1" dirty="0">
                <a:solidFill>
                  <a:schemeClr val="tx1"/>
                </a:solidFill>
                <a:effectLst>
                  <a:outerShdw blurRad="38100" dist="38100" dir="2700000" algn="tl">
                    <a:srgbClr val="C0C0C0"/>
                  </a:outerShdw>
                </a:effectLst>
              </a:rPr>
              <a:t>reședinții</a:t>
            </a:r>
            <a:r>
              <a:rPr lang="ro-RO" sz="3200" b="1" dirty="0">
                <a:solidFill>
                  <a:srgbClr val="262626"/>
                </a:solidFill>
                <a:effectLst>
                  <a:outerShdw blurRad="38100" dist="38100" dir="2700000" algn="tl">
                    <a:srgbClr val="C0C0C0"/>
                  </a:outerShdw>
                </a:effectLst>
              </a:rPr>
              <a:t> secțiilor de votare</a:t>
            </a:r>
          </a:p>
        </p:txBody>
      </p:sp>
      <p:sp>
        <p:nvSpPr>
          <p:cNvPr id="3" name="Subtitle 2">
            <a:extLst>
              <a:ext uri="{FF2B5EF4-FFF2-40B4-BE49-F238E27FC236}">
                <a16:creationId xmlns:a16="http://schemas.microsoft.com/office/drawing/2014/main" id="{138A9797-BE17-454A-88AF-E48C302BB161}"/>
              </a:ext>
            </a:extLst>
          </p:cNvPr>
          <p:cNvSpPr>
            <a:spLocks noGrp="1"/>
          </p:cNvSpPr>
          <p:nvPr>
            <p:ph type="subTitle" idx="1"/>
          </p:nvPr>
        </p:nvSpPr>
        <p:spPr>
          <a:xfrm>
            <a:off x="0" y="4422775"/>
            <a:ext cx="8986838" cy="1510848"/>
          </a:xfrm>
        </p:spPr>
        <p:txBody>
          <a:bodyPr>
            <a:noAutofit/>
          </a:bodyPr>
          <a:lstStyle/>
          <a:p>
            <a:pPr algn="ctr" eaLnBrk="1" hangingPunct="1">
              <a:defRPr/>
            </a:pPr>
            <a:r>
              <a:rPr lang="ro-RO" sz="2000" b="1" cap="none" dirty="0"/>
              <a:t>A</a:t>
            </a:r>
            <a:r>
              <a:rPr lang="it-IT" sz="2000" b="1" cap="none" dirty="0"/>
              <a:t>legeri pentru Pre</a:t>
            </a:r>
            <a:r>
              <a:rPr lang="ro-RO" sz="2000" b="1" cap="none" dirty="0"/>
              <a:t>şedintele României</a:t>
            </a:r>
            <a:r>
              <a:rPr lang="it-IT" sz="2000" b="1" cap="none" dirty="0"/>
              <a:t> </a:t>
            </a:r>
          </a:p>
          <a:p>
            <a:pPr algn="ctr" eaLnBrk="1" hangingPunct="1">
              <a:defRPr/>
            </a:pPr>
            <a:r>
              <a:rPr lang="it-IT" sz="2000" b="1" cap="none" dirty="0"/>
              <a:t>24 noiembrie 2024 – turul I</a:t>
            </a:r>
          </a:p>
          <a:p>
            <a:pPr algn="ctr" eaLnBrk="1" hangingPunct="1">
              <a:defRPr/>
            </a:pPr>
            <a:r>
              <a:rPr lang="ro-RO" sz="2000" b="1" cap="none" dirty="0"/>
              <a:t>  </a:t>
            </a:r>
            <a:r>
              <a:rPr lang="it-IT" sz="2000" b="1" cap="none" dirty="0"/>
              <a:t>8 decembrie 2024 – turul II</a:t>
            </a:r>
            <a:endParaRPr lang="ro-RO" sz="2000" b="1" cap="none" dirty="0"/>
          </a:p>
        </p:txBody>
      </p:sp>
      <p:pic>
        <p:nvPicPr>
          <p:cNvPr id="1026" name="Picture 2" descr="logoSM">
            <a:extLst>
              <a:ext uri="{FF2B5EF4-FFF2-40B4-BE49-F238E27FC236}">
                <a16:creationId xmlns:a16="http://schemas.microsoft.com/office/drawing/2014/main" id="{E29A646B-A36C-42A1-86C2-15A52B3F8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43" y="155575"/>
            <a:ext cx="3305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8407-2269-4AF7-8020-F2FF8217DF7D}"/>
              </a:ext>
            </a:extLst>
          </p:cNvPr>
          <p:cNvSpPr>
            <a:spLocks noGrp="1"/>
          </p:cNvSpPr>
          <p:nvPr>
            <p:ph type="title"/>
          </p:nvPr>
        </p:nvSpPr>
        <p:spPr>
          <a:xfrm>
            <a:off x="3624043" y="165224"/>
            <a:ext cx="5243120" cy="965200"/>
          </a:xfrm>
        </p:spPr>
        <p:txBody>
          <a:bodyPr wrap="square" numCol="1" anchorCtr="0" compatLnSpc="1">
            <a:prstTxWarp prst="textNoShape">
              <a:avLst/>
            </a:prstTxWarp>
            <a:normAutofit/>
          </a:bodyPr>
          <a:lstStyle/>
          <a:p>
            <a:pPr algn="ctr">
              <a:defRPr/>
            </a:pPr>
            <a:r>
              <a:rPr lang="en-US" altLang="ro-RO" sz="2000" b="1" dirty="0">
                <a:solidFill>
                  <a:schemeClr val="tx1"/>
                </a:solidFill>
              </a:rPr>
              <a:t>MESAJE DE ATEN</a:t>
            </a:r>
            <a:r>
              <a:rPr lang="ro-RO" altLang="ro-RO" sz="2000" b="1" dirty="0">
                <a:solidFill>
                  <a:schemeClr val="tx1"/>
                </a:solidFill>
              </a:rPr>
              <a:t>ȚIONARE:</a:t>
            </a:r>
            <a:br>
              <a:rPr lang="ro-RO" altLang="ro-RO" sz="2000" b="1" dirty="0">
                <a:solidFill>
                  <a:schemeClr val="tx1"/>
                </a:solidFill>
              </a:rPr>
            </a:br>
            <a:r>
              <a:rPr lang="ro-RO" altLang="ro-RO" sz="2000" b="1" dirty="0">
                <a:solidFill>
                  <a:schemeClr val="tx1"/>
                </a:solidFill>
              </a:rPr>
              <a:t>necesită reverificare și explicații la pct. j al P_SV</a:t>
            </a:r>
            <a:endParaRPr lang="en-US" altLang="ro-RO" sz="2000" b="1" dirty="0">
              <a:solidFill>
                <a:schemeClr val="tx1"/>
              </a:solidFill>
            </a:endParaRPr>
          </a:p>
        </p:txBody>
      </p:sp>
      <p:graphicFrame>
        <p:nvGraphicFramePr>
          <p:cNvPr id="20908" name="Group 428">
            <a:extLst>
              <a:ext uri="{FF2B5EF4-FFF2-40B4-BE49-F238E27FC236}">
                <a16:creationId xmlns:a16="http://schemas.microsoft.com/office/drawing/2014/main" id="{73828657-1F6C-46DB-9726-974C0DA0E0FE}"/>
              </a:ext>
            </a:extLst>
          </p:cNvPr>
          <p:cNvGraphicFramePr>
            <a:graphicFrameLocks noGrp="1"/>
          </p:cNvGraphicFramePr>
          <p:nvPr>
            <p:extLst>
              <p:ext uri="{D42A27DB-BD31-4B8C-83A1-F6EECF244321}">
                <p14:modId xmlns:p14="http://schemas.microsoft.com/office/powerpoint/2010/main" val="3143116024"/>
              </p:ext>
            </p:extLst>
          </p:nvPr>
        </p:nvGraphicFramePr>
        <p:xfrm>
          <a:off x="125835" y="1873920"/>
          <a:ext cx="8829676" cy="4327972"/>
        </p:xfrm>
        <a:graphic>
          <a:graphicData uri="http://schemas.openxmlformats.org/drawingml/2006/table">
            <a:tbl>
              <a:tblPr/>
              <a:tblGrid>
                <a:gridCol w="866295">
                  <a:extLst>
                    <a:ext uri="{9D8B030D-6E8A-4147-A177-3AD203B41FA5}">
                      <a16:colId xmlns:a16="http://schemas.microsoft.com/office/drawing/2014/main" val="2357994857"/>
                    </a:ext>
                  </a:extLst>
                </a:gridCol>
                <a:gridCol w="3210754">
                  <a:extLst>
                    <a:ext uri="{9D8B030D-6E8A-4147-A177-3AD203B41FA5}">
                      <a16:colId xmlns:a16="http://schemas.microsoft.com/office/drawing/2014/main" val="1296326229"/>
                    </a:ext>
                  </a:extLst>
                </a:gridCol>
                <a:gridCol w="4752627">
                  <a:extLst>
                    <a:ext uri="{9D8B030D-6E8A-4147-A177-3AD203B41FA5}">
                      <a16:colId xmlns:a16="http://schemas.microsoft.com/office/drawing/2014/main" val="787003135"/>
                    </a:ext>
                  </a:extLst>
                </a:gridCol>
              </a:tblGrid>
              <a:tr h="4967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Cod</a:t>
                      </a:r>
                      <a:endParaRPr kumimoji="0" lang="en-US" altLang="ro-RO"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a:t>
                      </a: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tenț</a:t>
                      </a:r>
                      <a:r>
                        <a:rPr kumimoji="0" lang="ro-RO"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ionare</a:t>
                      </a:r>
                      <a:endPar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Corelație cu atenționare</a:t>
                      </a:r>
                      <a:endParaRPr kumimoji="0" lang="da-DK" altLang="ro-RO"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Text atenţionare</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3415242"/>
                  </a:ext>
                </a:extLst>
              </a:tr>
              <a:tr h="489941">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a:t>
                      </a: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01</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pct.c ˂pct.b – pct.d</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Diferența este de: +/-...... </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Necestă corecție a PV (dacă diferența este mai mare și este o greșeală)</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Dacă este corect, explicație la pct.j</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5425223"/>
                  </a:ext>
                </a:extLst>
              </a:tr>
              <a:tr h="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a:t>
                      </a: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02</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pct.e &gt; pct.c + pct.d + pctf</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defRPr/>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Diferența este de: +/-...... </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Necestă corecție a PV (dacă diferența este mai mare și este o greșeală)</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Dacă este corect, explicație la pct. j</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3830411"/>
                  </a:ext>
                </a:extLst>
              </a:tr>
              <a:tr h="469784">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a:t>
                      </a: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03</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pct.e ≠ pct.b + pct.f</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Diferența este de: +/-...... </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Necestă corecție a PV (de regulă)</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defRPr/>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Excepții, explicație la pct. j</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7339230"/>
                  </a:ext>
                </a:extLst>
              </a:tr>
              <a:tr h="4967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a:t>
                      </a: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04</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pct.b – (pct.c+pct.b) ≠ pct.e – (pct.c+pct.d+pct.f) </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Diferența este de: +/-...... </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Necestă corecție a PV (de regulă)</a:t>
                      </a:r>
                    </a:p>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defRPr/>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Excepții, explicație la pct. j</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8002977"/>
                  </a:ext>
                </a:extLst>
              </a:tr>
              <a:tr h="49678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A</a:t>
                      </a:r>
                      <a:r>
                        <a:rPr kumimoji="0" lang="da-DK" altLang="ro-RO" sz="12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05</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24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defTabSz="4572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pct.b2 = 0</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Verificați dacă există alegători prezenți(semnături) în lista electorală suplimentară</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1738244"/>
                  </a:ext>
                </a:extLst>
              </a:tr>
              <a:tr h="496785">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A06</a:t>
                      </a:r>
                      <a:endParaRPr kumimoji="0" lang="da-DK" altLang="ro-RO"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pct.b3 = 0</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defRPr/>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Verificați dacă există alegători prezenți(semnături) în extrasul din listele electorale</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1344150"/>
                  </a:ext>
                </a:extLst>
              </a:tr>
              <a:tr h="496785">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A07</a:t>
                      </a:r>
                      <a:endParaRPr kumimoji="0" lang="da-DK" altLang="ro-RO" sz="12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pct.a ≠ numărul total al alegătorilor prevăzut în lista electorală permanentă</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0000"/>
                        </a:lnSpc>
                        <a:spcBef>
                          <a:spcPct val="0"/>
                        </a:spcBef>
                        <a:spcAft>
                          <a:spcPct val="0"/>
                        </a:spcAft>
                        <a:buClr>
                          <a:schemeClr val="accent1"/>
                        </a:buClr>
                        <a:buSzTx/>
                        <a:buFont typeface="Calibri" panose="020F0502020204030204" pitchFamily="34" charset="0"/>
                        <a:buNone/>
                        <a:tabLst/>
                      </a:pPr>
                      <a:r>
                        <a:rPr kumimoji="0" lang="ro-RO"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Verificați dacă diferența este justificată</a:t>
                      </a:r>
                      <a:endParaRPr kumimoji="0" lang="da-DK" altLang="ro-RO" sz="12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462717"/>
                  </a:ext>
                </a:extLst>
              </a:tr>
            </a:tbl>
          </a:graphicData>
        </a:graphic>
      </p:graphicFrame>
      <p:pic>
        <p:nvPicPr>
          <p:cNvPr id="5" name="Picture 2" descr="logoSM">
            <a:extLst>
              <a:ext uri="{FF2B5EF4-FFF2-40B4-BE49-F238E27FC236}">
                <a16:creationId xmlns:a16="http://schemas.microsoft.com/office/drawing/2014/main" id="{2B1F7F9C-C17D-49BE-9CA9-82965B49A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35" y="91292"/>
            <a:ext cx="3242826" cy="9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EF5-7EAE-4681-B127-DCF9F76B67D2}"/>
              </a:ext>
            </a:extLst>
          </p:cNvPr>
          <p:cNvSpPr>
            <a:spLocks noGrp="1"/>
          </p:cNvSpPr>
          <p:nvPr>
            <p:ph type="title"/>
          </p:nvPr>
        </p:nvSpPr>
        <p:spPr>
          <a:xfrm>
            <a:off x="3632433" y="867825"/>
            <a:ext cx="5511567" cy="581206"/>
          </a:xfrm>
        </p:spPr>
        <p:txBody>
          <a:bodyPr wrap="square" numCol="1" anchorCtr="0" compatLnSpc="1">
            <a:prstTxWarp prst="textNoShape">
              <a:avLst/>
            </a:prstTxWarp>
            <a:noAutofit/>
          </a:bodyPr>
          <a:lstStyle/>
          <a:p>
            <a:pPr eaLnBrk="1" hangingPunct="1">
              <a:defRPr/>
            </a:pPr>
            <a:r>
              <a:rPr lang="ro-RO" sz="3200" b="1" dirty="0">
                <a:solidFill>
                  <a:schemeClr val="tx1"/>
                </a:solidFill>
              </a:rPr>
              <a:t>Flux completare </a:t>
            </a:r>
            <a:r>
              <a:rPr lang="en-GB" sz="3200" b="1" dirty="0">
                <a:solidFill>
                  <a:schemeClr val="tx1"/>
                </a:solidFill>
              </a:rPr>
              <a:t>p</a:t>
            </a:r>
            <a:r>
              <a:rPr lang="ro-RO" sz="3200" b="1" dirty="0">
                <a:solidFill>
                  <a:schemeClr val="tx1"/>
                </a:solidFill>
              </a:rPr>
              <a:t>rocese</a:t>
            </a:r>
            <a:r>
              <a:rPr lang="en-GB" sz="3200" b="1" dirty="0">
                <a:solidFill>
                  <a:schemeClr val="tx1"/>
                </a:solidFill>
              </a:rPr>
              <a:t> v</a:t>
            </a:r>
            <a:r>
              <a:rPr lang="ro-RO" sz="3200" b="1" dirty="0">
                <a:solidFill>
                  <a:schemeClr val="tx1"/>
                </a:solidFill>
              </a:rPr>
              <a:t>erbale</a:t>
            </a:r>
            <a:endParaRPr lang="ro-RO" sz="3200" dirty="0">
              <a:solidFill>
                <a:schemeClr val="tx1"/>
              </a:solidFill>
            </a:endParaRPr>
          </a:p>
        </p:txBody>
      </p:sp>
      <p:sp>
        <p:nvSpPr>
          <p:cNvPr id="21508" name="Content Placeholder 9">
            <a:extLst>
              <a:ext uri="{FF2B5EF4-FFF2-40B4-BE49-F238E27FC236}">
                <a16:creationId xmlns:a16="http://schemas.microsoft.com/office/drawing/2014/main" id="{B4028340-2CCE-4B20-B1B5-41830BD77F78}"/>
              </a:ext>
            </a:extLst>
          </p:cNvPr>
          <p:cNvSpPr>
            <a:spLocks noGrp="1"/>
          </p:cNvSpPr>
          <p:nvPr>
            <p:ph idx="1"/>
          </p:nvPr>
        </p:nvSpPr>
        <p:spPr>
          <a:xfrm>
            <a:off x="363538" y="1849438"/>
            <a:ext cx="8583612" cy="4475162"/>
          </a:xfrm>
        </p:spPr>
        <p:txBody>
          <a:bodyPr>
            <a:normAutofit/>
          </a:bodyPr>
          <a:lstStyle/>
          <a:p>
            <a:pPr marL="201168" lvl="1" indent="0" algn="just">
              <a:buNone/>
            </a:pPr>
            <a:r>
              <a:rPr lang="ro-RO" altLang="ro-RO" sz="2000" dirty="0">
                <a:solidFill>
                  <a:schemeClr val="tx1"/>
                </a:solidFill>
              </a:rPr>
              <a:t>Se completează un exemplar ciornă de proces-verbal P_SV și se verifică toate corelațiile prevăzute, atât cele obligatorii considerate erori și peste care nu se poate trece în aplicație, cât și cele considerate atenționări, care trebuie explicate</a:t>
            </a:r>
            <a:r>
              <a:rPr lang="en-GB" altLang="ro-RO" sz="2000" dirty="0">
                <a:solidFill>
                  <a:schemeClr val="tx1"/>
                </a:solidFill>
              </a:rPr>
              <a:t> </a:t>
            </a:r>
            <a:r>
              <a:rPr lang="ro-RO" altLang="ro-RO" sz="2000" dirty="0">
                <a:solidFill>
                  <a:schemeClr val="tx1"/>
                </a:solidFill>
              </a:rPr>
              <a:t>la pct. j din P_SV. </a:t>
            </a:r>
          </a:p>
          <a:p>
            <a:pPr algn="just" eaLnBrk="1" hangingPunct="1"/>
            <a:r>
              <a:rPr lang="ro-RO" altLang="ro-RO" dirty="0">
                <a:solidFill>
                  <a:schemeClr val="tx1"/>
                </a:solidFill>
              </a:rPr>
              <a:t>Dacă toate corelațiile sunt îndeplinite, președintele secției de votare va  înmâna operatorului exemplarul ciornă de P_SV și se va asigura că acesta introduce corect datele pe tabletă.</a:t>
            </a:r>
          </a:p>
          <a:p>
            <a:pPr algn="just" eaLnBrk="1" hangingPunct="1"/>
            <a:r>
              <a:rPr lang="ro-RO" altLang="ro-RO" dirty="0">
                <a:solidFill>
                  <a:schemeClr val="tx1"/>
                </a:solidFill>
              </a:rPr>
              <a:t>Președintele SV asteaptă mesajul dat de operator și  procedează astfel:</a:t>
            </a:r>
          </a:p>
          <a:p>
            <a:pPr algn="just"/>
            <a:r>
              <a:rPr lang="ro-RO" altLang="ro-RO" dirty="0">
                <a:solidFill>
                  <a:schemeClr val="tx1"/>
                </a:solidFill>
              </a:rPr>
              <a:t>- dacă există atenționări sau erori semnalate de către aplicație se fac reverificări și corecturi, până când tableta nu mai sesizează niciun fel de erori iar atenționările sunt acceptate. Dacă atenționările rămân și în urma reverificărilor, sunt explicate în clar la pct. j din P_SV.</a:t>
            </a:r>
          </a:p>
        </p:txBody>
      </p:sp>
      <p:pic>
        <p:nvPicPr>
          <p:cNvPr id="5" name="Picture 2" descr="logoSM">
            <a:extLst>
              <a:ext uri="{FF2B5EF4-FFF2-40B4-BE49-F238E27FC236}">
                <a16:creationId xmlns:a16="http://schemas.microsoft.com/office/drawing/2014/main" id="{C11D8799-8530-4A9B-9D91-59EFE306F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3" y="122019"/>
            <a:ext cx="3242826" cy="9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74E3-EF22-452E-9609-36E2B67790EB}"/>
              </a:ext>
            </a:extLst>
          </p:cNvPr>
          <p:cNvSpPr>
            <a:spLocks noGrp="1"/>
          </p:cNvSpPr>
          <p:nvPr>
            <p:ph type="title"/>
          </p:nvPr>
        </p:nvSpPr>
        <p:spPr>
          <a:xfrm>
            <a:off x="3705487" y="504825"/>
            <a:ext cx="5295900" cy="1063290"/>
          </a:xfrm>
        </p:spPr>
        <p:txBody>
          <a:bodyPr>
            <a:normAutofit/>
          </a:bodyPr>
          <a:lstStyle/>
          <a:p>
            <a:pPr>
              <a:defRPr/>
            </a:pPr>
            <a:r>
              <a:rPr lang="ro-RO" sz="3200" b="1" dirty="0">
                <a:solidFill>
                  <a:schemeClr val="tx1"/>
                </a:solidFill>
              </a:rPr>
              <a:t>Flux completare</a:t>
            </a:r>
            <a:r>
              <a:rPr lang="en-GB" sz="3200" b="1" dirty="0">
                <a:solidFill>
                  <a:schemeClr val="tx1"/>
                </a:solidFill>
              </a:rPr>
              <a:t> p</a:t>
            </a:r>
            <a:r>
              <a:rPr lang="ro-RO" sz="3200" b="1" dirty="0">
                <a:solidFill>
                  <a:schemeClr val="tx1"/>
                </a:solidFill>
              </a:rPr>
              <a:t>rocese </a:t>
            </a:r>
            <a:r>
              <a:rPr lang="en-GB" sz="3200" b="1" dirty="0">
                <a:solidFill>
                  <a:schemeClr val="tx1"/>
                </a:solidFill>
              </a:rPr>
              <a:t>v</a:t>
            </a:r>
            <a:r>
              <a:rPr lang="ro-RO" sz="3200" b="1" dirty="0">
                <a:solidFill>
                  <a:schemeClr val="tx1"/>
                </a:solidFill>
              </a:rPr>
              <a:t>erbale</a:t>
            </a:r>
            <a:endParaRPr lang="en-US" sz="3200" dirty="0">
              <a:solidFill>
                <a:schemeClr val="tx1"/>
              </a:solidFill>
            </a:endParaRPr>
          </a:p>
        </p:txBody>
      </p:sp>
      <p:sp>
        <p:nvSpPr>
          <p:cNvPr id="22532" name="Content Placeholder 2">
            <a:extLst>
              <a:ext uri="{FF2B5EF4-FFF2-40B4-BE49-F238E27FC236}">
                <a16:creationId xmlns:a16="http://schemas.microsoft.com/office/drawing/2014/main" id="{84C31850-927D-4E02-98E9-2A051E302075}"/>
              </a:ext>
            </a:extLst>
          </p:cNvPr>
          <p:cNvSpPr>
            <a:spLocks noGrp="1"/>
          </p:cNvSpPr>
          <p:nvPr>
            <p:ph idx="1"/>
          </p:nvPr>
        </p:nvSpPr>
        <p:spPr>
          <a:xfrm>
            <a:off x="355833" y="1976831"/>
            <a:ext cx="8572500" cy="4222633"/>
          </a:xfrm>
        </p:spPr>
        <p:txBody>
          <a:bodyPr>
            <a:normAutofit lnSpcReduction="10000"/>
          </a:bodyPr>
          <a:lstStyle/>
          <a:p>
            <a:pPr algn="just" eaLnBrk="1" hangingPunct="1"/>
            <a:r>
              <a:rPr lang="ro-RO" altLang="ro-RO" dirty="0">
                <a:solidFill>
                  <a:schemeClr val="tx1"/>
                </a:solidFill>
              </a:rPr>
              <a:t>-</a:t>
            </a:r>
            <a:r>
              <a:rPr lang="en-GB" altLang="ro-RO" dirty="0">
                <a:solidFill>
                  <a:schemeClr val="tx1"/>
                </a:solidFill>
              </a:rPr>
              <a:t> </a:t>
            </a:r>
            <a:r>
              <a:rPr lang="ro-RO" altLang="ro-RO" dirty="0">
                <a:solidFill>
                  <a:schemeClr val="tx1"/>
                </a:solidFill>
              </a:rPr>
              <a:t>dacă tableta nu mai sesizează erori sau atenționări, președintele SV va completa pe hârtie, în original câte 3 exemplare originale de P_SV, care vor fi semnate olograf de către membrii secției de votare pe fiecare pagină în stânga, le va ștampila si va asigura fotografierea de către operatorul de calculator</a:t>
            </a:r>
            <a:r>
              <a:rPr lang="en-US" altLang="ro-RO" dirty="0">
                <a:solidFill>
                  <a:schemeClr val="tx1"/>
                </a:solidFill>
              </a:rPr>
              <a:t> </a:t>
            </a:r>
            <a:r>
              <a:rPr lang="ro-RO" altLang="ro-RO" dirty="0">
                <a:solidFill>
                  <a:schemeClr val="tx1"/>
                </a:solidFill>
              </a:rPr>
              <a:t>în aplicația informatică a fiecărei pagini a unui exemplar al P_SV.</a:t>
            </a:r>
          </a:p>
          <a:p>
            <a:pPr marL="0" indent="0" algn="just" eaLnBrk="1" hangingPunct="1">
              <a:buSzTx/>
              <a:buNone/>
            </a:pPr>
            <a:r>
              <a:rPr lang="ro-RO" altLang="ro-RO" dirty="0">
                <a:solidFill>
                  <a:schemeClr val="tx1"/>
                </a:solidFill>
              </a:rPr>
              <a:t>La final, Procesele Verbale se verifică </a:t>
            </a:r>
            <a:r>
              <a:rPr lang="ro-RO" altLang="ro-RO" u="sng" dirty="0">
                <a:solidFill>
                  <a:schemeClr val="tx1"/>
                </a:solidFill>
              </a:rPr>
              <a:t>să fie identice în toate formatele</a:t>
            </a:r>
            <a:r>
              <a:rPr lang="ro-RO" altLang="ro-RO" dirty="0">
                <a:solidFill>
                  <a:schemeClr val="tx1"/>
                </a:solidFill>
              </a:rPr>
              <a:t> (hârtie, tabletă și poză), astfel:</a:t>
            </a:r>
          </a:p>
          <a:p>
            <a:pPr lvl="2" algn="just" eaLnBrk="1" hangingPunct="1">
              <a:buFont typeface="Wingdings" panose="05000000000000000000" pitchFamily="2" charset="2"/>
              <a:buChar char="q"/>
            </a:pPr>
            <a:r>
              <a:rPr lang="ro-RO" altLang="ro-RO" sz="2000" u="sng" dirty="0">
                <a:solidFill>
                  <a:schemeClr val="tx1"/>
                </a:solidFill>
              </a:rPr>
              <a:t>PV pe hârtie</a:t>
            </a:r>
            <a:r>
              <a:rPr lang="ro-RO" altLang="ro-RO" sz="2000" dirty="0">
                <a:solidFill>
                  <a:schemeClr val="tx1"/>
                </a:solidFill>
              </a:rPr>
              <a:t>: cele </a:t>
            </a:r>
            <a:r>
              <a:rPr lang="en-GB" altLang="ro-RO" sz="2000" dirty="0">
                <a:solidFill>
                  <a:schemeClr val="tx1"/>
                </a:solidFill>
              </a:rPr>
              <a:t>3</a:t>
            </a:r>
            <a:r>
              <a:rPr lang="ro-RO" altLang="ro-RO" sz="2000" dirty="0">
                <a:solidFill>
                  <a:schemeClr val="tx1"/>
                </a:solidFill>
              </a:rPr>
              <a:t> exemplare completate și predate, în original; </a:t>
            </a:r>
          </a:p>
          <a:p>
            <a:pPr lvl="2" algn="just" eaLnBrk="1" hangingPunct="1">
              <a:buFont typeface="Wingdings" panose="05000000000000000000" pitchFamily="2" charset="2"/>
              <a:buChar char="q"/>
            </a:pPr>
            <a:r>
              <a:rPr lang="ro-RO" altLang="ro-RO" sz="2000" u="sng" dirty="0">
                <a:solidFill>
                  <a:schemeClr val="tx1"/>
                </a:solidFill>
              </a:rPr>
              <a:t>PV date</a:t>
            </a:r>
            <a:r>
              <a:rPr lang="ro-RO" altLang="ro-RO" sz="2000" dirty="0">
                <a:solidFill>
                  <a:schemeClr val="tx1"/>
                </a:solidFill>
              </a:rPr>
              <a:t>: cel electronic completat pe tableta operatorului de calculator din SV;</a:t>
            </a:r>
          </a:p>
          <a:p>
            <a:pPr lvl="2" algn="just" eaLnBrk="1" hangingPunct="1">
              <a:buFont typeface="Wingdings" panose="05000000000000000000" pitchFamily="2" charset="2"/>
              <a:buChar char="q"/>
            </a:pPr>
            <a:r>
              <a:rPr lang="ro-RO" altLang="ro-RO" sz="2000" u="sng" dirty="0">
                <a:solidFill>
                  <a:schemeClr val="tx1"/>
                </a:solidFill>
              </a:rPr>
              <a:t>PV poză</a:t>
            </a:r>
            <a:r>
              <a:rPr lang="ro-RO" altLang="ro-RO" sz="2000" dirty="0">
                <a:solidFill>
                  <a:schemeClr val="tx1"/>
                </a:solidFill>
              </a:rPr>
              <a:t>: fotografia PV-ului original efectuată cu tableta în SV (fotografia se face după ce v-ați asigurat că PV-ul este completat corect, are toate semnăturile și ștampila de control a SV pe ultima pagină).</a:t>
            </a:r>
          </a:p>
          <a:p>
            <a:pPr lvl="2" algn="just" eaLnBrk="1" hangingPunct="1">
              <a:buFont typeface="Calibri" panose="020F0502020204030204" pitchFamily="34" charset="0"/>
              <a:buNone/>
            </a:pPr>
            <a:r>
              <a:rPr lang="ro-RO" altLang="ro-RO" sz="2000" b="1" i="1" dirty="0">
                <a:solidFill>
                  <a:srgbClr val="FF0000"/>
                </a:solidFill>
              </a:rPr>
              <a:t>Atenție! Obligatoriu unul din cele 3 exemplare cu care se vine la BEJ, va fi cel</a:t>
            </a:r>
            <a:r>
              <a:rPr lang="en-GB" altLang="ro-RO" sz="2000" b="1" i="1" dirty="0">
                <a:solidFill>
                  <a:srgbClr val="FF0000"/>
                </a:solidFill>
              </a:rPr>
              <a:t> </a:t>
            </a:r>
            <a:r>
              <a:rPr lang="ro-RO" altLang="ro-RO" sz="2000" b="1" i="1" dirty="0">
                <a:solidFill>
                  <a:srgbClr val="FF0000"/>
                </a:solidFill>
              </a:rPr>
              <a:t>care s-a fotografiat în aplicație folosind tableta</a:t>
            </a:r>
            <a:endParaRPr lang="en-US" altLang="ro-RO" b="1" i="1" dirty="0"/>
          </a:p>
        </p:txBody>
      </p:sp>
      <p:pic>
        <p:nvPicPr>
          <p:cNvPr id="5" name="Picture 2" descr="logoSM">
            <a:extLst>
              <a:ext uri="{FF2B5EF4-FFF2-40B4-BE49-F238E27FC236}">
                <a16:creationId xmlns:a16="http://schemas.microsoft.com/office/drawing/2014/main" id="{688BFFE7-2FA4-42E8-BA71-82B92622D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3" y="122019"/>
            <a:ext cx="3242826" cy="9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B8A0-6783-4FFF-9806-79DCD0D53099}"/>
              </a:ext>
            </a:extLst>
          </p:cNvPr>
          <p:cNvSpPr>
            <a:spLocks noGrp="1"/>
          </p:cNvSpPr>
          <p:nvPr>
            <p:ph type="title"/>
          </p:nvPr>
        </p:nvSpPr>
        <p:spPr>
          <a:xfrm>
            <a:off x="1612900" y="3030538"/>
            <a:ext cx="6183313" cy="1449387"/>
          </a:xfrm>
        </p:spPr>
        <p:txBody>
          <a:bodyPr wrap="square" numCol="1" anchorCtr="0" compatLnSpc="1">
            <a:prstTxWarp prst="textNoShape">
              <a:avLst/>
            </a:prstTxWarp>
          </a:bodyPr>
          <a:lstStyle/>
          <a:p>
            <a:pPr algn="ctr" eaLnBrk="1" hangingPunct="1">
              <a:defRPr/>
            </a:pPr>
            <a:r>
              <a:rPr lang="ro-RO" altLang="ro-RO" dirty="0">
                <a:solidFill>
                  <a:schemeClr val="tx1"/>
                </a:solidFill>
                <a:effectLst>
                  <a:outerShdw blurRad="38100" dist="38100" dir="2700000" algn="tl">
                    <a:srgbClr val="000000">
                      <a:alpha val="43137"/>
                    </a:srgbClr>
                  </a:outerShdw>
                </a:effectLst>
                <a:latin typeface="Calibri" panose="020F0502020204030204" pitchFamily="34" charset="0"/>
              </a:rPr>
              <a:t>Vă mulțum</a:t>
            </a:r>
            <a:r>
              <a:rPr lang="en-GB" altLang="ro-RO" dirty="0" err="1">
                <a:solidFill>
                  <a:schemeClr val="tx1"/>
                </a:solidFill>
                <a:effectLst>
                  <a:outerShdw blurRad="38100" dist="38100" dir="2700000" algn="tl">
                    <a:srgbClr val="000000">
                      <a:alpha val="43137"/>
                    </a:srgbClr>
                  </a:outerShdw>
                </a:effectLst>
                <a:latin typeface="Calibri" panose="020F0502020204030204" pitchFamily="34" charset="0"/>
              </a:rPr>
              <a:t>im</a:t>
            </a:r>
            <a:r>
              <a:rPr lang="ro-RO" altLang="ro-RO" dirty="0">
                <a:solidFill>
                  <a:schemeClr val="tx1"/>
                </a:solidFill>
                <a:effectLst>
                  <a:outerShdw blurRad="38100" dist="38100" dir="2700000" algn="tl">
                    <a:srgbClr val="000000">
                      <a:alpha val="43137"/>
                    </a:srgbClr>
                  </a:outerShdw>
                </a:effectLst>
                <a:latin typeface="Calibri" panose="020F0502020204030204" pitchFamily="34" charset="0"/>
              </a:rPr>
              <a:t> pentru atenție !</a:t>
            </a:r>
            <a:endParaRPr lang="ro-RO" altLang="ro-RO" dirty="0">
              <a:solidFill>
                <a:schemeClr val="tx1"/>
              </a:solidFill>
              <a:effectLst>
                <a:outerShdw blurRad="38100" dist="38100" dir="2700000" algn="tl">
                  <a:srgbClr val="000000">
                    <a:alpha val="43137"/>
                  </a:srgbClr>
                </a:outerShdw>
              </a:effectLst>
            </a:endParaRPr>
          </a:p>
        </p:txBody>
      </p:sp>
      <p:pic>
        <p:nvPicPr>
          <p:cNvPr id="4" name="Picture 2" descr="logoSM">
            <a:extLst>
              <a:ext uri="{FF2B5EF4-FFF2-40B4-BE49-F238E27FC236}">
                <a16:creationId xmlns:a16="http://schemas.microsoft.com/office/drawing/2014/main" id="{5E44E763-4FCE-4A1A-9CB2-1CDEC6232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3" y="122019"/>
            <a:ext cx="3242826" cy="9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D2A3-D9B9-46C6-87A4-5A4732270966}"/>
              </a:ext>
            </a:extLst>
          </p:cNvPr>
          <p:cNvSpPr>
            <a:spLocks noGrp="1"/>
          </p:cNvSpPr>
          <p:nvPr>
            <p:ph type="ctrTitle"/>
          </p:nvPr>
        </p:nvSpPr>
        <p:spPr>
          <a:xfrm>
            <a:off x="328613" y="812800"/>
            <a:ext cx="8407400" cy="3562350"/>
          </a:xfrm>
        </p:spPr>
        <p:txBody>
          <a:bodyPr wrap="square" numCol="1" anchorCtr="0" compatLnSpc="1">
            <a:prstTxWarp prst="textNoShape">
              <a:avLst/>
            </a:prstTxWarp>
            <a:noAutofit/>
          </a:bodyPr>
          <a:lstStyle/>
          <a:p>
            <a:pPr algn="ctr" eaLnBrk="1" hangingPunct="1">
              <a:defRPr/>
            </a:pPr>
            <a:r>
              <a:rPr lang="ro-RO" altLang="ro-RO" sz="4000" b="1" dirty="0">
                <a:solidFill>
                  <a:srgbClr val="262626"/>
                </a:solidFill>
              </a:rPr>
              <a:t>Completarea Procesului-Verbal </a:t>
            </a:r>
            <a:br>
              <a:rPr lang="en-GB" altLang="ro-RO" sz="4000" b="1" dirty="0">
                <a:solidFill>
                  <a:srgbClr val="262626"/>
                </a:solidFill>
              </a:rPr>
            </a:br>
            <a:r>
              <a:rPr lang="ro-RO" altLang="ro-RO" sz="4000" b="1" dirty="0">
                <a:solidFill>
                  <a:srgbClr val="262626"/>
                </a:solidFill>
              </a:rPr>
              <a:t>privind constatarea rezultatului votării la alegerile pentru </a:t>
            </a:r>
            <a:r>
              <a:rPr lang="ro-RO" altLang="ro-RO" sz="4000" b="1" dirty="0">
                <a:solidFill>
                  <a:srgbClr val="262626"/>
                </a:solidFill>
                <a:effectLst>
                  <a:outerShdw blurRad="38100" dist="38100" dir="2700000" algn="tl">
                    <a:srgbClr val="C0C0C0"/>
                  </a:outerShdw>
                </a:effectLst>
              </a:rPr>
              <a:t>Preşedintele României</a:t>
            </a:r>
            <a:br>
              <a:rPr lang="en-GB" altLang="ro-RO" sz="4000" b="1" dirty="0">
                <a:solidFill>
                  <a:srgbClr val="262626"/>
                </a:solidFill>
                <a:effectLst>
                  <a:outerShdw blurRad="38100" dist="38100" dir="2700000" algn="tl">
                    <a:srgbClr val="C0C0C0"/>
                  </a:outerShdw>
                </a:effectLst>
              </a:rPr>
            </a:br>
            <a:br>
              <a:rPr lang="en-GB" altLang="ro-RO" sz="4000" b="1" dirty="0">
                <a:solidFill>
                  <a:srgbClr val="262626"/>
                </a:solidFill>
                <a:effectLst>
                  <a:outerShdw blurRad="38100" dist="38100" dir="2700000" algn="tl">
                    <a:srgbClr val="C0C0C0"/>
                  </a:outerShdw>
                </a:effectLst>
              </a:rPr>
            </a:br>
            <a:endParaRPr lang="ro-RO" altLang="ro-RO" sz="1800" b="1" dirty="0">
              <a:solidFill>
                <a:srgbClr val="262626"/>
              </a:solidFill>
            </a:endParaRPr>
          </a:p>
        </p:txBody>
      </p:sp>
      <p:pic>
        <p:nvPicPr>
          <p:cNvPr id="2050" name="Picture 2" descr="logoSM">
            <a:extLst>
              <a:ext uri="{FF2B5EF4-FFF2-40B4-BE49-F238E27FC236}">
                <a16:creationId xmlns:a16="http://schemas.microsoft.com/office/drawing/2014/main" id="{F997710E-741A-4872-A210-32CAD01C0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7" y="138987"/>
            <a:ext cx="3305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95C7FE0-B8AF-474C-A912-DC067DCA69EC}"/>
              </a:ext>
            </a:extLst>
          </p:cNvPr>
          <p:cNvSpPr txBox="1"/>
          <p:nvPr/>
        </p:nvSpPr>
        <p:spPr>
          <a:xfrm>
            <a:off x="2848891" y="4536855"/>
            <a:ext cx="2935419" cy="646331"/>
          </a:xfrm>
          <a:prstGeom prst="rect">
            <a:avLst/>
          </a:prstGeom>
          <a:noFill/>
        </p:spPr>
        <p:txBody>
          <a:bodyPr wrap="none" rtlCol="0">
            <a:spAutoFit/>
          </a:bodyPr>
          <a:lstStyle/>
          <a:p>
            <a:pPr algn="ctr"/>
            <a:r>
              <a:rPr lang="ro-RO" altLang="ro-RO" dirty="0">
                <a:solidFill>
                  <a:srgbClr val="262626"/>
                </a:solidFill>
              </a:rPr>
              <a:t> </a:t>
            </a:r>
            <a:r>
              <a:rPr lang="en-GB" altLang="ro-RO" dirty="0">
                <a:solidFill>
                  <a:srgbClr val="262626"/>
                </a:solidFill>
              </a:rPr>
              <a:t>24</a:t>
            </a:r>
            <a:r>
              <a:rPr lang="ro-RO" altLang="ro-RO" dirty="0">
                <a:solidFill>
                  <a:srgbClr val="262626"/>
                </a:solidFill>
              </a:rPr>
              <a:t> noiembrie </a:t>
            </a:r>
            <a:r>
              <a:rPr lang="en-GB" altLang="ro-RO" dirty="0">
                <a:solidFill>
                  <a:srgbClr val="262626"/>
                </a:solidFill>
              </a:rPr>
              <a:t>2024 – </a:t>
            </a:r>
            <a:r>
              <a:rPr lang="en-GB" altLang="ro-RO" dirty="0" err="1">
                <a:solidFill>
                  <a:srgbClr val="262626"/>
                </a:solidFill>
              </a:rPr>
              <a:t>turul</a:t>
            </a:r>
            <a:r>
              <a:rPr lang="en-GB" altLang="ro-RO" dirty="0">
                <a:solidFill>
                  <a:srgbClr val="262626"/>
                </a:solidFill>
              </a:rPr>
              <a:t> I</a:t>
            </a:r>
            <a:br>
              <a:rPr lang="en-GB" altLang="ro-RO" dirty="0">
                <a:solidFill>
                  <a:srgbClr val="262626"/>
                </a:solidFill>
              </a:rPr>
            </a:br>
            <a:r>
              <a:rPr lang="en-GB" altLang="ro-RO" dirty="0">
                <a:solidFill>
                  <a:srgbClr val="262626"/>
                </a:solidFill>
              </a:rPr>
              <a:t>    8 </a:t>
            </a:r>
            <a:r>
              <a:rPr lang="en-GB" altLang="ro-RO" dirty="0" err="1">
                <a:solidFill>
                  <a:srgbClr val="262626"/>
                </a:solidFill>
              </a:rPr>
              <a:t>decembrie</a:t>
            </a:r>
            <a:r>
              <a:rPr lang="en-GB" altLang="ro-RO" dirty="0">
                <a:solidFill>
                  <a:srgbClr val="262626"/>
                </a:solidFill>
              </a:rPr>
              <a:t> 2024 – </a:t>
            </a:r>
            <a:r>
              <a:rPr lang="en-GB" altLang="ro-RO" dirty="0" err="1">
                <a:solidFill>
                  <a:srgbClr val="262626"/>
                </a:solidFill>
              </a:rPr>
              <a:t>turul</a:t>
            </a:r>
            <a:r>
              <a:rPr lang="en-GB" altLang="ro-RO" dirty="0">
                <a:solidFill>
                  <a:srgbClr val="262626"/>
                </a:solidFill>
              </a:rPr>
              <a:t> II</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B3A1-053D-4E0D-B166-98EA7E690623}"/>
              </a:ext>
            </a:extLst>
          </p:cNvPr>
          <p:cNvSpPr>
            <a:spLocks noGrp="1"/>
          </p:cNvSpPr>
          <p:nvPr>
            <p:ph type="title"/>
          </p:nvPr>
        </p:nvSpPr>
        <p:spPr>
          <a:xfrm>
            <a:off x="2705974" y="881762"/>
            <a:ext cx="3568992" cy="712787"/>
          </a:xfrm>
        </p:spPr>
        <p:txBody>
          <a:bodyPr>
            <a:normAutofit/>
          </a:bodyPr>
          <a:lstStyle/>
          <a:p>
            <a:pPr>
              <a:defRPr/>
            </a:pPr>
            <a:r>
              <a:rPr lang="ro-RO" sz="3200" b="1" dirty="0"/>
              <a:t>REGULI GENERALE:</a:t>
            </a:r>
            <a:endParaRPr lang="en-US" sz="3200" b="1" dirty="0"/>
          </a:p>
        </p:txBody>
      </p:sp>
      <p:sp>
        <p:nvSpPr>
          <p:cNvPr id="11268" name="Content Placeholder 2">
            <a:extLst>
              <a:ext uri="{FF2B5EF4-FFF2-40B4-BE49-F238E27FC236}">
                <a16:creationId xmlns:a16="http://schemas.microsoft.com/office/drawing/2014/main" id="{8C198C6B-CC49-47E2-ADB1-378D59034DED}"/>
              </a:ext>
            </a:extLst>
          </p:cNvPr>
          <p:cNvSpPr>
            <a:spLocks noGrp="1"/>
          </p:cNvSpPr>
          <p:nvPr>
            <p:ph idx="1"/>
          </p:nvPr>
        </p:nvSpPr>
        <p:spPr>
          <a:xfrm>
            <a:off x="419100" y="1771650"/>
            <a:ext cx="8477250" cy="4562475"/>
          </a:xfrm>
        </p:spPr>
        <p:txBody>
          <a:bodyPr>
            <a:normAutofit/>
          </a:bodyPr>
          <a:lstStyle/>
          <a:p>
            <a:pPr>
              <a:buFont typeface="Wingdings" panose="05000000000000000000" pitchFamily="2" charset="2"/>
              <a:buChar char="q"/>
            </a:pPr>
            <a:r>
              <a:rPr lang="ro-RO" altLang="ro-RO" dirty="0"/>
              <a:t> </a:t>
            </a:r>
            <a:r>
              <a:rPr lang="ro-RO" altLang="ro-RO" sz="1600" dirty="0">
                <a:solidFill>
                  <a:schemeClr val="tx1"/>
                </a:solidFill>
              </a:rPr>
              <a:t>Fiecare SV va primi 15 exemplare de PV;</a:t>
            </a:r>
          </a:p>
          <a:p>
            <a:pPr>
              <a:buFont typeface="Wingdings" panose="05000000000000000000" pitchFamily="2" charset="2"/>
              <a:buChar char="q"/>
            </a:pPr>
            <a:r>
              <a:rPr lang="ro-RO" altLang="ro-RO" sz="1600" dirty="0">
                <a:solidFill>
                  <a:schemeClr val="tx1"/>
                </a:solidFill>
              </a:rPr>
              <a:t> </a:t>
            </a:r>
            <a:r>
              <a:rPr lang="en-GB" altLang="ro-RO" sz="1600" dirty="0">
                <a:solidFill>
                  <a:schemeClr val="tx1"/>
                </a:solidFill>
              </a:rPr>
              <a:t>3</a:t>
            </a:r>
            <a:r>
              <a:rPr lang="ro-RO" altLang="ro-RO" sz="1600" dirty="0">
                <a:solidFill>
                  <a:schemeClr val="tx1"/>
                </a:solidFill>
              </a:rPr>
              <a:t> exemplare </a:t>
            </a:r>
            <a:r>
              <a:rPr lang="ro-RO" altLang="ro-RO" sz="1600" b="1" i="1" dirty="0">
                <a:solidFill>
                  <a:schemeClr val="tx1"/>
                </a:solidFill>
              </a:rPr>
              <a:t>originale</a:t>
            </a:r>
            <a:r>
              <a:rPr lang="ro-RO" altLang="ro-RO" sz="1600" dirty="0">
                <a:solidFill>
                  <a:schemeClr val="tx1"/>
                </a:solidFill>
              </a:rPr>
              <a:t> vor fi aduse la BEJ</a:t>
            </a:r>
            <a:r>
              <a:rPr lang="en-US" altLang="ro-RO" sz="1600" dirty="0">
                <a:solidFill>
                  <a:schemeClr val="tx1"/>
                </a:solidFill>
              </a:rPr>
              <a:t>, </a:t>
            </a:r>
            <a:r>
              <a:rPr lang="ro-RO" altLang="ro-RO" sz="1600" dirty="0">
                <a:solidFill>
                  <a:schemeClr val="tx1"/>
                </a:solidFill>
              </a:rPr>
              <a:t>iar </a:t>
            </a:r>
            <a:r>
              <a:rPr lang="en-US" altLang="ro-RO" sz="1600" dirty="0">
                <a:solidFill>
                  <a:schemeClr val="tx1"/>
                </a:solidFill>
              </a:rPr>
              <a:t>1 ex. </a:t>
            </a:r>
            <a:r>
              <a:rPr lang="ro-RO" altLang="ro-RO" sz="1600" dirty="0">
                <a:solidFill>
                  <a:schemeClr val="tx1"/>
                </a:solidFill>
              </a:rPr>
              <a:t>s</a:t>
            </a:r>
            <a:r>
              <a:rPr lang="en-US" altLang="ro-RO" sz="1600" dirty="0">
                <a:solidFill>
                  <a:schemeClr val="tx1"/>
                </a:solidFill>
              </a:rPr>
              <a:t>e </a:t>
            </a:r>
            <a:r>
              <a:rPr lang="en-US" altLang="ro-RO" sz="1600" dirty="0" err="1">
                <a:solidFill>
                  <a:schemeClr val="tx1"/>
                </a:solidFill>
              </a:rPr>
              <a:t>afi</a:t>
            </a:r>
            <a:r>
              <a:rPr lang="ro-RO" altLang="ro-RO" sz="1600" dirty="0">
                <a:solidFill>
                  <a:schemeClr val="tx1"/>
                </a:solidFill>
              </a:rPr>
              <a:t>șează la sediul SV;</a:t>
            </a:r>
          </a:p>
          <a:p>
            <a:pPr>
              <a:buFont typeface="Wingdings" panose="05000000000000000000" pitchFamily="2" charset="2"/>
              <a:buChar char="q"/>
            </a:pPr>
            <a:r>
              <a:rPr lang="ro-RO" altLang="ro-RO" sz="1600" dirty="0">
                <a:solidFill>
                  <a:schemeClr val="tx1"/>
                </a:solidFill>
              </a:rPr>
              <a:t> La completarea PV se va folosi pix (nu stilou) de culoare albastră sau neagră;</a:t>
            </a:r>
          </a:p>
          <a:p>
            <a:pPr algn="just">
              <a:buFont typeface="Wingdings" panose="05000000000000000000" pitchFamily="2" charset="2"/>
              <a:buChar char="q"/>
            </a:pPr>
            <a:r>
              <a:rPr lang="ro-RO" altLang="ro-RO" sz="1600" dirty="0">
                <a:solidFill>
                  <a:schemeClr val="tx1"/>
                </a:solidFill>
              </a:rPr>
              <a:t> Informațiile de tip text (datele de identificare: comună, oraș, municipiu,stradă, etc.) precum și numele și prenumele Președintelui, Locțiitorului, membrilor BESV și aparteneța politică (unde este cazul)  se vor completa cu majuscule;</a:t>
            </a:r>
          </a:p>
          <a:p>
            <a:pPr algn="just">
              <a:buFont typeface="Wingdings" panose="05000000000000000000" pitchFamily="2" charset="2"/>
              <a:buChar char="q"/>
            </a:pPr>
            <a:r>
              <a:rPr lang="ro-RO" altLang="ro-RO" sz="1600" dirty="0">
                <a:solidFill>
                  <a:schemeClr val="tx1"/>
                </a:solidFill>
              </a:rPr>
              <a:t> Atât în antet, cât și în subsolul fiecărei pagini se va înscrie numărul circumscripției electorale (pentru județul </a:t>
            </a:r>
            <a:r>
              <a:rPr lang="en-US" altLang="ro-RO" sz="1600" dirty="0">
                <a:solidFill>
                  <a:schemeClr val="tx1"/>
                </a:solidFill>
              </a:rPr>
              <a:t>Satu Mare</a:t>
            </a:r>
            <a:r>
              <a:rPr lang="ro-RO" altLang="ro-RO" sz="1600" dirty="0">
                <a:solidFill>
                  <a:schemeClr val="tx1"/>
                </a:solidFill>
              </a:rPr>
              <a:t> cifra </a:t>
            </a:r>
            <a:r>
              <a:rPr lang="en-GB" altLang="ro-RO" sz="1600" dirty="0">
                <a:solidFill>
                  <a:schemeClr val="tx1"/>
                </a:solidFill>
              </a:rPr>
              <a:t>32</a:t>
            </a:r>
            <a:r>
              <a:rPr lang="ro-RO" altLang="ro-RO" sz="1600" dirty="0">
                <a:solidFill>
                  <a:schemeClr val="tx1"/>
                </a:solidFill>
              </a:rPr>
              <a:t> aliniată de la dreapta la stânga) și numărul secției de votare;</a:t>
            </a:r>
          </a:p>
          <a:p>
            <a:pPr algn="just">
              <a:buFont typeface="Wingdings" panose="05000000000000000000" pitchFamily="2" charset="2"/>
              <a:buChar char="q"/>
            </a:pPr>
            <a:r>
              <a:rPr lang="ro-RO" altLang="ro-RO" sz="1600" dirty="0">
                <a:solidFill>
                  <a:schemeClr val="tx1"/>
                </a:solidFill>
              </a:rPr>
              <a:t> Datele numerice se vor completa în căsuțele corespunzătoare prin aliniere la dreapta. În căsuțele în care nu avem cifre </a:t>
            </a:r>
            <a:r>
              <a:rPr lang="en-US" altLang="ro-RO" sz="1600" dirty="0">
                <a:solidFill>
                  <a:schemeClr val="tx1"/>
                </a:solidFill>
              </a:rPr>
              <a:t>se va trece o </a:t>
            </a:r>
            <a:r>
              <a:rPr lang="en-US" altLang="ro-RO" sz="1600" dirty="0" err="1">
                <a:solidFill>
                  <a:schemeClr val="tx1"/>
                </a:solidFill>
              </a:rPr>
              <a:t>liniu</a:t>
            </a:r>
            <a:r>
              <a:rPr lang="ro-RO" altLang="ro-RO" sz="1600" dirty="0">
                <a:solidFill>
                  <a:schemeClr val="tx1"/>
                </a:solidFill>
              </a:rPr>
              <a:t>ță </a:t>
            </a:r>
            <a:r>
              <a:rPr lang="en-US" altLang="ro-RO" sz="1600" dirty="0" err="1">
                <a:solidFill>
                  <a:schemeClr val="tx1"/>
                </a:solidFill>
              </a:rPr>
              <a:t>aliniat</a:t>
            </a:r>
            <a:r>
              <a:rPr lang="ro-RO" altLang="ro-RO" sz="1600" dirty="0">
                <a:solidFill>
                  <a:schemeClr val="tx1"/>
                </a:solidFill>
              </a:rPr>
              <a:t>ă</a:t>
            </a:r>
            <a:r>
              <a:rPr lang="en-US" altLang="ro-RO" sz="1600" dirty="0">
                <a:solidFill>
                  <a:schemeClr val="tx1"/>
                </a:solidFill>
              </a:rPr>
              <a:t> de la </a:t>
            </a:r>
            <a:r>
              <a:rPr lang="en-US" altLang="ro-RO" sz="1600" dirty="0" err="1">
                <a:solidFill>
                  <a:schemeClr val="tx1"/>
                </a:solidFill>
              </a:rPr>
              <a:t>dreapta</a:t>
            </a:r>
            <a:r>
              <a:rPr lang="en-US" altLang="ro-RO" sz="1600" dirty="0">
                <a:solidFill>
                  <a:schemeClr val="tx1"/>
                </a:solidFill>
              </a:rPr>
              <a:t> la </a:t>
            </a:r>
            <a:r>
              <a:rPr lang="en-US" altLang="ro-RO" sz="1600" dirty="0" err="1">
                <a:solidFill>
                  <a:schemeClr val="tx1"/>
                </a:solidFill>
              </a:rPr>
              <a:t>st</a:t>
            </a:r>
            <a:r>
              <a:rPr lang="ro-RO" altLang="ro-RO" sz="1600" dirty="0">
                <a:solidFill>
                  <a:schemeClr val="tx1"/>
                </a:solidFill>
              </a:rPr>
              <a:t>ânga;</a:t>
            </a:r>
          </a:p>
          <a:p>
            <a:pPr algn="just">
              <a:buFont typeface="Wingdings" panose="05000000000000000000" pitchFamily="2" charset="2"/>
              <a:buChar char="q"/>
            </a:pPr>
            <a:r>
              <a:rPr lang="ro-RO" altLang="ro-RO" sz="1600" dirty="0">
                <a:solidFill>
                  <a:schemeClr val="tx1"/>
                </a:solidFill>
              </a:rPr>
              <a:t>Între cele 3 exemplare aduse la BEJ trebuie să se regăsească OBLIGATORIU procesul verbal fotografiat pe tabletă</a:t>
            </a:r>
            <a:endParaRPr lang="en-GB" altLang="ro-RO" sz="1600" dirty="0">
              <a:solidFill>
                <a:schemeClr val="tx1"/>
              </a:solidFill>
            </a:endParaRPr>
          </a:p>
          <a:p>
            <a:pPr algn="just">
              <a:buFont typeface="Wingdings" panose="05000000000000000000" pitchFamily="2" charset="2"/>
              <a:buChar char="q"/>
            </a:pPr>
            <a:r>
              <a:rPr lang="en-GB" altLang="ro-RO" sz="1600" dirty="0">
                <a:solidFill>
                  <a:schemeClr val="tx1"/>
                </a:solidFill>
              </a:rPr>
              <a:t>Dup</a:t>
            </a:r>
            <a:r>
              <a:rPr lang="ro-RO" altLang="ro-RO" sz="1600" dirty="0">
                <a:solidFill>
                  <a:schemeClr val="tx1"/>
                </a:solidFill>
              </a:rPr>
              <a:t>ă completare, procesele verbale vor fi semnate olograf de către toți membrii biroului electoral al secției de votare, pe fiecare pagină, în partea stângă sus a paginilor și se va aplica ștampila de control</a:t>
            </a:r>
          </a:p>
          <a:p>
            <a:pPr>
              <a:buFont typeface="Calibri" panose="020F0502020204030204" pitchFamily="34" charset="0"/>
              <a:buNone/>
            </a:pPr>
            <a:endParaRPr lang="en-US" altLang="ro-RO" dirty="0"/>
          </a:p>
        </p:txBody>
      </p:sp>
      <p:pic>
        <p:nvPicPr>
          <p:cNvPr id="3074" name="Picture 2" descr="logoSM">
            <a:extLst>
              <a:ext uri="{FF2B5EF4-FFF2-40B4-BE49-F238E27FC236}">
                <a16:creationId xmlns:a16="http://schemas.microsoft.com/office/drawing/2014/main" id="{F39A829E-D6CD-40D2-9B2D-53B848303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08" y="113820"/>
            <a:ext cx="3124332" cy="84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id="{115A098C-BF51-4003-89AC-595B03B92A3B}"/>
              </a:ext>
            </a:extLst>
          </p:cNvPr>
          <p:cNvSpPr>
            <a:spLocks noGrp="1"/>
          </p:cNvSpPr>
          <p:nvPr>
            <p:ph idx="1"/>
          </p:nvPr>
        </p:nvSpPr>
        <p:spPr>
          <a:xfrm>
            <a:off x="822325" y="461394"/>
            <a:ext cx="7543800" cy="4714613"/>
          </a:xfrm>
        </p:spPr>
        <p:txBody>
          <a:bodyPr>
            <a:normAutofit/>
          </a:bodyPr>
          <a:lstStyle/>
          <a:p>
            <a:pPr lvl="1" eaLnBrk="1" hangingPunct="1">
              <a:lnSpc>
                <a:spcPct val="70000"/>
              </a:lnSpc>
              <a:buFont typeface="Wingdings" panose="05000000000000000000" pitchFamily="2" charset="2"/>
              <a:buChar char="q"/>
            </a:pPr>
            <a:endParaRPr lang="ro-RO" altLang="ro-RO" sz="1600" dirty="0">
              <a:solidFill>
                <a:schemeClr val="tx1"/>
              </a:solidFill>
            </a:endParaRPr>
          </a:p>
          <a:p>
            <a:pPr lvl="1" eaLnBrk="1" hangingPunct="1">
              <a:lnSpc>
                <a:spcPct val="70000"/>
              </a:lnSpc>
              <a:buFont typeface="Wingdings" panose="05000000000000000000" pitchFamily="2" charset="2"/>
              <a:buChar char="q"/>
            </a:pPr>
            <a:endParaRPr lang="ro-RO" altLang="ro-RO" sz="1600" dirty="0">
              <a:solidFill>
                <a:schemeClr val="tx1"/>
              </a:solidFill>
            </a:endParaRPr>
          </a:p>
          <a:p>
            <a:pPr lvl="1" eaLnBrk="1" hangingPunct="1">
              <a:lnSpc>
                <a:spcPct val="70000"/>
              </a:lnSpc>
              <a:buFont typeface="Wingdings" panose="05000000000000000000" pitchFamily="2" charset="2"/>
              <a:buChar char="q"/>
            </a:pPr>
            <a:endParaRPr lang="ro-RO" altLang="ro-RO" sz="1600" dirty="0">
              <a:solidFill>
                <a:schemeClr val="tx1"/>
              </a:solidFill>
            </a:endParaRPr>
          </a:p>
          <a:p>
            <a:pPr lvl="1" algn="ctr" eaLnBrk="1" hangingPunct="1">
              <a:lnSpc>
                <a:spcPct val="70000"/>
              </a:lnSpc>
              <a:buFont typeface="Calibri" panose="020F0502020204030204" pitchFamily="34" charset="0"/>
              <a:buNone/>
            </a:pPr>
            <a:r>
              <a:rPr lang="ro-RO" altLang="ro-RO" sz="3200" dirty="0">
                <a:solidFill>
                  <a:schemeClr val="tx1"/>
                </a:solidFill>
                <a:latin typeface="Calibri Light" panose="020F0302020204030204" pitchFamily="34" charset="0"/>
              </a:rPr>
              <a:t>    </a:t>
            </a:r>
            <a:r>
              <a:rPr lang="ro-RO" altLang="ro-RO" sz="3200" b="1" dirty="0">
                <a:solidFill>
                  <a:schemeClr val="tx1"/>
                </a:solidFill>
                <a:latin typeface="+mj-lt"/>
              </a:rPr>
              <a:t>REGULI GENERALE:</a:t>
            </a:r>
          </a:p>
          <a:p>
            <a:pPr lvl="1" eaLnBrk="1" hangingPunct="1">
              <a:lnSpc>
                <a:spcPct val="70000"/>
              </a:lnSpc>
              <a:buFont typeface="Calibri" panose="020F0502020204030204" pitchFamily="34" charset="0"/>
              <a:buNone/>
            </a:pPr>
            <a:endParaRPr lang="ro-RO" altLang="ro-RO" sz="1600" dirty="0">
              <a:solidFill>
                <a:schemeClr val="tx1"/>
              </a:solidFill>
            </a:endParaRPr>
          </a:p>
          <a:p>
            <a:pPr lvl="1" eaLnBrk="1" hangingPunct="1">
              <a:lnSpc>
                <a:spcPct val="70000"/>
              </a:lnSpc>
              <a:buFont typeface="Wingdings" panose="05000000000000000000" pitchFamily="2" charset="2"/>
              <a:buChar char="q"/>
            </a:pPr>
            <a:endParaRPr lang="ro-RO" altLang="ro-RO" sz="1600" dirty="0">
              <a:solidFill>
                <a:schemeClr val="tx1"/>
              </a:solidFill>
            </a:endParaRPr>
          </a:p>
          <a:p>
            <a:pPr lvl="1" algn="just" eaLnBrk="1" hangingPunct="1">
              <a:spcBef>
                <a:spcPts val="1200"/>
              </a:spcBef>
              <a:spcAft>
                <a:spcPts val="200"/>
              </a:spcAft>
              <a:buFont typeface="Wingdings" panose="05000000000000000000" pitchFamily="2" charset="2"/>
              <a:buChar char="q"/>
            </a:pPr>
            <a:r>
              <a:rPr lang="ro-RO" altLang="ro-RO" sz="2000" dirty="0">
                <a:solidFill>
                  <a:schemeClr val="tx1"/>
                </a:solidFill>
              </a:rPr>
              <a:t> P_SV nu are voie să aibă ştersături şi/sau corecturi şi nu se foloseşte pastă corectoare. Orice ștersătură/corectură/cifre îngroșate scrise unele peste altele necesită ulterior o </a:t>
            </a:r>
            <a:r>
              <a:rPr lang="ro-RO" altLang="ro-RO" sz="2000" b="1" dirty="0">
                <a:solidFill>
                  <a:schemeClr val="tx1"/>
                </a:solidFill>
              </a:rPr>
              <a:t>Decizie a BEJ </a:t>
            </a:r>
            <a:r>
              <a:rPr lang="ro-RO" altLang="ro-RO" sz="2000" dirty="0">
                <a:solidFill>
                  <a:schemeClr val="tx1"/>
                </a:solidFill>
              </a:rPr>
              <a:t>și va perturba mult fluxul de prelucrare a datelor, precum și staționarea la BEJ a reprezentanților SV</a:t>
            </a:r>
            <a:r>
              <a:rPr lang="en-US" altLang="ro-RO" sz="2000" dirty="0">
                <a:solidFill>
                  <a:schemeClr val="tx1"/>
                </a:solidFill>
              </a:rPr>
              <a:t>;</a:t>
            </a:r>
            <a:endParaRPr lang="ro-RO" altLang="ro-RO" sz="2000" dirty="0">
              <a:solidFill>
                <a:schemeClr val="tx1"/>
              </a:solidFill>
            </a:endParaRPr>
          </a:p>
          <a:p>
            <a:pPr lvl="1" algn="just" eaLnBrk="1" hangingPunct="1">
              <a:spcBef>
                <a:spcPts val="1200"/>
              </a:spcBef>
              <a:spcAft>
                <a:spcPts val="200"/>
              </a:spcAft>
              <a:buFont typeface="Wingdings" panose="05000000000000000000" pitchFamily="2" charset="2"/>
              <a:buChar char="q"/>
            </a:pPr>
            <a:r>
              <a:rPr lang="ro-RO" altLang="ro-RO" sz="2000" dirty="0">
                <a:solidFill>
                  <a:schemeClr val="tx1"/>
                </a:solidFill>
              </a:rPr>
              <a:t> Nu aveți voie să </a:t>
            </a:r>
            <a:r>
              <a:rPr lang="en-GB" altLang="ro-RO" sz="2000" dirty="0" err="1">
                <a:solidFill>
                  <a:schemeClr val="tx1"/>
                </a:solidFill>
              </a:rPr>
              <a:t>scrie</a:t>
            </a:r>
            <a:r>
              <a:rPr lang="ro-RO" altLang="ro-RO" sz="2000" dirty="0">
                <a:solidFill>
                  <a:schemeClr val="tx1"/>
                </a:solidFill>
              </a:rPr>
              <a:t>și, să aplicați ștampila sau să deformați în orice fel căsuța din stânga jos a fiecărei pagini în care se află codul QR (riscați ca tableta să nu poată citi procesul-verbal).  </a:t>
            </a:r>
          </a:p>
          <a:p>
            <a:pPr marL="88900"/>
            <a:endParaRPr lang="en-US" altLang="ro-RO" dirty="0"/>
          </a:p>
        </p:txBody>
      </p:sp>
      <p:pic>
        <p:nvPicPr>
          <p:cNvPr id="5" name="Picture 2" descr="logoSM">
            <a:extLst>
              <a:ext uri="{FF2B5EF4-FFF2-40B4-BE49-F238E27FC236}">
                <a16:creationId xmlns:a16="http://schemas.microsoft.com/office/drawing/2014/main" id="{925A0AE4-F664-469E-AF25-9F3432B9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3" y="122019"/>
            <a:ext cx="3242826" cy="9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DC19A3-AFEE-4D9E-95A4-5C914CEC6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858" y="22985"/>
            <a:ext cx="4624142" cy="6342077"/>
          </a:xfrm>
          <a:prstGeom prst="rect">
            <a:avLst/>
          </a:prstGeom>
          <a:effectLst>
            <a:softEdge rad="12700"/>
          </a:effectLst>
        </p:spPr>
      </p:pic>
      <p:sp>
        <p:nvSpPr>
          <p:cNvPr id="8" name="TextBox 7">
            <a:extLst>
              <a:ext uri="{FF2B5EF4-FFF2-40B4-BE49-F238E27FC236}">
                <a16:creationId xmlns:a16="http://schemas.microsoft.com/office/drawing/2014/main" id="{D8357018-FF7A-40FE-BB31-CE0CE0602780}"/>
              </a:ext>
            </a:extLst>
          </p:cNvPr>
          <p:cNvSpPr txBox="1"/>
          <p:nvPr/>
        </p:nvSpPr>
        <p:spPr>
          <a:xfrm>
            <a:off x="6079064" y="147611"/>
            <a:ext cx="2139192" cy="246221"/>
          </a:xfrm>
          <a:prstGeom prst="rect">
            <a:avLst/>
          </a:prstGeom>
          <a:noFill/>
        </p:spPr>
        <p:txBody>
          <a:bodyPr wrap="square" rtlCol="0">
            <a:spAutoFit/>
          </a:bodyPr>
          <a:lstStyle/>
          <a:p>
            <a:r>
              <a:rPr lang="en-GB" sz="1000" b="1" dirty="0">
                <a:solidFill>
                  <a:srgbClr val="FF0000"/>
                </a:solidFill>
              </a:rPr>
              <a:t>EXEMPLU IPOTETIC INSTRUIRE</a:t>
            </a:r>
          </a:p>
        </p:txBody>
      </p:sp>
      <p:sp>
        <p:nvSpPr>
          <p:cNvPr id="12" name="Rectangle 11">
            <a:extLst>
              <a:ext uri="{FF2B5EF4-FFF2-40B4-BE49-F238E27FC236}">
                <a16:creationId xmlns:a16="http://schemas.microsoft.com/office/drawing/2014/main" id="{76563911-FA9A-4FA2-9718-2155EA802569}"/>
              </a:ext>
            </a:extLst>
          </p:cNvPr>
          <p:cNvSpPr/>
          <p:nvPr/>
        </p:nvSpPr>
        <p:spPr>
          <a:xfrm>
            <a:off x="48547" y="129254"/>
            <a:ext cx="4402386"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Se </a:t>
            </a:r>
            <a:r>
              <a:rPr lang="en-GB" sz="1000" dirty="0" err="1">
                <a:solidFill>
                  <a:schemeClr val="tx1"/>
                </a:solidFill>
              </a:rPr>
              <a:t>completeaz</a:t>
            </a:r>
            <a:r>
              <a:rPr lang="ro-RO" sz="1000" dirty="0">
                <a:solidFill>
                  <a:schemeClr val="tx1"/>
                </a:solidFill>
              </a:rPr>
              <a:t>ă</a:t>
            </a:r>
            <a:r>
              <a:rPr lang="en-GB" sz="1000" dirty="0">
                <a:solidFill>
                  <a:schemeClr val="tx1"/>
                </a:solidFill>
              </a:rPr>
              <a:t> de c</a:t>
            </a:r>
            <a:r>
              <a:rPr lang="ro-RO" sz="1000" dirty="0">
                <a:solidFill>
                  <a:schemeClr val="tx1"/>
                </a:solidFill>
              </a:rPr>
              <a:t>ătre dumneavoastră!</a:t>
            </a:r>
            <a:endParaRPr lang="en-GB" sz="1000" dirty="0">
              <a:solidFill>
                <a:schemeClr val="tx1"/>
              </a:solidFill>
            </a:endParaRPr>
          </a:p>
        </p:txBody>
      </p:sp>
      <p:sp>
        <p:nvSpPr>
          <p:cNvPr id="16" name="Rectangle 15">
            <a:extLst>
              <a:ext uri="{FF2B5EF4-FFF2-40B4-BE49-F238E27FC236}">
                <a16:creationId xmlns:a16="http://schemas.microsoft.com/office/drawing/2014/main" id="{2484FB94-1301-4F33-B871-20CFCDC13780}"/>
              </a:ext>
            </a:extLst>
          </p:cNvPr>
          <p:cNvSpPr/>
          <p:nvPr/>
        </p:nvSpPr>
        <p:spPr>
          <a:xfrm>
            <a:off x="48547" y="439784"/>
            <a:ext cx="4402386" cy="1129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000" dirty="0">
                <a:solidFill>
                  <a:schemeClr val="tx1"/>
                </a:solidFill>
              </a:rPr>
              <a:t>Cuprinde toți cetățenii cu drept de vot care au domiciliul arondat la secția de votare și sunt înscriși în lista electorala permanentă.</a:t>
            </a:r>
          </a:p>
          <a:p>
            <a:pPr algn="just"/>
            <a:r>
              <a:rPr lang="ro-RO" sz="1000" b="1" dirty="0">
                <a:solidFill>
                  <a:schemeClr val="tx1"/>
                </a:solidFill>
              </a:rPr>
              <a:t>ATENȚIE!!! </a:t>
            </a:r>
            <a:r>
              <a:rPr lang="ro-RO" sz="1000" dirty="0">
                <a:solidFill>
                  <a:schemeClr val="tx1"/>
                </a:solidFill>
              </a:rPr>
              <a:t>Dacă nu coincide cu numărul de alegători prevăzut pe tabletă, să se verifice încă o dată și să se confirm la pct.j că acesta este numarul corect din lista electorală permanentă.</a:t>
            </a:r>
          </a:p>
          <a:p>
            <a:pPr algn="just"/>
            <a:r>
              <a:rPr lang="ro-RO" sz="1000" dirty="0">
                <a:solidFill>
                  <a:schemeClr val="tx1"/>
                </a:solidFill>
              </a:rPr>
              <a:t>Cheie control: </a:t>
            </a:r>
            <a:r>
              <a:rPr lang="ro-RO" sz="1000" b="1" dirty="0">
                <a:solidFill>
                  <a:schemeClr val="tx1"/>
                </a:solidFill>
              </a:rPr>
              <a:t>pct.a ≥ pct.b1</a:t>
            </a:r>
          </a:p>
        </p:txBody>
      </p:sp>
      <p:cxnSp>
        <p:nvCxnSpPr>
          <p:cNvPr id="20" name="Straight Arrow Connector 19">
            <a:extLst>
              <a:ext uri="{FF2B5EF4-FFF2-40B4-BE49-F238E27FC236}">
                <a16:creationId xmlns:a16="http://schemas.microsoft.com/office/drawing/2014/main" id="{9E8FBB5D-5D2B-48F7-BC7B-D8EAAF9C5558}"/>
              </a:ext>
            </a:extLst>
          </p:cNvPr>
          <p:cNvCxnSpPr>
            <a:cxnSpLocks/>
            <a:stCxn id="16" idx="3"/>
          </p:cNvCxnSpPr>
          <p:nvPr/>
        </p:nvCxnSpPr>
        <p:spPr>
          <a:xfrm>
            <a:off x="4450933" y="1004421"/>
            <a:ext cx="773265" cy="1618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9B0E53-A7DD-40A6-A579-1E834849963A}"/>
              </a:ext>
            </a:extLst>
          </p:cNvPr>
          <p:cNvCxnSpPr>
            <a:cxnSpLocks/>
            <a:stCxn id="12" idx="3"/>
          </p:cNvCxnSpPr>
          <p:nvPr/>
        </p:nvCxnSpPr>
        <p:spPr>
          <a:xfrm>
            <a:off x="4450933" y="260059"/>
            <a:ext cx="2830711" cy="8949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737358B-6D3F-4032-9A99-3FFC131E0A5B}"/>
              </a:ext>
            </a:extLst>
          </p:cNvPr>
          <p:cNvCxnSpPr>
            <a:cxnSpLocks/>
            <a:stCxn id="12" idx="3"/>
          </p:cNvCxnSpPr>
          <p:nvPr/>
        </p:nvCxnSpPr>
        <p:spPr>
          <a:xfrm>
            <a:off x="4450933" y="260059"/>
            <a:ext cx="3551317" cy="405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60A24C4-11B7-47A8-A913-0A787C9B0E38}"/>
              </a:ext>
            </a:extLst>
          </p:cNvPr>
          <p:cNvSpPr/>
          <p:nvPr/>
        </p:nvSpPr>
        <p:spPr>
          <a:xfrm>
            <a:off x="48547" y="1617978"/>
            <a:ext cx="4402386" cy="851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000" dirty="0">
                <a:solidFill>
                  <a:schemeClr val="tx1"/>
                </a:solidFill>
              </a:rPr>
              <a:t>Numărul total al alegătorilor care s-au prezentat la urne și au votat(cei care au semnat pe una din cele 3 liste electorale utilizate)</a:t>
            </a:r>
          </a:p>
          <a:p>
            <a:pPr algn="just"/>
            <a:r>
              <a:rPr lang="ro-RO" sz="1000" dirty="0">
                <a:solidFill>
                  <a:schemeClr val="tx1"/>
                </a:solidFill>
              </a:rPr>
              <a:t>Cheie control: </a:t>
            </a:r>
            <a:r>
              <a:rPr lang="ro-RO" sz="1000" b="1" dirty="0">
                <a:solidFill>
                  <a:schemeClr val="tx1"/>
                </a:solidFill>
              </a:rPr>
              <a:t>pct.b = pct.b1+pct.b2+pct.b3</a:t>
            </a:r>
          </a:p>
          <a:p>
            <a:pPr algn="just"/>
            <a:r>
              <a:rPr lang="ro-RO" sz="1000" dirty="0">
                <a:solidFill>
                  <a:schemeClr val="tx1"/>
                </a:solidFill>
              </a:rPr>
              <a:t>Cheie suplimentara: </a:t>
            </a:r>
            <a:r>
              <a:rPr lang="ro-RO" sz="1000" b="1" dirty="0">
                <a:solidFill>
                  <a:schemeClr val="tx1"/>
                </a:solidFill>
              </a:rPr>
              <a:t>pct.b ≥ pct.c + pct.d</a:t>
            </a:r>
            <a:endParaRPr lang="en-GB" sz="1000" b="1" dirty="0">
              <a:solidFill>
                <a:schemeClr val="tx1"/>
              </a:solidFill>
            </a:endParaRPr>
          </a:p>
          <a:p>
            <a:pPr algn="just"/>
            <a:endParaRPr lang="ro-RO" sz="1000" b="1" dirty="0">
              <a:solidFill>
                <a:schemeClr val="tx1"/>
              </a:solidFill>
            </a:endParaRPr>
          </a:p>
        </p:txBody>
      </p:sp>
      <p:cxnSp>
        <p:nvCxnSpPr>
          <p:cNvPr id="31" name="Straight Arrow Connector 30">
            <a:extLst>
              <a:ext uri="{FF2B5EF4-FFF2-40B4-BE49-F238E27FC236}">
                <a16:creationId xmlns:a16="http://schemas.microsoft.com/office/drawing/2014/main" id="{193C0850-1CC8-42BE-94E5-5733E6898B93}"/>
              </a:ext>
            </a:extLst>
          </p:cNvPr>
          <p:cNvCxnSpPr>
            <a:cxnSpLocks/>
            <a:stCxn id="34" idx="3"/>
          </p:cNvCxnSpPr>
          <p:nvPr/>
        </p:nvCxnSpPr>
        <p:spPr>
          <a:xfrm>
            <a:off x="4450933" y="2043575"/>
            <a:ext cx="773265" cy="959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E11F141-C8FA-4D81-8A7D-4F3E1AAAA978}"/>
              </a:ext>
            </a:extLst>
          </p:cNvPr>
          <p:cNvSpPr/>
          <p:nvPr/>
        </p:nvSpPr>
        <p:spPr>
          <a:xfrm>
            <a:off x="38672" y="2527119"/>
            <a:ext cx="4412261" cy="54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000" b="1" dirty="0">
                <a:solidFill>
                  <a:schemeClr val="tx1"/>
                </a:solidFill>
              </a:rPr>
              <a:t>Lista electorală permanentă:</a:t>
            </a:r>
          </a:p>
          <a:p>
            <a:pPr algn="just"/>
            <a:r>
              <a:rPr lang="ro-RO" sz="1000" dirty="0">
                <a:solidFill>
                  <a:schemeClr val="tx1"/>
                </a:solidFill>
              </a:rPr>
              <a:t>Cuprinde toți cetățenii cu drept de vot care au domiciliul arondat la secția de votare și au fost înscriși la pct. a, </a:t>
            </a:r>
            <a:r>
              <a:rPr lang="ro-RO" sz="1000" b="1" dirty="0">
                <a:solidFill>
                  <a:schemeClr val="tx1"/>
                </a:solidFill>
              </a:rPr>
              <a:t>care s-au prezentat la urne și au votat</a:t>
            </a:r>
          </a:p>
        </p:txBody>
      </p:sp>
      <p:cxnSp>
        <p:nvCxnSpPr>
          <p:cNvPr id="37" name="Straight Arrow Connector 36">
            <a:extLst>
              <a:ext uri="{FF2B5EF4-FFF2-40B4-BE49-F238E27FC236}">
                <a16:creationId xmlns:a16="http://schemas.microsoft.com/office/drawing/2014/main" id="{BEA9F1C6-FB71-435E-B37E-0CA07E4D3124}"/>
              </a:ext>
            </a:extLst>
          </p:cNvPr>
          <p:cNvCxnSpPr>
            <a:cxnSpLocks/>
            <a:stCxn id="38" idx="3"/>
          </p:cNvCxnSpPr>
          <p:nvPr/>
        </p:nvCxnSpPr>
        <p:spPr>
          <a:xfrm>
            <a:off x="4450933" y="2801956"/>
            <a:ext cx="773265" cy="422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51D0AA6-E1E1-4F4C-B3E8-2C3BF8BAAFEC}"/>
              </a:ext>
            </a:extLst>
          </p:cNvPr>
          <p:cNvSpPr/>
          <p:nvPr/>
        </p:nvSpPr>
        <p:spPr>
          <a:xfrm>
            <a:off x="48547" y="3165313"/>
            <a:ext cx="4421305" cy="162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000" b="1" dirty="0">
                <a:solidFill>
                  <a:schemeClr val="tx1"/>
                </a:solidFill>
              </a:rPr>
              <a:t>Lista electorală suplimentară:</a:t>
            </a:r>
          </a:p>
          <a:p>
            <a:pPr marL="171450" indent="-171450" algn="just">
              <a:buFontTx/>
              <a:buChar char="-"/>
            </a:pPr>
            <a:r>
              <a:rPr lang="ro-RO" sz="1000" dirty="0">
                <a:solidFill>
                  <a:schemeClr val="tx1"/>
                </a:solidFill>
              </a:rPr>
              <a:t>cei care se prezintă la vot și fac dovada cu actul de identitate că domiciliază în raza teritorială a secției de votare respective, însă au fost </a:t>
            </a:r>
            <a:r>
              <a:rPr lang="ro-RO" sz="1000" b="1" dirty="0">
                <a:solidFill>
                  <a:schemeClr val="tx1"/>
                </a:solidFill>
              </a:rPr>
              <a:t>omiși</a:t>
            </a:r>
            <a:r>
              <a:rPr lang="ro-RO" sz="1000" dirty="0">
                <a:solidFill>
                  <a:schemeClr val="tx1"/>
                </a:solidFill>
              </a:rPr>
              <a:t> din lista electorală permanentă existentă la biroul electoral al secției de votare</a:t>
            </a:r>
          </a:p>
          <a:p>
            <a:pPr marL="171450" indent="-171450" algn="just">
              <a:buFontTx/>
              <a:buChar char="-"/>
            </a:pPr>
            <a:r>
              <a:rPr lang="ro-RO" sz="1000" dirty="0">
                <a:solidFill>
                  <a:schemeClr val="tx1"/>
                </a:solidFill>
              </a:rPr>
              <a:t>membri biroului electoral al secției de votare, persoanele însărcinate cu menținerea ordinii, operatorii de calculator, dacă nu sunt înscriși în lista electorală permanentă din acea secție</a:t>
            </a:r>
          </a:p>
          <a:p>
            <a:pPr marL="171450" indent="-171450" algn="just">
              <a:buFontTx/>
              <a:buChar char="-"/>
            </a:pPr>
            <a:r>
              <a:rPr lang="ro-RO" sz="1000" dirty="0">
                <a:solidFill>
                  <a:schemeClr val="tx1"/>
                </a:solidFill>
              </a:rPr>
              <a:t>alegătorii cu mobilitate redusă , care nu sunt înscriși în lista electorală permanentă a secției de votare respective</a:t>
            </a:r>
          </a:p>
          <a:p>
            <a:pPr marL="171450" indent="-171450" algn="just">
              <a:buFontTx/>
              <a:buChar char="-"/>
            </a:pPr>
            <a:r>
              <a:rPr lang="ro-RO" sz="1000" dirty="0">
                <a:solidFill>
                  <a:schemeClr val="tx1"/>
                </a:solidFill>
              </a:rPr>
              <a:t>alegătorii care își au domiciliul în altă localitate</a:t>
            </a:r>
          </a:p>
        </p:txBody>
      </p:sp>
      <p:cxnSp>
        <p:nvCxnSpPr>
          <p:cNvPr id="35" name="Straight Arrow Connector 34">
            <a:extLst>
              <a:ext uri="{FF2B5EF4-FFF2-40B4-BE49-F238E27FC236}">
                <a16:creationId xmlns:a16="http://schemas.microsoft.com/office/drawing/2014/main" id="{C17B4579-AE72-44B9-8AC1-42FD3A59F25A}"/>
              </a:ext>
            </a:extLst>
          </p:cNvPr>
          <p:cNvCxnSpPr>
            <a:cxnSpLocks/>
            <a:stCxn id="36" idx="3"/>
          </p:cNvCxnSpPr>
          <p:nvPr/>
        </p:nvCxnSpPr>
        <p:spPr>
          <a:xfrm flipV="1">
            <a:off x="4469852" y="3631979"/>
            <a:ext cx="764221" cy="347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1DDA443-89EA-48F3-B95E-4300024E2D51}"/>
              </a:ext>
            </a:extLst>
          </p:cNvPr>
          <p:cNvSpPr/>
          <p:nvPr/>
        </p:nvSpPr>
        <p:spPr>
          <a:xfrm>
            <a:off x="38672" y="4828670"/>
            <a:ext cx="4421308" cy="1195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000" b="1" dirty="0">
              <a:solidFill>
                <a:schemeClr val="tx1"/>
              </a:solidFill>
            </a:endParaRPr>
          </a:p>
          <a:p>
            <a:pPr algn="just"/>
            <a:r>
              <a:rPr lang="ro-RO" sz="1000" b="1" dirty="0">
                <a:solidFill>
                  <a:schemeClr val="tx1"/>
                </a:solidFill>
              </a:rPr>
              <a:t>Urna specială:</a:t>
            </a:r>
          </a:p>
          <a:p>
            <a:pPr marL="171450" indent="-171450" algn="just">
              <a:buFontTx/>
              <a:buChar char="-"/>
            </a:pPr>
            <a:r>
              <a:rPr lang="ro-RO" sz="1000" dirty="0">
                <a:solidFill>
                  <a:schemeClr val="tx1"/>
                </a:solidFill>
              </a:rPr>
              <a:t>persoanele netransportabile din motive de boală sau invaliditate, cei internați într-o unitate sanitară, cămine pentru persoane vârstnice/așezăminte sociale</a:t>
            </a:r>
          </a:p>
          <a:p>
            <a:pPr marL="171450" indent="-171450" algn="just">
              <a:buFontTx/>
              <a:buChar char="-"/>
            </a:pPr>
            <a:r>
              <a:rPr lang="ro-RO" sz="1000" dirty="0">
                <a:solidFill>
                  <a:schemeClr val="tx1"/>
                </a:solidFill>
              </a:rPr>
              <a:t>persoanele reținute sau deținute cu drept de vot</a:t>
            </a:r>
          </a:p>
          <a:p>
            <a:pPr marL="171450" indent="-171450" algn="just">
              <a:buFontTx/>
              <a:buChar char="-"/>
            </a:pPr>
            <a:r>
              <a:rPr lang="ro-RO" sz="1000" dirty="0">
                <a:solidFill>
                  <a:schemeClr val="tx1"/>
                </a:solidFill>
              </a:rPr>
              <a:t>persoanele arestate preventiv la domiciliu</a:t>
            </a:r>
          </a:p>
          <a:p>
            <a:pPr marL="171450" indent="-171450" algn="just">
              <a:buFontTx/>
              <a:buChar char="-"/>
            </a:pPr>
            <a:r>
              <a:rPr lang="ro-RO" sz="1000" dirty="0">
                <a:solidFill>
                  <a:schemeClr val="tx1"/>
                </a:solidFill>
              </a:rPr>
              <a:t>alegătorii care în ziua scrutinului nu pot părăsi locul de muncă din cauza specificului activității</a:t>
            </a:r>
          </a:p>
          <a:p>
            <a:pPr marL="171450" indent="-171450" algn="just">
              <a:buFontTx/>
              <a:buChar char="-"/>
            </a:pPr>
            <a:endParaRPr lang="ro-RO" sz="1000" dirty="0">
              <a:solidFill>
                <a:schemeClr val="tx1"/>
              </a:solidFill>
            </a:endParaRPr>
          </a:p>
        </p:txBody>
      </p:sp>
      <p:cxnSp>
        <p:nvCxnSpPr>
          <p:cNvPr id="47" name="Straight Arrow Connector 46">
            <a:extLst>
              <a:ext uri="{FF2B5EF4-FFF2-40B4-BE49-F238E27FC236}">
                <a16:creationId xmlns:a16="http://schemas.microsoft.com/office/drawing/2014/main" id="{15E41E2D-6AE7-4E68-8E2A-C6B917FC24C8}"/>
              </a:ext>
            </a:extLst>
          </p:cNvPr>
          <p:cNvCxnSpPr>
            <a:cxnSpLocks/>
          </p:cNvCxnSpPr>
          <p:nvPr/>
        </p:nvCxnSpPr>
        <p:spPr>
          <a:xfrm flipV="1">
            <a:off x="4469855" y="3854742"/>
            <a:ext cx="754343" cy="173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A0D0B2D-49AB-426B-B59F-813E7F407F8F}"/>
              </a:ext>
            </a:extLst>
          </p:cNvPr>
          <p:cNvSpPr/>
          <p:nvPr/>
        </p:nvSpPr>
        <p:spPr>
          <a:xfrm>
            <a:off x="41945" y="6044367"/>
            <a:ext cx="4427911"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Se </a:t>
            </a:r>
            <a:r>
              <a:rPr lang="en-GB" sz="1000" dirty="0" err="1">
                <a:solidFill>
                  <a:schemeClr val="tx1"/>
                </a:solidFill>
              </a:rPr>
              <a:t>completeaz</a:t>
            </a:r>
            <a:r>
              <a:rPr lang="ro-RO" sz="1000" dirty="0">
                <a:solidFill>
                  <a:schemeClr val="tx1"/>
                </a:solidFill>
              </a:rPr>
              <a:t>ă</a:t>
            </a:r>
            <a:r>
              <a:rPr lang="en-GB" sz="1000" dirty="0">
                <a:solidFill>
                  <a:schemeClr val="tx1"/>
                </a:solidFill>
              </a:rPr>
              <a:t> de c</a:t>
            </a:r>
            <a:r>
              <a:rPr lang="ro-RO" sz="1000" dirty="0">
                <a:solidFill>
                  <a:schemeClr val="tx1"/>
                </a:solidFill>
              </a:rPr>
              <a:t>ătre dumneavoastră!</a:t>
            </a:r>
            <a:endParaRPr lang="en-GB" sz="1000" dirty="0">
              <a:solidFill>
                <a:schemeClr val="tx1"/>
              </a:solidFill>
            </a:endParaRPr>
          </a:p>
        </p:txBody>
      </p:sp>
      <p:cxnSp>
        <p:nvCxnSpPr>
          <p:cNvPr id="49" name="Straight Arrow Connector 48">
            <a:extLst>
              <a:ext uri="{FF2B5EF4-FFF2-40B4-BE49-F238E27FC236}">
                <a16:creationId xmlns:a16="http://schemas.microsoft.com/office/drawing/2014/main" id="{CD19E714-DA0C-4BB0-B7F9-30F1EF536112}"/>
              </a:ext>
            </a:extLst>
          </p:cNvPr>
          <p:cNvCxnSpPr>
            <a:cxnSpLocks/>
          </p:cNvCxnSpPr>
          <p:nvPr/>
        </p:nvCxnSpPr>
        <p:spPr>
          <a:xfrm flipV="1">
            <a:off x="4479732" y="5752865"/>
            <a:ext cx="2668928" cy="432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967F4BB-E81B-4830-9288-03F4C4671F2B}"/>
              </a:ext>
            </a:extLst>
          </p:cNvPr>
          <p:cNvCxnSpPr>
            <a:cxnSpLocks/>
            <a:stCxn id="51" idx="3"/>
          </p:cNvCxnSpPr>
          <p:nvPr/>
        </p:nvCxnSpPr>
        <p:spPr>
          <a:xfrm flipV="1">
            <a:off x="4469856" y="5752866"/>
            <a:ext cx="3748400" cy="4223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DC19A3-AFEE-4D9E-95A4-5C914CEC6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4" y="0"/>
            <a:ext cx="4624142" cy="6342077"/>
          </a:xfrm>
          <a:prstGeom prst="rect">
            <a:avLst/>
          </a:prstGeom>
          <a:effectLst>
            <a:softEdge rad="12700"/>
          </a:effectLst>
        </p:spPr>
      </p:pic>
      <p:sp>
        <p:nvSpPr>
          <p:cNvPr id="8" name="TextBox 7">
            <a:extLst>
              <a:ext uri="{FF2B5EF4-FFF2-40B4-BE49-F238E27FC236}">
                <a16:creationId xmlns:a16="http://schemas.microsoft.com/office/drawing/2014/main" id="{D8357018-FF7A-40FE-BB31-CE0CE0602780}"/>
              </a:ext>
            </a:extLst>
          </p:cNvPr>
          <p:cNvSpPr txBox="1"/>
          <p:nvPr/>
        </p:nvSpPr>
        <p:spPr>
          <a:xfrm>
            <a:off x="1573515" y="73178"/>
            <a:ext cx="2139192" cy="261610"/>
          </a:xfrm>
          <a:prstGeom prst="rect">
            <a:avLst/>
          </a:prstGeom>
          <a:noFill/>
        </p:spPr>
        <p:txBody>
          <a:bodyPr wrap="square" rtlCol="0">
            <a:spAutoFit/>
          </a:bodyPr>
          <a:lstStyle/>
          <a:p>
            <a:r>
              <a:rPr lang="en-GB" sz="1100" b="1" dirty="0">
                <a:solidFill>
                  <a:srgbClr val="FF0000"/>
                </a:solidFill>
              </a:rPr>
              <a:t>EXEMPLU IPOTETIC INSTRUIRE</a:t>
            </a:r>
          </a:p>
        </p:txBody>
      </p:sp>
      <p:sp>
        <p:nvSpPr>
          <p:cNvPr id="12" name="Rectangle 11">
            <a:extLst>
              <a:ext uri="{FF2B5EF4-FFF2-40B4-BE49-F238E27FC236}">
                <a16:creationId xmlns:a16="http://schemas.microsoft.com/office/drawing/2014/main" id="{76563911-FA9A-4FA2-9718-2155EA802569}"/>
              </a:ext>
            </a:extLst>
          </p:cNvPr>
          <p:cNvSpPr/>
          <p:nvPr/>
        </p:nvSpPr>
        <p:spPr>
          <a:xfrm>
            <a:off x="4725388" y="20648"/>
            <a:ext cx="4348601"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20" dirty="0">
                <a:solidFill>
                  <a:schemeClr val="tx1"/>
                </a:solidFill>
              </a:rPr>
              <a:t>Se </a:t>
            </a:r>
            <a:r>
              <a:rPr lang="en-GB" sz="920" dirty="0" err="1">
                <a:solidFill>
                  <a:schemeClr val="tx1"/>
                </a:solidFill>
              </a:rPr>
              <a:t>completeaz</a:t>
            </a:r>
            <a:r>
              <a:rPr lang="ro-RO" sz="920" dirty="0">
                <a:solidFill>
                  <a:schemeClr val="tx1"/>
                </a:solidFill>
              </a:rPr>
              <a:t>ă</a:t>
            </a:r>
            <a:r>
              <a:rPr lang="en-GB" sz="920" dirty="0">
                <a:solidFill>
                  <a:schemeClr val="tx1"/>
                </a:solidFill>
              </a:rPr>
              <a:t> de c</a:t>
            </a:r>
            <a:r>
              <a:rPr lang="ro-RO" sz="920" dirty="0">
                <a:solidFill>
                  <a:schemeClr val="tx1"/>
                </a:solidFill>
              </a:rPr>
              <a:t>ătre dumneavoastră!</a:t>
            </a:r>
            <a:endParaRPr lang="en-GB" sz="920" dirty="0">
              <a:solidFill>
                <a:schemeClr val="tx1"/>
              </a:solidFill>
            </a:endParaRPr>
          </a:p>
        </p:txBody>
      </p:sp>
      <p:cxnSp>
        <p:nvCxnSpPr>
          <p:cNvPr id="23" name="Straight Arrow Connector 22">
            <a:extLst>
              <a:ext uri="{FF2B5EF4-FFF2-40B4-BE49-F238E27FC236}">
                <a16:creationId xmlns:a16="http://schemas.microsoft.com/office/drawing/2014/main" id="{A99B0E53-A7DD-40A6-A579-1E834849963A}"/>
              </a:ext>
            </a:extLst>
          </p:cNvPr>
          <p:cNvCxnSpPr>
            <a:cxnSpLocks/>
            <a:stCxn id="12" idx="1"/>
          </p:cNvCxnSpPr>
          <p:nvPr/>
        </p:nvCxnSpPr>
        <p:spPr>
          <a:xfrm flipH="1">
            <a:off x="3833332" y="151453"/>
            <a:ext cx="892056" cy="589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737358B-6D3F-4032-9A99-3FFC131E0A5B}"/>
              </a:ext>
            </a:extLst>
          </p:cNvPr>
          <p:cNvCxnSpPr>
            <a:cxnSpLocks/>
            <a:stCxn id="12" idx="1"/>
          </p:cNvCxnSpPr>
          <p:nvPr/>
        </p:nvCxnSpPr>
        <p:spPr>
          <a:xfrm flipH="1">
            <a:off x="3827328" y="151453"/>
            <a:ext cx="898060" cy="1171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E1AD157-B252-46EF-A6D8-C6FF915019ED}"/>
              </a:ext>
            </a:extLst>
          </p:cNvPr>
          <p:cNvSpPr/>
          <p:nvPr/>
        </p:nvSpPr>
        <p:spPr>
          <a:xfrm>
            <a:off x="4731392" y="308303"/>
            <a:ext cx="4348601" cy="1172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920" b="1" i="1" dirty="0">
                <a:solidFill>
                  <a:schemeClr val="tx1"/>
                </a:solidFill>
              </a:rPr>
              <a:t>c– Numărul total al voturilor valabil exprimate</a:t>
            </a:r>
          </a:p>
          <a:p>
            <a:pPr algn="just"/>
            <a:r>
              <a:rPr lang="ro-RO" sz="920" dirty="0">
                <a:solidFill>
                  <a:schemeClr val="tx1"/>
                </a:solidFill>
              </a:rPr>
              <a:t>Se înscrie numărul buletinelor de vot scoase din urnă și care au fost declarate  valabile de către membrii biroului electoral al secției de votare</a:t>
            </a:r>
          </a:p>
          <a:p>
            <a:pPr algn="just"/>
            <a:r>
              <a:rPr lang="ro-RO" sz="920" dirty="0">
                <a:solidFill>
                  <a:schemeClr val="tx1"/>
                </a:solidFill>
              </a:rPr>
              <a:t>Cheie control: </a:t>
            </a:r>
            <a:r>
              <a:rPr lang="ro-RO" sz="920" b="1" dirty="0">
                <a:solidFill>
                  <a:schemeClr val="tx1"/>
                </a:solidFill>
              </a:rPr>
              <a:t>pct.c ≤ pct.b – pct. d</a:t>
            </a:r>
          </a:p>
          <a:p>
            <a:pPr algn="just"/>
            <a:r>
              <a:rPr lang="ro-RO" sz="920" dirty="0">
                <a:solidFill>
                  <a:schemeClr val="tx1"/>
                </a:solidFill>
              </a:rPr>
              <a:t>De regulă este egalitate, inegalitatea este excepție și poate să apară doar dacă alegătorul nu a introdus buletinul de vot în urnă. Dacă este inegalitate, veți menționa la pct.j</a:t>
            </a:r>
          </a:p>
          <a:p>
            <a:pPr algn="just"/>
            <a:r>
              <a:rPr lang="ro-RO" sz="920" b="1" dirty="0">
                <a:solidFill>
                  <a:schemeClr val="tx1"/>
                </a:solidFill>
              </a:rPr>
              <a:t>pct.c  = suma voturilor valabil exprimate la pct. g</a:t>
            </a:r>
          </a:p>
        </p:txBody>
      </p:sp>
      <p:sp>
        <p:nvSpPr>
          <p:cNvPr id="45" name="Rectangle 44">
            <a:extLst>
              <a:ext uri="{FF2B5EF4-FFF2-40B4-BE49-F238E27FC236}">
                <a16:creationId xmlns:a16="http://schemas.microsoft.com/office/drawing/2014/main" id="{C5A7686C-4635-4916-A13C-61F49E7CF688}"/>
              </a:ext>
            </a:extLst>
          </p:cNvPr>
          <p:cNvSpPr/>
          <p:nvPr/>
        </p:nvSpPr>
        <p:spPr>
          <a:xfrm>
            <a:off x="4730673" y="2102075"/>
            <a:ext cx="4354604" cy="2719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920" b="1" i="1" dirty="0">
              <a:solidFill>
                <a:schemeClr val="tx1"/>
              </a:solidFill>
            </a:endParaRPr>
          </a:p>
          <a:p>
            <a:pPr algn="just"/>
            <a:r>
              <a:rPr lang="ro-RO" sz="920" b="1" i="1" dirty="0">
                <a:solidFill>
                  <a:schemeClr val="tx1"/>
                </a:solidFill>
              </a:rPr>
              <a:t>e – Numărul buletinelor de vot primite   </a:t>
            </a:r>
          </a:p>
          <a:p>
            <a:pPr algn="just"/>
            <a:r>
              <a:rPr lang="ro-RO" sz="920" dirty="0">
                <a:solidFill>
                  <a:schemeClr val="tx1"/>
                </a:solidFill>
              </a:rPr>
              <a:t>Se vor înscrie numărul efectiv de buletine de vot primite, rezultat în urma numărării.</a:t>
            </a:r>
          </a:p>
          <a:p>
            <a:pPr algn="just"/>
            <a:r>
              <a:rPr lang="ro-RO" sz="920" b="1" i="1" dirty="0">
                <a:solidFill>
                  <a:schemeClr val="tx1"/>
                </a:solidFill>
              </a:rPr>
              <a:t>Atenție! Dacă diferă numărul de buletine de vot primite pe bază de proces verbal, se va menționa la pct.j</a:t>
            </a:r>
          </a:p>
          <a:p>
            <a:pPr algn="just"/>
            <a:r>
              <a:rPr lang="ro-RO" sz="920" dirty="0">
                <a:solidFill>
                  <a:schemeClr val="tx1"/>
                </a:solidFill>
              </a:rPr>
              <a:t>Cheie control: </a:t>
            </a:r>
            <a:r>
              <a:rPr lang="ro-RO" sz="920" b="1" dirty="0">
                <a:solidFill>
                  <a:schemeClr val="tx1"/>
                </a:solidFill>
              </a:rPr>
              <a:t>pct.e ≥ pct.c + pct.d + pct. f</a:t>
            </a:r>
          </a:p>
          <a:p>
            <a:pPr algn="just"/>
            <a:r>
              <a:rPr lang="ro-RO" sz="920" dirty="0">
                <a:solidFill>
                  <a:schemeClr val="tx1"/>
                </a:solidFill>
              </a:rPr>
              <a:t>De regulă este egalitate, inegalitatea este excepție, poate să apară doar dacă alegătorul nu a introdus buletinul de vot în urnă.</a:t>
            </a:r>
          </a:p>
          <a:p>
            <a:pPr algn="just"/>
            <a:r>
              <a:rPr lang="ro-RO" sz="920" b="1" dirty="0">
                <a:solidFill>
                  <a:schemeClr val="tx1"/>
                </a:solidFill>
              </a:rPr>
              <a:t>Atenție: pct.e &gt; pct.c + pct.d + pct. f </a:t>
            </a:r>
            <a:r>
              <a:rPr lang="ro-RO" sz="920" dirty="0">
                <a:solidFill>
                  <a:schemeClr val="tx1"/>
                </a:solidFill>
              </a:rPr>
              <a:t>corecție (dacă diferența este mai mare și este o greșeală) sau explicație la pct.j</a:t>
            </a:r>
          </a:p>
          <a:p>
            <a:pPr algn="just"/>
            <a:r>
              <a:rPr lang="ro-RO" sz="920" dirty="0">
                <a:solidFill>
                  <a:schemeClr val="tx1"/>
                </a:solidFill>
              </a:rPr>
              <a:t>Cheie control suplimentară: </a:t>
            </a:r>
            <a:r>
              <a:rPr lang="ro-RO" sz="920" b="1" dirty="0">
                <a:solidFill>
                  <a:schemeClr val="tx1"/>
                </a:solidFill>
              </a:rPr>
              <a:t>pct. e = pct.b + pct. f</a:t>
            </a:r>
          </a:p>
          <a:p>
            <a:pPr algn="just"/>
            <a:r>
              <a:rPr lang="ro-RO" sz="920" b="1" dirty="0">
                <a:solidFill>
                  <a:schemeClr val="tx1"/>
                </a:solidFill>
              </a:rPr>
              <a:t>Atenție: pct. e ≠ pct.b + pct. f </a:t>
            </a:r>
            <a:r>
              <a:rPr lang="ro-RO" sz="920" dirty="0">
                <a:solidFill>
                  <a:schemeClr val="tx1"/>
                </a:solidFill>
              </a:rPr>
              <a:t>procesul verbal este greșit, reverificați cifrele înscrise la punctele b1, b2, b3, este posibil să fi numărat sau înscris greșit numărul de alegători prezenți.</a:t>
            </a:r>
          </a:p>
          <a:p>
            <a:pPr algn="just"/>
            <a:r>
              <a:rPr lang="ro-RO" sz="920" dirty="0">
                <a:solidFill>
                  <a:schemeClr val="tx1"/>
                </a:solidFill>
              </a:rPr>
              <a:t>Poate să existe inegalitate doar dacă alegătorul a semnat în listă, dar a plecat fără să mai ia buletinul de vot și să voteze. Pentru astfel de situații excepționale se vor preciza la pct.j motivele care au condus la această situație.</a:t>
            </a:r>
          </a:p>
          <a:p>
            <a:pPr algn="just"/>
            <a:r>
              <a:rPr lang="ro-RO" sz="920" b="1" i="1" dirty="0">
                <a:solidFill>
                  <a:schemeClr val="tx1"/>
                </a:solidFill>
              </a:rPr>
              <a:t>Important: </a:t>
            </a:r>
            <a:r>
              <a:rPr lang="ro-RO" sz="920" dirty="0">
                <a:solidFill>
                  <a:schemeClr val="tx1"/>
                </a:solidFill>
              </a:rPr>
              <a:t>în cazul în care la pct. c este inegalitate , obligatoriu trebuie să existe inegalitate și la pct. e, cu aceeași diferență</a:t>
            </a:r>
          </a:p>
          <a:p>
            <a:pPr algn="just"/>
            <a:endParaRPr lang="ro-RO" sz="920" dirty="0">
              <a:solidFill>
                <a:schemeClr val="tx1"/>
              </a:solidFill>
            </a:endParaRPr>
          </a:p>
        </p:txBody>
      </p:sp>
      <p:cxnSp>
        <p:nvCxnSpPr>
          <p:cNvPr id="50" name="Straight Arrow Connector 49">
            <a:extLst>
              <a:ext uri="{FF2B5EF4-FFF2-40B4-BE49-F238E27FC236}">
                <a16:creationId xmlns:a16="http://schemas.microsoft.com/office/drawing/2014/main" id="{427FFFB3-4E23-444F-ABDD-CFAE5E293DEB}"/>
              </a:ext>
            </a:extLst>
          </p:cNvPr>
          <p:cNvCxnSpPr>
            <a:cxnSpLocks/>
          </p:cNvCxnSpPr>
          <p:nvPr/>
        </p:nvCxnSpPr>
        <p:spPr>
          <a:xfrm flipH="1" flipV="1">
            <a:off x="4311941" y="5025006"/>
            <a:ext cx="381682" cy="295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DD6B62D5-F60E-4725-8AE1-F18B8C3D6A01}"/>
              </a:ext>
            </a:extLst>
          </p:cNvPr>
          <p:cNvSpPr/>
          <p:nvPr/>
        </p:nvSpPr>
        <p:spPr>
          <a:xfrm>
            <a:off x="4725388" y="4863896"/>
            <a:ext cx="4359889" cy="1392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920" b="1" i="1" dirty="0">
                <a:solidFill>
                  <a:schemeClr val="tx1"/>
                </a:solidFill>
              </a:rPr>
              <a:t>f – Numărul buletinelor de vot neîntrebuințate și anulate</a:t>
            </a:r>
          </a:p>
          <a:p>
            <a:pPr algn="just"/>
            <a:r>
              <a:rPr lang="ro-RO" sz="920" dirty="0">
                <a:solidFill>
                  <a:schemeClr val="tx1"/>
                </a:solidFill>
              </a:rPr>
              <a:t>Se înscrie numărul buletinelor de vot care au rămas nefolosite și anulate la finalul scrutinului, respectiv buletinele de vot care nu au ajuns în urnă </a:t>
            </a:r>
            <a:r>
              <a:rPr lang="ro-RO" sz="920" b="1" i="1" dirty="0">
                <a:solidFill>
                  <a:schemeClr val="tx1"/>
                </a:solidFill>
              </a:rPr>
              <a:t>(buletinul afișat la avizierul secției ca model nu se ia în calcul)</a:t>
            </a:r>
          </a:p>
          <a:p>
            <a:pPr algn="just"/>
            <a:r>
              <a:rPr lang="ro-RO" sz="920" b="1" i="1" dirty="0">
                <a:solidFill>
                  <a:schemeClr val="tx1"/>
                </a:solidFill>
              </a:rPr>
              <a:t>Atenție: </a:t>
            </a:r>
            <a:r>
              <a:rPr lang="ro-RO" sz="920" dirty="0">
                <a:solidFill>
                  <a:schemeClr val="tx1"/>
                </a:solidFill>
              </a:rPr>
              <a:t>aici veți include și acele buletine de vot care au fost anulate ca urmare a solicitării participantului de a primi alt buletin de vot, , deoarece a aplicat ștampila greșit, cu condiția să nu fi introdus buletinul de vot în urnă. Această situație se va menționa la pct.j</a:t>
            </a:r>
          </a:p>
          <a:p>
            <a:pPr algn="just"/>
            <a:r>
              <a:rPr lang="ro-RO" sz="920" i="1" dirty="0">
                <a:solidFill>
                  <a:schemeClr val="tx1"/>
                </a:solidFill>
              </a:rPr>
              <a:t>Cheie control: </a:t>
            </a:r>
            <a:r>
              <a:rPr lang="ro-RO" sz="920" b="1" dirty="0">
                <a:solidFill>
                  <a:schemeClr val="tx1"/>
                </a:solidFill>
              </a:rPr>
              <a:t>pct.f = pct.e – pct. b</a:t>
            </a:r>
            <a:endParaRPr lang="en-GB" sz="920" b="1" dirty="0">
              <a:solidFill>
                <a:schemeClr val="tx1"/>
              </a:solidFill>
            </a:endParaRPr>
          </a:p>
        </p:txBody>
      </p:sp>
      <p:cxnSp>
        <p:nvCxnSpPr>
          <p:cNvPr id="5" name="Straight Arrow Connector 4">
            <a:extLst>
              <a:ext uri="{FF2B5EF4-FFF2-40B4-BE49-F238E27FC236}">
                <a16:creationId xmlns:a16="http://schemas.microsoft.com/office/drawing/2014/main" id="{B3033EAF-76A4-4AF3-9D8A-AEC4B7EF3C62}"/>
              </a:ext>
            </a:extLst>
          </p:cNvPr>
          <p:cNvCxnSpPr>
            <a:cxnSpLocks/>
          </p:cNvCxnSpPr>
          <p:nvPr/>
        </p:nvCxnSpPr>
        <p:spPr>
          <a:xfrm flipH="1">
            <a:off x="4311941" y="869785"/>
            <a:ext cx="413447" cy="3305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F2F1999-1186-4973-B85F-2520F4CE0036}"/>
              </a:ext>
            </a:extLst>
          </p:cNvPr>
          <p:cNvSpPr/>
          <p:nvPr/>
        </p:nvSpPr>
        <p:spPr>
          <a:xfrm>
            <a:off x="4725389" y="1515320"/>
            <a:ext cx="4354604" cy="55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920" b="1" i="1" dirty="0">
                <a:solidFill>
                  <a:schemeClr val="tx1"/>
                </a:solidFill>
              </a:rPr>
              <a:t>d – Numărul voturilor nule</a:t>
            </a:r>
          </a:p>
          <a:p>
            <a:r>
              <a:rPr lang="ro-RO" sz="920" dirty="0">
                <a:solidFill>
                  <a:schemeClr val="tx1"/>
                </a:solidFill>
              </a:rPr>
              <a:t>Se înscrie numărul buletinelor de vot  scoase din urnă și care au fost declarate nule de către membrii biroului electoral al secției de votare.</a:t>
            </a:r>
            <a:endParaRPr lang="en-GB" sz="920" dirty="0">
              <a:solidFill>
                <a:schemeClr val="tx1"/>
              </a:solidFill>
            </a:endParaRPr>
          </a:p>
        </p:txBody>
      </p:sp>
      <p:cxnSp>
        <p:nvCxnSpPr>
          <p:cNvPr id="24" name="Straight Arrow Connector 23">
            <a:extLst>
              <a:ext uri="{FF2B5EF4-FFF2-40B4-BE49-F238E27FC236}">
                <a16:creationId xmlns:a16="http://schemas.microsoft.com/office/drawing/2014/main" id="{43787FBB-7E51-4B9F-852C-25DB1EAA104F}"/>
              </a:ext>
            </a:extLst>
          </p:cNvPr>
          <p:cNvCxnSpPr>
            <a:cxnSpLocks/>
            <a:stCxn id="39" idx="1"/>
          </p:cNvCxnSpPr>
          <p:nvPr/>
        </p:nvCxnSpPr>
        <p:spPr>
          <a:xfrm flipH="1">
            <a:off x="4299935" y="1791464"/>
            <a:ext cx="425454" cy="2746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E3E1CF6-F372-4BC6-ADBA-1FAC1369DA7E}"/>
              </a:ext>
            </a:extLst>
          </p:cNvPr>
          <p:cNvCxnSpPr>
            <a:cxnSpLocks/>
          </p:cNvCxnSpPr>
          <p:nvPr/>
        </p:nvCxnSpPr>
        <p:spPr>
          <a:xfrm flipH="1">
            <a:off x="4299933" y="3323600"/>
            <a:ext cx="417993" cy="1486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13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A75F4F-991D-435F-92E7-C7E6E05B2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0" y="33385"/>
            <a:ext cx="4852451" cy="6350466"/>
          </a:xfrm>
          <a:prstGeom prst="rect">
            <a:avLst/>
          </a:prstGeom>
        </p:spPr>
      </p:pic>
      <p:sp>
        <p:nvSpPr>
          <p:cNvPr id="4" name="Rectangle 3">
            <a:extLst>
              <a:ext uri="{FF2B5EF4-FFF2-40B4-BE49-F238E27FC236}">
                <a16:creationId xmlns:a16="http://schemas.microsoft.com/office/drawing/2014/main" id="{45EDB556-126D-4FB8-842B-7128E75DB079}"/>
              </a:ext>
            </a:extLst>
          </p:cNvPr>
          <p:cNvSpPr/>
          <p:nvPr/>
        </p:nvSpPr>
        <p:spPr>
          <a:xfrm>
            <a:off x="5134062" y="183876"/>
            <a:ext cx="3926048" cy="2307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o-RO" sz="1000" b="1" dirty="0">
              <a:solidFill>
                <a:schemeClr val="tx1"/>
              </a:solidFill>
            </a:endParaRPr>
          </a:p>
          <a:p>
            <a:pPr algn="just"/>
            <a:r>
              <a:rPr lang="ro-RO" sz="1000" b="1" dirty="0">
                <a:solidFill>
                  <a:schemeClr val="tx1"/>
                </a:solidFill>
              </a:rPr>
              <a:t>g – Numărul voturilor valabil exprimate, obținute de fiecare candidat</a:t>
            </a:r>
          </a:p>
          <a:p>
            <a:pPr algn="just"/>
            <a:endParaRPr lang="ro-RO" sz="1000" dirty="0">
              <a:solidFill>
                <a:schemeClr val="tx1"/>
              </a:solidFill>
            </a:endParaRPr>
          </a:p>
          <a:p>
            <a:pPr marL="171450" indent="-171450" algn="just">
              <a:buFontTx/>
              <a:buChar char="-"/>
            </a:pPr>
            <a:r>
              <a:rPr lang="ro-RO" sz="1000" dirty="0">
                <a:solidFill>
                  <a:schemeClr val="tx1"/>
                </a:solidFill>
              </a:rPr>
              <a:t>voturi valabil exprimate obținute de fiecare competitor electoral</a:t>
            </a:r>
          </a:p>
          <a:p>
            <a:pPr marL="171450" indent="-171450" algn="just">
              <a:buFontTx/>
              <a:buChar char="-"/>
            </a:pPr>
            <a:r>
              <a:rPr lang="ro-RO" sz="1000" dirty="0">
                <a:solidFill>
                  <a:schemeClr val="tx1"/>
                </a:solidFill>
              </a:rPr>
              <a:t>în cazul în care unul sau mai mulți candidați nu au obținut niciun vot, se va trage o linie în dreptul lui</a:t>
            </a:r>
          </a:p>
          <a:p>
            <a:pPr marL="171450" indent="-171450" algn="just">
              <a:buFontTx/>
              <a:buChar char="-"/>
            </a:pPr>
            <a:r>
              <a:rPr lang="ro-RO" sz="1000" b="1" i="1" dirty="0">
                <a:solidFill>
                  <a:schemeClr val="tx1"/>
                </a:solidFill>
              </a:rPr>
              <a:t>nu se fac niciun fel de corecții pe voturile valabil exprimate, inclusiv cele cu pastă albă corectoare</a:t>
            </a:r>
          </a:p>
          <a:p>
            <a:pPr marL="171450" indent="-171450" algn="just">
              <a:buFontTx/>
              <a:buChar char="-"/>
            </a:pPr>
            <a:r>
              <a:rPr lang="ro-RO" sz="1000" dirty="0">
                <a:solidFill>
                  <a:schemeClr val="tx1"/>
                </a:solidFill>
              </a:rPr>
              <a:t>atenție la copiere să nu decalați voturile de la un candidat la altul</a:t>
            </a:r>
          </a:p>
          <a:p>
            <a:pPr marL="171450" indent="-171450" algn="just">
              <a:buFontTx/>
              <a:buChar char="-"/>
            </a:pPr>
            <a:r>
              <a:rPr lang="ro-RO" sz="1000" dirty="0">
                <a:solidFill>
                  <a:schemeClr val="tx1"/>
                </a:solidFill>
              </a:rPr>
              <a:t>după semnarea și fotografierea procesului verbal, este interzis să se efectueze corecturi ale cifrelor ce atestă voturile valabil exprimate obținute de fiecare candidat în lipsa unei decizii a BEJ</a:t>
            </a:r>
          </a:p>
          <a:p>
            <a:pPr marL="171450" indent="-171450" algn="just">
              <a:buFontTx/>
              <a:buChar char="-"/>
            </a:pPr>
            <a:r>
              <a:rPr lang="ro-RO" sz="1000" dirty="0">
                <a:solidFill>
                  <a:schemeClr val="tx1"/>
                </a:solidFill>
              </a:rPr>
              <a:t>orice corecție necesită decizie a BEJ</a:t>
            </a:r>
          </a:p>
          <a:p>
            <a:pPr algn="just"/>
            <a:endParaRPr lang="ro-RO" sz="1000" dirty="0">
              <a:solidFill>
                <a:schemeClr val="tx1"/>
              </a:solidFill>
            </a:endParaRPr>
          </a:p>
          <a:p>
            <a:pPr algn="just"/>
            <a:r>
              <a:rPr lang="ro-RO" sz="1000" b="1" dirty="0">
                <a:solidFill>
                  <a:schemeClr val="tx1"/>
                </a:solidFill>
              </a:rPr>
              <a:t>pct. c = pct. g (suma voturilor valabil exprimate)</a:t>
            </a:r>
          </a:p>
          <a:p>
            <a:pPr algn="just"/>
            <a:endParaRPr lang="ro-RO" sz="1000" dirty="0">
              <a:solidFill>
                <a:schemeClr val="tx1"/>
              </a:solidFill>
            </a:endParaRPr>
          </a:p>
        </p:txBody>
      </p:sp>
      <p:sp>
        <p:nvSpPr>
          <p:cNvPr id="47" name="Rectangle 46">
            <a:extLst>
              <a:ext uri="{FF2B5EF4-FFF2-40B4-BE49-F238E27FC236}">
                <a16:creationId xmlns:a16="http://schemas.microsoft.com/office/drawing/2014/main" id="{7665FA62-853B-4D41-AEBC-4BD016DC0BF3}"/>
              </a:ext>
            </a:extLst>
          </p:cNvPr>
          <p:cNvSpPr/>
          <p:nvPr/>
        </p:nvSpPr>
        <p:spPr>
          <a:xfrm>
            <a:off x="6191076" y="5243119"/>
            <a:ext cx="2759978" cy="272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dirty="0">
                <a:solidFill>
                  <a:schemeClr val="tx1"/>
                </a:solidFill>
              </a:rPr>
              <a:t>Se completează de către dumneavoastră!</a:t>
            </a:r>
          </a:p>
        </p:txBody>
      </p:sp>
      <p:cxnSp>
        <p:nvCxnSpPr>
          <p:cNvPr id="51" name="Straight Arrow Connector 50">
            <a:extLst>
              <a:ext uri="{FF2B5EF4-FFF2-40B4-BE49-F238E27FC236}">
                <a16:creationId xmlns:a16="http://schemas.microsoft.com/office/drawing/2014/main" id="{B826B7F2-28B9-4E6A-A2D2-5186B933CFE7}"/>
              </a:ext>
            </a:extLst>
          </p:cNvPr>
          <p:cNvCxnSpPr>
            <a:cxnSpLocks/>
            <a:stCxn id="47" idx="1"/>
          </p:cNvCxnSpPr>
          <p:nvPr/>
        </p:nvCxnSpPr>
        <p:spPr>
          <a:xfrm flipH="1">
            <a:off x="4118994" y="5379440"/>
            <a:ext cx="2072082" cy="283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3777847-B760-464E-8ECD-FA6DB151F71C}"/>
              </a:ext>
            </a:extLst>
          </p:cNvPr>
          <p:cNvCxnSpPr>
            <a:cxnSpLocks/>
            <a:stCxn id="47" idx="1"/>
          </p:cNvCxnSpPr>
          <p:nvPr/>
        </p:nvCxnSpPr>
        <p:spPr>
          <a:xfrm flipH="1">
            <a:off x="5217952" y="5379440"/>
            <a:ext cx="973124" cy="283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4D27E8-E5A6-470A-BAFB-895FBB5FBCEB}"/>
              </a:ext>
            </a:extLst>
          </p:cNvPr>
          <p:cNvCxnSpPr>
            <a:cxnSpLocks/>
          </p:cNvCxnSpPr>
          <p:nvPr/>
        </p:nvCxnSpPr>
        <p:spPr>
          <a:xfrm flipH="1">
            <a:off x="3825380" y="411061"/>
            <a:ext cx="1308682" cy="94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8873E-AAA3-4684-B9FF-A72F3ED8C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917659" cy="5838738"/>
          </a:xfrm>
          <a:prstGeom prst="rect">
            <a:avLst/>
          </a:prstGeom>
        </p:spPr>
      </p:pic>
      <p:pic>
        <p:nvPicPr>
          <p:cNvPr id="5" name="Picture 4">
            <a:extLst>
              <a:ext uri="{FF2B5EF4-FFF2-40B4-BE49-F238E27FC236}">
                <a16:creationId xmlns:a16="http://schemas.microsoft.com/office/drawing/2014/main" id="{EFF71A6E-D3A3-4899-B9CB-963DD47C1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727" y="-1"/>
            <a:ext cx="4211273" cy="5905851"/>
          </a:xfrm>
          <a:prstGeom prst="rect">
            <a:avLst/>
          </a:prstGeom>
        </p:spPr>
      </p:pic>
      <p:sp>
        <p:nvSpPr>
          <p:cNvPr id="4" name="Rectangle 3">
            <a:extLst>
              <a:ext uri="{FF2B5EF4-FFF2-40B4-BE49-F238E27FC236}">
                <a16:creationId xmlns:a16="http://schemas.microsoft.com/office/drawing/2014/main" id="{8A15E955-B39A-4361-A743-6C752640F724}"/>
              </a:ext>
            </a:extLst>
          </p:cNvPr>
          <p:cNvSpPr/>
          <p:nvPr/>
        </p:nvSpPr>
        <p:spPr>
          <a:xfrm>
            <a:off x="662731" y="3429000"/>
            <a:ext cx="3020036" cy="1367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Tx/>
              <a:buChar char="-"/>
            </a:pPr>
            <a:r>
              <a:rPr lang="ro-RO" sz="1000" dirty="0">
                <a:solidFill>
                  <a:schemeClr val="tx1"/>
                </a:solidFill>
              </a:rPr>
              <a:t>Numărul de ștampile cu mențiunea </a:t>
            </a:r>
            <a:r>
              <a:rPr lang="en-GB" sz="1000" dirty="0">
                <a:solidFill>
                  <a:schemeClr val="tx1"/>
                </a:solidFill>
              </a:rPr>
              <a:t>“VOTAT”</a:t>
            </a:r>
            <a:r>
              <a:rPr lang="ro-RO" sz="1000" dirty="0">
                <a:solidFill>
                  <a:schemeClr val="tx1"/>
                </a:solidFill>
              </a:rPr>
              <a:t> la începerea votării: 5 bucăți</a:t>
            </a:r>
          </a:p>
          <a:p>
            <a:pPr marL="171450" indent="-171450" algn="just">
              <a:buFontTx/>
              <a:buChar char="-"/>
            </a:pPr>
            <a:r>
              <a:rPr lang="ro-RO" sz="1000" dirty="0">
                <a:solidFill>
                  <a:schemeClr val="tx1"/>
                </a:solidFill>
              </a:rPr>
              <a:t>Starea sigiliilor de pe urne la încheierea votării: INTACTE (sau au fost DISTRUSE)</a:t>
            </a:r>
          </a:p>
          <a:p>
            <a:pPr marL="171450" indent="-171450" algn="just">
              <a:buFontTx/>
              <a:buChar char="-"/>
            </a:pPr>
            <a:endParaRPr lang="ro-RO" sz="1000" dirty="0">
              <a:solidFill>
                <a:schemeClr val="tx1"/>
              </a:solidFill>
            </a:endParaRPr>
          </a:p>
          <a:p>
            <a:pPr algn="just"/>
            <a:r>
              <a:rPr lang="ro-RO" sz="1000" dirty="0">
                <a:solidFill>
                  <a:schemeClr val="tx1"/>
                </a:solidFill>
              </a:rPr>
              <a:t>Atenție! Se va consemna dispariția uneia sau a mai multor ștampile</a:t>
            </a:r>
            <a:r>
              <a:rPr lang="en-GB" sz="1000" dirty="0">
                <a:solidFill>
                  <a:schemeClr val="tx1"/>
                </a:solidFill>
              </a:rPr>
              <a:t> </a:t>
            </a:r>
            <a:endParaRPr lang="ro-RO" sz="1000" dirty="0">
              <a:solidFill>
                <a:schemeClr val="tx1"/>
              </a:solidFill>
            </a:endParaRPr>
          </a:p>
        </p:txBody>
      </p:sp>
      <p:sp>
        <p:nvSpPr>
          <p:cNvPr id="6" name="Rectangle 5">
            <a:extLst>
              <a:ext uri="{FF2B5EF4-FFF2-40B4-BE49-F238E27FC236}">
                <a16:creationId xmlns:a16="http://schemas.microsoft.com/office/drawing/2014/main" id="{CB023C5E-C5C3-4E2F-A0D4-0686F344D80B}"/>
              </a:ext>
            </a:extLst>
          </p:cNvPr>
          <p:cNvSpPr/>
          <p:nvPr/>
        </p:nvSpPr>
        <p:spPr>
          <a:xfrm>
            <a:off x="662731" y="1030798"/>
            <a:ext cx="3020036" cy="420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dirty="0">
                <a:solidFill>
                  <a:schemeClr val="tx1"/>
                </a:solidFill>
              </a:rPr>
              <a:t>Se completează informațiile solicitate dacă este cazul</a:t>
            </a:r>
          </a:p>
        </p:txBody>
      </p:sp>
      <p:sp>
        <p:nvSpPr>
          <p:cNvPr id="7" name="Rectangle 6">
            <a:extLst>
              <a:ext uri="{FF2B5EF4-FFF2-40B4-BE49-F238E27FC236}">
                <a16:creationId xmlns:a16="http://schemas.microsoft.com/office/drawing/2014/main" id="{AA18325C-637B-4103-8E3E-9022DF6D7ACC}"/>
              </a:ext>
            </a:extLst>
          </p:cNvPr>
          <p:cNvSpPr/>
          <p:nvPr/>
        </p:nvSpPr>
        <p:spPr>
          <a:xfrm>
            <a:off x="3917659" y="1641622"/>
            <a:ext cx="1241568" cy="1034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800" dirty="0">
                <a:solidFill>
                  <a:schemeClr val="tx1"/>
                </a:solidFill>
              </a:rPr>
              <a:t>Președintele biroului electoral al secției de votare își scrie numele și prenumele, semnează și aplică alături în clar ștampila BESV</a:t>
            </a:r>
          </a:p>
        </p:txBody>
      </p:sp>
      <p:sp>
        <p:nvSpPr>
          <p:cNvPr id="8" name="Rectangle 7">
            <a:extLst>
              <a:ext uri="{FF2B5EF4-FFF2-40B4-BE49-F238E27FC236}">
                <a16:creationId xmlns:a16="http://schemas.microsoft.com/office/drawing/2014/main" id="{7C14BDD7-9CE8-4C59-B5A4-4BBE96F14953}"/>
              </a:ext>
            </a:extLst>
          </p:cNvPr>
          <p:cNvSpPr/>
          <p:nvPr/>
        </p:nvSpPr>
        <p:spPr>
          <a:xfrm>
            <a:off x="3917659" y="2863706"/>
            <a:ext cx="1241568" cy="844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800" dirty="0">
                <a:solidFill>
                  <a:schemeClr val="tx1"/>
                </a:solidFill>
              </a:rPr>
              <a:t>Locțiitorul președintelui biroului electoral al secției de votare își scrie numele și prenumele și semnează</a:t>
            </a:r>
          </a:p>
        </p:txBody>
      </p:sp>
      <p:sp>
        <p:nvSpPr>
          <p:cNvPr id="9" name="Rectangle 8">
            <a:extLst>
              <a:ext uri="{FF2B5EF4-FFF2-40B4-BE49-F238E27FC236}">
                <a16:creationId xmlns:a16="http://schemas.microsoft.com/office/drawing/2014/main" id="{CC0FCAC4-0E69-4E40-868D-E0A76D652326}"/>
              </a:ext>
            </a:extLst>
          </p:cNvPr>
          <p:cNvSpPr/>
          <p:nvPr/>
        </p:nvSpPr>
        <p:spPr>
          <a:xfrm>
            <a:off x="3917659" y="4050660"/>
            <a:ext cx="1241568" cy="1034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800" dirty="0">
                <a:solidFill>
                  <a:schemeClr val="tx1"/>
                </a:solidFill>
              </a:rPr>
              <a:t>Fiecare membru al biroului electoral al secției de votare își scrie numele și prenumele, apartenența politică (unde este cazul) și se semnează</a:t>
            </a:r>
          </a:p>
        </p:txBody>
      </p:sp>
      <p:cxnSp>
        <p:nvCxnSpPr>
          <p:cNvPr id="10" name="Straight Arrow Connector 9">
            <a:extLst>
              <a:ext uri="{FF2B5EF4-FFF2-40B4-BE49-F238E27FC236}">
                <a16:creationId xmlns:a16="http://schemas.microsoft.com/office/drawing/2014/main" id="{9A3FC377-D768-4C12-97C2-EEDD3E80711C}"/>
              </a:ext>
            </a:extLst>
          </p:cNvPr>
          <p:cNvCxnSpPr>
            <a:cxnSpLocks/>
            <a:stCxn id="7" idx="3"/>
          </p:cNvCxnSpPr>
          <p:nvPr/>
        </p:nvCxnSpPr>
        <p:spPr>
          <a:xfrm>
            <a:off x="5159227" y="2158855"/>
            <a:ext cx="1090571" cy="704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F14755-714B-4432-B6DF-E66069A344A2}"/>
              </a:ext>
            </a:extLst>
          </p:cNvPr>
          <p:cNvCxnSpPr>
            <a:cxnSpLocks/>
          </p:cNvCxnSpPr>
          <p:nvPr/>
        </p:nvCxnSpPr>
        <p:spPr>
          <a:xfrm flipV="1">
            <a:off x="5159227" y="2863706"/>
            <a:ext cx="2919371" cy="4499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F50CFF2-8634-4B0A-ACDD-5C0F49350FFB}"/>
              </a:ext>
            </a:extLst>
          </p:cNvPr>
          <p:cNvCxnSpPr>
            <a:cxnSpLocks/>
          </p:cNvCxnSpPr>
          <p:nvPr/>
        </p:nvCxnSpPr>
        <p:spPr>
          <a:xfrm flipV="1">
            <a:off x="5159227" y="3775046"/>
            <a:ext cx="704678" cy="771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AC9BA6D-D7B6-4101-B08A-8BBEE9A18205}"/>
              </a:ext>
            </a:extLst>
          </p:cNvPr>
          <p:cNvSpPr/>
          <p:nvPr/>
        </p:nvSpPr>
        <p:spPr>
          <a:xfrm>
            <a:off x="5587068" y="531368"/>
            <a:ext cx="3020036" cy="1691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o-RO" sz="800" dirty="0">
              <a:solidFill>
                <a:schemeClr val="tx1"/>
              </a:solidFill>
            </a:endParaRPr>
          </a:p>
          <a:p>
            <a:pPr algn="just"/>
            <a:r>
              <a:rPr lang="ro-RO" sz="800" dirty="0">
                <a:solidFill>
                  <a:schemeClr val="tx1"/>
                </a:solidFill>
              </a:rPr>
              <a:t>Se vor menționa: </a:t>
            </a:r>
          </a:p>
          <a:p>
            <a:pPr algn="just"/>
            <a:r>
              <a:rPr lang="ro-RO" sz="800" dirty="0">
                <a:solidFill>
                  <a:schemeClr val="tx1"/>
                </a:solidFill>
              </a:rPr>
              <a:t> </a:t>
            </a:r>
          </a:p>
          <a:p>
            <a:pPr marL="171450" indent="-171450" algn="just">
              <a:buFontTx/>
              <a:buChar char="-"/>
            </a:pPr>
            <a:r>
              <a:rPr lang="ro-RO" sz="800" dirty="0">
                <a:solidFill>
                  <a:schemeClr val="tx1"/>
                </a:solidFill>
              </a:rPr>
              <a:t>motivele pentru care numărul buletinelor de vot primite diferă de cel rezultat din adunarea dintre numărul total al alegătorilor care s-au prezentat la urne și numărul buletinelor de vot neîntrebuințate și anulate </a:t>
            </a:r>
            <a:r>
              <a:rPr lang="ro-RO" sz="800" b="1" dirty="0">
                <a:solidFill>
                  <a:schemeClr val="tx1"/>
                </a:solidFill>
              </a:rPr>
              <a:t>(pct. e ≠ pct. b + pct. f)</a:t>
            </a:r>
          </a:p>
          <a:p>
            <a:pPr marL="171450" indent="-171450" algn="just">
              <a:buFontTx/>
              <a:buChar char="-"/>
            </a:pPr>
            <a:r>
              <a:rPr lang="ro-RO" sz="800" dirty="0">
                <a:solidFill>
                  <a:schemeClr val="tx1"/>
                </a:solidFill>
              </a:rPr>
              <a:t>cauzele apariției diferențelor la punctele c și e, acolo unde tableta semnalează atenționări, dar cifrele sunt corecte</a:t>
            </a:r>
          </a:p>
          <a:p>
            <a:pPr marL="171450" indent="-171450" algn="just">
              <a:buFontTx/>
              <a:buChar char="-"/>
            </a:pPr>
            <a:r>
              <a:rPr lang="ro-RO" sz="800" dirty="0">
                <a:solidFill>
                  <a:schemeClr val="tx1"/>
                </a:solidFill>
              </a:rPr>
              <a:t>motivele pentru care unii membrii ai biroului electoral al secției de votare nu au semnat procesul verbal</a:t>
            </a:r>
          </a:p>
          <a:p>
            <a:pPr marL="171450" indent="-171450" algn="just">
              <a:buFontTx/>
              <a:buChar char="-"/>
            </a:pPr>
            <a:r>
              <a:rPr lang="ro-RO" sz="800" dirty="0">
                <a:solidFill>
                  <a:schemeClr val="tx1"/>
                </a:solidFill>
              </a:rPr>
              <a:t>Lipsurile constatate la numărarea buletinelor de vot primite și transferul de buletine de vot la/de la alte secții de votare</a:t>
            </a:r>
          </a:p>
          <a:p>
            <a:pPr marL="171450" indent="-171450" algn="just">
              <a:buFontTx/>
              <a:buChar char="-"/>
            </a:pPr>
            <a:endParaRPr lang="ro-RO" sz="800" dirty="0">
              <a:solidFill>
                <a:schemeClr val="tx1"/>
              </a:solidFill>
            </a:endParaRPr>
          </a:p>
          <a:p>
            <a:pPr algn="just"/>
            <a:endParaRPr lang="ro-RO" sz="800" dirty="0">
              <a:solidFill>
                <a:schemeClr val="tx1"/>
              </a:solidFill>
            </a:endParaRPr>
          </a:p>
        </p:txBody>
      </p:sp>
      <p:sp>
        <p:nvSpPr>
          <p:cNvPr id="20" name="Rectangle 19">
            <a:extLst>
              <a:ext uri="{FF2B5EF4-FFF2-40B4-BE49-F238E27FC236}">
                <a16:creationId xmlns:a16="http://schemas.microsoft.com/office/drawing/2014/main" id="{51F142EE-179A-4451-A801-F7AFE2FF2A13}"/>
              </a:ext>
            </a:extLst>
          </p:cNvPr>
          <p:cNvSpPr/>
          <p:nvPr/>
        </p:nvSpPr>
        <p:spPr>
          <a:xfrm>
            <a:off x="3422709" y="5838739"/>
            <a:ext cx="3020036" cy="32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800" dirty="0">
                <a:solidFill>
                  <a:schemeClr val="tx1"/>
                </a:solidFill>
              </a:rPr>
              <a:t>Se completează de către dumneavoastră!</a:t>
            </a:r>
          </a:p>
        </p:txBody>
      </p:sp>
      <p:cxnSp>
        <p:nvCxnSpPr>
          <p:cNvPr id="24" name="Straight Arrow Connector 23">
            <a:extLst>
              <a:ext uri="{FF2B5EF4-FFF2-40B4-BE49-F238E27FC236}">
                <a16:creationId xmlns:a16="http://schemas.microsoft.com/office/drawing/2014/main" id="{E331BD48-5D03-41FF-85D8-90FE97DC2C4D}"/>
              </a:ext>
            </a:extLst>
          </p:cNvPr>
          <p:cNvCxnSpPr>
            <a:cxnSpLocks/>
            <a:stCxn id="20" idx="3"/>
          </p:cNvCxnSpPr>
          <p:nvPr/>
        </p:nvCxnSpPr>
        <p:spPr>
          <a:xfrm flipV="1">
            <a:off x="6442745" y="5374177"/>
            <a:ext cx="1073791" cy="628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320B722-F77C-45CD-A738-326D70929225}"/>
              </a:ext>
            </a:extLst>
          </p:cNvPr>
          <p:cNvCxnSpPr>
            <a:cxnSpLocks/>
            <a:stCxn id="20" idx="3"/>
          </p:cNvCxnSpPr>
          <p:nvPr/>
        </p:nvCxnSpPr>
        <p:spPr>
          <a:xfrm flipV="1">
            <a:off x="6442745" y="5374177"/>
            <a:ext cx="1954635" cy="628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D2AB031-BC22-4E5D-B875-F43CA1C3F986}"/>
              </a:ext>
            </a:extLst>
          </p:cNvPr>
          <p:cNvCxnSpPr>
            <a:cxnSpLocks/>
            <a:stCxn id="20" idx="1"/>
          </p:cNvCxnSpPr>
          <p:nvPr/>
        </p:nvCxnSpPr>
        <p:spPr>
          <a:xfrm flipH="1" flipV="1">
            <a:off x="2457974" y="5289128"/>
            <a:ext cx="964735" cy="713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9C3752C-7F65-4E49-A08F-2530FE4BDE44}"/>
              </a:ext>
            </a:extLst>
          </p:cNvPr>
          <p:cNvCxnSpPr>
            <a:cxnSpLocks/>
            <a:stCxn id="20" idx="1"/>
          </p:cNvCxnSpPr>
          <p:nvPr/>
        </p:nvCxnSpPr>
        <p:spPr>
          <a:xfrm flipH="1" flipV="1">
            <a:off x="3305262" y="5346016"/>
            <a:ext cx="117447" cy="656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569BE1A8-3522-4E35-A39B-797153E1C4F7}"/>
              </a:ext>
            </a:extLst>
          </p:cNvPr>
          <p:cNvSpPr>
            <a:spLocks noGrp="1"/>
          </p:cNvSpPr>
          <p:nvPr>
            <p:ph type="title"/>
          </p:nvPr>
        </p:nvSpPr>
        <p:spPr>
          <a:xfrm>
            <a:off x="2241550" y="291430"/>
            <a:ext cx="6902450" cy="1025525"/>
          </a:xfrm>
        </p:spPr>
        <p:txBody>
          <a:bodyPr>
            <a:normAutofit fontScale="90000"/>
          </a:bodyPr>
          <a:lstStyle/>
          <a:p>
            <a:pPr algn="ctr">
              <a:defRPr/>
            </a:pPr>
            <a:r>
              <a:rPr lang="ro-RO" sz="3200" b="1" dirty="0">
                <a:solidFill>
                  <a:srgbClr val="FF0000"/>
                </a:solidFill>
              </a:rPr>
              <a:t>	</a:t>
            </a:r>
            <a:r>
              <a:rPr lang="ro-RO" sz="3200" b="1" dirty="0">
                <a:solidFill>
                  <a:schemeClr val="tx1"/>
                </a:solidFill>
              </a:rPr>
              <a:t>MESAJE DE EROARE</a:t>
            </a:r>
            <a:r>
              <a:rPr lang="ro-RO" sz="4000" b="1" dirty="0">
                <a:solidFill>
                  <a:schemeClr val="tx1"/>
                </a:solidFill>
              </a:rPr>
              <a:t>:</a:t>
            </a:r>
            <a:br>
              <a:rPr lang="ro-RO" sz="4000" b="1" dirty="0">
                <a:solidFill>
                  <a:schemeClr val="tx1"/>
                </a:solidFill>
              </a:rPr>
            </a:br>
            <a:r>
              <a:rPr lang="ro-RO" sz="4000" b="1" dirty="0">
                <a:solidFill>
                  <a:schemeClr val="tx1"/>
                </a:solidFill>
              </a:rPr>
              <a:t>	</a:t>
            </a:r>
            <a:r>
              <a:rPr lang="ro-RO" sz="2000" b="1" dirty="0">
                <a:solidFill>
                  <a:schemeClr val="tx1"/>
                </a:solidFill>
              </a:rPr>
              <a:t>Procesul verbal nu verifică corelațiile de validare</a:t>
            </a:r>
            <a:endParaRPr lang="ro-RO" sz="4000" b="1" dirty="0">
              <a:solidFill>
                <a:schemeClr val="tx1"/>
              </a:solidFill>
            </a:endParaRPr>
          </a:p>
        </p:txBody>
      </p:sp>
      <p:graphicFrame>
        <p:nvGraphicFramePr>
          <p:cNvPr id="32881" name="Group 113">
            <a:extLst>
              <a:ext uri="{FF2B5EF4-FFF2-40B4-BE49-F238E27FC236}">
                <a16:creationId xmlns:a16="http://schemas.microsoft.com/office/drawing/2014/main" id="{F0CA96FA-61D5-4D94-B037-19D8D23FD82F}"/>
              </a:ext>
            </a:extLst>
          </p:cNvPr>
          <p:cNvGraphicFramePr>
            <a:graphicFrameLocks noGrp="1"/>
          </p:cNvGraphicFramePr>
          <p:nvPr>
            <p:extLst>
              <p:ext uri="{D42A27DB-BD31-4B8C-83A1-F6EECF244321}">
                <p14:modId xmlns:p14="http://schemas.microsoft.com/office/powerpoint/2010/main" val="360923405"/>
              </p:ext>
            </p:extLst>
          </p:nvPr>
        </p:nvGraphicFramePr>
        <p:xfrm>
          <a:off x="246063" y="1887523"/>
          <a:ext cx="8704262" cy="3705416"/>
        </p:xfrm>
        <a:graphic>
          <a:graphicData uri="http://schemas.openxmlformats.org/drawingml/2006/table">
            <a:tbl>
              <a:tblPr/>
              <a:tblGrid>
                <a:gridCol w="643170">
                  <a:extLst>
                    <a:ext uri="{9D8B030D-6E8A-4147-A177-3AD203B41FA5}">
                      <a16:colId xmlns:a16="http://schemas.microsoft.com/office/drawing/2014/main" val="20000"/>
                    </a:ext>
                  </a:extLst>
                </a:gridCol>
                <a:gridCol w="2550253">
                  <a:extLst>
                    <a:ext uri="{9D8B030D-6E8A-4147-A177-3AD203B41FA5}">
                      <a16:colId xmlns:a16="http://schemas.microsoft.com/office/drawing/2014/main" val="20001"/>
                    </a:ext>
                  </a:extLst>
                </a:gridCol>
                <a:gridCol w="4530055">
                  <a:extLst>
                    <a:ext uri="{9D8B030D-6E8A-4147-A177-3AD203B41FA5}">
                      <a16:colId xmlns:a16="http://schemas.microsoft.com/office/drawing/2014/main" val="20002"/>
                    </a:ext>
                  </a:extLst>
                </a:gridCol>
                <a:gridCol w="980784">
                  <a:extLst>
                    <a:ext uri="{9D8B030D-6E8A-4147-A177-3AD203B41FA5}">
                      <a16:colId xmlns:a16="http://schemas.microsoft.com/office/drawing/2014/main" val="20004"/>
                    </a:ext>
                  </a:extLst>
                </a:gridCol>
              </a:tblGrid>
              <a:tr h="48656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1" i="0" u="none" strike="noStrike" cap="none" normalizeH="0" baseline="0" dirty="0">
                          <a:ln>
                            <a:noFill/>
                          </a:ln>
                          <a:solidFill>
                            <a:schemeClr val="tx1"/>
                          </a:solidFill>
                          <a:effectLst/>
                          <a:latin typeface="Calibri" pitchFamily="34" charset="0"/>
                          <a:cs typeface="Arial" pitchFamily="34" charset="0"/>
                        </a:rPr>
                        <a:t>Cod</a:t>
                      </a:r>
                    </a:p>
                  </a:txBody>
                  <a:tcPr marT="60955" marB="60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1" i="0" u="none" strike="noStrike" cap="none" normalizeH="0" baseline="0" dirty="0">
                          <a:ln>
                            <a:noFill/>
                          </a:ln>
                          <a:solidFill>
                            <a:schemeClr val="tx1"/>
                          </a:solidFill>
                          <a:effectLst/>
                          <a:latin typeface="Calibri" pitchFamily="34" charset="0"/>
                          <a:cs typeface="Arial" pitchFamily="34" charset="0"/>
                        </a:rPr>
                        <a:t>Text eroare</a:t>
                      </a: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1" i="0" u="none" strike="noStrike" cap="none" normalizeH="0" baseline="0" dirty="0">
                          <a:ln>
                            <a:noFill/>
                          </a:ln>
                          <a:solidFill>
                            <a:schemeClr val="tx1"/>
                          </a:solidFill>
                          <a:effectLst/>
                          <a:latin typeface="Calibri" pitchFamily="34" charset="0"/>
                          <a:cs typeface="Arial" pitchFamily="34" charset="0"/>
                        </a:rPr>
                        <a:t>Mesaj</a:t>
                      </a: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Ac</a:t>
                      </a:r>
                      <a:r>
                        <a:rPr kumimoji="0" lang="ro-RO" sz="1600" b="1" i="0" u="none" strike="noStrike" cap="none" normalizeH="0" baseline="0" dirty="0">
                          <a:ln>
                            <a:noFill/>
                          </a:ln>
                          <a:solidFill>
                            <a:schemeClr val="tx1"/>
                          </a:solidFill>
                          <a:effectLst/>
                          <a:latin typeface="Calibri" pitchFamily="34" charset="0"/>
                          <a:cs typeface="Arial" pitchFamily="34" charset="0"/>
                        </a:rPr>
                        <a:t>țiune</a:t>
                      </a:r>
                    </a:p>
                  </a:txBody>
                  <a:tcPr marT="60955" marB="60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2063">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E01</a:t>
                      </a:r>
                    </a:p>
                  </a:txBody>
                  <a:tcPr marT="60955" marB="60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pct.a</a:t>
                      </a:r>
                      <a:r>
                        <a:rPr kumimoji="0" lang="en-US" sz="1600" b="1" i="0" u="none" strike="noStrike" cap="none" normalizeH="0" baseline="0" dirty="0">
                          <a:ln>
                            <a:noFill/>
                          </a:ln>
                          <a:solidFill>
                            <a:srgbClr val="FF0000"/>
                          </a:solidFill>
                          <a:effectLst/>
                          <a:latin typeface="Calibri" pitchFamily="34" charset="0"/>
                          <a:cs typeface="Arial" pitchFamily="34" charset="0"/>
                        </a:rPr>
                        <a:t>&lt;</a:t>
                      </a:r>
                      <a:r>
                        <a:rPr kumimoji="0" lang="en-US" sz="1600" b="0" i="0" u="none" strike="noStrike" cap="none" normalizeH="0" baseline="0" dirty="0">
                          <a:ln>
                            <a:noFill/>
                          </a:ln>
                          <a:solidFill>
                            <a:schemeClr val="tx1"/>
                          </a:solidFill>
                          <a:effectLst/>
                          <a:latin typeface="Calibri" pitchFamily="34" charset="0"/>
                          <a:cs typeface="Arial" pitchFamily="34" charset="0"/>
                        </a:rPr>
                        <a:t>pct.b1</a:t>
                      </a: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Valoare incorectă în unul din câmpurile </a:t>
                      </a:r>
                      <a:r>
                        <a:rPr kumimoji="0" lang="ro-RO" sz="1600" b="1" i="1" u="none" strike="noStrike" cap="none" normalizeH="0" baseline="0" dirty="0">
                          <a:ln>
                            <a:noFill/>
                          </a:ln>
                          <a:solidFill>
                            <a:schemeClr val="tx1"/>
                          </a:solidFill>
                          <a:effectLst/>
                          <a:latin typeface="Calibri" pitchFamily="34" charset="0"/>
                          <a:cs typeface="Arial" pitchFamily="34" charset="0"/>
                        </a:rPr>
                        <a:t>a, b1</a:t>
                      </a: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Corecție</a:t>
                      </a:r>
                    </a:p>
                  </a:txBody>
                  <a:tcPr marT="60955" marB="60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086">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E02</a:t>
                      </a:r>
                    </a:p>
                  </a:txBody>
                  <a:tcPr marT="60955" marB="60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a:ln>
                            <a:noFill/>
                          </a:ln>
                          <a:solidFill>
                            <a:schemeClr val="tx1"/>
                          </a:solidFill>
                          <a:effectLst/>
                          <a:latin typeface="Calibri" pitchFamily="34" charset="0"/>
                          <a:cs typeface="Arial" pitchFamily="34" charset="0"/>
                        </a:rPr>
                        <a:t>pct.b</a:t>
                      </a:r>
                      <a:r>
                        <a:rPr kumimoji="0" lang="en-US" sz="1600" b="1" i="0" u="none" strike="noStrike" cap="none" normalizeH="0" baseline="0" dirty="0">
                          <a:ln>
                            <a:noFill/>
                          </a:ln>
                          <a:solidFill>
                            <a:srgbClr val="FF0000"/>
                          </a:solidFill>
                          <a:effectLst/>
                          <a:latin typeface="Calibri" pitchFamily="34" charset="0"/>
                          <a:cs typeface="Arial" pitchFamily="34" charset="0"/>
                        </a:rPr>
                        <a:t>≠</a:t>
                      </a:r>
                      <a:r>
                        <a:rPr kumimoji="0" lang="en-US" sz="1600" b="0" i="0" u="none" strike="noStrike" cap="none" normalizeH="0" baseline="0" dirty="0">
                          <a:ln>
                            <a:noFill/>
                          </a:ln>
                          <a:solidFill>
                            <a:schemeClr val="tx1"/>
                          </a:solidFill>
                          <a:effectLst/>
                          <a:latin typeface="Calibri" pitchFamily="34" charset="0"/>
                          <a:cs typeface="Arial" pitchFamily="34" charset="0"/>
                        </a:rPr>
                        <a:t>pct.b1+pct.b2+pct.b3</a:t>
                      </a: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Valoare incorectă în unul din câmpurile </a:t>
                      </a:r>
                      <a:r>
                        <a:rPr kumimoji="0" lang="ro-RO" sz="1600" b="1" i="1" u="none" strike="noStrike" cap="none" normalizeH="0" baseline="0" dirty="0">
                          <a:ln>
                            <a:noFill/>
                          </a:ln>
                          <a:solidFill>
                            <a:schemeClr val="tx1"/>
                          </a:solidFill>
                          <a:effectLst/>
                          <a:latin typeface="Calibri" pitchFamily="34" charset="0"/>
                          <a:cs typeface="Arial" pitchFamily="34" charset="0"/>
                        </a:rPr>
                        <a:t>b, b1, b2, b3</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Corecție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2962">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E03</a:t>
                      </a:r>
                    </a:p>
                  </a:txBody>
                  <a:tcPr marT="60955" marB="60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err="1">
                          <a:ln>
                            <a:noFill/>
                          </a:ln>
                          <a:solidFill>
                            <a:schemeClr val="tx1"/>
                          </a:solidFill>
                          <a:effectLst/>
                          <a:latin typeface="Calibri" pitchFamily="34" charset="0"/>
                          <a:cs typeface="Arial" pitchFamily="34" charset="0"/>
                        </a:rPr>
                        <a:t>pct.c</a:t>
                      </a:r>
                      <a:r>
                        <a:rPr kumimoji="0" lang="en-US" sz="1600" b="1" i="0" u="none" strike="noStrike" cap="none" normalizeH="0" baseline="0" dirty="0">
                          <a:ln>
                            <a:noFill/>
                          </a:ln>
                          <a:solidFill>
                            <a:srgbClr val="FF0000"/>
                          </a:solidFill>
                          <a:effectLst/>
                          <a:latin typeface="Calibri" pitchFamily="34" charset="0"/>
                          <a:cs typeface="Arial" pitchFamily="34" charset="0"/>
                        </a:rPr>
                        <a:t>&gt;</a:t>
                      </a:r>
                      <a:r>
                        <a:rPr kumimoji="0" lang="en-US" sz="1600" b="0" i="0" u="none" strike="noStrike" cap="none" normalizeH="0" baseline="0" dirty="0" err="1">
                          <a:ln>
                            <a:noFill/>
                          </a:ln>
                          <a:solidFill>
                            <a:schemeClr val="tx1"/>
                          </a:solidFill>
                          <a:effectLst/>
                          <a:latin typeface="Calibri" pitchFamily="34" charset="0"/>
                          <a:cs typeface="Arial" pitchFamily="34" charset="0"/>
                        </a:rPr>
                        <a:t>pct.b-pct.d</a:t>
                      </a: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Valoare incorectă în unul din câmpurile </a:t>
                      </a:r>
                      <a:r>
                        <a:rPr kumimoji="0" lang="ro-RO" sz="1600" b="1" i="1" u="none" strike="noStrike" cap="none" normalizeH="0" baseline="0" dirty="0">
                          <a:ln>
                            <a:noFill/>
                          </a:ln>
                          <a:solidFill>
                            <a:schemeClr val="tx1"/>
                          </a:solidFill>
                          <a:effectLst/>
                          <a:latin typeface="Calibri" pitchFamily="34" charset="0"/>
                          <a:cs typeface="Arial" pitchFamily="34" charset="0"/>
                        </a:rPr>
                        <a:t>b, c, d</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Corecție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24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E04</a:t>
                      </a:r>
                    </a:p>
                  </a:txBody>
                  <a:tcPr marT="60955" marB="60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err="1">
                          <a:ln>
                            <a:noFill/>
                          </a:ln>
                          <a:solidFill>
                            <a:schemeClr val="tx1"/>
                          </a:solidFill>
                          <a:effectLst/>
                          <a:latin typeface="Calibri" pitchFamily="34" charset="0"/>
                          <a:cs typeface="Arial" pitchFamily="34" charset="0"/>
                        </a:rPr>
                        <a:t>pct.c</a:t>
                      </a:r>
                      <a:r>
                        <a:rPr kumimoji="0" lang="en-US" sz="1600" b="0" i="0" u="none" strike="noStrike" cap="none" normalizeH="0" baseline="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rgbClr val="FF0000"/>
                          </a:solidFill>
                          <a:effectLst/>
                          <a:latin typeface="Calibri" pitchFamily="34" charset="0"/>
                          <a:cs typeface="Arial" pitchFamily="34" charset="0"/>
                        </a:rPr>
                        <a:t>≠</a:t>
                      </a:r>
                      <a:r>
                        <a:rPr kumimoji="0" lang="en-US" sz="1600" b="0" i="0" u="none" strike="noStrike" cap="none" normalizeH="0" baseline="0" dirty="0">
                          <a:ln>
                            <a:noFill/>
                          </a:ln>
                          <a:solidFill>
                            <a:schemeClr val="tx1"/>
                          </a:solidFill>
                          <a:effectLst/>
                          <a:latin typeface="Calibri" pitchFamily="34" charset="0"/>
                          <a:cs typeface="Arial" pitchFamily="34" charset="0"/>
                        </a:rPr>
                        <a:t> </a:t>
                      </a:r>
                      <a:r>
                        <a:rPr kumimoji="0" lang="en-US" sz="1600" b="0" i="0" u="none" strike="noStrike" cap="none" normalizeH="0" baseline="0" dirty="0" err="1">
                          <a:ln>
                            <a:noFill/>
                          </a:ln>
                          <a:solidFill>
                            <a:schemeClr val="tx1"/>
                          </a:solidFill>
                          <a:effectLst/>
                          <a:latin typeface="Calibri" pitchFamily="34" charset="0"/>
                          <a:cs typeface="Arial" pitchFamily="34" charset="0"/>
                        </a:rPr>
                        <a:t>suma</a:t>
                      </a:r>
                      <a:r>
                        <a:rPr kumimoji="0" lang="en-US" sz="1600" b="0" i="0" u="none" strike="noStrike" cap="none" normalizeH="0" baseline="0" dirty="0">
                          <a:ln>
                            <a:noFill/>
                          </a:ln>
                          <a:solidFill>
                            <a:schemeClr val="tx1"/>
                          </a:solidFill>
                          <a:effectLst/>
                          <a:latin typeface="Calibri" pitchFamily="34" charset="0"/>
                          <a:cs typeface="Arial" pitchFamily="34" charset="0"/>
                        </a:rPr>
                        <a:t> </a:t>
                      </a:r>
                      <a:r>
                        <a:rPr kumimoji="0" lang="en-US" sz="1600" b="0" i="0" u="none" strike="noStrike" cap="none" normalizeH="0" baseline="0" dirty="0" err="1">
                          <a:ln>
                            <a:noFill/>
                          </a:ln>
                          <a:solidFill>
                            <a:schemeClr val="tx1"/>
                          </a:solidFill>
                          <a:effectLst/>
                          <a:latin typeface="Calibri" pitchFamily="34" charset="0"/>
                          <a:cs typeface="Arial" pitchFamily="34" charset="0"/>
                        </a:rPr>
                        <a:t>voturilor</a:t>
                      </a:r>
                      <a:r>
                        <a:rPr kumimoji="0" lang="en-US" sz="1600" b="0" i="0" u="none" strike="noStrike" cap="none" normalizeH="0" baseline="0" dirty="0">
                          <a:ln>
                            <a:noFill/>
                          </a:ln>
                          <a:solidFill>
                            <a:schemeClr val="tx1"/>
                          </a:solidFill>
                          <a:effectLst/>
                          <a:latin typeface="Calibri" pitchFamily="34" charset="0"/>
                          <a:cs typeface="Arial" pitchFamily="34" charset="0"/>
                        </a:rPr>
                        <a:t> de la </a:t>
                      </a:r>
                      <a:r>
                        <a:rPr kumimoji="0" lang="en-US" sz="1600" b="0" i="0" u="none" strike="noStrike" cap="none" normalizeH="0" baseline="0" dirty="0" err="1">
                          <a:ln>
                            <a:noFill/>
                          </a:ln>
                          <a:solidFill>
                            <a:schemeClr val="tx1"/>
                          </a:solidFill>
                          <a:effectLst/>
                          <a:latin typeface="Calibri" pitchFamily="34" charset="0"/>
                          <a:cs typeface="Arial" pitchFamily="34" charset="0"/>
                        </a:rPr>
                        <a:t>pct.g</a:t>
                      </a: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Valoare incorectă în unul din câmpurile </a:t>
                      </a:r>
                      <a:r>
                        <a:rPr kumimoji="0" lang="ro-RO" sz="1600" b="1" i="1" u="none" strike="noStrike" cap="none" normalizeH="0" baseline="0" dirty="0">
                          <a:ln>
                            <a:noFill/>
                          </a:ln>
                          <a:solidFill>
                            <a:schemeClr val="tx1"/>
                          </a:solidFill>
                          <a:effectLst/>
                          <a:latin typeface="Calibri" pitchFamily="34" charset="0"/>
                          <a:cs typeface="Arial" pitchFamily="34" charset="0"/>
                        </a:rPr>
                        <a:t>c, g</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o-RO" sz="1600" b="0" i="0" u="none" strike="noStrike" cap="none" normalizeH="0" baseline="0" dirty="0">
                        <a:ln>
                          <a:noFill/>
                        </a:ln>
                        <a:solidFill>
                          <a:schemeClr val="tx1"/>
                        </a:solidFill>
                        <a:effectLst/>
                        <a:latin typeface="Arial"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Corecție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718">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o-RO" sz="1600" b="0" i="0" u="none" strike="noStrike" cap="none" normalizeH="0" baseline="0" dirty="0">
                          <a:ln>
                            <a:noFill/>
                          </a:ln>
                          <a:solidFill>
                            <a:schemeClr val="tx1"/>
                          </a:solidFill>
                          <a:effectLst/>
                          <a:latin typeface="Calibri" pitchFamily="34" charset="0"/>
                          <a:cs typeface="Arial" pitchFamily="34" charset="0"/>
                        </a:rPr>
                        <a:t>E05</a:t>
                      </a:r>
                    </a:p>
                  </a:txBody>
                  <a:tcPr marT="60955" marB="60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err="1">
                          <a:ln>
                            <a:noFill/>
                          </a:ln>
                          <a:solidFill>
                            <a:schemeClr val="tx1"/>
                          </a:solidFill>
                          <a:effectLst/>
                          <a:latin typeface="Calibri" pitchFamily="34" charset="0"/>
                          <a:cs typeface="Arial" pitchFamily="34" charset="0"/>
                        </a:rPr>
                        <a:t>pct.e</a:t>
                      </a:r>
                      <a:r>
                        <a:rPr kumimoji="0" lang="en-US" sz="1600" b="1" i="0" u="none" strike="noStrike" cap="none" normalizeH="0" baseline="0" dirty="0">
                          <a:ln>
                            <a:noFill/>
                          </a:ln>
                          <a:solidFill>
                            <a:srgbClr val="FF0000"/>
                          </a:solidFill>
                          <a:effectLst/>
                          <a:latin typeface="Calibri" pitchFamily="34" charset="0"/>
                          <a:cs typeface="Arial" pitchFamily="34" charset="0"/>
                        </a:rPr>
                        <a:t>&lt;</a:t>
                      </a:r>
                      <a:r>
                        <a:rPr kumimoji="0" lang="en-US" sz="1600" b="0" i="0" u="none" strike="noStrike" cap="none" normalizeH="0" baseline="0" dirty="0" err="1">
                          <a:ln>
                            <a:noFill/>
                          </a:ln>
                          <a:solidFill>
                            <a:schemeClr val="tx1"/>
                          </a:solidFill>
                          <a:effectLst/>
                          <a:latin typeface="Calibri" pitchFamily="34" charset="0"/>
                          <a:cs typeface="Arial" pitchFamily="34" charset="0"/>
                        </a:rPr>
                        <a:t>pct.c+pct.d+pct.f</a:t>
                      </a: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Valoare incorectă în unul din câmpurile </a:t>
                      </a:r>
                      <a:r>
                        <a:rPr kumimoji="0" lang="ro-RO" sz="1600" b="1" i="1" u="none" strike="noStrike" cap="none" normalizeH="0" baseline="0" dirty="0">
                          <a:ln>
                            <a:noFill/>
                          </a:ln>
                          <a:solidFill>
                            <a:schemeClr val="tx1"/>
                          </a:solidFill>
                          <a:effectLst/>
                          <a:latin typeface="Calibri" pitchFamily="34" charset="0"/>
                          <a:cs typeface="Arial" pitchFamily="34" charset="0"/>
                        </a:rPr>
                        <a:t>c, d, e, f</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ro-RO" sz="1600" b="0" i="0" u="none" strike="noStrike" cap="none" normalizeH="0" baseline="0" dirty="0">
                          <a:ln>
                            <a:noFill/>
                          </a:ln>
                          <a:solidFill>
                            <a:schemeClr val="tx1"/>
                          </a:solidFill>
                          <a:effectLst/>
                          <a:latin typeface="Calibri" pitchFamily="34" charset="0"/>
                          <a:cs typeface="Arial" pitchFamily="34" charset="0"/>
                        </a:rPr>
                        <a:t>Corecție</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o-RO" sz="1600" b="0" i="0" u="none" strike="noStrike" cap="none" normalizeH="0" baseline="0" dirty="0">
                        <a:ln>
                          <a:noFill/>
                        </a:ln>
                        <a:solidFill>
                          <a:schemeClr val="tx1"/>
                        </a:solidFill>
                        <a:effectLst/>
                        <a:latin typeface="Calibri" pitchFamily="34" charset="0"/>
                        <a:cs typeface="Arial" pitchFamily="34" charset="0"/>
                      </a:endParaRPr>
                    </a:p>
                  </a:txBody>
                  <a:tcPr marT="60955" marB="60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5" name="Picture 2" descr="logoSM">
            <a:extLst>
              <a:ext uri="{FF2B5EF4-FFF2-40B4-BE49-F238E27FC236}">
                <a16:creationId xmlns:a16="http://schemas.microsoft.com/office/drawing/2014/main" id="{DE10FA66-96B3-4A3A-9F9E-F5D373737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3" y="122019"/>
            <a:ext cx="3242826" cy="9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1282</TotalTime>
  <Words>2265</Words>
  <Application>Microsoft Office PowerPoint</Application>
  <PresentationFormat>On-screen Show (4:3)</PresentationFormat>
  <Paragraphs>169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Retrospect</vt:lpstr>
      <vt:lpstr>INSTRUIRE  pentru președinții secțiilor de votare</vt:lpstr>
      <vt:lpstr>Completarea Procesului-Verbal  privind constatarea rezultatului votării la alegerile pentru Preşedintele României  </vt:lpstr>
      <vt:lpstr>REGULI GENERALE:</vt:lpstr>
      <vt:lpstr>PowerPoint Presentation</vt:lpstr>
      <vt:lpstr>PowerPoint Presentation</vt:lpstr>
      <vt:lpstr>PowerPoint Presentation</vt:lpstr>
      <vt:lpstr>PowerPoint Presentation</vt:lpstr>
      <vt:lpstr>PowerPoint Presentation</vt:lpstr>
      <vt:lpstr> MESAJE DE EROARE:  Procesul verbal nu verifică corelațiile de validare</vt:lpstr>
      <vt:lpstr>MESAJE DE ATENȚIONARE: necesită reverificare și explicații la pct. j al P_SV</vt:lpstr>
      <vt:lpstr>Flux completare procese verbale</vt:lpstr>
      <vt:lpstr>Flux completare procese verbale</vt:lpstr>
      <vt:lpstr>Vă mulțumim pentru atenție !</vt:lpstr>
    </vt:vector>
  </TitlesOfParts>
  <Company>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INSTRUCTAJ  pentru președinții secțiilor de votare</dc:title>
  <dc:creator>Mihaela Florentina Serban</dc:creator>
  <cp:lastModifiedBy>Catalin Vasile Ghiran</cp:lastModifiedBy>
  <cp:revision>213</cp:revision>
  <cp:lastPrinted>2024-11-13T06:04:17Z</cp:lastPrinted>
  <dcterms:created xsi:type="dcterms:W3CDTF">2019-05-16T09:46:05Z</dcterms:created>
  <dcterms:modified xsi:type="dcterms:W3CDTF">2024-11-18T08:33:01Z</dcterms:modified>
</cp:coreProperties>
</file>